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notesSlides/notesSlide14.xml" ContentType="application/vnd.openxmlformats-officedocument.presentationml.notesSlide+xml"/>
  <Override PartName="/ppt/charts/chart4.xml" ContentType="application/vnd.openxmlformats-officedocument.drawingml.chart+xml"/>
  <Override PartName="/ppt/notesSlides/notesSlide15.xml" ContentType="application/vnd.openxmlformats-officedocument.presentationml.notesSlide+xml"/>
  <Override PartName="/ppt/charts/chart5.xml" ContentType="application/vnd.openxmlformats-officedocument.drawingml.chart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  <p:sldMasterId id="2147483705" r:id="rId2"/>
  </p:sldMasterIdLst>
  <p:notesMasterIdLst>
    <p:notesMasterId r:id="rId28"/>
  </p:notesMasterIdLst>
  <p:sldIdLst>
    <p:sldId id="256" r:id="rId3"/>
    <p:sldId id="258" r:id="rId4"/>
    <p:sldId id="343" r:id="rId5"/>
    <p:sldId id="275" r:id="rId6"/>
    <p:sldId id="299" r:id="rId7"/>
    <p:sldId id="282" r:id="rId8"/>
    <p:sldId id="327" r:id="rId9"/>
    <p:sldId id="318" r:id="rId10"/>
    <p:sldId id="328" r:id="rId11"/>
    <p:sldId id="319" r:id="rId12"/>
    <p:sldId id="323" r:id="rId13"/>
    <p:sldId id="321" r:id="rId14"/>
    <p:sldId id="322" r:id="rId15"/>
    <p:sldId id="344" r:id="rId16"/>
    <p:sldId id="345" r:id="rId17"/>
    <p:sldId id="346" r:id="rId18"/>
    <p:sldId id="347" r:id="rId19"/>
    <p:sldId id="309" r:id="rId20"/>
    <p:sldId id="310" r:id="rId21"/>
    <p:sldId id="311" r:id="rId22"/>
    <p:sldId id="312" r:id="rId23"/>
    <p:sldId id="326" r:id="rId24"/>
    <p:sldId id="315" r:id="rId25"/>
    <p:sldId id="317" r:id="rId26"/>
    <p:sldId id="324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82" autoAdjust="0"/>
    <p:restoredTop sz="82118" autoAdjust="0"/>
  </p:normalViewPr>
  <p:slideViewPr>
    <p:cSldViewPr snapToGrid="0" snapToObjects="1">
      <p:cViewPr>
        <p:scale>
          <a:sx n="112" d="100"/>
          <a:sy n="112" d="100"/>
        </p:scale>
        <p:origin x="2160" y="-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ptaheri/Downloads/BigvsSmallBuffer/lacross_cisco9372Q_lab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ptaheri/Downloads/BigvsSmallBuffer/lacross_cisco9372Q_lab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ptaheri/Downloads/BigvsSmallBuffer/microsoft1500-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ptaheri/Downloads/BigvsSmallBuffer/microsoft1500-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ptaheri/Downloads/BigvsSmallBuffer/microsoft1500-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 b="1" i="0" baseline="0">
                <a:effectLst/>
              </a:rPr>
              <a:t>Average of Small Flows (&lt; 100KB)</a:t>
            </a:r>
            <a:endParaRPr lang="en-US" sz="200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5MB: AFD+DPP</c:v>
          </c:tx>
          <c:invertIfNegative val="0"/>
          <c:cat>
            <c:numRef>
              <c:f>'SINGLE SWITCH CISCO'!$B$6:$B$14</c:f>
              <c:numCache>
                <c:formatCode>General</c:formatCode>
                <c:ptCount val="9"/>
                <c:pt idx="0">
                  <c:v>20.0</c:v>
                </c:pt>
                <c:pt idx="1">
                  <c:v>30.0</c:v>
                </c:pt>
                <c:pt idx="2">
                  <c:v>40.0</c:v>
                </c:pt>
                <c:pt idx="3">
                  <c:v>50.0</c:v>
                </c:pt>
                <c:pt idx="4">
                  <c:v>60.0</c:v>
                </c:pt>
                <c:pt idx="5">
                  <c:v>70.0</c:v>
                </c:pt>
                <c:pt idx="6">
                  <c:v>80.0</c:v>
                </c:pt>
                <c:pt idx="7">
                  <c:v>90.0</c:v>
                </c:pt>
                <c:pt idx="8">
                  <c:v>95.0</c:v>
                </c:pt>
              </c:numCache>
            </c:numRef>
          </c:cat>
          <c:val>
            <c:numRef>
              <c:f>'SINGLE SWITCH CISCO'!$B$116:$B$124</c:f>
              <c:numCache>
                <c:formatCode>General</c:formatCode>
                <c:ptCount val="9"/>
                <c:pt idx="0">
                  <c:v>0.24</c:v>
                </c:pt>
                <c:pt idx="1">
                  <c:v>0.24</c:v>
                </c:pt>
                <c:pt idx="2">
                  <c:v>0.24</c:v>
                </c:pt>
                <c:pt idx="3">
                  <c:v>0.24</c:v>
                </c:pt>
                <c:pt idx="4">
                  <c:v>0.24</c:v>
                </c:pt>
                <c:pt idx="5">
                  <c:v>0.24</c:v>
                </c:pt>
                <c:pt idx="6">
                  <c:v>0.25</c:v>
                </c:pt>
                <c:pt idx="7">
                  <c:v>0.25</c:v>
                </c:pt>
                <c:pt idx="8">
                  <c:v>0.25</c:v>
                </c:pt>
              </c:numCache>
            </c:numRef>
          </c:val>
        </c:ser>
        <c:ser>
          <c:idx val="0"/>
          <c:order val="1"/>
          <c:tx>
            <c:v>50+MB: (never) Tail Drop</c:v>
          </c:tx>
          <c:invertIfNegative val="0"/>
          <c:cat>
            <c:numRef>
              <c:f>'SINGLE SWITCH CISCO'!$B$6:$B$14</c:f>
              <c:numCache>
                <c:formatCode>General</c:formatCode>
                <c:ptCount val="9"/>
                <c:pt idx="0">
                  <c:v>20.0</c:v>
                </c:pt>
                <c:pt idx="1">
                  <c:v>30.0</c:v>
                </c:pt>
                <c:pt idx="2">
                  <c:v>40.0</c:v>
                </c:pt>
                <c:pt idx="3">
                  <c:v>50.0</c:v>
                </c:pt>
                <c:pt idx="4">
                  <c:v>60.0</c:v>
                </c:pt>
                <c:pt idx="5">
                  <c:v>70.0</c:v>
                </c:pt>
                <c:pt idx="6">
                  <c:v>80.0</c:v>
                </c:pt>
                <c:pt idx="7">
                  <c:v>90.0</c:v>
                </c:pt>
                <c:pt idx="8">
                  <c:v>95.0</c:v>
                </c:pt>
              </c:numCache>
            </c:numRef>
          </c:cat>
          <c:val>
            <c:numRef>
              <c:f>'SINGLE SWITCH CISCO'!$C$116:$C$124</c:f>
              <c:numCache>
                <c:formatCode>General</c:formatCode>
                <c:ptCount val="9"/>
                <c:pt idx="0">
                  <c:v>0.62</c:v>
                </c:pt>
                <c:pt idx="1">
                  <c:v>1.68</c:v>
                </c:pt>
                <c:pt idx="2">
                  <c:v>2.61</c:v>
                </c:pt>
                <c:pt idx="3">
                  <c:v>4.52</c:v>
                </c:pt>
                <c:pt idx="4">
                  <c:v>7.68</c:v>
                </c:pt>
                <c:pt idx="5">
                  <c:v>10.5</c:v>
                </c:pt>
                <c:pt idx="6">
                  <c:v>13.62</c:v>
                </c:pt>
                <c:pt idx="7">
                  <c:v>18.08</c:v>
                </c:pt>
                <c:pt idx="8">
                  <c:v>21.37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00958416"/>
        <c:axId val="-1529775376"/>
      </c:barChart>
      <c:catAx>
        <c:axId val="-15009584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Load (%)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1529775376"/>
        <c:crosses val="autoZero"/>
        <c:auto val="1"/>
        <c:lblAlgn val="ctr"/>
        <c:lblOffset val="100"/>
        <c:noMultiLvlLbl val="0"/>
      </c:catAx>
      <c:valAx>
        <c:axId val="-15297753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baseline="0"/>
                  <a:t>Flow Completion Time (ms)</a:t>
                </a:r>
                <a:endParaRPr lang="en-US" sz="2000"/>
              </a:p>
            </c:rich>
          </c:tx>
          <c:layout>
            <c:manualLayout>
              <c:xMode val="edge"/>
              <c:yMode val="edge"/>
              <c:x val="0.0142400463415127"/>
              <c:y val="0.16383768673909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150095841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 b="1" i="0" baseline="0">
                <a:effectLst/>
              </a:rPr>
              <a:t>Average of Large Flows (&gt; 10MB)</a:t>
            </a:r>
            <a:endParaRPr lang="en-US" sz="200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5MB: AFD+DPP</c:v>
          </c:tx>
          <c:invertIfNegative val="0"/>
          <c:cat>
            <c:numRef>
              <c:f>'SINGLE SWITCH CISCO'!$B$6:$B$14</c:f>
              <c:numCache>
                <c:formatCode>General</c:formatCode>
                <c:ptCount val="9"/>
                <c:pt idx="0">
                  <c:v>20.0</c:v>
                </c:pt>
                <c:pt idx="1">
                  <c:v>30.0</c:v>
                </c:pt>
                <c:pt idx="2">
                  <c:v>40.0</c:v>
                </c:pt>
                <c:pt idx="3">
                  <c:v>50.0</c:v>
                </c:pt>
                <c:pt idx="4">
                  <c:v>60.0</c:v>
                </c:pt>
                <c:pt idx="5">
                  <c:v>70.0</c:v>
                </c:pt>
                <c:pt idx="6">
                  <c:v>80.0</c:v>
                </c:pt>
                <c:pt idx="7">
                  <c:v>90.0</c:v>
                </c:pt>
                <c:pt idx="8">
                  <c:v>95.0</c:v>
                </c:pt>
              </c:numCache>
            </c:numRef>
          </c:cat>
          <c:val>
            <c:numRef>
              <c:f>'SINGLE SWITCH CISCO'!$B$126:$B$134</c:f>
              <c:numCache>
                <c:formatCode>General</c:formatCode>
                <c:ptCount val="9"/>
                <c:pt idx="0">
                  <c:v>282.92</c:v>
                </c:pt>
                <c:pt idx="1">
                  <c:v>367.76</c:v>
                </c:pt>
                <c:pt idx="2">
                  <c:v>389.86</c:v>
                </c:pt>
                <c:pt idx="3">
                  <c:v>488.8</c:v>
                </c:pt>
                <c:pt idx="4">
                  <c:v>626.39</c:v>
                </c:pt>
                <c:pt idx="5">
                  <c:v>931.6</c:v>
                </c:pt>
                <c:pt idx="6">
                  <c:v>1294.57</c:v>
                </c:pt>
                <c:pt idx="7">
                  <c:v>1840.94</c:v>
                </c:pt>
                <c:pt idx="8">
                  <c:v>2309.59</c:v>
                </c:pt>
              </c:numCache>
            </c:numRef>
          </c:val>
        </c:ser>
        <c:ser>
          <c:idx val="0"/>
          <c:order val="1"/>
          <c:tx>
            <c:v>50+MB: (never) Tail Drop</c:v>
          </c:tx>
          <c:invertIfNegative val="0"/>
          <c:cat>
            <c:numRef>
              <c:f>'SINGLE SWITCH CISCO'!$B$6:$B$14</c:f>
              <c:numCache>
                <c:formatCode>General</c:formatCode>
                <c:ptCount val="9"/>
                <c:pt idx="0">
                  <c:v>20.0</c:v>
                </c:pt>
                <c:pt idx="1">
                  <c:v>30.0</c:v>
                </c:pt>
                <c:pt idx="2">
                  <c:v>40.0</c:v>
                </c:pt>
                <c:pt idx="3">
                  <c:v>50.0</c:v>
                </c:pt>
                <c:pt idx="4">
                  <c:v>60.0</c:v>
                </c:pt>
                <c:pt idx="5">
                  <c:v>70.0</c:v>
                </c:pt>
                <c:pt idx="6">
                  <c:v>80.0</c:v>
                </c:pt>
                <c:pt idx="7">
                  <c:v>90.0</c:v>
                </c:pt>
                <c:pt idx="8">
                  <c:v>95.0</c:v>
                </c:pt>
              </c:numCache>
            </c:numRef>
          </c:cat>
          <c:val>
            <c:numRef>
              <c:f>'SINGLE SWITCH CISCO'!$C$126:$C$134</c:f>
              <c:numCache>
                <c:formatCode>General</c:formatCode>
                <c:ptCount val="9"/>
                <c:pt idx="0">
                  <c:v>268.9</c:v>
                </c:pt>
                <c:pt idx="1">
                  <c:v>343.21</c:v>
                </c:pt>
                <c:pt idx="2">
                  <c:v>364.62</c:v>
                </c:pt>
                <c:pt idx="3">
                  <c:v>445.92</c:v>
                </c:pt>
                <c:pt idx="4">
                  <c:v>590.74</c:v>
                </c:pt>
                <c:pt idx="5">
                  <c:v>900.9599999999998</c:v>
                </c:pt>
                <c:pt idx="6">
                  <c:v>1236.83</c:v>
                </c:pt>
                <c:pt idx="7">
                  <c:v>1765.7</c:v>
                </c:pt>
                <c:pt idx="8">
                  <c:v>2328.41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00122832"/>
        <c:axId val="-1500136096"/>
      </c:barChart>
      <c:catAx>
        <c:axId val="-15001228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Load (%)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1500136096"/>
        <c:crosses val="autoZero"/>
        <c:auto val="1"/>
        <c:lblAlgn val="ctr"/>
        <c:lblOffset val="100"/>
        <c:noMultiLvlLbl val="0"/>
      </c:catAx>
      <c:valAx>
        <c:axId val="-15001360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baseline="0"/>
                  <a:t>Flow Completion Time (ms)</a:t>
                </a:r>
                <a:endParaRPr lang="en-US" sz="2000"/>
              </a:p>
            </c:rich>
          </c:tx>
          <c:layout>
            <c:manualLayout>
              <c:xMode val="edge"/>
              <c:yMode val="edge"/>
              <c:x val="0.0159509103278258"/>
              <c:y val="0.17944236814351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150012283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Average of Incast Event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5507468782897"/>
          <c:y val="0.239494558161088"/>
          <c:w val="0.863219417160484"/>
          <c:h val="0.635900272613794"/>
        </c:manualLayout>
      </c:layout>
      <c:barChart>
        <c:barDir val="col"/>
        <c:grouping val="clustered"/>
        <c:varyColors val="0"/>
        <c:ser>
          <c:idx val="3"/>
          <c:order val="0"/>
          <c:tx>
            <c:v>25MB: Tail Drop</c:v>
          </c:tx>
          <c:invertIfNegative val="0"/>
          <c:cat>
            <c:numRef>
              <c:f>incastDataMining!$D$10:$J$10</c:f>
              <c:numCache>
                <c:formatCode>General</c:formatCode>
                <c:ptCount val="7"/>
                <c:pt idx="0">
                  <c:v>30.0</c:v>
                </c:pt>
                <c:pt idx="1">
                  <c:v>40.0</c:v>
                </c:pt>
                <c:pt idx="2">
                  <c:v>50.0</c:v>
                </c:pt>
                <c:pt idx="3">
                  <c:v>60.0</c:v>
                </c:pt>
                <c:pt idx="4">
                  <c:v>70.0</c:v>
                </c:pt>
                <c:pt idx="5">
                  <c:v>80.0</c:v>
                </c:pt>
                <c:pt idx="6">
                  <c:v>90.0</c:v>
                </c:pt>
              </c:numCache>
            </c:numRef>
          </c:cat>
          <c:val>
            <c:numRef>
              <c:f>incastDataMining!$K$73:$Q$73</c:f>
              <c:numCache>
                <c:formatCode>General</c:formatCode>
                <c:ptCount val="7"/>
                <c:pt idx="0">
                  <c:v>23.0073865565</c:v>
                </c:pt>
                <c:pt idx="1">
                  <c:v>17.9203583689</c:v>
                </c:pt>
                <c:pt idx="2">
                  <c:v>23.835239774</c:v>
                </c:pt>
                <c:pt idx="3">
                  <c:v>16.9099551076</c:v>
                </c:pt>
                <c:pt idx="4">
                  <c:v>26.2471393935</c:v>
                </c:pt>
                <c:pt idx="5">
                  <c:v>27.0574878872</c:v>
                </c:pt>
                <c:pt idx="6">
                  <c:v>30.0386127726</c:v>
                </c:pt>
              </c:numCache>
            </c:numRef>
          </c:val>
        </c:ser>
        <c:ser>
          <c:idx val="0"/>
          <c:order val="1"/>
          <c:tx>
            <c:v>250MB: Tail Drop</c:v>
          </c:tx>
          <c:invertIfNegative val="0"/>
          <c:cat>
            <c:numRef>
              <c:f>incastDataMining!$D$10:$J$10</c:f>
              <c:numCache>
                <c:formatCode>General</c:formatCode>
                <c:ptCount val="7"/>
                <c:pt idx="0">
                  <c:v>30.0</c:v>
                </c:pt>
                <c:pt idx="1">
                  <c:v>40.0</c:v>
                </c:pt>
                <c:pt idx="2">
                  <c:v>50.0</c:v>
                </c:pt>
                <c:pt idx="3">
                  <c:v>60.0</c:v>
                </c:pt>
                <c:pt idx="4">
                  <c:v>70.0</c:v>
                </c:pt>
                <c:pt idx="5">
                  <c:v>80.0</c:v>
                </c:pt>
                <c:pt idx="6">
                  <c:v>90.0</c:v>
                </c:pt>
              </c:numCache>
            </c:numRef>
          </c:cat>
          <c:val>
            <c:numRef>
              <c:f>incastDataMining!$K$72:$Q$72</c:f>
              <c:numCache>
                <c:formatCode>General</c:formatCode>
                <c:ptCount val="7"/>
                <c:pt idx="0">
                  <c:v>7.09264298731</c:v>
                </c:pt>
                <c:pt idx="1">
                  <c:v>10.3783246</c:v>
                </c:pt>
                <c:pt idx="2">
                  <c:v>15.5211177867</c:v>
                </c:pt>
                <c:pt idx="3">
                  <c:v>13.8049256078</c:v>
                </c:pt>
                <c:pt idx="4">
                  <c:v>23.1504565441</c:v>
                </c:pt>
                <c:pt idx="5">
                  <c:v>17.9557388638</c:v>
                </c:pt>
                <c:pt idx="6">
                  <c:v>17.9416864445</c:v>
                </c:pt>
              </c:numCache>
            </c:numRef>
          </c:val>
        </c:ser>
        <c:ser>
          <c:idx val="1"/>
          <c:order val="2"/>
          <c:tx>
            <c:v>40MB: AFD+DPP</c:v>
          </c:tx>
          <c:invertIfNegative val="0"/>
          <c:cat>
            <c:numRef>
              <c:f>incastDataMining!$D$10:$J$10</c:f>
              <c:numCache>
                <c:formatCode>General</c:formatCode>
                <c:ptCount val="7"/>
                <c:pt idx="0">
                  <c:v>30.0</c:v>
                </c:pt>
                <c:pt idx="1">
                  <c:v>40.0</c:v>
                </c:pt>
                <c:pt idx="2">
                  <c:v>50.0</c:v>
                </c:pt>
                <c:pt idx="3">
                  <c:v>60.0</c:v>
                </c:pt>
                <c:pt idx="4">
                  <c:v>70.0</c:v>
                </c:pt>
                <c:pt idx="5">
                  <c:v>80.0</c:v>
                </c:pt>
                <c:pt idx="6">
                  <c:v>90.0</c:v>
                </c:pt>
              </c:numCache>
            </c:numRef>
          </c:cat>
          <c:val>
            <c:numRef>
              <c:f>incastDataMining!$K$75:$Q$75</c:f>
              <c:numCache>
                <c:formatCode>General</c:formatCode>
                <c:ptCount val="7"/>
                <c:pt idx="0">
                  <c:v>4.007283256667688</c:v>
                </c:pt>
                <c:pt idx="1">
                  <c:v>3.46924291290237</c:v>
                </c:pt>
                <c:pt idx="2">
                  <c:v>2.84890700374</c:v>
                </c:pt>
                <c:pt idx="3">
                  <c:v>5.44420571900623</c:v>
                </c:pt>
                <c:pt idx="4">
                  <c:v>4.1764796524433</c:v>
                </c:pt>
                <c:pt idx="5">
                  <c:v>6.706534607052468</c:v>
                </c:pt>
                <c:pt idx="6">
                  <c:v>9.50661760215538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40057088"/>
        <c:axId val="-1540134320"/>
      </c:barChart>
      <c:catAx>
        <c:axId val="-15400570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mr-IN" sz="1800" b="1" i="0" baseline="0" dirty="0" err="1" smtClean="0">
                    <a:effectLst/>
                  </a:rPr>
                  <a:t>Load</a:t>
                </a:r>
                <a:r>
                  <a:rPr lang="mr-IN" sz="1800" b="1" i="0" baseline="0" dirty="0" smtClean="0">
                    <a:effectLst/>
                  </a:rPr>
                  <a:t> (%)</a:t>
                </a:r>
                <a:endParaRPr lang="mr-IN" dirty="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-1540134320"/>
        <c:crosses val="autoZero"/>
        <c:auto val="1"/>
        <c:lblAlgn val="ctr"/>
        <c:lblOffset val="100"/>
        <c:noMultiLvlLbl val="0"/>
      </c:catAx>
      <c:valAx>
        <c:axId val="-1540134320"/>
        <c:scaling>
          <c:orientation val="minMax"/>
          <c:max val="31.0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Incast Completion Time (ms)</a:t>
                </a:r>
              </a:p>
            </c:rich>
          </c:tx>
          <c:layout>
            <c:manualLayout>
              <c:xMode val="edge"/>
              <c:yMode val="edge"/>
              <c:x val="0.0212731140566192"/>
              <c:y val="0.210333649225785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-1540057088"/>
        <c:crosses val="autoZero"/>
        <c:crossBetween val="between"/>
      </c:valAx>
      <c:spPr>
        <a:noFill/>
        <a:ln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0973856209150327"/>
          <c:y val="0.112803293753041"/>
          <c:w val="0.9"/>
          <c:h val="0.0736173624749996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 b="1" i="0" baseline="0" dirty="0">
                <a:effectLst/>
              </a:rPr>
              <a:t>Background Traffic </a:t>
            </a:r>
            <a:r>
              <a:rPr lang="en-US" sz="2000" b="1" i="0" baseline="0" dirty="0" smtClean="0">
                <a:effectLst/>
              </a:rPr>
              <a:t>Average for Small Flows </a:t>
            </a:r>
            <a:r>
              <a:rPr lang="en-US" sz="2000" b="1" i="0" baseline="0" dirty="0">
                <a:effectLst/>
              </a:rPr>
              <a:t>(&lt;1MB) </a:t>
            </a:r>
            <a:endParaRPr lang="en-US" sz="2000" dirty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67489389105172"/>
          <c:y val="0.195141014111116"/>
          <c:w val="0.754017211603196"/>
          <c:h val="0.684449304149224"/>
        </c:manualLayout>
      </c:layout>
      <c:barChart>
        <c:barDir val="col"/>
        <c:grouping val="clustered"/>
        <c:varyColors val="0"/>
        <c:ser>
          <c:idx val="3"/>
          <c:order val="0"/>
          <c:tx>
            <c:v>25MB: Tail Drop</c:v>
          </c:tx>
          <c:invertIfNegative val="0"/>
          <c:cat>
            <c:numRef>
              <c:f>backgroudDataMining!$D$10:$J$10</c:f>
              <c:numCache>
                <c:formatCode>General</c:formatCode>
                <c:ptCount val="7"/>
                <c:pt idx="0">
                  <c:v>30.0</c:v>
                </c:pt>
                <c:pt idx="1">
                  <c:v>40.0</c:v>
                </c:pt>
                <c:pt idx="2">
                  <c:v>50.0</c:v>
                </c:pt>
                <c:pt idx="3">
                  <c:v>60.0</c:v>
                </c:pt>
                <c:pt idx="4">
                  <c:v>70.0</c:v>
                </c:pt>
                <c:pt idx="5">
                  <c:v>80.0</c:v>
                </c:pt>
                <c:pt idx="6">
                  <c:v>90.0</c:v>
                </c:pt>
              </c:numCache>
            </c:numRef>
          </c:cat>
          <c:val>
            <c:numRef>
              <c:f>backgroudDataMining!$K$42:$Q$42</c:f>
              <c:numCache>
                <c:formatCode>General</c:formatCode>
                <c:ptCount val="7"/>
                <c:pt idx="0">
                  <c:v>1.80223852108</c:v>
                </c:pt>
                <c:pt idx="1">
                  <c:v>2.95964675113</c:v>
                </c:pt>
                <c:pt idx="2">
                  <c:v>2.35553846734</c:v>
                </c:pt>
                <c:pt idx="3">
                  <c:v>1.42084609069</c:v>
                </c:pt>
                <c:pt idx="4">
                  <c:v>3.55741705265</c:v>
                </c:pt>
                <c:pt idx="5">
                  <c:v>3.64609316754</c:v>
                </c:pt>
                <c:pt idx="6">
                  <c:v>4.04108175183</c:v>
                </c:pt>
              </c:numCache>
            </c:numRef>
          </c:val>
        </c:ser>
        <c:ser>
          <c:idx val="0"/>
          <c:order val="1"/>
          <c:tx>
            <c:v>250MB: Tail Drop</c:v>
          </c:tx>
          <c:invertIfNegative val="0"/>
          <c:cat>
            <c:numRef>
              <c:f>backgroudDataMining!$D$10:$J$10</c:f>
              <c:numCache>
                <c:formatCode>General</c:formatCode>
                <c:ptCount val="7"/>
                <c:pt idx="0">
                  <c:v>30.0</c:v>
                </c:pt>
                <c:pt idx="1">
                  <c:v>40.0</c:v>
                </c:pt>
                <c:pt idx="2">
                  <c:v>50.0</c:v>
                </c:pt>
                <c:pt idx="3">
                  <c:v>60.0</c:v>
                </c:pt>
                <c:pt idx="4">
                  <c:v>70.0</c:v>
                </c:pt>
                <c:pt idx="5">
                  <c:v>80.0</c:v>
                </c:pt>
                <c:pt idx="6">
                  <c:v>90.0</c:v>
                </c:pt>
              </c:numCache>
            </c:numRef>
          </c:cat>
          <c:val>
            <c:numRef>
              <c:f>backgroudDataMining!$K$41:$Q$41</c:f>
              <c:numCache>
                <c:formatCode>General</c:formatCode>
                <c:ptCount val="7"/>
                <c:pt idx="0">
                  <c:v>3.97125797286</c:v>
                </c:pt>
                <c:pt idx="1">
                  <c:v>8.81676966763</c:v>
                </c:pt>
                <c:pt idx="2">
                  <c:v>12.8549967278</c:v>
                </c:pt>
                <c:pt idx="3">
                  <c:v>12.4460181352</c:v>
                </c:pt>
                <c:pt idx="4">
                  <c:v>15.6364273556</c:v>
                </c:pt>
                <c:pt idx="5">
                  <c:v>17.8648454797</c:v>
                </c:pt>
                <c:pt idx="6">
                  <c:v>16.4839555171</c:v>
                </c:pt>
              </c:numCache>
            </c:numRef>
          </c:val>
        </c:ser>
        <c:ser>
          <c:idx val="1"/>
          <c:order val="2"/>
          <c:tx>
            <c:v>40MB: AFD+DPP</c:v>
          </c:tx>
          <c:invertIfNegative val="0"/>
          <c:cat>
            <c:numRef>
              <c:f>backgroudDataMining!$D$10:$J$10</c:f>
              <c:numCache>
                <c:formatCode>General</c:formatCode>
                <c:ptCount val="7"/>
                <c:pt idx="0">
                  <c:v>30.0</c:v>
                </c:pt>
                <c:pt idx="1">
                  <c:v>40.0</c:v>
                </c:pt>
                <c:pt idx="2">
                  <c:v>50.0</c:v>
                </c:pt>
                <c:pt idx="3">
                  <c:v>60.0</c:v>
                </c:pt>
                <c:pt idx="4">
                  <c:v>70.0</c:v>
                </c:pt>
                <c:pt idx="5">
                  <c:v>80.0</c:v>
                </c:pt>
                <c:pt idx="6">
                  <c:v>90.0</c:v>
                </c:pt>
              </c:numCache>
            </c:numRef>
          </c:cat>
          <c:val>
            <c:numRef>
              <c:f>backgroudDataMining!$K$44:$Q$44</c:f>
              <c:numCache>
                <c:formatCode>General</c:formatCode>
                <c:ptCount val="7"/>
                <c:pt idx="0">
                  <c:v>0.207091986967526</c:v>
                </c:pt>
                <c:pt idx="1">
                  <c:v>0.251451493701217</c:v>
                </c:pt>
                <c:pt idx="2">
                  <c:v>0.223765657701193</c:v>
                </c:pt>
                <c:pt idx="3">
                  <c:v>0.297149446659161</c:v>
                </c:pt>
                <c:pt idx="4">
                  <c:v>0.305808871864533</c:v>
                </c:pt>
                <c:pt idx="5">
                  <c:v>0.276543730577911</c:v>
                </c:pt>
                <c:pt idx="6">
                  <c:v>0.396202489064798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00895392"/>
        <c:axId val="-1500892272"/>
      </c:barChart>
      <c:catAx>
        <c:axId val="-15008953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mr-IN" sz="1800" b="1" i="0" baseline="0" dirty="0" err="1" smtClean="0">
                    <a:effectLst/>
                  </a:rPr>
                  <a:t>Load</a:t>
                </a:r>
                <a:r>
                  <a:rPr lang="mr-IN" sz="1800" b="1" i="0" baseline="0" dirty="0" smtClean="0">
                    <a:effectLst/>
                  </a:rPr>
                  <a:t> (%)</a:t>
                </a:r>
                <a:endParaRPr lang="mr-IN" dirty="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-1500892272"/>
        <c:crosses val="autoZero"/>
        <c:auto val="1"/>
        <c:lblAlgn val="ctr"/>
        <c:lblOffset val="100"/>
        <c:noMultiLvlLbl val="0"/>
      </c:catAx>
      <c:valAx>
        <c:axId val="-15008922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Flow Completion Time (ms)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-1500895392"/>
        <c:crosses val="autoZero"/>
        <c:crossBetween val="between"/>
      </c:valAx>
      <c:spPr>
        <a:noFill/>
        <a:ln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124581430745814"/>
          <c:y val="0.108737332237743"/>
          <c:w val="0.798021308980213"/>
          <c:h val="0.0825020434483487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000" dirty="0"/>
              <a:t>Background Traffic Average</a:t>
            </a:r>
            <a:r>
              <a:rPr lang="en-US" sz="2000" baseline="0" dirty="0"/>
              <a:t> </a:t>
            </a:r>
            <a:r>
              <a:rPr lang="en-US" sz="2000" baseline="0" dirty="0" smtClean="0"/>
              <a:t>for Large </a:t>
            </a:r>
            <a:r>
              <a:rPr lang="en-US" sz="2000" baseline="0" dirty="0"/>
              <a:t>Flows (&gt;10MB)</a:t>
            </a:r>
            <a:r>
              <a:rPr lang="en-US" sz="2000" dirty="0"/>
              <a:t> </a:t>
            </a:r>
          </a:p>
        </c:rich>
      </c:tx>
      <c:layout>
        <c:manualLayout>
          <c:xMode val="edge"/>
          <c:yMode val="edge"/>
          <c:x val="0.192829676468332"/>
          <c:y val="0.0572476865446128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3358165266516"/>
          <c:y val="0.237407887305226"/>
          <c:w val="0.786735796036648"/>
          <c:h val="0.62540230081667"/>
        </c:manualLayout>
      </c:layout>
      <c:barChart>
        <c:barDir val="col"/>
        <c:grouping val="clustered"/>
        <c:varyColors val="0"/>
        <c:ser>
          <c:idx val="3"/>
          <c:order val="0"/>
          <c:tx>
            <c:v>25MB: Tail Drop</c:v>
          </c:tx>
          <c:invertIfNegative val="0"/>
          <c:val>
            <c:numRef>
              <c:f>backgroudDataMining!$K$29:$Q$29</c:f>
              <c:numCache>
                <c:formatCode>General</c:formatCode>
                <c:ptCount val="7"/>
                <c:pt idx="0">
                  <c:v>71.18927923359993</c:v>
                </c:pt>
                <c:pt idx="1">
                  <c:v>86.63655702</c:v>
                </c:pt>
                <c:pt idx="2">
                  <c:v>102.987948823</c:v>
                </c:pt>
                <c:pt idx="3">
                  <c:v>110.79007379</c:v>
                </c:pt>
                <c:pt idx="4">
                  <c:v>181.835673324</c:v>
                </c:pt>
                <c:pt idx="5">
                  <c:v>230.916680532</c:v>
                </c:pt>
                <c:pt idx="6">
                  <c:v>308.430775609</c:v>
                </c:pt>
              </c:numCache>
            </c:numRef>
          </c:val>
        </c:ser>
        <c:ser>
          <c:idx val="0"/>
          <c:order val="1"/>
          <c:tx>
            <c:v>250MB: Tail Drop</c:v>
          </c:tx>
          <c:invertIfNegative val="0"/>
          <c:cat>
            <c:numRef>
              <c:f>backgroudDataMining!$D$10:$J$10</c:f>
              <c:numCache>
                <c:formatCode>General</c:formatCode>
                <c:ptCount val="7"/>
                <c:pt idx="0">
                  <c:v>30.0</c:v>
                </c:pt>
                <c:pt idx="1">
                  <c:v>40.0</c:v>
                </c:pt>
                <c:pt idx="2">
                  <c:v>50.0</c:v>
                </c:pt>
                <c:pt idx="3">
                  <c:v>60.0</c:v>
                </c:pt>
                <c:pt idx="4">
                  <c:v>70.0</c:v>
                </c:pt>
                <c:pt idx="5">
                  <c:v>80.0</c:v>
                </c:pt>
                <c:pt idx="6">
                  <c:v>90.0</c:v>
                </c:pt>
              </c:numCache>
            </c:numRef>
          </c:cat>
          <c:val>
            <c:numRef>
              <c:f>backgroudDataMining!$K$28:$Q$28</c:f>
              <c:numCache>
                <c:formatCode>General</c:formatCode>
                <c:ptCount val="7"/>
                <c:pt idx="0">
                  <c:v>68.969230634</c:v>
                </c:pt>
                <c:pt idx="1">
                  <c:v>85.74967517350001</c:v>
                </c:pt>
                <c:pt idx="2">
                  <c:v>112.045671437</c:v>
                </c:pt>
                <c:pt idx="3">
                  <c:v>117.869183347</c:v>
                </c:pt>
                <c:pt idx="4">
                  <c:v>189.339556272</c:v>
                </c:pt>
                <c:pt idx="5">
                  <c:v>260.350550922</c:v>
                </c:pt>
                <c:pt idx="6">
                  <c:v>335.740484679</c:v>
                </c:pt>
              </c:numCache>
            </c:numRef>
          </c:val>
        </c:ser>
        <c:ser>
          <c:idx val="1"/>
          <c:order val="2"/>
          <c:tx>
            <c:v>40MB: AFD+DPP</c:v>
          </c:tx>
          <c:invertIfNegative val="0"/>
          <c:cat>
            <c:numRef>
              <c:f>backgroudDataMining!$D$10:$J$10</c:f>
              <c:numCache>
                <c:formatCode>General</c:formatCode>
                <c:ptCount val="7"/>
                <c:pt idx="0">
                  <c:v>30.0</c:v>
                </c:pt>
                <c:pt idx="1">
                  <c:v>40.0</c:v>
                </c:pt>
                <c:pt idx="2">
                  <c:v>50.0</c:v>
                </c:pt>
                <c:pt idx="3">
                  <c:v>60.0</c:v>
                </c:pt>
                <c:pt idx="4">
                  <c:v>70.0</c:v>
                </c:pt>
                <c:pt idx="5">
                  <c:v>80.0</c:v>
                </c:pt>
                <c:pt idx="6">
                  <c:v>90.0</c:v>
                </c:pt>
              </c:numCache>
            </c:numRef>
          </c:cat>
          <c:val>
            <c:numRef>
              <c:f>backgroudDataMining!$K$31:$Q$31</c:f>
              <c:numCache>
                <c:formatCode>General</c:formatCode>
                <c:ptCount val="7"/>
                <c:pt idx="0">
                  <c:v>71.2955922819</c:v>
                </c:pt>
                <c:pt idx="1">
                  <c:v>82.78233862245034</c:v>
                </c:pt>
                <c:pt idx="2">
                  <c:v>75.0540059815758</c:v>
                </c:pt>
                <c:pt idx="3">
                  <c:v>128.756121086469</c:v>
                </c:pt>
                <c:pt idx="4">
                  <c:v>109.775828195207</c:v>
                </c:pt>
                <c:pt idx="5">
                  <c:v>120.977351785292</c:v>
                </c:pt>
                <c:pt idx="6">
                  <c:v>182.497309069783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30990992"/>
        <c:axId val="-1530987600"/>
      </c:barChart>
      <c:catAx>
        <c:axId val="-15309909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2000" dirty="0"/>
                  <a:t>Load</a:t>
                </a:r>
                <a:r>
                  <a:rPr lang="en-US" sz="2000" baseline="0" dirty="0"/>
                  <a:t> (%)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0.450418046537067"/>
              <c:y val="0.922761284093652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-1530987600"/>
        <c:crosses val="autoZero"/>
        <c:auto val="1"/>
        <c:lblAlgn val="ctr"/>
        <c:lblOffset val="100"/>
        <c:noMultiLvlLbl val="0"/>
      </c:catAx>
      <c:valAx>
        <c:axId val="-15309876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Flow Completion Time (ms)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-1530990992"/>
        <c:crosses val="autoZero"/>
        <c:crossBetween val="between"/>
      </c:valAx>
      <c:spPr>
        <a:noFill/>
        <a:ln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142242723390919"/>
          <c:y val="0.15134456294229"/>
          <c:w val="0.81044776119403"/>
          <c:h val="0.0678708594969933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A6CD6-12EC-2944-BB6C-43D959781FD7}" type="datetimeFigureOut">
              <a:rPr lang="en-US" smtClean="0"/>
              <a:t>4/17/19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E34AF-5EFE-4444-A0F5-75D8EF5AF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707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F322A-57C4-DF4B-9E11-6C3C9362EA7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5FEA6-C1EC-3C41-B0C4-E440A4D50CB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299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Zero drops reported</a:t>
            </a:r>
            <a:r>
              <a:rPr lang="en-US" baseline="0" dirty="0" smtClean="0"/>
              <a:t> for 50MB. </a:t>
            </a:r>
          </a:p>
          <a:p>
            <a:r>
              <a:rPr lang="en-US" baseline="0" dirty="0" smtClean="0"/>
              <a:t>Window max is increased by a lot. </a:t>
            </a:r>
          </a:p>
          <a:p>
            <a:r>
              <a:rPr lang="en-US" baseline="0" dirty="0" smtClean="0"/>
              <a:t>The window max was limited. What’s the point of having big buffer when it is not used because </a:t>
            </a:r>
            <a:r>
              <a:rPr lang="en-US" baseline="0" dirty="0" err="1" smtClean="0"/>
              <a:t>tcp</a:t>
            </a:r>
            <a:r>
              <a:rPr lang="en-US" baseline="0" dirty="0" smtClean="0"/>
              <a:t> window is capped. </a:t>
            </a:r>
          </a:p>
          <a:p>
            <a:r>
              <a:rPr lang="en-US" baseline="0" dirty="0" smtClean="0"/>
              <a:t>By reducing the timeout of </a:t>
            </a:r>
            <a:r>
              <a:rPr lang="en-US" baseline="0" dirty="0" err="1" smtClean="0"/>
              <a:t>tcp</a:t>
            </a:r>
            <a:r>
              <a:rPr lang="en-US" baseline="0" dirty="0" smtClean="0"/>
              <a:t>, the cost of a single drop is less than the latency caused by large buffering.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E34AF-5EFE-4444-A0F5-75D8EF5AFE6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649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</a:t>
            </a:r>
            <a:r>
              <a:rPr lang="en-US" dirty="0" err="1" smtClean="0"/>
              <a:t>fanout</a:t>
            </a:r>
            <a:r>
              <a:rPr lang="en-US" baseline="0" dirty="0" smtClean="0"/>
              <a:t> has 5-10KB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E34AF-5EFE-4444-A0F5-75D8EF5AFE6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7309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 90%</a:t>
            </a:r>
            <a:r>
              <a:rPr lang="en-US" baseline="0" dirty="0" smtClean="0"/>
              <a:t> load:</a:t>
            </a:r>
          </a:p>
          <a:p>
            <a:r>
              <a:rPr lang="en-US" baseline="0" dirty="0" smtClean="0"/>
              <a:t>Drop:</a:t>
            </a:r>
          </a:p>
          <a:p>
            <a:r>
              <a:rPr lang="en-US" baseline="0" dirty="0" smtClean="0"/>
              <a:t>250MB</a:t>
            </a:r>
          </a:p>
          <a:p>
            <a:r>
              <a:rPr lang="en-US" baseline="0" dirty="0" smtClean="0"/>
              <a:t>2.3K  </a:t>
            </a:r>
            <a:r>
              <a:rPr lang="en-US" baseline="0" dirty="0" err="1" smtClean="0"/>
              <a:t>Incast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25MB</a:t>
            </a:r>
          </a:p>
          <a:p>
            <a:r>
              <a:rPr lang="en-US" baseline="0" dirty="0" smtClean="0"/>
              <a:t>118K  </a:t>
            </a:r>
            <a:r>
              <a:rPr lang="en-US" baseline="0" dirty="0" err="1" smtClean="0"/>
              <a:t>Incast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E34AF-5EFE-4444-A0F5-75D8EF5AFE6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03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 90%</a:t>
            </a:r>
            <a:r>
              <a:rPr lang="en-US" baseline="0" dirty="0" smtClean="0"/>
              <a:t> load:</a:t>
            </a:r>
          </a:p>
          <a:p>
            <a:r>
              <a:rPr lang="en-US" baseline="0" dirty="0" smtClean="0"/>
              <a:t>Drop:</a:t>
            </a:r>
          </a:p>
          <a:p>
            <a:r>
              <a:rPr lang="en-US" baseline="0" dirty="0" smtClean="0"/>
              <a:t>250MB</a:t>
            </a:r>
          </a:p>
          <a:p>
            <a:r>
              <a:rPr lang="en-US" baseline="0" dirty="0" smtClean="0"/>
              <a:t>2.3K  </a:t>
            </a:r>
            <a:r>
              <a:rPr lang="en-US" baseline="0" dirty="0" err="1" smtClean="0"/>
              <a:t>Incast</a:t>
            </a:r>
            <a:endParaRPr lang="en-US" baseline="0" dirty="0" smtClean="0"/>
          </a:p>
          <a:p>
            <a:r>
              <a:rPr lang="en-US" baseline="0" dirty="0" smtClean="0"/>
              <a:t>16K	Background</a:t>
            </a:r>
          </a:p>
          <a:p>
            <a:endParaRPr lang="en-US" baseline="0" dirty="0" smtClean="0"/>
          </a:p>
          <a:p>
            <a:r>
              <a:rPr lang="en-US" baseline="0" dirty="0" smtClean="0"/>
              <a:t>25MB</a:t>
            </a:r>
          </a:p>
          <a:p>
            <a:r>
              <a:rPr lang="en-US" baseline="0" dirty="0" smtClean="0"/>
              <a:t>118K  </a:t>
            </a:r>
            <a:r>
              <a:rPr lang="en-US" baseline="0" dirty="0" err="1" smtClean="0"/>
              <a:t>Incast</a:t>
            </a:r>
            <a:endParaRPr lang="en-US" baseline="0" dirty="0" smtClean="0"/>
          </a:p>
          <a:p>
            <a:r>
              <a:rPr lang="en-US" baseline="0" dirty="0" smtClean="0"/>
              <a:t>204K	Background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E34AF-5EFE-4444-A0F5-75D8EF5AFE6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2463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 90%</a:t>
            </a:r>
            <a:r>
              <a:rPr lang="en-US" baseline="0" dirty="0" smtClean="0"/>
              <a:t> load:</a:t>
            </a:r>
          </a:p>
          <a:p>
            <a:r>
              <a:rPr lang="en-US" baseline="0" dirty="0" smtClean="0"/>
              <a:t>Drop:</a:t>
            </a:r>
          </a:p>
          <a:p>
            <a:r>
              <a:rPr lang="en-US" baseline="0" dirty="0" smtClean="0"/>
              <a:t>250MB</a:t>
            </a:r>
          </a:p>
          <a:p>
            <a:r>
              <a:rPr lang="en-US" baseline="0" dirty="0" smtClean="0"/>
              <a:t>2.3K  </a:t>
            </a:r>
            <a:r>
              <a:rPr lang="en-US" baseline="0" dirty="0" err="1" smtClean="0"/>
              <a:t>Incast</a:t>
            </a:r>
            <a:endParaRPr lang="en-US" baseline="0" dirty="0" smtClean="0"/>
          </a:p>
          <a:p>
            <a:r>
              <a:rPr lang="en-US" baseline="0" dirty="0" smtClean="0"/>
              <a:t>16K	Background</a:t>
            </a:r>
          </a:p>
          <a:p>
            <a:endParaRPr lang="en-US" baseline="0" dirty="0" smtClean="0"/>
          </a:p>
          <a:p>
            <a:r>
              <a:rPr lang="en-US" baseline="0" dirty="0" smtClean="0"/>
              <a:t>25MB</a:t>
            </a:r>
          </a:p>
          <a:p>
            <a:r>
              <a:rPr lang="en-US" baseline="0" dirty="0" smtClean="0"/>
              <a:t>118K  </a:t>
            </a:r>
            <a:r>
              <a:rPr lang="en-US" baseline="0" dirty="0" err="1" smtClean="0"/>
              <a:t>Incast</a:t>
            </a:r>
            <a:endParaRPr lang="en-US" baseline="0" dirty="0" smtClean="0"/>
          </a:p>
          <a:p>
            <a:r>
              <a:rPr lang="en-US" baseline="0" dirty="0" smtClean="0"/>
              <a:t>204K	Background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E34AF-5EFE-4444-A0F5-75D8EF5AFE6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6134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5FEA6-C1EC-3C41-B0C4-E440A4D50CB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29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dirty="0" smtClean="0"/>
              <a:t>Effective Window: </a:t>
            </a:r>
            <a:r>
              <a:rPr lang="en-US" sz="1200" dirty="0" smtClean="0"/>
              <a:t>the amount of data TCP sends each RTT</a:t>
            </a:r>
          </a:p>
          <a:p>
            <a:r>
              <a:rPr lang="en-US" sz="1200" b="1" dirty="0" smtClean="0"/>
              <a:t>Knee: </a:t>
            </a:r>
            <a:r>
              <a:rPr lang="en-US" sz="1200" dirty="0" smtClean="0"/>
              <a:t>the lowest window that makes throughput approximate capacity</a:t>
            </a:r>
          </a:p>
          <a:p>
            <a:r>
              <a:rPr lang="en-US" sz="1200" b="1" dirty="0" smtClean="0"/>
              <a:t>Cliff: </a:t>
            </a:r>
            <a:r>
              <a:rPr lang="en-US" sz="1200" dirty="0" smtClean="0"/>
              <a:t>the largest window that makes throughput approximate capacity</a:t>
            </a:r>
          </a:p>
          <a:p>
            <a:r>
              <a:rPr lang="en-US" sz="1200" dirty="0" smtClean="0"/>
              <a:t>Note that throughput is the same at knee and cliff. </a:t>
            </a:r>
            <a:r>
              <a:rPr lang="en-US" sz="1200" i="1" dirty="0" smtClean="0"/>
              <a:t>Increasing the window merely increases RTT, by increasing queue depth</a:t>
            </a:r>
          </a:p>
          <a:p>
            <a:endParaRPr lang="en-US" sz="1200" i="1" dirty="0" smtClean="0"/>
          </a:p>
          <a:p>
            <a:r>
              <a:rPr lang="en-US" dirty="0" smtClean="0"/>
              <a:t>Yes, there is a more complex equation that takes into account loss. </a:t>
            </a:r>
          </a:p>
          <a:p>
            <a:r>
              <a:rPr lang="en-US" dirty="0" smtClean="0"/>
              <a:t>It estimates throughput above the cliff.</a:t>
            </a:r>
          </a:p>
          <a:p>
            <a:endParaRPr lang="en-US" sz="1200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F322A-57C4-DF4B-9E11-6C3C9362EA7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E34AF-5EFE-4444-A0F5-75D8EF5AFE6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92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</a:t>
            </a:r>
            <a:r>
              <a:rPr lang="en-US" baseline="0" dirty="0" smtClean="0"/>
              <a:t> the ultimate goal of data center transport is to complete these internal transactions or “flows” as quickly as possible.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makes this challenging is that the flows are actually quite diverse. In particular, there are…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And these different flows require different things to complete quickly. For the short flows, we need to provide low latency…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0630E-C6A9-444B-A16B-2B64151D1DEE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 smtClean="0">
                <a:solidFill>
                  <a:srgbClr val="BD0A12"/>
                </a:solidFill>
              </a:rPr>
              <a:t>Problem: </a:t>
            </a:r>
            <a:r>
              <a:rPr lang="en-US" altLang="zh-CN" sz="1200" dirty="0" smtClean="0">
                <a:solidFill>
                  <a:srgbClr val="000000"/>
                </a:solidFill>
              </a:rPr>
              <a:t>E</a:t>
            </a:r>
            <a:r>
              <a:rPr lang="en-US" sz="1200" dirty="0" smtClean="0">
                <a:solidFill>
                  <a:srgbClr val="000000"/>
                </a:solidFill>
              </a:rPr>
              <a:t>lephants steal buffer from mice! 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000000"/>
                </a:solidFill>
              </a:rPr>
              <a:t>	        How to balance?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E34AF-5EFE-4444-A0F5-75D8EF5AFE6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75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E34AF-5EFE-4444-A0F5-75D8EF5AFE6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323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Expediting mice flows while regulating elephant flows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E34AF-5EFE-4444-A0F5-75D8EF5AFE6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7447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5FEA6-C1EC-3C41-B0C4-E440A4D50CB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299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5FEA6-C1EC-3C41-B0C4-E440A4D50CB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29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5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5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jpeg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-animated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ottom b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3375" y="6378339"/>
            <a:ext cx="8477250" cy="162912"/>
          </a:xfrm>
          <a:prstGeom prst="rect">
            <a:avLst/>
          </a:prstGeom>
        </p:spPr>
      </p:pic>
      <p:sp>
        <p:nvSpPr>
          <p:cNvPr id="39" name="Rectangle 38"/>
          <p:cNvSpPr/>
          <p:nvPr/>
        </p:nvSpPr>
        <p:spPr>
          <a:xfrm>
            <a:off x="3405352" y="5948636"/>
            <a:ext cx="599089" cy="114562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460939" y="5948636"/>
            <a:ext cx="472965" cy="1145627"/>
          </a:xfrm>
          <a:prstGeom prst="rect">
            <a:avLst/>
          </a:prstGeom>
          <a:solidFill>
            <a:srgbClr val="6DB344">
              <a:alpha val="4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771697" y="5948636"/>
            <a:ext cx="472965" cy="1145627"/>
          </a:xfrm>
          <a:prstGeom prst="rect">
            <a:avLst/>
          </a:prstGeom>
          <a:solidFill>
            <a:srgbClr val="0096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3" name="Rounded Rectangle 42"/>
          <p:cNvSpPr/>
          <p:nvPr/>
        </p:nvSpPr>
        <p:spPr>
          <a:xfrm rot="10800000" flipH="1">
            <a:off x="2856506" y="831272"/>
            <a:ext cx="656314" cy="424307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5" name="Rounded Rectangle 44"/>
          <p:cNvSpPr/>
          <p:nvPr/>
        </p:nvSpPr>
        <p:spPr>
          <a:xfrm rot="10800000" flipH="1">
            <a:off x="821966" y="4716780"/>
            <a:ext cx="656314" cy="150749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6" name="Rounded Rectangle 45"/>
          <p:cNvSpPr/>
          <p:nvPr/>
        </p:nvSpPr>
        <p:spPr>
          <a:xfrm rot="10800000" flipH="1">
            <a:off x="1332506" y="1981200"/>
            <a:ext cx="656314" cy="424307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7" name="Rounded Rectangle 46"/>
          <p:cNvSpPr/>
          <p:nvPr/>
        </p:nvSpPr>
        <p:spPr>
          <a:xfrm rot="10800000" flipH="1">
            <a:off x="5869870" y="6614159"/>
            <a:ext cx="780312" cy="3319549"/>
          </a:xfrm>
          <a:prstGeom prst="roundRect">
            <a:avLst>
              <a:gd name="adj" fmla="val 50000"/>
            </a:avLst>
          </a:prstGeom>
          <a:solidFill>
            <a:srgbClr val="1F8BAE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8" name="Rounded Rectangle 47"/>
          <p:cNvSpPr/>
          <p:nvPr/>
        </p:nvSpPr>
        <p:spPr>
          <a:xfrm rot="10800000" flipH="1">
            <a:off x="6933206" y="6614160"/>
            <a:ext cx="656314" cy="150749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9" name="Rounded Rectangle 48"/>
          <p:cNvSpPr/>
          <p:nvPr/>
        </p:nvSpPr>
        <p:spPr>
          <a:xfrm rot="10800000" flipH="1">
            <a:off x="2191486" y="6719450"/>
            <a:ext cx="662549" cy="633106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0" name="Rounded Rectangle 49"/>
          <p:cNvSpPr/>
          <p:nvPr/>
        </p:nvSpPr>
        <p:spPr>
          <a:xfrm rot="10800000" flipH="1">
            <a:off x="2794161" y="6668595"/>
            <a:ext cx="779356" cy="554631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1" name="Rounded Rectangle 50"/>
          <p:cNvSpPr/>
          <p:nvPr/>
        </p:nvSpPr>
        <p:spPr>
          <a:xfrm rot="10800000" flipH="1">
            <a:off x="4920834" y="1025236"/>
            <a:ext cx="656314" cy="424307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2" name="Rounded Rectangle 51"/>
          <p:cNvSpPr/>
          <p:nvPr/>
        </p:nvSpPr>
        <p:spPr>
          <a:xfrm rot="10800000" flipH="1">
            <a:off x="5391889" y="1731818"/>
            <a:ext cx="656314" cy="424307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3" name="Rounded Rectangle 52"/>
          <p:cNvSpPr/>
          <p:nvPr/>
        </p:nvSpPr>
        <p:spPr>
          <a:xfrm rot="10800000" flipH="1">
            <a:off x="341313" y="6708752"/>
            <a:ext cx="780312" cy="331954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4DCAFF">
                  <a:shade val="30000"/>
                  <a:satMod val="115000"/>
                  <a:alpha val="26000"/>
                </a:srgbClr>
              </a:gs>
              <a:gs pos="50000">
                <a:srgbClr val="4DCAFF">
                  <a:shade val="67500"/>
                  <a:satMod val="115000"/>
                </a:srgbClr>
              </a:gs>
              <a:gs pos="100000">
                <a:srgbClr val="4DCAFF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4" name="Rounded Rectangle 53"/>
          <p:cNvSpPr/>
          <p:nvPr/>
        </p:nvSpPr>
        <p:spPr>
          <a:xfrm rot="10800000" flipH="1">
            <a:off x="8038251" y="8318268"/>
            <a:ext cx="780312" cy="3319549"/>
          </a:xfrm>
          <a:prstGeom prst="roundRect">
            <a:avLst>
              <a:gd name="adj" fmla="val 50000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5" name="Rounded Rectangle 54"/>
          <p:cNvSpPr/>
          <p:nvPr/>
        </p:nvSpPr>
        <p:spPr>
          <a:xfrm rot="10800000" flipH="1">
            <a:off x="8162249" y="1731818"/>
            <a:ext cx="656314" cy="424307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6" name="Rounded Rectangle 55"/>
          <p:cNvSpPr/>
          <p:nvPr/>
        </p:nvSpPr>
        <p:spPr>
          <a:xfrm rot="10800000" flipH="1">
            <a:off x="3770906" y="1981200"/>
            <a:ext cx="656314" cy="424307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0" y="0"/>
            <a:ext cx="9129008" cy="6378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grpSp>
        <p:nvGrpSpPr>
          <p:cNvPr id="59" name="Group 67"/>
          <p:cNvGrpSpPr/>
          <p:nvPr/>
        </p:nvGrpSpPr>
        <p:grpSpPr>
          <a:xfrm>
            <a:off x="341314" y="311151"/>
            <a:ext cx="829170" cy="438358"/>
            <a:chOff x="609600" y="528537"/>
            <a:chExt cx="1444734" cy="763789"/>
          </a:xfrm>
          <a:gradFill flip="none" rotWithShape="1">
            <a:gsLst>
              <a:gs pos="11000">
                <a:schemeClr val="accent2"/>
              </a:gs>
              <a:gs pos="100000">
                <a:schemeClr val="accent5"/>
              </a:gs>
            </a:gsLst>
            <a:lin ang="2700000" scaled="1"/>
            <a:tileRect/>
          </a:gradFill>
        </p:grpSpPr>
        <p:sp>
          <p:nvSpPr>
            <p:cNvPr id="60" name="Rectangle 59"/>
            <p:cNvSpPr>
              <a:spLocks noChangeArrowheads="1"/>
            </p:cNvSpPr>
            <p:nvPr/>
          </p:nvSpPr>
          <p:spPr bwMode="black">
            <a:xfrm>
              <a:off x="1016578" y="1035681"/>
              <a:ext cx="65914" cy="2497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61" name="Freeform 60"/>
            <p:cNvSpPr>
              <a:spLocks/>
            </p:cNvSpPr>
            <p:nvPr/>
          </p:nvSpPr>
          <p:spPr bwMode="black">
            <a:xfrm>
              <a:off x="1400563" y="1028765"/>
              <a:ext cx="190843" cy="263561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62" name="Freeform 61"/>
            <p:cNvSpPr>
              <a:spLocks/>
            </p:cNvSpPr>
            <p:nvPr/>
          </p:nvSpPr>
          <p:spPr bwMode="black">
            <a:xfrm>
              <a:off x="740661" y="1028765"/>
              <a:ext cx="190843" cy="263561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63" name="Freeform 62"/>
            <p:cNvSpPr>
              <a:spLocks noEditPoints="1"/>
            </p:cNvSpPr>
            <p:nvPr/>
          </p:nvSpPr>
          <p:spPr bwMode="black">
            <a:xfrm>
              <a:off x="1660385" y="1028765"/>
              <a:ext cx="262122" cy="263561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8" name="Freeform 77"/>
            <p:cNvSpPr>
              <a:spLocks/>
            </p:cNvSpPr>
            <p:nvPr/>
          </p:nvSpPr>
          <p:spPr bwMode="black">
            <a:xfrm>
              <a:off x="1167566" y="1028765"/>
              <a:ext cx="170916" cy="263561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9" name="Freeform 78"/>
            <p:cNvSpPr>
              <a:spLocks/>
            </p:cNvSpPr>
            <p:nvPr/>
          </p:nvSpPr>
          <p:spPr bwMode="black">
            <a:xfrm>
              <a:off x="609600" y="732931"/>
              <a:ext cx="62081" cy="12832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0" name="Freeform 79"/>
            <p:cNvSpPr>
              <a:spLocks/>
            </p:cNvSpPr>
            <p:nvPr/>
          </p:nvSpPr>
          <p:spPr bwMode="black">
            <a:xfrm>
              <a:off x="783581" y="646870"/>
              <a:ext cx="62081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1" name="Freeform 80"/>
            <p:cNvSpPr>
              <a:spLocks/>
            </p:cNvSpPr>
            <p:nvPr/>
          </p:nvSpPr>
          <p:spPr bwMode="black">
            <a:xfrm>
              <a:off x="954497" y="528537"/>
              <a:ext cx="62081" cy="394958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2" name="Freeform 81"/>
            <p:cNvSpPr>
              <a:spLocks/>
            </p:cNvSpPr>
            <p:nvPr/>
          </p:nvSpPr>
          <p:spPr bwMode="black">
            <a:xfrm>
              <a:off x="1128478" y="646870"/>
              <a:ext cx="62081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3" name="Freeform 82"/>
            <p:cNvSpPr>
              <a:spLocks/>
            </p:cNvSpPr>
            <p:nvPr/>
          </p:nvSpPr>
          <p:spPr bwMode="black">
            <a:xfrm>
              <a:off x="1298627" y="732931"/>
              <a:ext cx="65914" cy="128323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4" name="Freeform 83"/>
            <p:cNvSpPr>
              <a:spLocks/>
            </p:cNvSpPr>
            <p:nvPr/>
          </p:nvSpPr>
          <p:spPr bwMode="black">
            <a:xfrm>
              <a:off x="1472608" y="646870"/>
              <a:ext cx="62848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5" name="Freeform 84"/>
            <p:cNvSpPr>
              <a:spLocks/>
            </p:cNvSpPr>
            <p:nvPr/>
          </p:nvSpPr>
          <p:spPr bwMode="black">
            <a:xfrm>
              <a:off x="1646590" y="528537"/>
              <a:ext cx="62848" cy="394958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6" name="Freeform 85"/>
            <p:cNvSpPr>
              <a:spLocks/>
            </p:cNvSpPr>
            <p:nvPr/>
          </p:nvSpPr>
          <p:spPr bwMode="black">
            <a:xfrm>
              <a:off x="1817505" y="646870"/>
              <a:ext cx="62848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7" name="Freeform 86"/>
            <p:cNvSpPr>
              <a:spLocks/>
            </p:cNvSpPr>
            <p:nvPr/>
          </p:nvSpPr>
          <p:spPr bwMode="black">
            <a:xfrm>
              <a:off x="1991486" y="732931"/>
              <a:ext cx="62848" cy="12832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88" name="Rectangle 87"/>
          <p:cNvSpPr/>
          <p:nvPr/>
        </p:nvSpPr>
        <p:spPr>
          <a:xfrm>
            <a:off x="1" y="6541294"/>
            <a:ext cx="9129008" cy="3167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89" name="Rectangle 4"/>
          <p:cNvSpPr>
            <a:spLocks noChangeArrowheads="1"/>
          </p:cNvSpPr>
          <p:nvPr/>
        </p:nvSpPr>
        <p:spPr bwMode="ltGray">
          <a:xfrm>
            <a:off x="251373" y="6586246"/>
            <a:ext cx="1954803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C0C0C0"/>
                </a:solidFill>
                <a:latin typeface="+mj-lt"/>
              </a:rPr>
              <a:t>© 2010 Cisco and/or its affiliates. All rights reserved.</a:t>
            </a:r>
            <a:endParaRPr lang="en-US" sz="600" dirty="0">
              <a:solidFill>
                <a:srgbClr val="C0C0C0"/>
              </a:solidFill>
              <a:latin typeface="+mj-lt"/>
            </a:endParaRPr>
          </a:p>
        </p:txBody>
      </p:sp>
      <p:sp>
        <p:nvSpPr>
          <p:cNvPr id="90" name="Rectangle 5"/>
          <p:cNvSpPr>
            <a:spLocks noChangeArrowheads="1"/>
          </p:cNvSpPr>
          <p:nvPr/>
        </p:nvSpPr>
        <p:spPr bwMode="ltGray">
          <a:xfrm>
            <a:off x="7763787" y="6584512"/>
            <a:ext cx="811863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rgbClr val="C0C0C0"/>
                </a:solidFill>
                <a:latin typeface="+mj-lt"/>
              </a:rPr>
              <a:t>Cisco Confidential</a:t>
            </a:r>
          </a:p>
        </p:txBody>
      </p:sp>
      <p:sp>
        <p:nvSpPr>
          <p:cNvPr id="91" name="Rectangle 7"/>
          <p:cNvSpPr>
            <a:spLocks noChangeArrowheads="1"/>
          </p:cNvSpPr>
          <p:nvPr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C0C0C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C0C0C0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236689"/>
            <a:ext cx="8112125" cy="2918779"/>
          </a:xfrm>
        </p:spPr>
        <p:txBody>
          <a:bodyPr/>
          <a:lstStyle>
            <a:lvl1pPr>
              <a:lnSpc>
                <a:spcPct val="90000"/>
              </a:lnSpc>
              <a:defRPr lang="en-US" sz="5400" b="0" kern="1200" spc="-200" baseline="0" dirty="0">
                <a:gradFill flip="none" rotWithShape="1">
                  <a:gsLst>
                    <a:gs pos="0">
                      <a:srgbClr val="55E6ED"/>
                    </a:gs>
                    <a:gs pos="80000">
                      <a:srgbClr val="009249"/>
                    </a:gs>
                  </a:gsLst>
                  <a:lin ang="120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383" y="4464068"/>
            <a:ext cx="8112126" cy="384175"/>
          </a:xfrm>
        </p:spPr>
        <p:txBody>
          <a:bodyPr anchor="b" anchorCtr="0">
            <a:noAutofit/>
          </a:bodyPr>
          <a:lstStyle>
            <a:lvl1pPr marL="0" indent="0" algn="l">
              <a:buNone/>
              <a:defRPr lang="en-US" sz="2000" b="0" kern="1200" dirty="0">
                <a:solidFill>
                  <a:srgbClr val="6DB344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 Name</a:t>
            </a:r>
            <a:endParaRPr lang="en-US" dirty="0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0" hasCustomPrompt="1"/>
          </p:nvPr>
        </p:nvSpPr>
        <p:spPr>
          <a:xfrm>
            <a:off x="236383" y="4768852"/>
            <a:ext cx="8097838" cy="384175"/>
          </a:xfrm>
        </p:spPr>
        <p:txBody>
          <a:bodyPr/>
          <a:lstStyle>
            <a:lvl1pPr marL="0" indent="0">
              <a:buFontTx/>
              <a:buNone/>
              <a:defRPr lang="en-US" sz="1800" b="0" kern="1200" dirty="0">
                <a:solidFill>
                  <a:srgbClr val="6DB344"/>
                </a:solidFill>
                <a:latin typeface="+mj-lt"/>
                <a:ea typeface="+mn-ea"/>
                <a:cs typeface="+mn-cs"/>
              </a:defRPr>
            </a:lvl1pPr>
            <a:lvl2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Presenter Title</a:t>
            </a:r>
            <a:endParaRPr lang="en-US" dirty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1" hasCustomPrompt="1"/>
          </p:nvPr>
        </p:nvSpPr>
        <p:spPr>
          <a:xfrm>
            <a:off x="236538" y="5232770"/>
            <a:ext cx="8112125" cy="384175"/>
          </a:xfrm>
        </p:spPr>
        <p:txBody>
          <a:bodyPr/>
          <a:lstStyle>
            <a:lvl1pPr marL="0" indent="0">
              <a:buFontTx/>
              <a:buNone/>
              <a:defRPr lang="en-US" sz="1400" b="0" kern="1200" dirty="0">
                <a:solidFill>
                  <a:srgbClr val="6DB344"/>
                </a:solidFill>
                <a:latin typeface="+mj-lt"/>
                <a:ea typeface="+mn-ea"/>
                <a:cs typeface="+mn-cs"/>
              </a:defRPr>
            </a:lvl1pPr>
            <a:lvl2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4.44444E-6 4.81481E-6 L -4.44444E-6 0.65879 " pathEditMode="relative" rAng="0" ptsTypes="AA">
                                      <p:cBhvr>
                                        <p:cTn id="6" dur="83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85185E-6 L 2.77778E-6 0.99305 " pathEditMode="relative" rAng="0" ptsTypes="AA">
                                      <p:cBhvr>
                                        <p:cTn id="8" dur="106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repeatCount="indefinite" accel="50000" decel="50000" fill="hold" grpId="0" nodeType="withEffect">
                                  <p:stCondLst>
                                    <p:cond delay="11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1.94444E-6 0 L 1.94444E-6 -1.0081 " pathEditMode="relative" rAng="0" ptsTypes="AA">
                                      <p:cBhvr>
                                        <p:cTn id="10" dur="164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repeatCount="indefinite" accel="50000" decel="50000" fill="hold" grpId="0" nodeType="withEffect">
                                  <p:stCondLst>
                                    <p:cond delay="13700"/>
                                  </p:stCondLst>
                                  <p:childTnLst>
                                    <p:animMotion origin="layout" path="M 2.77778E-6 4.81481E-6 L 2.77778E-6 -0.34561 " pathEditMode="relative" rAng="0" ptsTypes="AA">
                                      <p:cBhvr>
                                        <p:cTn id="12" dur="109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44444E-6 L -3.88889E-6 1.14467 " pathEditMode="relative" rAng="0" ptsTypes="AA">
                                      <p:cBhvr>
                                        <p:cTn id="14" dur="104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7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repeatCount="indefinite" accel="50000" decel="50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4.16667E-6 0.27476 L 4.16667E-6 -1.26019 " pathEditMode="relative" rAng="0" ptsTypes="AA">
                                      <p:cBhvr>
                                        <p:cTn id="16" dur="121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6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repeatCount="indefinite" accel="50000" decel="50000" autoRev="1" fill="hold" grpId="0" nodeType="withEffect">
                                  <p:stCondLst>
                                    <p:cond delay="36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1.94444E-6 0 L 1.94444E-6 -1.0081 " pathEditMode="relative" rAng="0" ptsTypes="AA">
                                      <p:cBhvr>
                                        <p:cTn id="18" dur="84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repeatCount="indefinite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77778E-6 1.85185E-6 L 2.77778E-6 0.99305 " pathEditMode="relative" rAng="0" ptsTypes="AA">
                                      <p:cBhvr>
                                        <p:cTn id="20" dur="19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7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repeatCount="indefinite" accel="50000" decel="50000" fill="hold" grpId="0" nodeType="withEffect">
                                  <p:stCondLst>
                                    <p:cond delay="6300"/>
                                  </p:stCondLst>
                                  <p:childTnLst>
                                    <p:animMotion origin="layout" path="M 2.77778E-6 1.85185E-6 L 2.77778E-6 0.99305 " pathEditMode="relative" rAng="0" ptsTypes="AA">
                                      <p:cBhvr>
                                        <p:cTn id="22" dur="82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7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repeatCount="indefinite" accel="50000" decel="50000" fill="hold" grpId="0" nodeType="withEffect">
                                  <p:stCondLst>
                                    <p:cond delay="57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4.72222E-6 -2.15822E-6 L -4.72222E-6 -1.32223 " pathEditMode="relative" rAng="0" ptsTypes="AA">
                                      <p:cBhvr>
                                        <p:cTn id="24" dur="11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6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repeatCount="indefinite" accel="50000" decel="50000" fill="hold" grpId="0" nodeType="withEffect">
                                  <p:stCondLst>
                                    <p:cond delay="1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1.94444E-6 0 L 1.94444E-6 -1.0081 " pathEditMode="relative" rAng="0" ptsTypes="AA">
                                      <p:cBhvr>
                                        <p:cTn id="26" dur="7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4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repeatCount="indefinite" accel="50000" decel="50000" fill="hold" grpId="0" nodeType="withEffect">
                                  <p:stCondLst>
                                    <p:cond delay="5300"/>
                                  </p:stCondLst>
                                  <p:childTnLst>
                                    <p:animMotion origin="layout" path="M 2.77778E-6 1.85185E-6 L 2.77778E-6 0.99305 " pathEditMode="relative" rAng="0" ptsTypes="AA">
                                      <p:cBhvr>
                                        <p:cTn id="28" dur="151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7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repeatCount="indefinite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77778E-6 1.85185E-6 L 2.77778E-6 0.99305 " pathEditMode="relative" rAng="0" ptsTypes="AA">
                                      <p:cBhvr>
                                        <p:cTn id="30" dur="5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7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6650" autoRev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0CCCC"/>
                                      </p:to>
                                    </p:animClr>
                                    <p:animClr clrSpc="rgb" dir="cw">
                                      <p:cBhvr>
                                        <p:cTn id="33" dur="6650" autoRev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0CCCC"/>
                                      </p:to>
                                    </p:animClr>
                                    <p:set>
                                      <p:cBhvr>
                                        <p:cTn id="34" dur="6650" autoRev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6650" autoRev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7" presetClass="emph" presetSubtype="0" repeatCount="indefinite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350" autoRev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0CCCC"/>
                                      </p:to>
                                    </p:animClr>
                                    <p:animClr clrSpc="rgb" dir="cw">
                                      <p:cBhvr>
                                        <p:cTn id="38" dur="5350" autoRev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0CCCC"/>
                                      </p:to>
                                    </p:animClr>
                                    <p:set>
                                      <p:cBhvr>
                                        <p:cTn id="39" dur="5350" autoRev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350" autoRev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7" presetClass="emph" presetSubtype="0" repeatCount="indefinite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6650" autoRev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0CCCC"/>
                                      </p:to>
                                    </p:animClr>
                                    <p:animClr clrSpc="rgb" dir="cw">
                                      <p:cBhvr>
                                        <p:cTn id="43" dur="6650" autoRev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0CCCC"/>
                                      </p:to>
                                    </p:animClr>
                                    <p:set>
                                      <p:cBhvr>
                                        <p:cTn id="44" dur="6650" autoRev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6650" autoRev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2" grpId="0" animBg="1"/>
      <p:bldP spid="43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</p:spPr>
        <p:txBody>
          <a:bodyPr/>
          <a:lstStyle>
            <a:lvl1pPr>
              <a:defRPr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ullet_2-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295275"/>
            <a:ext cx="4123944" cy="838200"/>
          </a:xfrm>
        </p:spPr>
        <p:txBody>
          <a:bodyPr vert="horz" lIns="82296" tIns="45720" rIns="82296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-100" baseline="0" dirty="0" smtClean="0">
                <a:gradFill>
                  <a:gsLst>
                    <a:gs pos="0">
                      <a:schemeClr val="tx1"/>
                    </a:gs>
                    <a:gs pos="100000">
                      <a:srgbClr val="01BBBB"/>
                    </a:gs>
                  </a:gsLst>
                  <a:lin ang="2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Two Column</a:t>
            </a:r>
            <a:br>
              <a:rPr lang="en-US" dirty="0" smtClean="0"/>
            </a:br>
            <a:r>
              <a:rPr lang="en-US" dirty="0" smtClean="0"/>
              <a:t>Title Left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219455" y="1600200"/>
            <a:ext cx="4142232" cy="4526280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  <a:latin typeface="+mj-lt"/>
              </a:defRPr>
            </a:lvl1pPr>
            <a:lvl2pPr marL="635000" indent="-228600">
              <a:buClr>
                <a:schemeClr val="accent5"/>
              </a:buClr>
              <a:buFont typeface="Arial" pitchFamily="34" charset="0"/>
              <a:buChar char="•"/>
              <a:tabLst/>
              <a:defRPr>
                <a:solidFill>
                  <a:schemeClr val="tx2"/>
                </a:solidFill>
                <a:latin typeface="+mj-lt"/>
              </a:defRPr>
            </a:lvl2pPr>
          </a:lstStyle>
          <a:p>
            <a:pPr lvl="0"/>
            <a:r>
              <a:rPr lang="en-US" dirty="0" smtClean="0"/>
              <a:t>Body copy uses sentence capital letters only, size 20, left aligned</a:t>
            </a:r>
          </a:p>
          <a:p>
            <a:pPr lvl="1"/>
            <a:r>
              <a:rPr lang="en-US" dirty="0" smtClean="0"/>
              <a:t>Sub-bullets are size 18 </a:t>
            </a:r>
            <a:br>
              <a:rPr lang="en-US" dirty="0" smtClean="0"/>
            </a:br>
            <a:r>
              <a:rPr lang="en-US" dirty="0" smtClean="0"/>
              <a:t>and indented</a:t>
            </a:r>
          </a:p>
          <a:p>
            <a:pPr lvl="1"/>
            <a:r>
              <a:rPr lang="en-US" dirty="0" smtClean="0"/>
              <a:t>Hyperlink: www.cisco.com </a:t>
            </a:r>
          </a:p>
          <a:p>
            <a:pPr lvl="0"/>
            <a:r>
              <a:rPr lang="en-US" dirty="0" smtClean="0"/>
              <a:t>Use Cisco highlight color, bold, or both when emphasizing words, </a:t>
            </a:r>
            <a:br>
              <a:rPr lang="en-US" dirty="0" smtClean="0"/>
            </a:br>
            <a:r>
              <a:rPr lang="en-US" dirty="0" smtClean="0"/>
              <a:t>do not italicize; use yellow on the </a:t>
            </a:r>
            <a:br>
              <a:rPr lang="en-US" dirty="0" smtClean="0"/>
            </a:br>
            <a:r>
              <a:rPr lang="en-US" dirty="0" smtClean="0"/>
              <a:t>black template and red for the white template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4818888" y="1600200"/>
            <a:ext cx="4005072" cy="452628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1"/>
                </a:solidFill>
                <a:latin typeface="+mj-lt"/>
              </a:defRPr>
            </a:lvl1pPr>
            <a:lvl2pPr marL="635000" indent="-228600">
              <a:buClr>
                <a:schemeClr val="accent1">
                  <a:lumMod val="40000"/>
                  <a:lumOff val="60000"/>
                </a:schemeClr>
              </a:buClr>
              <a:buFont typeface="Arial" pitchFamily="34" charset="0"/>
              <a:buChar char="•"/>
              <a:defRPr>
                <a:solidFill>
                  <a:schemeClr val="accent1"/>
                </a:solidFill>
                <a:latin typeface="+mj-lt"/>
              </a:defRPr>
            </a:lvl2pPr>
          </a:lstStyle>
          <a:p>
            <a:pPr lvl="0"/>
            <a:r>
              <a:rPr lang="en-US" dirty="0" smtClean="0"/>
              <a:t>Body copy uses sentence capital letters only, size 20, left aligned</a:t>
            </a:r>
          </a:p>
          <a:p>
            <a:pPr lvl="1"/>
            <a:r>
              <a:rPr lang="en-US" dirty="0" smtClean="0"/>
              <a:t>Sub-bullets are size 18 </a:t>
            </a:r>
            <a:br>
              <a:rPr lang="en-US" dirty="0" smtClean="0"/>
            </a:br>
            <a:r>
              <a:rPr lang="en-US" dirty="0" smtClean="0"/>
              <a:t>and indented</a:t>
            </a:r>
          </a:p>
          <a:p>
            <a:pPr lvl="1"/>
            <a:r>
              <a:rPr lang="en-US" dirty="0" smtClean="0"/>
              <a:t>Hyperlink: www.cisco.com </a:t>
            </a:r>
          </a:p>
          <a:p>
            <a:pPr lvl="0"/>
            <a:r>
              <a:rPr lang="en-US" dirty="0" smtClean="0"/>
              <a:t>Use Cisco highlight color, bold, or both when emphasizing words, do not italicize; use yellow on the black template and red for the white template</a:t>
            </a: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ltGray">
          <a:xfrm>
            <a:off x="7763787" y="6584512"/>
            <a:ext cx="811863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rgbClr val="C0C0C0"/>
                </a:solidFill>
                <a:latin typeface="+mj-lt"/>
              </a:rPr>
              <a:t>Cisco Confidential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ltGray">
          <a:xfrm>
            <a:off x="251373" y="6586246"/>
            <a:ext cx="2568027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 smtClean="0">
                <a:solidFill>
                  <a:srgbClr val="C0C0C0"/>
                </a:solidFill>
                <a:latin typeface="+mj-lt"/>
                <a:ea typeface="+mn-ea"/>
                <a:cs typeface="+mn-cs"/>
              </a:rPr>
              <a:t>© 2010 Cisco and/or its affiliates. All rights reserved.</a:t>
            </a:r>
            <a:endParaRPr lang="en-US" sz="600" kern="1200" dirty="0">
              <a:solidFill>
                <a:srgbClr val="C0C0C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C0C0C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C0C0C0"/>
              </a:solidFill>
              <a:latin typeface="+mj-lt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4830903" y="295275"/>
            <a:ext cx="4132262" cy="838200"/>
          </a:xfrm>
        </p:spPr>
        <p:txBody>
          <a:bodyPr lIns="82296" rIns="82296"/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FontTx/>
              <a:buNone/>
              <a:defRPr lang="en-US" sz="3600" b="0" kern="1200" spc="-100" baseline="0" dirty="0" smtClean="0">
                <a:gradFill>
                  <a:gsLst>
                    <a:gs pos="0">
                      <a:schemeClr val="tx1"/>
                    </a:gs>
                    <a:gs pos="100000">
                      <a:srgbClr val="01BBBB"/>
                    </a:gs>
                  </a:gsLst>
                  <a:lin ang="2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kumimoji="0" lang="en-US" sz="3600" b="0" i="0" u="none" strike="noStrike" kern="1200" cap="none" spc="-100" normalizeH="0" baseline="0" noProof="0" dirty="0" smtClean="0">
                <a:ln>
                  <a:noFill/>
                </a:ln>
                <a:gradFill>
                  <a:gsLst>
                    <a:gs pos="0">
                      <a:srgbClr val="0096D6"/>
                    </a:gs>
                    <a:gs pos="44000">
                      <a:srgbClr val="01BBBB"/>
                    </a:gs>
                    <a:gs pos="100000">
                      <a:srgbClr val="008041"/>
                    </a:gs>
                  </a:gsLst>
                  <a:lin ang="4800000" scaled="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Two Column</a:t>
            </a:r>
            <a:br>
              <a:rPr kumimoji="0" lang="en-US" sz="3600" b="0" i="0" u="none" strike="noStrike" kern="1200" cap="none" spc="-100" normalizeH="0" baseline="0" noProof="0" dirty="0" smtClean="0">
                <a:ln>
                  <a:noFill/>
                </a:ln>
                <a:gradFill>
                  <a:gsLst>
                    <a:gs pos="0">
                      <a:srgbClr val="0096D6"/>
                    </a:gs>
                    <a:gs pos="44000">
                      <a:srgbClr val="01BBBB"/>
                    </a:gs>
                    <a:gs pos="100000">
                      <a:srgbClr val="008041"/>
                    </a:gs>
                  </a:gsLst>
                  <a:lin ang="4800000" scaled="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0" i="0" u="none" strike="noStrike" kern="1200" cap="none" spc="-100" normalizeH="0" baseline="0" noProof="0" dirty="0" smtClean="0">
                <a:ln>
                  <a:noFill/>
                </a:ln>
                <a:gradFill>
                  <a:gsLst>
                    <a:gs pos="0">
                      <a:srgbClr val="0096D6"/>
                    </a:gs>
                    <a:gs pos="44000">
                      <a:srgbClr val="01BBBB"/>
                    </a:gs>
                    <a:gs pos="100000">
                      <a:srgbClr val="008041"/>
                    </a:gs>
                  </a:gsLst>
                  <a:lin ang="4800000" scaled="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Title Right</a:t>
            </a:r>
            <a:endParaRPr lang="en-US" dirty="0"/>
          </a:p>
        </p:txBody>
      </p:sp>
      <p:pic>
        <p:nvPicPr>
          <p:cNvPr id="13" name="Picture 12" descr="bottom b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3375" y="6378339"/>
            <a:ext cx="8477250" cy="16291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_3-Column Layout No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244475" y="1600200"/>
            <a:ext cx="2622550" cy="4391025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>
              <a:defRPr>
                <a:latin typeface="+mj-lt"/>
                <a:cs typeface="Arial" pitchFamily="34" charset="0"/>
              </a:defRPr>
            </a:lvl2pPr>
            <a:lvl3pPr>
              <a:defRPr>
                <a:latin typeface="+mj-lt"/>
                <a:cs typeface="Arial" pitchFamily="34" charset="0"/>
              </a:defRPr>
            </a:lvl3pPr>
            <a:lvl4pPr>
              <a:defRPr>
                <a:latin typeface="+mj-lt"/>
                <a:cs typeface="Arial" pitchFamily="34" charset="0"/>
              </a:defRPr>
            </a:lvl4pPr>
            <a:lvl5pPr>
              <a:defRPr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3292474" y="1600200"/>
            <a:ext cx="2593975" cy="4362450"/>
          </a:xfrm>
        </p:spPr>
        <p:txBody>
          <a:bodyPr/>
          <a:lstStyle>
            <a:lvl1pPr>
              <a:defRPr>
                <a:solidFill>
                  <a:schemeClr val="accent2"/>
                </a:solidFill>
                <a:latin typeface="+mj-lt"/>
                <a:cs typeface="Arial" pitchFamily="34" charset="0"/>
              </a:defRPr>
            </a:lvl1pPr>
            <a:lvl2pPr>
              <a:defRPr>
                <a:latin typeface="+mj-lt"/>
                <a:cs typeface="Arial" pitchFamily="34" charset="0"/>
              </a:defRPr>
            </a:lvl2pPr>
            <a:lvl3pPr>
              <a:defRPr>
                <a:latin typeface="+mj-lt"/>
                <a:cs typeface="Arial" pitchFamily="34" charset="0"/>
              </a:defRPr>
            </a:lvl3pPr>
            <a:lvl4pPr>
              <a:defRPr>
                <a:latin typeface="+mj-lt"/>
                <a:cs typeface="Arial" pitchFamily="34" charset="0"/>
              </a:defRPr>
            </a:lvl4pPr>
            <a:lvl5pPr>
              <a:defRPr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6300788" y="1600200"/>
            <a:ext cx="2633662" cy="4333875"/>
          </a:xfrm>
        </p:spPr>
        <p:txBody>
          <a:bodyPr/>
          <a:lstStyle>
            <a:lvl1pPr>
              <a:defRPr>
                <a:solidFill>
                  <a:schemeClr val="accent2"/>
                </a:solidFill>
                <a:latin typeface="+mj-lt"/>
                <a:cs typeface="Arial" pitchFamily="34" charset="0"/>
              </a:defRPr>
            </a:lvl1pPr>
            <a:lvl2pPr>
              <a:defRPr>
                <a:latin typeface="+mj-lt"/>
                <a:cs typeface="Arial" pitchFamily="34" charset="0"/>
              </a:defRPr>
            </a:lvl2pPr>
            <a:lvl3pPr>
              <a:defRPr>
                <a:latin typeface="+mj-lt"/>
                <a:cs typeface="Arial" pitchFamily="34" charset="0"/>
              </a:defRPr>
            </a:lvl3pPr>
            <a:lvl4pPr>
              <a:defRPr>
                <a:latin typeface="+mj-lt"/>
                <a:cs typeface="Arial" pitchFamily="34" charset="0"/>
              </a:defRPr>
            </a:lvl4pPr>
            <a:lvl5pPr>
              <a:defRPr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Text Placeholder 20"/>
          <p:cNvSpPr>
            <a:spLocks noGrp="1" noChangeAspect="1"/>
          </p:cNvSpPr>
          <p:nvPr>
            <p:ph type="body" sz="quarter" idx="17"/>
          </p:nvPr>
        </p:nvSpPr>
        <p:spPr>
          <a:xfrm>
            <a:off x="219456" y="100584"/>
            <a:ext cx="2670048" cy="1152144"/>
          </a:xfrm>
        </p:spPr>
        <p:txBody>
          <a:bodyPr anchor="b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000" b="0" i="0" u="none" strike="noStrike" kern="1200" cap="none" spc="-10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rgbClr val="01BBBB"/>
                    </a:gs>
                  </a:gsLst>
                  <a:lin ang="2400000" scaled="0"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8"/>
          </p:nvPr>
        </p:nvSpPr>
        <p:spPr>
          <a:xfrm>
            <a:off x="3255264" y="100584"/>
            <a:ext cx="2670048" cy="1152144"/>
          </a:xfrm>
        </p:spPr>
        <p:txBody>
          <a:bodyPr anchor="b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000" b="0" i="0" u="none" strike="noStrike" kern="1200" cap="none" spc="-10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rgbClr val="01BBBB"/>
                    </a:gs>
                  </a:gsLst>
                  <a:lin ang="2400000" scaled="0"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0"/>
          <p:cNvSpPr>
            <a:spLocks noGrp="1" noChangeAspect="1"/>
          </p:cNvSpPr>
          <p:nvPr>
            <p:ph type="body" sz="quarter" idx="19"/>
          </p:nvPr>
        </p:nvSpPr>
        <p:spPr>
          <a:xfrm>
            <a:off x="6273302" y="100584"/>
            <a:ext cx="2670048" cy="1152144"/>
          </a:xfrm>
        </p:spPr>
        <p:txBody>
          <a:bodyPr anchor="b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000" b="0" i="0" u="none" strike="noStrike" kern="1200" cap="none" spc="-10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rgbClr val="01BBBB"/>
                    </a:gs>
                  </a:gsLst>
                  <a:lin ang="2400000" scaled="0"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>
            <a:spLocks noGrp="1"/>
          </p:cNvSpPr>
          <p:nvPr>
            <p:ph type="title" hasCustomPrompt="1"/>
          </p:nvPr>
        </p:nvSpPr>
        <p:spPr>
          <a:xfrm>
            <a:off x="246972" y="439710"/>
            <a:ext cx="8567244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6" name="Chart Placeholder 35"/>
          <p:cNvSpPr>
            <a:spLocks noGrp="1"/>
          </p:cNvSpPr>
          <p:nvPr>
            <p:ph type="chart" sz="quarter" idx="10"/>
          </p:nvPr>
        </p:nvSpPr>
        <p:spPr>
          <a:xfrm>
            <a:off x="359764" y="1476375"/>
            <a:ext cx="8439461" cy="4305300"/>
          </a:xfrm>
        </p:spPr>
        <p:txBody>
          <a:bodyPr anchor="ctr" anchorCtr="1"/>
          <a:lstStyle>
            <a:lvl1pPr>
              <a:buNone/>
              <a:defRPr>
                <a:latin typeface="+mj-lt"/>
              </a:defRPr>
            </a:lvl1pPr>
          </a:lstStyle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49466" y="6062114"/>
            <a:ext cx="7461250" cy="276999"/>
          </a:xfrm>
        </p:spPr>
        <p:txBody>
          <a:bodyPr wrap="square" anchor="b" anchorCtr="0">
            <a:no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2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12 Points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ttom title_photo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5430244"/>
            <a:ext cx="8558698" cy="838200"/>
          </a:xfrm>
        </p:spPr>
        <p:txBody>
          <a:bodyPr vert="horz" lIns="82296" tIns="45720" rIns="82296" bIns="45720" rtlCol="0" anchor="b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46888" y="1600200"/>
            <a:ext cx="4005072" cy="3749040"/>
          </a:xfrm>
        </p:spPr>
        <p:txBody>
          <a:bodyPr anchor="ctr" anchorCtr="0">
            <a:noAutofit/>
          </a:bodyPr>
          <a:lstStyle>
            <a:lvl1pPr marL="0" indent="0">
              <a:buFontTx/>
              <a:buNone/>
              <a:defRPr sz="2400" baseline="0">
                <a:solidFill>
                  <a:schemeClr val="tx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Simple text goes here and can wrap to accommodate more lines of information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4873752" y="1947672"/>
            <a:ext cx="3429000" cy="2990088"/>
          </a:xfrm>
        </p:spPr>
        <p:txBody>
          <a:bodyPr anchor="ctr" anchorCtr="1"/>
          <a:lstStyle>
            <a:lvl1pPr algn="ctr">
              <a:buFontTx/>
              <a:buNone/>
              <a:defRPr>
                <a:latin typeface="+mj-lt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ttom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5430244"/>
            <a:ext cx="8558698" cy="838200"/>
          </a:xfrm>
        </p:spPr>
        <p:txBody>
          <a:bodyPr vert="horz" lIns="82296" tIns="45720" rIns="82296" bIns="45720" rtlCol="0" anchor="b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5201" y="5842635"/>
            <a:ext cx="8112126" cy="384175"/>
          </a:xfrm>
        </p:spPr>
        <p:txBody>
          <a:bodyPr anchor="b" anchorCtr="0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accent2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 Name and Title Go Here</a:t>
            </a:r>
            <a:endParaRPr lang="en-US" dirty="0"/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19456" y="649224"/>
            <a:ext cx="8112125" cy="4480560"/>
          </a:xfrm>
        </p:spPr>
        <p:txBody>
          <a:bodyPr/>
          <a:lstStyle>
            <a:lvl1pPr marL="233363" indent="-233363" algn="l" defTabSz="914400" rtl="0" eaLnBrk="1" latinLnBrk="0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 typeface="Arial" pitchFamily="34" charset="0"/>
              <a:buChar char="“"/>
              <a:defRPr lang="en-US" sz="5400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4" fill="hold" nodeType="withEffect">
                  <p:stCondLst>
                    <p:cond delay="3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4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tel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flipV="1">
            <a:off x="217357" y="6355828"/>
            <a:ext cx="8694295" cy="2105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1918741"/>
            <a:ext cx="4117446" cy="3020518"/>
          </a:xfrm>
        </p:spPr>
        <p:txBody>
          <a:bodyPr vert="horz" lIns="82296" tIns="45720" rIns="82296" bIns="4572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lang="en-US" sz="5400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12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Telling Shared Experiences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922519" y="310896"/>
            <a:ext cx="3895344" cy="6208776"/>
          </a:xfrm>
        </p:spPr>
        <p:txBody>
          <a:bodyPr anchor="ctr" anchorCtr="0">
            <a:noAutofit/>
          </a:bodyPr>
          <a:lstStyle>
            <a:lvl1pPr marL="0" indent="0">
              <a:buFontTx/>
              <a:buNone/>
              <a:defRPr sz="2000" baseline="0">
                <a:solidFill>
                  <a:schemeClr val="tx1"/>
                </a:solidFill>
                <a:latin typeface="+mj-lt"/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Tell your story here</a:t>
            </a:r>
            <a:endParaRPr lang="en-US" dirty="0"/>
          </a:p>
        </p:txBody>
      </p:sp>
      <p:pic>
        <p:nvPicPr>
          <p:cNvPr id="12" name="Picture 11" descr="verticalb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41927" y="777667"/>
            <a:ext cx="89319" cy="5287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1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1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torytel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1918741"/>
            <a:ext cx="4117446" cy="3020518"/>
          </a:xfrm>
        </p:spPr>
        <p:txBody>
          <a:bodyPr vert="horz" lIns="82296" tIns="45720" rIns="82296" bIns="4572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lang="en-US" sz="5400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12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Telling Shared Experiences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922519" y="310896"/>
            <a:ext cx="3895344" cy="6208776"/>
          </a:xfrm>
        </p:spPr>
        <p:txBody>
          <a:bodyPr anchor="ctr" anchorCtr="0">
            <a:noAutofit/>
          </a:bodyPr>
          <a:lstStyle>
            <a:lvl1pPr marL="0" indent="0">
              <a:buFontTx/>
              <a:buNone/>
              <a:defRPr sz="2000" baseline="0">
                <a:solidFill>
                  <a:schemeClr val="tx1"/>
                </a:solidFill>
                <a:latin typeface="+mj-lt"/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Tell your story here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383" y="4279392"/>
            <a:ext cx="4684867" cy="384175"/>
          </a:xfr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rgbClr val="6DB344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</a:pPr>
            <a:r>
              <a:rPr lang="en-US" dirty="0" smtClean="0"/>
              <a:t>Presenter Name and Title Go Here</a:t>
            </a:r>
            <a:endParaRPr lang="en-US" dirty="0"/>
          </a:p>
        </p:txBody>
      </p:sp>
      <p:grpSp>
        <p:nvGrpSpPr>
          <p:cNvPr id="4" name="Group 38"/>
          <p:cNvGrpSpPr/>
          <p:nvPr/>
        </p:nvGrpSpPr>
        <p:grpSpPr>
          <a:xfrm>
            <a:off x="341313" y="311150"/>
            <a:ext cx="908367" cy="480227"/>
            <a:chOff x="609600" y="528537"/>
            <a:chExt cx="1444734" cy="763789"/>
          </a:xfrm>
          <a:gradFill flip="none" rotWithShape="1">
            <a:gsLst>
              <a:gs pos="11000">
                <a:schemeClr val="accent2"/>
              </a:gs>
              <a:gs pos="100000">
                <a:schemeClr val="accent5"/>
              </a:gs>
            </a:gsLst>
            <a:lin ang="2700000" scaled="1"/>
            <a:tileRect/>
          </a:gradFill>
        </p:grpSpPr>
        <p:sp>
          <p:nvSpPr>
            <p:cNvPr id="10" name="Rectangle 9"/>
            <p:cNvSpPr>
              <a:spLocks noChangeArrowheads="1"/>
            </p:cNvSpPr>
            <p:nvPr/>
          </p:nvSpPr>
          <p:spPr bwMode="black">
            <a:xfrm>
              <a:off x="1016578" y="1035681"/>
              <a:ext cx="65914" cy="2497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1400563" y="1028765"/>
              <a:ext cx="190843" cy="263561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black">
            <a:xfrm>
              <a:off x="740661" y="1028765"/>
              <a:ext cx="190843" cy="263561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black">
            <a:xfrm>
              <a:off x="1660385" y="1028765"/>
              <a:ext cx="262122" cy="263561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black">
            <a:xfrm>
              <a:off x="1167566" y="1028765"/>
              <a:ext cx="170916" cy="263561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black">
            <a:xfrm>
              <a:off x="609600" y="732931"/>
              <a:ext cx="62081" cy="12832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black">
            <a:xfrm>
              <a:off x="783581" y="646870"/>
              <a:ext cx="62081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black">
            <a:xfrm>
              <a:off x="954497" y="528537"/>
              <a:ext cx="62081" cy="394958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black">
            <a:xfrm>
              <a:off x="1128478" y="646870"/>
              <a:ext cx="62081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black">
            <a:xfrm>
              <a:off x="1298627" y="732931"/>
              <a:ext cx="65914" cy="128323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black">
            <a:xfrm>
              <a:off x="1472608" y="646870"/>
              <a:ext cx="62848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black">
            <a:xfrm>
              <a:off x="1646590" y="528537"/>
              <a:ext cx="62848" cy="394958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black">
            <a:xfrm>
              <a:off x="1817505" y="646870"/>
              <a:ext cx="62848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black">
            <a:xfrm>
              <a:off x="1991486" y="732931"/>
              <a:ext cx="62848" cy="12832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</p:grpSp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08693" y="3282696"/>
            <a:ext cx="4712557" cy="1022350"/>
          </a:xfrm>
        </p:spPr>
        <p:txBody>
          <a:bodyPr vert="horz" lIns="82296" tIns="45720" rIns="82296" bIns="4572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lang="en-US" sz="5400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12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Demo Title</a:t>
            </a:r>
            <a:endParaRPr lang="en-US" dirty="0"/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+mj-lt"/>
            </a:endParaRPr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10" hasCustomPrompt="1"/>
          </p:nvPr>
        </p:nvSpPr>
        <p:spPr>
          <a:xfrm>
            <a:off x="5540375" y="1917700"/>
            <a:ext cx="2676525" cy="2889250"/>
          </a:xfrm>
        </p:spPr>
        <p:txBody>
          <a:bodyPr anchor="ctr" anchorCtr="1"/>
          <a:lstStyle>
            <a:lvl1pPr algn="ctr">
              <a:defRPr>
                <a:latin typeface="+mj-lt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Slide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ottom b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3375" y="6378339"/>
            <a:ext cx="8477250" cy="162912"/>
          </a:xfrm>
          <a:prstGeom prst="rect">
            <a:avLst/>
          </a:prstGeom>
        </p:spPr>
      </p:pic>
      <p:sp>
        <p:nvSpPr>
          <p:cNvPr id="57" name="Rectangle 56"/>
          <p:cNvSpPr/>
          <p:nvPr/>
        </p:nvSpPr>
        <p:spPr>
          <a:xfrm>
            <a:off x="0" y="0"/>
            <a:ext cx="9129008" cy="6378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grpSp>
        <p:nvGrpSpPr>
          <p:cNvPr id="4" name="Group 67"/>
          <p:cNvGrpSpPr/>
          <p:nvPr/>
        </p:nvGrpSpPr>
        <p:grpSpPr>
          <a:xfrm>
            <a:off x="341314" y="311151"/>
            <a:ext cx="829170" cy="438358"/>
            <a:chOff x="609600" y="528537"/>
            <a:chExt cx="1444734" cy="763789"/>
          </a:xfrm>
          <a:gradFill flip="none" rotWithShape="1">
            <a:gsLst>
              <a:gs pos="11000">
                <a:schemeClr val="accent2"/>
              </a:gs>
              <a:gs pos="100000">
                <a:schemeClr val="accent5"/>
              </a:gs>
            </a:gsLst>
            <a:lin ang="2700000" scaled="1"/>
            <a:tileRect/>
          </a:gradFill>
        </p:grpSpPr>
        <p:sp>
          <p:nvSpPr>
            <p:cNvPr id="60" name="Rectangle 59"/>
            <p:cNvSpPr>
              <a:spLocks noChangeArrowheads="1"/>
            </p:cNvSpPr>
            <p:nvPr/>
          </p:nvSpPr>
          <p:spPr bwMode="black">
            <a:xfrm>
              <a:off x="1016578" y="1035681"/>
              <a:ext cx="65914" cy="2497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61" name="Freeform 60"/>
            <p:cNvSpPr>
              <a:spLocks/>
            </p:cNvSpPr>
            <p:nvPr/>
          </p:nvSpPr>
          <p:spPr bwMode="black">
            <a:xfrm>
              <a:off x="1400563" y="1028765"/>
              <a:ext cx="190843" cy="263561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62" name="Freeform 61"/>
            <p:cNvSpPr>
              <a:spLocks/>
            </p:cNvSpPr>
            <p:nvPr/>
          </p:nvSpPr>
          <p:spPr bwMode="black">
            <a:xfrm>
              <a:off x="740661" y="1028765"/>
              <a:ext cx="190843" cy="263561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63" name="Freeform 62"/>
            <p:cNvSpPr>
              <a:spLocks noEditPoints="1"/>
            </p:cNvSpPr>
            <p:nvPr/>
          </p:nvSpPr>
          <p:spPr bwMode="black">
            <a:xfrm>
              <a:off x="1660385" y="1028765"/>
              <a:ext cx="262122" cy="263561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8" name="Freeform 77"/>
            <p:cNvSpPr>
              <a:spLocks/>
            </p:cNvSpPr>
            <p:nvPr/>
          </p:nvSpPr>
          <p:spPr bwMode="black">
            <a:xfrm>
              <a:off x="1167566" y="1028765"/>
              <a:ext cx="170916" cy="263561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9" name="Freeform 78"/>
            <p:cNvSpPr>
              <a:spLocks/>
            </p:cNvSpPr>
            <p:nvPr/>
          </p:nvSpPr>
          <p:spPr bwMode="black">
            <a:xfrm>
              <a:off x="609600" y="732931"/>
              <a:ext cx="62081" cy="12832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0" name="Freeform 79"/>
            <p:cNvSpPr>
              <a:spLocks/>
            </p:cNvSpPr>
            <p:nvPr/>
          </p:nvSpPr>
          <p:spPr bwMode="black">
            <a:xfrm>
              <a:off x="783581" y="646870"/>
              <a:ext cx="62081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1" name="Freeform 80"/>
            <p:cNvSpPr>
              <a:spLocks/>
            </p:cNvSpPr>
            <p:nvPr/>
          </p:nvSpPr>
          <p:spPr bwMode="black">
            <a:xfrm>
              <a:off x="954497" y="528537"/>
              <a:ext cx="62081" cy="394958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2" name="Freeform 81"/>
            <p:cNvSpPr>
              <a:spLocks/>
            </p:cNvSpPr>
            <p:nvPr/>
          </p:nvSpPr>
          <p:spPr bwMode="black">
            <a:xfrm>
              <a:off x="1128478" y="646870"/>
              <a:ext cx="62081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3" name="Freeform 82"/>
            <p:cNvSpPr>
              <a:spLocks/>
            </p:cNvSpPr>
            <p:nvPr/>
          </p:nvSpPr>
          <p:spPr bwMode="black">
            <a:xfrm>
              <a:off x="1298627" y="732931"/>
              <a:ext cx="65914" cy="128323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4" name="Freeform 83"/>
            <p:cNvSpPr>
              <a:spLocks/>
            </p:cNvSpPr>
            <p:nvPr/>
          </p:nvSpPr>
          <p:spPr bwMode="black">
            <a:xfrm>
              <a:off x="1472608" y="646870"/>
              <a:ext cx="62848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5" name="Freeform 84"/>
            <p:cNvSpPr>
              <a:spLocks/>
            </p:cNvSpPr>
            <p:nvPr/>
          </p:nvSpPr>
          <p:spPr bwMode="black">
            <a:xfrm>
              <a:off x="1646590" y="528537"/>
              <a:ext cx="62848" cy="394958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6" name="Freeform 85"/>
            <p:cNvSpPr>
              <a:spLocks/>
            </p:cNvSpPr>
            <p:nvPr/>
          </p:nvSpPr>
          <p:spPr bwMode="black">
            <a:xfrm>
              <a:off x="1817505" y="646870"/>
              <a:ext cx="62848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7" name="Freeform 86"/>
            <p:cNvSpPr>
              <a:spLocks/>
            </p:cNvSpPr>
            <p:nvPr/>
          </p:nvSpPr>
          <p:spPr bwMode="black">
            <a:xfrm>
              <a:off x="1991486" y="732931"/>
              <a:ext cx="62848" cy="12832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88" name="Rectangle 87"/>
          <p:cNvSpPr/>
          <p:nvPr/>
        </p:nvSpPr>
        <p:spPr>
          <a:xfrm>
            <a:off x="1" y="6541294"/>
            <a:ext cx="9129008" cy="3167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89" name="Rectangle 4"/>
          <p:cNvSpPr>
            <a:spLocks noChangeArrowheads="1"/>
          </p:cNvSpPr>
          <p:nvPr/>
        </p:nvSpPr>
        <p:spPr bwMode="ltGray">
          <a:xfrm>
            <a:off x="251373" y="6586246"/>
            <a:ext cx="1954803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C0C0C0"/>
                </a:solidFill>
                <a:latin typeface="+mj-lt"/>
              </a:rPr>
              <a:t>© 2010 Cisco and/or its affiliates. All rights reserved.</a:t>
            </a:r>
            <a:endParaRPr lang="en-US" sz="600" dirty="0">
              <a:solidFill>
                <a:srgbClr val="C0C0C0"/>
              </a:solidFill>
              <a:latin typeface="+mj-lt"/>
            </a:endParaRPr>
          </a:p>
        </p:txBody>
      </p:sp>
      <p:sp>
        <p:nvSpPr>
          <p:cNvPr id="90" name="Rectangle 5"/>
          <p:cNvSpPr>
            <a:spLocks noChangeArrowheads="1"/>
          </p:cNvSpPr>
          <p:nvPr/>
        </p:nvSpPr>
        <p:spPr bwMode="ltGray">
          <a:xfrm>
            <a:off x="7763787" y="6584512"/>
            <a:ext cx="811863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rgbClr val="C0C0C0"/>
                </a:solidFill>
                <a:latin typeface="+mj-lt"/>
              </a:rPr>
              <a:t>Cisco Confidential</a:t>
            </a:r>
          </a:p>
        </p:txBody>
      </p:sp>
      <p:sp>
        <p:nvSpPr>
          <p:cNvPr id="91" name="Rectangle 7"/>
          <p:cNvSpPr>
            <a:spLocks noChangeArrowheads="1"/>
          </p:cNvSpPr>
          <p:nvPr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C0C0C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C0C0C0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236689"/>
            <a:ext cx="8112125" cy="2918779"/>
          </a:xfrm>
        </p:spPr>
        <p:txBody>
          <a:bodyPr/>
          <a:lstStyle>
            <a:lvl1pPr>
              <a:lnSpc>
                <a:spcPct val="90000"/>
              </a:lnSpc>
              <a:defRPr lang="en-US" sz="5400" b="0" kern="1200" spc="-200" baseline="0" dirty="0">
                <a:gradFill flip="none" rotWithShape="1">
                  <a:gsLst>
                    <a:gs pos="0">
                      <a:srgbClr val="55E6ED"/>
                    </a:gs>
                    <a:gs pos="80000">
                      <a:srgbClr val="009249"/>
                    </a:gs>
                  </a:gsLst>
                  <a:lin ang="120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383" y="4464068"/>
            <a:ext cx="8112126" cy="384175"/>
          </a:xfrm>
        </p:spPr>
        <p:txBody>
          <a:bodyPr anchor="b" anchorCtr="0">
            <a:noAutofit/>
          </a:bodyPr>
          <a:lstStyle>
            <a:lvl1pPr marL="0" indent="0" algn="l">
              <a:buNone/>
              <a:defRPr lang="en-US" sz="2000" b="0" kern="1200" dirty="0">
                <a:solidFill>
                  <a:srgbClr val="6DB344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 Name</a:t>
            </a:r>
            <a:endParaRPr lang="en-US" dirty="0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0" hasCustomPrompt="1"/>
          </p:nvPr>
        </p:nvSpPr>
        <p:spPr>
          <a:xfrm>
            <a:off x="236383" y="4768852"/>
            <a:ext cx="8097838" cy="384175"/>
          </a:xfrm>
        </p:spPr>
        <p:txBody>
          <a:bodyPr/>
          <a:lstStyle>
            <a:lvl1pPr marL="0" indent="0">
              <a:buFontTx/>
              <a:buNone/>
              <a:defRPr lang="en-US" sz="1800" b="0" kern="1200" dirty="0">
                <a:solidFill>
                  <a:srgbClr val="6DB344"/>
                </a:solidFill>
                <a:latin typeface="+mj-lt"/>
                <a:ea typeface="+mn-ea"/>
                <a:cs typeface="+mn-cs"/>
              </a:defRPr>
            </a:lvl1pPr>
            <a:lvl2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Presenter Title</a:t>
            </a:r>
            <a:endParaRPr lang="en-US" dirty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1" hasCustomPrompt="1"/>
          </p:nvPr>
        </p:nvSpPr>
        <p:spPr>
          <a:xfrm>
            <a:off x="236538" y="5232770"/>
            <a:ext cx="8112125" cy="384175"/>
          </a:xfrm>
        </p:spPr>
        <p:txBody>
          <a:bodyPr/>
          <a:lstStyle>
            <a:lvl1pPr marL="0" indent="0">
              <a:buFontTx/>
              <a:buNone/>
              <a:defRPr lang="en-US" sz="1400" b="0" kern="1200" dirty="0">
                <a:solidFill>
                  <a:srgbClr val="6DB344"/>
                </a:solidFill>
                <a:latin typeface="+mj-lt"/>
                <a:ea typeface="+mn-ea"/>
                <a:cs typeface="+mn-cs"/>
              </a:defRPr>
            </a:lvl1pPr>
            <a:lvl2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-12700" y="6141720"/>
            <a:ext cx="9156700" cy="7162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pic>
        <p:nvPicPr>
          <p:cNvPr id="17" name="Picture 2" descr="C:\Documents and Settings\contractor\Desktop\Blue_Green_Gradi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</p:spPr>
      </p:pic>
      <p:sp>
        <p:nvSpPr>
          <p:cNvPr id="9" name="Rounded Rectangle 8"/>
          <p:cNvSpPr/>
          <p:nvPr/>
        </p:nvSpPr>
        <p:spPr>
          <a:xfrm>
            <a:off x="1823499" y="-3578087"/>
            <a:ext cx="1729740" cy="1401417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18000"/>
                </a:scheme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0" y="-645215"/>
            <a:ext cx="1729740" cy="814843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18000"/>
                </a:scheme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11" name="Rounded Rectangle 10"/>
          <p:cNvSpPr/>
          <p:nvPr/>
        </p:nvSpPr>
        <p:spPr>
          <a:xfrm rot="10800000">
            <a:off x="1013791" y="-645215"/>
            <a:ext cx="1729740" cy="814843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375620" y="1711187"/>
            <a:ext cx="1729740" cy="814843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4">
                  <a:lumMod val="75000"/>
                  <a:alpha val="28000"/>
                </a:schemeClr>
              </a:gs>
              <a:gs pos="100000">
                <a:schemeClr val="accent4">
                  <a:lumMod val="75000"/>
                  <a:alpha val="29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8105451" y="834887"/>
            <a:ext cx="1729740" cy="814843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4">
                  <a:lumMod val="75000"/>
                  <a:alpha val="28000"/>
                </a:schemeClr>
              </a:gs>
              <a:gs pos="100000">
                <a:schemeClr val="accent4">
                  <a:lumMod val="75000"/>
                  <a:alpha val="29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14" name="Rounded Rectangle 13"/>
          <p:cNvSpPr/>
          <p:nvPr/>
        </p:nvSpPr>
        <p:spPr>
          <a:xfrm rot="10800000">
            <a:off x="3036073" y="-3377648"/>
            <a:ext cx="1729740" cy="814843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7744" y="484632"/>
            <a:ext cx="8755128" cy="4372131"/>
          </a:xfrm>
        </p:spPr>
        <p:txBody>
          <a:bodyPr anchor="b" anchorCtr="0"/>
          <a:lstStyle>
            <a:lvl1pPr marL="228600" indent="-228600">
              <a:buFont typeface="Arial" pitchFamily="34" charset="0"/>
              <a:buChar char="“"/>
              <a:defRPr sz="6000" spc="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</a:t>
            </a:r>
            <a:br>
              <a:rPr lang="en-US" dirty="0" smtClean="0"/>
            </a:br>
            <a:r>
              <a:rPr lang="en-US" dirty="0" smtClean="0"/>
              <a:t>title style”</a:t>
            </a:r>
            <a:endParaRPr lang="en-US" dirty="0"/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Confidential</a:t>
            </a: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Confidential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60248" y="5358903"/>
            <a:ext cx="8574685" cy="61436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24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</a:pPr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2010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" grpId="0"/>
      <p:bldP spid="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ngle phot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C:\Documents and Settings\contractor\Desktop\Blue_Green_Gradi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</p:spPr>
      </p:pic>
      <p:sp>
        <p:nvSpPr>
          <p:cNvPr id="29" name="Rectangle 28"/>
          <p:cNvSpPr/>
          <p:nvPr/>
        </p:nvSpPr>
        <p:spPr>
          <a:xfrm>
            <a:off x="1891875" y="795528"/>
            <a:ext cx="5349240" cy="4005072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891874" y="4794352"/>
            <a:ext cx="5347552" cy="99637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1900238" y="795528"/>
            <a:ext cx="5329238" cy="4005072"/>
          </a:xfrm>
          <a:solidFill>
            <a:schemeClr val="bg1">
              <a:alpha val="30000"/>
            </a:schemeClr>
          </a:solidFill>
          <a:ln>
            <a:solidFill>
              <a:schemeClr val="bg2"/>
            </a:solidFill>
          </a:ln>
        </p:spPr>
        <p:txBody>
          <a:bodyPr anchor="ctr" anchorCtr="0"/>
          <a:lstStyle>
            <a:lvl1pPr algn="ctr">
              <a:buFontTx/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2065871" y="4873438"/>
            <a:ext cx="5074070" cy="838200"/>
          </a:xfrm>
        </p:spPr>
        <p:txBody>
          <a:bodyPr anchor="ctr"/>
          <a:lstStyle>
            <a:lvl1pPr>
              <a:defRPr sz="26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mall photo_top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C:\Documents and Settings\contractor\Desktop\Blue_Green_Gradi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</p:spPr>
      </p:pic>
      <p:sp>
        <p:nvSpPr>
          <p:cNvPr id="32" name="Rectangle 31"/>
          <p:cNvSpPr/>
          <p:nvPr/>
        </p:nvSpPr>
        <p:spPr>
          <a:xfrm>
            <a:off x="338328" y="310896"/>
            <a:ext cx="3273552" cy="2459736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338328" y="310896"/>
            <a:ext cx="3273552" cy="2459736"/>
          </a:xfrm>
          <a:solidFill>
            <a:schemeClr val="bg1">
              <a:alpha val="30000"/>
            </a:schemeClr>
          </a:solidFill>
          <a:ln>
            <a:solidFill>
              <a:schemeClr val="bg2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229703" y="3429000"/>
            <a:ext cx="7009298" cy="1421928"/>
          </a:xfrm>
        </p:spPr>
        <p:txBody>
          <a:bodyPr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Large photo </a:t>
            </a:r>
            <a:br>
              <a:rPr lang="en-US" dirty="0" smtClean="0"/>
            </a:br>
            <a:r>
              <a:rPr lang="en-US" dirty="0" smtClean="0"/>
              <a:t>caption here.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rtrait photo_right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C:\Documents and Settings\contractor\Desktop\Blue_Green_Gradi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</p:spPr>
      </p:pic>
      <p:sp>
        <p:nvSpPr>
          <p:cNvPr id="40" name="Rectangle 39"/>
          <p:cNvSpPr/>
          <p:nvPr/>
        </p:nvSpPr>
        <p:spPr>
          <a:xfrm>
            <a:off x="4992624" y="859536"/>
            <a:ext cx="3630168" cy="502920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4992624" y="859536"/>
            <a:ext cx="3630168" cy="5029200"/>
          </a:xfrm>
          <a:solidFill>
            <a:schemeClr val="bg1">
              <a:alpha val="30000"/>
            </a:schemeClr>
          </a:solidFill>
          <a:ln>
            <a:solidFill>
              <a:schemeClr val="bg2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anchor="ctr" anchorCtr="0"/>
          <a:lstStyle>
            <a:lvl1pPr algn="ctr">
              <a:buFontTx/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29703" y="728972"/>
            <a:ext cx="4349918" cy="1089529"/>
          </a:xfr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ultipl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C:\Documents and Settings\contractor\Desktop\Blue_Green_Gradi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</p:spPr>
      </p:pic>
      <p:sp>
        <p:nvSpPr>
          <p:cNvPr id="48" name="Rectangle 47"/>
          <p:cNvSpPr/>
          <p:nvPr/>
        </p:nvSpPr>
        <p:spPr>
          <a:xfrm>
            <a:off x="3668713" y="311149"/>
            <a:ext cx="3268136" cy="2660652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49" name="Picture Placeholder 25"/>
          <p:cNvSpPr>
            <a:spLocks noGrp="1"/>
          </p:cNvSpPr>
          <p:nvPr>
            <p:ph type="pic" sz="quarter" idx="11" hasCustomPrompt="1"/>
          </p:nvPr>
        </p:nvSpPr>
        <p:spPr>
          <a:xfrm>
            <a:off x="3668989" y="311149"/>
            <a:ext cx="3267861" cy="2660652"/>
          </a:xfrm>
          <a:solidFill>
            <a:schemeClr val="bg1">
              <a:alpha val="30000"/>
            </a:schemeClr>
          </a:solidFill>
          <a:ln>
            <a:solidFill>
              <a:schemeClr val="bg2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34963" y="311149"/>
            <a:ext cx="3258612" cy="2660652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320824" y="311149"/>
            <a:ext cx="3272751" cy="2660652"/>
          </a:xfrm>
          <a:solidFill>
            <a:schemeClr val="bg1">
              <a:alpha val="30000"/>
            </a:schemeClr>
          </a:solidFill>
          <a:ln>
            <a:solidFill>
              <a:schemeClr val="bg2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7011988" y="311149"/>
            <a:ext cx="1806574" cy="1308101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51" name="Picture Placeholder 25"/>
          <p:cNvSpPr>
            <a:spLocks noGrp="1"/>
          </p:cNvSpPr>
          <p:nvPr>
            <p:ph type="pic" sz="quarter" idx="12" hasCustomPrompt="1"/>
          </p:nvPr>
        </p:nvSpPr>
        <p:spPr>
          <a:xfrm>
            <a:off x="7011988" y="311149"/>
            <a:ext cx="1806573" cy="1308101"/>
          </a:xfrm>
          <a:solidFill>
            <a:schemeClr val="bg1">
              <a:alpha val="30000"/>
            </a:schemeClr>
          </a:solidFill>
          <a:ln>
            <a:solidFill>
              <a:schemeClr val="bg2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334963" y="3028951"/>
            <a:ext cx="2501965" cy="3458934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53" name="Picture Placeholder 25"/>
          <p:cNvSpPr>
            <a:spLocks noGrp="1"/>
          </p:cNvSpPr>
          <p:nvPr>
            <p:ph type="pic" sz="quarter" idx="13" hasCustomPrompt="1"/>
          </p:nvPr>
        </p:nvSpPr>
        <p:spPr>
          <a:xfrm>
            <a:off x="320824" y="3028951"/>
            <a:ext cx="2516104" cy="3458934"/>
          </a:xfrm>
          <a:solidFill>
            <a:schemeClr val="bg1">
              <a:alpha val="30000"/>
            </a:schemeClr>
          </a:solidFill>
          <a:ln>
            <a:solidFill>
              <a:schemeClr val="bg2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2911476" y="3028951"/>
            <a:ext cx="4025374" cy="3458934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55" name="Picture Placeholder 25"/>
          <p:cNvSpPr>
            <a:spLocks noGrp="1"/>
          </p:cNvSpPr>
          <p:nvPr>
            <p:ph type="pic" sz="quarter" idx="14" hasCustomPrompt="1"/>
          </p:nvPr>
        </p:nvSpPr>
        <p:spPr>
          <a:xfrm>
            <a:off x="2908334" y="3028951"/>
            <a:ext cx="4028516" cy="3458934"/>
          </a:xfrm>
          <a:solidFill>
            <a:schemeClr val="bg1">
              <a:alpha val="30000"/>
            </a:schemeClr>
          </a:solidFill>
          <a:ln>
            <a:solidFill>
              <a:schemeClr val="bg2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7011988" y="1683657"/>
            <a:ext cx="1806574" cy="3442153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57" name="Picture Placeholder 25"/>
          <p:cNvSpPr>
            <a:spLocks noGrp="1"/>
          </p:cNvSpPr>
          <p:nvPr>
            <p:ph type="pic" sz="quarter" idx="15" hasCustomPrompt="1"/>
          </p:nvPr>
        </p:nvSpPr>
        <p:spPr>
          <a:xfrm>
            <a:off x="7011988" y="1676400"/>
            <a:ext cx="1806573" cy="3449410"/>
          </a:xfrm>
          <a:solidFill>
            <a:schemeClr val="bg1">
              <a:alpha val="30000"/>
            </a:schemeClr>
          </a:solidFill>
          <a:ln>
            <a:solidFill>
              <a:schemeClr val="bg2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7011988" y="5182960"/>
            <a:ext cx="1806574" cy="1304925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59" name="Picture Placeholder 25"/>
          <p:cNvSpPr>
            <a:spLocks noGrp="1"/>
          </p:cNvSpPr>
          <p:nvPr>
            <p:ph type="pic" sz="quarter" idx="16" hasCustomPrompt="1"/>
          </p:nvPr>
        </p:nvSpPr>
        <p:spPr>
          <a:xfrm>
            <a:off x="7011988" y="5182960"/>
            <a:ext cx="1806573" cy="1304925"/>
          </a:xfrm>
          <a:solidFill>
            <a:schemeClr val="bg1">
              <a:alpha val="30000"/>
            </a:schemeClr>
          </a:solidFill>
          <a:ln>
            <a:solidFill>
              <a:schemeClr val="bg2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rge photo with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8328" y="310896"/>
            <a:ext cx="8476488" cy="6075390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333375" y="310896"/>
            <a:ext cx="8474869" cy="6054185"/>
          </a:xfrm>
          <a:ln>
            <a:solidFill>
              <a:schemeClr val="bg2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baseline="0" dirty="0">
                <a:solidFill>
                  <a:srgbClr val="546568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placeholder</a:t>
            </a:r>
            <a:endParaRPr lang="en-US" dirty="0"/>
          </a:p>
        </p:txBody>
      </p:sp>
      <p:pic>
        <p:nvPicPr>
          <p:cNvPr id="3" name="Picture 2" descr="bottom b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3375" y="6374862"/>
            <a:ext cx="8477250" cy="171450"/>
          </a:xfrm>
          <a:prstGeom prst="rect">
            <a:avLst/>
          </a:prstGeom>
        </p:spPr>
      </p:pic>
      <p:sp>
        <p:nvSpPr>
          <p:cNvPr id="11" name="Rectangle 5"/>
          <p:cNvSpPr>
            <a:spLocks noChangeArrowheads="1"/>
          </p:cNvSpPr>
          <p:nvPr/>
        </p:nvSpPr>
        <p:spPr bwMode="ltGray">
          <a:xfrm>
            <a:off x="7763787" y="6584512"/>
            <a:ext cx="811863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marL="0" algn="r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C0C0C0"/>
                </a:solidFill>
                <a:latin typeface="+mj-lt"/>
                <a:ea typeface="+mn-ea"/>
                <a:cs typeface="+mn-cs"/>
              </a:rPr>
              <a:t>Cisco Confidential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C0C0C0"/>
                </a:solidFill>
                <a:latin typeface="+mj-lt"/>
              </a:rPr>
              <a:t>© 2010 Cisco and/or its affiliates. All rights reserved.</a:t>
            </a:r>
            <a:endParaRPr lang="en-US" sz="600" dirty="0">
              <a:solidFill>
                <a:srgbClr val="C0C0C0"/>
              </a:solidFill>
              <a:latin typeface="+mj-lt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C0C0C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C0C0C0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 anchor="ctr" anchorCtr="1">
            <a:noAutofit/>
          </a:bodyPr>
          <a:lstStyle>
            <a:lvl1pPr algn="ctr">
              <a:buNone/>
              <a:defRPr>
                <a:latin typeface="+mj-lt"/>
              </a:defRPr>
            </a:lvl1pPr>
          </a:lstStyle>
          <a:p>
            <a:r>
              <a:rPr lang="en-US" dirty="0" smtClean="0"/>
              <a:t>Full bleed image placeholder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Wide screen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C:\Documents and Settings\contractor\Desktop\Blue_Green_Gradi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3" cstate="print">
              <a:alphaModFix amt="2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341314" y="6124575"/>
            <a:ext cx="787133" cy="416134"/>
            <a:chOff x="609600" y="528537"/>
            <a:chExt cx="1444734" cy="763789"/>
          </a:xfrm>
          <a:solidFill>
            <a:schemeClr val="bg1"/>
          </a:solidFill>
        </p:grpSpPr>
        <p:sp>
          <p:nvSpPr>
            <p:cNvPr id="5" name="Rectangle 4"/>
            <p:cNvSpPr>
              <a:spLocks noChangeArrowheads="1"/>
            </p:cNvSpPr>
            <p:nvPr/>
          </p:nvSpPr>
          <p:spPr bwMode="black">
            <a:xfrm>
              <a:off x="1016578" y="1035681"/>
              <a:ext cx="65914" cy="2497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black">
            <a:xfrm>
              <a:off x="1400563" y="1028765"/>
              <a:ext cx="190843" cy="263561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740661" y="1028765"/>
              <a:ext cx="190843" cy="263561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black">
            <a:xfrm>
              <a:off x="1660385" y="1028765"/>
              <a:ext cx="262122" cy="263561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1167566" y="1028765"/>
              <a:ext cx="170916" cy="263561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609600" y="732931"/>
              <a:ext cx="62081" cy="12832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783581" y="646870"/>
              <a:ext cx="62081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black">
            <a:xfrm>
              <a:off x="954497" y="528537"/>
              <a:ext cx="62081" cy="394958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black">
            <a:xfrm>
              <a:off x="1128478" y="646870"/>
              <a:ext cx="62081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black">
            <a:xfrm>
              <a:off x="1298627" y="732931"/>
              <a:ext cx="65914" cy="128323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black">
            <a:xfrm>
              <a:off x="1472608" y="646870"/>
              <a:ext cx="62848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black">
            <a:xfrm>
              <a:off x="1646590" y="528537"/>
              <a:ext cx="62848" cy="394958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black">
            <a:xfrm>
              <a:off x="1817505" y="646870"/>
              <a:ext cx="62848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black">
            <a:xfrm>
              <a:off x="1991486" y="732931"/>
              <a:ext cx="62848" cy="12832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</p:grpSp>
      <p:sp>
        <p:nvSpPr>
          <p:cNvPr id="40" name="Media Placeholder 39"/>
          <p:cNvSpPr>
            <a:spLocks noGrp="1"/>
          </p:cNvSpPr>
          <p:nvPr>
            <p:ph type="media" sz="quarter" idx="11" hasCustomPrompt="1"/>
          </p:nvPr>
        </p:nvSpPr>
        <p:spPr>
          <a:xfrm>
            <a:off x="673957" y="777240"/>
            <a:ext cx="7863840" cy="4425696"/>
          </a:xfrm>
          <a:solidFill>
            <a:schemeClr val="tx1">
              <a:lumMod val="50000"/>
            </a:schemeClr>
          </a:solidFill>
          <a:ln>
            <a:noFill/>
          </a:ln>
          <a:effectLst>
            <a:innerShdw blurRad="419100">
              <a:prstClr val="black">
                <a:alpha val="47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1800" kern="1200" baseline="0" smtClean="0">
                <a:solidFill>
                  <a:schemeClr val="lt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icon to add video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andard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C:\Documents and Settings\contractor\Desktop\Blue_Green_Gradi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3" cstate="print">
              <a:alphaModFix amt="2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341314" y="6124575"/>
            <a:ext cx="787133" cy="416134"/>
            <a:chOff x="609600" y="528537"/>
            <a:chExt cx="1444734" cy="763789"/>
          </a:xfrm>
          <a:solidFill>
            <a:schemeClr val="bg1"/>
          </a:solidFill>
        </p:grpSpPr>
        <p:sp>
          <p:nvSpPr>
            <p:cNvPr id="40" name="Rectangle 39"/>
            <p:cNvSpPr>
              <a:spLocks noChangeArrowheads="1"/>
            </p:cNvSpPr>
            <p:nvPr/>
          </p:nvSpPr>
          <p:spPr bwMode="black">
            <a:xfrm>
              <a:off x="1016578" y="1035681"/>
              <a:ext cx="65914" cy="2497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black">
            <a:xfrm>
              <a:off x="1400563" y="1028765"/>
              <a:ext cx="190843" cy="263561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black">
            <a:xfrm>
              <a:off x="740661" y="1028765"/>
              <a:ext cx="190843" cy="263561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43" name="Freeform 42"/>
            <p:cNvSpPr>
              <a:spLocks noEditPoints="1"/>
            </p:cNvSpPr>
            <p:nvPr/>
          </p:nvSpPr>
          <p:spPr bwMode="black">
            <a:xfrm>
              <a:off x="1660385" y="1028765"/>
              <a:ext cx="262122" cy="263561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black">
            <a:xfrm>
              <a:off x="1167566" y="1028765"/>
              <a:ext cx="170916" cy="263561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black">
            <a:xfrm>
              <a:off x="609600" y="732931"/>
              <a:ext cx="62081" cy="12832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black">
            <a:xfrm>
              <a:off x="783581" y="646870"/>
              <a:ext cx="62081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black">
            <a:xfrm>
              <a:off x="954497" y="528537"/>
              <a:ext cx="62081" cy="394958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48" name="Freeform 47"/>
            <p:cNvSpPr>
              <a:spLocks/>
            </p:cNvSpPr>
            <p:nvPr/>
          </p:nvSpPr>
          <p:spPr bwMode="black">
            <a:xfrm>
              <a:off x="1128478" y="646870"/>
              <a:ext cx="62081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black">
            <a:xfrm>
              <a:off x="1298627" y="732931"/>
              <a:ext cx="65914" cy="128323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black">
            <a:xfrm>
              <a:off x="1472608" y="646870"/>
              <a:ext cx="62848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black">
            <a:xfrm>
              <a:off x="1646590" y="528537"/>
              <a:ext cx="62848" cy="394958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black">
            <a:xfrm>
              <a:off x="1817505" y="646870"/>
              <a:ext cx="62848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black">
            <a:xfrm>
              <a:off x="1991486" y="732931"/>
              <a:ext cx="62848" cy="12832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</p:grpSp>
      <p:sp>
        <p:nvSpPr>
          <p:cNvPr id="21" name="Media Placeholder 20"/>
          <p:cNvSpPr>
            <a:spLocks noGrp="1"/>
          </p:cNvSpPr>
          <p:nvPr>
            <p:ph type="media" sz="quarter" idx="10" hasCustomPrompt="1"/>
          </p:nvPr>
        </p:nvSpPr>
        <p:spPr>
          <a:xfrm>
            <a:off x="2639917" y="778669"/>
            <a:ext cx="5897880" cy="4425696"/>
          </a:xfrm>
          <a:solidFill>
            <a:schemeClr val="tx1">
              <a:lumMod val="50000"/>
            </a:schemeClr>
          </a:solidFill>
          <a:ln>
            <a:noFill/>
          </a:ln>
          <a:effectLst>
            <a:innerShdw blurRad="419100">
              <a:prstClr val="black">
                <a:alpha val="47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1800" kern="1200">
                <a:solidFill>
                  <a:schemeClr val="lt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icon to add video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_gradi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C:\Documents and Settings\contractor\Desktop\Blue_Green_Gradi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itle Slide-animated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2" descr="C:\Documents and Settings\contractor\Desktop\Blue_Green_Gradi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</p:spPr>
      </p:pic>
      <p:sp>
        <p:nvSpPr>
          <p:cNvPr id="59" name="Rounded Rectangle 58"/>
          <p:cNvSpPr/>
          <p:nvPr/>
        </p:nvSpPr>
        <p:spPr>
          <a:xfrm>
            <a:off x="1823499" y="-3570592"/>
            <a:ext cx="1729740" cy="1401417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18000"/>
                </a:scheme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0" y="-637720"/>
            <a:ext cx="1729740" cy="814843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18000"/>
                </a:scheme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65" name="Rounded Rectangle 64"/>
          <p:cNvSpPr/>
          <p:nvPr/>
        </p:nvSpPr>
        <p:spPr>
          <a:xfrm rot="10800000">
            <a:off x="1013791" y="4248605"/>
            <a:ext cx="1729740" cy="814843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6585483" y="-2913279"/>
            <a:ext cx="1729740" cy="814843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4">
                  <a:lumMod val="75000"/>
                  <a:alpha val="28000"/>
                </a:schemeClr>
              </a:gs>
              <a:gs pos="100000">
                <a:schemeClr val="accent4">
                  <a:lumMod val="75000"/>
                  <a:alpha val="29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8105451" y="5699195"/>
            <a:ext cx="1729740" cy="814843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4">
                  <a:lumMod val="75000"/>
                  <a:alpha val="28000"/>
                </a:schemeClr>
              </a:gs>
              <a:gs pos="100000">
                <a:schemeClr val="accent4">
                  <a:lumMod val="75000"/>
                  <a:alpha val="29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68" name="Rounded Rectangle 67"/>
          <p:cNvSpPr/>
          <p:nvPr/>
        </p:nvSpPr>
        <p:spPr>
          <a:xfrm rot="10800000">
            <a:off x="3036073" y="1516172"/>
            <a:ext cx="1729740" cy="814843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69" name="Rectangle 5"/>
          <p:cNvSpPr>
            <a:spLocks noChangeArrowheads="1"/>
          </p:cNvSpPr>
          <p:nvPr/>
        </p:nvSpPr>
        <p:spPr bwMode="ltGray">
          <a:xfrm>
            <a:off x="7763787" y="6584512"/>
            <a:ext cx="811863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2"/>
                </a:solidFill>
                <a:latin typeface="+mj-lt"/>
              </a:rPr>
              <a:t>Cisco Confidential</a:t>
            </a:r>
          </a:p>
        </p:txBody>
      </p:sp>
      <p:sp>
        <p:nvSpPr>
          <p:cNvPr id="70" name="Rectangle 4"/>
          <p:cNvSpPr>
            <a:spLocks noChangeArrowheads="1"/>
          </p:cNvSpPr>
          <p:nvPr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2010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1" name="Rectangle 7"/>
          <p:cNvSpPr>
            <a:spLocks noChangeArrowheads="1"/>
          </p:cNvSpPr>
          <p:nvPr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236689"/>
            <a:ext cx="8112125" cy="2918779"/>
          </a:xfrm>
        </p:spPr>
        <p:txBody>
          <a:bodyPr/>
          <a:lstStyle>
            <a:lvl1pPr>
              <a:lnSpc>
                <a:spcPct val="90000"/>
              </a:lnSpc>
              <a:defRPr lang="en-US" sz="5400" b="0" kern="1200" spc="-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383" y="4464068"/>
            <a:ext cx="8112126" cy="384175"/>
          </a:xfrm>
        </p:spPr>
        <p:txBody>
          <a:bodyPr anchor="b" anchorCtr="0">
            <a:noAutofit/>
          </a:bodyPr>
          <a:lstStyle>
            <a:lvl1pPr marL="0" indent="0" algn="l">
              <a:buNone/>
              <a:defRPr lang="en-US" sz="2000" b="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 Name</a:t>
            </a:r>
            <a:endParaRPr lang="en-US" dirty="0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0" hasCustomPrompt="1"/>
          </p:nvPr>
        </p:nvSpPr>
        <p:spPr>
          <a:xfrm>
            <a:off x="236383" y="4768852"/>
            <a:ext cx="8097838" cy="384175"/>
          </a:xfrm>
        </p:spPr>
        <p:txBody>
          <a:bodyPr/>
          <a:lstStyle>
            <a:lvl1pPr marL="0" indent="0">
              <a:buFontTx/>
              <a:buNone/>
              <a:defRPr lang="en-US" sz="1800" b="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Presenter Title</a:t>
            </a:r>
            <a:endParaRPr lang="en-US" dirty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1" hasCustomPrompt="1"/>
          </p:nvPr>
        </p:nvSpPr>
        <p:spPr>
          <a:xfrm>
            <a:off x="236538" y="5232770"/>
            <a:ext cx="8112125" cy="384175"/>
          </a:xfrm>
        </p:spPr>
        <p:txBody>
          <a:bodyPr/>
          <a:lstStyle>
            <a:lvl1pPr marL="0" indent="0">
              <a:buFontTx/>
              <a:buNone/>
              <a:defRPr lang="en-US" sz="1400" b="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grpSp>
        <p:nvGrpSpPr>
          <p:cNvPr id="72" name="Group 38"/>
          <p:cNvGrpSpPr/>
          <p:nvPr/>
        </p:nvGrpSpPr>
        <p:grpSpPr>
          <a:xfrm>
            <a:off x="341314" y="311151"/>
            <a:ext cx="829170" cy="438358"/>
            <a:chOff x="609600" y="528537"/>
            <a:chExt cx="1444734" cy="763789"/>
          </a:xfrm>
          <a:solidFill>
            <a:schemeClr val="bg1"/>
          </a:solidFill>
        </p:grpSpPr>
        <p:sp>
          <p:nvSpPr>
            <p:cNvPr id="73" name="Rectangle 72"/>
            <p:cNvSpPr>
              <a:spLocks noChangeArrowheads="1"/>
            </p:cNvSpPr>
            <p:nvPr/>
          </p:nvSpPr>
          <p:spPr bwMode="black">
            <a:xfrm>
              <a:off x="1016578" y="1035681"/>
              <a:ext cx="65914" cy="2497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black">
            <a:xfrm>
              <a:off x="1400563" y="1028765"/>
              <a:ext cx="190843" cy="263561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black">
            <a:xfrm>
              <a:off x="740661" y="1028765"/>
              <a:ext cx="190843" cy="263561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76" name="Freeform 75"/>
            <p:cNvSpPr>
              <a:spLocks noEditPoints="1"/>
            </p:cNvSpPr>
            <p:nvPr/>
          </p:nvSpPr>
          <p:spPr bwMode="black">
            <a:xfrm>
              <a:off x="1660385" y="1028765"/>
              <a:ext cx="262122" cy="263561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77" name="Freeform 76"/>
            <p:cNvSpPr>
              <a:spLocks/>
            </p:cNvSpPr>
            <p:nvPr/>
          </p:nvSpPr>
          <p:spPr bwMode="black">
            <a:xfrm>
              <a:off x="1167566" y="1028765"/>
              <a:ext cx="170916" cy="263561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92" name="Freeform 91"/>
            <p:cNvSpPr>
              <a:spLocks/>
            </p:cNvSpPr>
            <p:nvPr/>
          </p:nvSpPr>
          <p:spPr bwMode="black">
            <a:xfrm>
              <a:off x="609600" y="732931"/>
              <a:ext cx="62081" cy="12832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93" name="Freeform 92"/>
            <p:cNvSpPr>
              <a:spLocks/>
            </p:cNvSpPr>
            <p:nvPr/>
          </p:nvSpPr>
          <p:spPr bwMode="black">
            <a:xfrm>
              <a:off x="783581" y="646870"/>
              <a:ext cx="62081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94" name="Freeform 93"/>
            <p:cNvSpPr>
              <a:spLocks/>
            </p:cNvSpPr>
            <p:nvPr/>
          </p:nvSpPr>
          <p:spPr bwMode="black">
            <a:xfrm>
              <a:off x="954497" y="528537"/>
              <a:ext cx="62081" cy="394958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95" name="Freeform 94"/>
            <p:cNvSpPr>
              <a:spLocks/>
            </p:cNvSpPr>
            <p:nvPr/>
          </p:nvSpPr>
          <p:spPr bwMode="black">
            <a:xfrm>
              <a:off x="1128478" y="646870"/>
              <a:ext cx="62081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96" name="Freeform 95"/>
            <p:cNvSpPr>
              <a:spLocks/>
            </p:cNvSpPr>
            <p:nvPr/>
          </p:nvSpPr>
          <p:spPr bwMode="black">
            <a:xfrm>
              <a:off x="1298627" y="732931"/>
              <a:ext cx="65914" cy="128323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97" name="Freeform 96"/>
            <p:cNvSpPr>
              <a:spLocks/>
            </p:cNvSpPr>
            <p:nvPr/>
          </p:nvSpPr>
          <p:spPr bwMode="black">
            <a:xfrm>
              <a:off x="1472608" y="646870"/>
              <a:ext cx="62848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98" name="Freeform 97"/>
            <p:cNvSpPr>
              <a:spLocks/>
            </p:cNvSpPr>
            <p:nvPr/>
          </p:nvSpPr>
          <p:spPr bwMode="black">
            <a:xfrm>
              <a:off x="1646590" y="528537"/>
              <a:ext cx="62848" cy="394958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99" name="Freeform 98"/>
            <p:cNvSpPr>
              <a:spLocks/>
            </p:cNvSpPr>
            <p:nvPr/>
          </p:nvSpPr>
          <p:spPr bwMode="black">
            <a:xfrm>
              <a:off x="1817505" y="646870"/>
              <a:ext cx="62848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100" name="Freeform 99"/>
            <p:cNvSpPr>
              <a:spLocks/>
            </p:cNvSpPr>
            <p:nvPr/>
          </p:nvSpPr>
          <p:spPr bwMode="black">
            <a:xfrm>
              <a:off x="1991486" y="732931"/>
              <a:ext cx="62848" cy="12832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repeatCount="indefinite" accel="50000" decel="50000" autoRev="1" fill="remove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2.77778E-6 -2.22045E-16 L -2.77778E-6 -1.425 " pathEditMode="fixed" rAng="0" ptsTypes="AA">
                                      <p:cBhvr>
                                        <p:cTn id="6" dur="4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1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96296E-6 L 3.05556E-6 0.88611 " pathEditMode="fixed" rAng="0" ptsTypes="AA">
                                      <p:cBhvr>
                                        <p:cTn id="8" dur="4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repeatCount="indefinite" accel="50000" decel="50000" autoRev="1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-2.5E-6 3.7037E-6 L -2.5E-6 -1.33195 " pathEditMode="fixed" rAng="0" ptsTypes="AA">
                                      <p:cBhvr>
                                        <p:cTn id="10" dur="4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6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repeatCount="indefinite" accel="50000" decel="50000" autoRev="1" fill="hold" grpId="0" nodeType="withEffect">
                                  <p:stCondLst>
                                    <p:cond delay="3600"/>
                                  </p:stCondLst>
                                  <p:childTnLst>
                                    <p:animMotion origin="layout" path="M -1.94444E-6 4.07407E-6 L -1.94444E-6 -1.42084 " pathEditMode="fixed" rAng="0" ptsTypes="AA">
                                      <p:cBhvr>
                                        <p:cTn id="12" dur="4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1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repeatCount="indefinite" accel="50000" decel="50000" autoRev="1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1.94444E-6 4.07407E-6 L 1.94444E-6 0.81944 " pathEditMode="fixed" rAng="0" ptsTypes="AA">
                                      <p:cBhvr>
                                        <p:cTn id="14" dur="4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repeatCount="indefinite" accel="50000" decel="50000" autoRev="1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animMotion origin="layout" path="M -3.61111E-6 2.59259E-6 L -3.61111E-6 1.19028 " pathEditMode="fixed" rAng="0" ptsTypes="AA">
                                      <p:cBhvr>
                                        <p:cTn id="16" dur="4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4" grpId="0" animBg="1"/>
      <p:bldP spid="65" grpId="0" animBg="1"/>
      <p:bldP spid="66" grpId="0" animBg="1"/>
      <p:bldP spid="67" grpId="0" animBg="1"/>
      <p:bldP spid="68" grpId="0" animBg="1"/>
    </p:bld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ltGray">
          <a:xfrm>
            <a:off x="7763787" y="6584512"/>
            <a:ext cx="811863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marL="0" algn="r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C0C0C0"/>
                </a:solidFill>
                <a:latin typeface="+mj-lt"/>
                <a:ea typeface="+mn-ea"/>
                <a:cs typeface="+mn-cs"/>
              </a:rPr>
              <a:t>Cisco Confidential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C0C0C0"/>
                </a:solidFill>
                <a:latin typeface="+mj-lt"/>
              </a:rPr>
              <a:t>© 2010 Cisco and/or its affiliates. All rights reserved.</a:t>
            </a:r>
            <a:endParaRPr lang="en-US" sz="600" dirty="0">
              <a:solidFill>
                <a:srgbClr val="C0C0C0"/>
              </a:solidFill>
              <a:latin typeface="+mj-lt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C0C0C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C0C0C0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C:\Documents and Settings\contractor\Desktop\Blue_Green_Gradi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</p:spPr>
      </p:pic>
      <p:sp>
        <p:nvSpPr>
          <p:cNvPr id="20" name="Rectangle 19"/>
          <p:cNvSpPr>
            <a:spLocks noChangeArrowheads="1"/>
          </p:cNvSpPr>
          <p:nvPr/>
        </p:nvSpPr>
        <p:spPr bwMode="black">
          <a:xfrm>
            <a:off x="4373702" y="5844550"/>
            <a:ext cx="41443" cy="15701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black">
          <a:xfrm>
            <a:off x="4615130" y="5840202"/>
            <a:ext cx="119991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1" y="80"/>
              </a:cxn>
              <a:cxn ang="0">
                <a:pos x="0" y="40"/>
              </a:cxn>
              <a:cxn ang="0">
                <a:pos x="41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8" y="23"/>
                  <a:pt x="51" y="20"/>
                  <a:pt x="42" y="20"/>
                </a:cubicBezTo>
                <a:cubicBezTo>
                  <a:pt x="30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1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1" y="0"/>
                </a:cubicBezTo>
                <a:cubicBezTo>
                  <a:pt x="50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2" name="Freeform 21"/>
          <p:cNvSpPr>
            <a:spLocks/>
          </p:cNvSpPr>
          <p:nvPr/>
        </p:nvSpPr>
        <p:spPr bwMode="black">
          <a:xfrm>
            <a:off x="4200221" y="5840202"/>
            <a:ext cx="119991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7" y="23"/>
                  <a:pt x="51" y="20"/>
                  <a:pt x="42" y="20"/>
                </a:cubicBezTo>
                <a:cubicBezTo>
                  <a:pt x="29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0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0" y="0"/>
                </a:cubicBezTo>
                <a:cubicBezTo>
                  <a:pt x="49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3" name="Freeform 22"/>
          <p:cNvSpPr>
            <a:spLocks noEditPoints="1"/>
          </p:cNvSpPr>
          <p:nvPr/>
        </p:nvSpPr>
        <p:spPr bwMode="black">
          <a:xfrm>
            <a:off x="4778491" y="5840202"/>
            <a:ext cx="164807" cy="165712"/>
          </a:xfrm>
          <a:custGeom>
            <a:avLst/>
            <a:gdLst/>
            <a:ahLst/>
            <a:cxnLst>
              <a:cxn ang="0">
                <a:pos x="80" y="40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80" y="40"/>
              </a:cxn>
              <a:cxn ang="0">
                <a:pos x="40" y="20"/>
              </a:cxn>
              <a:cxn ang="0">
                <a:pos x="20" y="40"/>
              </a:cxn>
              <a:cxn ang="0">
                <a:pos x="40" y="60"/>
              </a:cxn>
              <a:cxn ang="0">
                <a:pos x="60" y="40"/>
              </a:cxn>
              <a:cxn ang="0">
                <a:pos x="40" y="20"/>
              </a:cxn>
            </a:cxnLst>
            <a:rect l="0" t="0" r="r" b="b"/>
            <a:pathLst>
              <a:path w="80" h="80">
                <a:moveTo>
                  <a:pt x="80" y="40"/>
                </a:moveTo>
                <a:cubicBezTo>
                  <a:pt x="80" y="62"/>
                  <a:pt x="64" y="80"/>
                  <a:pt x="40" y="80"/>
                </a:cubicBezTo>
                <a:cubicBezTo>
                  <a:pt x="16" y="80"/>
                  <a:pt x="0" y="62"/>
                  <a:pt x="0" y="40"/>
                </a:cubicBezTo>
                <a:cubicBezTo>
                  <a:pt x="0" y="18"/>
                  <a:pt x="16" y="0"/>
                  <a:pt x="40" y="0"/>
                </a:cubicBezTo>
                <a:cubicBezTo>
                  <a:pt x="64" y="0"/>
                  <a:pt x="80" y="18"/>
                  <a:pt x="80" y="40"/>
                </a:cubicBezTo>
                <a:moveTo>
                  <a:pt x="40" y="20"/>
                </a:moveTo>
                <a:cubicBezTo>
                  <a:pt x="29" y="20"/>
                  <a:pt x="20" y="29"/>
                  <a:pt x="20" y="40"/>
                </a:cubicBezTo>
                <a:cubicBezTo>
                  <a:pt x="20" y="51"/>
                  <a:pt x="29" y="60"/>
                  <a:pt x="40" y="60"/>
                </a:cubicBezTo>
                <a:cubicBezTo>
                  <a:pt x="51" y="60"/>
                  <a:pt x="60" y="51"/>
                  <a:pt x="60" y="40"/>
                </a:cubicBezTo>
                <a:cubicBezTo>
                  <a:pt x="60" y="29"/>
                  <a:pt x="51" y="20"/>
                  <a:pt x="40" y="20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4" name="Freeform 23"/>
          <p:cNvSpPr>
            <a:spLocks/>
          </p:cNvSpPr>
          <p:nvPr/>
        </p:nvSpPr>
        <p:spPr bwMode="black">
          <a:xfrm>
            <a:off x="4468634" y="5840202"/>
            <a:ext cx="107462" cy="165712"/>
          </a:xfrm>
          <a:custGeom>
            <a:avLst/>
            <a:gdLst/>
            <a:ahLst/>
            <a:cxnLst>
              <a:cxn ang="0">
                <a:pos x="47" y="19"/>
              </a:cxn>
              <a:cxn ang="0">
                <a:pos x="32" y="17"/>
              </a:cxn>
              <a:cxn ang="0">
                <a:pos x="20" y="23"/>
              </a:cxn>
              <a:cxn ang="0">
                <a:pos x="29" y="30"/>
              </a:cxn>
              <a:cxn ang="0">
                <a:pos x="34" y="32"/>
              </a:cxn>
              <a:cxn ang="0">
                <a:pos x="52" y="54"/>
              </a:cxn>
              <a:cxn ang="0">
                <a:pos x="21" y="80"/>
              </a:cxn>
              <a:cxn ang="0">
                <a:pos x="0" y="77"/>
              </a:cxn>
              <a:cxn ang="0">
                <a:pos x="0" y="60"/>
              </a:cxn>
              <a:cxn ang="0">
                <a:pos x="18" y="63"/>
              </a:cxn>
              <a:cxn ang="0">
                <a:pos x="32" y="56"/>
              </a:cxn>
              <a:cxn ang="0">
                <a:pos x="23" y="48"/>
              </a:cxn>
              <a:cxn ang="0">
                <a:pos x="19" y="47"/>
              </a:cxn>
              <a:cxn ang="0">
                <a:pos x="0" y="24"/>
              </a:cxn>
              <a:cxn ang="0">
                <a:pos x="28" y="0"/>
              </a:cxn>
              <a:cxn ang="0">
                <a:pos x="47" y="3"/>
              </a:cxn>
              <a:cxn ang="0">
                <a:pos x="47" y="19"/>
              </a:cxn>
            </a:cxnLst>
            <a:rect l="0" t="0" r="r" b="b"/>
            <a:pathLst>
              <a:path w="52" h="80">
                <a:moveTo>
                  <a:pt x="47" y="19"/>
                </a:moveTo>
                <a:cubicBezTo>
                  <a:pt x="47" y="19"/>
                  <a:pt x="38" y="17"/>
                  <a:pt x="32" y="17"/>
                </a:cubicBezTo>
                <a:cubicBezTo>
                  <a:pt x="24" y="17"/>
                  <a:pt x="20" y="19"/>
                  <a:pt x="20" y="23"/>
                </a:cubicBezTo>
                <a:cubicBezTo>
                  <a:pt x="20" y="28"/>
                  <a:pt x="26" y="29"/>
                  <a:pt x="29" y="30"/>
                </a:cubicBezTo>
                <a:cubicBezTo>
                  <a:pt x="34" y="32"/>
                  <a:pt x="34" y="32"/>
                  <a:pt x="34" y="32"/>
                </a:cubicBezTo>
                <a:cubicBezTo>
                  <a:pt x="47" y="36"/>
                  <a:pt x="52" y="45"/>
                  <a:pt x="52" y="54"/>
                </a:cubicBezTo>
                <a:cubicBezTo>
                  <a:pt x="52" y="73"/>
                  <a:pt x="35" y="80"/>
                  <a:pt x="21" y="80"/>
                </a:cubicBezTo>
                <a:cubicBezTo>
                  <a:pt x="10" y="80"/>
                  <a:pt x="1" y="78"/>
                  <a:pt x="0" y="77"/>
                </a:cubicBezTo>
                <a:cubicBezTo>
                  <a:pt x="0" y="60"/>
                  <a:pt x="0" y="60"/>
                  <a:pt x="0" y="60"/>
                </a:cubicBezTo>
                <a:cubicBezTo>
                  <a:pt x="2" y="60"/>
                  <a:pt x="10" y="63"/>
                  <a:pt x="18" y="63"/>
                </a:cubicBezTo>
                <a:cubicBezTo>
                  <a:pt x="28" y="63"/>
                  <a:pt x="32" y="60"/>
                  <a:pt x="32" y="56"/>
                </a:cubicBezTo>
                <a:cubicBezTo>
                  <a:pt x="32" y="52"/>
                  <a:pt x="28" y="49"/>
                  <a:pt x="23" y="48"/>
                </a:cubicBezTo>
                <a:cubicBezTo>
                  <a:pt x="22" y="48"/>
                  <a:pt x="21" y="47"/>
                  <a:pt x="19" y="47"/>
                </a:cubicBezTo>
                <a:cubicBezTo>
                  <a:pt x="9" y="43"/>
                  <a:pt x="0" y="37"/>
                  <a:pt x="0" y="24"/>
                </a:cubicBezTo>
                <a:cubicBezTo>
                  <a:pt x="0" y="10"/>
                  <a:pt x="10" y="0"/>
                  <a:pt x="28" y="0"/>
                </a:cubicBezTo>
                <a:cubicBezTo>
                  <a:pt x="37" y="0"/>
                  <a:pt x="46" y="3"/>
                  <a:pt x="47" y="3"/>
                </a:cubicBezTo>
                <a:lnTo>
                  <a:pt x="47" y="1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5" name="Freeform 24"/>
          <p:cNvSpPr>
            <a:spLocks/>
          </p:cNvSpPr>
          <p:nvPr/>
        </p:nvSpPr>
        <p:spPr bwMode="black">
          <a:xfrm>
            <a:off x="4117817" y="5654198"/>
            <a:ext cx="39033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10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6" name="Freeform 25"/>
          <p:cNvSpPr>
            <a:spLocks/>
          </p:cNvSpPr>
          <p:nvPr/>
        </p:nvSpPr>
        <p:spPr bwMode="black">
          <a:xfrm>
            <a:off x="4227206" y="5600088"/>
            <a:ext cx="39033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4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4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7" name="Freeform 26"/>
          <p:cNvSpPr>
            <a:spLocks/>
          </p:cNvSpPr>
          <p:nvPr/>
        </p:nvSpPr>
        <p:spPr bwMode="black">
          <a:xfrm>
            <a:off x="4334669" y="5525687"/>
            <a:ext cx="39033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111"/>
              </a:cxn>
              <a:cxn ang="0">
                <a:pos x="10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5" y="120"/>
                  <a:pt x="10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8" name="Freeform 27"/>
          <p:cNvSpPr>
            <a:spLocks/>
          </p:cNvSpPr>
          <p:nvPr/>
        </p:nvSpPr>
        <p:spPr bwMode="black">
          <a:xfrm>
            <a:off x="4444058" y="5600088"/>
            <a:ext cx="39033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9" name="Freeform 28"/>
          <p:cNvSpPr>
            <a:spLocks/>
          </p:cNvSpPr>
          <p:nvPr/>
        </p:nvSpPr>
        <p:spPr bwMode="black">
          <a:xfrm>
            <a:off x="4551038" y="5654198"/>
            <a:ext cx="41443" cy="80682"/>
          </a:xfrm>
          <a:custGeom>
            <a:avLst/>
            <a:gdLst/>
            <a:ahLst/>
            <a:cxnLst>
              <a:cxn ang="0">
                <a:pos x="20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20" y="30"/>
              </a:cxn>
              <a:cxn ang="0">
                <a:pos x="20" y="10"/>
              </a:cxn>
            </a:cxnLst>
            <a:rect l="0" t="0" r="r" b="b"/>
            <a:pathLst>
              <a:path w="20" h="39">
                <a:moveTo>
                  <a:pt x="20" y="10"/>
                </a:moveTo>
                <a:cubicBezTo>
                  <a:pt x="20" y="4"/>
                  <a:pt x="15" y="0"/>
                  <a:pt x="10" y="0"/>
                </a:cubicBezTo>
                <a:cubicBezTo>
                  <a:pt x="5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5" y="39"/>
                  <a:pt x="10" y="39"/>
                </a:cubicBezTo>
                <a:cubicBezTo>
                  <a:pt x="15" y="39"/>
                  <a:pt x="20" y="35"/>
                  <a:pt x="20" y="30"/>
                </a:cubicBezTo>
                <a:lnTo>
                  <a:pt x="20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0" name="Freeform 29"/>
          <p:cNvSpPr>
            <a:spLocks/>
          </p:cNvSpPr>
          <p:nvPr/>
        </p:nvSpPr>
        <p:spPr bwMode="black">
          <a:xfrm>
            <a:off x="4660428" y="5600088"/>
            <a:ext cx="39515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1" name="Freeform 30"/>
          <p:cNvSpPr>
            <a:spLocks/>
          </p:cNvSpPr>
          <p:nvPr/>
        </p:nvSpPr>
        <p:spPr bwMode="black">
          <a:xfrm>
            <a:off x="4769818" y="5525687"/>
            <a:ext cx="39515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111"/>
              </a:cxn>
              <a:cxn ang="0">
                <a:pos x="9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4" y="120"/>
                  <a:pt x="9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2" name="Freeform 31"/>
          <p:cNvSpPr>
            <a:spLocks/>
          </p:cNvSpPr>
          <p:nvPr/>
        </p:nvSpPr>
        <p:spPr bwMode="black">
          <a:xfrm>
            <a:off x="4877279" y="5600088"/>
            <a:ext cx="39515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5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3" name="Freeform 32"/>
          <p:cNvSpPr>
            <a:spLocks/>
          </p:cNvSpPr>
          <p:nvPr/>
        </p:nvSpPr>
        <p:spPr bwMode="black">
          <a:xfrm>
            <a:off x="4986669" y="5654198"/>
            <a:ext cx="39515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9" y="0"/>
              </a:cxn>
              <a:cxn ang="0">
                <a:pos x="0" y="10"/>
              </a:cxn>
              <a:cxn ang="0">
                <a:pos x="0" y="30"/>
              </a:cxn>
              <a:cxn ang="0">
                <a:pos x="9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9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91391E-6 L -5.55556E-7 0.02314 " pathEditMode="relative" rAng="0" ptsTypes="AA">
                                      <p:cBhvr>
                                        <p:cTn id="37" dur="700" spd="-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93242E-6 L 4.72222E-6 0.02962 " pathEditMode="relative" rAng="0" ptsTypes="AA">
                                      <p:cBhvr>
                                        <p:cTn id="39" dur="700" spd="-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1391E-6 L 0 0.02314 " pathEditMode="relative" rAng="0" ptsTypes="AA">
                                      <p:cBhvr>
                                        <p:cTn id="41" dur="700" spd="-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93242E-6 L -4.72222E-6 0.02962 " pathEditMode="relative" rAng="0" ptsTypes="AA">
                                      <p:cBhvr>
                                        <p:cTn id="43" dur="700" spd="-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91391E-6 L 4.16667E-6 0.02314 " pathEditMode="relative" rAng="0" ptsTypes="AA">
                                      <p:cBhvr>
                                        <p:cTn id="45" dur="700" spd="-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36056E-6 L 2.77778E-7 -0.02338 " pathEditMode="relative" rAng="0" ptsTypes="AA">
                                      <p:cBhvr>
                                        <p:cTn id="47" dur="700" spd="-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36056E-6 L -8.33333E-7 -0.02338 " pathEditMode="relative" rAng="0" ptsTypes="AA">
                                      <p:cBhvr>
                                        <p:cTn id="49" dur="700" spd="-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36056E-6 L 4.44444E-6 -0.02338 " pathEditMode="relative" rAng="0" ptsTypes="AA">
                                      <p:cBhvr>
                                        <p:cTn id="51" dur="700" spd="-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36056E-6 L 3.33333E-6 -0.02338 " pathEditMode="relative" rAng="0" ptsTypes="AA">
                                      <p:cBhvr>
                                        <p:cTn id="53" dur="700" spd="-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7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-green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C:\Documents and Settings\contractor\Desktop\Blue_Green_Gradi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</p:spPr>
      </p:pic>
      <p:sp>
        <p:nvSpPr>
          <p:cNvPr id="20" name="Rectangle 19"/>
          <p:cNvSpPr>
            <a:spLocks noChangeArrowheads="1"/>
          </p:cNvSpPr>
          <p:nvPr/>
        </p:nvSpPr>
        <p:spPr bwMode="black">
          <a:xfrm>
            <a:off x="6312989" y="3708603"/>
            <a:ext cx="116616" cy="44182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black">
          <a:xfrm>
            <a:off x="6992342" y="3697605"/>
            <a:ext cx="337642" cy="466297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1" y="80"/>
              </a:cxn>
              <a:cxn ang="0">
                <a:pos x="0" y="40"/>
              </a:cxn>
              <a:cxn ang="0">
                <a:pos x="41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8" y="23"/>
                  <a:pt x="51" y="20"/>
                  <a:pt x="42" y="20"/>
                </a:cubicBezTo>
                <a:cubicBezTo>
                  <a:pt x="30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1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1" y="0"/>
                </a:cubicBezTo>
                <a:cubicBezTo>
                  <a:pt x="50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2" name="Freeform 21"/>
          <p:cNvSpPr>
            <a:spLocks/>
          </p:cNvSpPr>
          <p:nvPr/>
        </p:nvSpPr>
        <p:spPr bwMode="black">
          <a:xfrm>
            <a:off x="5824831" y="3697605"/>
            <a:ext cx="337642" cy="466297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7" y="23"/>
                  <a:pt x="51" y="20"/>
                  <a:pt x="42" y="20"/>
                </a:cubicBezTo>
                <a:cubicBezTo>
                  <a:pt x="29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0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0" y="0"/>
                </a:cubicBezTo>
                <a:cubicBezTo>
                  <a:pt x="49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3" name="Freeform 22"/>
          <p:cNvSpPr>
            <a:spLocks noEditPoints="1"/>
          </p:cNvSpPr>
          <p:nvPr/>
        </p:nvSpPr>
        <p:spPr bwMode="black">
          <a:xfrm>
            <a:off x="7452023" y="3697605"/>
            <a:ext cx="463750" cy="466297"/>
          </a:xfrm>
          <a:custGeom>
            <a:avLst/>
            <a:gdLst/>
            <a:ahLst/>
            <a:cxnLst>
              <a:cxn ang="0">
                <a:pos x="80" y="40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80" y="40"/>
              </a:cxn>
              <a:cxn ang="0">
                <a:pos x="40" y="20"/>
              </a:cxn>
              <a:cxn ang="0">
                <a:pos x="20" y="40"/>
              </a:cxn>
              <a:cxn ang="0">
                <a:pos x="40" y="60"/>
              </a:cxn>
              <a:cxn ang="0">
                <a:pos x="60" y="40"/>
              </a:cxn>
              <a:cxn ang="0">
                <a:pos x="40" y="20"/>
              </a:cxn>
            </a:cxnLst>
            <a:rect l="0" t="0" r="r" b="b"/>
            <a:pathLst>
              <a:path w="80" h="80">
                <a:moveTo>
                  <a:pt x="80" y="40"/>
                </a:moveTo>
                <a:cubicBezTo>
                  <a:pt x="80" y="62"/>
                  <a:pt x="64" y="80"/>
                  <a:pt x="40" y="80"/>
                </a:cubicBezTo>
                <a:cubicBezTo>
                  <a:pt x="16" y="80"/>
                  <a:pt x="0" y="62"/>
                  <a:pt x="0" y="40"/>
                </a:cubicBezTo>
                <a:cubicBezTo>
                  <a:pt x="0" y="18"/>
                  <a:pt x="16" y="0"/>
                  <a:pt x="40" y="0"/>
                </a:cubicBezTo>
                <a:cubicBezTo>
                  <a:pt x="64" y="0"/>
                  <a:pt x="80" y="18"/>
                  <a:pt x="80" y="40"/>
                </a:cubicBezTo>
                <a:moveTo>
                  <a:pt x="40" y="20"/>
                </a:moveTo>
                <a:cubicBezTo>
                  <a:pt x="29" y="20"/>
                  <a:pt x="20" y="29"/>
                  <a:pt x="20" y="40"/>
                </a:cubicBezTo>
                <a:cubicBezTo>
                  <a:pt x="20" y="51"/>
                  <a:pt x="29" y="60"/>
                  <a:pt x="40" y="60"/>
                </a:cubicBezTo>
                <a:cubicBezTo>
                  <a:pt x="51" y="60"/>
                  <a:pt x="60" y="51"/>
                  <a:pt x="60" y="40"/>
                </a:cubicBezTo>
                <a:cubicBezTo>
                  <a:pt x="60" y="29"/>
                  <a:pt x="51" y="20"/>
                  <a:pt x="40" y="20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4" name="Freeform 23"/>
          <p:cNvSpPr>
            <a:spLocks/>
          </p:cNvSpPr>
          <p:nvPr/>
        </p:nvSpPr>
        <p:spPr bwMode="black">
          <a:xfrm>
            <a:off x="6580117" y="3697605"/>
            <a:ext cx="302387" cy="466297"/>
          </a:xfrm>
          <a:custGeom>
            <a:avLst/>
            <a:gdLst/>
            <a:ahLst/>
            <a:cxnLst>
              <a:cxn ang="0">
                <a:pos x="47" y="19"/>
              </a:cxn>
              <a:cxn ang="0">
                <a:pos x="32" y="17"/>
              </a:cxn>
              <a:cxn ang="0">
                <a:pos x="20" y="23"/>
              </a:cxn>
              <a:cxn ang="0">
                <a:pos x="29" y="30"/>
              </a:cxn>
              <a:cxn ang="0">
                <a:pos x="34" y="32"/>
              </a:cxn>
              <a:cxn ang="0">
                <a:pos x="52" y="54"/>
              </a:cxn>
              <a:cxn ang="0">
                <a:pos x="21" y="80"/>
              </a:cxn>
              <a:cxn ang="0">
                <a:pos x="0" y="77"/>
              </a:cxn>
              <a:cxn ang="0">
                <a:pos x="0" y="60"/>
              </a:cxn>
              <a:cxn ang="0">
                <a:pos x="18" y="63"/>
              </a:cxn>
              <a:cxn ang="0">
                <a:pos x="32" y="56"/>
              </a:cxn>
              <a:cxn ang="0">
                <a:pos x="23" y="48"/>
              </a:cxn>
              <a:cxn ang="0">
                <a:pos x="19" y="47"/>
              </a:cxn>
              <a:cxn ang="0">
                <a:pos x="0" y="24"/>
              </a:cxn>
              <a:cxn ang="0">
                <a:pos x="28" y="0"/>
              </a:cxn>
              <a:cxn ang="0">
                <a:pos x="47" y="3"/>
              </a:cxn>
              <a:cxn ang="0">
                <a:pos x="47" y="19"/>
              </a:cxn>
            </a:cxnLst>
            <a:rect l="0" t="0" r="r" b="b"/>
            <a:pathLst>
              <a:path w="52" h="80">
                <a:moveTo>
                  <a:pt x="47" y="19"/>
                </a:moveTo>
                <a:cubicBezTo>
                  <a:pt x="47" y="19"/>
                  <a:pt x="38" y="17"/>
                  <a:pt x="32" y="17"/>
                </a:cubicBezTo>
                <a:cubicBezTo>
                  <a:pt x="24" y="17"/>
                  <a:pt x="20" y="19"/>
                  <a:pt x="20" y="23"/>
                </a:cubicBezTo>
                <a:cubicBezTo>
                  <a:pt x="20" y="28"/>
                  <a:pt x="26" y="29"/>
                  <a:pt x="29" y="30"/>
                </a:cubicBezTo>
                <a:cubicBezTo>
                  <a:pt x="34" y="32"/>
                  <a:pt x="34" y="32"/>
                  <a:pt x="34" y="32"/>
                </a:cubicBezTo>
                <a:cubicBezTo>
                  <a:pt x="47" y="36"/>
                  <a:pt x="52" y="45"/>
                  <a:pt x="52" y="54"/>
                </a:cubicBezTo>
                <a:cubicBezTo>
                  <a:pt x="52" y="73"/>
                  <a:pt x="35" y="80"/>
                  <a:pt x="21" y="80"/>
                </a:cubicBezTo>
                <a:cubicBezTo>
                  <a:pt x="10" y="80"/>
                  <a:pt x="1" y="78"/>
                  <a:pt x="0" y="77"/>
                </a:cubicBezTo>
                <a:cubicBezTo>
                  <a:pt x="0" y="60"/>
                  <a:pt x="0" y="60"/>
                  <a:pt x="0" y="60"/>
                </a:cubicBezTo>
                <a:cubicBezTo>
                  <a:pt x="2" y="60"/>
                  <a:pt x="10" y="63"/>
                  <a:pt x="18" y="63"/>
                </a:cubicBezTo>
                <a:cubicBezTo>
                  <a:pt x="28" y="63"/>
                  <a:pt x="32" y="60"/>
                  <a:pt x="32" y="56"/>
                </a:cubicBezTo>
                <a:cubicBezTo>
                  <a:pt x="32" y="52"/>
                  <a:pt x="28" y="49"/>
                  <a:pt x="23" y="48"/>
                </a:cubicBezTo>
                <a:cubicBezTo>
                  <a:pt x="22" y="48"/>
                  <a:pt x="21" y="47"/>
                  <a:pt x="19" y="47"/>
                </a:cubicBezTo>
                <a:cubicBezTo>
                  <a:pt x="9" y="43"/>
                  <a:pt x="0" y="37"/>
                  <a:pt x="0" y="24"/>
                </a:cubicBezTo>
                <a:cubicBezTo>
                  <a:pt x="0" y="10"/>
                  <a:pt x="10" y="0"/>
                  <a:pt x="28" y="0"/>
                </a:cubicBezTo>
                <a:cubicBezTo>
                  <a:pt x="37" y="0"/>
                  <a:pt x="46" y="3"/>
                  <a:pt x="47" y="3"/>
                </a:cubicBezTo>
                <a:lnTo>
                  <a:pt x="47" y="1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5" name="Freeform 24"/>
          <p:cNvSpPr>
            <a:spLocks/>
          </p:cNvSpPr>
          <p:nvPr/>
        </p:nvSpPr>
        <p:spPr bwMode="black">
          <a:xfrm>
            <a:off x="5592955" y="3082440"/>
            <a:ext cx="109835" cy="22703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10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6" name="Freeform 25"/>
          <p:cNvSpPr>
            <a:spLocks/>
          </p:cNvSpPr>
          <p:nvPr/>
        </p:nvSpPr>
        <p:spPr bwMode="black">
          <a:xfrm>
            <a:off x="5900764" y="2930180"/>
            <a:ext cx="109835" cy="379291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4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4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7" name="Freeform 26"/>
          <p:cNvSpPr>
            <a:spLocks/>
          </p:cNvSpPr>
          <p:nvPr/>
        </p:nvSpPr>
        <p:spPr bwMode="black">
          <a:xfrm>
            <a:off x="6203154" y="2720822"/>
            <a:ext cx="109835" cy="69876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111"/>
              </a:cxn>
              <a:cxn ang="0">
                <a:pos x="10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5" y="120"/>
                  <a:pt x="10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8" name="Freeform 27"/>
          <p:cNvSpPr>
            <a:spLocks/>
          </p:cNvSpPr>
          <p:nvPr/>
        </p:nvSpPr>
        <p:spPr bwMode="black">
          <a:xfrm>
            <a:off x="6510963" y="2930181"/>
            <a:ext cx="109835" cy="3792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9" name="Freeform 28"/>
          <p:cNvSpPr>
            <a:spLocks/>
          </p:cNvSpPr>
          <p:nvPr/>
        </p:nvSpPr>
        <p:spPr bwMode="black">
          <a:xfrm>
            <a:off x="6811994" y="3082440"/>
            <a:ext cx="116616" cy="227031"/>
          </a:xfrm>
          <a:custGeom>
            <a:avLst/>
            <a:gdLst/>
            <a:ahLst/>
            <a:cxnLst>
              <a:cxn ang="0">
                <a:pos x="20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20" y="30"/>
              </a:cxn>
              <a:cxn ang="0">
                <a:pos x="20" y="10"/>
              </a:cxn>
            </a:cxnLst>
            <a:rect l="0" t="0" r="r" b="b"/>
            <a:pathLst>
              <a:path w="20" h="39">
                <a:moveTo>
                  <a:pt x="20" y="10"/>
                </a:moveTo>
                <a:cubicBezTo>
                  <a:pt x="20" y="4"/>
                  <a:pt x="15" y="0"/>
                  <a:pt x="10" y="0"/>
                </a:cubicBezTo>
                <a:cubicBezTo>
                  <a:pt x="5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5" y="39"/>
                  <a:pt x="10" y="39"/>
                </a:cubicBezTo>
                <a:cubicBezTo>
                  <a:pt x="15" y="39"/>
                  <a:pt x="20" y="35"/>
                  <a:pt x="20" y="30"/>
                </a:cubicBezTo>
                <a:lnTo>
                  <a:pt x="20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0" name="Freeform 29"/>
          <p:cNvSpPr>
            <a:spLocks/>
          </p:cNvSpPr>
          <p:nvPr/>
        </p:nvSpPr>
        <p:spPr bwMode="black">
          <a:xfrm>
            <a:off x="7119806" y="2930181"/>
            <a:ext cx="111191" cy="379290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1" name="Freeform 30"/>
          <p:cNvSpPr>
            <a:spLocks/>
          </p:cNvSpPr>
          <p:nvPr/>
        </p:nvSpPr>
        <p:spPr bwMode="black">
          <a:xfrm>
            <a:off x="7427618" y="2720823"/>
            <a:ext cx="111191" cy="698766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111"/>
              </a:cxn>
              <a:cxn ang="0">
                <a:pos x="9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4" y="120"/>
                  <a:pt x="9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2" name="Freeform 31"/>
          <p:cNvSpPr>
            <a:spLocks/>
          </p:cNvSpPr>
          <p:nvPr/>
        </p:nvSpPr>
        <p:spPr bwMode="black">
          <a:xfrm>
            <a:off x="7730002" y="2930181"/>
            <a:ext cx="111191" cy="379290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5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3" name="Freeform 32"/>
          <p:cNvSpPr>
            <a:spLocks/>
          </p:cNvSpPr>
          <p:nvPr/>
        </p:nvSpPr>
        <p:spPr bwMode="black">
          <a:xfrm>
            <a:off x="8037814" y="3082440"/>
            <a:ext cx="111191" cy="227031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9" y="0"/>
              </a:cxn>
              <a:cxn ang="0">
                <a:pos x="0" y="10"/>
              </a:cxn>
              <a:cxn ang="0">
                <a:pos x="0" y="30"/>
              </a:cxn>
              <a:cxn ang="0">
                <a:pos x="9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9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4691" y="3060488"/>
            <a:ext cx="2437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latin typeface="+mj-lt"/>
              </a:rPr>
              <a:t>Thank you.</a:t>
            </a:r>
            <a:endParaRPr lang="en-US" sz="3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" name="Rectangle 17"/>
          <p:cNvSpPr>
            <a:spLocks noChangeArrowheads="1"/>
          </p:cNvSpPr>
          <p:nvPr userDrawn="1"/>
        </p:nvSpPr>
        <p:spPr bwMode="black">
          <a:xfrm>
            <a:off x="6312989" y="3708603"/>
            <a:ext cx="116616" cy="44182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 userDrawn="1"/>
        </p:nvSpPr>
        <p:spPr>
          <a:xfrm>
            <a:off x="644691" y="3060488"/>
            <a:ext cx="2437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latin typeface="+mj-lt"/>
              </a:rPr>
              <a:t>Thank you.</a:t>
            </a:r>
            <a:endParaRPr lang="en-US" sz="3600" dirty="0">
              <a:solidFill>
                <a:srgbClr val="FFFFFF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25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00"/>
                            </p:stCondLst>
                            <p:childTnLst>
                              <p:par>
                                <p:cTn id="13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7037E-7 L -4.72222E-6 0.09143 " pathEditMode="relative" rAng="0" ptsTypes="AA">
                                      <p:cBhvr>
                                        <p:cTn id="41" dur="700" spd="-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6 L 5E-6 0.11157 " pathEditMode="relative" rAng="0" ptsTypes="AA">
                                      <p:cBhvr>
                                        <p:cTn id="43" dur="700" spd="-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81481E-6 L 4.72222E-6 0.09143 " pathEditMode="relative" rAng="0" ptsTypes="AA">
                                      <p:cBhvr>
                                        <p:cTn id="45" dur="700" spd="-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6 L -2.77778E-6 0.11157 " pathEditMode="relative" rAng="0" ptsTypes="AA">
                                      <p:cBhvr>
                                        <p:cTn id="47" dur="700" spd="-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1481E-6 L 5.55556E-7 0.09143 " pathEditMode="relative" rAng="0" ptsTypes="AA">
                                      <p:cBhvr>
                                        <p:cTn id="49" dur="700" spd="-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33333E-6 L 4.72222E-6 -0.10764 " pathEditMode="relative" rAng="0" ptsTypes="AA">
                                      <p:cBhvr>
                                        <p:cTn id="51" dur="700" spd="-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4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33333E-6 L 4.44444E-6 -0.10764 " pathEditMode="relative" rAng="0" ptsTypes="AA">
                                      <p:cBhvr>
                                        <p:cTn id="53" dur="700" spd="-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4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33333E-6 L -2.22222E-6 -0.10764 " pathEditMode="relative" rAng="0" ptsTypes="AA">
                                      <p:cBhvr>
                                        <p:cTn id="55" dur="700" spd="-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4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33333E-6 L 1.11111E-6 -0.10764 " pathEditMode="relative" rAng="0" ptsTypes="AA">
                                      <p:cBhvr>
                                        <p:cTn id="57" dur="700" spd="-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9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7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25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7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/>
      <p:bldP spid="18" grpId="0" animBg="1"/>
      <p:bldP spid="35" grpId="0"/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-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Complex_Gradient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black">
          <a:xfrm>
            <a:off x="4373702" y="5844550"/>
            <a:ext cx="41443" cy="15701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black">
          <a:xfrm>
            <a:off x="4615130" y="5840202"/>
            <a:ext cx="119991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1" y="80"/>
              </a:cxn>
              <a:cxn ang="0">
                <a:pos x="0" y="40"/>
              </a:cxn>
              <a:cxn ang="0">
                <a:pos x="41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8" y="23"/>
                  <a:pt x="51" y="20"/>
                  <a:pt x="42" y="20"/>
                </a:cubicBezTo>
                <a:cubicBezTo>
                  <a:pt x="30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1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1" y="0"/>
                </a:cubicBezTo>
                <a:cubicBezTo>
                  <a:pt x="50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black">
          <a:xfrm>
            <a:off x="4200221" y="5840202"/>
            <a:ext cx="119991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7" y="23"/>
                  <a:pt x="51" y="20"/>
                  <a:pt x="42" y="20"/>
                </a:cubicBezTo>
                <a:cubicBezTo>
                  <a:pt x="29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0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0" y="0"/>
                </a:cubicBezTo>
                <a:cubicBezTo>
                  <a:pt x="49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7" name="Freeform 6"/>
          <p:cNvSpPr>
            <a:spLocks noEditPoints="1"/>
          </p:cNvSpPr>
          <p:nvPr/>
        </p:nvSpPr>
        <p:spPr bwMode="black">
          <a:xfrm>
            <a:off x="4778491" y="5840202"/>
            <a:ext cx="164807" cy="165712"/>
          </a:xfrm>
          <a:custGeom>
            <a:avLst/>
            <a:gdLst/>
            <a:ahLst/>
            <a:cxnLst>
              <a:cxn ang="0">
                <a:pos x="80" y="40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80" y="40"/>
              </a:cxn>
              <a:cxn ang="0">
                <a:pos x="40" y="20"/>
              </a:cxn>
              <a:cxn ang="0">
                <a:pos x="20" y="40"/>
              </a:cxn>
              <a:cxn ang="0">
                <a:pos x="40" y="60"/>
              </a:cxn>
              <a:cxn ang="0">
                <a:pos x="60" y="40"/>
              </a:cxn>
              <a:cxn ang="0">
                <a:pos x="40" y="20"/>
              </a:cxn>
            </a:cxnLst>
            <a:rect l="0" t="0" r="r" b="b"/>
            <a:pathLst>
              <a:path w="80" h="80">
                <a:moveTo>
                  <a:pt x="80" y="40"/>
                </a:moveTo>
                <a:cubicBezTo>
                  <a:pt x="80" y="62"/>
                  <a:pt x="64" y="80"/>
                  <a:pt x="40" y="80"/>
                </a:cubicBezTo>
                <a:cubicBezTo>
                  <a:pt x="16" y="80"/>
                  <a:pt x="0" y="62"/>
                  <a:pt x="0" y="40"/>
                </a:cubicBezTo>
                <a:cubicBezTo>
                  <a:pt x="0" y="18"/>
                  <a:pt x="16" y="0"/>
                  <a:pt x="40" y="0"/>
                </a:cubicBezTo>
                <a:cubicBezTo>
                  <a:pt x="64" y="0"/>
                  <a:pt x="80" y="18"/>
                  <a:pt x="80" y="40"/>
                </a:cubicBezTo>
                <a:moveTo>
                  <a:pt x="40" y="20"/>
                </a:moveTo>
                <a:cubicBezTo>
                  <a:pt x="29" y="20"/>
                  <a:pt x="20" y="29"/>
                  <a:pt x="20" y="40"/>
                </a:cubicBezTo>
                <a:cubicBezTo>
                  <a:pt x="20" y="51"/>
                  <a:pt x="29" y="60"/>
                  <a:pt x="40" y="60"/>
                </a:cubicBezTo>
                <a:cubicBezTo>
                  <a:pt x="51" y="60"/>
                  <a:pt x="60" y="51"/>
                  <a:pt x="60" y="40"/>
                </a:cubicBezTo>
                <a:cubicBezTo>
                  <a:pt x="60" y="29"/>
                  <a:pt x="51" y="20"/>
                  <a:pt x="40" y="20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black">
          <a:xfrm>
            <a:off x="4468634" y="5840202"/>
            <a:ext cx="107462" cy="165712"/>
          </a:xfrm>
          <a:custGeom>
            <a:avLst/>
            <a:gdLst/>
            <a:ahLst/>
            <a:cxnLst>
              <a:cxn ang="0">
                <a:pos x="47" y="19"/>
              </a:cxn>
              <a:cxn ang="0">
                <a:pos x="32" y="17"/>
              </a:cxn>
              <a:cxn ang="0">
                <a:pos x="20" y="23"/>
              </a:cxn>
              <a:cxn ang="0">
                <a:pos x="29" y="30"/>
              </a:cxn>
              <a:cxn ang="0">
                <a:pos x="34" y="32"/>
              </a:cxn>
              <a:cxn ang="0">
                <a:pos x="52" y="54"/>
              </a:cxn>
              <a:cxn ang="0">
                <a:pos x="21" y="80"/>
              </a:cxn>
              <a:cxn ang="0">
                <a:pos x="0" y="77"/>
              </a:cxn>
              <a:cxn ang="0">
                <a:pos x="0" y="60"/>
              </a:cxn>
              <a:cxn ang="0">
                <a:pos x="18" y="63"/>
              </a:cxn>
              <a:cxn ang="0">
                <a:pos x="32" y="56"/>
              </a:cxn>
              <a:cxn ang="0">
                <a:pos x="23" y="48"/>
              </a:cxn>
              <a:cxn ang="0">
                <a:pos x="19" y="47"/>
              </a:cxn>
              <a:cxn ang="0">
                <a:pos x="0" y="24"/>
              </a:cxn>
              <a:cxn ang="0">
                <a:pos x="28" y="0"/>
              </a:cxn>
              <a:cxn ang="0">
                <a:pos x="47" y="3"/>
              </a:cxn>
              <a:cxn ang="0">
                <a:pos x="47" y="19"/>
              </a:cxn>
            </a:cxnLst>
            <a:rect l="0" t="0" r="r" b="b"/>
            <a:pathLst>
              <a:path w="52" h="80">
                <a:moveTo>
                  <a:pt x="47" y="19"/>
                </a:moveTo>
                <a:cubicBezTo>
                  <a:pt x="47" y="19"/>
                  <a:pt x="38" y="17"/>
                  <a:pt x="32" y="17"/>
                </a:cubicBezTo>
                <a:cubicBezTo>
                  <a:pt x="24" y="17"/>
                  <a:pt x="20" y="19"/>
                  <a:pt x="20" y="23"/>
                </a:cubicBezTo>
                <a:cubicBezTo>
                  <a:pt x="20" y="28"/>
                  <a:pt x="26" y="29"/>
                  <a:pt x="29" y="30"/>
                </a:cubicBezTo>
                <a:cubicBezTo>
                  <a:pt x="34" y="32"/>
                  <a:pt x="34" y="32"/>
                  <a:pt x="34" y="32"/>
                </a:cubicBezTo>
                <a:cubicBezTo>
                  <a:pt x="47" y="36"/>
                  <a:pt x="52" y="45"/>
                  <a:pt x="52" y="54"/>
                </a:cubicBezTo>
                <a:cubicBezTo>
                  <a:pt x="52" y="73"/>
                  <a:pt x="35" y="80"/>
                  <a:pt x="21" y="80"/>
                </a:cubicBezTo>
                <a:cubicBezTo>
                  <a:pt x="10" y="80"/>
                  <a:pt x="1" y="78"/>
                  <a:pt x="0" y="77"/>
                </a:cubicBezTo>
                <a:cubicBezTo>
                  <a:pt x="0" y="60"/>
                  <a:pt x="0" y="60"/>
                  <a:pt x="0" y="60"/>
                </a:cubicBezTo>
                <a:cubicBezTo>
                  <a:pt x="2" y="60"/>
                  <a:pt x="10" y="63"/>
                  <a:pt x="18" y="63"/>
                </a:cubicBezTo>
                <a:cubicBezTo>
                  <a:pt x="28" y="63"/>
                  <a:pt x="32" y="60"/>
                  <a:pt x="32" y="56"/>
                </a:cubicBezTo>
                <a:cubicBezTo>
                  <a:pt x="32" y="52"/>
                  <a:pt x="28" y="49"/>
                  <a:pt x="23" y="48"/>
                </a:cubicBezTo>
                <a:cubicBezTo>
                  <a:pt x="22" y="48"/>
                  <a:pt x="21" y="47"/>
                  <a:pt x="19" y="47"/>
                </a:cubicBezTo>
                <a:cubicBezTo>
                  <a:pt x="9" y="43"/>
                  <a:pt x="0" y="37"/>
                  <a:pt x="0" y="24"/>
                </a:cubicBezTo>
                <a:cubicBezTo>
                  <a:pt x="0" y="10"/>
                  <a:pt x="10" y="0"/>
                  <a:pt x="28" y="0"/>
                </a:cubicBezTo>
                <a:cubicBezTo>
                  <a:pt x="37" y="0"/>
                  <a:pt x="46" y="3"/>
                  <a:pt x="47" y="3"/>
                </a:cubicBezTo>
                <a:lnTo>
                  <a:pt x="47" y="1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black">
          <a:xfrm>
            <a:off x="4117817" y="5654198"/>
            <a:ext cx="39033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10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black">
          <a:xfrm>
            <a:off x="4227206" y="5600088"/>
            <a:ext cx="39033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4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4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black">
          <a:xfrm>
            <a:off x="4334669" y="5525687"/>
            <a:ext cx="39033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111"/>
              </a:cxn>
              <a:cxn ang="0">
                <a:pos x="10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5" y="120"/>
                  <a:pt x="10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black">
          <a:xfrm>
            <a:off x="4444058" y="5600088"/>
            <a:ext cx="39033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black">
          <a:xfrm>
            <a:off x="4551038" y="5654198"/>
            <a:ext cx="41443" cy="80682"/>
          </a:xfrm>
          <a:custGeom>
            <a:avLst/>
            <a:gdLst/>
            <a:ahLst/>
            <a:cxnLst>
              <a:cxn ang="0">
                <a:pos x="20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20" y="30"/>
              </a:cxn>
              <a:cxn ang="0">
                <a:pos x="20" y="10"/>
              </a:cxn>
            </a:cxnLst>
            <a:rect l="0" t="0" r="r" b="b"/>
            <a:pathLst>
              <a:path w="20" h="39">
                <a:moveTo>
                  <a:pt x="20" y="10"/>
                </a:moveTo>
                <a:cubicBezTo>
                  <a:pt x="20" y="4"/>
                  <a:pt x="15" y="0"/>
                  <a:pt x="10" y="0"/>
                </a:cubicBezTo>
                <a:cubicBezTo>
                  <a:pt x="5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5" y="39"/>
                  <a:pt x="10" y="39"/>
                </a:cubicBezTo>
                <a:cubicBezTo>
                  <a:pt x="15" y="39"/>
                  <a:pt x="20" y="35"/>
                  <a:pt x="20" y="30"/>
                </a:cubicBezTo>
                <a:lnTo>
                  <a:pt x="20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black">
          <a:xfrm>
            <a:off x="4660428" y="5600088"/>
            <a:ext cx="39515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black">
          <a:xfrm>
            <a:off x="4769818" y="5525687"/>
            <a:ext cx="39515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111"/>
              </a:cxn>
              <a:cxn ang="0">
                <a:pos x="9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4" y="120"/>
                  <a:pt x="9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black">
          <a:xfrm>
            <a:off x="4877279" y="5600088"/>
            <a:ext cx="39515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5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black">
          <a:xfrm>
            <a:off x="4986669" y="5654198"/>
            <a:ext cx="39515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9" y="0"/>
              </a:cxn>
              <a:cxn ang="0">
                <a:pos x="0" y="10"/>
              </a:cxn>
              <a:cxn ang="0">
                <a:pos x="0" y="30"/>
              </a:cxn>
              <a:cxn ang="0">
                <a:pos x="9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9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91391E-6 L -5.55556E-7 0.02314 " pathEditMode="relative" rAng="0" ptsTypes="AA">
                                      <p:cBhvr>
                                        <p:cTn id="37" dur="7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93242E-6 L 4.72222E-6 0.02962 " pathEditMode="relative" rAng="0" ptsTypes="AA">
                                      <p:cBhvr>
                                        <p:cTn id="39" dur="7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1391E-6 L 0 0.02314 " pathEditMode="relative" rAng="0" ptsTypes="AA">
                                      <p:cBhvr>
                                        <p:cTn id="41" dur="7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93242E-6 L -4.72222E-6 0.02962 " pathEditMode="relative" rAng="0" ptsTypes="AA">
                                      <p:cBhvr>
                                        <p:cTn id="43" dur="7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91391E-6 L 4.16667E-6 0.02314 " pathEditMode="relative" rAng="0" ptsTypes="AA">
                                      <p:cBhvr>
                                        <p:cTn id="45" dur="700" spd="-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36056E-6 L 2.77778E-7 -0.02338 " pathEditMode="relative" rAng="0" ptsTypes="AA">
                                      <p:cBhvr>
                                        <p:cTn id="47" dur="7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36056E-6 L -8.33333E-7 -0.02338 " pathEditMode="relative" rAng="0" ptsTypes="AA">
                                      <p:cBhvr>
                                        <p:cTn id="49" dur="7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36056E-6 L 4.44444E-6 -0.02338 " pathEditMode="relative" rAng="0" ptsTypes="AA">
                                      <p:cBhvr>
                                        <p:cTn id="51" dur="7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36056E-6 L 3.33333E-6 -0.02338 " pathEditMode="relative" rAng="0" ptsTypes="AA">
                                      <p:cBhvr>
                                        <p:cTn id="53" dur="7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-red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Complex_Gradient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644691" y="3060488"/>
            <a:ext cx="2437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latin typeface="+mj-lt"/>
              </a:rPr>
              <a:t>Thank you.</a:t>
            </a:r>
            <a:endParaRPr lang="en-US" sz="3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black">
          <a:xfrm>
            <a:off x="6312989" y="3708603"/>
            <a:ext cx="116616" cy="44182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5" name="Freeform 34"/>
          <p:cNvSpPr>
            <a:spLocks/>
          </p:cNvSpPr>
          <p:nvPr/>
        </p:nvSpPr>
        <p:spPr bwMode="black">
          <a:xfrm>
            <a:off x="6992342" y="3697605"/>
            <a:ext cx="337642" cy="466297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1" y="80"/>
              </a:cxn>
              <a:cxn ang="0">
                <a:pos x="0" y="40"/>
              </a:cxn>
              <a:cxn ang="0">
                <a:pos x="41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8" y="23"/>
                  <a:pt x="51" y="20"/>
                  <a:pt x="42" y="20"/>
                </a:cubicBezTo>
                <a:cubicBezTo>
                  <a:pt x="30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1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1" y="0"/>
                </a:cubicBezTo>
                <a:cubicBezTo>
                  <a:pt x="50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6" name="Freeform 35"/>
          <p:cNvSpPr>
            <a:spLocks/>
          </p:cNvSpPr>
          <p:nvPr/>
        </p:nvSpPr>
        <p:spPr bwMode="black">
          <a:xfrm>
            <a:off x="5824831" y="3697605"/>
            <a:ext cx="337642" cy="466297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7" y="23"/>
                  <a:pt x="51" y="20"/>
                  <a:pt x="42" y="20"/>
                </a:cubicBezTo>
                <a:cubicBezTo>
                  <a:pt x="29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0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0" y="0"/>
                </a:cubicBezTo>
                <a:cubicBezTo>
                  <a:pt x="49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7" name="Freeform 36"/>
          <p:cNvSpPr>
            <a:spLocks noEditPoints="1"/>
          </p:cNvSpPr>
          <p:nvPr/>
        </p:nvSpPr>
        <p:spPr bwMode="black">
          <a:xfrm>
            <a:off x="7452023" y="3697605"/>
            <a:ext cx="463750" cy="466297"/>
          </a:xfrm>
          <a:custGeom>
            <a:avLst/>
            <a:gdLst/>
            <a:ahLst/>
            <a:cxnLst>
              <a:cxn ang="0">
                <a:pos x="80" y="40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80" y="40"/>
              </a:cxn>
              <a:cxn ang="0">
                <a:pos x="40" y="20"/>
              </a:cxn>
              <a:cxn ang="0">
                <a:pos x="20" y="40"/>
              </a:cxn>
              <a:cxn ang="0">
                <a:pos x="40" y="60"/>
              </a:cxn>
              <a:cxn ang="0">
                <a:pos x="60" y="40"/>
              </a:cxn>
              <a:cxn ang="0">
                <a:pos x="40" y="20"/>
              </a:cxn>
            </a:cxnLst>
            <a:rect l="0" t="0" r="r" b="b"/>
            <a:pathLst>
              <a:path w="80" h="80">
                <a:moveTo>
                  <a:pt x="80" y="40"/>
                </a:moveTo>
                <a:cubicBezTo>
                  <a:pt x="80" y="62"/>
                  <a:pt x="64" y="80"/>
                  <a:pt x="40" y="80"/>
                </a:cubicBezTo>
                <a:cubicBezTo>
                  <a:pt x="16" y="80"/>
                  <a:pt x="0" y="62"/>
                  <a:pt x="0" y="40"/>
                </a:cubicBezTo>
                <a:cubicBezTo>
                  <a:pt x="0" y="18"/>
                  <a:pt x="16" y="0"/>
                  <a:pt x="40" y="0"/>
                </a:cubicBezTo>
                <a:cubicBezTo>
                  <a:pt x="64" y="0"/>
                  <a:pt x="80" y="18"/>
                  <a:pt x="80" y="40"/>
                </a:cubicBezTo>
                <a:moveTo>
                  <a:pt x="40" y="20"/>
                </a:moveTo>
                <a:cubicBezTo>
                  <a:pt x="29" y="20"/>
                  <a:pt x="20" y="29"/>
                  <a:pt x="20" y="40"/>
                </a:cubicBezTo>
                <a:cubicBezTo>
                  <a:pt x="20" y="51"/>
                  <a:pt x="29" y="60"/>
                  <a:pt x="40" y="60"/>
                </a:cubicBezTo>
                <a:cubicBezTo>
                  <a:pt x="51" y="60"/>
                  <a:pt x="60" y="51"/>
                  <a:pt x="60" y="40"/>
                </a:cubicBezTo>
                <a:cubicBezTo>
                  <a:pt x="60" y="29"/>
                  <a:pt x="51" y="20"/>
                  <a:pt x="40" y="20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8" name="Freeform 37"/>
          <p:cNvSpPr>
            <a:spLocks/>
          </p:cNvSpPr>
          <p:nvPr/>
        </p:nvSpPr>
        <p:spPr bwMode="black">
          <a:xfrm>
            <a:off x="6580117" y="3697605"/>
            <a:ext cx="302387" cy="466297"/>
          </a:xfrm>
          <a:custGeom>
            <a:avLst/>
            <a:gdLst/>
            <a:ahLst/>
            <a:cxnLst>
              <a:cxn ang="0">
                <a:pos x="47" y="19"/>
              </a:cxn>
              <a:cxn ang="0">
                <a:pos x="32" y="17"/>
              </a:cxn>
              <a:cxn ang="0">
                <a:pos x="20" y="23"/>
              </a:cxn>
              <a:cxn ang="0">
                <a:pos x="29" y="30"/>
              </a:cxn>
              <a:cxn ang="0">
                <a:pos x="34" y="32"/>
              </a:cxn>
              <a:cxn ang="0">
                <a:pos x="52" y="54"/>
              </a:cxn>
              <a:cxn ang="0">
                <a:pos x="21" y="80"/>
              </a:cxn>
              <a:cxn ang="0">
                <a:pos x="0" y="77"/>
              </a:cxn>
              <a:cxn ang="0">
                <a:pos x="0" y="60"/>
              </a:cxn>
              <a:cxn ang="0">
                <a:pos x="18" y="63"/>
              </a:cxn>
              <a:cxn ang="0">
                <a:pos x="32" y="56"/>
              </a:cxn>
              <a:cxn ang="0">
                <a:pos x="23" y="48"/>
              </a:cxn>
              <a:cxn ang="0">
                <a:pos x="19" y="47"/>
              </a:cxn>
              <a:cxn ang="0">
                <a:pos x="0" y="24"/>
              </a:cxn>
              <a:cxn ang="0">
                <a:pos x="28" y="0"/>
              </a:cxn>
              <a:cxn ang="0">
                <a:pos x="47" y="3"/>
              </a:cxn>
              <a:cxn ang="0">
                <a:pos x="47" y="19"/>
              </a:cxn>
            </a:cxnLst>
            <a:rect l="0" t="0" r="r" b="b"/>
            <a:pathLst>
              <a:path w="52" h="80">
                <a:moveTo>
                  <a:pt x="47" y="19"/>
                </a:moveTo>
                <a:cubicBezTo>
                  <a:pt x="47" y="19"/>
                  <a:pt x="38" y="17"/>
                  <a:pt x="32" y="17"/>
                </a:cubicBezTo>
                <a:cubicBezTo>
                  <a:pt x="24" y="17"/>
                  <a:pt x="20" y="19"/>
                  <a:pt x="20" y="23"/>
                </a:cubicBezTo>
                <a:cubicBezTo>
                  <a:pt x="20" y="28"/>
                  <a:pt x="26" y="29"/>
                  <a:pt x="29" y="30"/>
                </a:cubicBezTo>
                <a:cubicBezTo>
                  <a:pt x="34" y="32"/>
                  <a:pt x="34" y="32"/>
                  <a:pt x="34" y="32"/>
                </a:cubicBezTo>
                <a:cubicBezTo>
                  <a:pt x="47" y="36"/>
                  <a:pt x="52" y="45"/>
                  <a:pt x="52" y="54"/>
                </a:cubicBezTo>
                <a:cubicBezTo>
                  <a:pt x="52" y="73"/>
                  <a:pt x="35" y="80"/>
                  <a:pt x="21" y="80"/>
                </a:cubicBezTo>
                <a:cubicBezTo>
                  <a:pt x="10" y="80"/>
                  <a:pt x="1" y="78"/>
                  <a:pt x="0" y="77"/>
                </a:cubicBezTo>
                <a:cubicBezTo>
                  <a:pt x="0" y="60"/>
                  <a:pt x="0" y="60"/>
                  <a:pt x="0" y="60"/>
                </a:cubicBezTo>
                <a:cubicBezTo>
                  <a:pt x="2" y="60"/>
                  <a:pt x="10" y="63"/>
                  <a:pt x="18" y="63"/>
                </a:cubicBezTo>
                <a:cubicBezTo>
                  <a:pt x="28" y="63"/>
                  <a:pt x="32" y="60"/>
                  <a:pt x="32" y="56"/>
                </a:cubicBezTo>
                <a:cubicBezTo>
                  <a:pt x="32" y="52"/>
                  <a:pt x="28" y="49"/>
                  <a:pt x="23" y="48"/>
                </a:cubicBezTo>
                <a:cubicBezTo>
                  <a:pt x="22" y="48"/>
                  <a:pt x="21" y="47"/>
                  <a:pt x="19" y="47"/>
                </a:cubicBezTo>
                <a:cubicBezTo>
                  <a:pt x="9" y="43"/>
                  <a:pt x="0" y="37"/>
                  <a:pt x="0" y="24"/>
                </a:cubicBezTo>
                <a:cubicBezTo>
                  <a:pt x="0" y="10"/>
                  <a:pt x="10" y="0"/>
                  <a:pt x="28" y="0"/>
                </a:cubicBezTo>
                <a:cubicBezTo>
                  <a:pt x="37" y="0"/>
                  <a:pt x="46" y="3"/>
                  <a:pt x="47" y="3"/>
                </a:cubicBezTo>
                <a:lnTo>
                  <a:pt x="47" y="1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9" name="Freeform 38"/>
          <p:cNvSpPr>
            <a:spLocks/>
          </p:cNvSpPr>
          <p:nvPr/>
        </p:nvSpPr>
        <p:spPr bwMode="black">
          <a:xfrm>
            <a:off x="5592955" y="3082440"/>
            <a:ext cx="109835" cy="22703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10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40" name="Freeform 39"/>
          <p:cNvSpPr>
            <a:spLocks/>
          </p:cNvSpPr>
          <p:nvPr/>
        </p:nvSpPr>
        <p:spPr bwMode="black">
          <a:xfrm>
            <a:off x="5900764" y="2930180"/>
            <a:ext cx="109835" cy="379291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4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4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41" name="Freeform 40"/>
          <p:cNvSpPr>
            <a:spLocks/>
          </p:cNvSpPr>
          <p:nvPr/>
        </p:nvSpPr>
        <p:spPr bwMode="black">
          <a:xfrm>
            <a:off x="6203154" y="2720822"/>
            <a:ext cx="109835" cy="69876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111"/>
              </a:cxn>
              <a:cxn ang="0">
                <a:pos x="10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5" y="120"/>
                  <a:pt x="10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42" name="Freeform 41"/>
          <p:cNvSpPr>
            <a:spLocks/>
          </p:cNvSpPr>
          <p:nvPr/>
        </p:nvSpPr>
        <p:spPr bwMode="black">
          <a:xfrm>
            <a:off x="6510963" y="2930181"/>
            <a:ext cx="109835" cy="3792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43" name="Freeform 42"/>
          <p:cNvSpPr>
            <a:spLocks/>
          </p:cNvSpPr>
          <p:nvPr/>
        </p:nvSpPr>
        <p:spPr bwMode="black">
          <a:xfrm>
            <a:off x="6811994" y="3082440"/>
            <a:ext cx="116616" cy="227031"/>
          </a:xfrm>
          <a:custGeom>
            <a:avLst/>
            <a:gdLst/>
            <a:ahLst/>
            <a:cxnLst>
              <a:cxn ang="0">
                <a:pos x="20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20" y="30"/>
              </a:cxn>
              <a:cxn ang="0">
                <a:pos x="20" y="10"/>
              </a:cxn>
            </a:cxnLst>
            <a:rect l="0" t="0" r="r" b="b"/>
            <a:pathLst>
              <a:path w="20" h="39">
                <a:moveTo>
                  <a:pt x="20" y="10"/>
                </a:moveTo>
                <a:cubicBezTo>
                  <a:pt x="20" y="4"/>
                  <a:pt x="15" y="0"/>
                  <a:pt x="10" y="0"/>
                </a:cubicBezTo>
                <a:cubicBezTo>
                  <a:pt x="5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5" y="39"/>
                  <a:pt x="10" y="39"/>
                </a:cubicBezTo>
                <a:cubicBezTo>
                  <a:pt x="15" y="39"/>
                  <a:pt x="20" y="35"/>
                  <a:pt x="20" y="30"/>
                </a:cubicBezTo>
                <a:lnTo>
                  <a:pt x="20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44" name="Freeform 43"/>
          <p:cNvSpPr>
            <a:spLocks/>
          </p:cNvSpPr>
          <p:nvPr/>
        </p:nvSpPr>
        <p:spPr bwMode="black">
          <a:xfrm>
            <a:off x="7119806" y="2930181"/>
            <a:ext cx="111191" cy="379290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45" name="Freeform 44"/>
          <p:cNvSpPr>
            <a:spLocks/>
          </p:cNvSpPr>
          <p:nvPr/>
        </p:nvSpPr>
        <p:spPr bwMode="black">
          <a:xfrm>
            <a:off x="7427618" y="2720823"/>
            <a:ext cx="111191" cy="698766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111"/>
              </a:cxn>
              <a:cxn ang="0">
                <a:pos x="9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4" y="120"/>
                  <a:pt x="9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46" name="Freeform 45"/>
          <p:cNvSpPr>
            <a:spLocks/>
          </p:cNvSpPr>
          <p:nvPr/>
        </p:nvSpPr>
        <p:spPr bwMode="black">
          <a:xfrm>
            <a:off x="7730002" y="2930181"/>
            <a:ext cx="111191" cy="379290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5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47" name="Freeform 46"/>
          <p:cNvSpPr>
            <a:spLocks/>
          </p:cNvSpPr>
          <p:nvPr/>
        </p:nvSpPr>
        <p:spPr bwMode="black">
          <a:xfrm>
            <a:off x="8037814" y="3082440"/>
            <a:ext cx="111191" cy="227031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9" y="0"/>
              </a:cxn>
              <a:cxn ang="0">
                <a:pos x="0" y="10"/>
              </a:cxn>
              <a:cxn ang="0">
                <a:pos x="0" y="30"/>
              </a:cxn>
              <a:cxn ang="0">
                <a:pos x="9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9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96D6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25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00"/>
                            </p:stCondLst>
                            <p:childTnLst>
                              <p:par>
                                <p:cTn id="13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7037E-7 L -4.72222E-6 0.09143 " pathEditMode="relative" rAng="0" ptsTypes="AA">
                                      <p:cBhvr>
                                        <p:cTn id="41" dur="700" spd="-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6 L 5E-6 0.11157 " pathEditMode="relative" rAng="0" ptsTypes="AA">
                                      <p:cBhvr>
                                        <p:cTn id="43" dur="700" spd="-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81481E-6 L 4.72222E-6 0.09143 " pathEditMode="relative" rAng="0" ptsTypes="AA">
                                      <p:cBhvr>
                                        <p:cTn id="45" dur="700" spd="-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6 L -2.77778E-6 0.11157 " pathEditMode="relative" rAng="0" ptsTypes="AA">
                                      <p:cBhvr>
                                        <p:cTn id="47" dur="700" spd="-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1481E-6 L 5.55556E-7 0.09143 " pathEditMode="relative" rAng="0" ptsTypes="AA">
                                      <p:cBhvr>
                                        <p:cTn id="49" dur="700" spd="-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33333E-6 L 4.72222E-6 -0.10764 " pathEditMode="relative" rAng="0" ptsTypes="AA">
                                      <p:cBhvr>
                                        <p:cTn id="51" dur="700" spd="-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4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33333E-6 L 4.44444E-6 -0.10764 " pathEditMode="relative" rAng="0" ptsTypes="AA">
                                      <p:cBhvr>
                                        <p:cTn id="53" dur="700" spd="-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4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33333E-6 L -2.22222E-6 -0.10764 " pathEditMode="relative" rAng="0" ptsTypes="AA">
                                      <p:cBhvr>
                                        <p:cTn id="55" dur="700" spd="-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4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33333E-6 L 1.11111E-6 -0.10764 " pathEditMode="relative" rAng="0" ptsTypes="AA">
                                      <p:cBhvr>
                                        <p:cTn id="57" dur="700" spd="-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9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7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6" grpId="0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</p:bld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-animated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59" descr="bottom ba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33375" y="6378339"/>
            <a:ext cx="8477250" cy="162912"/>
          </a:xfrm>
          <a:prstGeom prst="rect">
            <a:avLst/>
          </a:prstGeom>
        </p:spPr>
      </p:pic>
      <p:sp>
        <p:nvSpPr>
          <p:cNvPr id="28" name="Rounded Rectangle 27"/>
          <p:cNvSpPr/>
          <p:nvPr userDrawn="1"/>
        </p:nvSpPr>
        <p:spPr>
          <a:xfrm rot="10800000" flipH="1">
            <a:off x="821966" y="4716780"/>
            <a:ext cx="656314" cy="150749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9" name="Rounded Rectangle 28"/>
          <p:cNvSpPr/>
          <p:nvPr userDrawn="1"/>
        </p:nvSpPr>
        <p:spPr>
          <a:xfrm rot="10800000" flipH="1">
            <a:off x="1332506" y="1981200"/>
            <a:ext cx="656314" cy="424307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38" name="Rounded Rectangle 37"/>
          <p:cNvSpPr/>
          <p:nvPr userDrawn="1"/>
        </p:nvSpPr>
        <p:spPr>
          <a:xfrm rot="10800000" flipH="1">
            <a:off x="341313" y="6708752"/>
            <a:ext cx="780312" cy="331954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4DCAFF">
                  <a:shade val="30000"/>
                  <a:satMod val="115000"/>
                  <a:alpha val="26000"/>
                </a:srgbClr>
              </a:gs>
              <a:gs pos="50000">
                <a:srgbClr val="4DCAFF">
                  <a:shade val="67500"/>
                  <a:satMod val="115000"/>
                </a:srgbClr>
              </a:gs>
              <a:gs pos="100000">
                <a:srgbClr val="4DCAFF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383" y="4464066"/>
            <a:ext cx="8112126" cy="384175"/>
          </a:xfrm>
        </p:spPr>
        <p:txBody>
          <a:bodyPr>
            <a:normAutofit/>
          </a:bodyPr>
          <a:lstStyle>
            <a:lvl1pPr marL="0" indent="0" algn="l">
              <a:buNone/>
              <a:defRPr lang="en-US" sz="2000" kern="1200" dirty="0">
                <a:solidFill>
                  <a:srgbClr val="6DB344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</a:pPr>
            <a:r>
              <a:rPr lang="en-US" dirty="0" smtClean="0"/>
              <a:t>Presenter Name and Title Go Here</a:t>
            </a:r>
            <a:endParaRPr lang="en-US" dirty="0"/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248229"/>
            <a:ext cx="8112125" cy="2907239"/>
          </a:xfr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b="0" kern="1200" spc="-200" baseline="0" dirty="0">
                <a:gradFill flip="none" rotWithShape="1">
                  <a:gsLst>
                    <a:gs pos="0">
                      <a:srgbClr val="55E6ED"/>
                    </a:gs>
                    <a:gs pos="80000">
                      <a:srgbClr val="009249"/>
                    </a:gs>
                  </a:gsLst>
                  <a:lin ang="120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  <p:sp>
        <p:nvSpPr>
          <p:cNvPr id="61" name="Rectangle 60"/>
          <p:cNvSpPr/>
          <p:nvPr userDrawn="1"/>
        </p:nvSpPr>
        <p:spPr>
          <a:xfrm>
            <a:off x="1" y="6541294"/>
            <a:ext cx="9129008" cy="3167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3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1954803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C0C0C0"/>
                </a:solidFill>
                <a:latin typeface="+mj-lt"/>
              </a:rPr>
              <a:t>© 2010 Cisco and/or its affiliates. All rights reserved.</a:t>
            </a:r>
            <a:endParaRPr lang="en-US" sz="600" dirty="0">
              <a:solidFill>
                <a:srgbClr val="C0C0C0"/>
              </a:solidFill>
              <a:latin typeface="+mj-lt"/>
            </a:endParaRPr>
          </a:p>
        </p:txBody>
      </p:sp>
      <p:sp>
        <p:nvSpPr>
          <p:cNvPr id="54" name="Rectangle 5"/>
          <p:cNvSpPr>
            <a:spLocks noChangeArrowheads="1"/>
          </p:cNvSpPr>
          <p:nvPr userDrawn="1"/>
        </p:nvSpPr>
        <p:spPr bwMode="ltGray">
          <a:xfrm>
            <a:off x="7763787" y="6584512"/>
            <a:ext cx="811863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rgbClr val="C0C0C0"/>
                </a:solidFill>
                <a:latin typeface="+mj-lt"/>
              </a:rPr>
              <a:t>Cisco Confidential</a:t>
            </a:r>
          </a:p>
        </p:txBody>
      </p:sp>
      <p:sp>
        <p:nvSpPr>
          <p:cNvPr id="62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C0C0C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C0C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8055461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4.44444E-6 4.81481E-6 L -4.44444E-6 0.65879 " pathEditMode="relative" rAng="0" ptsTypes="AA">
                                      <p:cBhvr>
                                        <p:cTn id="6" dur="83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85185E-6 L 2.77778E-6 0.99305 " pathEditMode="relative" rAng="0" ptsTypes="AA">
                                      <p:cBhvr>
                                        <p:cTn id="8" dur="106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repeatCount="indefinite" accel="50000" decel="50000" fill="hold" grpId="0" nodeType="withEffect">
                                  <p:stCondLst>
                                    <p:cond delay="57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4.72222E-6 -2.15822E-6 L -4.72222E-6 -1.32223 " pathEditMode="relative" rAng="0" ptsTypes="AA">
                                      <p:cBhvr>
                                        <p:cTn id="10" dur="11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8" grpId="0" animBg="1"/>
    </p:bld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9F8D7-6439-AC4E-AEA0-EE1E0081BE0E}" type="datetimeFigureOut">
              <a:rPr lang="en-US" smtClean="0"/>
              <a:t>4/17/19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186FC-8E3F-CD45-B85A-258604E02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491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C99A5B-5B03-425B-9284-2F10A88898B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271329" y="1430708"/>
            <a:ext cx="8610600" cy="0"/>
          </a:xfrm>
          <a:prstGeom prst="line">
            <a:avLst/>
          </a:prstGeom>
          <a:ln w="50800">
            <a:solidFill>
              <a:srgbClr val="3366FF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5644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28DE-050C-054E-A16C-E6FC41ED46F7}" type="datetimeFigureOut">
              <a:rPr lang="en-US" smtClean="0"/>
              <a:t>4/17/19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3431-D9FE-B544-80ED-5AD160C9D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28DE-050C-054E-A16C-E6FC41ED46F7}" type="datetimeFigureOut">
              <a:rPr lang="en-US" smtClean="0"/>
              <a:t>4/17/19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9A5B-5B03-425B-9284-2F10A88898B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271329" y="1430708"/>
            <a:ext cx="8610600" cy="0"/>
          </a:xfrm>
          <a:prstGeom prst="line">
            <a:avLst/>
          </a:prstGeom>
          <a:ln w="50800">
            <a:solidFill>
              <a:srgbClr val="3366FF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Title Slid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-12700" y="-2056029"/>
            <a:ext cx="9847891" cy="19379146"/>
            <a:chOff x="-12700" y="-2056029"/>
            <a:chExt cx="9847891" cy="19379146"/>
          </a:xfrm>
        </p:grpSpPr>
        <p:pic>
          <p:nvPicPr>
            <p:cNvPr id="32" name="Picture 2" descr="C:\Documents and Settings\contractor\Desktop\Blue_Green_Gradient.pn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2700" y="0"/>
              <a:ext cx="9156700" cy="6858000"/>
            </a:xfrm>
            <a:prstGeom prst="rect">
              <a:avLst/>
            </a:prstGeom>
            <a:noFill/>
          </p:spPr>
        </p:pic>
        <p:sp>
          <p:nvSpPr>
            <p:cNvPr id="33" name="Rounded Rectangle 32"/>
            <p:cNvSpPr/>
            <p:nvPr userDrawn="1"/>
          </p:nvSpPr>
          <p:spPr>
            <a:xfrm>
              <a:off x="1823499" y="3308943"/>
              <a:ext cx="1729740" cy="1401417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  <a:alpha val="18000"/>
                  </a:schemeClr>
                </a:gs>
                <a:gs pos="100000">
                  <a:schemeClr val="accent1">
                    <a:shade val="100000"/>
                    <a:satMod val="115000"/>
                    <a:alpha val="2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+mj-lt"/>
              </a:endParaRPr>
            </a:p>
          </p:txBody>
        </p:sp>
        <p:sp>
          <p:nvSpPr>
            <p:cNvPr id="34" name="Rounded Rectangle 33"/>
            <p:cNvSpPr/>
            <p:nvPr userDrawn="1"/>
          </p:nvSpPr>
          <p:spPr>
            <a:xfrm>
              <a:off x="0" y="1236689"/>
              <a:ext cx="1729740" cy="8148430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  <a:alpha val="18000"/>
                  </a:schemeClr>
                </a:gs>
                <a:gs pos="100000">
                  <a:schemeClr val="accent1">
                    <a:shade val="100000"/>
                    <a:satMod val="115000"/>
                    <a:alpha val="2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+mj-lt"/>
              </a:endParaRPr>
            </a:p>
          </p:txBody>
        </p:sp>
        <p:sp>
          <p:nvSpPr>
            <p:cNvPr id="35" name="Rounded Rectangle 34"/>
            <p:cNvSpPr/>
            <p:nvPr userDrawn="1"/>
          </p:nvSpPr>
          <p:spPr>
            <a:xfrm rot="10800000">
              <a:off x="1013791" y="4248605"/>
              <a:ext cx="1729740" cy="8148430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057550">
                    <a:alpha val="46000"/>
                  </a:srgbClr>
                </a:gs>
                <a:gs pos="100000">
                  <a:schemeClr val="accent1">
                    <a:shade val="100000"/>
                    <a:satMod val="115000"/>
                    <a:alpha val="2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lang="en-US" sz="1800" kern="1200" dirty="0">
                <a:solidFill>
                  <a:schemeClr val="lt1"/>
                </a:solidFill>
                <a:latin typeface="+mj-lt"/>
                <a:ea typeface="+mn-ea"/>
                <a:cs typeface="+mn-cs"/>
              </a:endParaRPr>
            </a:p>
          </p:txBody>
        </p:sp>
        <p:sp>
          <p:nvSpPr>
            <p:cNvPr id="36" name="Rounded Rectangle 35"/>
            <p:cNvSpPr/>
            <p:nvPr userDrawn="1"/>
          </p:nvSpPr>
          <p:spPr>
            <a:xfrm>
              <a:off x="6585483" y="-2056029"/>
              <a:ext cx="1729740" cy="8148430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4">
                    <a:lumMod val="75000"/>
                    <a:alpha val="28000"/>
                  </a:schemeClr>
                </a:gs>
                <a:gs pos="100000">
                  <a:schemeClr val="accent4">
                    <a:lumMod val="75000"/>
                    <a:alpha val="29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+mj-lt"/>
              </a:endParaRPr>
            </a:p>
          </p:txBody>
        </p:sp>
        <p:sp>
          <p:nvSpPr>
            <p:cNvPr id="37" name="Rounded Rectangle 36"/>
            <p:cNvSpPr/>
            <p:nvPr userDrawn="1"/>
          </p:nvSpPr>
          <p:spPr>
            <a:xfrm>
              <a:off x="8105451" y="2783785"/>
              <a:ext cx="1729740" cy="8148430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4">
                    <a:lumMod val="75000"/>
                    <a:alpha val="28000"/>
                  </a:schemeClr>
                </a:gs>
                <a:gs pos="100000">
                  <a:schemeClr val="accent4">
                    <a:lumMod val="75000"/>
                    <a:alpha val="29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+mj-lt"/>
              </a:endParaRPr>
            </a:p>
          </p:txBody>
        </p:sp>
        <p:sp>
          <p:nvSpPr>
            <p:cNvPr id="38" name="Rounded Rectangle 37"/>
            <p:cNvSpPr/>
            <p:nvPr userDrawn="1"/>
          </p:nvSpPr>
          <p:spPr>
            <a:xfrm rot="10800000">
              <a:off x="3036073" y="174390"/>
              <a:ext cx="1729740" cy="8148430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057550">
                    <a:alpha val="46000"/>
                  </a:srgbClr>
                </a:gs>
                <a:gs pos="100000">
                  <a:schemeClr val="accent1">
                    <a:shade val="100000"/>
                    <a:satMod val="115000"/>
                    <a:alpha val="2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+mj-lt"/>
              </a:endParaRPr>
            </a:p>
          </p:txBody>
        </p:sp>
      </p:grpSp>
      <p:sp>
        <p:nvSpPr>
          <p:cNvPr id="69" name="Rectangle 5"/>
          <p:cNvSpPr>
            <a:spLocks noChangeArrowheads="1"/>
          </p:cNvSpPr>
          <p:nvPr/>
        </p:nvSpPr>
        <p:spPr bwMode="ltGray">
          <a:xfrm>
            <a:off x="7763787" y="6584512"/>
            <a:ext cx="811863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2"/>
                </a:solidFill>
                <a:latin typeface="+mj-lt"/>
              </a:rPr>
              <a:t>Cisco Confidential</a:t>
            </a:r>
          </a:p>
        </p:txBody>
      </p:sp>
      <p:sp>
        <p:nvSpPr>
          <p:cNvPr id="70" name="Rectangle 4"/>
          <p:cNvSpPr>
            <a:spLocks noChangeArrowheads="1"/>
          </p:cNvSpPr>
          <p:nvPr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2010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1" name="Rectangle 7"/>
          <p:cNvSpPr>
            <a:spLocks noChangeArrowheads="1"/>
          </p:cNvSpPr>
          <p:nvPr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236689"/>
            <a:ext cx="8112125" cy="2918779"/>
          </a:xfrm>
        </p:spPr>
        <p:txBody>
          <a:bodyPr/>
          <a:lstStyle>
            <a:lvl1pPr>
              <a:lnSpc>
                <a:spcPct val="90000"/>
              </a:lnSpc>
              <a:defRPr lang="en-US" sz="5400" b="0" kern="1200" spc="-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383" y="4464068"/>
            <a:ext cx="8112126" cy="384175"/>
          </a:xfrm>
        </p:spPr>
        <p:txBody>
          <a:bodyPr anchor="b" anchorCtr="0">
            <a:noAutofit/>
          </a:bodyPr>
          <a:lstStyle>
            <a:lvl1pPr marL="0" indent="0" algn="l">
              <a:buNone/>
              <a:defRPr lang="en-US" sz="2000" b="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 Name</a:t>
            </a:r>
            <a:endParaRPr lang="en-US" dirty="0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0" hasCustomPrompt="1"/>
          </p:nvPr>
        </p:nvSpPr>
        <p:spPr>
          <a:xfrm>
            <a:off x="236383" y="4768852"/>
            <a:ext cx="8097838" cy="384175"/>
          </a:xfrm>
        </p:spPr>
        <p:txBody>
          <a:bodyPr/>
          <a:lstStyle>
            <a:lvl1pPr marL="0" indent="0">
              <a:buFontTx/>
              <a:buNone/>
              <a:defRPr lang="en-US" sz="1800" b="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Presenter Title</a:t>
            </a:r>
            <a:endParaRPr lang="en-US" dirty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1" hasCustomPrompt="1"/>
          </p:nvPr>
        </p:nvSpPr>
        <p:spPr>
          <a:xfrm>
            <a:off x="236538" y="5232770"/>
            <a:ext cx="8112125" cy="384175"/>
          </a:xfrm>
        </p:spPr>
        <p:txBody>
          <a:bodyPr/>
          <a:lstStyle>
            <a:lvl1pPr marL="0" indent="0">
              <a:buFontTx/>
              <a:buNone/>
              <a:defRPr lang="en-US" sz="1400" b="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grpSp>
        <p:nvGrpSpPr>
          <p:cNvPr id="4" name="Group 38"/>
          <p:cNvGrpSpPr/>
          <p:nvPr/>
        </p:nvGrpSpPr>
        <p:grpSpPr>
          <a:xfrm>
            <a:off x="341314" y="311151"/>
            <a:ext cx="829170" cy="438358"/>
            <a:chOff x="609600" y="528537"/>
            <a:chExt cx="1444734" cy="763789"/>
          </a:xfrm>
          <a:solidFill>
            <a:schemeClr val="bg1"/>
          </a:solidFill>
        </p:grpSpPr>
        <p:sp>
          <p:nvSpPr>
            <p:cNvPr id="73" name="Rectangle 72"/>
            <p:cNvSpPr>
              <a:spLocks noChangeArrowheads="1"/>
            </p:cNvSpPr>
            <p:nvPr/>
          </p:nvSpPr>
          <p:spPr bwMode="black">
            <a:xfrm>
              <a:off x="1016578" y="1035681"/>
              <a:ext cx="65914" cy="2497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black">
            <a:xfrm>
              <a:off x="1400563" y="1028765"/>
              <a:ext cx="190843" cy="263561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black">
            <a:xfrm>
              <a:off x="740661" y="1028765"/>
              <a:ext cx="190843" cy="263561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76" name="Freeform 75"/>
            <p:cNvSpPr>
              <a:spLocks noEditPoints="1"/>
            </p:cNvSpPr>
            <p:nvPr/>
          </p:nvSpPr>
          <p:spPr bwMode="black">
            <a:xfrm>
              <a:off x="1660385" y="1028765"/>
              <a:ext cx="262122" cy="263561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77" name="Freeform 76"/>
            <p:cNvSpPr>
              <a:spLocks/>
            </p:cNvSpPr>
            <p:nvPr/>
          </p:nvSpPr>
          <p:spPr bwMode="black">
            <a:xfrm>
              <a:off x="1167566" y="1028765"/>
              <a:ext cx="170916" cy="263561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92" name="Freeform 91"/>
            <p:cNvSpPr>
              <a:spLocks/>
            </p:cNvSpPr>
            <p:nvPr/>
          </p:nvSpPr>
          <p:spPr bwMode="black">
            <a:xfrm>
              <a:off x="609600" y="732931"/>
              <a:ext cx="62081" cy="12832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93" name="Freeform 92"/>
            <p:cNvSpPr>
              <a:spLocks/>
            </p:cNvSpPr>
            <p:nvPr/>
          </p:nvSpPr>
          <p:spPr bwMode="black">
            <a:xfrm>
              <a:off x="783581" y="646870"/>
              <a:ext cx="62081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94" name="Freeform 93"/>
            <p:cNvSpPr>
              <a:spLocks/>
            </p:cNvSpPr>
            <p:nvPr/>
          </p:nvSpPr>
          <p:spPr bwMode="black">
            <a:xfrm>
              <a:off x="954497" y="528537"/>
              <a:ext cx="62081" cy="394958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95" name="Freeform 94"/>
            <p:cNvSpPr>
              <a:spLocks/>
            </p:cNvSpPr>
            <p:nvPr/>
          </p:nvSpPr>
          <p:spPr bwMode="black">
            <a:xfrm>
              <a:off x="1128478" y="646870"/>
              <a:ext cx="62081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96" name="Freeform 95"/>
            <p:cNvSpPr>
              <a:spLocks/>
            </p:cNvSpPr>
            <p:nvPr/>
          </p:nvSpPr>
          <p:spPr bwMode="black">
            <a:xfrm>
              <a:off x="1298627" y="732931"/>
              <a:ext cx="65914" cy="128323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97" name="Freeform 96"/>
            <p:cNvSpPr>
              <a:spLocks/>
            </p:cNvSpPr>
            <p:nvPr/>
          </p:nvSpPr>
          <p:spPr bwMode="black">
            <a:xfrm>
              <a:off x="1472608" y="646870"/>
              <a:ext cx="62848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98" name="Freeform 97"/>
            <p:cNvSpPr>
              <a:spLocks/>
            </p:cNvSpPr>
            <p:nvPr/>
          </p:nvSpPr>
          <p:spPr bwMode="black">
            <a:xfrm>
              <a:off x="1646590" y="528537"/>
              <a:ext cx="62848" cy="394958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99" name="Freeform 98"/>
            <p:cNvSpPr>
              <a:spLocks/>
            </p:cNvSpPr>
            <p:nvPr/>
          </p:nvSpPr>
          <p:spPr bwMode="black">
            <a:xfrm>
              <a:off x="1817505" y="646870"/>
              <a:ext cx="62848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100" name="Freeform 99"/>
            <p:cNvSpPr>
              <a:spLocks/>
            </p:cNvSpPr>
            <p:nvPr/>
          </p:nvSpPr>
          <p:spPr bwMode="black">
            <a:xfrm>
              <a:off x="1991486" y="732931"/>
              <a:ext cx="62848" cy="12832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28DE-050C-054E-A16C-E6FC41ED46F7}" type="datetimeFigureOut">
              <a:rPr lang="en-US" smtClean="0"/>
              <a:t>4/17/19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3431-D9FE-B544-80ED-5AD160C9D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28DE-050C-054E-A16C-E6FC41ED46F7}" type="datetimeFigureOut">
              <a:rPr lang="en-US" smtClean="0"/>
              <a:t>4/17/19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3431-D9FE-B544-80ED-5AD160C9D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28DE-050C-054E-A16C-E6FC41ED46F7}" type="datetimeFigureOut">
              <a:rPr lang="en-US" smtClean="0"/>
              <a:t>4/17/19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3431-D9FE-B544-80ED-5AD160C9D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F8D7-6439-AC4E-AEA0-EE1E0081BE0E}" type="datetimeFigureOut">
              <a:rPr lang="en-US" smtClean="0"/>
              <a:t>4/17/19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186FC-8E3F-CD45-B85A-258604E02F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28DE-050C-054E-A16C-E6FC41ED46F7}" type="datetimeFigureOut">
              <a:rPr lang="en-US" smtClean="0"/>
              <a:t>4/17/19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3431-D9FE-B544-80ED-5AD160C9D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28DE-050C-054E-A16C-E6FC41ED46F7}" type="datetimeFigureOut">
              <a:rPr lang="en-US" smtClean="0"/>
              <a:t>4/17/19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3431-D9FE-B544-80ED-5AD160C9D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28DE-050C-054E-A16C-E6FC41ED46F7}" type="datetimeFigureOut">
              <a:rPr lang="en-US" smtClean="0"/>
              <a:t>4/17/19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3431-D9FE-B544-80ED-5AD160C9D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28DE-050C-054E-A16C-E6FC41ED46F7}" type="datetimeFigureOut">
              <a:rPr lang="en-US" smtClean="0"/>
              <a:t>4/17/19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3431-D9FE-B544-80ED-5AD160C9D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28DE-050C-054E-A16C-E6FC41ED46F7}" type="datetimeFigureOut">
              <a:rPr lang="en-US" smtClean="0"/>
              <a:t>4/17/19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3431-D9FE-B544-80ED-5AD160C9D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Slide-animated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236689"/>
            <a:ext cx="8112125" cy="2918779"/>
          </a:xfrm>
        </p:spPr>
        <p:txBody>
          <a:bodyPr/>
          <a:lstStyle>
            <a:lvl1pPr>
              <a:lnSpc>
                <a:spcPct val="90000"/>
              </a:lnSpc>
              <a:defRPr lang="en-US" sz="5400" b="0" kern="1200" spc="-200" baseline="0" dirty="0">
                <a:gradFill flip="none" rotWithShape="1">
                  <a:gsLst>
                    <a:gs pos="0">
                      <a:srgbClr val="55E6ED"/>
                    </a:gs>
                    <a:gs pos="80000">
                      <a:srgbClr val="009249"/>
                    </a:gs>
                  </a:gsLst>
                  <a:lin ang="120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383" y="4464068"/>
            <a:ext cx="8112126" cy="384175"/>
          </a:xfrm>
        </p:spPr>
        <p:txBody>
          <a:bodyPr anchor="b" anchorCtr="0">
            <a:noAutofit/>
          </a:bodyPr>
          <a:lstStyle>
            <a:lvl1pPr marL="0" indent="0" algn="l">
              <a:buNone/>
              <a:defRPr lang="en-US" sz="2000" b="0" kern="1200" dirty="0">
                <a:solidFill>
                  <a:srgbClr val="6DB344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 Name</a:t>
            </a:r>
            <a:endParaRPr lang="en-US" dirty="0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0" hasCustomPrompt="1"/>
          </p:nvPr>
        </p:nvSpPr>
        <p:spPr>
          <a:xfrm>
            <a:off x="236383" y="4768852"/>
            <a:ext cx="8097838" cy="384175"/>
          </a:xfrm>
        </p:spPr>
        <p:txBody>
          <a:bodyPr/>
          <a:lstStyle>
            <a:lvl1pPr marL="0" indent="0">
              <a:buFontTx/>
              <a:buNone/>
              <a:defRPr lang="en-US" sz="1800" b="0" kern="1200" dirty="0">
                <a:solidFill>
                  <a:srgbClr val="6DB344"/>
                </a:solidFill>
                <a:latin typeface="+mj-lt"/>
                <a:ea typeface="+mn-ea"/>
                <a:cs typeface="+mn-cs"/>
              </a:defRPr>
            </a:lvl1pPr>
            <a:lvl2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Presenter Title</a:t>
            </a:r>
            <a:endParaRPr lang="en-US" dirty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1" hasCustomPrompt="1"/>
          </p:nvPr>
        </p:nvSpPr>
        <p:spPr>
          <a:xfrm>
            <a:off x="236538" y="5232770"/>
            <a:ext cx="8112125" cy="384175"/>
          </a:xfrm>
        </p:spPr>
        <p:txBody>
          <a:bodyPr/>
          <a:lstStyle>
            <a:lvl1pPr marL="0" indent="0">
              <a:buFontTx/>
              <a:buNone/>
              <a:defRPr lang="en-US" sz="1400" b="0" kern="1200" dirty="0">
                <a:solidFill>
                  <a:srgbClr val="6DB344"/>
                </a:solidFill>
                <a:latin typeface="+mj-lt"/>
                <a:ea typeface="+mn-ea"/>
                <a:cs typeface="+mn-cs"/>
              </a:defRPr>
            </a:lvl1pPr>
            <a:lvl2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5839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contractor\Desktop\Pattern_Half_Pa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375" y="3102726"/>
            <a:ext cx="8477250" cy="3438525"/>
          </a:xfrm>
          <a:prstGeom prst="rect">
            <a:avLst/>
          </a:prstGeom>
          <a:noFill/>
        </p:spPr>
      </p:pic>
      <p:sp>
        <p:nvSpPr>
          <p:cNvPr id="26" name="Rectangle 25"/>
          <p:cNvSpPr/>
          <p:nvPr/>
        </p:nvSpPr>
        <p:spPr>
          <a:xfrm>
            <a:off x="217357" y="3020518"/>
            <a:ext cx="8694295" cy="3357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399143"/>
            <a:ext cx="8112125" cy="2407042"/>
          </a:xfr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5400" b="0" kern="1200" spc="-150" baseline="0" dirty="0">
                <a:gradFill flip="none" rotWithShape="1">
                  <a:gsLst>
                    <a:gs pos="0">
                      <a:srgbClr val="55E6ED"/>
                    </a:gs>
                    <a:gs pos="80000">
                      <a:srgbClr val="009249"/>
                    </a:gs>
                  </a:gsLst>
                  <a:lin ang="120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+mj-lt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ltGray">
          <a:xfrm>
            <a:off x="7763787" y="6584512"/>
            <a:ext cx="811863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rgbClr val="C0C0C0"/>
                </a:solidFill>
                <a:latin typeface="+mj-lt"/>
              </a:rPr>
              <a:t>Cisco Confidential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C0C0C0"/>
                </a:solidFill>
                <a:latin typeface="+mj-lt"/>
              </a:rPr>
              <a:t>© 2010 Cisco and/or its affiliates. All rights reserved.</a:t>
            </a:r>
            <a:endParaRPr lang="en-US" sz="600" dirty="0">
              <a:solidFill>
                <a:srgbClr val="C0C0C0"/>
              </a:solidFill>
              <a:latin typeface="+mj-lt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C0C0C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C0C0C0"/>
              </a:solidFill>
              <a:latin typeface="+mj-lt"/>
            </a:endParaRPr>
          </a:p>
        </p:txBody>
      </p:sp>
      <p:pic>
        <p:nvPicPr>
          <p:cNvPr id="13" name="Picture 12" descr="bottom b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3375" y="6378339"/>
            <a:ext cx="8477250" cy="16291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81481E-6 L -1.94444E-6 -0.48102 " pathEditMode="relative" rAng="0" ptsTypes="AA">
                                      <p:cBhvr>
                                        <p:cTn id="6" dur="16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" grpId="0"/>
    </p:bld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713" y="1344168"/>
            <a:ext cx="8578850" cy="4965192"/>
          </a:xfrm>
        </p:spPr>
        <p:txBody>
          <a:bodyPr/>
          <a:lstStyle>
            <a:lvl1pPr>
              <a:lnSpc>
                <a:spcPct val="95000"/>
              </a:lnSpc>
              <a:spcBef>
                <a:spcPts val="1480"/>
              </a:spcBef>
              <a:defRPr sz="220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>
                <a:solidFill>
                  <a:srgbClr val="435153"/>
                </a:solidFill>
                <a:latin typeface="+mj-lt"/>
              </a:defRPr>
            </a:lvl2pPr>
            <a:lvl3pPr>
              <a:defRPr>
                <a:solidFill>
                  <a:srgbClr val="435153"/>
                </a:solidFill>
                <a:latin typeface="+mj-lt"/>
              </a:defRPr>
            </a:lvl3pPr>
            <a:lvl4pPr>
              <a:defRPr>
                <a:solidFill>
                  <a:srgbClr val="435153"/>
                </a:solidFill>
                <a:latin typeface="+mj-lt"/>
              </a:defRPr>
            </a:lvl4pPr>
            <a:lvl5pPr>
              <a:defRPr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3752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967967"/>
            <a:ext cx="8112125" cy="2407042"/>
          </a:xfr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5400" b="0" kern="1200" spc="-150" baseline="0" dirty="0">
                <a:gradFill flip="none" rotWithShape="1">
                  <a:gsLst>
                    <a:gs pos="0">
                      <a:srgbClr val="55E6ED"/>
                    </a:gs>
                    <a:gs pos="80000">
                      <a:srgbClr val="009249"/>
                    </a:gs>
                  </a:gsLst>
                  <a:lin ang="120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78677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contractor\Desktop\Pattern_Half_Pa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375" y="3102726"/>
            <a:ext cx="8477250" cy="3438525"/>
          </a:xfrm>
          <a:prstGeom prst="rect">
            <a:avLst/>
          </a:prstGeom>
          <a:noFill/>
        </p:spPr>
      </p:pic>
      <p:sp>
        <p:nvSpPr>
          <p:cNvPr id="26" name="Rectangle 25"/>
          <p:cNvSpPr/>
          <p:nvPr/>
        </p:nvSpPr>
        <p:spPr>
          <a:xfrm>
            <a:off x="217357" y="3020519"/>
            <a:ext cx="8694295" cy="17576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967967"/>
            <a:ext cx="8112125" cy="2407042"/>
          </a:xfr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5400" b="0" kern="1200" spc="-150" baseline="0" dirty="0">
                <a:gradFill flip="none" rotWithShape="1">
                  <a:gsLst>
                    <a:gs pos="0">
                      <a:srgbClr val="55E6ED"/>
                    </a:gs>
                    <a:gs pos="80000">
                      <a:srgbClr val="009249"/>
                    </a:gs>
                  </a:gsLst>
                  <a:lin ang="120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+mj-lt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ltGray">
          <a:xfrm>
            <a:off x="7763787" y="6584512"/>
            <a:ext cx="811863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rgbClr val="C0C0C0"/>
                </a:solidFill>
                <a:latin typeface="+mj-lt"/>
              </a:rPr>
              <a:t>Cisco Confidential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C0C0C0"/>
                </a:solidFill>
                <a:latin typeface="+mj-lt"/>
              </a:rPr>
              <a:t>© 2010 Cisco and/or its affiliates. All rights reserved.</a:t>
            </a:r>
            <a:endParaRPr lang="en-US" sz="600" dirty="0">
              <a:solidFill>
                <a:srgbClr val="C0C0C0"/>
              </a:solidFill>
              <a:latin typeface="+mj-lt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C0C0C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C0C0C0"/>
              </a:solidFill>
              <a:latin typeface="+mj-lt"/>
            </a:endParaRPr>
          </a:p>
        </p:txBody>
      </p:sp>
      <p:pic>
        <p:nvPicPr>
          <p:cNvPr id="13" name="Picture 12" descr="bottom b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3375" y="6378339"/>
            <a:ext cx="8477250" cy="16291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713" y="1344168"/>
            <a:ext cx="8578850" cy="4965192"/>
          </a:xfrm>
        </p:spPr>
        <p:txBody>
          <a:bodyPr/>
          <a:lstStyle>
            <a:lvl1pPr>
              <a:lnSpc>
                <a:spcPct val="95000"/>
              </a:lnSpc>
              <a:spcBef>
                <a:spcPts val="1480"/>
              </a:spcBef>
              <a:defRPr sz="220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>
                <a:solidFill>
                  <a:srgbClr val="435153"/>
                </a:solidFill>
                <a:latin typeface="+mj-lt"/>
              </a:defRPr>
            </a:lvl2pPr>
            <a:lvl3pPr>
              <a:defRPr>
                <a:solidFill>
                  <a:srgbClr val="435153"/>
                </a:solidFill>
                <a:latin typeface="+mj-lt"/>
              </a:defRPr>
            </a:lvl3pPr>
            <a:lvl4pPr>
              <a:defRPr>
                <a:solidFill>
                  <a:srgbClr val="435153"/>
                </a:solidFill>
                <a:latin typeface="+mj-lt"/>
              </a:defRPr>
            </a:lvl4pPr>
            <a:lvl5pPr>
              <a:defRPr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_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 noChangeAspect="1"/>
          </p:cNvSpPr>
          <p:nvPr>
            <p:ph type="body" sz="quarter" idx="10"/>
          </p:nvPr>
        </p:nvSpPr>
        <p:spPr>
          <a:xfrm>
            <a:off x="239713" y="1339745"/>
            <a:ext cx="4122425" cy="4965700"/>
          </a:xfrm>
        </p:spPr>
        <p:txBody>
          <a:bodyPr>
            <a:noAutofit/>
          </a:bodyPr>
          <a:lstStyle>
            <a:lvl1pPr>
              <a:lnSpc>
                <a:spcPct val="95000"/>
              </a:lnSpc>
              <a:spcBef>
                <a:spcPts val="1480"/>
              </a:spcBef>
              <a:defRPr sz="180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 sz="1400">
                <a:solidFill>
                  <a:srgbClr val="435153"/>
                </a:solidFill>
                <a:latin typeface="+mj-lt"/>
              </a:defRPr>
            </a:lvl2pPr>
            <a:lvl3pPr>
              <a:defRPr sz="1200">
                <a:solidFill>
                  <a:srgbClr val="435153"/>
                </a:solidFill>
                <a:latin typeface="+mj-lt"/>
              </a:defRPr>
            </a:lvl3pPr>
            <a:lvl4pPr>
              <a:defRPr sz="1100">
                <a:solidFill>
                  <a:srgbClr val="435153"/>
                </a:solidFill>
                <a:latin typeface="+mj-lt"/>
              </a:defRPr>
            </a:lvl4pPr>
            <a:lvl5pPr>
              <a:defRPr sz="1100"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706781" y="1339745"/>
            <a:ext cx="4122425" cy="4965700"/>
          </a:xfrm>
        </p:spPr>
        <p:txBody>
          <a:bodyPr>
            <a:noAutofit/>
          </a:bodyPr>
          <a:lstStyle>
            <a:lvl1pPr>
              <a:lnSpc>
                <a:spcPct val="95000"/>
              </a:lnSpc>
              <a:spcBef>
                <a:spcPts val="1480"/>
              </a:spcBef>
              <a:defRPr sz="180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 sz="1400">
                <a:solidFill>
                  <a:srgbClr val="435153"/>
                </a:solidFill>
                <a:latin typeface="+mj-lt"/>
              </a:defRPr>
            </a:lvl2pPr>
            <a:lvl3pPr>
              <a:defRPr sz="1200">
                <a:solidFill>
                  <a:srgbClr val="435153"/>
                </a:solidFill>
                <a:latin typeface="+mj-lt"/>
              </a:defRPr>
            </a:lvl3pPr>
            <a:lvl4pPr>
              <a:defRPr sz="1100">
                <a:solidFill>
                  <a:srgbClr val="435153"/>
                </a:solidFill>
                <a:latin typeface="+mj-lt"/>
              </a:defRPr>
            </a:lvl4pPr>
            <a:lvl5pPr>
              <a:defRPr sz="1100"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ullet with 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713" y="1339745"/>
            <a:ext cx="4103687" cy="4965700"/>
          </a:xfrm>
        </p:spPr>
        <p:txBody>
          <a:bodyPr/>
          <a:lstStyle>
            <a:lvl1pPr>
              <a:lnSpc>
                <a:spcPct val="95000"/>
              </a:lnSpc>
              <a:spcBef>
                <a:spcPts val="1480"/>
              </a:spcBef>
              <a:defRPr sz="220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>
                <a:solidFill>
                  <a:srgbClr val="435153"/>
                </a:solidFill>
                <a:latin typeface="+mj-lt"/>
              </a:defRPr>
            </a:lvl2pPr>
            <a:lvl3pPr>
              <a:defRPr>
                <a:solidFill>
                  <a:srgbClr val="435153"/>
                </a:solidFill>
                <a:latin typeface="+mj-lt"/>
              </a:defRPr>
            </a:lvl3pPr>
            <a:lvl4pPr>
              <a:defRPr>
                <a:solidFill>
                  <a:srgbClr val="435153"/>
                </a:solidFill>
                <a:latin typeface="+mj-lt"/>
              </a:defRPr>
            </a:lvl4pPr>
            <a:lvl5pPr>
              <a:defRPr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5221224" y="1747683"/>
            <a:ext cx="3236976" cy="646331"/>
          </a:xfrm>
        </p:spPr>
        <p:txBody>
          <a:bodyPr>
            <a:noAutofit/>
          </a:bodyPr>
          <a:lstStyle>
            <a:lvl1pPr marL="114300" indent="-114300" algn="l" defTabSz="914400" rtl="0" eaLnBrk="1" latinLnBrk="0" hangingPunct="1">
              <a:lnSpc>
                <a:spcPct val="90000"/>
              </a:lnSpc>
              <a:spcBef>
                <a:spcPts val="0"/>
              </a:spcBef>
              <a:buNone/>
              <a:defRPr lang="en-US" sz="2000" kern="1200" dirty="0" smtClean="0">
                <a:gradFill>
                  <a:gsLst>
                    <a:gs pos="0">
                      <a:schemeClr val="tx1"/>
                    </a:gs>
                    <a:gs pos="47000">
                      <a:schemeClr val="accent2"/>
                    </a:gs>
                    <a:gs pos="100000">
                      <a:schemeClr val="accent4"/>
                    </a:gs>
                  </a:gsLst>
                  <a:lin ang="3600000" scaled="0"/>
                </a:gradFill>
                <a:latin typeface="+mj-lt"/>
                <a:ea typeface="+mn-ea"/>
                <a:cs typeface="+mn-cs"/>
              </a:defRPr>
            </a:lvl1pPr>
            <a:lvl2pPr marL="114300" indent="-114300" algn="l" defTabSz="914400" rtl="0" eaLnBrk="1" latinLnBrk="0" hangingPunct="1">
              <a:defRPr lang="en-US" sz="2000" kern="1200" dirty="0" smtClean="0">
                <a:solidFill>
                  <a:schemeClr val="accent2"/>
                </a:solidFill>
                <a:latin typeface="Ciscolight" pitchFamily="2" charset="0"/>
                <a:ea typeface="+mn-ea"/>
                <a:cs typeface="+mn-cs"/>
              </a:defRPr>
            </a:lvl2pPr>
            <a:lvl3pPr marL="114300" indent="-114300" algn="l" defTabSz="914400" rtl="0" eaLnBrk="1" latinLnBrk="0" hangingPunct="1">
              <a:defRPr lang="en-US" sz="2000" kern="1200" dirty="0" smtClean="0">
                <a:solidFill>
                  <a:schemeClr val="accent2"/>
                </a:solidFill>
                <a:latin typeface="Ciscolight" pitchFamily="2" charset="0"/>
                <a:ea typeface="+mn-ea"/>
                <a:cs typeface="+mn-cs"/>
              </a:defRPr>
            </a:lvl3pPr>
            <a:lvl4pPr marL="114300" indent="-114300" algn="l" defTabSz="914400" rtl="0" eaLnBrk="1" latinLnBrk="0" hangingPunct="1">
              <a:defRPr lang="en-US" sz="2000" kern="1200" dirty="0" smtClean="0">
                <a:solidFill>
                  <a:schemeClr val="accent2"/>
                </a:solidFill>
                <a:latin typeface="Ciscolight" pitchFamily="2" charset="0"/>
                <a:ea typeface="+mn-ea"/>
                <a:cs typeface="+mn-cs"/>
              </a:defRPr>
            </a:lvl4pPr>
            <a:lvl5pPr marL="114300" indent="-114300" algn="l" defTabSz="914400" rtl="0" eaLnBrk="1" latinLnBrk="0" hangingPunct="1">
              <a:defRPr lang="en-US" sz="2000" kern="1200" dirty="0" smtClean="0">
                <a:solidFill>
                  <a:schemeClr val="accent2"/>
                </a:solidFill>
                <a:latin typeface="Ciscolight" pitchFamily="2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“This is the sample </a:t>
            </a:r>
            <a:br>
              <a:rPr lang="en-US" dirty="0" smtClean="0"/>
            </a:br>
            <a:r>
              <a:rPr lang="en-US" dirty="0" smtClean="0"/>
              <a:t>pull quote.”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ltGray">
          <a:xfrm>
            <a:off x="251373" y="6586246"/>
            <a:ext cx="2568027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 smtClean="0">
                <a:solidFill>
                  <a:srgbClr val="C0C0C0"/>
                </a:solidFill>
                <a:latin typeface="+mj-lt"/>
                <a:ea typeface="+mn-ea"/>
                <a:cs typeface="+mn-cs"/>
              </a:rPr>
              <a:t>© 2010 Cisco and/or its affiliates. All rights reserved.</a:t>
            </a:r>
            <a:endParaRPr lang="en-US" sz="600" kern="1200" dirty="0">
              <a:solidFill>
                <a:srgbClr val="C0C0C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ltGray">
          <a:xfrm>
            <a:off x="7763787" y="6584512"/>
            <a:ext cx="811863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rgbClr val="C0C0C0"/>
                </a:solidFill>
                <a:latin typeface="+mj-lt"/>
              </a:rPr>
              <a:t>Cisco Confidential</a:t>
            </a: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C0C0C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C0C0C0"/>
              </a:solidFill>
              <a:latin typeface="+mj-lt"/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5334000" y="4876800"/>
            <a:ext cx="3200400" cy="457200"/>
          </a:xfrm>
        </p:spPr>
        <p:txBody>
          <a:bodyPr anchor="t">
            <a:noAutofit/>
          </a:bodyPr>
          <a:lstStyle>
            <a:lvl1pPr marL="0" indent="0">
              <a:buFontTx/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Source Name</a:t>
            </a:r>
            <a:endParaRPr lang="en-US" dirty="0"/>
          </a:p>
        </p:txBody>
      </p:sp>
      <p:pic>
        <p:nvPicPr>
          <p:cNvPr id="9" name="Picture 8" descr="bottom b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3375" y="6378339"/>
            <a:ext cx="8477250" cy="16291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30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31.xml"/><Relationship Id="rId32" Type="http://schemas.openxmlformats.org/officeDocument/2006/relationships/slideLayout" Target="../slideLayouts/slideLayout32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3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34.xml"/><Relationship Id="rId35" Type="http://schemas.openxmlformats.org/officeDocument/2006/relationships/slideLayout" Target="../slideLayouts/slideLayout35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37" Type="http://schemas.openxmlformats.org/officeDocument/2006/relationships/slideLayout" Target="../slideLayouts/slideLayout37.xml"/><Relationship Id="rId38" Type="http://schemas.openxmlformats.org/officeDocument/2006/relationships/theme" Target="../theme/theme1.xml"/><Relationship Id="rId3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0.xml"/><Relationship Id="rId14" Type="http://schemas.openxmlformats.org/officeDocument/2006/relationships/slideLayout" Target="../slideLayouts/slideLayout51.xml"/><Relationship Id="rId15" Type="http://schemas.openxmlformats.org/officeDocument/2006/relationships/theme" Target="../theme/theme2.xml"/><Relationship Id="rId1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9.xml"/><Relationship Id="rId3" Type="http://schemas.openxmlformats.org/officeDocument/2006/relationships/slideLayout" Target="../slideLayouts/slideLayout40.xml"/><Relationship Id="rId4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4.xml"/><Relationship Id="rId8" Type="http://schemas.openxmlformats.org/officeDocument/2006/relationships/slideLayout" Target="../slideLayouts/slideLayout45.xml"/><Relationship Id="rId9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  <a:prstGeom prst="rect">
            <a:avLst/>
          </a:prstGeom>
        </p:spPr>
        <p:txBody>
          <a:bodyPr vert="horz" lIns="82296" tIns="45720" rIns="82296" bIns="45720" rtlCol="0" anchor="b" anchorCtr="0">
            <a:noAutofit/>
          </a:bodyPr>
          <a:lstStyle/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701" y="1339745"/>
            <a:ext cx="8551441" cy="49656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C0C0C0"/>
                </a:solidFill>
                <a:latin typeface="+mj-lt"/>
              </a:rPr>
              <a:t>© 2010 Cisco and/or its affiliates. All rights reserved.</a:t>
            </a:r>
            <a:endParaRPr lang="en-US" sz="600" dirty="0">
              <a:solidFill>
                <a:srgbClr val="C0C0C0"/>
              </a:solidFill>
              <a:latin typeface="+mj-lt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ltGray">
          <a:xfrm>
            <a:off x="7763787" y="6584512"/>
            <a:ext cx="811863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rgbClr val="C0C0C0"/>
                </a:solidFill>
                <a:latin typeface="+mj-lt"/>
              </a:rPr>
              <a:t>Cisco Confidential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C0C0C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C0C0C0"/>
              </a:solidFill>
              <a:latin typeface="+mj-lt"/>
            </a:endParaRPr>
          </a:p>
        </p:txBody>
      </p:sp>
      <p:pic>
        <p:nvPicPr>
          <p:cNvPr id="13" name="Picture 12" descr="bottom bar.jpg"/>
          <p:cNvPicPr>
            <a:picLocks noChangeAspect="1"/>
          </p:cNvPicPr>
          <p:nvPr/>
        </p:nvPicPr>
        <p:blipFill>
          <a:blip r:embed="rId39" cstate="print"/>
          <a:stretch>
            <a:fillRect/>
          </a:stretch>
        </p:blipFill>
        <p:spPr>
          <a:xfrm>
            <a:off x="333375" y="6378339"/>
            <a:ext cx="8477250" cy="1629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  <p:sldLayoutId id="2147483685" r:id="rId19"/>
    <p:sldLayoutId id="2147483686" r:id="rId20"/>
    <p:sldLayoutId id="2147483687" r:id="rId21"/>
    <p:sldLayoutId id="2147483688" r:id="rId22"/>
    <p:sldLayoutId id="2147483689" r:id="rId23"/>
    <p:sldLayoutId id="2147483690" r:id="rId24"/>
    <p:sldLayoutId id="2147483691" r:id="rId25"/>
    <p:sldLayoutId id="2147483692" r:id="rId26"/>
    <p:sldLayoutId id="2147483693" r:id="rId27"/>
    <p:sldLayoutId id="2147483694" r:id="rId28"/>
    <p:sldLayoutId id="2147483695" r:id="rId29"/>
    <p:sldLayoutId id="2147483696" r:id="rId30"/>
    <p:sldLayoutId id="2147483697" r:id="rId31"/>
    <p:sldLayoutId id="2147483698" r:id="rId32"/>
    <p:sldLayoutId id="2147483699" r:id="rId33"/>
    <p:sldLayoutId id="2147483700" r:id="rId34"/>
    <p:sldLayoutId id="2147483701" r:id="rId35"/>
    <p:sldLayoutId id="2147483702" r:id="rId36"/>
    <p:sldLayoutId id="2147483704" r:id="rId37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lang="en-US" sz="3600" b="0" kern="1200" spc="0" baseline="0" dirty="0">
          <a:gradFill>
            <a:gsLst>
              <a:gs pos="0">
                <a:schemeClr val="tx1"/>
              </a:gs>
              <a:gs pos="44000">
                <a:srgbClr val="01BBBB"/>
              </a:gs>
              <a:gs pos="100000">
                <a:schemeClr val="accent4"/>
              </a:gs>
            </a:gsLst>
            <a:lin ang="4800000" scaled="0"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5000"/>
        </a:lnSpc>
        <a:spcBef>
          <a:spcPts val="1440"/>
        </a:spcBef>
        <a:buClr>
          <a:schemeClr val="tx2"/>
        </a:buClr>
        <a:buSzPct val="90000"/>
        <a:buFont typeface="Arial" pitchFamily="34" charset="0"/>
        <a:buChar char="•"/>
        <a:tabLst/>
        <a:defRPr lang="en-US" sz="2000" kern="1200" dirty="0" smtClean="0">
          <a:solidFill>
            <a:srgbClr val="546568"/>
          </a:solidFill>
          <a:latin typeface="+mj-lt"/>
          <a:ea typeface="+mn-ea"/>
          <a:cs typeface="+mn-cs"/>
        </a:defRPr>
      </a:lvl1pPr>
      <a:lvl2pPr marL="692150" indent="-285750" algn="l" defTabSz="914400" rtl="0" eaLnBrk="1" latinLnBrk="0" hangingPunct="1">
        <a:lnSpc>
          <a:spcPct val="95000"/>
        </a:lnSpc>
        <a:spcBef>
          <a:spcPts val="840"/>
        </a:spcBef>
        <a:buClr>
          <a:schemeClr val="tx2"/>
        </a:buClr>
        <a:buFont typeface="Wingdings" charset="2"/>
        <a:buChar char="²"/>
        <a:defRPr lang="en-US" sz="1800" kern="1200" dirty="0" smtClean="0">
          <a:solidFill>
            <a:srgbClr val="546568"/>
          </a:solidFill>
          <a:latin typeface="+mj-lt"/>
          <a:ea typeface="+mn-ea"/>
          <a:cs typeface="+mn-cs"/>
        </a:defRPr>
      </a:lvl2pPr>
      <a:lvl3pPr marL="571500" indent="-1588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lang="en-US" sz="1600" kern="1200" dirty="0" smtClean="0">
          <a:solidFill>
            <a:srgbClr val="546568"/>
          </a:solidFill>
          <a:latin typeface="+mj-lt"/>
          <a:ea typeface="+mn-ea"/>
          <a:cs typeface="+mn-cs"/>
        </a:defRPr>
      </a:lvl3pPr>
      <a:lvl4pPr marL="688975" indent="0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lang="en-US" sz="1400" kern="1200" dirty="0" smtClean="0">
          <a:solidFill>
            <a:srgbClr val="546568"/>
          </a:solidFill>
          <a:latin typeface="+mj-lt"/>
          <a:ea typeface="+mn-ea"/>
          <a:cs typeface="+mn-cs"/>
        </a:defRPr>
      </a:lvl4pPr>
      <a:lvl5pPr marL="801688" indent="0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lang="en-US" sz="1400" kern="1200" dirty="0">
          <a:solidFill>
            <a:srgbClr val="546568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928DE-050C-054E-A16C-E6FC41ED46F7}" type="datetimeFigureOut">
              <a:rPr lang="en-US" smtClean="0"/>
              <a:t>4/17/19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E3431-D9FE-B544-80ED-5AD160C9D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53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Relationship Id="rId2" Type="http://schemas.openxmlformats.org/officeDocument/2006/relationships/image" Target="../media/image15.jpeg"/><Relationship Id="rId3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Relationship Id="rId2" Type="http://schemas.openxmlformats.org/officeDocument/2006/relationships/chart" Target="../charts/char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5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Relationship Id="rId2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Relationship Id="rId2" Type="http://schemas.openxmlformats.org/officeDocument/2006/relationships/notesSlide" Target="../notesSlides/notesSlide13.xml"/><Relationship Id="rId3" Type="http://schemas.openxmlformats.org/officeDocument/2006/relationships/chart" Target="../charts/char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Relationship Id="rId2" Type="http://schemas.openxmlformats.org/officeDocument/2006/relationships/notesSlide" Target="../notesSlides/notesSlide15.xml"/><Relationship Id="rId3" Type="http://schemas.openxmlformats.org/officeDocument/2006/relationships/chart" Target="../charts/char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Relationship Id="rId2" Type="http://schemas.openxmlformats.org/officeDocument/2006/relationships/notesSlide" Target="../notesSlides/notesSlide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39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13.gif"/><Relationship Id="rId5" Type="http://schemas.openxmlformats.org/officeDocument/2006/relationships/image" Target="../media/image14.pn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3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How to Buffer?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832477" y="4878008"/>
            <a:ext cx="3025397" cy="38452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Parvin Taheri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March, </a:t>
            </a:r>
            <a:r>
              <a:rPr lang="en-US" dirty="0" smtClean="0">
                <a:solidFill>
                  <a:schemeClr val="tx1"/>
                </a:solidFill>
              </a:rPr>
              <a:t>2019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Cisco Systems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49317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AFD (Approximate Fair Drop)</a:t>
            </a:r>
            <a:endParaRPr lang="en-US" dirty="0"/>
          </a:p>
        </p:txBody>
      </p:sp>
      <p:sp>
        <p:nvSpPr>
          <p:cNvPr id="11" name="Line Callout 1 10"/>
          <p:cNvSpPr/>
          <p:nvPr/>
        </p:nvSpPr>
        <p:spPr>
          <a:xfrm>
            <a:off x="7193026" y="2773211"/>
            <a:ext cx="1575872" cy="569049"/>
          </a:xfrm>
          <a:prstGeom prst="borderCallout1">
            <a:avLst>
              <a:gd name="adj1" fmla="val 18750"/>
              <a:gd name="adj2" fmla="val -8333"/>
              <a:gd name="adj3" fmla="val 76463"/>
              <a:gd name="adj4" fmla="val -5154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Buffer Headroom for Mice </a:t>
            </a:r>
            <a:r>
              <a:rPr lang="en-US" sz="1200" dirty="0"/>
              <a:t>F</a:t>
            </a:r>
            <a:r>
              <a:rPr lang="en-US" sz="1200" dirty="0" smtClean="0"/>
              <a:t>lows</a:t>
            </a:r>
            <a:endParaRPr lang="en-US" sz="12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4809589" y="2105863"/>
            <a:ext cx="2286042" cy="3111500"/>
            <a:chOff x="4328255" y="2105863"/>
            <a:chExt cx="2766111" cy="3111500"/>
          </a:xfrm>
        </p:grpSpPr>
        <p:sp>
          <p:nvSpPr>
            <p:cNvPr id="3" name="Rounded Rectangle 2"/>
            <p:cNvSpPr/>
            <p:nvPr/>
          </p:nvSpPr>
          <p:spPr>
            <a:xfrm>
              <a:off x="4639673" y="2263495"/>
              <a:ext cx="2156907" cy="2953868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3" tIns="34295" rIns="68583" bIns="34295" anchor="ctr"/>
            <a:lstStyle/>
            <a:p>
              <a:pPr algn="ctr">
                <a:defRPr/>
              </a:pPr>
              <a:endParaRPr lang="en-US" sz="1200" dirty="0">
                <a:solidFill>
                  <a:srgbClr val="0096D6"/>
                </a:solidFill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4328255" y="2105863"/>
              <a:ext cx="2766111" cy="3077537"/>
              <a:chOff x="4328255" y="2105863"/>
              <a:chExt cx="2766111" cy="3077537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4328255" y="2402684"/>
                <a:ext cx="2766111" cy="2087980"/>
                <a:chOff x="2501323" y="2247900"/>
                <a:chExt cx="3544455" cy="2590800"/>
              </a:xfrm>
            </p:grpSpPr>
            <p:cxnSp>
              <p:nvCxnSpPr>
                <p:cNvPr id="7" name="Straight Connector 6"/>
                <p:cNvCxnSpPr/>
                <p:nvPr/>
              </p:nvCxnSpPr>
              <p:spPr>
                <a:xfrm flipV="1">
                  <a:off x="2501323" y="4826000"/>
                  <a:ext cx="3544455" cy="1270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" name="Rectangle 8"/>
                <p:cNvSpPr/>
                <p:nvPr/>
              </p:nvSpPr>
              <p:spPr>
                <a:xfrm>
                  <a:off x="2935376" y="2247900"/>
                  <a:ext cx="2693818" cy="2527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cxnSp>
              <p:nvCxnSpPr>
                <p:cNvPr id="13" name="Straight Connector 12"/>
                <p:cNvCxnSpPr>
                  <a:endCxn id="9" idx="0"/>
                </p:cNvCxnSpPr>
                <p:nvPr/>
              </p:nvCxnSpPr>
              <p:spPr>
                <a:xfrm flipV="1">
                  <a:off x="2935376" y="2247900"/>
                  <a:ext cx="1346909" cy="1165842"/>
                </a:xfrm>
                <a:prstGeom prst="line">
                  <a:avLst/>
                </a:prstGeom>
                <a:ln w="635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2900370" y="2247900"/>
                  <a:ext cx="2763830" cy="0"/>
                </a:xfrm>
                <a:prstGeom prst="line">
                  <a:avLst/>
                </a:prstGeom>
                <a:ln w="635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flipV="1">
                  <a:off x="2935376" y="2247900"/>
                  <a:ext cx="1738224" cy="1473200"/>
                </a:xfrm>
                <a:prstGeom prst="line">
                  <a:avLst/>
                </a:prstGeom>
                <a:ln w="635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2935376" y="2247900"/>
                  <a:ext cx="2093824" cy="1778000"/>
                </a:xfrm>
                <a:prstGeom prst="line">
                  <a:avLst/>
                </a:prstGeom>
                <a:ln w="635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2900370" y="2247900"/>
                  <a:ext cx="2446330" cy="2082800"/>
                </a:xfrm>
                <a:prstGeom prst="line">
                  <a:avLst/>
                </a:prstGeom>
                <a:ln w="635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flipV="1">
                  <a:off x="2935376" y="2247900"/>
                  <a:ext cx="2693818" cy="2362200"/>
                </a:xfrm>
                <a:prstGeom prst="line">
                  <a:avLst/>
                </a:prstGeom>
                <a:ln w="635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V="1">
                  <a:off x="3087776" y="2527300"/>
                  <a:ext cx="2576424" cy="2235200"/>
                </a:xfrm>
                <a:prstGeom prst="line">
                  <a:avLst/>
                </a:prstGeom>
                <a:ln w="635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flipV="1">
                  <a:off x="3352800" y="2832100"/>
                  <a:ext cx="2311400" cy="1981200"/>
                </a:xfrm>
                <a:prstGeom prst="line">
                  <a:avLst/>
                </a:prstGeom>
                <a:ln w="635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flipV="1">
                  <a:off x="3670300" y="3111500"/>
                  <a:ext cx="1993900" cy="1701800"/>
                </a:xfrm>
                <a:prstGeom prst="line">
                  <a:avLst/>
                </a:prstGeom>
                <a:ln w="635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flipV="1">
                  <a:off x="4000500" y="3413742"/>
                  <a:ext cx="1663700" cy="1399558"/>
                </a:xfrm>
                <a:prstGeom prst="line">
                  <a:avLst/>
                </a:prstGeom>
                <a:ln w="635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flipV="1">
                  <a:off x="4381500" y="3721100"/>
                  <a:ext cx="1247694" cy="1092200"/>
                </a:xfrm>
                <a:prstGeom prst="line">
                  <a:avLst/>
                </a:prstGeom>
                <a:ln w="635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flipV="1">
                  <a:off x="4762500" y="4025900"/>
                  <a:ext cx="866694" cy="787400"/>
                </a:xfrm>
                <a:prstGeom prst="line">
                  <a:avLst/>
                </a:prstGeom>
                <a:ln w="635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flipV="1">
                  <a:off x="5118100" y="4330700"/>
                  <a:ext cx="511094" cy="469900"/>
                </a:xfrm>
                <a:prstGeom prst="line">
                  <a:avLst/>
                </a:prstGeom>
                <a:ln w="635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flipV="1">
                  <a:off x="5448300" y="4610100"/>
                  <a:ext cx="215900" cy="203200"/>
                </a:xfrm>
                <a:prstGeom prst="line">
                  <a:avLst/>
                </a:prstGeom>
                <a:ln w="635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flipV="1">
                  <a:off x="2897276" y="2247900"/>
                  <a:ext cx="976224" cy="906780"/>
                </a:xfrm>
                <a:prstGeom prst="line">
                  <a:avLst/>
                </a:prstGeom>
                <a:ln w="635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flipV="1">
                  <a:off x="2925770" y="2247900"/>
                  <a:ext cx="589877" cy="548658"/>
                </a:xfrm>
                <a:prstGeom prst="line">
                  <a:avLst/>
                </a:prstGeom>
                <a:ln w="635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flipV="1">
                  <a:off x="2897276" y="2247900"/>
                  <a:ext cx="290424" cy="279401"/>
                </a:xfrm>
                <a:prstGeom prst="line">
                  <a:avLst/>
                </a:prstGeom>
                <a:ln w="635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" name="Rectangle 9"/>
              <p:cNvSpPr/>
              <p:nvPr/>
            </p:nvSpPr>
            <p:spPr>
              <a:xfrm>
                <a:off x="4526928" y="2105863"/>
                <a:ext cx="2378675" cy="19857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4660924" y="4504155"/>
                <a:ext cx="2114406" cy="67924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sp>
        <p:nvSpPr>
          <p:cNvPr id="8" name="Line Callout 1 7"/>
          <p:cNvSpPr/>
          <p:nvPr/>
        </p:nvSpPr>
        <p:spPr>
          <a:xfrm>
            <a:off x="7173204" y="4695368"/>
            <a:ext cx="1803828" cy="521995"/>
          </a:xfrm>
          <a:prstGeom prst="borderCallout1">
            <a:avLst>
              <a:gd name="adj1" fmla="val 18750"/>
              <a:gd name="adj2" fmla="val -8333"/>
              <a:gd name="adj3" fmla="val -28676"/>
              <a:gd name="adj4" fmla="val -4189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AFD Discard/Mark Threshold for Elephant </a:t>
            </a:r>
            <a:r>
              <a:rPr lang="en-US" sz="1200" dirty="0"/>
              <a:t>F</a:t>
            </a:r>
            <a:r>
              <a:rPr lang="en-US" sz="1200" dirty="0" smtClean="0"/>
              <a:t>lows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42900" y="2305067"/>
            <a:ext cx="44261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Apply flow-aware, random, early and fair drops/marks to elephant flows</a:t>
            </a:r>
          </a:p>
          <a:p>
            <a:endParaRPr lang="en-US" sz="2400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Protect and preserve buffer headroom for mice flows 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63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AFD (Approximate Fair Drop)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229702" y="1456165"/>
            <a:ext cx="8715117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AFD uses Elephant </a:t>
            </a:r>
            <a:r>
              <a:rPr lang="en-US" sz="2400" dirty="0">
                <a:solidFill>
                  <a:srgbClr val="000000"/>
                </a:solidFill>
              </a:rPr>
              <a:t>Trap to identify elephant flows </a:t>
            </a:r>
            <a:r>
              <a:rPr lang="en-US" sz="2400" dirty="0" err="1">
                <a:solidFill>
                  <a:srgbClr val="000000"/>
                </a:solidFill>
              </a:rPr>
              <a:t>vs</a:t>
            </a:r>
            <a:r>
              <a:rPr lang="en-US" sz="2400" dirty="0">
                <a:solidFill>
                  <a:srgbClr val="000000"/>
                </a:solidFill>
              </a:rPr>
              <a:t> mice </a:t>
            </a:r>
            <a:r>
              <a:rPr lang="en-US" sz="2400" dirty="0" smtClean="0">
                <a:solidFill>
                  <a:srgbClr val="000000"/>
                </a:solidFill>
              </a:rPr>
              <a:t>flows (a flow with a size &gt; M bytes is an elephant)</a:t>
            </a:r>
          </a:p>
          <a:p>
            <a:pPr marL="285750" indent="-285750">
              <a:buFont typeface="Arial"/>
              <a:buChar char="•"/>
            </a:pPr>
            <a:endParaRPr lang="en-US" sz="2400" dirty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Only elephant flows are subject to </a:t>
            </a:r>
            <a:r>
              <a:rPr lang="en-US" sz="2400" dirty="0" smtClean="0">
                <a:solidFill>
                  <a:srgbClr val="000000"/>
                </a:solidFill>
              </a:rPr>
              <a:t>drop/mark</a:t>
            </a:r>
          </a:p>
          <a:p>
            <a:pPr marL="285750" indent="-285750">
              <a:buFont typeface="Arial"/>
              <a:buChar char="•"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Elephant flows are tracked precisely of their arrival rates and </a:t>
            </a:r>
            <a:r>
              <a:rPr lang="en-US" sz="2400" dirty="0">
                <a:solidFill>
                  <a:srgbClr val="000000"/>
                </a:solidFill>
              </a:rPr>
              <a:t>compared against a calculated fair rate </a:t>
            </a:r>
            <a:r>
              <a:rPr lang="en-US" sz="2400" dirty="0" smtClean="0">
                <a:solidFill>
                  <a:srgbClr val="000000"/>
                </a:solidFill>
              </a:rPr>
              <a:t>to </a:t>
            </a:r>
            <a:r>
              <a:rPr lang="en-US" sz="2400" dirty="0">
                <a:solidFill>
                  <a:srgbClr val="000000"/>
                </a:solidFill>
              </a:rPr>
              <a:t>decide </a:t>
            </a:r>
            <a:r>
              <a:rPr lang="en-US" sz="2400" dirty="0" smtClean="0">
                <a:solidFill>
                  <a:srgbClr val="000000"/>
                </a:solidFill>
              </a:rPr>
              <a:t>drop amount</a:t>
            </a:r>
            <a:endParaRPr lang="en-US" sz="2400" dirty="0">
              <a:solidFill>
                <a:srgbClr val="000000"/>
              </a:solidFill>
            </a:endParaRPr>
          </a:p>
          <a:p>
            <a:endParaRPr lang="en-US" sz="2400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Elephant flow table also uses a time-out timer (10msec) to remove idle elephants</a:t>
            </a:r>
          </a:p>
        </p:txBody>
      </p:sp>
    </p:spTree>
    <p:extLst>
      <p:ext uri="{BB962C8B-B14F-4D97-AF65-F5344CB8AC3E}">
        <p14:creationId xmlns:p14="http://schemas.microsoft.com/office/powerpoint/2010/main" val="31473512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DPP (Dynamic Packet Prioritization)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16200000">
            <a:off x="4823978" y="3647903"/>
            <a:ext cx="1980573" cy="23381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 rot="16200000">
            <a:off x="4327465" y="3122607"/>
            <a:ext cx="2611672" cy="2757595"/>
          </a:xfrm>
          <a:prstGeom prst="roundRect">
            <a:avLst>
              <a:gd name="adj" fmla="val 0"/>
            </a:avLst>
          </a:prstGeom>
          <a:noFill/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3" tIns="34295" rIns="68583" bIns="34295" anchor="ctr"/>
          <a:lstStyle/>
          <a:p>
            <a:pPr algn="ctr">
              <a:defRPr/>
            </a:pPr>
            <a:endParaRPr lang="en-US" sz="1400" dirty="0">
              <a:solidFill>
                <a:srgbClr val="0096D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 rot="16200000">
            <a:off x="5151100" y="2702194"/>
            <a:ext cx="1326329" cy="233810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838700" y="3899658"/>
            <a:ext cx="251014" cy="1143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448300" y="3899658"/>
            <a:ext cx="251014" cy="1143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5928158" y="3950458"/>
            <a:ext cx="615085" cy="0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545106" y="4761920"/>
            <a:ext cx="251014" cy="1143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266335" y="4761920"/>
            <a:ext cx="251014" cy="1143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>
            <a:off x="5451381" y="4813933"/>
            <a:ext cx="69541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5483658" y="3597012"/>
            <a:ext cx="251014" cy="1143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985129" y="4777962"/>
            <a:ext cx="251014" cy="1143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098817" y="3899658"/>
            <a:ext cx="251014" cy="1143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514617" y="3899658"/>
            <a:ext cx="251014" cy="1143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7004428" y="2720225"/>
            <a:ext cx="4620" cy="803689"/>
          </a:xfrm>
          <a:prstGeom prst="line">
            <a:avLst/>
          </a:prstGeom>
          <a:ln w="12700" cmpd="sng">
            <a:solidFill>
              <a:srgbClr val="1497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688118" y="2754171"/>
            <a:ext cx="2040728" cy="338554"/>
          </a:xfrm>
          <a:prstGeom prst="rect">
            <a:avLst/>
          </a:prstGeom>
          <a:noFill/>
          <a:ln w="12700" cmpd="sng"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14973A"/>
                </a:solidFill>
              </a:rPr>
              <a:t>Prioritized Packets</a:t>
            </a:r>
            <a:endParaRPr lang="en-US" sz="1600" dirty="0">
              <a:solidFill>
                <a:srgbClr val="14973A"/>
              </a:solidFill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595124" y="2944128"/>
            <a:ext cx="363633" cy="0"/>
          </a:xfrm>
          <a:prstGeom prst="straightConnector1">
            <a:avLst/>
          </a:prstGeom>
          <a:ln w="12700" cmpd="sng">
            <a:solidFill>
              <a:srgbClr val="14973A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721636" y="4127724"/>
            <a:ext cx="1802241" cy="338554"/>
          </a:xfrm>
          <a:prstGeom prst="rect">
            <a:avLst/>
          </a:prstGeom>
          <a:noFill/>
          <a:ln w="12700" cmpd="sng"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>
                <a:solidFill>
                  <a:schemeClr val="accent3">
                    <a:lumMod val="50000"/>
                  </a:schemeClr>
                </a:solidFill>
              </a:rPr>
              <a:t>Express Lane</a:t>
            </a:r>
            <a:endParaRPr lang="en-US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653048" y="5360229"/>
            <a:ext cx="2212786" cy="338554"/>
          </a:xfrm>
          <a:prstGeom prst="rect">
            <a:avLst/>
          </a:prstGeom>
          <a:noFill/>
          <a:ln w="12700" cmpd="sng"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</a:rPr>
              <a:t>Normal Lane</a:t>
            </a:r>
            <a:endParaRPr lang="en-US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455342" y="3597012"/>
            <a:ext cx="251014" cy="1143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7061200" y="3627306"/>
            <a:ext cx="251014" cy="1143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7" name="Group 96"/>
          <p:cNvGrpSpPr/>
          <p:nvPr/>
        </p:nvGrpSpPr>
        <p:grpSpPr>
          <a:xfrm>
            <a:off x="6671051" y="3262410"/>
            <a:ext cx="1374399" cy="2833587"/>
            <a:chOff x="6531351" y="2335311"/>
            <a:chExt cx="1374399" cy="2020360"/>
          </a:xfrm>
        </p:grpSpPr>
        <p:sp>
          <p:nvSpPr>
            <p:cNvPr id="27" name="Freeform 26"/>
            <p:cNvSpPr/>
            <p:nvPr/>
          </p:nvSpPr>
          <p:spPr>
            <a:xfrm>
              <a:off x="6921500" y="2335311"/>
              <a:ext cx="825500" cy="992848"/>
            </a:xfrm>
            <a:custGeom>
              <a:avLst/>
              <a:gdLst>
                <a:gd name="connsiteX0" fmla="*/ 0 w 1244600"/>
                <a:gd name="connsiteY0" fmla="*/ 0 h 1106987"/>
                <a:gd name="connsiteX1" fmla="*/ 444500 w 1244600"/>
                <a:gd name="connsiteY1" fmla="*/ 952500 h 1106987"/>
                <a:gd name="connsiteX2" fmla="*/ 1244600 w 1244600"/>
                <a:gd name="connsiteY2" fmla="*/ 1104900 h 1106987"/>
                <a:gd name="connsiteX3" fmla="*/ 1244600 w 1244600"/>
                <a:gd name="connsiteY3" fmla="*/ 1104900 h 1106987"/>
                <a:gd name="connsiteX0" fmla="*/ 0 w 1244600"/>
                <a:gd name="connsiteY0" fmla="*/ 0 h 1104900"/>
                <a:gd name="connsiteX1" fmla="*/ 419100 w 1244600"/>
                <a:gd name="connsiteY1" fmla="*/ 898477 h 1104900"/>
                <a:gd name="connsiteX2" fmla="*/ 1244600 w 1244600"/>
                <a:gd name="connsiteY2" fmla="*/ 1104900 h 1104900"/>
                <a:gd name="connsiteX3" fmla="*/ 1244600 w 1244600"/>
                <a:gd name="connsiteY3" fmla="*/ 1104900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4600" h="1104900">
                  <a:moveTo>
                    <a:pt x="0" y="0"/>
                  </a:moveTo>
                  <a:cubicBezTo>
                    <a:pt x="118533" y="384175"/>
                    <a:pt x="211667" y="714327"/>
                    <a:pt x="419100" y="898477"/>
                  </a:cubicBezTo>
                  <a:cubicBezTo>
                    <a:pt x="626533" y="1082627"/>
                    <a:pt x="1107017" y="1070496"/>
                    <a:pt x="1244600" y="1104900"/>
                  </a:cubicBezTo>
                  <a:lnTo>
                    <a:pt x="1244600" y="1104900"/>
                  </a:lnTo>
                </a:path>
              </a:pathLst>
            </a:custGeom>
            <a:ln w="12700" cmpd="sng">
              <a:solidFill>
                <a:schemeClr val="accent3">
                  <a:lumMod val="75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flipV="1">
              <a:off x="6921500" y="3442458"/>
              <a:ext cx="825500" cy="913213"/>
            </a:xfrm>
            <a:custGeom>
              <a:avLst/>
              <a:gdLst>
                <a:gd name="connsiteX0" fmla="*/ 0 w 1244600"/>
                <a:gd name="connsiteY0" fmla="*/ 0 h 1106987"/>
                <a:gd name="connsiteX1" fmla="*/ 444500 w 1244600"/>
                <a:gd name="connsiteY1" fmla="*/ 952500 h 1106987"/>
                <a:gd name="connsiteX2" fmla="*/ 1244600 w 1244600"/>
                <a:gd name="connsiteY2" fmla="*/ 1104900 h 1106987"/>
                <a:gd name="connsiteX3" fmla="*/ 1244600 w 1244600"/>
                <a:gd name="connsiteY3" fmla="*/ 1104900 h 1106987"/>
                <a:gd name="connsiteX0" fmla="*/ 0 w 1244600"/>
                <a:gd name="connsiteY0" fmla="*/ 0 h 1104900"/>
                <a:gd name="connsiteX1" fmla="*/ 419100 w 1244600"/>
                <a:gd name="connsiteY1" fmla="*/ 898477 h 1104900"/>
                <a:gd name="connsiteX2" fmla="*/ 1244600 w 1244600"/>
                <a:gd name="connsiteY2" fmla="*/ 1104900 h 1104900"/>
                <a:gd name="connsiteX3" fmla="*/ 1244600 w 1244600"/>
                <a:gd name="connsiteY3" fmla="*/ 1104900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4600" h="1104900">
                  <a:moveTo>
                    <a:pt x="0" y="0"/>
                  </a:moveTo>
                  <a:cubicBezTo>
                    <a:pt x="118533" y="384175"/>
                    <a:pt x="211667" y="714327"/>
                    <a:pt x="419100" y="898477"/>
                  </a:cubicBezTo>
                  <a:cubicBezTo>
                    <a:pt x="626533" y="1082627"/>
                    <a:pt x="1107017" y="1070496"/>
                    <a:pt x="1244600" y="1104900"/>
                  </a:cubicBezTo>
                  <a:lnTo>
                    <a:pt x="1244600" y="1104900"/>
                  </a:lnTo>
                </a:path>
              </a:pathLst>
            </a:custGeom>
            <a:ln w="12700" cmpd="sng">
              <a:solidFill>
                <a:schemeClr val="accent3">
                  <a:lumMod val="75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ight Arrow 16"/>
            <p:cNvSpPr/>
            <p:nvPr/>
          </p:nvSpPr>
          <p:spPr>
            <a:xfrm>
              <a:off x="7588250" y="3148765"/>
              <a:ext cx="317500" cy="469496"/>
            </a:xfrm>
            <a:prstGeom prst="rightArrow">
              <a:avLst/>
            </a:prstGeom>
            <a:solidFill>
              <a:srgbClr val="C3D69B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531351" y="3658358"/>
              <a:ext cx="251014" cy="1143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3671212" y="5895073"/>
            <a:ext cx="3403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            Egress Queue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16200000">
            <a:off x="2661760" y="4565599"/>
            <a:ext cx="3185488" cy="2239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663572" y="3899658"/>
            <a:ext cx="251014" cy="1143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>
            <a:off x="3740235" y="4622242"/>
            <a:ext cx="74090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ot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1155903" y="3724770"/>
            <a:ext cx="1358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Large Flow</a:t>
            </a:r>
            <a:endParaRPr lang="en-US" dirty="0"/>
          </a:p>
        </p:txBody>
      </p:sp>
      <p:cxnSp>
        <p:nvCxnSpPr>
          <p:cNvPr id="82" name="Straight Connector 81"/>
          <p:cNvCxnSpPr/>
          <p:nvPr/>
        </p:nvCxnSpPr>
        <p:spPr>
          <a:xfrm>
            <a:off x="3776777" y="3950458"/>
            <a:ext cx="0" cy="58395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ot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4869336" y="3587224"/>
            <a:ext cx="251014" cy="1143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7185214" y="4149796"/>
            <a:ext cx="251014" cy="1143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Connector 88"/>
          <p:cNvCxnSpPr/>
          <p:nvPr/>
        </p:nvCxnSpPr>
        <p:spPr>
          <a:xfrm>
            <a:off x="5829301" y="3660512"/>
            <a:ext cx="615085" cy="0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316506" y="3889446"/>
            <a:ext cx="251014" cy="1143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 flipV="1">
            <a:off x="4439906" y="2769316"/>
            <a:ext cx="0" cy="1090949"/>
          </a:xfrm>
          <a:prstGeom prst="line">
            <a:avLst/>
          </a:prstGeom>
          <a:ln w="12700" cmpd="sng">
            <a:solidFill>
              <a:srgbClr val="1497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H="1">
            <a:off x="4432487" y="2944128"/>
            <a:ext cx="363633" cy="0"/>
          </a:xfrm>
          <a:prstGeom prst="straightConnector1">
            <a:avLst/>
          </a:prstGeom>
          <a:ln w="12700" cmpd="sng">
            <a:solidFill>
              <a:srgbClr val="14973A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3160522" y="3397674"/>
            <a:ext cx="1358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Small Flow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1588594" y="4116317"/>
            <a:ext cx="20749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/>
              <a:t>Packets beyond the prioritization threshold go through the normal lane. </a:t>
            </a:r>
            <a:endParaRPr lang="en-US" sz="1400" dirty="0"/>
          </a:p>
        </p:txBody>
      </p:sp>
      <p:sp>
        <p:nvSpPr>
          <p:cNvPr id="98" name="TextBox 97"/>
          <p:cNvSpPr txBox="1"/>
          <p:nvPr/>
        </p:nvSpPr>
        <p:spPr>
          <a:xfrm>
            <a:off x="1025336" y="1417638"/>
            <a:ext cx="670261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DPP creates an express lane for mice flows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Mice flows are protected and prioritized to avoid dropping and queuing latency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Elephant flows go through the normal queuing and scheduling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2214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239778"/>
            <a:ext cx="8588861" cy="838200"/>
          </a:xfrm>
        </p:spPr>
        <p:txBody>
          <a:bodyPr/>
          <a:lstStyle/>
          <a:p>
            <a:pPr algn="l"/>
            <a:r>
              <a:rPr lang="en-US" dirty="0" smtClean="0"/>
              <a:t>DPP (Dynamic Packet Prioritization)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428883" y="1077978"/>
            <a:ext cx="871511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DPP uses a packet-count-based threshold to prioritize mice flows (5-tuple)</a:t>
            </a:r>
          </a:p>
          <a:p>
            <a:pPr marL="285750" indent="-285750">
              <a:buFont typeface="Arial"/>
              <a:buChar char="•"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If the DPP packet threshold is N packets, the first N packets in a flow will be prioritized and sent through a priority lane.</a:t>
            </a:r>
          </a:p>
          <a:p>
            <a:pPr marL="285750" indent="-285750">
              <a:buFont typeface="Arial"/>
              <a:buChar char="•"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Once the number of packets in a flow reaches the threshold N, the subsequent packets in the flow will go to the normal queue and not be prioritized any more</a:t>
            </a:r>
          </a:p>
          <a:p>
            <a:pPr marL="285750" indent="-285750">
              <a:buFont typeface="Arial"/>
              <a:buChar char="•"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As a result, mice flows (packets &lt; N) will be always prioritized</a:t>
            </a:r>
          </a:p>
          <a:p>
            <a:pPr marL="285750" indent="-285750">
              <a:buFont typeface="Arial"/>
              <a:buChar char="•"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DPP uses a time-out timer (10msec) to remove idle flows</a:t>
            </a:r>
          </a:p>
        </p:txBody>
      </p:sp>
    </p:spTree>
    <p:extLst>
      <p:ext uri="{BB962C8B-B14F-4D97-AF65-F5344CB8AC3E}">
        <p14:creationId xmlns:p14="http://schemas.microsoft.com/office/powerpoint/2010/main" val="174350520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traight Arrow Connector 55"/>
          <p:cNvCxnSpPr/>
          <p:nvPr/>
        </p:nvCxnSpPr>
        <p:spPr>
          <a:xfrm flipV="1">
            <a:off x="3335958" y="2809333"/>
            <a:ext cx="1880724" cy="1249639"/>
          </a:xfrm>
          <a:prstGeom prst="straightConnector1">
            <a:avLst/>
          </a:prstGeom>
          <a:ln w="76200" cmpd="sng">
            <a:solidFill>
              <a:srgbClr val="0000FF"/>
            </a:solidFill>
            <a:tailEnd type="none"/>
          </a:ln>
          <a:effectLst>
            <a:glow>
              <a:schemeClr val="accent1">
                <a:tint val="30000"/>
                <a:shade val="95000"/>
                <a:satMod val="300000"/>
                <a:alpha val="50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3040110" y="2794751"/>
            <a:ext cx="1880724" cy="1249639"/>
          </a:xfrm>
          <a:prstGeom prst="straightConnector1">
            <a:avLst/>
          </a:prstGeom>
          <a:ln w="76200" cmpd="sng">
            <a:solidFill>
              <a:srgbClr val="0000FF"/>
            </a:solidFill>
            <a:tailEnd type="none"/>
          </a:ln>
          <a:effectLst>
            <a:glow>
              <a:schemeClr val="accent1">
                <a:tint val="30000"/>
                <a:shade val="95000"/>
                <a:satMod val="300000"/>
                <a:alpha val="50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2771544" y="2780166"/>
            <a:ext cx="866178" cy="1264221"/>
          </a:xfrm>
          <a:prstGeom prst="straightConnector1">
            <a:avLst/>
          </a:prstGeom>
          <a:ln w="76200" cmpd="sng">
            <a:solidFill>
              <a:srgbClr val="0000FF"/>
            </a:solidFill>
            <a:tailEnd type="none"/>
          </a:ln>
          <a:effectLst>
            <a:glow>
              <a:schemeClr val="accent1">
                <a:tint val="30000"/>
                <a:shade val="95000"/>
                <a:satMod val="300000"/>
                <a:alpha val="50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2576976" y="2780166"/>
            <a:ext cx="866178" cy="1264221"/>
          </a:xfrm>
          <a:prstGeom prst="straightConnector1">
            <a:avLst/>
          </a:prstGeom>
          <a:ln w="76200" cmpd="sng">
            <a:solidFill>
              <a:srgbClr val="0000FF"/>
            </a:solidFill>
            <a:tailEnd type="none"/>
          </a:ln>
          <a:effectLst>
            <a:glow>
              <a:schemeClr val="accent1">
                <a:tint val="30000"/>
                <a:shade val="95000"/>
                <a:satMod val="300000"/>
                <a:alpha val="50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839"/>
            <a:ext cx="7467600" cy="1143000"/>
          </a:xfrm>
        </p:spPr>
        <p:txBody>
          <a:bodyPr/>
          <a:lstStyle/>
          <a:p>
            <a:r>
              <a:rPr lang="en-US" dirty="0" smtClean="0"/>
              <a:t>Lab Evaluation Topology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675513" y="3718803"/>
            <a:ext cx="165145" cy="344183"/>
          </a:xfrm>
          <a:prstGeom prst="rect">
            <a:avLst/>
          </a:prstGeom>
          <a:noFill/>
        </p:spPr>
        <p:txBody>
          <a:bodyPr wrap="none" lIns="81774" tIns="40887" rIns="81774" bIns="40887" rtlCol="0">
            <a:spAutoFit/>
          </a:bodyPr>
          <a:lstStyle/>
          <a:p>
            <a:endParaRPr lang="en-US" dirty="0"/>
          </a:p>
        </p:txBody>
      </p:sp>
      <p:cxnSp>
        <p:nvCxnSpPr>
          <p:cNvPr id="57" name="Straight Arrow Connector 56"/>
          <p:cNvCxnSpPr/>
          <p:nvPr/>
        </p:nvCxnSpPr>
        <p:spPr>
          <a:xfrm flipH="1" flipV="1">
            <a:off x="3933565" y="2809333"/>
            <a:ext cx="1880724" cy="1249639"/>
          </a:xfrm>
          <a:prstGeom prst="straightConnector1">
            <a:avLst/>
          </a:prstGeom>
          <a:ln w="76200" cmpd="sng">
            <a:solidFill>
              <a:srgbClr val="0000FF"/>
            </a:solidFill>
            <a:tailEnd type="none"/>
          </a:ln>
          <a:effectLst>
            <a:glow>
              <a:schemeClr val="accent1">
                <a:tint val="30000"/>
                <a:shade val="95000"/>
                <a:satMod val="300000"/>
                <a:alpha val="50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3637718" y="2794751"/>
            <a:ext cx="1880724" cy="1249639"/>
          </a:xfrm>
          <a:prstGeom prst="straightConnector1">
            <a:avLst/>
          </a:prstGeom>
          <a:ln w="76200" cmpd="sng">
            <a:solidFill>
              <a:srgbClr val="0000FF"/>
            </a:solidFill>
            <a:tailEnd type="none"/>
          </a:ln>
          <a:effectLst>
            <a:glow>
              <a:schemeClr val="accent1">
                <a:tint val="30000"/>
                <a:shade val="95000"/>
                <a:satMod val="300000"/>
                <a:alpha val="50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 flipV="1">
            <a:off x="5295761" y="2809330"/>
            <a:ext cx="866178" cy="1264221"/>
          </a:xfrm>
          <a:prstGeom prst="straightConnector1">
            <a:avLst/>
          </a:prstGeom>
          <a:ln w="76200" cmpd="sng">
            <a:solidFill>
              <a:srgbClr val="0000FF"/>
            </a:solidFill>
            <a:tailEnd type="none"/>
          </a:ln>
          <a:effectLst>
            <a:glow>
              <a:schemeClr val="accent1">
                <a:tint val="30000"/>
                <a:shade val="95000"/>
                <a:satMod val="300000"/>
                <a:alpha val="50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 flipV="1">
            <a:off x="5101194" y="2809330"/>
            <a:ext cx="866178" cy="1264221"/>
          </a:xfrm>
          <a:prstGeom prst="straightConnector1">
            <a:avLst/>
          </a:prstGeom>
          <a:ln w="76200" cmpd="sng">
            <a:solidFill>
              <a:srgbClr val="0000FF"/>
            </a:solidFill>
            <a:tailEnd type="none"/>
          </a:ln>
          <a:effectLst>
            <a:glow>
              <a:schemeClr val="accent1">
                <a:tint val="30000"/>
                <a:shade val="95000"/>
                <a:satMod val="300000"/>
                <a:alpha val="50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68441" y="1753122"/>
            <a:ext cx="951875" cy="1050089"/>
          </a:xfrm>
          <a:prstGeom prst="rect">
            <a:avLst/>
          </a:prstGeom>
          <a:noFill/>
          <a:ln>
            <a:solidFill>
              <a:srgbClr val="0070C0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50848" y="1753122"/>
            <a:ext cx="951875" cy="1050089"/>
          </a:xfrm>
          <a:prstGeom prst="rect">
            <a:avLst/>
          </a:prstGeom>
          <a:noFill/>
          <a:ln>
            <a:solidFill>
              <a:srgbClr val="0070C0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" name="TextBox 62"/>
          <p:cNvSpPr txBox="1"/>
          <p:nvPr/>
        </p:nvSpPr>
        <p:spPr>
          <a:xfrm>
            <a:off x="2107929" y="2288926"/>
            <a:ext cx="812677" cy="344183"/>
          </a:xfrm>
          <a:prstGeom prst="rect">
            <a:avLst/>
          </a:prstGeom>
          <a:noFill/>
        </p:spPr>
        <p:txBody>
          <a:bodyPr wrap="none" lIns="81774" tIns="40887" rIns="81774" bIns="40887" rtlCol="0">
            <a:spAutoFit/>
          </a:bodyPr>
          <a:lstStyle/>
          <a:p>
            <a:r>
              <a:rPr lang="en-US" dirty="0" smtClean="0"/>
              <a:t>Spine 0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5626762" y="2209800"/>
            <a:ext cx="812677" cy="344183"/>
          </a:xfrm>
          <a:prstGeom prst="rect">
            <a:avLst/>
          </a:prstGeom>
          <a:noFill/>
        </p:spPr>
        <p:txBody>
          <a:bodyPr wrap="none" lIns="81774" tIns="40887" rIns="81774" bIns="40887" rtlCol="0">
            <a:spAutoFit/>
          </a:bodyPr>
          <a:lstStyle/>
          <a:p>
            <a:r>
              <a:rPr lang="en-US" dirty="0" smtClean="0"/>
              <a:t>Spine 1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979608" y="4172153"/>
            <a:ext cx="696008" cy="344183"/>
          </a:xfrm>
          <a:prstGeom prst="rect">
            <a:avLst/>
          </a:prstGeom>
          <a:noFill/>
        </p:spPr>
        <p:txBody>
          <a:bodyPr wrap="none" lIns="81774" tIns="40887" rIns="81774" bIns="40887" rtlCol="0">
            <a:spAutoFit/>
          </a:bodyPr>
          <a:lstStyle/>
          <a:p>
            <a:r>
              <a:rPr lang="en-US" dirty="0" smtClean="0"/>
              <a:t>Leaf 0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4227881" y="4149600"/>
            <a:ext cx="696008" cy="344183"/>
          </a:xfrm>
          <a:prstGeom prst="rect">
            <a:avLst/>
          </a:prstGeom>
          <a:noFill/>
        </p:spPr>
        <p:txBody>
          <a:bodyPr wrap="none" lIns="81774" tIns="40887" rIns="81774" bIns="40887" rtlCol="0">
            <a:spAutoFit/>
          </a:bodyPr>
          <a:lstStyle/>
          <a:p>
            <a:r>
              <a:rPr lang="en-US" dirty="0" smtClean="0"/>
              <a:t>Leaf 1</a:t>
            </a:r>
            <a:endParaRPr lang="en-US" dirty="0"/>
          </a:p>
        </p:txBody>
      </p:sp>
      <p:cxnSp>
        <p:nvCxnSpPr>
          <p:cNvPr id="67" name="Straight Arrow Connector 66"/>
          <p:cNvCxnSpPr/>
          <p:nvPr/>
        </p:nvCxnSpPr>
        <p:spPr>
          <a:xfrm flipV="1">
            <a:off x="1975183" y="4711174"/>
            <a:ext cx="571468" cy="946441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none"/>
          </a:ln>
          <a:effectLst>
            <a:glow>
              <a:schemeClr val="accent1">
                <a:tint val="30000"/>
                <a:shade val="95000"/>
                <a:satMod val="300000"/>
                <a:alpha val="50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 flipV="1">
            <a:off x="3068441" y="4656678"/>
            <a:ext cx="475255" cy="946440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none"/>
          </a:ln>
          <a:effectLst>
            <a:glow>
              <a:schemeClr val="accent1">
                <a:tint val="30000"/>
                <a:shade val="95000"/>
                <a:satMod val="300000"/>
                <a:alpha val="50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2005511" y="4058971"/>
            <a:ext cx="1745279" cy="597713"/>
            <a:chOff x="5220661" y="3675707"/>
            <a:chExt cx="978209" cy="243008"/>
          </a:xfrm>
        </p:grpSpPr>
        <p:sp>
          <p:nvSpPr>
            <p:cNvPr id="8" name="Rectangle 7"/>
            <p:cNvSpPr/>
            <p:nvPr/>
          </p:nvSpPr>
          <p:spPr>
            <a:xfrm>
              <a:off x="5220661" y="3675707"/>
              <a:ext cx="978209" cy="243008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9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247331" y="3716981"/>
              <a:ext cx="92211" cy="72579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9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247331" y="3805705"/>
              <a:ext cx="92211" cy="72579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0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339542" y="3716981"/>
              <a:ext cx="92211" cy="72579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11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339542" y="3805704"/>
              <a:ext cx="92211" cy="72579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431754" y="3716980"/>
              <a:ext cx="92211" cy="72579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3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431754" y="3805704"/>
              <a:ext cx="92211" cy="72579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4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523965" y="3716980"/>
              <a:ext cx="92211" cy="72579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5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523965" y="3805703"/>
              <a:ext cx="92211" cy="72579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6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616121" y="3716981"/>
              <a:ext cx="92211" cy="72579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17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616121" y="3805705"/>
              <a:ext cx="92211" cy="72579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1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708333" y="3716981"/>
              <a:ext cx="92211" cy="72579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19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708333" y="3805704"/>
              <a:ext cx="92211" cy="72579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0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800544" y="3716980"/>
              <a:ext cx="92211" cy="72579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1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800544" y="3805704"/>
              <a:ext cx="92211" cy="72579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2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892756" y="3716980"/>
              <a:ext cx="92211" cy="72579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3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892756" y="3805703"/>
              <a:ext cx="92211" cy="72579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24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986833" y="3716979"/>
              <a:ext cx="92211" cy="72579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25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986833" y="3805703"/>
              <a:ext cx="92211" cy="72579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6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6079045" y="3716979"/>
              <a:ext cx="92211" cy="72579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27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6079045" y="3805702"/>
              <a:ext cx="92211" cy="72579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1" name="Rectangle 70"/>
          <p:cNvSpPr/>
          <p:nvPr/>
        </p:nvSpPr>
        <p:spPr>
          <a:xfrm>
            <a:off x="1830389" y="5657613"/>
            <a:ext cx="350243" cy="317461"/>
          </a:xfrm>
          <a:prstGeom prst="rect">
            <a:avLst/>
          </a:prstGeom>
          <a:solidFill>
            <a:srgbClr val="3366FF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81774" tIns="40887" rIns="81774" bIns="40887" rtlCol="0" anchor="ctr"/>
          <a:lstStyle/>
          <a:p>
            <a:pPr algn="ctr" defTabSz="817742">
              <a:defRPr/>
            </a:pPr>
            <a:r>
              <a:rPr lang="en-US" sz="1000" kern="0" dirty="0">
                <a:solidFill>
                  <a:schemeClr val="bg1"/>
                </a:solidFill>
                <a:latin typeface="Calibri"/>
              </a:rPr>
              <a:t>H</a:t>
            </a:r>
          </a:p>
        </p:txBody>
      </p:sp>
      <p:sp>
        <p:nvSpPr>
          <p:cNvPr id="72" name="Rectangle 71"/>
          <p:cNvSpPr/>
          <p:nvPr/>
        </p:nvSpPr>
        <p:spPr>
          <a:xfrm>
            <a:off x="3368571" y="5657613"/>
            <a:ext cx="350243" cy="317461"/>
          </a:xfrm>
          <a:prstGeom prst="rect">
            <a:avLst/>
          </a:prstGeom>
          <a:solidFill>
            <a:srgbClr val="3366FF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81774" tIns="40887" rIns="81774" bIns="40887" rtlCol="0" anchor="ctr"/>
          <a:lstStyle/>
          <a:p>
            <a:pPr algn="ctr" defTabSz="817742">
              <a:defRPr/>
            </a:pPr>
            <a:r>
              <a:rPr lang="en-US" sz="1000" kern="0" dirty="0">
                <a:solidFill>
                  <a:schemeClr val="bg1"/>
                </a:solidFill>
                <a:latin typeface="Calibri"/>
              </a:rPr>
              <a:t>H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5064294" y="4711175"/>
            <a:ext cx="571468" cy="946441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none"/>
          </a:ln>
          <a:effectLst>
            <a:glow>
              <a:schemeClr val="accent1">
                <a:tint val="30000"/>
                <a:shade val="95000"/>
                <a:satMod val="300000"/>
                <a:alpha val="50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 flipV="1">
            <a:off x="6196311" y="4711166"/>
            <a:ext cx="475255" cy="946440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none"/>
          </a:ln>
          <a:effectLst>
            <a:glow>
              <a:schemeClr val="accent1">
                <a:tint val="30000"/>
                <a:shade val="95000"/>
                <a:satMod val="300000"/>
                <a:alpha val="50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4923889" y="5657613"/>
            <a:ext cx="350243" cy="317461"/>
          </a:xfrm>
          <a:prstGeom prst="rect">
            <a:avLst/>
          </a:prstGeom>
          <a:solidFill>
            <a:srgbClr val="3366FF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81774" tIns="40887" rIns="81774" bIns="40887" rtlCol="0" anchor="ctr"/>
          <a:lstStyle/>
          <a:p>
            <a:pPr algn="ctr" defTabSz="817742">
              <a:defRPr/>
            </a:pPr>
            <a:r>
              <a:rPr lang="en-US" sz="1000" kern="0" dirty="0">
                <a:solidFill>
                  <a:schemeClr val="bg1"/>
                </a:solidFill>
                <a:latin typeface="Calibri"/>
              </a:rPr>
              <a:t>H</a:t>
            </a:r>
          </a:p>
        </p:txBody>
      </p:sp>
      <p:sp>
        <p:nvSpPr>
          <p:cNvPr id="76" name="Rectangle 75"/>
          <p:cNvSpPr/>
          <p:nvPr/>
        </p:nvSpPr>
        <p:spPr>
          <a:xfrm>
            <a:off x="6462071" y="5657613"/>
            <a:ext cx="350243" cy="317461"/>
          </a:xfrm>
          <a:prstGeom prst="rect">
            <a:avLst/>
          </a:prstGeom>
          <a:solidFill>
            <a:srgbClr val="3366FF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81774" tIns="40887" rIns="81774" bIns="40887" rtlCol="0" anchor="ctr"/>
          <a:lstStyle/>
          <a:p>
            <a:pPr algn="ctr" defTabSz="817742">
              <a:defRPr/>
            </a:pPr>
            <a:r>
              <a:rPr lang="en-US" sz="1000" kern="0" dirty="0">
                <a:solidFill>
                  <a:schemeClr val="bg1"/>
                </a:solidFill>
                <a:latin typeface="Calibri"/>
              </a:rPr>
              <a:t>H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5097768" y="4058970"/>
            <a:ext cx="1714544" cy="612295"/>
            <a:chOff x="5220661" y="3675707"/>
            <a:chExt cx="978209" cy="243008"/>
          </a:xfrm>
        </p:grpSpPr>
        <p:sp>
          <p:nvSpPr>
            <p:cNvPr id="30" name="Rectangle 29"/>
            <p:cNvSpPr/>
            <p:nvPr/>
          </p:nvSpPr>
          <p:spPr>
            <a:xfrm>
              <a:off x="5220661" y="3675707"/>
              <a:ext cx="978209" cy="243008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31" name="Picture 30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247331" y="3716981"/>
              <a:ext cx="92211" cy="72579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31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247331" y="3805705"/>
              <a:ext cx="92211" cy="72579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32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339542" y="3716981"/>
              <a:ext cx="92211" cy="72579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33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339542" y="3805704"/>
              <a:ext cx="92211" cy="72579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34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431754" y="3716980"/>
              <a:ext cx="92211" cy="72579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35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431754" y="3805704"/>
              <a:ext cx="92211" cy="72579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36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523965" y="3716980"/>
              <a:ext cx="92211" cy="72579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37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523965" y="3805703"/>
              <a:ext cx="92211" cy="72579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3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616121" y="3716981"/>
              <a:ext cx="92211" cy="72579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39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616121" y="3805705"/>
              <a:ext cx="92211" cy="72579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40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708333" y="3716981"/>
              <a:ext cx="92211" cy="72579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41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708333" y="3805704"/>
              <a:ext cx="92211" cy="72579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42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800544" y="3716980"/>
              <a:ext cx="92211" cy="72579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43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800544" y="3805704"/>
              <a:ext cx="92211" cy="72579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44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892756" y="3716980"/>
              <a:ext cx="92211" cy="72579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45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892756" y="3805703"/>
              <a:ext cx="92211" cy="72579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46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986833" y="3716979"/>
              <a:ext cx="92211" cy="72579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47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986833" y="3805703"/>
              <a:ext cx="92211" cy="72579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4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6079045" y="3716979"/>
              <a:ext cx="92211" cy="72579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0" name="Picture 49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6079045" y="3805702"/>
              <a:ext cx="92211" cy="72579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0" name="Group 79"/>
          <p:cNvGrpSpPr/>
          <p:nvPr/>
        </p:nvGrpSpPr>
        <p:grpSpPr>
          <a:xfrm>
            <a:off x="2642174" y="5758269"/>
            <a:ext cx="304628" cy="45719"/>
            <a:chOff x="2735206" y="5906624"/>
            <a:chExt cx="304627" cy="45719"/>
          </a:xfrm>
        </p:grpSpPr>
        <p:sp>
          <p:nvSpPr>
            <p:cNvPr id="77" name="Oval 76"/>
            <p:cNvSpPr/>
            <p:nvPr/>
          </p:nvSpPr>
          <p:spPr>
            <a:xfrm>
              <a:off x="2735206" y="5906624"/>
              <a:ext cx="45719" cy="45719"/>
            </a:xfrm>
            <a:prstGeom prst="ellipse">
              <a:avLst/>
            </a:prstGeom>
            <a:effectLst>
              <a:glow>
                <a:schemeClr val="accent1">
                  <a:tint val="30000"/>
                  <a:shade val="95000"/>
                  <a:satMod val="300000"/>
                  <a:alpha val="50000"/>
                </a:schemeClr>
              </a:glo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2864746" y="5906624"/>
              <a:ext cx="45719" cy="45719"/>
            </a:xfrm>
            <a:prstGeom prst="ellipse">
              <a:avLst/>
            </a:prstGeom>
            <a:effectLst>
              <a:glow>
                <a:schemeClr val="accent1">
                  <a:tint val="30000"/>
                  <a:shade val="95000"/>
                  <a:satMod val="300000"/>
                  <a:alpha val="50000"/>
                </a:schemeClr>
              </a:glo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2994114" y="5906624"/>
              <a:ext cx="45719" cy="45719"/>
            </a:xfrm>
            <a:prstGeom prst="ellipse">
              <a:avLst/>
            </a:prstGeom>
            <a:effectLst>
              <a:glow>
                <a:schemeClr val="accent1">
                  <a:tint val="30000"/>
                  <a:shade val="95000"/>
                  <a:satMod val="300000"/>
                  <a:alpha val="50000"/>
                </a:schemeClr>
              </a:glo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5707864" y="5803988"/>
            <a:ext cx="304628" cy="45719"/>
            <a:chOff x="2735206" y="5906624"/>
            <a:chExt cx="304627" cy="45719"/>
          </a:xfrm>
        </p:grpSpPr>
        <p:sp>
          <p:nvSpPr>
            <p:cNvPr id="82" name="Oval 81"/>
            <p:cNvSpPr/>
            <p:nvPr/>
          </p:nvSpPr>
          <p:spPr>
            <a:xfrm>
              <a:off x="2735206" y="5906624"/>
              <a:ext cx="45719" cy="45719"/>
            </a:xfrm>
            <a:prstGeom prst="ellipse">
              <a:avLst/>
            </a:prstGeom>
            <a:effectLst>
              <a:glow>
                <a:schemeClr val="accent1">
                  <a:tint val="30000"/>
                  <a:shade val="95000"/>
                  <a:satMod val="300000"/>
                  <a:alpha val="50000"/>
                </a:schemeClr>
              </a:glo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2864746" y="5906624"/>
              <a:ext cx="45719" cy="45719"/>
            </a:xfrm>
            <a:prstGeom prst="ellipse">
              <a:avLst/>
            </a:prstGeom>
            <a:effectLst>
              <a:glow>
                <a:schemeClr val="accent1">
                  <a:tint val="30000"/>
                  <a:shade val="95000"/>
                  <a:satMod val="300000"/>
                  <a:alpha val="50000"/>
                </a:schemeClr>
              </a:glo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2994114" y="5906624"/>
              <a:ext cx="45719" cy="45719"/>
            </a:xfrm>
            <a:prstGeom prst="ellipse">
              <a:avLst/>
            </a:prstGeom>
            <a:effectLst>
              <a:glow>
                <a:schemeClr val="accent1">
                  <a:tint val="30000"/>
                  <a:shade val="95000"/>
                  <a:satMod val="300000"/>
                  <a:alpha val="50000"/>
                </a:schemeClr>
              </a:glo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2410692" y="5389027"/>
            <a:ext cx="680504" cy="282627"/>
          </a:xfrm>
          <a:prstGeom prst="rect">
            <a:avLst/>
          </a:prstGeom>
          <a:noFill/>
        </p:spPr>
        <p:txBody>
          <a:bodyPr wrap="none" lIns="81774" tIns="40887" rIns="81774" bIns="40887" rtlCol="0">
            <a:spAutoFit/>
          </a:bodyPr>
          <a:lstStyle/>
          <a:p>
            <a:r>
              <a:rPr lang="en-US" sz="1300" dirty="0" smtClean="0"/>
              <a:t>24x10G</a:t>
            </a:r>
            <a:endParaRPr lang="en-US" sz="1300" dirty="0"/>
          </a:p>
        </p:txBody>
      </p:sp>
      <p:sp>
        <p:nvSpPr>
          <p:cNvPr id="86" name="TextBox 85"/>
          <p:cNvSpPr txBox="1"/>
          <p:nvPr/>
        </p:nvSpPr>
        <p:spPr>
          <a:xfrm>
            <a:off x="5476379" y="5449236"/>
            <a:ext cx="680504" cy="282627"/>
          </a:xfrm>
          <a:prstGeom prst="rect">
            <a:avLst/>
          </a:prstGeom>
          <a:noFill/>
        </p:spPr>
        <p:txBody>
          <a:bodyPr wrap="none" lIns="81774" tIns="40887" rIns="81774" bIns="40887" rtlCol="0">
            <a:spAutoFit/>
          </a:bodyPr>
          <a:lstStyle/>
          <a:p>
            <a:r>
              <a:rPr lang="en-US" sz="1300" dirty="0" smtClean="0"/>
              <a:t>24x10G</a:t>
            </a:r>
            <a:endParaRPr lang="en-US" sz="1300" dirty="0"/>
          </a:p>
        </p:txBody>
      </p:sp>
      <p:sp>
        <p:nvSpPr>
          <p:cNvPr id="87" name="TextBox 86"/>
          <p:cNvSpPr txBox="1"/>
          <p:nvPr/>
        </p:nvSpPr>
        <p:spPr>
          <a:xfrm>
            <a:off x="2049032" y="3411024"/>
            <a:ext cx="596009" cy="282627"/>
          </a:xfrm>
          <a:prstGeom prst="rect">
            <a:avLst/>
          </a:prstGeom>
          <a:noFill/>
        </p:spPr>
        <p:txBody>
          <a:bodyPr wrap="none" lIns="81774" tIns="40887" rIns="81774" bIns="40887" rtlCol="0">
            <a:spAutoFit/>
          </a:bodyPr>
          <a:lstStyle/>
          <a:p>
            <a:r>
              <a:rPr lang="en-US" sz="1300" dirty="0"/>
              <a:t>4x40G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012491" y="3411024"/>
            <a:ext cx="596009" cy="282627"/>
          </a:xfrm>
          <a:prstGeom prst="rect">
            <a:avLst/>
          </a:prstGeom>
          <a:noFill/>
        </p:spPr>
        <p:txBody>
          <a:bodyPr wrap="none" lIns="81774" tIns="40887" rIns="81774" bIns="40887" rtlCol="0">
            <a:spAutoFit/>
          </a:bodyPr>
          <a:lstStyle/>
          <a:p>
            <a:r>
              <a:rPr lang="en-US" sz="1300" dirty="0"/>
              <a:t>4x40G</a:t>
            </a:r>
          </a:p>
        </p:txBody>
      </p:sp>
    </p:spTree>
    <p:extLst>
      <p:ext uri="{BB962C8B-B14F-4D97-AF65-F5344CB8AC3E}">
        <p14:creationId xmlns:p14="http://schemas.microsoft.com/office/powerpoint/2010/main" val="122728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 Setup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28044"/>
            <a:ext cx="8140700" cy="44323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Background traffic : real data mining traffic stats (strongly heavy-tailed)</a:t>
            </a:r>
          </a:p>
          <a:p>
            <a:r>
              <a:rPr lang="en-US" dirty="0" smtClean="0"/>
              <a:t>Many to many traffic pattern</a:t>
            </a:r>
          </a:p>
          <a:p>
            <a:r>
              <a:rPr lang="en-US" dirty="0" smtClean="0"/>
              <a:t>We compare the flow completion time (FCT) </a:t>
            </a:r>
          </a:p>
          <a:p>
            <a:pPr lvl="1"/>
            <a:r>
              <a:rPr lang="en-US" dirty="0" smtClean="0"/>
              <a:t>Cisco: 5MB per port, AFD+DPP</a:t>
            </a:r>
          </a:p>
          <a:p>
            <a:pPr lvl="1"/>
            <a:r>
              <a:rPr lang="en-US" dirty="0" smtClean="0"/>
              <a:t>Different vendor: 50+MB per port, (never) Tail </a:t>
            </a:r>
            <a:r>
              <a:rPr lang="en-US" dirty="0" smtClean="0"/>
              <a:t>Drop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774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Breakdown of Flow Completion Time </a:t>
            </a:r>
            <a:br>
              <a:rPr lang="en-US" sz="2800" dirty="0"/>
            </a:br>
            <a:r>
              <a:rPr lang="en-US" sz="2800" dirty="0"/>
              <a:t>(&lt;100KB)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51314" y="1689107"/>
            <a:ext cx="1277938" cy="288635"/>
          </a:xfrm>
          <a:prstGeom prst="rect">
            <a:avLst/>
          </a:prstGeom>
          <a:solidFill>
            <a:schemeClr val="bg1"/>
          </a:solidFill>
        </p:spPr>
        <p:txBody>
          <a:bodyPr wrap="square" lIns="57245" tIns="28622" rIns="57245" bIns="28622" rtlCol="0">
            <a:spAutoFit/>
          </a:bodyPr>
          <a:lstStyle/>
          <a:p>
            <a:endParaRPr lang="en-US" sz="1500" dirty="0"/>
          </a:p>
        </p:txBody>
      </p:sp>
      <p:sp>
        <p:nvSpPr>
          <p:cNvPr id="7" name="TextBox 6"/>
          <p:cNvSpPr txBox="1"/>
          <p:nvPr/>
        </p:nvSpPr>
        <p:spPr>
          <a:xfrm>
            <a:off x="4310064" y="3217339"/>
            <a:ext cx="1119188" cy="288635"/>
          </a:xfrm>
          <a:prstGeom prst="rect">
            <a:avLst/>
          </a:prstGeom>
          <a:solidFill>
            <a:schemeClr val="bg1"/>
          </a:solidFill>
        </p:spPr>
        <p:txBody>
          <a:bodyPr wrap="square" lIns="57245" tIns="28622" rIns="57245" bIns="28622" rtlCol="0">
            <a:spAutoFit/>
          </a:bodyPr>
          <a:lstStyle/>
          <a:p>
            <a:endParaRPr lang="en-US" sz="1500" dirty="0"/>
          </a:p>
        </p:txBody>
      </p:sp>
      <p:sp>
        <p:nvSpPr>
          <p:cNvPr id="8" name="TextBox 7"/>
          <p:cNvSpPr txBox="1"/>
          <p:nvPr/>
        </p:nvSpPr>
        <p:spPr>
          <a:xfrm>
            <a:off x="4310064" y="4688423"/>
            <a:ext cx="1119188" cy="288635"/>
          </a:xfrm>
          <a:prstGeom prst="rect">
            <a:avLst/>
          </a:prstGeom>
          <a:solidFill>
            <a:schemeClr val="bg1"/>
          </a:solidFill>
        </p:spPr>
        <p:txBody>
          <a:bodyPr wrap="square" lIns="57245" tIns="28622" rIns="57245" bIns="28622" rtlCol="0">
            <a:spAutoFit/>
          </a:bodyPr>
          <a:lstStyle/>
          <a:p>
            <a:endParaRPr lang="en-US" sz="1500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5082705"/>
              </p:ext>
            </p:extLst>
          </p:nvPr>
        </p:nvGraphicFramePr>
        <p:xfrm>
          <a:off x="598489" y="1570355"/>
          <a:ext cx="7423150" cy="4883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4604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54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/>
              <a:t>Breakdown of Flow Completion Time</a:t>
            </a:r>
            <a:br>
              <a:rPr lang="en-US" sz="2800" dirty="0"/>
            </a:br>
            <a:r>
              <a:rPr lang="en-US" sz="2800" dirty="0" smtClean="0"/>
              <a:t>(</a:t>
            </a:r>
            <a:r>
              <a:rPr lang="en-US" sz="2800" dirty="0"/>
              <a:t>&gt;</a:t>
            </a:r>
            <a:r>
              <a:rPr lang="en-US" sz="2800" dirty="0" smtClean="0"/>
              <a:t>10MB)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151314" y="1689107"/>
            <a:ext cx="1277938" cy="288635"/>
          </a:xfrm>
          <a:prstGeom prst="rect">
            <a:avLst/>
          </a:prstGeom>
          <a:solidFill>
            <a:schemeClr val="bg1"/>
          </a:solidFill>
        </p:spPr>
        <p:txBody>
          <a:bodyPr wrap="square" lIns="57245" tIns="28622" rIns="57245" bIns="28622" rtlCol="0">
            <a:spAutoFit/>
          </a:bodyPr>
          <a:lstStyle/>
          <a:p>
            <a:endParaRPr lang="en-US" sz="1500" dirty="0"/>
          </a:p>
        </p:txBody>
      </p:sp>
      <p:sp>
        <p:nvSpPr>
          <p:cNvPr id="7" name="TextBox 6"/>
          <p:cNvSpPr txBox="1"/>
          <p:nvPr/>
        </p:nvSpPr>
        <p:spPr>
          <a:xfrm>
            <a:off x="4310064" y="3217339"/>
            <a:ext cx="1119188" cy="288635"/>
          </a:xfrm>
          <a:prstGeom prst="rect">
            <a:avLst/>
          </a:prstGeom>
          <a:solidFill>
            <a:schemeClr val="bg1"/>
          </a:solidFill>
        </p:spPr>
        <p:txBody>
          <a:bodyPr wrap="square" lIns="57245" tIns="28622" rIns="57245" bIns="28622" rtlCol="0">
            <a:spAutoFit/>
          </a:bodyPr>
          <a:lstStyle/>
          <a:p>
            <a:endParaRPr lang="en-US" sz="1500" dirty="0"/>
          </a:p>
        </p:txBody>
      </p:sp>
      <p:sp>
        <p:nvSpPr>
          <p:cNvPr id="8" name="TextBox 7"/>
          <p:cNvSpPr txBox="1"/>
          <p:nvPr/>
        </p:nvSpPr>
        <p:spPr>
          <a:xfrm>
            <a:off x="4310064" y="4688423"/>
            <a:ext cx="1119188" cy="288635"/>
          </a:xfrm>
          <a:prstGeom prst="rect">
            <a:avLst/>
          </a:prstGeom>
          <a:solidFill>
            <a:schemeClr val="bg1"/>
          </a:solidFill>
        </p:spPr>
        <p:txBody>
          <a:bodyPr wrap="square" lIns="57245" tIns="28622" rIns="57245" bIns="28622" rtlCol="0">
            <a:spAutoFit/>
          </a:bodyPr>
          <a:lstStyle/>
          <a:p>
            <a:endParaRPr lang="en-US" sz="1500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2987392"/>
              </p:ext>
            </p:extLst>
          </p:nvPr>
        </p:nvGraphicFramePr>
        <p:xfrm>
          <a:off x="768985" y="1570355"/>
          <a:ext cx="7423150" cy="4883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7166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884" y="273755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1500:1 </a:t>
            </a:r>
            <a:r>
              <a:rPr lang="en-US" dirty="0" err="1" smtClean="0">
                <a:solidFill>
                  <a:srgbClr val="000000"/>
                </a:solidFill>
              </a:rPr>
              <a:t>Incast</a:t>
            </a:r>
            <a:r>
              <a:rPr lang="en-US" dirty="0" smtClean="0">
                <a:solidFill>
                  <a:srgbClr val="000000"/>
                </a:solidFill>
              </a:rPr>
              <a:t> + Data Mining Background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- Scenario from one major cloud provider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81761" tIns="40882" rIns="81761" bIns="40882" rtlCol="0" anchor="ctr">
            <a:normAutofit/>
          </a:bodyPr>
          <a:lstStyle>
            <a:lvl1pPr algn="l" defTabSz="817661" rtl="0" eaLnBrk="1" latinLnBrk="0" hangingPunct="1">
              <a:spcBef>
                <a:spcPct val="0"/>
              </a:spcBef>
              <a:buNone/>
              <a:defRPr sz="3700" kern="1200">
                <a:solidFill>
                  <a:srgbClr val="3366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z="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Omnet</a:t>
            </a:r>
            <a:r>
              <a:rPr lang="en-US" sz="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++ Simulation</a:t>
            </a:r>
            <a:endParaRPr lang="en-US" sz="36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0743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Straight Arrow Connector 52"/>
          <p:cNvCxnSpPr/>
          <p:nvPr/>
        </p:nvCxnSpPr>
        <p:spPr>
          <a:xfrm flipV="1">
            <a:off x="2713317" y="2987524"/>
            <a:ext cx="3460756" cy="1430460"/>
          </a:xfrm>
          <a:prstGeom prst="straightConnector1">
            <a:avLst/>
          </a:prstGeom>
          <a:ln w="76200" cmpd="sng">
            <a:solidFill>
              <a:srgbClr val="0000FF"/>
            </a:solidFill>
            <a:tailEnd type="none"/>
          </a:ln>
          <a:effectLst>
            <a:glow>
              <a:schemeClr val="accent1">
                <a:tint val="30000"/>
                <a:shade val="95000"/>
                <a:satMod val="300000"/>
                <a:alpha val="50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2407200" y="3099673"/>
            <a:ext cx="0" cy="1287118"/>
          </a:xfrm>
          <a:prstGeom prst="straightConnector1">
            <a:avLst/>
          </a:prstGeom>
          <a:ln w="76200" cmpd="sng">
            <a:solidFill>
              <a:srgbClr val="0000FF"/>
            </a:solidFill>
            <a:tailEnd type="none"/>
          </a:ln>
          <a:effectLst>
            <a:glow>
              <a:schemeClr val="accent1">
                <a:tint val="30000"/>
                <a:shade val="95000"/>
                <a:satMod val="300000"/>
                <a:alpha val="50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180" y="-211682"/>
            <a:ext cx="7467600" cy="1143000"/>
          </a:xfrm>
        </p:spPr>
        <p:txBody>
          <a:bodyPr/>
          <a:lstStyle/>
          <a:p>
            <a:r>
              <a:rPr lang="en-US" altLang="zh-CN" dirty="0" smtClean="0"/>
              <a:t>Simulation </a:t>
            </a:r>
            <a:r>
              <a:rPr lang="en-US" dirty="0" smtClean="0"/>
              <a:t>Topology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21969" y="3940167"/>
            <a:ext cx="165153" cy="344187"/>
          </a:xfrm>
          <a:prstGeom prst="rect">
            <a:avLst/>
          </a:prstGeom>
          <a:noFill/>
        </p:spPr>
        <p:txBody>
          <a:bodyPr wrap="none" lIns="81778" tIns="40889" rIns="81778" bIns="40889" rtlCol="0">
            <a:spAutoFit/>
          </a:bodyPr>
          <a:lstStyle/>
          <a:p>
            <a:endParaRPr lang="en-US" dirty="0"/>
          </a:p>
        </p:txBody>
      </p:sp>
      <p:cxnSp>
        <p:nvCxnSpPr>
          <p:cNvPr id="59" name="Straight Arrow Connector 58"/>
          <p:cNvCxnSpPr/>
          <p:nvPr/>
        </p:nvCxnSpPr>
        <p:spPr>
          <a:xfrm flipH="1" flipV="1">
            <a:off x="6387204" y="3099672"/>
            <a:ext cx="59" cy="1271729"/>
          </a:xfrm>
          <a:prstGeom prst="straightConnector1">
            <a:avLst/>
          </a:prstGeom>
          <a:ln w="76200" cmpd="sng">
            <a:solidFill>
              <a:srgbClr val="0000FF"/>
            </a:solidFill>
            <a:tailEnd type="none"/>
          </a:ln>
          <a:effectLst>
            <a:glow>
              <a:schemeClr val="accent1">
                <a:tint val="30000"/>
                <a:shade val="95000"/>
                <a:satMod val="300000"/>
                <a:alpha val="50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 flipV="1">
            <a:off x="2820576" y="2993855"/>
            <a:ext cx="3180921" cy="1392936"/>
          </a:xfrm>
          <a:prstGeom prst="straightConnector1">
            <a:avLst/>
          </a:prstGeom>
          <a:ln w="76200" cmpd="sng">
            <a:solidFill>
              <a:srgbClr val="0000FF"/>
            </a:solidFill>
            <a:tailEnd type="none"/>
          </a:ln>
          <a:effectLst>
            <a:glow>
              <a:schemeClr val="accent1">
                <a:tint val="30000"/>
                <a:shade val="95000"/>
                <a:satMod val="300000"/>
                <a:alpha val="50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243172" y="1566276"/>
            <a:ext cx="812685" cy="344187"/>
          </a:xfrm>
          <a:prstGeom prst="rect">
            <a:avLst/>
          </a:prstGeom>
          <a:noFill/>
        </p:spPr>
        <p:txBody>
          <a:bodyPr wrap="none" lIns="81778" tIns="40889" rIns="81778" bIns="40889" rtlCol="0">
            <a:spAutoFit/>
          </a:bodyPr>
          <a:lstStyle/>
          <a:p>
            <a:r>
              <a:rPr lang="en-US" dirty="0" smtClean="0"/>
              <a:t>Spine 0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750214" y="4548443"/>
            <a:ext cx="696016" cy="344187"/>
          </a:xfrm>
          <a:prstGeom prst="rect">
            <a:avLst/>
          </a:prstGeom>
          <a:noFill/>
        </p:spPr>
        <p:txBody>
          <a:bodyPr wrap="none" lIns="81778" tIns="40889" rIns="81778" bIns="40889" rtlCol="0">
            <a:spAutoFit/>
          </a:bodyPr>
          <a:lstStyle/>
          <a:p>
            <a:r>
              <a:rPr lang="en-US" dirty="0" smtClean="0"/>
              <a:t>Leaf 0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7047996" y="4550768"/>
            <a:ext cx="727244" cy="359576"/>
          </a:xfrm>
          <a:prstGeom prst="rect">
            <a:avLst/>
          </a:prstGeom>
          <a:noFill/>
        </p:spPr>
        <p:txBody>
          <a:bodyPr wrap="none" lIns="81778" tIns="40889" rIns="81778" bIns="40889" rtlCol="0">
            <a:spAutoFit/>
          </a:bodyPr>
          <a:lstStyle/>
          <a:p>
            <a:r>
              <a:rPr lang="en-US" dirty="0" smtClean="0"/>
              <a:t>Leaf 6</a:t>
            </a:r>
            <a:endParaRPr lang="en-US" dirty="0"/>
          </a:p>
        </p:txBody>
      </p:sp>
      <p:cxnSp>
        <p:nvCxnSpPr>
          <p:cNvPr id="67" name="Straight Arrow Connector 66"/>
          <p:cNvCxnSpPr/>
          <p:nvPr/>
        </p:nvCxnSpPr>
        <p:spPr>
          <a:xfrm flipV="1">
            <a:off x="1620060" y="4939213"/>
            <a:ext cx="435508" cy="986350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none"/>
          </a:ln>
          <a:effectLst>
            <a:glow>
              <a:schemeClr val="accent1">
                <a:tint val="30000"/>
                <a:shade val="95000"/>
                <a:satMod val="300000"/>
                <a:alpha val="50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 flipV="1">
            <a:off x="2713317" y="4924626"/>
            <a:ext cx="475255" cy="946440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none"/>
          </a:ln>
          <a:effectLst>
            <a:glow>
              <a:schemeClr val="accent1">
                <a:tint val="30000"/>
                <a:shade val="95000"/>
                <a:satMod val="300000"/>
                <a:alpha val="50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1475265" y="5925560"/>
            <a:ext cx="350243" cy="317461"/>
          </a:xfrm>
          <a:prstGeom prst="rect">
            <a:avLst/>
          </a:prstGeom>
          <a:solidFill>
            <a:srgbClr val="3366FF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81778" tIns="40889" rIns="81778" bIns="40889" rtlCol="0" anchor="ctr"/>
          <a:lstStyle/>
          <a:p>
            <a:pPr algn="ctr" defTabSz="817783">
              <a:defRPr/>
            </a:pPr>
            <a:r>
              <a:rPr lang="en-US" sz="1000" kern="0" dirty="0">
                <a:solidFill>
                  <a:schemeClr val="bg1"/>
                </a:solidFill>
                <a:latin typeface="Calibri"/>
              </a:rPr>
              <a:t>H</a:t>
            </a:r>
          </a:p>
        </p:txBody>
      </p:sp>
      <p:sp>
        <p:nvSpPr>
          <p:cNvPr id="72" name="Rectangle 71"/>
          <p:cNvSpPr/>
          <p:nvPr/>
        </p:nvSpPr>
        <p:spPr>
          <a:xfrm>
            <a:off x="3013447" y="5925560"/>
            <a:ext cx="350243" cy="317461"/>
          </a:xfrm>
          <a:prstGeom prst="rect">
            <a:avLst/>
          </a:prstGeom>
          <a:solidFill>
            <a:srgbClr val="3366FF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81778" tIns="40889" rIns="81778" bIns="40889" rtlCol="0" anchor="ctr"/>
          <a:lstStyle/>
          <a:p>
            <a:pPr algn="ctr" defTabSz="817783">
              <a:defRPr/>
            </a:pPr>
            <a:r>
              <a:rPr lang="en-US" sz="1000" kern="0" dirty="0">
                <a:solidFill>
                  <a:schemeClr val="bg1"/>
                </a:solidFill>
                <a:latin typeface="Calibri"/>
              </a:rPr>
              <a:t>H</a:t>
            </a:r>
          </a:p>
        </p:txBody>
      </p:sp>
      <p:cxnSp>
        <p:nvCxnSpPr>
          <p:cNvPr id="74" name="Straight Arrow Connector 73"/>
          <p:cNvCxnSpPr>
            <a:stCxn id="76" idx="0"/>
            <a:endCxn id="132" idx="2"/>
          </p:cNvCxnSpPr>
          <p:nvPr/>
        </p:nvCxnSpPr>
        <p:spPr>
          <a:xfrm flipH="1" flipV="1">
            <a:off x="6586058" y="4933707"/>
            <a:ext cx="4810" cy="1023007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none"/>
          </a:ln>
          <a:effectLst>
            <a:glow>
              <a:schemeClr val="accent1">
                <a:tint val="30000"/>
                <a:shade val="95000"/>
                <a:satMod val="300000"/>
                <a:alpha val="50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6415746" y="5956714"/>
            <a:ext cx="350243" cy="317461"/>
          </a:xfrm>
          <a:prstGeom prst="rect">
            <a:avLst/>
          </a:prstGeom>
          <a:solidFill>
            <a:srgbClr val="3366FF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81778" tIns="40889" rIns="81778" bIns="40889" rtlCol="0" anchor="ctr"/>
          <a:lstStyle/>
          <a:p>
            <a:pPr algn="ctr" defTabSz="817783">
              <a:defRPr/>
            </a:pPr>
            <a:r>
              <a:rPr lang="en-US" sz="1000" kern="0" dirty="0">
                <a:solidFill>
                  <a:schemeClr val="bg1"/>
                </a:solidFill>
                <a:latin typeface="Calibri"/>
              </a:rPr>
              <a:t>H</a:t>
            </a:r>
          </a:p>
        </p:txBody>
      </p:sp>
      <p:grpSp>
        <p:nvGrpSpPr>
          <p:cNvPr id="80" name="Group 79"/>
          <p:cNvGrpSpPr/>
          <p:nvPr/>
        </p:nvGrpSpPr>
        <p:grpSpPr>
          <a:xfrm>
            <a:off x="2287050" y="6026216"/>
            <a:ext cx="304628" cy="45719"/>
            <a:chOff x="2735206" y="5906624"/>
            <a:chExt cx="304627" cy="45719"/>
          </a:xfrm>
        </p:grpSpPr>
        <p:sp>
          <p:nvSpPr>
            <p:cNvPr id="77" name="Oval 76"/>
            <p:cNvSpPr/>
            <p:nvPr/>
          </p:nvSpPr>
          <p:spPr>
            <a:xfrm>
              <a:off x="2735206" y="5906624"/>
              <a:ext cx="45719" cy="45719"/>
            </a:xfrm>
            <a:prstGeom prst="ellipse">
              <a:avLst/>
            </a:prstGeom>
            <a:effectLst>
              <a:glow>
                <a:schemeClr val="accent1">
                  <a:tint val="30000"/>
                  <a:shade val="95000"/>
                  <a:satMod val="300000"/>
                  <a:alpha val="50000"/>
                </a:schemeClr>
              </a:glo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2864746" y="5906624"/>
              <a:ext cx="45719" cy="45719"/>
            </a:xfrm>
            <a:prstGeom prst="ellipse">
              <a:avLst/>
            </a:prstGeom>
            <a:effectLst>
              <a:glow>
                <a:schemeClr val="accent1">
                  <a:tint val="30000"/>
                  <a:shade val="95000"/>
                  <a:satMod val="300000"/>
                  <a:alpha val="50000"/>
                </a:schemeClr>
              </a:glo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2994114" y="5906624"/>
              <a:ext cx="45719" cy="45719"/>
            </a:xfrm>
            <a:prstGeom prst="ellipse">
              <a:avLst/>
            </a:prstGeom>
            <a:effectLst>
              <a:glow>
                <a:schemeClr val="accent1">
                  <a:tint val="30000"/>
                  <a:shade val="95000"/>
                  <a:satMod val="300000"/>
                  <a:alpha val="50000"/>
                </a:schemeClr>
              </a:glo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2071610" y="5656974"/>
            <a:ext cx="843224" cy="282631"/>
          </a:xfrm>
          <a:prstGeom prst="rect">
            <a:avLst/>
          </a:prstGeom>
          <a:noFill/>
        </p:spPr>
        <p:txBody>
          <a:bodyPr wrap="none" lIns="81778" tIns="40889" rIns="81778" bIns="40889" rtlCol="0">
            <a:spAutoFit/>
          </a:bodyPr>
          <a:lstStyle/>
          <a:p>
            <a:r>
              <a:rPr lang="en-US" sz="1300" dirty="0" smtClean="0"/>
              <a:t>250x40G</a:t>
            </a:r>
            <a:endParaRPr lang="en-US" sz="1300" dirty="0"/>
          </a:p>
        </p:txBody>
      </p:sp>
      <p:sp>
        <p:nvSpPr>
          <p:cNvPr id="87" name="TextBox 86"/>
          <p:cNvSpPr txBox="1"/>
          <p:nvPr/>
        </p:nvSpPr>
        <p:spPr>
          <a:xfrm>
            <a:off x="1391363" y="3614224"/>
            <a:ext cx="763869" cy="282631"/>
          </a:xfrm>
          <a:prstGeom prst="rect">
            <a:avLst/>
          </a:prstGeom>
          <a:noFill/>
        </p:spPr>
        <p:txBody>
          <a:bodyPr wrap="none" lIns="81778" tIns="40889" rIns="81778" bIns="40889" rtlCol="0">
            <a:spAutoFit/>
          </a:bodyPr>
          <a:lstStyle/>
          <a:p>
            <a:r>
              <a:rPr lang="zh-CN" altLang="zh-CN" sz="1300" dirty="0" smtClean="0"/>
              <a:t>1</a:t>
            </a:r>
            <a:r>
              <a:rPr lang="en-US" altLang="zh-CN" sz="1300" dirty="0" smtClean="0"/>
              <a:t>0</a:t>
            </a:r>
            <a:r>
              <a:rPr lang="en-US" sz="1300" dirty="0" smtClean="0"/>
              <a:t>x</a:t>
            </a:r>
            <a:r>
              <a:rPr lang="en-US" altLang="zh-CN" sz="1300" dirty="0" smtClean="0"/>
              <a:t>10</a:t>
            </a:r>
            <a:r>
              <a:rPr lang="en-US" sz="1300" dirty="0" smtClean="0"/>
              <a:t>0G</a:t>
            </a:r>
            <a:endParaRPr lang="en-US" sz="1300" dirty="0"/>
          </a:p>
        </p:txBody>
      </p:sp>
      <p:sp>
        <p:nvSpPr>
          <p:cNvPr id="88" name="TextBox 87"/>
          <p:cNvSpPr txBox="1"/>
          <p:nvPr/>
        </p:nvSpPr>
        <p:spPr>
          <a:xfrm>
            <a:off x="6471004" y="3606348"/>
            <a:ext cx="763869" cy="282631"/>
          </a:xfrm>
          <a:prstGeom prst="rect">
            <a:avLst/>
          </a:prstGeom>
          <a:noFill/>
        </p:spPr>
        <p:txBody>
          <a:bodyPr wrap="none" lIns="81778" tIns="40889" rIns="81778" bIns="40889" rtlCol="0">
            <a:spAutoFit/>
          </a:bodyPr>
          <a:lstStyle/>
          <a:p>
            <a:r>
              <a:rPr lang="zh-CN" altLang="zh-CN" sz="1300" dirty="0" smtClean="0"/>
              <a:t>1</a:t>
            </a:r>
            <a:r>
              <a:rPr lang="en-US" altLang="zh-CN" sz="1300" dirty="0" smtClean="0"/>
              <a:t>0</a:t>
            </a:r>
            <a:r>
              <a:rPr lang="en-US" sz="1300" dirty="0" smtClean="0"/>
              <a:t>x100G</a:t>
            </a:r>
            <a:endParaRPr lang="en-US" sz="1300" dirty="0"/>
          </a:p>
        </p:txBody>
      </p:sp>
      <p:grpSp>
        <p:nvGrpSpPr>
          <p:cNvPr id="89" name="Group 88"/>
          <p:cNvGrpSpPr/>
          <p:nvPr/>
        </p:nvGrpSpPr>
        <p:grpSpPr>
          <a:xfrm>
            <a:off x="4149668" y="4623808"/>
            <a:ext cx="304628" cy="45719"/>
            <a:chOff x="2735206" y="5906624"/>
            <a:chExt cx="304627" cy="45719"/>
          </a:xfrm>
        </p:grpSpPr>
        <p:sp>
          <p:nvSpPr>
            <p:cNvPr id="90" name="Oval 89"/>
            <p:cNvSpPr/>
            <p:nvPr/>
          </p:nvSpPr>
          <p:spPr>
            <a:xfrm>
              <a:off x="2735206" y="5906624"/>
              <a:ext cx="45719" cy="45719"/>
            </a:xfrm>
            <a:prstGeom prst="ellipse">
              <a:avLst/>
            </a:prstGeom>
            <a:effectLst>
              <a:glow>
                <a:schemeClr val="accent1">
                  <a:tint val="30000"/>
                  <a:shade val="95000"/>
                  <a:satMod val="300000"/>
                  <a:alpha val="50000"/>
                </a:schemeClr>
              </a:glo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2864746" y="5906624"/>
              <a:ext cx="45719" cy="45719"/>
            </a:xfrm>
            <a:prstGeom prst="ellipse">
              <a:avLst/>
            </a:prstGeom>
            <a:effectLst>
              <a:glow>
                <a:schemeClr val="accent1">
                  <a:tint val="30000"/>
                  <a:shade val="95000"/>
                  <a:satMod val="300000"/>
                  <a:alpha val="50000"/>
                </a:schemeClr>
              </a:glo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2994114" y="5906624"/>
              <a:ext cx="45719" cy="45719"/>
            </a:xfrm>
            <a:prstGeom prst="ellipse">
              <a:avLst/>
            </a:prstGeom>
            <a:effectLst>
              <a:glow>
                <a:schemeClr val="accent1">
                  <a:tint val="30000"/>
                  <a:shade val="95000"/>
                  <a:satMod val="300000"/>
                  <a:alpha val="50000"/>
                </a:schemeClr>
              </a:glo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9" name="Rectangle 118"/>
          <p:cNvSpPr/>
          <p:nvPr/>
        </p:nvSpPr>
        <p:spPr>
          <a:xfrm>
            <a:off x="1620060" y="4341070"/>
            <a:ext cx="1726339" cy="8198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1" name="Straight Connector 120"/>
          <p:cNvCxnSpPr/>
          <p:nvPr/>
        </p:nvCxnSpPr>
        <p:spPr>
          <a:xfrm>
            <a:off x="2055568" y="4473869"/>
            <a:ext cx="0" cy="4645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2055568" y="4480732"/>
            <a:ext cx="20862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2282799" y="4473869"/>
            <a:ext cx="0" cy="4645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2768925" y="4473869"/>
            <a:ext cx="0" cy="4645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2768925" y="4480732"/>
            <a:ext cx="20862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2996156" y="4473869"/>
            <a:ext cx="0" cy="4645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5320588" y="4292737"/>
            <a:ext cx="1726339" cy="8198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6481747" y="4622944"/>
            <a:ext cx="208622" cy="3107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9" name="Straight Connector 128"/>
          <p:cNvCxnSpPr/>
          <p:nvPr/>
        </p:nvCxnSpPr>
        <p:spPr>
          <a:xfrm>
            <a:off x="6481688" y="4467972"/>
            <a:ext cx="0" cy="4645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6690369" y="4467972"/>
            <a:ext cx="0" cy="4645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6481747" y="4933707"/>
            <a:ext cx="20862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4474032" y="5374343"/>
            <a:ext cx="1958043" cy="282631"/>
          </a:xfrm>
          <a:prstGeom prst="rect">
            <a:avLst/>
          </a:prstGeom>
          <a:noFill/>
        </p:spPr>
        <p:txBody>
          <a:bodyPr wrap="none" lIns="81778" tIns="40889" rIns="81778" bIns="40889" rtlCol="0">
            <a:spAutoFit/>
          </a:bodyPr>
          <a:lstStyle/>
          <a:p>
            <a:r>
              <a:rPr lang="en-US" sz="1300" dirty="0" smtClean="0"/>
              <a:t>1500:1 </a:t>
            </a:r>
            <a:r>
              <a:rPr lang="en-US" sz="1300" dirty="0" err="1" smtClean="0"/>
              <a:t>Incast+Background</a:t>
            </a:r>
            <a:endParaRPr lang="en-US" sz="1300" dirty="0"/>
          </a:p>
        </p:txBody>
      </p:sp>
      <p:sp>
        <p:nvSpPr>
          <p:cNvPr id="143" name="TextBox 142"/>
          <p:cNvSpPr txBox="1"/>
          <p:nvPr/>
        </p:nvSpPr>
        <p:spPr>
          <a:xfrm>
            <a:off x="5581884" y="1527873"/>
            <a:ext cx="850775" cy="359576"/>
          </a:xfrm>
          <a:prstGeom prst="rect">
            <a:avLst/>
          </a:prstGeom>
          <a:noFill/>
        </p:spPr>
        <p:txBody>
          <a:bodyPr wrap="none" lIns="81778" tIns="40889" rIns="81778" bIns="40889" rtlCol="0">
            <a:spAutoFit/>
          </a:bodyPr>
          <a:lstStyle/>
          <a:p>
            <a:r>
              <a:rPr lang="en-US" dirty="0" smtClean="0"/>
              <a:t>Spine 1</a:t>
            </a:r>
            <a:endParaRPr lang="en-US" dirty="0"/>
          </a:p>
        </p:txBody>
      </p:sp>
      <p:sp>
        <p:nvSpPr>
          <p:cNvPr id="144" name="Rectangle 143"/>
          <p:cNvSpPr/>
          <p:nvPr/>
        </p:nvSpPr>
        <p:spPr>
          <a:xfrm>
            <a:off x="5082503" y="2227548"/>
            <a:ext cx="2350782" cy="8652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TextBox 162"/>
          <p:cNvSpPr txBox="1"/>
          <p:nvPr/>
        </p:nvSpPr>
        <p:spPr>
          <a:xfrm>
            <a:off x="3673142" y="4759425"/>
            <a:ext cx="1562308" cy="359576"/>
          </a:xfrm>
          <a:prstGeom prst="rect">
            <a:avLst/>
          </a:prstGeom>
          <a:noFill/>
        </p:spPr>
        <p:txBody>
          <a:bodyPr wrap="square" lIns="81778" tIns="40889" rIns="81778" bIns="40889" rtlCol="0">
            <a:spAutoFit/>
          </a:bodyPr>
          <a:lstStyle/>
          <a:p>
            <a:r>
              <a:rPr lang="en-US" dirty="0" smtClean="0"/>
              <a:t>Leaf 1,2,3,4,5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431361" y="2234382"/>
            <a:ext cx="2350782" cy="8652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3993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Arrow Connector 45"/>
          <p:cNvCxnSpPr/>
          <p:nvPr/>
        </p:nvCxnSpPr>
        <p:spPr>
          <a:xfrm>
            <a:off x="3131740" y="3235840"/>
            <a:ext cx="156587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itle 27"/>
          <p:cNvSpPr>
            <a:spLocks noGrp="1"/>
          </p:cNvSpPr>
          <p:nvPr>
            <p:ph type="title"/>
          </p:nvPr>
        </p:nvSpPr>
        <p:spPr>
          <a:xfrm>
            <a:off x="229702" y="164191"/>
            <a:ext cx="8588861" cy="536047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Simple model of TCP throughput dynamics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764441" y="1411687"/>
            <a:ext cx="24660" cy="38589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764441" y="5270661"/>
            <a:ext cx="75704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764441" y="2878837"/>
            <a:ext cx="2367299" cy="23918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131740" y="2878837"/>
            <a:ext cx="156587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764442" y="2866508"/>
            <a:ext cx="4491237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16200000">
            <a:off x="-495585" y="3118734"/>
            <a:ext cx="1988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Good Throughput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89101" y="5270661"/>
            <a:ext cx="2659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Increasing TCP Window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19" idx="3"/>
          </p:cNvCxnSpPr>
          <p:nvPr/>
        </p:nvCxnSpPr>
        <p:spPr>
          <a:xfrm flipV="1">
            <a:off x="3448803" y="5443267"/>
            <a:ext cx="3110589" cy="120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059057" y="2866508"/>
            <a:ext cx="84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“knee”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724723" y="2878837"/>
            <a:ext cx="6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“cliff”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89101" y="2477045"/>
            <a:ext cx="2224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Bottleneck Capacity</a:t>
            </a:r>
            <a:endParaRPr lang="en-US" dirty="0"/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0530346"/>
              </p:ext>
            </p:extLst>
          </p:nvPr>
        </p:nvGraphicFramePr>
        <p:xfrm>
          <a:off x="947078" y="1441807"/>
          <a:ext cx="4610100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" name="Equation" r:id="rId4" imgW="2768600" imgH="431800" progId="Equation.3">
                  <p:embed/>
                </p:oleObj>
              </mc:Choice>
              <mc:Fallback>
                <p:oleObj name="Equation" r:id="rId4" imgW="27686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078" y="1441807"/>
                        <a:ext cx="4610100" cy="73501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Freeform 39"/>
          <p:cNvSpPr/>
          <p:nvPr/>
        </p:nvSpPr>
        <p:spPr>
          <a:xfrm>
            <a:off x="4697611" y="2878838"/>
            <a:ext cx="3940312" cy="2276844"/>
          </a:xfrm>
          <a:custGeom>
            <a:avLst/>
            <a:gdLst>
              <a:gd name="connsiteX0" fmla="*/ 0 w 3583417"/>
              <a:gd name="connsiteY0" fmla="*/ 0 h 1131735"/>
              <a:gd name="connsiteX1" fmla="*/ 1207046 w 3583417"/>
              <a:gd name="connsiteY1" fmla="*/ 943113 h 1131735"/>
              <a:gd name="connsiteX2" fmla="*/ 3583417 w 3583417"/>
              <a:gd name="connsiteY2" fmla="*/ 1131735 h 1131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83417" h="1131735">
                <a:moveTo>
                  <a:pt x="0" y="0"/>
                </a:moveTo>
                <a:cubicBezTo>
                  <a:pt x="304905" y="377245"/>
                  <a:pt x="609810" y="754491"/>
                  <a:pt x="1207046" y="943113"/>
                </a:cubicBezTo>
                <a:cubicBezTo>
                  <a:pt x="1804282" y="1131736"/>
                  <a:pt x="3583417" y="1131735"/>
                  <a:pt x="3583417" y="1131735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3131740" y="2980235"/>
            <a:ext cx="0" cy="4778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697610" y="2980235"/>
            <a:ext cx="0" cy="4778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448803" y="2980235"/>
            <a:ext cx="877727" cy="646331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Queue</a:t>
            </a:r>
          </a:p>
          <a:p>
            <a:r>
              <a:rPr lang="en-US" dirty="0" smtClean="0"/>
              <a:t>Depth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25521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Traffic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Delay and drop sensitive </a:t>
            </a:r>
            <a:r>
              <a:rPr lang="en-US" dirty="0" err="1">
                <a:solidFill>
                  <a:srgbClr val="000000"/>
                </a:solidFill>
              </a:rPr>
              <a:t>i</a:t>
            </a:r>
            <a:r>
              <a:rPr lang="en-US" dirty="0" err="1" smtClean="0">
                <a:solidFill>
                  <a:srgbClr val="000000"/>
                </a:solidFill>
              </a:rPr>
              <a:t>ncast</a:t>
            </a:r>
            <a:r>
              <a:rPr lang="en-US" dirty="0" smtClean="0">
                <a:solidFill>
                  <a:srgbClr val="000000"/>
                </a:solidFill>
              </a:rPr>
              <a:t> traffic: 1500:1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Each flow is 5KB-10KB 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T</a:t>
            </a:r>
            <a:r>
              <a:rPr lang="en-US" dirty="0" smtClean="0">
                <a:solidFill>
                  <a:srgbClr val="000000"/>
                </a:solidFill>
              </a:rPr>
              <a:t>otal </a:t>
            </a:r>
            <a:r>
              <a:rPr lang="en-US" dirty="0" err="1">
                <a:solidFill>
                  <a:srgbClr val="000000"/>
                </a:solidFill>
              </a:rPr>
              <a:t>i</a:t>
            </a:r>
            <a:r>
              <a:rPr lang="en-US" dirty="0" err="1" smtClean="0">
                <a:solidFill>
                  <a:srgbClr val="000000"/>
                </a:solidFill>
              </a:rPr>
              <a:t>ncast</a:t>
            </a:r>
            <a:r>
              <a:rPr lang="en-US" dirty="0" smtClean="0">
                <a:solidFill>
                  <a:srgbClr val="000000"/>
                </a:solidFill>
              </a:rPr>
              <a:t> size is 7.5MB-15MB.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Within time x and x+1ms, all </a:t>
            </a:r>
            <a:r>
              <a:rPr lang="en-US" dirty="0">
                <a:solidFill>
                  <a:srgbClr val="000000"/>
                </a:solidFill>
              </a:rPr>
              <a:t>1500 servers begin </a:t>
            </a:r>
            <a:r>
              <a:rPr lang="en-US" dirty="0" smtClean="0">
                <a:solidFill>
                  <a:srgbClr val="000000"/>
                </a:solidFill>
              </a:rPr>
              <a:t>brand new TCP sessions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Every 50ms, the </a:t>
            </a:r>
            <a:r>
              <a:rPr lang="en-US" dirty="0" err="1" smtClean="0">
                <a:solidFill>
                  <a:srgbClr val="000000"/>
                </a:solidFill>
              </a:rPr>
              <a:t>incast</a:t>
            </a:r>
            <a:r>
              <a:rPr lang="en-US" dirty="0" smtClean="0">
                <a:solidFill>
                  <a:srgbClr val="000000"/>
                </a:solidFill>
              </a:rPr>
              <a:t> event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is repeated.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Background traffic: data mining (statistics from VL2 paper)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77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25MB: Naïve Buffering (Tail Drop)</a:t>
            </a: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40MB: Intelligent Buffering (AFD+DPP)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250MB</a:t>
            </a:r>
            <a:r>
              <a:rPr lang="en-US" dirty="0">
                <a:solidFill>
                  <a:srgbClr val="000000"/>
                </a:solidFill>
              </a:rPr>
              <a:t>: Naïve Buffering (Tail Drop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73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575090"/>
            <a:ext cx="8588861" cy="838200"/>
          </a:xfrm>
        </p:spPr>
        <p:txBody>
          <a:bodyPr>
            <a:noAutofit/>
          </a:bodyPr>
          <a:lstStyle/>
          <a:p>
            <a:r>
              <a:rPr lang="en-US" sz="3200" dirty="0" smtClean="0"/>
              <a:t>1500:1 </a:t>
            </a:r>
            <a:r>
              <a:rPr lang="en-US" sz="3200" dirty="0" err="1" smtClean="0"/>
              <a:t>Incast</a:t>
            </a:r>
            <a:r>
              <a:rPr lang="en-US" sz="3200" dirty="0" smtClean="0"/>
              <a:t> Completion Time</a:t>
            </a:r>
            <a:br>
              <a:rPr lang="en-US" sz="3200" dirty="0" smtClean="0"/>
            </a:br>
            <a:r>
              <a:rPr lang="en-US" sz="3200" dirty="0" smtClean="0"/>
              <a:t>- Average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7920853" y="4138863"/>
            <a:ext cx="769623" cy="4205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8723143"/>
              </p:ext>
            </p:extLst>
          </p:nvPr>
        </p:nvGraphicFramePr>
        <p:xfrm>
          <a:off x="685800" y="1413290"/>
          <a:ext cx="7760970" cy="479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609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Data Mining Traffic as Background</a:t>
            </a:r>
            <a:br>
              <a:rPr lang="en-US" sz="3600" dirty="0" smtClean="0"/>
            </a:br>
            <a:r>
              <a:rPr lang="en-US" sz="3600" dirty="0" smtClean="0"/>
              <a:t>-Small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8261684" y="4106782"/>
            <a:ext cx="705853" cy="3689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3010727"/>
              </p:ext>
            </p:extLst>
          </p:nvPr>
        </p:nvGraphicFramePr>
        <p:xfrm>
          <a:off x="354330" y="1604010"/>
          <a:ext cx="8343900" cy="4636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3294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Data Mining Traffic as Background</a:t>
            </a:r>
            <a:br>
              <a:rPr lang="en-US" sz="3600" dirty="0" smtClean="0"/>
            </a:br>
            <a:r>
              <a:rPr lang="en-US" sz="3600" dirty="0" smtClean="0"/>
              <a:t>- Large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8213558" y="3874672"/>
            <a:ext cx="605005" cy="40857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4174052"/>
              </p:ext>
            </p:extLst>
          </p:nvPr>
        </p:nvGraphicFramePr>
        <p:xfrm>
          <a:off x="-91440" y="1177290"/>
          <a:ext cx="8995410" cy="5261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5487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229702" y="1783309"/>
            <a:ext cx="871511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Sufficient and intelligent </a:t>
            </a:r>
            <a:r>
              <a:rPr lang="en-US" sz="2400" dirty="0">
                <a:solidFill>
                  <a:srgbClr val="000000"/>
                </a:solidFill>
              </a:rPr>
              <a:t>buffering allow mice and elephant flows share network buffers gracefully </a:t>
            </a:r>
          </a:p>
          <a:p>
            <a:endParaRPr lang="en-US" sz="2400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N9K switches allows orders of magnitude better performance for mission critical flows without slowing down the elephants flows</a:t>
            </a:r>
          </a:p>
          <a:p>
            <a:pPr marL="285750" indent="-285750">
              <a:buFont typeface="Arial"/>
              <a:buChar char="•"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81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TCP </a:t>
            </a:r>
            <a:r>
              <a:rPr lang="en-US" dirty="0"/>
              <a:t>Congestion Control</a:t>
            </a:r>
          </a:p>
        </p:txBody>
      </p:sp>
      <p:sp>
        <p:nvSpPr>
          <p:cNvPr id="216995" name="Rectangle 931"/>
          <p:cNvSpPr>
            <a:spLocks noChangeArrowheads="1"/>
          </p:cNvSpPr>
          <p:nvPr/>
        </p:nvSpPr>
        <p:spPr bwMode="auto">
          <a:xfrm>
            <a:off x="3352800" y="1436725"/>
            <a:ext cx="5486400" cy="129698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CC"/>
              </a:buClr>
              <a:buSzPct val="75000"/>
              <a:buFont typeface="Wingdings" charset="0"/>
              <a:buNone/>
            </a:pPr>
            <a:r>
              <a:rPr lang="en-US" sz="2400" dirty="0" smtClean="0"/>
              <a:t>Rule </a:t>
            </a:r>
            <a:r>
              <a:rPr lang="en-US" sz="2400" dirty="0"/>
              <a:t>for adjusting </a:t>
            </a:r>
            <a:r>
              <a:rPr lang="en-US" sz="2800" dirty="0">
                <a:solidFill>
                  <a:schemeClr val="accent2"/>
                </a:solidFill>
                <a:latin typeface="Arial Unicode MS" charset="0"/>
              </a:rPr>
              <a:t>W</a:t>
            </a:r>
          </a:p>
          <a:p>
            <a:pPr marL="742950" lvl="1" indent="-285750">
              <a:spcBef>
                <a:spcPct val="20000"/>
              </a:spcBef>
              <a:buSzPct val="75000"/>
              <a:buFont typeface="Wingdings" charset="0"/>
              <a:buChar char="Ø"/>
            </a:pPr>
            <a:r>
              <a:rPr lang="en-US" sz="2000" dirty="0" smtClean="0">
                <a:solidFill>
                  <a:srgbClr val="0000CC"/>
                </a:solidFill>
              </a:rPr>
              <a:t>If an ACK is received: </a:t>
            </a:r>
            <a:r>
              <a:rPr lang="en-US" sz="2000" dirty="0">
                <a:solidFill>
                  <a:srgbClr val="0000CC"/>
                </a:solidFill>
              </a:rPr>
              <a:t>	W </a:t>
            </a:r>
            <a:r>
              <a:rPr lang="en-US" sz="2000" dirty="0">
                <a:solidFill>
                  <a:srgbClr val="0000CC"/>
                </a:solidFill>
                <a:cs typeface="Arial" charset="0"/>
              </a:rPr>
              <a:t>←</a:t>
            </a:r>
            <a:r>
              <a:rPr lang="en-US" sz="2000" dirty="0">
                <a:solidFill>
                  <a:srgbClr val="0000CC"/>
                </a:solidFill>
              </a:rPr>
              <a:t> W+</a:t>
            </a:r>
            <a:r>
              <a:rPr lang="en-US" sz="2000" dirty="0" smtClean="0">
                <a:solidFill>
                  <a:srgbClr val="0000CC"/>
                </a:solidFill>
              </a:rPr>
              <a:t>1/W</a:t>
            </a:r>
            <a:endParaRPr lang="en-US" sz="2000" dirty="0">
              <a:solidFill>
                <a:srgbClr val="0000CC"/>
              </a:solidFill>
            </a:endParaRPr>
          </a:p>
          <a:p>
            <a:pPr marL="742950" lvl="1" indent="-285750">
              <a:spcBef>
                <a:spcPct val="20000"/>
              </a:spcBef>
              <a:buSzPct val="75000"/>
              <a:buFont typeface="Wingdings" charset="0"/>
              <a:buChar char="Ø"/>
            </a:pPr>
            <a:r>
              <a:rPr lang="en-US" sz="2000" dirty="0">
                <a:solidFill>
                  <a:srgbClr val="0000CC"/>
                </a:solidFill>
              </a:rPr>
              <a:t>If a packet is lost:		W </a:t>
            </a:r>
            <a:r>
              <a:rPr lang="en-US" sz="2000" dirty="0">
                <a:solidFill>
                  <a:srgbClr val="0000CC"/>
                </a:solidFill>
                <a:cs typeface="Arial" charset="0"/>
              </a:rPr>
              <a:t>←</a:t>
            </a: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 smtClean="0">
                <a:solidFill>
                  <a:srgbClr val="0000CC"/>
                </a:solidFill>
              </a:rPr>
              <a:t>W/2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42950" y="2554163"/>
            <a:ext cx="7004625" cy="2054472"/>
            <a:chOff x="772102" y="2451281"/>
            <a:chExt cx="6543098" cy="1919106"/>
          </a:xfrm>
        </p:grpSpPr>
        <p:sp>
          <p:nvSpPr>
            <p:cNvPr id="216988" name="Text Box 924"/>
            <p:cNvSpPr txBox="1">
              <a:spLocks noChangeArrowheads="1"/>
            </p:cNvSpPr>
            <p:nvPr/>
          </p:nvSpPr>
          <p:spPr bwMode="auto">
            <a:xfrm>
              <a:off x="772102" y="2451281"/>
              <a:ext cx="2107046" cy="661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/>
                <a:t>Only </a:t>
              </a:r>
              <a:r>
                <a:rPr lang="en-US" sz="2000" dirty="0">
                  <a:solidFill>
                    <a:srgbClr val="0000CC"/>
                  </a:solidFill>
                  <a:latin typeface="Arial Unicode MS" charset="0"/>
                </a:rPr>
                <a:t>W</a:t>
              </a:r>
              <a:r>
                <a:rPr lang="en-US" sz="2000" dirty="0">
                  <a:solidFill>
                    <a:schemeClr val="accent2"/>
                  </a:solidFill>
                </a:rPr>
                <a:t> </a:t>
              </a:r>
              <a:r>
                <a:rPr lang="en-US" sz="2000" dirty="0"/>
                <a:t>packets </a:t>
              </a:r>
              <a:br>
                <a:rPr lang="en-US" sz="2000" dirty="0"/>
              </a:br>
              <a:r>
                <a:rPr lang="en-US" sz="2000" dirty="0"/>
                <a:t>may be outstanding</a:t>
              </a:r>
            </a:p>
          </p:txBody>
        </p:sp>
        <p:sp>
          <p:nvSpPr>
            <p:cNvPr id="216989" name="Line 925"/>
            <p:cNvSpPr>
              <a:spLocks noChangeShapeType="1"/>
            </p:cNvSpPr>
            <p:nvPr/>
          </p:nvSpPr>
          <p:spPr bwMode="auto">
            <a:xfrm>
              <a:off x="1530353" y="3089458"/>
              <a:ext cx="0" cy="355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997" name="Oval 933"/>
            <p:cNvSpPr>
              <a:spLocks noChangeArrowheads="1"/>
            </p:cNvSpPr>
            <p:nvPr/>
          </p:nvSpPr>
          <p:spPr bwMode="auto">
            <a:xfrm>
              <a:off x="1108075" y="3532187"/>
              <a:ext cx="873125" cy="838200"/>
            </a:xfrm>
            <a:prstGeom prst="ellipse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3333C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Source</a:t>
              </a:r>
            </a:p>
          </p:txBody>
        </p:sp>
        <p:sp>
          <p:nvSpPr>
            <p:cNvPr id="216998" name="Oval 934"/>
            <p:cNvSpPr>
              <a:spLocks noChangeArrowheads="1"/>
            </p:cNvSpPr>
            <p:nvPr/>
          </p:nvSpPr>
          <p:spPr bwMode="auto">
            <a:xfrm>
              <a:off x="6442075" y="3532187"/>
              <a:ext cx="873125" cy="838200"/>
            </a:xfrm>
            <a:prstGeom prst="ellipse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3333C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Dest</a:t>
              </a:r>
            </a:p>
          </p:txBody>
        </p:sp>
        <p:sp>
          <p:nvSpPr>
            <p:cNvPr id="217010" name="Line 946"/>
            <p:cNvSpPr>
              <a:spLocks noChangeShapeType="1"/>
            </p:cNvSpPr>
            <p:nvPr/>
          </p:nvSpPr>
          <p:spPr bwMode="auto">
            <a:xfrm>
              <a:off x="1962150" y="4032250"/>
              <a:ext cx="1709738" cy="0"/>
            </a:xfrm>
            <a:prstGeom prst="line">
              <a:avLst/>
            </a:prstGeom>
            <a:noFill/>
            <a:ln w="28575">
              <a:solidFill>
                <a:srgbClr val="DDDDDD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011" name="Line 947"/>
            <p:cNvSpPr>
              <a:spLocks noChangeShapeType="1"/>
            </p:cNvSpPr>
            <p:nvPr/>
          </p:nvSpPr>
          <p:spPr bwMode="auto">
            <a:xfrm>
              <a:off x="4670425" y="4032250"/>
              <a:ext cx="1771650" cy="0"/>
            </a:xfrm>
            <a:prstGeom prst="line">
              <a:avLst/>
            </a:prstGeom>
            <a:noFill/>
            <a:ln w="28575">
              <a:solidFill>
                <a:srgbClr val="DDDDDD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012" name="Freeform 948"/>
            <p:cNvSpPr>
              <a:spLocks/>
            </p:cNvSpPr>
            <p:nvPr/>
          </p:nvSpPr>
          <p:spPr bwMode="auto">
            <a:xfrm>
              <a:off x="1946275" y="3494087"/>
              <a:ext cx="4572000" cy="266700"/>
            </a:xfrm>
            <a:custGeom>
              <a:avLst/>
              <a:gdLst>
                <a:gd name="T0" fmla="*/ 2832 w 2832"/>
                <a:gd name="T1" fmla="*/ 168 h 168"/>
                <a:gd name="T2" fmla="*/ 1728 w 2832"/>
                <a:gd name="T3" fmla="*/ 24 h 168"/>
                <a:gd name="T4" fmla="*/ 1056 w 2832"/>
                <a:gd name="T5" fmla="*/ 24 h 168"/>
                <a:gd name="T6" fmla="*/ 0 w 2832"/>
                <a:gd name="T7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32" h="168">
                  <a:moveTo>
                    <a:pt x="2832" y="168"/>
                  </a:moveTo>
                  <a:cubicBezTo>
                    <a:pt x="2428" y="108"/>
                    <a:pt x="2024" y="48"/>
                    <a:pt x="1728" y="24"/>
                  </a:cubicBezTo>
                  <a:cubicBezTo>
                    <a:pt x="1432" y="0"/>
                    <a:pt x="1344" y="0"/>
                    <a:pt x="1056" y="24"/>
                  </a:cubicBezTo>
                  <a:cubicBezTo>
                    <a:pt x="768" y="48"/>
                    <a:pt x="384" y="108"/>
                    <a:pt x="0" y="168"/>
                  </a:cubicBezTo>
                </a:path>
              </a:pathLst>
            </a:custGeom>
            <a:noFill/>
            <a:ln w="28575" cmpd="sng">
              <a:solidFill>
                <a:srgbClr val="DDDDDD"/>
              </a:solidFill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999" name="Rectangle 935"/>
            <p:cNvSpPr>
              <a:spLocks noChangeArrowheads="1"/>
            </p:cNvSpPr>
            <p:nvPr/>
          </p:nvSpPr>
          <p:spPr bwMode="auto">
            <a:xfrm>
              <a:off x="3679825" y="3379787"/>
              <a:ext cx="990600" cy="8382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DDDDD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001" name="Freeform 937"/>
            <p:cNvSpPr>
              <a:spLocks/>
            </p:cNvSpPr>
            <p:nvPr/>
          </p:nvSpPr>
          <p:spPr bwMode="auto">
            <a:xfrm>
              <a:off x="3756025" y="3913187"/>
              <a:ext cx="838200" cy="228600"/>
            </a:xfrm>
            <a:custGeom>
              <a:avLst/>
              <a:gdLst>
                <a:gd name="T0" fmla="*/ 0 w 480"/>
                <a:gd name="T1" fmla="*/ 0 h 144"/>
                <a:gd name="T2" fmla="*/ 480 w 480"/>
                <a:gd name="T3" fmla="*/ 0 h 144"/>
                <a:gd name="T4" fmla="*/ 480 w 480"/>
                <a:gd name="T5" fmla="*/ 144 h 144"/>
                <a:gd name="T6" fmla="*/ 0 w 480"/>
                <a:gd name="T7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0" h="144">
                  <a:moveTo>
                    <a:pt x="0" y="0"/>
                  </a:moveTo>
                  <a:lnTo>
                    <a:pt x="480" y="0"/>
                  </a:lnTo>
                  <a:lnTo>
                    <a:pt x="480" y="144"/>
                  </a:lnTo>
                  <a:lnTo>
                    <a:pt x="0" y="14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002" name="Rectangle 938"/>
            <p:cNvSpPr>
              <a:spLocks noChangeArrowheads="1"/>
            </p:cNvSpPr>
            <p:nvPr/>
          </p:nvSpPr>
          <p:spPr bwMode="auto">
            <a:xfrm>
              <a:off x="3794125" y="3951287"/>
              <a:ext cx="76200" cy="152400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003" name="Rectangle 939"/>
            <p:cNvSpPr>
              <a:spLocks noChangeArrowheads="1"/>
            </p:cNvSpPr>
            <p:nvPr/>
          </p:nvSpPr>
          <p:spPr bwMode="auto">
            <a:xfrm>
              <a:off x="3889375" y="3951287"/>
              <a:ext cx="76200" cy="152400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004" name="Rectangle 940"/>
            <p:cNvSpPr>
              <a:spLocks noChangeArrowheads="1"/>
            </p:cNvSpPr>
            <p:nvPr/>
          </p:nvSpPr>
          <p:spPr bwMode="auto">
            <a:xfrm>
              <a:off x="3984625" y="3951287"/>
              <a:ext cx="76200" cy="152400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005" name="Rectangle 941"/>
            <p:cNvSpPr>
              <a:spLocks noChangeArrowheads="1"/>
            </p:cNvSpPr>
            <p:nvPr/>
          </p:nvSpPr>
          <p:spPr bwMode="auto">
            <a:xfrm>
              <a:off x="4079875" y="3951287"/>
              <a:ext cx="76200" cy="152400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006" name="Rectangle 942"/>
            <p:cNvSpPr>
              <a:spLocks noChangeArrowheads="1"/>
            </p:cNvSpPr>
            <p:nvPr/>
          </p:nvSpPr>
          <p:spPr bwMode="auto">
            <a:xfrm>
              <a:off x="4175125" y="3951287"/>
              <a:ext cx="76200" cy="152400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007" name="Rectangle 943"/>
            <p:cNvSpPr>
              <a:spLocks noChangeArrowheads="1"/>
            </p:cNvSpPr>
            <p:nvPr/>
          </p:nvSpPr>
          <p:spPr bwMode="auto">
            <a:xfrm>
              <a:off x="4270375" y="3951287"/>
              <a:ext cx="76200" cy="152400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008" name="Rectangle 944"/>
            <p:cNvSpPr>
              <a:spLocks noChangeArrowheads="1"/>
            </p:cNvSpPr>
            <p:nvPr/>
          </p:nvSpPr>
          <p:spPr bwMode="auto">
            <a:xfrm>
              <a:off x="4365625" y="3951287"/>
              <a:ext cx="76200" cy="152400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009" name="Rectangle 945"/>
            <p:cNvSpPr>
              <a:spLocks noChangeArrowheads="1"/>
            </p:cNvSpPr>
            <p:nvPr/>
          </p:nvSpPr>
          <p:spPr bwMode="auto">
            <a:xfrm>
              <a:off x="4460875" y="3951287"/>
              <a:ext cx="76200" cy="152400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7053" name="Group 989"/>
          <p:cNvGrpSpPr>
            <a:grpSpLocks/>
          </p:cNvGrpSpPr>
          <p:nvPr/>
        </p:nvGrpSpPr>
        <p:grpSpPr bwMode="auto">
          <a:xfrm>
            <a:off x="1195388" y="4527550"/>
            <a:ext cx="6043612" cy="1949450"/>
            <a:chOff x="715" y="2756"/>
            <a:chExt cx="3807" cy="1228"/>
          </a:xfrm>
        </p:grpSpPr>
        <p:sp>
          <p:nvSpPr>
            <p:cNvPr id="217016" name="Freeform 952"/>
            <p:cNvSpPr>
              <a:spLocks/>
            </p:cNvSpPr>
            <p:nvPr/>
          </p:nvSpPr>
          <p:spPr bwMode="auto">
            <a:xfrm>
              <a:off x="1114" y="2832"/>
              <a:ext cx="3408" cy="1152"/>
            </a:xfrm>
            <a:custGeom>
              <a:avLst/>
              <a:gdLst>
                <a:gd name="T0" fmla="*/ 0 w 2976"/>
                <a:gd name="T1" fmla="*/ 0 h 960"/>
                <a:gd name="T2" fmla="*/ 0 w 2976"/>
                <a:gd name="T3" fmla="*/ 960 h 960"/>
                <a:gd name="T4" fmla="*/ 2976 w 2976"/>
                <a:gd name="T5" fmla="*/ 96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76" h="960">
                  <a:moveTo>
                    <a:pt x="0" y="0"/>
                  </a:moveTo>
                  <a:lnTo>
                    <a:pt x="0" y="960"/>
                  </a:lnTo>
                  <a:lnTo>
                    <a:pt x="2976" y="960"/>
                  </a:ln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7017" name="Group 953"/>
            <p:cNvGrpSpPr>
              <a:grpSpLocks/>
            </p:cNvGrpSpPr>
            <p:nvPr/>
          </p:nvGrpSpPr>
          <p:grpSpPr bwMode="auto">
            <a:xfrm>
              <a:off x="1354" y="3072"/>
              <a:ext cx="2880" cy="432"/>
              <a:chOff x="1632" y="2832"/>
              <a:chExt cx="2880" cy="432"/>
            </a:xfrm>
          </p:grpSpPr>
          <p:grpSp>
            <p:nvGrpSpPr>
              <p:cNvPr id="217018" name="Group 954"/>
              <p:cNvGrpSpPr>
                <a:grpSpLocks/>
              </p:cNvGrpSpPr>
              <p:nvPr/>
            </p:nvGrpSpPr>
            <p:grpSpPr bwMode="auto">
              <a:xfrm>
                <a:off x="1632" y="2832"/>
                <a:ext cx="720" cy="432"/>
                <a:chOff x="1632" y="2832"/>
                <a:chExt cx="720" cy="432"/>
              </a:xfrm>
            </p:grpSpPr>
            <p:sp>
              <p:nvSpPr>
                <p:cNvPr id="217019" name="Freeform 955"/>
                <p:cNvSpPr>
                  <a:spLocks/>
                </p:cNvSpPr>
                <p:nvPr/>
              </p:nvSpPr>
              <p:spPr bwMode="auto">
                <a:xfrm>
                  <a:off x="1632" y="2832"/>
                  <a:ext cx="672" cy="432"/>
                </a:xfrm>
                <a:custGeom>
                  <a:avLst/>
                  <a:gdLst>
                    <a:gd name="T0" fmla="*/ 0 w 480"/>
                    <a:gd name="T1" fmla="*/ 528 h 528"/>
                    <a:gd name="T2" fmla="*/ 144 w 480"/>
                    <a:gd name="T3" fmla="*/ 288 h 528"/>
                    <a:gd name="T4" fmla="*/ 336 w 480"/>
                    <a:gd name="T5" fmla="*/ 96 h 528"/>
                    <a:gd name="T6" fmla="*/ 480 w 480"/>
                    <a:gd name="T7" fmla="*/ 0 h 5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80" h="528">
                      <a:moveTo>
                        <a:pt x="0" y="528"/>
                      </a:moveTo>
                      <a:cubicBezTo>
                        <a:pt x="44" y="444"/>
                        <a:pt x="88" y="360"/>
                        <a:pt x="144" y="288"/>
                      </a:cubicBezTo>
                      <a:cubicBezTo>
                        <a:pt x="200" y="216"/>
                        <a:pt x="280" y="144"/>
                        <a:pt x="336" y="96"/>
                      </a:cubicBezTo>
                      <a:cubicBezTo>
                        <a:pt x="392" y="48"/>
                        <a:pt x="436" y="24"/>
                        <a:pt x="480" y="0"/>
                      </a:cubicBezTo>
                    </a:path>
                  </a:pathLst>
                </a:custGeom>
                <a:noFill/>
                <a:ln w="19050" cmpd="sng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020" name="Line 956"/>
                <p:cNvSpPr>
                  <a:spLocks noChangeShapeType="1"/>
                </p:cNvSpPr>
                <p:nvPr/>
              </p:nvSpPr>
              <p:spPr bwMode="auto">
                <a:xfrm>
                  <a:off x="2304" y="2832"/>
                  <a:ext cx="48" cy="432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7021" name="Group 957"/>
              <p:cNvGrpSpPr>
                <a:grpSpLocks/>
              </p:cNvGrpSpPr>
              <p:nvPr/>
            </p:nvGrpSpPr>
            <p:grpSpPr bwMode="auto">
              <a:xfrm>
                <a:off x="2352" y="2832"/>
                <a:ext cx="720" cy="432"/>
                <a:chOff x="1632" y="2832"/>
                <a:chExt cx="720" cy="432"/>
              </a:xfrm>
            </p:grpSpPr>
            <p:sp>
              <p:nvSpPr>
                <p:cNvPr id="217022" name="Freeform 958"/>
                <p:cNvSpPr>
                  <a:spLocks/>
                </p:cNvSpPr>
                <p:nvPr/>
              </p:nvSpPr>
              <p:spPr bwMode="auto">
                <a:xfrm>
                  <a:off x="1632" y="2832"/>
                  <a:ext cx="672" cy="432"/>
                </a:xfrm>
                <a:custGeom>
                  <a:avLst/>
                  <a:gdLst>
                    <a:gd name="T0" fmla="*/ 0 w 480"/>
                    <a:gd name="T1" fmla="*/ 528 h 528"/>
                    <a:gd name="T2" fmla="*/ 144 w 480"/>
                    <a:gd name="T3" fmla="*/ 288 h 528"/>
                    <a:gd name="T4" fmla="*/ 336 w 480"/>
                    <a:gd name="T5" fmla="*/ 96 h 528"/>
                    <a:gd name="T6" fmla="*/ 480 w 480"/>
                    <a:gd name="T7" fmla="*/ 0 h 5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80" h="528">
                      <a:moveTo>
                        <a:pt x="0" y="528"/>
                      </a:moveTo>
                      <a:cubicBezTo>
                        <a:pt x="44" y="444"/>
                        <a:pt x="88" y="360"/>
                        <a:pt x="144" y="288"/>
                      </a:cubicBezTo>
                      <a:cubicBezTo>
                        <a:pt x="200" y="216"/>
                        <a:pt x="280" y="144"/>
                        <a:pt x="336" y="96"/>
                      </a:cubicBezTo>
                      <a:cubicBezTo>
                        <a:pt x="392" y="48"/>
                        <a:pt x="436" y="24"/>
                        <a:pt x="480" y="0"/>
                      </a:cubicBezTo>
                    </a:path>
                  </a:pathLst>
                </a:custGeom>
                <a:noFill/>
                <a:ln w="19050" cmpd="sng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023" name="Line 959"/>
                <p:cNvSpPr>
                  <a:spLocks noChangeShapeType="1"/>
                </p:cNvSpPr>
                <p:nvPr/>
              </p:nvSpPr>
              <p:spPr bwMode="auto">
                <a:xfrm>
                  <a:off x="2304" y="2832"/>
                  <a:ext cx="48" cy="432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7024" name="Group 960"/>
              <p:cNvGrpSpPr>
                <a:grpSpLocks/>
              </p:cNvGrpSpPr>
              <p:nvPr/>
            </p:nvGrpSpPr>
            <p:grpSpPr bwMode="auto">
              <a:xfrm>
                <a:off x="3072" y="2832"/>
                <a:ext cx="720" cy="432"/>
                <a:chOff x="1632" y="2832"/>
                <a:chExt cx="720" cy="432"/>
              </a:xfrm>
            </p:grpSpPr>
            <p:sp>
              <p:nvSpPr>
                <p:cNvPr id="217025" name="Freeform 961"/>
                <p:cNvSpPr>
                  <a:spLocks/>
                </p:cNvSpPr>
                <p:nvPr/>
              </p:nvSpPr>
              <p:spPr bwMode="auto">
                <a:xfrm>
                  <a:off x="1632" y="2832"/>
                  <a:ext cx="672" cy="432"/>
                </a:xfrm>
                <a:custGeom>
                  <a:avLst/>
                  <a:gdLst>
                    <a:gd name="T0" fmla="*/ 0 w 480"/>
                    <a:gd name="T1" fmla="*/ 528 h 528"/>
                    <a:gd name="T2" fmla="*/ 144 w 480"/>
                    <a:gd name="T3" fmla="*/ 288 h 528"/>
                    <a:gd name="T4" fmla="*/ 336 w 480"/>
                    <a:gd name="T5" fmla="*/ 96 h 528"/>
                    <a:gd name="T6" fmla="*/ 480 w 480"/>
                    <a:gd name="T7" fmla="*/ 0 h 5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80" h="528">
                      <a:moveTo>
                        <a:pt x="0" y="528"/>
                      </a:moveTo>
                      <a:cubicBezTo>
                        <a:pt x="44" y="444"/>
                        <a:pt x="88" y="360"/>
                        <a:pt x="144" y="288"/>
                      </a:cubicBezTo>
                      <a:cubicBezTo>
                        <a:pt x="200" y="216"/>
                        <a:pt x="280" y="144"/>
                        <a:pt x="336" y="96"/>
                      </a:cubicBezTo>
                      <a:cubicBezTo>
                        <a:pt x="392" y="48"/>
                        <a:pt x="436" y="24"/>
                        <a:pt x="480" y="0"/>
                      </a:cubicBezTo>
                    </a:path>
                  </a:pathLst>
                </a:custGeom>
                <a:noFill/>
                <a:ln w="19050" cmpd="sng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026" name="Line 962"/>
                <p:cNvSpPr>
                  <a:spLocks noChangeShapeType="1"/>
                </p:cNvSpPr>
                <p:nvPr/>
              </p:nvSpPr>
              <p:spPr bwMode="auto">
                <a:xfrm>
                  <a:off x="2304" y="2832"/>
                  <a:ext cx="48" cy="432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7027" name="Group 963"/>
              <p:cNvGrpSpPr>
                <a:grpSpLocks/>
              </p:cNvGrpSpPr>
              <p:nvPr/>
            </p:nvGrpSpPr>
            <p:grpSpPr bwMode="auto">
              <a:xfrm>
                <a:off x="3792" y="2832"/>
                <a:ext cx="720" cy="432"/>
                <a:chOff x="1632" y="2832"/>
                <a:chExt cx="720" cy="432"/>
              </a:xfrm>
            </p:grpSpPr>
            <p:sp>
              <p:nvSpPr>
                <p:cNvPr id="217028" name="Freeform 964"/>
                <p:cNvSpPr>
                  <a:spLocks/>
                </p:cNvSpPr>
                <p:nvPr/>
              </p:nvSpPr>
              <p:spPr bwMode="auto">
                <a:xfrm>
                  <a:off x="1632" y="2832"/>
                  <a:ext cx="672" cy="432"/>
                </a:xfrm>
                <a:custGeom>
                  <a:avLst/>
                  <a:gdLst>
                    <a:gd name="T0" fmla="*/ 0 w 480"/>
                    <a:gd name="T1" fmla="*/ 528 h 528"/>
                    <a:gd name="T2" fmla="*/ 144 w 480"/>
                    <a:gd name="T3" fmla="*/ 288 h 528"/>
                    <a:gd name="T4" fmla="*/ 336 w 480"/>
                    <a:gd name="T5" fmla="*/ 96 h 528"/>
                    <a:gd name="T6" fmla="*/ 480 w 480"/>
                    <a:gd name="T7" fmla="*/ 0 h 5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80" h="528">
                      <a:moveTo>
                        <a:pt x="0" y="528"/>
                      </a:moveTo>
                      <a:cubicBezTo>
                        <a:pt x="44" y="444"/>
                        <a:pt x="88" y="360"/>
                        <a:pt x="144" y="288"/>
                      </a:cubicBezTo>
                      <a:cubicBezTo>
                        <a:pt x="200" y="216"/>
                        <a:pt x="280" y="144"/>
                        <a:pt x="336" y="96"/>
                      </a:cubicBezTo>
                      <a:cubicBezTo>
                        <a:pt x="392" y="48"/>
                        <a:pt x="436" y="24"/>
                        <a:pt x="480" y="0"/>
                      </a:cubicBezTo>
                    </a:path>
                  </a:pathLst>
                </a:custGeom>
                <a:noFill/>
                <a:ln w="19050" cmpd="sng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029" name="Line 965"/>
                <p:cNvSpPr>
                  <a:spLocks noChangeShapeType="1"/>
                </p:cNvSpPr>
                <p:nvPr/>
              </p:nvSpPr>
              <p:spPr bwMode="auto">
                <a:xfrm>
                  <a:off x="2304" y="2832"/>
                  <a:ext cx="48" cy="432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17030" name="Line 966"/>
            <p:cNvSpPr>
              <a:spLocks noChangeShapeType="1"/>
            </p:cNvSpPr>
            <p:nvPr/>
          </p:nvSpPr>
          <p:spPr bwMode="auto">
            <a:xfrm>
              <a:off x="1018" y="3072"/>
              <a:ext cx="1008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031" name="Line 967"/>
            <p:cNvSpPr>
              <a:spLocks noChangeShapeType="1"/>
            </p:cNvSpPr>
            <p:nvPr/>
          </p:nvSpPr>
          <p:spPr bwMode="auto">
            <a:xfrm>
              <a:off x="1018" y="3504"/>
              <a:ext cx="105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17032" name="Object 968"/>
            <p:cNvGraphicFramePr>
              <a:graphicFrameLocks noChangeAspect="1"/>
            </p:cNvGraphicFramePr>
            <p:nvPr/>
          </p:nvGraphicFramePr>
          <p:xfrm>
            <a:off x="715" y="2987"/>
            <a:ext cx="303" cy="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20" name="Equation" r:id="rId3" imgW="317160" imgH="228600" progId="Equation.3">
                    <p:embed/>
                  </p:oleObj>
                </mc:Choice>
                <mc:Fallback>
                  <p:oleObj name="Equation" r:id="rId3" imgW="31716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5" y="2987"/>
                          <a:ext cx="303" cy="2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7033" name="Object 969"/>
            <p:cNvGraphicFramePr>
              <a:graphicFrameLocks noChangeAspect="1"/>
            </p:cNvGraphicFramePr>
            <p:nvPr/>
          </p:nvGraphicFramePr>
          <p:xfrm>
            <a:off x="715" y="3312"/>
            <a:ext cx="303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21" name="Equation" r:id="rId5" imgW="355320" imgH="393480" progId="Equation.3">
                    <p:embed/>
                  </p:oleObj>
                </mc:Choice>
                <mc:Fallback>
                  <p:oleObj name="Equation" r:id="rId5" imgW="35532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5" y="3312"/>
                          <a:ext cx="303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7034" name="Text Box 970"/>
            <p:cNvSpPr txBox="1">
              <a:spLocks noChangeArrowheads="1"/>
            </p:cNvSpPr>
            <p:nvPr/>
          </p:nvSpPr>
          <p:spPr bwMode="auto">
            <a:xfrm>
              <a:off x="4186" y="3753"/>
              <a:ext cx="1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charset="0"/>
                </a:rPr>
                <a:t>t</a:t>
              </a:r>
            </a:p>
          </p:txBody>
        </p:sp>
        <p:sp>
          <p:nvSpPr>
            <p:cNvPr id="217048" name="Text Box 984"/>
            <p:cNvSpPr txBox="1">
              <a:spLocks noChangeArrowheads="1"/>
            </p:cNvSpPr>
            <p:nvPr/>
          </p:nvSpPr>
          <p:spPr bwMode="auto">
            <a:xfrm>
              <a:off x="1314" y="2756"/>
              <a:ext cx="9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Window size</a:t>
              </a:r>
            </a:p>
          </p:txBody>
        </p:sp>
        <p:sp>
          <p:nvSpPr>
            <p:cNvPr id="217049" name="Line 985"/>
            <p:cNvSpPr>
              <a:spLocks noChangeShapeType="1"/>
            </p:cNvSpPr>
            <p:nvPr/>
          </p:nvSpPr>
          <p:spPr bwMode="auto">
            <a:xfrm>
              <a:off x="1642" y="2987"/>
              <a:ext cx="384" cy="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298050" y="5834697"/>
            <a:ext cx="446949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000" dirty="0">
                <a:solidFill>
                  <a:srgbClr val="0000CC"/>
                </a:solidFill>
              </a:rPr>
              <a:t>Packet loss serves as a rate regulator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6328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995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Data Center Specific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2098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588" y="183205"/>
            <a:ext cx="8971280" cy="649921"/>
          </a:xfrm>
        </p:spPr>
        <p:txBody>
          <a:bodyPr>
            <a:noAutofit/>
          </a:bodyPr>
          <a:lstStyle/>
          <a:p>
            <a:r>
              <a:rPr lang="en-US" sz="2800" dirty="0"/>
              <a:t>Data Center Workload is Strongly Heavy-Tailed</a:t>
            </a:r>
          </a:p>
        </p:txBody>
      </p:sp>
      <p:pic>
        <p:nvPicPr>
          <p:cNvPr id="3" name="Picture 2" descr="CISCOflowsizeWe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229" y="3963244"/>
            <a:ext cx="3169390" cy="2377041"/>
          </a:xfrm>
          <a:prstGeom prst="rect">
            <a:avLst/>
          </a:prstGeom>
        </p:spPr>
      </p:pic>
      <p:pic>
        <p:nvPicPr>
          <p:cNvPr id="8" name="Picture 7" descr="CISCOflowsizeWe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804" y="1550244"/>
            <a:ext cx="3203815" cy="2413000"/>
          </a:xfrm>
          <a:prstGeom prst="rect">
            <a:avLst/>
          </a:prstGeom>
        </p:spPr>
      </p:pic>
      <p:pic>
        <p:nvPicPr>
          <p:cNvPr id="9" name="Picture 8" descr="CISCOflowsizeDataMining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425" y="1574803"/>
            <a:ext cx="3081228" cy="226483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10424" y="4363721"/>
            <a:ext cx="39992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</a:t>
            </a:r>
            <a:r>
              <a:rPr lang="en-US" sz="2400" dirty="0" smtClean="0"/>
              <a:t>ost flows are small; but </a:t>
            </a:r>
            <a:r>
              <a:rPr lang="en-US" sz="2400" dirty="0"/>
              <a:t>most </a:t>
            </a:r>
            <a:r>
              <a:rPr lang="en-US" sz="2400" dirty="0" smtClean="0"/>
              <a:t>of the traffic is sent by a </a:t>
            </a:r>
            <a:r>
              <a:rPr lang="en-US" sz="2400" dirty="0"/>
              <a:t>small number of </a:t>
            </a:r>
            <a:r>
              <a:rPr lang="en-US" sz="2400" dirty="0" smtClean="0"/>
              <a:t>flows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714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6707835" y="2359472"/>
            <a:ext cx="1170176" cy="2916936"/>
            <a:chOff x="6526024" y="2389632"/>
            <a:chExt cx="1170176" cy="2916936"/>
          </a:xfrm>
        </p:grpSpPr>
        <p:pic>
          <p:nvPicPr>
            <p:cNvPr id="12" name="Picture 11" descr="gif_mouse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548124" y="2766284"/>
              <a:ext cx="961810" cy="1119916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526024" y="4191000"/>
              <a:ext cx="1170176" cy="1115568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6671734" y="2389632"/>
              <a:ext cx="42333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defTabSz="914400"/>
              <a:endParaRPr lang="en-US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Center Transport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6155" y="2351150"/>
            <a:ext cx="8461806" cy="3516250"/>
          </a:xfrm>
        </p:spPr>
        <p:txBody>
          <a:bodyPr>
            <a:normAutofit/>
          </a:bodyPr>
          <a:lstStyle/>
          <a:p>
            <a:pPr marL="0" indent="0">
              <a:spcBef>
                <a:spcPct val="25000"/>
              </a:spcBef>
              <a:buClr>
                <a:srgbClr val="000000"/>
              </a:buClr>
              <a:buNone/>
            </a:pPr>
            <a:r>
              <a:rPr lang="en-US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But the flows are diverse:</a:t>
            </a:r>
            <a:endParaRPr lang="en-US" sz="2800" dirty="0" smtClean="0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  <a:p>
            <a:pPr>
              <a:spcBef>
                <a:spcPct val="25000"/>
              </a:spcBef>
              <a:buClr>
                <a:srgbClr val="000000"/>
              </a:buClr>
            </a:pPr>
            <a:r>
              <a:rPr lang="en-US" sz="28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Short flows</a:t>
            </a:r>
          </a:p>
          <a:p>
            <a:pPr>
              <a:spcBef>
                <a:spcPct val="25000"/>
              </a:spcBef>
              <a:buClr>
                <a:srgbClr val="000000"/>
              </a:buClr>
              <a:buNone/>
            </a:pPr>
            <a:r>
              <a:rPr lang="en-US" sz="24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   </a:t>
            </a:r>
            <a:r>
              <a:rPr lang="en-US" sz="2400" b="1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ea typeface="ＭＳ Ｐゴシック" charset="-128"/>
                <a:cs typeface="ＭＳ Ｐゴシック" charset="-128"/>
              </a:rPr>
              <a:t>(e.g., </a:t>
            </a:r>
            <a:r>
              <a:rPr lang="en-US" sz="2400" b="1" dirty="0" smtClean="0">
                <a:solidFill>
                  <a:srgbClr val="0000CC"/>
                </a:solidFill>
              </a:rPr>
              <a:t>query</a:t>
            </a:r>
            <a:r>
              <a:rPr lang="en-US" sz="2400" b="1" dirty="0" smtClean="0">
                <a:solidFill>
                  <a:srgbClr val="0000CC"/>
                </a:solidFill>
                <a:ea typeface="ＭＳ Ｐゴシック" charset="-128"/>
                <a:cs typeface="ＭＳ Ｐゴシック" charset="-128"/>
              </a:rPr>
              <a:t>, coordination)</a:t>
            </a:r>
          </a:p>
          <a:p>
            <a:pPr lvl="1">
              <a:spcBef>
                <a:spcPct val="25000"/>
              </a:spcBef>
              <a:buClr>
                <a:srgbClr val="000000"/>
              </a:buClr>
              <a:buNone/>
            </a:pPr>
            <a:endParaRPr lang="en-US" sz="1600" dirty="0" smtClean="0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  <a:p>
            <a:pPr>
              <a:spcBef>
                <a:spcPct val="25000"/>
              </a:spcBef>
              <a:buClr>
                <a:srgbClr val="000000"/>
              </a:buClr>
            </a:pPr>
            <a:r>
              <a:rPr lang="en-US" sz="28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Large flows</a:t>
            </a:r>
          </a:p>
          <a:p>
            <a:pPr>
              <a:spcBef>
                <a:spcPct val="25000"/>
              </a:spcBef>
              <a:buClr>
                <a:srgbClr val="000000"/>
              </a:buClr>
              <a:buNone/>
            </a:pPr>
            <a:r>
              <a:rPr lang="en-US" sz="24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    </a:t>
            </a:r>
            <a:r>
              <a:rPr lang="en-US" sz="2400" b="1" dirty="0" smtClean="0">
                <a:solidFill>
                  <a:srgbClr val="0000CC"/>
                </a:solidFill>
                <a:ea typeface="ＭＳ Ｐゴシック" charset="-128"/>
                <a:cs typeface="ＭＳ Ｐゴシック" charset="-128"/>
              </a:rPr>
              <a:t>(</a:t>
            </a:r>
            <a:r>
              <a:rPr lang="en-US" sz="2400" b="1" dirty="0" smtClean="0">
                <a:solidFill>
                  <a:srgbClr val="0000CC"/>
                </a:solidFill>
              </a:rPr>
              <a:t>e.g., d</a:t>
            </a:r>
            <a:r>
              <a:rPr lang="en-US" sz="2400" b="1" dirty="0" smtClean="0">
                <a:solidFill>
                  <a:srgbClr val="0000CC"/>
                </a:solidFill>
                <a:ea typeface="ＭＳ Ｐゴシック" charset="-128"/>
                <a:cs typeface="ＭＳ Ｐゴシック" charset="-128"/>
              </a:rPr>
              <a:t>ata update)</a:t>
            </a:r>
            <a:r>
              <a:rPr lang="en-US" sz="24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</a:t>
            </a:r>
          </a:p>
          <a:p>
            <a:pPr lvl="1">
              <a:spcBef>
                <a:spcPct val="25000"/>
              </a:spcBef>
              <a:buClr>
                <a:srgbClr val="000000"/>
              </a:buClr>
              <a:buNone/>
            </a:pPr>
            <a:endParaRPr lang="en-US" sz="2400" dirty="0" smtClean="0">
              <a:solidFill>
                <a:srgbClr val="FF0000"/>
              </a:solidFill>
              <a:ea typeface="ＭＳ Ｐゴシック" charset="-128"/>
              <a:cs typeface="ＭＳ Ｐゴシック" charset="-128"/>
            </a:endParaRPr>
          </a:p>
          <a:p>
            <a:endParaRPr lang="en-US" sz="28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5239545" y="2895600"/>
            <a:ext cx="3565479" cy="1985163"/>
            <a:chOff x="5222658" y="2953192"/>
            <a:chExt cx="3565479" cy="1985163"/>
          </a:xfrm>
        </p:grpSpPr>
        <p:grpSp>
          <p:nvGrpSpPr>
            <p:cNvPr id="20" name="Group 19"/>
            <p:cNvGrpSpPr/>
            <p:nvPr/>
          </p:nvGrpSpPr>
          <p:grpSpPr>
            <a:xfrm>
              <a:off x="5230624" y="2953192"/>
              <a:ext cx="2890991" cy="523220"/>
              <a:chOff x="5230624" y="2948727"/>
              <a:chExt cx="2890991" cy="523220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>
                <a:off x="5230624" y="3253527"/>
                <a:ext cx="685800" cy="1588"/>
              </a:xfrm>
              <a:prstGeom prst="straightConnector1">
                <a:avLst/>
              </a:prstGeom>
              <a:ln w="63500">
                <a:solidFill>
                  <a:srgbClr val="BD081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6096000" y="2948727"/>
                <a:ext cx="202561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/>
                <a:r>
                  <a:rPr lang="en-US" sz="2800" b="1" dirty="0">
                    <a:solidFill>
                      <a:srgbClr val="BD0811"/>
                    </a:solidFill>
                    <a:latin typeface="Calibri"/>
                    <a:ea typeface="ＭＳ Ｐゴシック" charset="-128"/>
                    <a:cs typeface="ＭＳ Ｐゴシック" charset="-128"/>
                  </a:rPr>
                  <a:t>Low Latency</a:t>
                </a:r>
                <a:endParaRPr lang="en-US" sz="2800" b="1" dirty="0">
                  <a:solidFill>
                    <a:srgbClr val="BD0811"/>
                  </a:solidFill>
                  <a:latin typeface="Calibri"/>
                </a:endParaRP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5222658" y="4415135"/>
              <a:ext cx="3565479" cy="523220"/>
              <a:chOff x="5222658" y="4034135"/>
              <a:chExt cx="3565479" cy="523220"/>
            </a:xfrm>
          </p:grpSpPr>
          <p:cxnSp>
            <p:nvCxnSpPr>
              <p:cNvPr id="13" name="Straight Arrow Connector 12"/>
              <p:cNvCxnSpPr/>
              <p:nvPr/>
            </p:nvCxnSpPr>
            <p:spPr>
              <a:xfrm>
                <a:off x="5222658" y="4267200"/>
                <a:ext cx="685800" cy="1588"/>
              </a:xfrm>
              <a:prstGeom prst="straightConnector1">
                <a:avLst/>
              </a:prstGeom>
              <a:ln w="63500">
                <a:solidFill>
                  <a:srgbClr val="BD081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6088034" y="4034135"/>
                <a:ext cx="270010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/>
                <a:r>
                  <a:rPr lang="en-US" sz="2800" b="1" dirty="0">
                    <a:solidFill>
                      <a:srgbClr val="BD0811"/>
                    </a:solidFill>
                    <a:latin typeface="Calibri"/>
                    <a:ea typeface="ＭＳ Ｐゴシック" charset="-128"/>
                    <a:cs typeface="ＭＳ Ｐゴシック" charset="-128"/>
                  </a:rPr>
                  <a:t>High Throughput</a:t>
                </a:r>
                <a:endParaRPr lang="en-US" sz="2800" b="1" dirty="0">
                  <a:solidFill>
                    <a:srgbClr val="BD0811"/>
                  </a:solidFill>
                  <a:latin typeface="Calibri"/>
                </a:endParaRPr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304800" y="1542680"/>
            <a:ext cx="7772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914400">
              <a:buFont typeface="Wingdings" charset="2"/>
              <a:buChar char="Ø"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Goal: Complete </a:t>
            </a:r>
            <a:r>
              <a:rPr lang="en-US" sz="3200" dirty="0" smtClean="0">
                <a:solidFill>
                  <a:prstClr val="black"/>
                </a:solidFill>
                <a:latin typeface="Calibri"/>
              </a:rPr>
              <a:t>“flows” 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quickly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860390"/>
      </p:ext>
    </p:extLst>
  </p:cSld>
  <p:clrMapOvr>
    <a:masterClrMapping/>
  </p:clrMapOvr>
  <p:transition spd="slow" advTm="5968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90480"/>
            <a:ext cx="8686800" cy="4724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E</a:t>
            </a:r>
            <a:r>
              <a:rPr lang="en-US" dirty="0" smtClean="0">
                <a:solidFill>
                  <a:srgbClr val="000000"/>
                </a:solidFill>
              </a:rPr>
              <a:t>lephants, relatively small buffers (Bandwidth Delay </a:t>
            </a:r>
            <a:r>
              <a:rPr lang="en-US" dirty="0">
                <a:solidFill>
                  <a:srgbClr val="000000"/>
                </a:solidFill>
              </a:rPr>
              <a:t>P</a:t>
            </a:r>
            <a:r>
              <a:rPr lang="en-US" dirty="0" smtClean="0">
                <a:solidFill>
                  <a:srgbClr val="000000"/>
                </a:solidFill>
              </a:rPr>
              <a:t>roduct ~ hundreds of KB) are sufficient for TCP to achieve high throughput.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Buffering </a:t>
            </a:r>
            <a:r>
              <a:rPr lang="en-US" dirty="0">
                <a:solidFill>
                  <a:srgbClr val="000000"/>
                </a:solidFill>
              </a:rPr>
              <a:t>increases latency without improving </a:t>
            </a:r>
            <a:r>
              <a:rPr lang="en-US" dirty="0" smtClean="0">
                <a:solidFill>
                  <a:srgbClr val="000000"/>
                </a:solidFill>
              </a:rPr>
              <a:t>throughput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Loss helps TCP elephants to regulate its rate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Mice requirement depends </a:t>
            </a:r>
            <a:r>
              <a:rPr lang="en-US" dirty="0">
                <a:solidFill>
                  <a:srgbClr val="000000"/>
                </a:solidFill>
              </a:rPr>
              <a:t>on workload (load, burst sizes, arrival pattern, synchronization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No </a:t>
            </a:r>
            <a:r>
              <a:rPr lang="en-US" dirty="0">
                <a:solidFill>
                  <a:srgbClr val="000000"/>
                </a:solidFill>
              </a:rPr>
              <a:t>time for TCP to react to </a:t>
            </a:r>
            <a:r>
              <a:rPr lang="en-US" dirty="0" smtClean="0">
                <a:solidFill>
                  <a:srgbClr val="000000"/>
                </a:solidFill>
              </a:rPr>
              <a:t>congestion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Loss and delay can be detrimental for </a:t>
            </a:r>
            <a:r>
              <a:rPr lang="en-US" dirty="0" smtClean="0">
                <a:solidFill>
                  <a:srgbClr val="000000"/>
                </a:solidFill>
              </a:rPr>
              <a:t>mice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BD0A12"/>
                </a:solidFill>
              </a:rPr>
              <a:t>   </a:t>
            </a:r>
            <a:endParaRPr lang="en-US" sz="2400" dirty="0"/>
          </a:p>
          <a:p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97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N9K Intelligent Buffer Solutions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96074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Regulate Elephants and Speed up Mice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854" y="1590480"/>
            <a:ext cx="9128812" cy="4724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Approximate Fair Drop (AFD):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Elephant flows are regulated with random early drops/</a:t>
            </a:r>
            <a:r>
              <a:rPr lang="en-US" altLang="zh-CN" dirty="0">
                <a:solidFill>
                  <a:srgbClr val="000000"/>
                </a:solidFill>
              </a:rPr>
              <a:t>marks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Healthy dose of drops </a:t>
            </a:r>
            <a:r>
              <a:rPr lang="en-US" dirty="0" smtClean="0">
                <a:solidFill>
                  <a:srgbClr val="000000"/>
                </a:solidFill>
              </a:rPr>
              <a:t>helps TCP </a:t>
            </a:r>
            <a:r>
              <a:rPr lang="en-US" dirty="0">
                <a:solidFill>
                  <a:srgbClr val="000000"/>
                </a:solidFill>
              </a:rPr>
              <a:t>to find its bottleneck rate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Fair bandwidth allocation among elephant flows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Dynamic Packet Prioritization (DPP):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Mice </a:t>
            </a:r>
            <a:r>
              <a:rPr lang="en-US" dirty="0">
                <a:solidFill>
                  <a:srgbClr val="000000"/>
                </a:solidFill>
              </a:rPr>
              <a:t>flows are </a:t>
            </a:r>
            <a:r>
              <a:rPr lang="en-US" dirty="0" smtClean="0">
                <a:solidFill>
                  <a:srgbClr val="000000"/>
                </a:solidFill>
              </a:rPr>
              <a:t>transferred </a:t>
            </a:r>
            <a:r>
              <a:rPr lang="en-US" dirty="0">
                <a:solidFill>
                  <a:srgbClr val="000000"/>
                </a:solidFill>
              </a:rPr>
              <a:t>as </a:t>
            </a:r>
            <a:r>
              <a:rPr lang="en-US" dirty="0" smtClean="0">
                <a:solidFill>
                  <a:srgbClr val="000000"/>
                </a:solidFill>
              </a:rPr>
              <a:t>a higher </a:t>
            </a:r>
            <a:r>
              <a:rPr lang="en-US" dirty="0">
                <a:solidFill>
                  <a:srgbClr val="000000"/>
                </a:solidFill>
              </a:rPr>
              <a:t>priority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Losses </a:t>
            </a:r>
            <a:r>
              <a:rPr lang="en-US" dirty="0">
                <a:solidFill>
                  <a:srgbClr val="000000"/>
                </a:solidFill>
              </a:rPr>
              <a:t>are avoided as much as </a:t>
            </a:r>
            <a:r>
              <a:rPr lang="en-US" dirty="0" smtClean="0">
                <a:solidFill>
                  <a:srgbClr val="000000"/>
                </a:solidFill>
              </a:rPr>
              <a:t>possible</a:t>
            </a: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729489" y="298570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5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|30.6|12.1"/>
</p:tagLst>
</file>

<file path=ppt/theme/theme1.xml><?xml version="1.0" encoding="utf-8"?>
<a:theme xmlns:a="http://schemas.openxmlformats.org/drawingml/2006/main" name="Cisco Arial 4x3 template">
  <a:themeElements>
    <a:clrScheme name="Cisco 2010 Color Palette">
      <a:dk1>
        <a:srgbClr val="0096D6"/>
      </a:dk1>
      <a:lt1>
        <a:srgbClr val="FFFFFF"/>
      </a:lt1>
      <a:dk2>
        <a:srgbClr val="6DB344"/>
      </a:dk2>
      <a:lt2>
        <a:srgbClr val="FFFFFF"/>
      </a:lt2>
      <a:accent1>
        <a:srgbClr val="0096D6"/>
      </a:accent1>
      <a:accent2>
        <a:srgbClr val="6DB344"/>
      </a:accent2>
      <a:accent3>
        <a:srgbClr val="ABDFF0"/>
      </a:accent3>
      <a:accent4>
        <a:srgbClr val="008041"/>
      </a:accent4>
      <a:accent5>
        <a:srgbClr val="B7D333"/>
      </a:accent5>
      <a:accent6>
        <a:srgbClr val="652D89"/>
      </a:accent6>
      <a:hlink>
        <a:srgbClr val="3CBADC"/>
      </a:hlink>
      <a:folHlink>
        <a:srgbClr val="A6A8AB"/>
      </a:folHlink>
    </a:clrScheme>
    <a:fontScheme name="Cisco 2010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96D6"/>
        </a:solidFill>
        <a:ln>
          <a:noFill/>
        </a:ln>
        <a:effectLst>
          <a:outerShdw blurRad="76200" dist="50800" dir="5400000" algn="ctr" rotWithShape="0">
            <a:srgbClr val="000000">
              <a:alpha val="27000"/>
            </a:srgbClr>
          </a:outerShdw>
        </a:effectLst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16052</TotalTime>
  <Words>1107</Words>
  <Application>Microsoft Macintosh PowerPoint</Application>
  <PresentationFormat>On-screen Show (4:3)</PresentationFormat>
  <Paragraphs>220</Paragraphs>
  <Slides>25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9" baseType="lpstr">
      <vt:lpstr>Arial Unicode MS</vt:lpstr>
      <vt:lpstr>Calibri</vt:lpstr>
      <vt:lpstr>Calibri Light</vt:lpstr>
      <vt:lpstr>Ciscolight</vt:lpstr>
      <vt:lpstr>DengXian</vt:lpstr>
      <vt:lpstr>DengXian Light</vt:lpstr>
      <vt:lpstr>ＭＳ Ｐゴシック</vt:lpstr>
      <vt:lpstr>Times New Roman</vt:lpstr>
      <vt:lpstr>Wingdings</vt:lpstr>
      <vt:lpstr>宋体</vt:lpstr>
      <vt:lpstr>Arial</vt:lpstr>
      <vt:lpstr>Cisco Arial 4x3 template</vt:lpstr>
      <vt:lpstr>Office Theme</vt:lpstr>
      <vt:lpstr>Equation</vt:lpstr>
      <vt:lpstr>How to Buffer? </vt:lpstr>
      <vt:lpstr>Simple model of TCP throughput dynamics</vt:lpstr>
      <vt:lpstr>Review:  TCP Congestion Control</vt:lpstr>
      <vt:lpstr>Data Center Specific</vt:lpstr>
      <vt:lpstr>Data Center Workload is Strongly Heavy-Tailed</vt:lpstr>
      <vt:lpstr>Data Center Transport</vt:lpstr>
      <vt:lpstr>Buffer requirement</vt:lpstr>
      <vt:lpstr>N9K Intelligent Buffer Solutions</vt:lpstr>
      <vt:lpstr>Regulate Elephants and Speed up Mice </vt:lpstr>
      <vt:lpstr>AFD (Approximate Fair Drop)</vt:lpstr>
      <vt:lpstr>AFD (Approximate Fair Drop)</vt:lpstr>
      <vt:lpstr>DPP (Dynamic Packet Prioritization)</vt:lpstr>
      <vt:lpstr>DPP (Dynamic Packet Prioritization)</vt:lpstr>
      <vt:lpstr>Lab Evaluation Topology</vt:lpstr>
      <vt:lpstr>Lab Setup</vt:lpstr>
      <vt:lpstr>Breakdown of Flow Completion Time  (&lt;100KB)</vt:lpstr>
      <vt:lpstr>Breakdown of Flow Completion Time (&gt;10MB)</vt:lpstr>
      <vt:lpstr>1500:1 Incast + Data Mining Background   - Scenario from one major cloud provider</vt:lpstr>
      <vt:lpstr>Simulation Topology</vt:lpstr>
      <vt:lpstr>Traffic</vt:lpstr>
      <vt:lpstr>Buffer Size</vt:lpstr>
      <vt:lpstr>1500:1 Incast Completion Time - Average </vt:lpstr>
      <vt:lpstr>Data Mining Traffic as Background -Small</vt:lpstr>
      <vt:lpstr>Data Mining Traffic as Background - Large</vt:lpstr>
      <vt:lpstr>Summary</vt:lpstr>
    </vt:vector>
  </TitlesOfParts>
  <Company>Cisco Systems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 Baker</dc:creator>
  <cp:lastModifiedBy>Microsoft Office User</cp:lastModifiedBy>
  <cp:revision>205</cp:revision>
  <dcterms:created xsi:type="dcterms:W3CDTF">2012-09-26T14:37:31Z</dcterms:created>
  <dcterms:modified xsi:type="dcterms:W3CDTF">2019-04-17T19:46:28Z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1984748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D5.0.6</vt:lpwstr>
  </property>
</Properties>
</file>