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5" r:id="rId2"/>
    <p:sldId id="306" r:id="rId3"/>
    <p:sldId id="304" r:id="rId4"/>
    <p:sldId id="317" r:id="rId5"/>
    <p:sldId id="307" r:id="rId6"/>
    <p:sldId id="308" r:id="rId7"/>
    <p:sldId id="310" r:id="rId8"/>
    <p:sldId id="309" r:id="rId9"/>
    <p:sldId id="311" r:id="rId10"/>
    <p:sldId id="312" r:id="rId11"/>
    <p:sldId id="313" r:id="rId12"/>
    <p:sldId id="314" r:id="rId13"/>
    <p:sldId id="315" r:id="rId14"/>
    <p:sldId id="316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3D69B"/>
    <a:srgbClr val="2F24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84748" autoAdjust="0"/>
  </p:normalViewPr>
  <p:slideViewPr>
    <p:cSldViewPr snapToGrid="0" snapToObjects="1">
      <p:cViewPr varScale="1">
        <p:scale>
          <a:sx n="159" d="100"/>
          <a:sy n="159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330D9D9B-89D1-4EBD-B003-9FE0C5B0244A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969A4980-3CF2-4D48-B021-7676066703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9C5376BA-EE46-4424-AC3A-E8D9A2E4D8D7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278868C3-421C-46D5-991D-A378D43DDC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332FCE-D003-4B35-9E61-23583F08FE2B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</a:rPr>
              <a:t>Hi my name is David Erickson, I am a PhD candidate in</a:t>
            </a:r>
            <a:r>
              <a:rPr lang="en-US" baseline="0" dirty="0" smtClean="0">
                <a:latin typeface="Arial" charset="0"/>
              </a:rPr>
              <a:t> Professor Nick </a:t>
            </a:r>
            <a:r>
              <a:rPr lang="en-US" baseline="0" dirty="0" err="1" smtClean="0">
                <a:latin typeface="Arial" charset="0"/>
              </a:rPr>
              <a:t>McKeowns</a:t>
            </a:r>
            <a:r>
              <a:rPr lang="en-US" baseline="0" dirty="0" smtClean="0">
                <a:latin typeface="Arial" charset="0"/>
              </a:rPr>
              <a:t> research group here at Stanford University.</a:t>
            </a:r>
          </a:p>
          <a:p>
            <a:pPr>
              <a:spcBef>
                <a:spcPct val="0"/>
              </a:spcBef>
            </a:pPr>
            <a:endParaRPr lang="en-US" baseline="0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baseline="0" dirty="0" smtClean="0">
                <a:latin typeface="Arial" charset="0"/>
              </a:rPr>
              <a:t>I’ve been involved with </a:t>
            </a:r>
            <a:r>
              <a:rPr lang="en-US" baseline="0" dirty="0" err="1" smtClean="0">
                <a:latin typeface="Arial" charset="0"/>
              </a:rPr>
              <a:t>OpenFlow</a:t>
            </a:r>
            <a:r>
              <a:rPr lang="en-US" baseline="0" dirty="0" smtClean="0">
                <a:latin typeface="Arial" charset="0"/>
              </a:rPr>
              <a:t> as a consumer of the protocol and assisting with its development and standardization for just under 4 years now.  I am also the author of the Beacon </a:t>
            </a:r>
            <a:r>
              <a:rPr lang="en-US" baseline="0" dirty="0" err="1" smtClean="0">
                <a:latin typeface="Arial" charset="0"/>
              </a:rPr>
              <a:t>OpenFlow</a:t>
            </a:r>
            <a:r>
              <a:rPr lang="en-US" baseline="0" dirty="0" smtClean="0">
                <a:latin typeface="Arial" charset="0"/>
              </a:rPr>
              <a:t> controller that hopefully some of you used today, and also maintain the </a:t>
            </a:r>
            <a:r>
              <a:rPr lang="en-US" baseline="0" dirty="0" err="1" smtClean="0">
                <a:latin typeface="Arial" charset="0"/>
              </a:rPr>
              <a:t>OpenFlowJ</a:t>
            </a:r>
            <a:r>
              <a:rPr lang="en-US" baseline="0" dirty="0" smtClean="0">
                <a:latin typeface="Arial" charset="0"/>
              </a:rPr>
              <a:t> Java library.</a:t>
            </a:r>
          </a:p>
          <a:p>
            <a:pPr>
              <a:spcBef>
                <a:spcPct val="0"/>
              </a:spcBef>
            </a:pPr>
            <a:endParaRPr lang="en-US" baseline="0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baseline="0" dirty="0" smtClean="0">
                <a:latin typeface="Arial" charset="0"/>
              </a:rPr>
              <a:t>I hope in this brief talk I can share a few of the nuggets of wisdom I’ve found while working on </a:t>
            </a:r>
            <a:r>
              <a:rPr lang="en-US" baseline="0" dirty="0" err="1" smtClean="0">
                <a:latin typeface="Arial" charset="0"/>
              </a:rPr>
              <a:t>OpenFlow</a:t>
            </a:r>
            <a:r>
              <a:rPr lang="en-US" baseline="0" dirty="0" smtClean="0">
                <a:latin typeface="Arial" charset="0"/>
              </a:rPr>
              <a:t> deployments, as well as describe a couple interesting problems I’ve run into recently.  Now their solutions as presented may sound straightforward and obvious, however I assure you when armed only with </a:t>
            </a:r>
            <a:r>
              <a:rPr lang="en-US" baseline="0" dirty="0" err="1" smtClean="0">
                <a:latin typeface="Arial" charset="0"/>
              </a:rPr>
              <a:t>wireshark</a:t>
            </a:r>
            <a:r>
              <a:rPr lang="en-US" baseline="0" dirty="0" smtClean="0">
                <a:latin typeface="Arial" charset="0"/>
              </a:rPr>
              <a:t> and a server log to debug a complex networked system, they are anything but straightforward or obvious.  Lets get started: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BBC0EF-70A0-405F-A267-9C197DBE2DE5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BFDD6-9C13-4446-B522-6CBD00F6D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9F7C8-ECD8-4F00-A4EE-09790A07AD09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12294-C411-4E91-BF40-23BC3DFBF1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6B72DA-01B9-45A1-A9DB-2A25F60AE9FD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44638-683B-4341-8914-6C699230DB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108A0-4885-46A8-838A-5286365116F0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4D249-51A5-4FF7-A741-DDF6E258D6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B0E37B-7D69-4907-BC5A-1260FEFFE63A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C74E9-532C-4BFC-9723-387A632BA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B49B10-0F38-4AC7-8771-BD303D2CA2FB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DBD75-609D-43F8-AFD4-201427FD7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A1752D-1988-4115-85CC-FCE9AC061F9F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56F58-9934-499B-B428-0705B4A65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BB8DE-849B-4FE0-8695-F2778ADC56E0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BB9C7-96CE-4A02-97A7-8E9094EBEE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553723-38C2-4C92-9431-80DF0674EDB1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334DC-EF7F-4464-AFC5-36857AA36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B9C15A-9CC1-46D9-8ED7-7B946843D2EC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84052-0335-4A30-AD75-F55F9B5DCF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91D6E6-36FA-4778-84BE-1F0529C4775C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CAEC9-DD9C-474A-872D-6D4E29C9C1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9" charset="0"/>
              </a:defRPr>
            </a:lvl1pPr>
          </a:lstStyle>
          <a:p>
            <a:fld id="{34C9D8B0-8698-41D9-8FA3-316CE7141B4F}" type="datetime1">
              <a:rPr lang="en-US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9" charset="0"/>
              </a:defRPr>
            </a:lvl1pPr>
          </a:lstStyle>
          <a:p>
            <a:fld id="{040B13A2-E4E4-446A-9902-BB4B38B5D5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9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52353"/>
            <a:ext cx="6553200" cy="4136065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chemeClr val="accent2"/>
                </a:solidFill>
              </a:rPr>
              <a:t>OpenFlow</a:t>
            </a:r>
            <a:r>
              <a:rPr lang="en-US" sz="4800" dirty="0" smtClean="0">
                <a:solidFill>
                  <a:schemeClr val="accent2"/>
                </a:solidFill>
              </a:rPr>
              <a:t> Deployment</a:t>
            </a:r>
            <a:br>
              <a:rPr lang="en-US" sz="4800" dirty="0" smtClean="0">
                <a:solidFill>
                  <a:schemeClr val="accent2"/>
                </a:solidFill>
              </a:rPr>
            </a:br>
            <a:r>
              <a:rPr lang="en-US" sz="3600" i="1" dirty="0" smtClean="0"/>
              <a:t>Anecdotes and Solutions</a:t>
            </a:r>
            <a:r>
              <a:rPr lang="en-US" sz="7300" dirty="0" smtClean="0">
                <a:solidFill>
                  <a:schemeClr val="accent2"/>
                </a:solidFill>
              </a:rPr>
              <a:t/>
            </a:r>
            <a:br>
              <a:rPr lang="en-US" sz="7300" dirty="0" smtClean="0">
                <a:solidFill>
                  <a:schemeClr val="accent2"/>
                </a:solidFill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David </a:t>
            </a:r>
            <a:r>
              <a:rPr lang="en-US" sz="2800" dirty="0" smtClean="0"/>
              <a:t>Erickson</a:t>
            </a:r>
            <a:br>
              <a:rPr lang="en-US" sz="2800" dirty="0" smtClean="0"/>
            </a:br>
            <a:r>
              <a:rPr lang="en-US" sz="2800" dirty="0" smtClean="0"/>
              <a:t>Stanford University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800" dirty="0" smtClean="0"/>
              <a:t>October 17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, </a:t>
            </a:r>
            <a:r>
              <a:rPr lang="en-US" sz="1800" dirty="0" smtClean="0"/>
              <a:t>2011</a:t>
            </a:r>
            <a:endParaRPr lang="en-US" sz="3200" i="1" dirty="0" smtClean="0"/>
          </a:p>
        </p:txBody>
      </p:sp>
      <p:sp>
        <p:nvSpPr>
          <p:cNvPr id="15363" name="Rectangle 11"/>
          <p:cNvSpPr>
            <a:spLocks noChangeArrowheads="1"/>
          </p:cNvSpPr>
          <p:nvPr/>
        </p:nvSpPr>
        <p:spPr bwMode="auto">
          <a:xfrm>
            <a:off x="7543800" y="0"/>
            <a:ext cx="1597025" cy="6858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itchFamily="-109" charset="0"/>
              <a:ea typeface="ヒラギノ角ゴ ProN W3" pitchFamily="-109" charset="-128"/>
              <a:sym typeface="Arial" charset="0"/>
            </a:endParaRPr>
          </a:p>
        </p:txBody>
      </p:sp>
      <p:pic>
        <p:nvPicPr>
          <p:cNvPr id="15364" name="Picture 12" descr="SU_Seal_Blk_p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152400"/>
            <a:ext cx="1058863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Inband</a:t>
            </a:r>
            <a:r>
              <a:rPr lang="en-US" dirty="0" smtClean="0"/>
              <a:t>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#2: Gratuitous ARPs from Hosts never making it to controller, fine from VMs</a:t>
            </a:r>
          </a:p>
          <a:p>
            <a:r>
              <a:rPr lang="en-US" dirty="0" smtClean="0"/>
              <a:t>Issue: Open </a:t>
            </a:r>
            <a:r>
              <a:rPr lang="en-US" dirty="0" err="1" smtClean="0"/>
              <a:t>vSwitch</a:t>
            </a:r>
            <a:r>
              <a:rPr lang="en-US" dirty="0" smtClean="0"/>
              <a:t> </a:t>
            </a:r>
            <a:r>
              <a:rPr lang="en-US" dirty="0" err="1" smtClean="0"/>
              <a:t>inband</a:t>
            </a:r>
            <a:r>
              <a:rPr lang="en-US" dirty="0" smtClean="0"/>
              <a:t> algorithm auto forwarded them with ‘hidden’ tables/rules</a:t>
            </a:r>
          </a:p>
          <a:p>
            <a:r>
              <a:rPr lang="en-US" dirty="0" smtClean="0"/>
              <a:t>Solution: Modified </a:t>
            </a:r>
            <a:r>
              <a:rPr lang="en-US" dirty="0" err="1" smtClean="0"/>
              <a:t>inband</a:t>
            </a:r>
            <a:r>
              <a:rPr lang="en-US" dirty="0" smtClean="0"/>
              <a:t> algorithm to be more selective on </a:t>
            </a:r>
            <a:r>
              <a:rPr lang="en-US" dirty="0" smtClean="0"/>
              <a:t>the ARPs it auto forwards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Inband</a:t>
            </a:r>
            <a:r>
              <a:rPr lang="en-US" dirty="0" smtClean="0"/>
              <a:t>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#3: Open </a:t>
            </a:r>
            <a:r>
              <a:rPr lang="en-US" dirty="0" err="1" smtClean="0"/>
              <a:t>vSwitch</a:t>
            </a:r>
            <a:r>
              <a:rPr lang="en-US" dirty="0" smtClean="0"/>
              <a:t> timing out and reconnecting every few minutes</a:t>
            </a:r>
          </a:p>
          <a:p>
            <a:r>
              <a:rPr lang="en-US" dirty="0" smtClean="0"/>
              <a:t>Particularly challenging</a:t>
            </a:r>
          </a:p>
          <a:p>
            <a:r>
              <a:rPr lang="en-US" dirty="0" smtClean="0"/>
              <a:t>Symptoms:</a:t>
            </a:r>
          </a:p>
          <a:p>
            <a:pPr lvl="1"/>
            <a:r>
              <a:rPr lang="en-US" dirty="0" smtClean="0"/>
              <a:t>OVS log/</a:t>
            </a:r>
            <a:r>
              <a:rPr lang="en-US" dirty="0" err="1" smtClean="0"/>
              <a:t>wireshark</a:t>
            </a:r>
            <a:r>
              <a:rPr lang="en-US" dirty="0" smtClean="0"/>
              <a:t> showed echo request being sent, but never replied to</a:t>
            </a:r>
          </a:p>
          <a:p>
            <a:pPr lvl="1"/>
            <a:r>
              <a:rPr lang="en-US" dirty="0" smtClean="0"/>
              <a:t>Beacon log showed incoming echo request and immediate </a:t>
            </a:r>
            <a:r>
              <a:rPr lang="en-US" dirty="0" err="1" smtClean="0"/>
              <a:t>replys</a:t>
            </a:r>
            <a:r>
              <a:rPr lang="en-US" dirty="0" smtClean="0"/>
              <a:t> sent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>
            <a:stCxn id="121" idx="2"/>
            <a:endCxn id="87" idx="2"/>
          </p:cNvCxnSpPr>
          <p:nvPr/>
        </p:nvCxnSpPr>
        <p:spPr>
          <a:xfrm>
            <a:off x="689243" y="3529456"/>
            <a:ext cx="791299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1" idx="2"/>
            <a:endCxn id="86" idx="2"/>
          </p:cNvCxnSpPr>
          <p:nvPr/>
        </p:nvCxnSpPr>
        <p:spPr>
          <a:xfrm>
            <a:off x="689243" y="3529456"/>
            <a:ext cx="1731658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2"/>
            <a:endCxn id="27" idx="2"/>
          </p:cNvCxnSpPr>
          <p:nvPr/>
        </p:nvCxnSpPr>
        <p:spPr>
          <a:xfrm>
            <a:off x="689243" y="3529456"/>
            <a:ext cx="2632113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1" idx="2"/>
            <a:endCxn id="26" idx="2"/>
          </p:cNvCxnSpPr>
          <p:nvPr/>
        </p:nvCxnSpPr>
        <p:spPr>
          <a:xfrm>
            <a:off x="689243" y="3529456"/>
            <a:ext cx="3572472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2"/>
            <a:endCxn id="47" idx="2"/>
          </p:cNvCxnSpPr>
          <p:nvPr/>
        </p:nvCxnSpPr>
        <p:spPr>
          <a:xfrm>
            <a:off x="689243" y="3529456"/>
            <a:ext cx="4458702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1" idx="2"/>
            <a:endCxn id="46" idx="2"/>
          </p:cNvCxnSpPr>
          <p:nvPr/>
        </p:nvCxnSpPr>
        <p:spPr>
          <a:xfrm>
            <a:off x="689243" y="3529456"/>
            <a:ext cx="5399061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1" idx="2"/>
            <a:endCxn id="67" idx="2"/>
          </p:cNvCxnSpPr>
          <p:nvPr/>
        </p:nvCxnSpPr>
        <p:spPr>
          <a:xfrm>
            <a:off x="689243" y="3529456"/>
            <a:ext cx="6298275" cy="48888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1" idx="2"/>
            <a:endCxn id="66" idx="2"/>
          </p:cNvCxnSpPr>
          <p:nvPr/>
        </p:nvCxnSpPr>
        <p:spPr>
          <a:xfrm>
            <a:off x="689243" y="3529456"/>
            <a:ext cx="7238633" cy="48887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402956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Problem #3 OVS disconnecting</a:t>
            </a:r>
            <a:endParaRPr lang="en-US" sz="3200" b="1" dirty="0"/>
          </a:p>
        </p:txBody>
      </p:sp>
      <p:grpSp>
        <p:nvGrpSpPr>
          <p:cNvPr id="2" name="Group 6"/>
          <p:cNvGrpSpPr/>
          <p:nvPr/>
        </p:nvGrpSpPr>
        <p:grpSpPr>
          <a:xfrm>
            <a:off x="990856" y="1657684"/>
            <a:ext cx="7368832" cy="3328547"/>
            <a:chOff x="2133600" y="2165736"/>
            <a:chExt cx="5971174" cy="2697216"/>
          </a:xfrm>
        </p:grpSpPr>
        <p:cxnSp>
          <p:nvCxnSpPr>
            <p:cNvPr id="11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3855567" y="1653876"/>
              <a:ext cx="1083066" cy="2224787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4229332" y="1280112"/>
              <a:ext cx="1083065" cy="2972315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2740208" y="2021707"/>
              <a:ext cx="1083065" cy="1489124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3113973" y="1647944"/>
              <a:ext cx="1083064" cy="2236652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" name="Group 44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15" name="Straight Connector 58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553559" y="567605"/>
                <a:ext cx="1545645" cy="10498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4086960" y="34206"/>
                <a:ext cx="1545644" cy="211666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1961828" y="1092535"/>
                <a:ext cx="1545644" cy="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Straight Connector 592"/>
              <p:cNvCxnSpPr>
                <a:cxnSpLocks noChangeShapeType="1"/>
              </p:cNvCxnSpPr>
              <p:nvPr/>
            </p:nvCxnSpPr>
            <p:spPr bwMode="auto">
              <a:xfrm rot="5400000">
                <a:off x="2495228" y="559138"/>
                <a:ext cx="1545643" cy="1066796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" name="Group 445"/>
            <p:cNvGrpSpPr/>
            <p:nvPr/>
          </p:nvGrpSpPr>
          <p:grpSpPr>
            <a:xfrm>
              <a:off x="4026304" y="2224737"/>
              <a:ext cx="3719839" cy="1083064"/>
              <a:chOff x="2734648" y="319714"/>
              <a:chExt cx="5308593" cy="1545644"/>
            </a:xfrm>
          </p:grpSpPr>
          <p:cxnSp>
            <p:nvCxnSpPr>
              <p:cNvPr id="111" name="Straight Connector 587"/>
              <p:cNvCxnSpPr>
                <a:cxnSpLocks noChangeShapeType="1"/>
              </p:cNvCxnSpPr>
              <p:nvPr/>
            </p:nvCxnSpPr>
            <p:spPr bwMode="auto">
              <a:xfrm rot="16200000" flipH="1">
                <a:off x="6207856" y="29972"/>
                <a:ext cx="1545642" cy="2125128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5674456" y="-503427"/>
                <a:ext cx="1545643" cy="319192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4082724" y="-1028362"/>
                <a:ext cx="1545642" cy="424179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4616124" y="-494963"/>
                <a:ext cx="1545641" cy="317499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" name="Group 45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07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3553558" y="567603"/>
                <a:ext cx="1545643" cy="104986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4611890" y="559139"/>
                <a:ext cx="1545645" cy="106679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3020158" y="34204"/>
                <a:ext cx="1545644" cy="21166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5145290" y="1092536"/>
                <a:ext cx="1545644" cy="2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" name="Group 252"/>
            <p:cNvGrpSpPr/>
            <p:nvPr/>
          </p:nvGrpSpPr>
          <p:grpSpPr>
            <a:xfrm>
              <a:off x="3782003" y="2165736"/>
              <a:ext cx="2721846" cy="139773"/>
              <a:chOff x="3782003" y="2165736"/>
              <a:chExt cx="2721846" cy="139773"/>
            </a:xfrm>
          </p:grpSpPr>
          <p:pic>
            <p:nvPicPr>
              <p:cNvPr id="103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782003" y="2171668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4533677" y="216870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6015037" y="2168701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5267326" y="2165736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" name="Group 188"/>
            <p:cNvGrpSpPr/>
            <p:nvPr/>
          </p:nvGrpSpPr>
          <p:grpSpPr>
            <a:xfrm>
              <a:off x="2133600" y="3275163"/>
              <a:ext cx="1508714" cy="1586352"/>
              <a:chOff x="2133600" y="3275162"/>
              <a:chExt cx="1508714" cy="1586352"/>
            </a:xfrm>
          </p:grpSpPr>
          <p:grpSp>
            <p:nvGrpSpPr>
              <p:cNvPr id="8" name="Group 187"/>
              <p:cNvGrpSpPr/>
              <p:nvPr/>
            </p:nvGrpSpPr>
            <p:grpSpPr>
              <a:xfrm>
                <a:off x="2133600" y="3275162"/>
                <a:ext cx="1508714" cy="1586352"/>
                <a:chOff x="2133600" y="3275162"/>
                <a:chExt cx="1508714" cy="1586352"/>
              </a:xfrm>
            </p:grpSpPr>
            <p:grpSp>
              <p:nvGrpSpPr>
                <p:cNvPr id="9" name="Group 200"/>
                <p:cNvGrpSpPr/>
                <p:nvPr/>
              </p:nvGrpSpPr>
              <p:grpSpPr>
                <a:xfrm>
                  <a:off x="2341088" y="3275162"/>
                  <a:ext cx="1097931" cy="1407160"/>
                  <a:chOff x="338139" y="1573243"/>
                  <a:chExt cx="1566861" cy="2008162"/>
                </a:xfrm>
              </p:grpSpPr>
              <p:grpSp>
                <p:nvGrpSpPr>
                  <p:cNvPr id="15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9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9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16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9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8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" name="Group 231"/>
            <p:cNvGrpSpPr/>
            <p:nvPr/>
          </p:nvGrpSpPr>
          <p:grpSpPr>
            <a:xfrm>
              <a:off x="6596060" y="3257556"/>
              <a:ext cx="1508714" cy="1586352"/>
              <a:chOff x="2133601" y="3275161"/>
              <a:chExt cx="1508715" cy="1586341"/>
            </a:xfrm>
          </p:grpSpPr>
          <p:grpSp>
            <p:nvGrpSpPr>
              <p:cNvPr id="18" name="Group 187"/>
              <p:cNvGrpSpPr/>
              <p:nvPr/>
            </p:nvGrpSpPr>
            <p:grpSpPr>
              <a:xfrm>
                <a:off x="2133601" y="3275161"/>
                <a:ext cx="1508715" cy="1586341"/>
                <a:chOff x="2133600" y="3275169"/>
                <a:chExt cx="1508714" cy="1586345"/>
              </a:xfrm>
            </p:grpSpPr>
            <p:grpSp>
              <p:nvGrpSpPr>
                <p:cNvPr id="19" name="Group 200"/>
                <p:cNvGrpSpPr/>
                <p:nvPr/>
              </p:nvGrpSpPr>
              <p:grpSpPr>
                <a:xfrm>
                  <a:off x="2341088" y="3275169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0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7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7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21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7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6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397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10"/>
            <p:cNvGrpSpPr/>
            <p:nvPr/>
          </p:nvGrpSpPr>
          <p:grpSpPr>
            <a:xfrm>
              <a:off x="5105401" y="3266632"/>
              <a:ext cx="1508714" cy="1586352"/>
              <a:chOff x="2133600" y="3275162"/>
              <a:chExt cx="1508714" cy="1586352"/>
            </a:xfrm>
          </p:grpSpPr>
          <p:grpSp>
            <p:nvGrpSpPr>
              <p:cNvPr id="23" name="Group 187"/>
              <p:cNvGrpSpPr/>
              <p:nvPr/>
            </p:nvGrpSpPr>
            <p:grpSpPr>
              <a:xfrm>
                <a:off x="2133600" y="3275167"/>
                <a:ext cx="1508714" cy="1586347"/>
                <a:chOff x="2133600" y="3275167"/>
                <a:chExt cx="1508714" cy="1586347"/>
              </a:xfrm>
            </p:grpSpPr>
            <p:grpSp>
              <p:nvGrpSpPr>
                <p:cNvPr id="28" name="Group 200"/>
                <p:cNvGrpSpPr/>
                <p:nvPr/>
              </p:nvGrpSpPr>
              <p:grpSpPr>
                <a:xfrm>
                  <a:off x="2341088" y="3275167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9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5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5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34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5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4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3" name="Group 189"/>
            <p:cNvGrpSpPr/>
            <p:nvPr/>
          </p:nvGrpSpPr>
          <p:grpSpPr>
            <a:xfrm>
              <a:off x="3625264" y="3276600"/>
              <a:ext cx="1508714" cy="1586352"/>
              <a:chOff x="2133600" y="3275162"/>
              <a:chExt cx="1508714" cy="1586352"/>
            </a:xfrm>
          </p:grpSpPr>
          <p:grpSp>
            <p:nvGrpSpPr>
              <p:cNvPr id="48" name="Group 187"/>
              <p:cNvGrpSpPr/>
              <p:nvPr/>
            </p:nvGrpSpPr>
            <p:grpSpPr>
              <a:xfrm>
                <a:off x="2133600" y="3275165"/>
                <a:ext cx="1508714" cy="1586349"/>
                <a:chOff x="2133600" y="3275165"/>
                <a:chExt cx="1508714" cy="1586349"/>
              </a:xfrm>
            </p:grpSpPr>
            <p:grpSp>
              <p:nvGrpSpPr>
                <p:cNvPr id="49" name="Group 200"/>
                <p:cNvGrpSpPr/>
                <p:nvPr/>
              </p:nvGrpSpPr>
              <p:grpSpPr>
                <a:xfrm>
                  <a:off x="2341088" y="3275165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5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3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3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63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3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2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21" name="Picture 7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387629" y="3364287"/>
            <a:ext cx="603227" cy="16516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</p:pic>
      <p:pic>
        <p:nvPicPr>
          <p:cNvPr id="154" name="Picture 6" descr="MCj04316160000[1]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463585" y="2257985"/>
            <a:ext cx="451316" cy="451316"/>
          </a:xfrm>
          <a:prstGeom prst="rect">
            <a:avLst/>
          </a:prstGeom>
          <a:noFill/>
          <a:ln w="0" algn="ctr">
            <a:noFill/>
            <a:round/>
            <a:headEnd/>
            <a:tailEnd/>
          </a:ln>
        </p:spPr>
      </p:pic>
      <p:cxnSp>
        <p:nvCxnSpPr>
          <p:cNvPr id="155" name="Straight Connector 154"/>
          <p:cNvCxnSpPr>
            <a:stCxn id="154" idx="2"/>
            <a:endCxn id="121" idx="0"/>
          </p:cNvCxnSpPr>
          <p:nvPr/>
        </p:nvCxnSpPr>
        <p:spPr>
          <a:xfrm>
            <a:off x="689243" y="2709301"/>
            <a:ext cx="0" cy="65498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782810" y="2156385"/>
            <a:ext cx="122982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Beacon</a:t>
            </a:r>
            <a:endParaRPr lang="en-US" dirty="0" smtClean="0"/>
          </a:p>
          <a:p>
            <a:pPr algn="ctr"/>
            <a:r>
              <a:rPr lang="en-US" sz="1100" dirty="0" smtClean="0"/>
              <a:t>(OF Controller)</a:t>
            </a:r>
            <a:endParaRPr lang="en-US" dirty="0" smtClean="0"/>
          </a:p>
        </p:txBody>
      </p:sp>
      <p:cxnSp>
        <p:nvCxnSpPr>
          <p:cNvPr id="161" name="Straight Connector 160"/>
          <p:cNvCxnSpPr>
            <a:stCxn id="164" idx="1"/>
            <a:endCxn id="154" idx="0"/>
          </p:cNvCxnSpPr>
          <p:nvPr/>
        </p:nvCxnSpPr>
        <p:spPr>
          <a:xfrm>
            <a:off x="686442" y="1822164"/>
            <a:ext cx="2801" cy="43582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Cloud 163"/>
          <p:cNvSpPr/>
          <p:nvPr/>
        </p:nvSpPr>
        <p:spPr>
          <a:xfrm>
            <a:off x="193956" y="1175821"/>
            <a:ext cx="984972" cy="64703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6" name="Straight Connector 165"/>
          <p:cNvCxnSpPr/>
          <p:nvPr/>
        </p:nvCxnSpPr>
        <p:spPr>
          <a:xfrm>
            <a:off x="509593" y="5555916"/>
            <a:ext cx="405308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933706" y="5384466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OpenFlow</a:t>
            </a:r>
            <a:endParaRPr lang="en-US" dirty="0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509593" y="5892466"/>
            <a:ext cx="405308" cy="0"/>
          </a:xfrm>
          <a:prstGeom prst="line">
            <a:avLst/>
          </a:prstGeom>
          <a:noFill/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TextBox 171"/>
          <p:cNvSpPr txBox="1"/>
          <p:nvPr/>
        </p:nvSpPr>
        <p:spPr>
          <a:xfrm>
            <a:off x="933706" y="572101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132" name="Snip Single Corner Rectangle 131"/>
          <p:cNvSpPr/>
          <p:nvPr/>
        </p:nvSpPr>
        <p:spPr>
          <a:xfrm>
            <a:off x="7932621" y="4348002"/>
            <a:ext cx="352373" cy="326820"/>
          </a:xfrm>
          <a:prstGeom prst="snip1Rect">
            <a:avLst/>
          </a:prstGeom>
          <a:solidFill>
            <a:schemeClr val="bg1"/>
          </a:solidFill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 charset="0"/>
                <a:ea typeface="ＭＳ Ｐゴシック" pitchFamily="-109" charset="-128"/>
              </a:rPr>
              <a:t>Echo</a:t>
            </a:r>
          </a:p>
          <a:p>
            <a:pPr algn="ctr"/>
            <a:r>
              <a:rPr lang="en-US" sz="1050" dirty="0" err="1" smtClean="0">
                <a:solidFill>
                  <a:schemeClr val="tx1"/>
                </a:solidFill>
                <a:latin typeface="Arial" charset="0"/>
                <a:ea typeface="ＭＳ Ｐゴシック" pitchFamily="-109" charset="-128"/>
              </a:rPr>
              <a:t>Req</a:t>
            </a:r>
            <a:endParaRPr lang="en-US" sz="1050" dirty="0" smtClean="0">
              <a:solidFill>
                <a:schemeClr val="tx1"/>
              </a:solidFill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3" name="Snip Single Corner Rectangle 132"/>
          <p:cNvSpPr/>
          <p:nvPr/>
        </p:nvSpPr>
        <p:spPr>
          <a:xfrm>
            <a:off x="3025097" y="5394196"/>
            <a:ext cx="352373" cy="326820"/>
          </a:xfrm>
          <a:prstGeom prst="snip1Rect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34" name="Snip Single Corner Rectangle 133"/>
          <p:cNvSpPr/>
          <p:nvPr/>
        </p:nvSpPr>
        <p:spPr>
          <a:xfrm>
            <a:off x="3019742" y="5763528"/>
            <a:ext cx="352373" cy="326820"/>
          </a:xfrm>
          <a:prstGeom prst="snip1Rect">
            <a:avLst/>
          </a:prstGeom>
          <a:solidFill>
            <a:schemeClr val="bg1"/>
          </a:solidFill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0" tIns="0" rIns="0" bIns="0"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36" name="Snip Single Corner Rectangle 135"/>
          <p:cNvSpPr/>
          <p:nvPr/>
        </p:nvSpPr>
        <p:spPr>
          <a:xfrm>
            <a:off x="513056" y="2257985"/>
            <a:ext cx="352373" cy="326820"/>
          </a:xfrm>
          <a:prstGeom prst="snip1Rect">
            <a:avLst/>
          </a:prstGeom>
          <a:solidFill>
            <a:schemeClr val="bg1"/>
          </a:solidFill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 charset="0"/>
                <a:ea typeface="ＭＳ Ｐゴシック" pitchFamily="-109" charset="-128"/>
              </a:rPr>
              <a:t>Echo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 charset="0"/>
                <a:ea typeface="ＭＳ Ｐゴシック" pitchFamily="-109" charset="-128"/>
              </a:rPr>
              <a:t>Rep</a:t>
            </a:r>
          </a:p>
        </p:txBody>
      </p:sp>
      <p:sp>
        <p:nvSpPr>
          <p:cNvPr id="137" name="Snip Single Corner Rectangle 136"/>
          <p:cNvSpPr/>
          <p:nvPr/>
        </p:nvSpPr>
        <p:spPr>
          <a:xfrm>
            <a:off x="513056" y="2460507"/>
            <a:ext cx="352373" cy="326820"/>
          </a:xfrm>
          <a:prstGeom prst="snip1Rect">
            <a:avLst/>
          </a:prstGeom>
          <a:solidFill>
            <a:schemeClr val="bg1"/>
          </a:solidFill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ARP</a:t>
            </a:r>
          </a:p>
          <a:p>
            <a:pPr algn="ctr"/>
            <a:r>
              <a:rPr lang="en-US" sz="1050" dirty="0" err="1" smtClean="0"/>
              <a:t>Req</a:t>
            </a:r>
            <a:endParaRPr lang="en-US" sz="1050" dirty="0">
              <a:solidFill>
                <a:schemeClr val="tx1"/>
              </a:solidFill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7839283" y="4174862"/>
            <a:ext cx="539050" cy="499960"/>
            <a:chOff x="4914313" y="5221056"/>
            <a:chExt cx="539050" cy="499960"/>
          </a:xfrm>
        </p:grpSpPr>
        <p:sp>
          <p:nvSpPr>
            <p:cNvPr id="140" name="Snip Single Corner Rectangle 139"/>
            <p:cNvSpPr/>
            <p:nvPr/>
          </p:nvSpPr>
          <p:spPr>
            <a:xfrm>
              <a:off x="4914313" y="5221056"/>
              <a:ext cx="539050" cy="499960"/>
            </a:xfrm>
            <a:prstGeom prst="snip1Rect">
              <a:avLst/>
            </a:prstGeom>
            <a:solidFill>
              <a:schemeClr val="bg1"/>
            </a:solidFill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lIns="0" tIns="0" rIns="0" bIns="0" rtlCol="0" anchor="ctr"/>
            <a:lstStyle/>
            <a:p>
              <a:pPr algn="ctr"/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9" name="Snip Single Corner Rectangle 138"/>
            <p:cNvSpPr/>
            <p:nvPr/>
          </p:nvSpPr>
          <p:spPr>
            <a:xfrm>
              <a:off x="5006500" y="5306435"/>
              <a:ext cx="352373" cy="326820"/>
            </a:xfrm>
            <a:prstGeom prst="snip1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ARP</a:t>
              </a:r>
            </a:p>
            <a:p>
              <a:pPr algn="ctr"/>
              <a:r>
                <a:rPr lang="en-US" sz="1050" dirty="0" err="1" smtClean="0"/>
                <a:t>Req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</p:grpSp>
      <p:sp>
        <p:nvSpPr>
          <p:cNvPr id="142" name="Oval Callout 141"/>
          <p:cNvSpPr/>
          <p:nvPr/>
        </p:nvSpPr>
        <p:spPr>
          <a:xfrm>
            <a:off x="379555" y="1665004"/>
            <a:ext cx="1297626" cy="740084"/>
          </a:xfrm>
          <a:prstGeom prst="wedgeEllipseCallou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/>
              <a:t>ARP</a:t>
            </a:r>
          </a:p>
          <a:p>
            <a:pPr algn="ctr"/>
            <a:r>
              <a:rPr lang="en-US" dirty="0" smtClean="0"/>
              <a:t>Timeout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C -0.00973 -0.04421 -0.00417 -0.03495 -0.02362 -0.0831 C -0.04306 -0.13125 -0.77153 -0.11736 -0.80625 -0.15069 C -0.84098 -0.18403 -0.81389 -0.23287 -0.81129 -0.30301 " pathEditMode="relative" rAng="0" ptsTypes="ssss">
                                      <p:cBhvr>
                                        <p:cTn id="9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" y="-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C -0.01597 0.05694 -0.01788 0.10208 0.00104 0.11667 C 0.01996 0.13125 0.77691 0.18333 0.79062 0.19375 C 0.80434 0.20417 0.80173 0.25903 0.80989 0.27361 " pathEditMode="relative" rAng="0" ptsTypes="ssss">
                                      <p:cBhvr>
                                        <p:cTn id="30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" y="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C -0.00921 -0.03472 -0.00087 -0.06597 -0.02136 -0.07986 C -0.04184 -0.09375 -0.77223 -0.13889 -0.80834 -0.14931 C -0.84445 -0.15972 -0.81146 -0.2537 -0.81146 -0.27083 " pathEditMode="relative" rAng="0" ptsTypes="ssss">
                                      <p:cBhvr>
                                        <p:cTn id="41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" y="-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2" grpId="1" animBg="1"/>
      <p:bldP spid="132" grpId="2" animBg="1"/>
      <p:bldP spid="136" grpId="0" animBg="1"/>
      <p:bldP spid="137" grpId="0" animBg="1"/>
      <p:bldP spid="137" grpId="1" animBg="1"/>
      <p:bldP spid="137" grpId="2" animBg="1"/>
      <p:bldP spid="142" grpId="0" animBg="1"/>
      <p:bldP spid="14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Inband</a:t>
            </a:r>
            <a:r>
              <a:rPr lang="en-US" dirty="0" smtClean="0"/>
              <a:t>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#3: Open </a:t>
            </a:r>
            <a:r>
              <a:rPr lang="en-US" dirty="0" err="1" smtClean="0"/>
              <a:t>vSwitch</a:t>
            </a:r>
            <a:r>
              <a:rPr lang="en-US" dirty="0" smtClean="0"/>
              <a:t> timing out and reconnecting every few minutes</a:t>
            </a:r>
          </a:p>
          <a:p>
            <a:r>
              <a:rPr lang="en-US" dirty="0" smtClean="0"/>
              <a:t>Issue: ARP timeout on controller machine resulted in ARP requests being </a:t>
            </a:r>
            <a:r>
              <a:rPr lang="en-US" dirty="0" err="1" smtClean="0"/>
              <a:t>encapped</a:t>
            </a:r>
            <a:r>
              <a:rPr lang="en-US" dirty="0" smtClean="0"/>
              <a:t> and returned to controller</a:t>
            </a:r>
          </a:p>
          <a:p>
            <a:r>
              <a:rPr lang="en-US" dirty="0" smtClean="0"/>
              <a:t>Solution: Static ARP entries on controller, could also add static entries to always deliver ARP requests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Benchmark hardware under expected use case</a:t>
            </a:r>
          </a:p>
          <a:p>
            <a:r>
              <a:rPr lang="en-US" dirty="0" smtClean="0"/>
              <a:t>Slow switch CPU can cause:</a:t>
            </a:r>
          </a:p>
          <a:p>
            <a:pPr lvl="1"/>
            <a:r>
              <a:rPr lang="en-US" dirty="0" smtClean="0"/>
              <a:t>Unexpected delays, packets popping up in odd places</a:t>
            </a:r>
          </a:p>
          <a:p>
            <a:pPr lvl="1"/>
            <a:r>
              <a:rPr lang="en-US" dirty="0" smtClean="0"/>
              <a:t>Switch </a:t>
            </a:r>
            <a:r>
              <a:rPr lang="en-US" dirty="0" err="1" smtClean="0"/>
              <a:t>livelock</a:t>
            </a:r>
            <a:endParaRPr lang="en-US" dirty="0" smtClean="0"/>
          </a:p>
          <a:p>
            <a:pPr lvl="1"/>
            <a:r>
              <a:rPr lang="en-US" dirty="0" smtClean="0"/>
              <a:t>Slow steady state convergence</a:t>
            </a:r>
          </a:p>
          <a:p>
            <a:r>
              <a:rPr lang="en-US" dirty="0" smtClean="0"/>
              <a:t>DNRC source routes based on VLAN tag with some reactive routing in host’s OVS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>
            <a:stCxn id="121" idx="2"/>
            <a:endCxn id="87" idx="2"/>
          </p:cNvCxnSpPr>
          <p:nvPr/>
        </p:nvCxnSpPr>
        <p:spPr>
          <a:xfrm>
            <a:off x="689243" y="3529456"/>
            <a:ext cx="791299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1" idx="2"/>
            <a:endCxn id="86" idx="2"/>
          </p:cNvCxnSpPr>
          <p:nvPr/>
        </p:nvCxnSpPr>
        <p:spPr>
          <a:xfrm>
            <a:off x="689243" y="3529456"/>
            <a:ext cx="1731658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2"/>
            <a:endCxn id="27" idx="2"/>
          </p:cNvCxnSpPr>
          <p:nvPr/>
        </p:nvCxnSpPr>
        <p:spPr>
          <a:xfrm>
            <a:off x="689243" y="3529456"/>
            <a:ext cx="2632113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1" idx="2"/>
            <a:endCxn id="26" idx="2"/>
          </p:cNvCxnSpPr>
          <p:nvPr/>
        </p:nvCxnSpPr>
        <p:spPr>
          <a:xfrm>
            <a:off x="689243" y="3529456"/>
            <a:ext cx="3572472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2"/>
            <a:endCxn id="47" idx="2"/>
          </p:cNvCxnSpPr>
          <p:nvPr/>
        </p:nvCxnSpPr>
        <p:spPr>
          <a:xfrm>
            <a:off x="689243" y="3529456"/>
            <a:ext cx="4458702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1" idx="2"/>
            <a:endCxn id="46" idx="2"/>
          </p:cNvCxnSpPr>
          <p:nvPr/>
        </p:nvCxnSpPr>
        <p:spPr>
          <a:xfrm>
            <a:off x="689243" y="3529456"/>
            <a:ext cx="5399061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1" idx="2"/>
            <a:endCxn id="67" idx="2"/>
          </p:cNvCxnSpPr>
          <p:nvPr/>
        </p:nvCxnSpPr>
        <p:spPr>
          <a:xfrm>
            <a:off x="689243" y="3529456"/>
            <a:ext cx="6298275" cy="48888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1" idx="2"/>
            <a:endCxn id="66" idx="2"/>
          </p:cNvCxnSpPr>
          <p:nvPr/>
        </p:nvCxnSpPr>
        <p:spPr>
          <a:xfrm>
            <a:off x="689243" y="3529456"/>
            <a:ext cx="7238633" cy="48887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402956"/>
            <a:ext cx="8089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Datacenter Network Research Cluster</a:t>
            </a:r>
            <a:endParaRPr lang="en-US" sz="32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990856" y="1657684"/>
            <a:ext cx="7368832" cy="3328547"/>
            <a:chOff x="2133600" y="2165736"/>
            <a:chExt cx="5971174" cy="2697216"/>
          </a:xfrm>
        </p:grpSpPr>
        <p:cxnSp>
          <p:nvCxnSpPr>
            <p:cNvPr id="11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3855567" y="1653876"/>
              <a:ext cx="1083066" cy="2224787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4229332" y="1280112"/>
              <a:ext cx="1083065" cy="2972315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2740208" y="2021707"/>
              <a:ext cx="1083065" cy="1489124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3113973" y="1647944"/>
              <a:ext cx="1083064" cy="2236652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" name="Group 44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15" name="Straight Connector 58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553559" y="567605"/>
                <a:ext cx="1545645" cy="10498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4086960" y="34206"/>
                <a:ext cx="1545644" cy="211666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1961828" y="1092535"/>
                <a:ext cx="1545644" cy="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Straight Connector 592"/>
              <p:cNvCxnSpPr>
                <a:cxnSpLocks noChangeShapeType="1"/>
              </p:cNvCxnSpPr>
              <p:nvPr/>
            </p:nvCxnSpPr>
            <p:spPr bwMode="auto">
              <a:xfrm rot="5400000">
                <a:off x="2495228" y="559138"/>
                <a:ext cx="1545643" cy="1066796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6" name="Group 445"/>
            <p:cNvGrpSpPr/>
            <p:nvPr/>
          </p:nvGrpSpPr>
          <p:grpSpPr>
            <a:xfrm>
              <a:off x="4026304" y="2224737"/>
              <a:ext cx="3719839" cy="1083064"/>
              <a:chOff x="2734648" y="319714"/>
              <a:chExt cx="5308593" cy="1545644"/>
            </a:xfrm>
          </p:grpSpPr>
          <p:cxnSp>
            <p:nvCxnSpPr>
              <p:cNvPr id="111" name="Straight Connector 587"/>
              <p:cNvCxnSpPr>
                <a:cxnSpLocks noChangeShapeType="1"/>
              </p:cNvCxnSpPr>
              <p:nvPr/>
            </p:nvCxnSpPr>
            <p:spPr bwMode="auto">
              <a:xfrm rot="16200000" flipH="1">
                <a:off x="6207856" y="29972"/>
                <a:ext cx="1545642" cy="2125128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5674456" y="-503427"/>
                <a:ext cx="1545643" cy="319192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4082724" y="-1028362"/>
                <a:ext cx="1545642" cy="424179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4616124" y="-494963"/>
                <a:ext cx="1545641" cy="317499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7" name="Group 45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07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3553558" y="567603"/>
                <a:ext cx="1545643" cy="104986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4611890" y="559139"/>
                <a:ext cx="1545645" cy="106679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3020158" y="34204"/>
                <a:ext cx="1545644" cy="21166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5145290" y="1092536"/>
                <a:ext cx="1545644" cy="2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" name="Group 252"/>
            <p:cNvGrpSpPr/>
            <p:nvPr/>
          </p:nvGrpSpPr>
          <p:grpSpPr>
            <a:xfrm>
              <a:off x="3782003" y="2165736"/>
              <a:ext cx="2721846" cy="139773"/>
              <a:chOff x="3782003" y="2165736"/>
              <a:chExt cx="2721846" cy="139773"/>
            </a:xfrm>
          </p:grpSpPr>
          <p:pic>
            <p:nvPicPr>
              <p:cNvPr id="103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782003" y="2171668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4533677" y="216870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6015037" y="2168701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5267326" y="2165736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9" name="Group 188"/>
            <p:cNvGrpSpPr/>
            <p:nvPr/>
          </p:nvGrpSpPr>
          <p:grpSpPr>
            <a:xfrm>
              <a:off x="2133600" y="3275163"/>
              <a:ext cx="1508714" cy="1586352"/>
              <a:chOff x="2133600" y="3275162"/>
              <a:chExt cx="1508714" cy="1586352"/>
            </a:xfrm>
          </p:grpSpPr>
          <p:grpSp>
            <p:nvGrpSpPr>
              <p:cNvPr id="83" name="Group 187"/>
              <p:cNvGrpSpPr/>
              <p:nvPr/>
            </p:nvGrpSpPr>
            <p:grpSpPr>
              <a:xfrm>
                <a:off x="2133600" y="3275162"/>
                <a:ext cx="1508714" cy="1586352"/>
                <a:chOff x="2133600" y="3275162"/>
                <a:chExt cx="1508714" cy="1586352"/>
              </a:xfrm>
            </p:grpSpPr>
            <p:grpSp>
              <p:nvGrpSpPr>
                <p:cNvPr id="88" name="Group 200"/>
                <p:cNvGrpSpPr/>
                <p:nvPr/>
              </p:nvGrpSpPr>
              <p:grpSpPr>
                <a:xfrm>
                  <a:off x="2341088" y="3275162"/>
                  <a:ext cx="1097931" cy="1407160"/>
                  <a:chOff x="338139" y="1573243"/>
                  <a:chExt cx="1566861" cy="2008162"/>
                </a:xfrm>
              </p:grpSpPr>
              <p:grpSp>
                <p:nvGrpSpPr>
                  <p:cNvPr id="9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9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9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89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9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8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0" name="Group 231"/>
            <p:cNvGrpSpPr/>
            <p:nvPr/>
          </p:nvGrpSpPr>
          <p:grpSpPr>
            <a:xfrm>
              <a:off x="6596060" y="3257556"/>
              <a:ext cx="1508714" cy="1586352"/>
              <a:chOff x="2133601" y="3275161"/>
              <a:chExt cx="1508715" cy="1586341"/>
            </a:xfrm>
          </p:grpSpPr>
          <p:grpSp>
            <p:nvGrpSpPr>
              <p:cNvPr id="63" name="Group 187"/>
              <p:cNvGrpSpPr/>
              <p:nvPr/>
            </p:nvGrpSpPr>
            <p:grpSpPr>
              <a:xfrm>
                <a:off x="2133601" y="3275161"/>
                <a:ext cx="1508715" cy="1586341"/>
                <a:chOff x="2133600" y="3275169"/>
                <a:chExt cx="1508714" cy="1586345"/>
              </a:xfrm>
            </p:grpSpPr>
            <p:grpSp>
              <p:nvGrpSpPr>
                <p:cNvPr id="68" name="Group 200"/>
                <p:cNvGrpSpPr/>
                <p:nvPr/>
              </p:nvGrpSpPr>
              <p:grpSpPr>
                <a:xfrm>
                  <a:off x="2341088" y="3275169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7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7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7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69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7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6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397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10"/>
            <p:cNvGrpSpPr/>
            <p:nvPr/>
          </p:nvGrpSpPr>
          <p:grpSpPr>
            <a:xfrm>
              <a:off x="5105401" y="3266632"/>
              <a:ext cx="1508714" cy="1586352"/>
              <a:chOff x="2133600" y="3275162"/>
              <a:chExt cx="1508714" cy="1586352"/>
            </a:xfrm>
          </p:grpSpPr>
          <p:grpSp>
            <p:nvGrpSpPr>
              <p:cNvPr id="43" name="Group 187"/>
              <p:cNvGrpSpPr/>
              <p:nvPr/>
            </p:nvGrpSpPr>
            <p:grpSpPr>
              <a:xfrm>
                <a:off x="2133600" y="3275167"/>
                <a:ext cx="1508714" cy="1586347"/>
                <a:chOff x="2133600" y="3275167"/>
                <a:chExt cx="1508714" cy="1586347"/>
              </a:xfrm>
            </p:grpSpPr>
            <p:grpSp>
              <p:nvGrpSpPr>
                <p:cNvPr id="48" name="Group 200"/>
                <p:cNvGrpSpPr/>
                <p:nvPr/>
              </p:nvGrpSpPr>
              <p:grpSpPr>
                <a:xfrm>
                  <a:off x="2341088" y="3275167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5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5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5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49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5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4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189"/>
            <p:cNvGrpSpPr/>
            <p:nvPr/>
          </p:nvGrpSpPr>
          <p:grpSpPr>
            <a:xfrm>
              <a:off x="3625264" y="3276600"/>
              <a:ext cx="1508714" cy="1586352"/>
              <a:chOff x="2133600" y="3275162"/>
              <a:chExt cx="1508714" cy="1586352"/>
            </a:xfrm>
          </p:grpSpPr>
          <p:grpSp>
            <p:nvGrpSpPr>
              <p:cNvPr id="23" name="Group 187"/>
              <p:cNvGrpSpPr/>
              <p:nvPr/>
            </p:nvGrpSpPr>
            <p:grpSpPr>
              <a:xfrm>
                <a:off x="2133600" y="3275165"/>
                <a:ext cx="1508714" cy="1586349"/>
                <a:chOff x="2133600" y="3275165"/>
                <a:chExt cx="1508714" cy="1586349"/>
              </a:xfrm>
            </p:grpSpPr>
            <p:grpSp>
              <p:nvGrpSpPr>
                <p:cNvPr id="28" name="Group 200"/>
                <p:cNvGrpSpPr/>
                <p:nvPr/>
              </p:nvGrpSpPr>
              <p:grpSpPr>
                <a:xfrm>
                  <a:off x="2341088" y="3275165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3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3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3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29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3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2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21" name="Picture 7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387629" y="3364287"/>
            <a:ext cx="603227" cy="16516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</p:pic>
      <p:pic>
        <p:nvPicPr>
          <p:cNvPr id="154" name="Picture 6" descr="MCj04316160000[1]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463585" y="2257985"/>
            <a:ext cx="451316" cy="451316"/>
          </a:xfrm>
          <a:prstGeom prst="rect">
            <a:avLst/>
          </a:prstGeom>
          <a:noFill/>
          <a:ln w="0" algn="ctr">
            <a:noFill/>
            <a:round/>
            <a:headEnd/>
            <a:tailEnd/>
          </a:ln>
        </p:spPr>
      </p:pic>
      <p:cxnSp>
        <p:nvCxnSpPr>
          <p:cNvPr id="155" name="Straight Connector 154"/>
          <p:cNvCxnSpPr>
            <a:stCxn id="154" idx="2"/>
            <a:endCxn id="121" idx="0"/>
          </p:cNvCxnSpPr>
          <p:nvPr/>
        </p:nvCxnSpPr>
        <p:spPr>
          <a:xfrm>
            <a:off x="689243" y="2709301"/>
            <a:ext cx="0" cy="65498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782810" y="2156385"/>
            <a:ext cx="122982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Beacon</a:t>
            </a:r>
            <a:endParaRPr lang="en-US" dirty="0" smtClean="0"/>
          </a:p>
          <a:p>
            <a:pPr algn="ctr"/>
            <a:r>
              <a:rPr lang="en-US" sz="1100" dirty="0" smtClean="0"/>
              <a:t>(OF Controller)</a:t>
            </a:r>
            <a:endParaRPr lang="en-US" dirty="0" smtClean="0"/>
          </a:p>
        </p:txBody>
      </p:sp>
      <p:sp>
        <p:nvSpPr>
          <p:cNvPr id="160" name="TextBox 159"/>
          <p:cNvSpPr txBox="1"/>
          <p:nvPr/>
        </p:nvSpPr>
        <p:spPr>
          <a:xfrm>
            <a:off x="3962276" y="4962730"/>
            <a:ext cx="37369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160 Servers </a:t>
            </a:r>
            <a:r>
              <a:rPr lang="en-US" dirty="0" err="1" smtClean="0"/>
              <a:t>XenServer</a:t>
            </a:r>
            <a:r>
              <a:rPr lang="en-US" dirty="0" smtClean="0"/>
              <a:t> 5.6</a:t>
            </a:r>
          </a:p>
          <a:p>
            <a:r>
              <a:rPr lang="en-US" dirty="0" smtClean="0"/>
              <a:t>  20 Hardware </a:t>
            </a:r>
            <a:r>
              <a:rPr lang="en-US" dirty="0" err="1" smtClean="0"/>
              <a:t>OpenFlow</a:t>
            </a:r>
            <a:r>
              <a:rPr lang="en-US" dirty="0" smtClean="0"/>
              <a:t> Switches</a:t>
            </a:r>
          </a:p>
          <a:p>
            <a:r>
              <a:rPr lang="en-US" dirty="0" smtClean="0"/>
              <a:t>160 Software </a:t>
            </a:r>
            <a:r>
              <a:rPr lang="en-US" dirty="0" err="1" smtClean="0"/>
              <a:t>OpenFlow</a:t>
            </a:r>
            <a:r>
              <a:rPr lang="en-US" dirty="0" smtClean="0"/>
              <a:t> Switches</a:t>
            </a:r>
            <a:endParaRPr lang="en-US" dirty="0"/>
          </a:p>
        </p:txBody>
      </p:sp>
      <p:cxnSp>
        <p:nvCxnSpPr>
          <p:cNvPr id="161" name="Straight Connector 160"/>
          <p:cNvCxnSpPr>
            <a:stCxn id="164" idx="1"/>
            <a:endCxn id="154" idx="0"/>
          </p:cNvCxnSpPr>
          <p:nvPr/>
        </p:nvCxnSpPr>
        <p:spPr>
          <a:xfrm>
            <a:off x="686442" y="1822164"/>
            <a:ext cx="2801" cy="43582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Cloud 163"/>
          <p:cNvSpPr/>
          <p:nvPr/>
        </p:nvSpPr>
        <p:spPr>
          <a:xfrm>
            <a:off x="193956" y="1175821"/>
            <a:ext cx="984972" cy="64703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6" name="Straight Connector 165"/>
          <p:cNvCxnSpPr/>
          <p:nvPr/>
        </p:nvCxnSpPr>
        <p:spPr>
          <a:xfrm>
            <a:off x="509593" y="5555916"/>
            <a:ext cx="405308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933706" y="5384466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OpenFlow</a:t>
            </a:r>
            <a:endParaRPr lang="en-US" dirty="0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509593" y="5892466"/>
            <a:ext cx="405308" cy="0"/>
          </a:xfrm>
          <a:prstGeom prst="line">
            <a:avLst/>
          </a:prstGeom>
          <a:noFill/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TextBox 171"/>
          <p:cNvSpPr txBox="1"/>
          <p:nvPr/>
        </p:nvSpPr>
        <p:spPr>
          <a:xfrm>
            <a:off x="933706" y="572101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Flooding</a:t>
            </a:r>
          </a:p>
          <a:p>
            <a:r>
              <a:rPr lang="en-US" dirty="0" err="1" smtClean="0"/>
              <a:t>Inband</a:t>
            </a:r>
            <a:r>
              <a:rPr lang="en-US" dirty="0" smtClean="0"/>
              <a:t> switch control</a:t>
            </a:r>
          </a:p>
          <a:p>
            <a:r>
              <a:rPr lang="en-US" dirty="0" smtClean="0"/>
              <a:t>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does not provide spanning tree</a:t>
            </a:r>
          </a:p>
          <a:p>
            <a:r>
              <a:rPr lang="en-US" dirty="0" smtClean="0"/>
              <a:t>Plan for topology with loops or multiple external net connections</a:t>
            </a:r>
          </a:p>
          <a:p>
            <a:r>
              <a:rPr lang="en-US" dirty="0" smtClean="0"/>
              <a:t>DNRC filters out all broadcast packets</a:t>
            </a:r>
          </a:p>
          <a:p>
            <a:pPr lvl="1"/>
            <a:r>
              <a:rPr lang="en-US" dirty="0" smtClean="0"/>
              <a:t>ARP </a:t>
            </a:r>
            <a:r>
              <a:rPr lang="en-US" dirty="0" err="1" smtClean="0"/>
              <a:t>bcast</a:t>
            </a:r>
            <a:r>
              <a:rPr lang="en-US" dirty="0" smtClean="0"/>
              <a:t> -&gt; </a:t>
            </a:r>
            <a:r>
              <a:rPr lang="en-US" dirty="0" err="1" smtClean="0"/>
              <a:t>unicast</a:t>
            </a:r>
            <a:r>
              <a:rPr lang="en-US" dirty="0" smtClean="0"/>
              <a:t> module for known hosts</a:t>
            </a:r>
          </a:p>
          <a:p>
            <a:pPr lvl="1"/>
            <a:r>
              <a:rPr lang="en-US" dirty="0" smtClean="0"/>
              <a:t>DHCP </a:t>
            </a:r>
            <a:r>
              <a:rPr lang="en-US" dirty="0" err="1" smtClean="0"/>
              <a:t>bcast</a:t>
            </a:r>
            <a:r>
              <a:rPr lang="en-US" dirty="0" smtClean="0"/>
              <a:t> -&gt; </a:t>
            </a:r>
            <a:r>
              <a:rPr lang="en-US" dirty="0" err="1" smtClean="0"/>
              <a:t>unicast</a:t>
            </a:r>
            <a:r>
              <a:rPr lang="en-US" dirty="0" smtClean="0"/>
              <a:t> module</a:t>
            </a:r>
          </a:p>
          <a:p>
            <a:pPr lvl="1"/>
            <a:r>
              <a:rPr lang="en-US" dirty="0" smtClean="0"/>
              <a:t>Hosts send gratuitous ARPs every 60s for discovery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#1: Hosts appeared to be bouncing around the network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>
            <a:stCxn id="121" idx="2"/>
            <a:endCxn id="87" idx="2"/>
          </p:cNvCxnSpPr>
          <p:nvPr/>
        </p:nvCxnSpPr>
        <p:spPr>
          <a:xfrm>
            <a:off x="689243" y="3529456"/>
            <a:ext cx="791299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1" idx="2"/>
            <a:endCxn id="86" idx="2"/>
          </p:cNvCxnSpPr>
          <p:nvPr/>
        </p:nvCxnSpPr>
        <p:spPr>
          <a:xfrm>
            <a:off x="689243" y="3529456"/>
            <a:ext cx="1731658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2"/>
            <a:endCxn id="27" idx="2"/>
          </p:cNvCxnSpPr>
          <p:nvPr/>
        </p:nvCxnSpPr>
        <p:spPr>
          <a:xfrm>
            <a:off x="689243" y="3529456"/>
            <a:ext cx="2632113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1" idx="2"/>
            <a:endCxn id="26" idx="2"/>
          </p:cNvCxnSpPr>
          <p:nvPr/>
        </p:nvCxnSpPr>
        <p:spPr>
          <a:xfrm>
            <a:off x="689243" y="3529456"/>
            <a:ext cx="3572472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2"/>
            <a:endCxn id="47" idx="2"/>
          </p:cNvCxnSpPr>
          <p:nvPr/>
        </p:nvCxnSpPr>
        <p:spPr>
          <a:xfrm>
            <a:off x="689243" y="3529456"/>
            <a:ext cx="4458702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1" idx="2"/>
            <a:endCxn id="46" idx="2"/>
          </p:cNvCxnSpPr>
          <p:nvPr/>
        </p:nvCxnSpPr>
        <p:spPr>
          <a:xfrm>
            <a:off x="689243" y="3529456"/>
            <a:ext cx="5399061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1" idx="2"/>
            <a:endCxn id="67" idx="2"/>
          </p:cNvCxnSpPr>
          <p:nvPr/>
        </p:nvCxnSpPr>
        <p:spPr>
          <a:xfrm>
            <a:off x="689243" y="3529456"/>
            <a:ext cx="6298275" cy="48888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1" idx="2"/>
            <a:endCxn id="66" idx="2"/>
          </p:cNvCxnSpPr>
          <p:nvPr/>
        </p:nvCxnSpPr>
        <p:spPr>
          <a:xfrm>
            <a:off x="689243" y="3529456"/>
            <a:ext cx="7238633" cy="48887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402956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Problem #1 Host to Internet</a:t>
            </a:r>
            <a:endParaRPr lang="en-US" sz="3200" b="1" dirty="0"/>
          </a:p>
        </p:txBody>
      </p:sp>
      <p:grpSp>
        <p:nvGrpSpPr>
          <p:cNvPr id="2" name="Group 6"/>
          <p:cNvGrpSpPr/>
          <p:nvPr/>
        </p:nvGrpSpPr>
        <p:grpSpPr>
          <a:xfrm>
            <a:off x="990856" y="1657684"/>
            <a:ext cx="7368832" cy="3328547"/>
            <a:chOff x="2133600" y="2165736"/>
            <a:chExt cx="5971174" cy="2697216"/>
          </a:xfrm>
        </p:grpSpPr>
        <p:cxnSp>
          <p:nvCxnSpPr>
            <p:cNvPr id="11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3855567" y="1653876"/>
              <a:ext cx="1083066" cy="2224787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4229332" y="1280112"/>
              <a:ext cx="1083065" cy="2972315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2740208" y="2021707"/>
              <a:ext cx="1083065" cy="1489124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3113973" y="1647944"/>
              <a:ext cx="1083064" cy="2236652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" name="Group 44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15" name="Straight Connector 58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553559" y="567605"/>
                <a:ext cx="1545645" cy="10498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4086960" y="34206"/>
                <a:ext cx="1545644" cy="211666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1961828" y="1092535"/>
                <a:ext cx="1545644" cy="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Straight Connector 592"/>
              <p:cNvCxnSpPr>
                <a:cxnSpLocks noChangeShapeType="1"/>
              </p:cNvCxnSpPr>
              <p:nvPr/>
            </p:nvCxnSpPr>
            <p:spPr bwMode="auto">
              <a:xfrm rot="5400000">
                <a:off x="2495228" y="559138"/>
                <a:ext cx="1545643" cy="1066796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" name="Group 445"/>
            <p:cNvGrpSpPr/>
            <p:nvPr/>
          </p:nvGrpSpPr>
          <p:grpSpPr>
            <a:xfrm>
              <a:off x="4026304" y="2224737"/>
              <a:ext cx="3719839" cy="1083064"/>
              <a:chOff x="2734648" y="319714"/>
              <a:chExt cx="5308593" cy="1545644"/>
            </a:xfrm>
          </p:grpSpPr>
          <p:cxnSp>
            <p:nvCxnSpPr>
              <p:cNvPr id="111" name="Straight Connector 587"/>
              <p:cNvCxnSpPr>
                <a:cxnSpLocks noChangeShapeType="1"/>
              </p:cNvCxnSpPr>
              <p:nvPr/>
            </p:nvCxnSpPr>
            <p:spPr bwMode="auto">
              <a:xfrm rot="16200000" flipH="1">
                <a:off x="6207856" y="29972"/>
                <a:ext cx="1545642" cy="2125128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5674456" y="-503427"/>
                <a:ext cx="1545643" cy="319192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4082724" y="-1028362"/>
                <a:ext cx="1545642" cy="424179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4616124" y="-494963"/>
                <a:ext cx="1545641" cy="317499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" name="Group 45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07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3553558" y="567603"/>
                <a:ext cx="1545643" cy="104986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4611890" y="559139"/>
                <a:ext cx="1545645" cy="106679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3020158" y="34204"/>
                <a:ext cx="1545644" cy="21166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5145290" y="1092536"/>
                <a:ext cx="1545644" cy="2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" name="Group 252"/>
            <p:cNvGrpSpPr/>
            <p:nvPr/>
          </p:nvGrpSpPr>
          <p:grpSpPr>
            <a:xfrm>
              <a:off x="3782003" y="2165736"/>
              <a:ext cx="2721846" cy="139773"/>
              <a:chOff x="3782003" y="2165736"/>
              <a:chExt cx="2721846" cy="139773"/>
            </a:xfrm>
          </p:grpSpPr>
          <p:pic>
            <p:nvPicPr>
              <p:cNvPr id="103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782003" y="2171668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4533677" y="216870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6015037" y="2168701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5267326" y="2165736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" name="Group 188"/>
            <p:cNvGrpSpPr/>
            <p:nvPr/>
          </p:nvGrpSpPr>
          <p:grpSpPr>
            <a:xfrm>
              <a:off x="2133600" y="3275163"/>
              <a:ext cx="1508714" cy="1586352"/>
              <a:chOff x="2133600" y="3275162"/>
              <a:chExt cx="1508714" cy="1586352"/>
            </a:xfrm>
          </p:grpSpPr>
          <p:grpSp>
            <p:nvGrpSpPr>
              <p:cNvPr id="8" name="Group 187"/>
              <p:cNvGrpSpPr/>
              <p:nvPr/>
            </p:nvGrpSpPr>
            <p:grpSpPr>
              <a:xfrm>
                <a:off x="2133600" y="3275162"/>
                <a:ext cx="1508714" cy="1586352"/>
                <a:chOff x="2133600" y="3275162"/>
                <a:chExt cx="1508714" cy="1586352"/>
              </a:xfrm>
            </p:grpSpPr>
            <p:grpSp>
              <p:nvGrpSpPr>
                <p:cNvPr id="9" name="Group 200"/>
                <p:cNvGrpSpPr/>
                <p:nvPr/>
              </p:nvGrpSpPr>
              <p:grpSpPr>
                <a:xfrm>
                  <a:off x="2341088" y="3275162"/>
                  <a:ext cx="1097931" cy="1407160"/>
                  <a:chOff x="338139" y="1573243"/>
                  <a:chExt cx="1566861" cy="2008162"/>
                </a:xfrm>
              </p:grpSpPr>
              <p:grpSp>
                <p:nvGrpSpPr>
                  <p:cNvPr id="15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9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9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16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9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8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" name="Group 231"/>
            <p:cNvGrpSpPr/>
            <p:nvPr/>
          </p:nvGrpSpPr>
          <p:grpSpPr>
            <a:xfrm>
              <a:off x="6596060" y="3257556"/>
              <a:ext cx="1508714" cy="1586352"/>
              <a:chOff x="2133601" y="3275161"/>
              <a:chExt cx="1508715" cy="1586341"/>
            </a:xfrm>
          </p:grpSpPr>
          <p:grpSp>
            <p:nvGrpSpPr>
              <p:cNvPr id="18" name="Group 187"/>
              <p:cNvGrpSpPr/>
              <p:nvPr/>
            </p:nvGrpSpPr>
            <p:grpSpPr>
              <a:xfrm>
                <a:off x="2133601" y="3275161"/>
                <a:ext cx="1508715" cy="1586341"/>
                <a:chOff x="2133600" y="3275169"/>
                <a:chExt cx="1508714" cy="1586345"/>
              </a:xfrm>
            </p:grpSpPr>
            <p:grpSp>
              <p:nvGrpSpPr>
                <p:cNvPr id="19" name="Group 200"/>
                <p:cNvGrpSpPr/>
                <p:nvPr/>
              </p:nvGrpSpPr>
              <p:grpSpPr>
                <a:xfrm>
                  <a:off x="2341088" y="3275169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0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7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7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21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7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6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397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10"/>
            <p:cNvGrpSpPr/>
            <p:nvPr/>
          </p:nvGrpSpPr>
          <p:grpSpPr>
            <a:xfrm>
              <a:off x="5105401" y="3266632"/>
              <a:ext cx="1508714" cy="1586352"/>
              <a:chOff x="2133600" y="3275162"/>
              <a:chExt cx="1508714" cy="1586352"/>
            </a:xfrm>
          </p:grpSpPr>
          <p:grpSp>
            <p:nvGrpSpPr>
              <p:cNvPr id="23" name="Group 187"/>
              <p:cNvGrpSpPr/>
              <p:nvPr/>
            </p:nvGrpSpPr>
            <p:grpSpPr>
              <a:xfrm>
                <a:off x="2133600" y="3275167"/>
                <a:ext cx="1508714" cy="1586347"/>
                <a:chOff x="2133600" y="3275167"/>
                <a:chExt cx="1508714" cy="1586347"/>
              </a:xfrm>
            </p:grpSpPr>
            <p:grpSp>
              <p:nvGrpSpPr>
                <p:cNvPr id="28" name="Group 200"/>
                <p:cNvGrpSpPr/>
                <p:nvPr/>
              </p:nvGrpSpPr>
              <p:grpSpPr>
                <a:xfrm>
                  <a:off x="2341088" y="3275167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9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5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5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34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5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4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3" name="Group 189"/>
            <p:cNvGrpSpPr/>
            <p:nvPr/>
          </p:nvGrpSpPr>
          <p:grpSpPr>
            <a:xfrm>
              <a:off x="3625264" y="3276600"/>
              <a:ext cx="1508714" cy="1586352"/>
              <a:chOff x="2133600" y="3275162"/>
              <a:chExt cx="1508714" cy="1586352"/>
            </a:xfrm>
          </p:grpSpPr>
          <p:grpSp>
            <p:nvGrpSpPr>
              <p:cNvPr id="48" name="Group 187"/>
              <p:cNvGrpSpPr/>
              <p:nvPr/>
            </p:nvGrpSpPr>
            <p:grpSpPr>
              <a:xfrm>
                <a:off x="2133600" y="3275165"/>
                <a:ext cx="1508714" cy="1586349"/>
                <a:chOff x="2133600" y="3275165"/>
                <a:chExt cx="1508714" cy="1586349"/>
              </a:xfrm>
            </p:grpSpPr>
            <p:grpSp>
              <p:nvGrpSpPr>
                <p:cNvPr id="49" name="Group 200"/>
                <p:cNvGrpSpPr/>
                <p:nvPr/>
              </p:nvGrpSpPr>
              <p:grpSpPr>
                <a:xfrm>
                  <a:off x="2341088" y="3275165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5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3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3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63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3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2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21" name="Picture 7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387629" y="3364287"/>
            <a:ext cx="603227" cy="16516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</p:pic>
      <p:pic>
        <p:nvPicPr>
          <p:cNvPr id="154" name="Picture 6" descr="MCj04316160000[1]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463585" y="2257985"/>
            <a:ext cx="451316" cy="451316"/>
          </a:xfrm>
          <a:prstGeom prst="rect">
            <a:avLst/>
          </a:prstGeom>
          <a:noFill/>
          <a:ln w="0" algn="ctr">
            <a:noFill/>
            <a:round/>
            <a:headEnd/>
            <a:tailEnd/>
          </a:ln>
        </p:spPr>
      </p:pic>
      <p:cxnSp>
        <p:nvCxnSpPr>
          <p:cNvPr id="155" name="Straight Connector 154"/>
          <p:cNvCxnSpPr>
            <a:stCxn id="154" idx="2"/>
            <a:endCxn id="121" idx="0"/>
          </p:cNvCxnSpPr>
          <p:nvPr/>
        </p:nvCxnSpPr>
        <p:spPr>
          <a:xfrm>
            <a:off x="689243" y="2709301"/>
            <a:ext cx="0" cy="65498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782810" y="2156385"/>
            <a:ext cx="122982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Beacon</a:t>
            </a:r>
            <a:endParaRPr lang="en-US" dirty="0" smtClean="0"/>
          </a:p>
          <a:p>
            <a:pPr algn="ctr"/>
            <a:r>
              <a:rPr lang="en-US" sz="1100" dirty="0" smtClean="0"/>
              <a:t>(OF Controller)</a:t>
            </a:r>
            <a:endParaRPr lang="en-US" dirty="0" smtClean="0"/>
          </a:p>
        </p:txBody>
      </p:sp>
      <p:cxnSp>
        <p:nvCxnSpPr>
          <p:cNvPr id="161" name="Straight Connector 160"/>
          <p:cNvCxnSpPr>
            <a:stCxn id="164" idx="1"/>
            <a:endCxn id="154" idx="0"/>
          </p:cNvCxnSpPr>
          <p:nvPr/>
        </p:nvCxnSpPr>
        <p:spPr>
          <a:xfrm>
            <a:off x="686442" y="1822164"/>
            <a:ext cx="2801" cy="43582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Cloud 163"/>
          <p:cNvSpPr/>
          <p:nvPr/>
        </p:nvSpPr>
        <p:spPr>
          <a:xfrm>
            <a:off x="193956" y="1175821"/>
            <a:ext cx="984972" cy="64703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6" name="Straight Connector 165"/>
          <p:cNvCxnSpPr/>
          <p:nvPr/>
        </p:nvCxnSpPr>
        <p:spPr>
          <a:xfrm>
            <a:off x="509593" y="5555916"/>
            <a:ext cx="405308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933706" y="5384466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OpenFlow</a:t>
            </a:r>
            <a:endParaRPr lang="en-US" dirty="0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509593" y="5892466"/>
            <a:ext cx="405308" cy="0"/>
          </a:xfrm>
          <a:prstGeom prst="line">
            <a:avLst/>
          </a:prstGeom>
          <a:noFill/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TextBox 171"/>
          <p:cNvSpPr txBox="1"/>
          <p:nvPr/>
        </p:nvSpPr>
        <p:spPr>
          <a:xfrm>
            <a:off x="933706" y="572101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132" name="Snip Single Corner Rectangle 131"/>
          <p:cNvSpPr/>
          <p:nvPr/>
        </p:nvSpPr>
        <p:spPr>
          <a:xfrm>
            <a:off x="8007315" y="4369732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C -0.00973 -0.04421 -0.00417 -0.03495 -0.02362 -0.0831 C -0.04306 -0.13125 -0.77153 -0.11736 -0.80625 -0.15069 C -0.84098 -0.18403 -0.81493 -0.40648 -0.81737 -0.47384 " pathEditMode="relative" rAng="0" ptsTypes="ssss">
                                      <p:cBhvr>
                                        <p:cTn id="9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" y="-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2" grpId="1" animBg="1"/>
      <p:bldP spid="13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#1: Hosts appeared to be bouncing around the network</a:t>
            </a:r>
          </a:p>
          <a:p>
            <a:r>
              <a:rPr lang="en-US" dirty="0" smtClean="0"/>
              <a:t>Issue: MAC timeout at the non-</a:t>
            </a:r>
            <a:r>
              <a:rPr lang="en-US" dirty="0" err="1" smtClean="0"/>
              <a:t>OpenFlow</a:t>
            </a:r>
            <a:r>
              <a:rPr lang="en-US" dirty="0" smtClean="0"/>
              <a:t> switch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>
            <a:stCxn id="121" idx="2"/>
            <a:endCxn id="87" idx="2"/>
          </p:cNvCxnSpPr>
          <p:nvPr/>
        </p:nvCxnSpPr>
        <p:spPr>
          <a:xfrm>
            <a:off x="689243" y="3529456"/>
            <a:ext cx="791299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1" idx="2"/>
            <a:endCxn id="86" idx="2"/>
          </p:cNvCxnSpPr>
          <p:nvPr/>
        </p:nvCxnSpPr>
        <p:spPr>
          <a:xfrm>
            <a:off x="689243" y="3529456"/>
            <a:ext cx="1731658" cy="51060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2"/>
            <a:endCxn id="27" idx="2"/>
          </p:cNvCxnSpPr>
          <p:nvPr/>
        </p:nvCxnSpPr>
        <p:spPr>
          <a:xfrm>
            <a:off x="689243" y="3529456"/>
            <a:ext cx="2632113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1" idx="2"/>
            <a:endCxn id="26" idx="2"/>
          </p:cNvCxnSpPr>
          <p:nvPr/>
        </p:nvCxnSpPr>
        <p:spPr>
          <a:xfrm>
            <a:off x="689243" y="3529456"/>
            <a:ext cx="3572472" cy="51237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2"/>
            <a:endCxn id="47" idx="2"/>
          </p:cNvCxnSpPr>
          <p:nvPr/>
        </p:nvCxnSpPr>
        <p:spPr>
          <a:xfrm>
            <a:off x="689243" y="3529456"/>
            <a:ext cx="4458702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1" idx="2"/>
            <a:endCxn id="46" idx="2"/>
          </p:cNvCxnSpPr>
          <p:nvPr/>
        </p:nvCxnSpPr>
        <p:spPr>
          <a:xfrm>
            <a:off x="689243" y="3529456"/>
            <a:ext cx="5399061" cy="50007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1" idx="2"/>
            <a:endCxn id="67" idx="2"/>
          </p:cNvCxnSpPr>
          <p:nvPr/>
        </p:nvCxnSpPr>
        <p:spPr>
          <a:xfrm>
            <a:off x="689243" y="3529456"/>
            <a:ext cx="6298275" cy="48888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1" idx="2"/>
            <a:endCxn id="66" idx="2"/>
          </p:cNvCxnSpPr>
          <p:nvPr/>
        </p:nvCxnSpPr>
        <p:spPr>
          <a:xfrm>
            <a:off x="689243" y="3529456"/>
            <a:ext cx="7238633" cy="48887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7200" y="402956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Problem #1 ARP timeout</a:t>
            </a:r>
            <a:endParaRPr lang="en-US" sz="3200" b="1" dirty="0"/>
          </a:p>
        </p:txBody>
      </p:sp>
      <p:grpSp>
        <p:nvGrpSpPr>
          <p:cNvPr id="2" name="Group 6"/>
          <p:cNvGrpSpPr/>
          <p:nvPr/>
        </p:nvGrpSpPr>
        <p:grpSpPr>
          <a:xfrm>
            <a:off x="990856" y="1657684"/>
            <a:ext cx="7368832" cy="3328547"/>
            <a:chOff x="2133600" y="2165736"/>
            <a:chExt cx="5971174" cy="2697216"/>
          </a:xfrm>
        </p:grpSpPr>
        <p:cxnSp>
          <p:nvCxnSpPr>
            <p:cNvPr id="11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3855567" y="1653876"/>
              <a:ext cx="1083066" cy="2224787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4229332" y="1280112"/>
              <a:ext cx="1083065" cy="2972315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traight Connector 585"/>
            <p:cNvCxnSpPr>
              <a:cxnSpLocks noChangeShapeType="1"/>
            </p:cNvCxnSpPr>
            <p:nvPr/>
          </p:nvCxnSpPr>
          <p:spPr bwMode="auto">
            <a:xfrm rot="5400000" flipH="1" flipV="1">
              <a:off x="2740208" y="2021707"/>
              <a:ext cx="1083065" cy="1489124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traight Connector 592"/>
            <p:cNvCxnSpPr>
              <a:cxnSpLocks noChangeShapeType="1"/>
            </p:cNvCxnSpPr>
            <p:nvPr/>
          </p:nvCxnSpPr>
          <p:spPr bwMode="auto">
            <a:xfrm rot="5400000">
              <a:off x="3113973" y="1647944"/>
              <a:ext cx="1083064" cy="2236652"/>
            </a:xfrm>
            <a:prstGeom prst="line">
              <a:avLst/>
            </a:prstGeom>
            <a:noFill/>
            <a:ln w="19050" cmpd="sng" algn="ctr">
              <a:solidFill>
                <a:schemeClr val="bg1">
                  <a:lumMod val="50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" name="Group 44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15" name="Straight Connector 58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553559" y="567605"/>
                <a:ext cx="1545645" cy="10498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4086960" y="34206"/>
                <a:ext cx="1545644" cy="211666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1961828" y="1092535"/>
                <a:ext cx="1545644" cy="3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Straight Connector 592"/>
              <p:cNvCxnSpPr>
                <a:cxnSpLocks noChangeShapeType="1"/>
              </p:cNvCxnSpPr>
              <p:nvPr/>
            </p:nvCxnSpPr>
            <p:spPr bwMode="auto">
              <a:xfrm rot="5400000">
                <a:off x="2495228" y="559138"/>
                <a:ext cx="1545643" cy="1066796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" name="Group 445"/>
            <p:cNvGrpSpPr/>
            <p:nvPr/>
          </p:nvGrpSpPr>
          <p:grpSpPr>
            <a:xfrm>
              <a:off x="4026304" y="2224737"/>
              <a:ext cx="3719839" cy="1083064"/>
              <a:chOff x="2734648" y="319714"/>
              <a:chExt cx="5308593" cy="1545644"/>
            </a:xfrm>
          </p:grpSpPr>
          <p:cxnSp>
            <p:nvCxnSpPr>
              <p:cNvPr id="111" name="Straight Connector 587"/>
              <p:cNvCxnSpPr>
                <a:cxnSpLocks noChangeShapeType="1"/>
              </p:cNvCxnSpPr>
              <p:nvPr/>
            </p:nvCxnSpPr>
            <p:spPr bwMode="auto">
              <a:xfrm rot="16200000" flipH="1">
                <a:off x="6207856" y="29972"/>
                <a:ext cx="1545642" cy="2125128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5674456" y="-503427"/>
                <a:ext cx="1545643" cy="319192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4082724" y="-1028362"/>
                <a:ext cx="1545642" cy="424179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4616124" y="-494963"/>
                <a:ext cx="1545641" cy="317499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" name="Group 450"/>
            <p:cNvGrpSpPr/>
            <p:nvPr/>
          </p:nvGrpSpPr>
          <p:grpSpPr>
            <a:xfrm>
              <a:off x="4026304" y="2224737"/>
              <a:ext cx="2230719" cy="1083066"/>
              <a:chOff x="2734648" y="319714"/>
              <a:chExt cx="3183465" cy="1545646"/>
            </a:xfrm>
          </p:grpSpPr>
          <p:cxnSp>
            <p:nvCxnSpPr>
              <p:cNvPr id="107" name="Straight Connector 596"/>
              <p:cNvCxnSpPr>
                <a:cxnSpLocks noChangeShapeType="1"/>
              </p:cNvCxnSpPr>
              <p:nvPr/>
            </p:nvCxnSpPr>
            <p:spPr bwMode="auto">
              <a:xfrm rot="16200000" flipH="1">
                <a:off x="3553558" y="567603"/>
                <a:ext cx="1545643" cy="1049865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Straight Connector 595"/>
              <p:cNvCxnSpPr>
                <a:cxnSpLocks noChangeShapeType="1"/>
              </p:cNvCxnSpPr>
              <p:nvPr/>
            </p:nvCxnSpPr>
            <p:spPr bwMode="auto">
              <a:xfrm rot="5400000" flipH="1">
                <a:off x="4611890" y="559139"/>
                <a:ext cx="1545645" cy="1066797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Straight Connector 597"/>
              <p:cNvCxnSpPr>
                <a:cxnSpLocks noChangeShapeType="1"/>
              </p:cNvCxnSpPr>
              <p:nvPr/>
            </p:nvCxnSpPr>
            <p:spPr bwMode="auto">
              <a:xfrm rot="5400000" flipH="1">
                <a:off x="3020158" y="34204"/>
                <a:ext cx="1545644" cy="2116664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Straight Connector 593"/>
              <p:cNvCxnSpPr>
                <a:cxnSpLocks noChangeShapeType="1"/>
              </p:cNvCxnSpPr>
              <p:nvPr/>
            </p:nvCxnSpPr>
            <p:spPr bwMode="auto">
              <a:xfrm rot="5400000">
                <a:off x="5145290" y="1092536"/>
                <a:ext cx="1545644" cy="2"/>
              </a:xfrm>
              <a:prstGeom prst="line">
                <a:avLst/>
              </a:prstGeom>
              <a:noFill/>
              <a:ln w="19050" cmpd="sng" algn="ctr">
                <a:solidFill>
                  <a:schemeClr val="bg1">
                    <a:lumMod val="50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" name="Group 252"/>
            <p:cNvGrpSpPr/>
            <p:nvPr/>
          </p:nvGrpSpPr>
          <p:grpSpPr>
            <a:xfrm>
              <a:off x="3782003" y="2165736"/>
              <a:ext cx="2721846" cy="139773"/>
              <a:chOff x="3782003" y="2165736"/>
              <a:chExt cx="2721846" cy="139773"/>
            </a:xfrm>
          </p:grpSpPr>
          <p:pic>
            <p:nvPicPr>
              <p:cNvPr id="103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782003" y="2171668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4533677" y="216870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6015037" y="2168701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5267326" y="2165736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" name="Group 188"/>
            <p:cNvGrpSpPr/>
            <p:nvPr/>
          </p:nvGrpSpPr>
          <p:grpSpPr>
            <a:xfrm>
              <a:off x="2133600" y="3275163"/>
              <a:ext cx="1508714" cy="1586352"/>
              <a:chOff x="2133600" y="3275162"/>
              <a:chExt cx="1508714" cy="1586352"/>
            </a:xfrm>
          </p:grpSpPr>
          <p:grpSp>
            <p:nvGrpSpPr>
              <p:cNvPr id="8" name="Group 187"/>
              <p:cNvGrpSpPr/>
              <p:nvPr/>
            </p:nvGrpSpPr>
            <p:grpSpPr>
              <a:xfrm>
                <a:off x="2133600" y="3275162"/>
                <a:ext cx="1508714" cy="1586352"/>
                <a:chOff x="2133600" y="3275162"/>
                <a:chExt cx="1508714" cy="1586352"/>
              </a:xfrm>
            </p:grpSpPr>
            <p:grpSp>
              <p:nvGrpSpPr>
                <p:cNvPr id="9" name="Group 200"/>
                <p:cNvGrpSpPr/>
                <p:nvPr/>
              </p:nvGrpSpPr>
              <p:grpSpPr>
                <a:xfrm>
                  <a:off x="2341088" y="3275162"/>
                  <a:ext cx="1097931" cy="1407160"/>
                  <a:chOff x="338139" y="1573243"/>
                  <a:chExt cx="1566861" cy="2008162"/>
                </a:xfrm>
              </p:grpSpPr>
              <p:grpSp>
                <p:nvGrpSpPr>
                  <p:cNvPr id="15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9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10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9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9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16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9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9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8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" name="Group 231"/>
            <p:cNvGrpSpPr/>
            <p:nvPr/>
          </p:nvGrpSpPr>
          <p:grpSpPr>
            <a:xfrm>
              <a:off x="6596060" y="3257556"/>
              <a:ext cx="1508714" cy="1586352"/>
              <a:chOff x="2133601" y="3275161"/>
              <a:chExt cx="1508715" cy="1586341"/>
            </a:xfrm>
          </p:grpSpPr>
          <p:grpSp>
            <p:nvGrpSpPr>
              <p:cNvPr id="18" name="Group 187"/>
              <p:cNvGrpSpPr/>
              <p:nvPr/>
            </p:nvGrpSpPr>
            <p:grpSpPr>
              <a:xfrm>
                <a:off x="2133601" y="3275161"/>
                <a:ext cx="1508715" cy="1586341"/>
                <a:chOff x="2133600" y="3275169"/>
                <a:chExt cx="1508714" cy="1586345"/>
              </a:xfrm>
            </p:grpSpPr>
            <p:grpSp>
              <p:nvGrpSpPr>
                <p:cNvPr id="19" name="Group 200"/>
                <p:cNvGrpSpPr/>
                <p:nvPr/>
              </p:nvGrpSpPr>
              <p:grpSpPr>
                <a:xfrm>
                  <a:off x="2341088" y="3275169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0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7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8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7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7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21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7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7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6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1" y="3276592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397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10"/>
            <p:cNvGrpSpPr/>
            <p:nvPr/>
          </p:nvGrpSpPr>
          <p:grpSpPr>
            <a:xfrm>
              <a:off x="5105401" y="3266632"/>
              <a:ext cx="1508714" cy="1586352"/>
              <a:chOff x="2133600" y="3275162"/>
              <a:chExt cx="1508714" cy="1586352"/>
            </a:xfrm>
          </p:grpSpPr>
          <p:grpSp>
            <p:nvGrpSpPr>
              <p:cNvPr id="23" name="Group 187"/>
              <p:cNvGrpSpPr/>
              <p:nvPr/>
            </p:nvGrpSpPr>
            <p:grpSpPr>
              <a:xfrm>
                <a:off x="2133600" y="3275167"/>
                <a:ext cx="1508714" cy="1586347"/>
                <a:chOff x="2133600" y="3275167"/>
                <a:chExt cx="1508714" cy="1586347"/>
              </a:xfrm>
            </p:grpSpPr>
            <p:grpSp>
              <p:nvGrpSpPr>
                <p:cNvPr id="28" name="Group 200"/>
                <p:cNvGrpSpPr/>
                <p:nvPr/>
              </p:nvGrpSpPr>
              <p:grpSpPr>
                <a:xfrm>
                  <a:off x="2341088" y="3275167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29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5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6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5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5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34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5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5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4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3" name="Group 189"/>
            <p:cNvGrpSpPr/>
            <p:nvPr/>
          </p:nvGrpSpPr>
          <p:grpSpPr>
            <a:xfrm>
              <a:off x="3625264" y="3276600"/>
              <a:ext cx="1508714" cy="1586352"/>
              <a:chOff x="2133600" y="3275162"/>
              <a:chExt cx="1508714" cy="1586352"/>
            </a:xfrm>
          </p:grpSpPr>
          <p:grpSp>
            <p:nvGrpSpPr>
              <p:cNvPr id="48" name="Group 187"/>
              <p:cNvGrpSpPr/>
              <p:nvPr/>
            </p:nvGrpSpPr>
            <p:grpSpPr>
              <a:xfrm>
                <a:off x="2133600" y="3275165"/>
                <a:ext cx="1508714" cy="1586349"/>
                <a:chOff x="2133600" y="3275165"/>
                <a:chExt cx="1508714" cy="1586349"/>
              </a:xfrm>
            </p:grpSpPr>
            <p:grpSp>
              <p:nvGrpSpPr>
                <p:cNvPr id="49" name="Group 200"/>
                <p:cNvGrpSpPr/>
                <p:nvPr/>
              </p:nvGrpSpPr>
              <p:grpSpPr>
                <a:xfrm>
                  <a:off x="2341088" y="3275165"/>
                  <a:ext cx="1097931" cy="1407163"/>
                  <a:chOff x="338139" y="1573243"/>
                  <a:chExt cx="1566861" cy="2008162"/>
                </a:xfrm>
              </p:grpSpPr>
              <p:grpSp>
                <p:nvGrpSpPr>
                  <p:cNvPr id="54" name="Group 199"/>
                  <p:cNvGrpSpPr/>
                  <p:nvPr/>
                </p:nvGrpSpPr>
                <p:grpSpPr>
                  <a:xfrm>
                    <a:off x="598932" y="1573243"/>
                    <a:ext cx="1088057" cy="1044546"/>
                    <a:chOff x="598932" y="1573243"/>
                    <a:chExt cx="1088057" cy="1044546"/>
                  </a:xfrm>
                </p:grpSpPr>
                <p:cxnSp>
                  <p:nvCxnSpPr>
                    <p:cNvPr id="39" name="Straight Connector 67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4807" y="1628775"/>
                      <a:ext cx="1058418" cy="989014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0" name="Straight Connector 67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611188" y="1690688"/>
                      <a:ext cx="0" cy="925512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1" name="Straight Connector 673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635951" y="1581657"/>
                      <a:ext cx="992762" cy="1066799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  <p:cxnSp>
                  <p:nvCxnSpPr>
                    <p:cNvPr id="42" name="Straight Connector 674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1178968" y="2067504"/>
                      <a:ext cx="1002282" cy="13760"/>
                    </a:xfrm>
                    <a:prstGeom prst="line">
                      <a:avLst/>
                    </a:prstGeom>
                    <a:noFill/>
                    <a:ln w="19050" cmpd="sng" algn="ctr">
                      <a:solidFill>
                        <a:schemeClr val="bg1">
                          <a:lumMod val="50000"/>
                          <a:alpha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cxnSp>
              </p:grpSp>
              <p:cxnSp>
                <p:nvCxnSpPr>
                  <p:cNvPr id="35" name="Straight Connector 700"/>
                  <p:cNvCxnSpPr>
                    <a:cxnSpLocks noChangeShapeType="1"/>
                  </p:cNvCxnSpPr>
                  <p:nvPr/>
                </p:nvCxnSpPr>
                <p:spPr bwMode="auto">
                  <a:xfrm rot="16200000" flipH="1">
                    <a:off x="1328649" y="3005051"/>
                    <a:ext cx="933896" cy="218806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6" name="Straight Connector 7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90788" y="3006460"/>
                    <a:ext cx="933902" cy="215987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7" name="Straight Connector 8"/>
                  <p:cNvCxnSpPr>
                    <a:cxnSpLocks noChangeShapeType="1"/>
                  </p:cNvCxnSpPr>
                  <p:nvPr/>
                </p:nvCxnSpPr>
                <p:spPr bwMode="auto">
                  <a:xfrm rot="5400000" flipH="1" flipV="1">
                    <a:off x="7143" y="2982122"/>
                    <a:ext cx="930278" cy="268285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cxnSp>
                <p:nvCxnSpPr>
                  <p:cNvPr id="38" name="Straight Connector 705"/>
                  <p:cNvCxnSpPr>
                    <a:cxnSpLocks noChangeShapeType="1"/>
                  </p:cNvCxnSpPr>
                  <p:nvPr/>
                </p:nvCxnSpPr>
                <p:spPr bwMode="auto">
                  <a:xfrm rot="16200000" flipV="1">
                    <a:off x="260695" y="3006383"/>
                    <a:ext cx="930275" cy="219762"/>
                  </a:xfrm>
                  <a:prstGeom prst="line">
                    <a:avLst/>
                  </a:prstGeom>
                  <a:noFill/>
                  <a:ln w="19050" cmpd="sng" algn="ctr">
                    <a:solidFill>
                      <a:schemeClr val="bg1">
                        <a:lumMod val="50000"/>
                        <a:alpha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</p:grpSp>
            <p:grpSp>
              <p:nvGrpSpPr>
                <p:cNvPr id="63" name="Group 186"/>
                <p:cNvGrpSpPr/>
                <p:nvPr/>
              </p:nvGrpSpPr>
              <p:grpSpPr>
                <a:xfrm>
                  <a:off x="2133600" y="4495800"/>
                  <a:ext cx="1508714" cy="365714"/>
                  <a:chOff x="2133600" y="4495800"/>
                  <a:chExt cx="1508714" cy="365714"/>
                </a:xfrm>
              </p:grpSpPr>
              <p:pic>
                <p:nvPicPr>
                  <p:cNvPr id="30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33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1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529886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2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5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  <p:pic>
                <p:nvPicPr>
                  <p:cNvPr id="33" name="Picture 6" descr="MCj04316160000[1]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lum/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276600" y="4495800"/>
                    <a:ext cx="365714" cy="365714"/>
                  </a:xfrm>
                  <a:prstGeom prst="rect">
                    <a:avLst/>
                  </a:prstGeom>
                  <a:noFill/>
                  <a:ln w="0" algn="ctr">
                    <a:noFill/>
                    <a:round/>
                    <a:headEnd/>
                    <a:tailEnd/>
                  </a:ln>
                </p:spPr>
              </p:pic>
            </p:grpSp>
          </p:grpSp>
          <p:pic>
            <p:nvPicPr>
              <p:cNvPr id="24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2766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3048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715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/>
              </a:blip>
              <a:srcRect/>
              <a:stretch>
                <a:fillRect/>
              </a:stretch>
            </p:blipFill>
            <p:spPr bwMode="auto">
              <a:xfrm>
                <a:off x="2286000" y="3962400"/>
                <a:ext cx="488812" cy="1338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21" name="Picture 7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387629" y="3364287"/>
            <a:ext cx="603227" cy="165169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  <a:miter lim="800000"/>
            <a:headEnd/>
            <a:tailEnd/>
          </a:ln>
        </p:spPr>
      </p:pic>
      <p:pic>
        <p:nvPicPr>
          <p:cNvPr id="154" name="Picture 6" descr="MCj04316160000[1]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463585" y="2257985"/>
            <a:ext cx="451316" cy="451316"/>
          </a:xfrm>
          <a:prstGeom prst="rect">
            <a:avLst/>
          </a:prstGeom>
          <a:noFill/>
          <a:ln w="0" algn="ctr">
            <a:noFill/>
            <a:round/>
            <a:headEnd/>
            <a:tailEnd/>
          </a:ln>
        </p:spPr>
      </p:pic>
      <p:cxnSp>
        <p:nvCxnSpPr>
          <p:cNvPr id="155" name="Straight Connector 154"/>
          <p:cNvCxnSpPr>
            <a:stCxn id="154" idx="2"/>
            <a:endCxn id="121" idx="0"/>
          </p:cNvCxnSpPr>
          <p:nvPr/>
        </p:nvCxnSpPr>
        <p:spPr>
          <a:xfrm>
            <a:off x="689243" y="2709301"/>
            <a:ext cx="0" cy="65498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782810" y="2156385"/>
            <a:ext cx="122982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Beacon</a:t>
            </a:r>
            <a:endParaRPr lang="en-US" dirty="0" smtClean="0"/>
          </a:p>
          <a:p>
            <a:pPr algn="ctr"/>
            <a:r>
              <a:rPr lang="en-US" sz="1100" dirty="0" smtClean="0"/>
              <a:t>(OF Controller)</a:t>
            </a:r>
            <a:endParaRPr lang="en-US" dirty="0" smtClean="0"/>
          </a:p>
        </p:txBody>
      </p:sp>
      <p:cxnSp>
        <p:nvCxnSpPr>
          <p:cNvPr id="161" name="Straight Connector 160"/>
          <p:cNvCxnSpPr>
            <a:stCxn id="164" idx="1"/>
            <a:endCxn id="154" idx="0"/>
          </p:cNvCxnSpPr>
          <p:nvPr/>
        </p:nvCxnSpPr>
        <p:spPr>
          <a:xfrm>
            <a:off x="686442" y="1822164"/>
            <a:ext cx="2801" cy="43582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Cloud 163"/>
          <p:cNvSpPr/>
          <p:nvPr/>
        </p:nvSpPr>
        <p:spPr>
          <a:xfrm>
            <a:off x="193956" y="1175821"/>
            <a:ext cx="984972" cy="64703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6" name="Straight Connector 165"/>
          <p:cNvCxnSpPr/>
          <p:nvPr/>
        </p:nvCxnSpPr>
        <p:spPr>
          <a:xfrm>
            <a:off x="509593" y="5555916"/>
            <a:ext cx="405308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933706" y="5384466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OpenFlow</a:t>
            </a:r>
            <a:endParaRPr lang="en-US" dirty="0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509593" y="5892466"/>
            <a:ext cx="405308" cy="0"/>
          </a:xfrm>
          <a:prstGeom prst="line">
            <a:avLst/>
          </a:prstGeom>
          <a:noFill/>
          <a:ln w="19050" cmpd="sng" algn="ctr">
            <a:solidFill>
              <a:schemeClr val="bg1">
                <a:lumMod val="5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TextBox 171"/>
          <p:cNvSpPr txBox="1"/>
          <p:nvPr/>
        </p:nvSpPr>
        <p:spPr>
          <a:xfrm>
            <a:off x="933706" y="572101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132" name="Snip Single Corner Rectangle 131"/>
          <p:cNvSpPr/>
          <p:nvPr/>
        </p:nvSpPr>
        <p:spPr>
          <a:xfrm>
            <a:off x="8007315" y="4369732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Snip Single Corner Rectangle 132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Snip Single Corner Rectangle 133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Snip Single Corner Rectangle 134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Snip Single Corner Rectangle 135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Snip Single Corner Rectangle 136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Snip Single Corner Rectangle 137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Snip Single Corner Rectangle 138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Callout 139"/>
          <p:cNvSpPr/>
          <p:nvPr/>
        </p:nvSpPr>
        <p:spPr>
          <a:xfrm>
            <a:off x="379555" y="2573403"/>
            <a:ext cx="1297626" cy="740084"/>
          </a:xfrm>
          <a:prstGeom prst="wedgeEllipseCallou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/>
              <a:t>MAC Entry</a:t>
            </a:r>
          </a:p>
          <a:p>
            <a:pPr algn="ctr"/>
            <a:r>
              <a:rPr lang="en-US" dirty="0" smtClean="0"/>
              <a:t>Timeout</a:t>
            </a:r>
            <a:endParaRPr lang="en-US" dirty="0"/>
          </a:p>
        </p:txBody>
      </p:sp>
      <p:sp>
        <p:nvSpPr>
          <p:cNvPr id="141" name="Snip Single Corner Rectangle 140"/>
          <p:cNvSpPr/>
          <p:nvPr/>
        </p:nvSpPr>
        <p:spPr>
          <a:xfrm>
            <a:off x="598874" y="3313487"/>
            <a:ext cx="202986" cy="32682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C -0.00973 -0.04421 -0.01112 -0.07107 -0.02362 -0.0831 C -0.03612 -0.09514 -0.67691 -0.14398 -0.80764 -0.15625 " pathEditMode="relative" rAng="0" ptsTypes="sss">
                                      <p:cBhvr>
                                        <p:cTn id="9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8472 0.0713 " pathEditMode="relative" ptsTypes="AA">
                                      <p:cBhvr>
                                        <p:cTn id="39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232 L 0.59149 0.0738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" y="38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48281 0.0761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" y="3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232 L 0.39114 0.073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3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28437 0.0784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3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18698 0.0761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38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232 L 0.08646 0.0738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38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3.33333E-6 -0.1310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2" grpId="1" animBg="1"/>
      <p:bldP spid="132" grpId="2" animBg="1"/>
      <p:bldP spid="133" grpId="2" animBg="1"/>
      <p:bldP spid="133" grpId="3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 </a:t>
            </a:r>
            <a:r>
              <a:rPr lang="en-US" dirty="0" err="1" smtClean="0"/>
              <a:t>Gotchas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#1: Hosts appeared to be bouncing around the network</a:t>
            </a:r>
          </a:p>
          <a:p>
            <a:r>
              <a:rPr lang="en-US" dirty="0" smtClean="0"/>
              <a:t>Issue: MAC timeout at the non-</a:t>
            </a:r>
            <a:r>
              <a:rPr lang="en-US" dirty="0" err="1" smtClean="0"/>
              <a:t>OpenFlow</a:t>
            </a:r>
            <a:r>
              <a:rPr lang="en-US" dirty="0" smtClean="0"/>
              <a:t> switch</a:t>
            </a:r>
          </a:p>
          <a:p>
            <a:r>
              <a:rPr lang="en-US" dirty="0" smtClean="0"/>
              <a:t>Solution: Static MAC mapping on switch plus fallback ingress MAC filtering in Beacon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4104</TotalTime>
  <Words>536</Words>
  <Application>Microsoft Office PowerPoint</Application>
  <PresentationFormat>On-screen Show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OpenFlow Deployment Anecdotes and Solutions  David Erickson Stanford University October 17th, 2011</vt:lpstr>
      <vt:lpstr>Slide 2</vt:lpstr>
      <vt:lpstr>Gotchas</vt:lpstr>
      <vt:lpstr>Flooding Gotchas</vt:lpstr>
      <vt:lpstr>Flooding Gotchas</vt:lpstr>
      <vt:lpstr>Slide 6</vt:lpstr>
      <vt:lpstr>Flooding Gotchas</vt:lpstr>
      <vt:lpstr>Slide 8</vt:lpstr>
      <vt:lpstr>Flooding Gotchas</vt:lpstr>
      <vt:lpstr>Inband Gotchas</vt:lpstr>
      <vt:lpstr>Inband Gotchas</vt:lpstr>
      <vt:lpstr>Slide 12</vt:lpstr>
      <vt:lpstr>Inband Gotchas</vt:lpstr>
      <vt:lpstr>Performance Gotchas</vt:lpstr>
    </vt:vector>
  </TitlesOfParts>
  <Company>Stanford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McKeown</dc:creator>
  <cp:lastModifiedBy>daviderickson</cp:lastModifiedBy>
  <cp:revision>149</cp:revision>
  <cp:lastPrinted>2009-10-26T15:11:05Z</cp:lastPrinted>
  <dcterms:created xsi:type="dcterms:W3CDTF">2009-10-29T15:15:03Z</dcterms:created>
  <dcterms:modified xsi:type="dcterms:W3CDTF">2011-10-17T09:14:04Z</dcterms:modified>
</cp:coreProperties>
</file>