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sldIdLst>
    <p:sldId id="256" r:id="rId2"/>
    <p:sldId id="294" r:id="rId3"/>
    <p:sldId id="295" r:id="rId4"/>
    <p:sldId id="272" r:id="rId5"/>
    <p:sldId id="296" r:id="rId6"/>
    <p:sldId id="298" r:id="rId7"/>
    <p:sldId id="300" r:id="rId8"/>
    <p:sldId id="299" r:id="rId9"/>
    <p:sldId id="297" r:id="rId10"/>
    <p:sldId id="302" r:id="rId11"/>
    <p:sldId id="304" r:id="rId12"/>
    <p:sldId id="301" r:id="rId13"/>
    <p:sldId id="310" r:id="rId14"/>
    <p:sldId id="305" r:id="rId15"/>
    <p:sldId id="307" r:id="rId16"/>
    <p:sldId id="327" r:id="rId17"/>
    <p:sldId id="374" r:id="rId18"/>
    <p:sldId id="329" r:id="rId19"/>
    <p:sldId id="332" r:id="rId20"/>
    <p:sldId id="372" r:id="rId21"/>
    <p:sldId id="339" r:id="rId22"/>
    <p:sldId id="376" r:id="rId23"/>
    <p:sldId id="377" r:id="rId24"/>
    <p:sldId id="378" r:id="rId25"/>
    <p:sldId id="379" r:id="rId26"/>
    <p:sldId id="380" r:id="rId27"/>
    <p:sldId id="383" r:id="rId28"/>
    <p:sldId id="381" r:id="rId29"/>
    <p:sldId id="382" r:id="rId30"/>
    <p:sldId id="351" r:id="rId31"/>
    <p:sldId id="261" r:id="rId32"/>
    <p:sldId id="257" r:id="rId33"/>
    <p:sldId id="259" r:id="rId34"/>
    <p:sldId id="262" r:id="rId35"/>
    <p:sldId id="270" r:id="rId36"/>
    <p:sldId id="286" r:id="rId37"/>
    <p:sldId id="263" r:id="rId38"/>
    <p:sldId id="269" r:id="rId39"/>
    <p:sldId id="336" r:id="rId40"/>
    <p:sldId id="337" r:id="rId41"/>
    <p:sldId id="371" r:id="rId42"/>
    <p:sldId id="384" r:id="rId43"/>
    <p:sldId id="385" r:id="rId44"/>
    <p:sldId id="386" r:id="rId45"/>
    <p:sldId id="387" r:id="rId46"/>
    <p:sldId id="388" r:id="rId47"/>
    <p:sldId id="389" r:id="rId48"/>
    <p:sldId id="390" r:id="rId49"/>
    <p:sldId id="352" r:id="rId50"/>
    <p:sldId id="326" r:id="rId51"/>
    <p:sldId id="311" r:id="rId52"/>
    <p:sldId id="313" r:id="rId53"/>
    <p:sldId id="321" r:id="rId54"/>
    <p:sldId id="322" r:id="rId55"/>
    <p:sldId id="323" r:id="rId56"/>
    <p:sldId id="324" r:id="rId57"/>
    <p:sldId id="328" r:id="rId58"/>
    <p:sldId id="354" r:id="rId59"/>
    <p:sldId id="330" r:id="rId60"/>
    <p:sldId id="410" r:id="rId61"/>
    <p:sldId id="412" r:id="rId62"/>
    <p:sldId id="356" r:id="rId63"/>
    <p:sldId id="357" r:id="rId64"/>
    <p:sldId id="392" r:id="rId65"/>
    <p:sldId id="393" r:id="rId66"/>
    <p:sldId id="395" r:id="rId67"/>
    <p:sldId id="394" r:id="rId68"/>
    <p:sldId id="409" r:id="rId69"/>
    <p:sldId id="405" r:id="rId70"/>
    <p:sldId id="406" r:id="rId71"/>
    <p:sldId id="407" r:id="rId72"/>
    <p:sldId id="408" r:id="rId73"/>
    <p:sldId id="411" r:id="rId74"/>
    <p:sldId id="417" r:id="rId75"/>
    <p:sldId id="422" r:id="rId76"/>
    <p:sldId id="418" r:id="rId77"/>
    <p:sldId id="419" r:id="rId78"/>
    <p:sldId id="420" r:id="rId79"/>
    <p:sldId id="421" r:id="rId80"/>
    <p:sldId id="413" r:id="rId81"/>
    <p:sldId id="414" r:id="rId82"/>
    <p:sldId id="416" r:id="rId83"/>
    <p:sldId id="360" r:id="rId84"/>
    <p:sldId id="370" r:id="rId85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8" autoAdjust="0"/>
    <p:restoredTop sz="80328" autoAdjust="0"/>
  </p:normalViewPr>
  <p:slideViewPr>
    <p:cSldViewPr snapToGrid="0" snapToObjects="1">
      <p:cViewPr varScale="1">
        <p:scale>
          <a:sx n="68" d="100"/>
          <a:sy n="68" d="100"/>
        </p:scale>
        <p:origin x="-1608" y="-96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ickm:Dropbox:Nick%20McKeown:TALKS:InternetHosts930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ickm:Desktop:rfcs_month-3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93842647199464"/>
          <c:y val="0.0599001663893511"/>
          <c:w val="0.847619783863049"/>
          <c:h val="0.872390635030854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numRef>
              <c:f>Sheet6!$A$1:$A$41</c:f>
              <c:numCache>
                <c:formatCode>d\-mmm\-yy</c:formatCode>
                <c:ptCount val="41"/>
                <c:pt idx="0">
                  <c:v>41475.0</c:v>
                </c:pt>
                <c:pt idx="1">
                  <c:v>41294.0</c:v>
                </c:pt>
                <c:pt idx="2">
                  <c:v>41110.0</c:v>
                </c:pt>
                <c:pt idx="3">
                  <c:v>40928.0</c:v>
                </c:pt>
                <c:pt idx="4">
                  <c:v>40744.0</c:v>
                </c:pt>
                <c:pt idx="5">
                  <c:v>40563.0</c:v>
                </c:pt>
                <c:pt idx="6">
                  <c:v>40379.0</c:v>
                </c:pt>
                <c:pt idx="7">
                  <c:v>40198.0</c:v>
                </c:pt>
                <c:pt idx="8">
                  <c:v>40014.0</c:v>
                </c:pt>
                <c:pt idx="9">
                  <c:v>39833.0</c:v>
                </c:pt>
                <c:pt idx="10">
                  <c:v>39649.0</c:v>
                </c:pt>
                <c:pt idx="11">
                  <c:v>39467.0</c:v>
                </c:pt>
                <c:pt idx="12">
                  <c:v>39283.0</c:v>
                </c:pt>
                <c:pt idx="13">
                  <c:v>39102.0</c:v>
                </c:pt>
                <c:pt idx="14">
                  <c:v>38918.0</c:v>
                </c:pt>
                <c:pt idx="15">
                  <c:v>38737.0</c:v>
                </c:pt>
                <c:pt idx="16">
                  <c:v>38553.0</c:v>
                </c:pt>
                <c:pt idx="17">
                  <c:v>38372.0</c:v>
                </c:pt>
                <c:pt idx="18">
                  <c:v>38188.0</c:v>
                </c:pt>
                <c:pt idx="19">
                  <c:v>38006.0</c:v>
                </c:pt>
                <c:pt idx="20">
                  <c:v>37641.0</c:v>
                </c:pt>
                <c:pt idx="21">
                  <c:v>37457.0</c:v>
                </c:pt>
                <c:pt idx="22">
                  <c:v>37276.0</c:v>
                </c:pt>
                <c:pt idx="23">
                  <c:v>37092.0</c:v>
                </c:pt>
                <c:pt idx="24">
                  <c:v>36911.0</c:v>
                </c:pt>
                <c:pt idx="25">
                  <c:v>36727.0</c:v>
                </c:pt>
                <c:pt idx="26">
                  <c:v>36545.0</c:v>
                </c:pt>
                <c:pt idx="27">
                  <c:v>36360.0</c:v>
                </c:pt>
                <c:pt idx="28">
                  <c:v>36179.0</c:v>
                </c:pt>
                <c:pt idx="29">
                  <c:v>35995.0</c:v>
                </c:pt>
                <c:pt idx="30">
                  <c:v>35814.0</c:v>
                </c:pt>
                <c:pt idx="31">
                  <c:v>35630.0</c:v>
                </c:pt>
                <c:pt idx="32">
                  <c:v>35449.0</c:v>
                </c:pt>
                <c:pt idx="33">
                  <c:v>35265.0</c:v>
                </c:pt>
                <c:pt idx="34">
                  <c:v>35083.0</c:v>
                </c:pt>
                <c:pt idx="35">
                  <c:v>34899.0</c:v>
                </c:pt>
                <c:pt idx="36">
                  <c:v>34718.0</c:v>
                </c:pt>
                <c:pt idx="37">
                  <c:v>34534.0</c:v>
                </c:pt>
                <c:pt idx="38">
                  <c:v>34353.0</c:v>
                </c:pt>
                <c:pt idx="39">
                  <c:v>34169.0</c:v>
                </c:pt>
                <c:pt idx="40">
                  <c:v>33988.0</c:v>
                </c:pt>
              </c:numCache>
            </c:numRef>
          </c:cat>
          <c:val>
            <c:numRef>
              <c:f>Sheet6!$B$1:$B$41</c:f>
              <c:numCache>
                <c:formatCode>#,##0</c:formatCode>
                <c:ptCount val="41"/>
                <c:pt idx="0">
                  <c:v>9.96230757E8</c:v>
                </c:pt>
                <c:pt idx="1">
                  <c:v>9.63518598E8</c:v>
                </c:pt>
                <c:pt idx="2">
                  <c:v>9.08585739E8</c:v>
                </c:pt>
                <c:pt idx="3">
                  <c:v>8.8823942E8</c:v>
                </c:pt>
                <c:pt idx="4">
                  <c:v>8.49869781E8</c:v>
                </c:pt>
                <c:pt idx="5">
                  <c:v>8.18374269E8</c:v>
                </c:pt>
                <c:pt idx="6">
                  <c:v>7.68913036E8</c:v>
                </c:pt>
                <c:pt idx="7">
                  <c:v>7.32740444E8</c:v>
                </c:pt>
                <c:pt idx="8">
                  <c:v>6.81064561E8</c:v>
                </c:pt>
                <c:pt idx="9">
                  <c:v>6.25226456E8</c:v>
                </c:pt>
                <c:pt idx="10">
                  <c:v>5.70937778E8</c:v>
                </c:pt>
                <c:pt idx="11">
                  <c:v>5.4167736E8</c:v>
                </c:pt>
                <c:pt idx="12">
                  <c:v>4.89774269E8</c:v>
                </c:pt>
                <c:pt idx="13">
                  <c:v>4.33193199E8</c:v>
                </c:pt>
                <c:pt idx="14">
                  <c:v>4.39286364E8</c:v>
                </c:pt>
                <c:pt idx="15">
                  <c:v>3.94991609E8</c:v>
                </c:pt>
                <c:pt idx="16">
                  <c:v>3.53284187E8</c:v>
                </c:pt>
                <c:pt idx="17">
                  <c:v>3.17646084E8</c:v>
                </c:pt>
                <c:pt idx="18">
                  <c:v>2.85139107E8</c:v>
                </c:pt>
                <c:pt idx="19">
                  <c:v>2.33101481E8</c:v>
                </c:pt>
                <c:pt idx="20">
                  <c:v>1.71638297E8</c:v>
                </c:pt>
                <c:pt idx="21">
                  <c:v>1.62128493E8</c:v>
                </c:pt>
                <c:pt idx="22">
                  <c:v>1.47344723E8</c:v>
                </c:pt>
                <c:pt idx="23">
                  <c:v>1.25888197E8</c:v>
                </c:pt>
                <c:pt idx="24">
                  <c:v>1.09574429E8</c:v>
                </c:pt>
                <c:pt idx="25">
                  <c:v>9.3047785E7</c:v>
                </c:pt>
                <c:pt idx="26">
                  <c:v>7.2398092E7</c:v>
                </c:pt>
                <c:pt idx="27">
                  <c:v>5.6218E7</c:v>
                </c:pt>
                <c:pt idx="28">
                  <c:v>4.323E7</c:v>
                </c:pt>
                <c:pt idx="29">
                  <c:v>3.6739E7</c:v>
                </c:pt>
                <c:pt idx="30">
                  <c:v>2.967E7</c:v>
                </c:pt>
                <c:pt idx="31">
                  <c:v>1.954E7</c:v>
                </c:pt>
                <c:pt idx="32">
                  <c:v>1.6146E7</c:v>
                </c:pt>
                <c:pt idx="33">
                  <c:v>1.2881E7</c:v>
                </c:pt>
                <c:pt idx="34">
                  <c:v>9.472E6</c:v>
                </c:pt>
                <c:pt idx="35">
                  <c:v>6.642E6</c:v>
                </c:pt>
                <c:pt idx="36">
                  <c:v>4.852E6</c:v>
                </c:pt>
                <c:pt idx="37">
                  <c:v>3.212E6</c:v>
                </c:pt>
                <c:pt idx="38">
                  <c:v>2.217E6</c:v>
                </c:pt>
                <c:pt idx="39">
                  <c:v>1.776E6</c:v>
                </c:pt>
                <c:pt idx="40">
                  <c:v>1.313E6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3772136"/>
        <c:axId val="-2083585624"/>
      </c:lineChart>
      <c:dateAx>
        <c:axId val="-2083772136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083585624"/>
        <c:crosses val="autoZero"/>
        <c:auto val="1"/>
        <c:lblOffset val="100"/>
        <c:baseTimeUnit val="months"/>
        <c:majorUnit val="4.0"/>
        <c:majorTimeUnit val="years"/>
      </c:dateAx>
      <c:valAx>
        <c:axId val="-2083585624"/>
        <c:scaling>
          <c:orientation val="minMax"/>
          <c:max val="1.0E9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083772136"/>
        <c:crosses val="autoZero"/>
        <c:crossBetween val="between"/>
        <c:dispUnits>
          <c:builtInUnit val="millions"/>
        </c:dispUnits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'rfcs_month-3.csv'!$B$1:$B$495</c:f>
              <c:numCache>
                <c:formatCode>m/d/yy</c:formatCode>
                <c:ptCount val="495"/>
                <c:pt idx="0">
                  <c:v>23436.0</c:v>
                </c:pt>
                <c:pt idx="1">
                  <c:v>23832.0</c:v>
                </c:pt>
                <c:pt idx="2">
                  <c:v>23862.0</c:v>
                </c:pt>
                <c:pt idx="3">
                  <c:v>23893.0</c:v>
                </c:pt>
                <c:pt idx="4">
                  <c:v>23923.0</c:v>
                </c:pt>
                <c:pt idx="5">
                  <c:v>23954.0</c:v>
                </c:pt>
                <c:pt idx="6">
                  <c:v>23985.0</c:v>
                </c:pt>
                <c:pt idx="7">
                  <c:v>24015.0</c:v>
                </c:pt>
                <c:pt idx="8">
                  <c:v>24046.0</c:v>
                </c:pt>
                <c:pt idx="9">
                  <c:v>24076.0</c:v>
                </c:pt>
                <c:pt idx="10">
                  <c:v>24107.0</c:v>
                </c:pt>
                <c:pt idx="11">
                  <c:v>24138.0</c:v>
                </c:pt>
                <c:pt idx="12">
                  <c:v>24166.0</c:v>
                </c:pt>
                <c:pt idx="13">
                  <c:v>24197.0</c:v>
                </c:pt>
                <c:pt idx="14">
                  <c:v>24227.0</c:v>
                </c:pt>
                <c:pt idx="15">
                  <c:v>24258.0</c:v>
                </c:pt>
                <c:pt idx="16">
                  <c:v>24288.0</c:v>
                </c:pt>
                <c:pt idx="17">
                  <c:v>24319.0</c:v>
                </c:pt>
                <c:pt idx="18">
                  <c:v>24350.0</c:v>
                </c:pt>
                <c:pt idx="19">
                  <c:v>24380.0</c:v>
                </c:pt>
                <c:pt idx="20">
                  <c:v>24411.0</c:v>
                </c:pt>
                <c:pt idx="21">
                  <c:v>24441.0</c:v>
                </c:pt>
                <c:pt idx="22">
                  <c:v>24472.0</c:v>
                </c:pt>
                <c:pt idx="23">
                  <c:v>24503.0</c:v>
                </c:pt>
                <c:pt idx="24">
                  <c:v>24531.0</c:v>
                </c:pt>
                <c:pt idx="25">
                  <c:v>24562.0</c:v>
                </c:pt>
                <c:pt idx="26">
                  <c:v>24592.0</c:v>
                </c:pt>
                <c:pt idx="27">
                  <c:v>24623.0</c:v>
                </c:pt>
                <c:pt idx="28">
                  <c:v>24653.0</c:v>
                </c:pt>
                <c:pt idx="29">
                  <c:v>24684.0</c:v>
                </c:pt>
                <c:pt idx="30">
                  <c:v>24715.0</c:v>
                </c:pt>
                <c:pt idx="31">
                  <c:v>24745.0</c:v>
                </c:pt>
                <c:pt idx="32">
                  <c:v>24776.0</c:v>
                </c:pt>
                <c:pt idx="33">
                  <c:v>24806.0</c:v>
                </c:pt>
                <c:pt idx="34">
                  <c:v>24837.0</c:v>
                </c:pt>
                <c:pt idx="35">
                  <c:v>24868.0</c:v>
                </c:pt>
                <c:pt idx="36">
                  <c:v>24897.0</c:v>
                </c:pt>
                <c:pt idx="37">
                  <c:v>24928.0</c:v>
                </c:pt>
                <c:pt idx="38">
                  <c:v>24958.0</c:v>
                </c:pt>
                <c:pt idx="39">
                  <c:v>24989.0</c:v>
                </c:pt>
                <c:pt idx="40">
                  <c:v>25019.0</c:v>
                </c:pt>
                <c:pt idx="41">
                  <c:v>25050.0</c:v>
                </c:pt>
                <c:pt idx="42">
                  <c:v>25081.0</c:v>
                </c:pt>
                <c:pt idx="43">
                  <c:v>25111.0</c:v>
                </c:pt>
                <c:pt idx="44">
                  <c:v>25142.0</c:v>
                </c:pt>
                <c:pt idx="45">
                  <c:v>25172.0</c:v>
                </c:pt>
                <c:pt idx="46">
                  <c:v>25203.0</c:v>
                </c:pt>
                <c:pt idx="47">
                  <c:v>25234.0</c:v>
                </c:pt>
                <c:pt idx="48">
                  <c:v>25262.0</c:v>
                </c:pt>
                <c:pt idx="49">
                  <c:v>25293.0</c:v>
                </c:pt>
                <c:pt idx="50">
                  <c:v>25323.0</c:v>
                </c:pt>
                <c:pt idx="51">
                  <c:v>25354.0</c:v>
                </c:pt>
                <c:pt idx="52">
                  <c:v>25384.0</c:v>
                </c:pt>
                <c:pt idx="53">
                  <c:v>25415.0</c:v>
                </c:pt>
                <c:pt idx="54">
                  <c:v>25446.0</c:v>
                </c:pt>
                <c:pt idx="55">
                  <c:v>25476.0</c:v>
                </c:pt>
                <c:pt idx="56">
                  <c:v>25507.0</c:v>
                </c:pt>
                <c:pt idx="57">
                  <c:v>25537.0</c:v>
                </c:pt>
                <c:pt idx="58">
                  <c:v>25568.0</c:v>
                </c:pt>
                <c:pt idx="59">
                  <c:v>25599.0</c:v>
                </c:pt>
                <c:pt idx="60">
                  <c:v>25627.0</c:v>
                </c:pt>
                <c:pt idx="61">
                  <c:v>25658.0</c:v>
                </c:pt>
                <c:pt idx="62">
                  <c:v>25688.0</c:v>
                </c:pt>
                <c:pt idx="63">
                  <c:v>25719.0</c:v>
                </c:pt>
                <c:pt idx="64">
                  <c:v>25749.0</c:v>
                </c:pt>
                <c:pt idx="65">
                  <c:v>25780.0</c:v>
                </c:pt>
                <c:pt idx="66">
                  <c:v>25811.0</c:v>
                </c:pt>
                <c:pt idx="67">
                  <c:v>25841.0</c:v>
                </c:pt>
                <c:pt idx="68">
                  <c:v>25872.0</c:v>
                </c:pt>
                <c:pt idx="69">
                  <c:v>25902.0</c:v>
                </c:pt>
                <c:pt idx="70">
                  <c:v>25933.0</c:v>
                </c:pt>
                <c:pt idx="71">
                  <c:v>25964.0</c:v>
                </c:pt>
                <c:pt idx="72">
                  <c:v>25992.0</c:v>
                </c:pt>
                <c:pt idx="73">
                  <c:v>26023.0</c:v>
                </c:pt>
                <c:pt idx="74">
                  <c:v>26053.0</c:v>
                </c:pt>
                <c:pt idx="75">
                  <c:v>26084.0</c:v>
                </c:pt>
                <c:pt idx="76">
                  <c:v>26114.0</c:v>
                </c:pt>
                <c:pt idx="77">
                  <c:v>26145.0</c:v>
                </c:pt>
                <c:pt idx="78">
                  <c:v>26206.0</c:v>
                </c:pt>
                <c:pt idx="79">
                  <c:v>26267.0</c:v>
                </c:pt>
                <c:pt idx="80">
                  <c:v>26298.0</c:v>
                </c:pt>
                <c:pt idx="81">
                  <c:v>26329.0</c:v>
                </c:pt>
                <c:pt idx="82">
                  <c:v>26358.0</c:v>
                </c:pt>
                <c:pt idx="83">
                  <c:v>26419.0</c:v>
                </c:pt>
                <c:pt idx="84">
                  <c:v>26450.0</c:v>
                </c:pt>
                <c:pt idx="85">
                  <c:v>26480.0</c:v>
                </c:pt>
                <c:pt idx="86">
                  <c:v>26511.0</c:v>
                </c:pt>
                <c:pt idx="87">
                  <c:v>26542.0</c:v>
                </c:pt>
                <c:pt idx="88">
                  <c:v>26572.0</c:v>
                </c:pt>
                <c:pt idx="89">
                  <c:v>26754.0</c:v>
                </c:pt>
                <c:pt idx="90">
                  <c:v>26784.0</c:v>
                </c:pt>
                <c:pt idx="91">
                  <c:v>26815.0</c:v>
                </c:pt>
                <c:pt idx="92">
                  <c:v>26845.0</c:v>
                </c:pt>
                <c:pt idx="93">
                  <c:v>26937.0</c:v>
                </c:pt>
                <c:pt idx="94">
                  <c:v>26968.0</c:v>
                </c:pt>
                <c:pt idx="95">
                  <c:v>26998.0</c:v>
                </c:pt>
                <c:pt idx="96">
                  <c:v>27029.0</c:v>
                </c:pt>
                <c:pt idx="97">
                  <c:v>27060.0</c:v>
                </c:pt>
                <c:pt idx="98">
                  <c:v>27119.0</c:v>
                </c:pt>
                <c:pt idx="99">
                  <c:v>27149.0</c:v>
                </c:pt>
                <c:pt idx="100">
                  <c:v>27302.0</c:v>
                </c:pt>
                <c:pt idx="101">
                  <c:v>27394.0</c:v>
                </c:pt>
                <c:pt idx="102">
                  <c:v>27425.0</c:v>
                </c:pt>
                <c:pt idx="103">
                  <c:v>27484.0</c:v>
                </c:pt>
                <c:pt idx="104">
                  <c:v>27514.0</c:v>
                </c:pt>
                <c:pt idx="105">
                  <c:v>27545.0</c:v>
                </c:pt>
                <c:pt idx="106">
                  <c:v>27606.0</c:v>
                </c:pt>
                <c:pt idx="107">
                  <c:v>27637.0</c:v>
                </c:pt>
                <c:pt idx="108">
                  <c:v>27667.0</c:v>
                </c:pt>
                <c:pt idx="109">
                  <c:v>27790.0</c:v>
                </c:pt>
                <c:pt idx="110">
                  <c:v>27911.0</c:v>
                </c:pt>
                <c:pt idx="111">
                  <c:v>27941.0</c:v>
                </c:pt>
                <c:pt idx="112">
                  <c:v>27972.0</c:v>
                </c:pt>
                <c:pt idx="113">
                  <c:v>28003.0</c:v>
                </c:pt>
                <c:pt idx="114">
                  <c:v>28033.0</c:v>
                </c:pt>
                <c:pt idx="115">
                  <c:v>28064.0</c:v>
                </c:pt>
                <c:pt idx="116">
                  <c:v>28125.0</c:v>
                </c:pt>
                <c:pt idx="117">
                  <c:v>28156.0</c:v>
                </c:pt>
                <c:pt idx="118">
                  <c:v>28245.0</c:v>
                </c:pt>
                <c:pt idx="119">
                  <c:v>28276.0</c:v>
                </c:pt>
                <c:pt idx="120">
                  <c:v>28306.0</c:v>
                </c:pt>
                <c:pt idx="121">
                  <c:v>28337.0</c:v>
                </c:pt>
                <c:pt idx="122">
                  <c:v>28398.0</c:v>
                </c:pt>
                <c:pt idx="123">
                  <c:v>28459.0</c:v>
                </c:pt>
                <c:pt idx="124">
                  <c:v>28549.0</c:v>
                </c:pt>
                <c:pt idx="125">
                  <c:v>28580.0</c:v>
                </c:pt>
                <c:pt idx="126">
                  <c:v>28702.0</c:v>
                </c:pt>
                <c:pt idx="127">
                  <c:v>28733.0</c:v>
                </c:pt>
                <c:pt idx="128">
                  <c:v>28763.0</c:v>
                </c:pt>
                <c:pt idx="129">
                  <c:v>28794.0</c:v>
                </c:pt>
                <c:pt idx="130">
                  <c:v>28824.0</c:v>
                </c:pt>
                <c:pt idx="131">
                  <c:v>28855.0</c:v>
                </c:pt>
                <c:pt idx="132">
                  <c:v>28886.0</c:v>
                </c:pt>
                <c:pt idx="133">
                  <c:v>28914.0</c:v>
                </c:pt>
                <c:pt idx="134">
                  <c:v>28945.0</c:v>
                </c:pt>
                <c:pt idx="135">
                  <c:v>28975.0</c:v>
                </c:pt>
                <c:pt idx="136">
                  <c:v>29006.0</c:v>
                </c:pt>
                <c:pt idx="137">
                  <c:v>29036.0</c:v>
                </c:pt>
                <c:pt idx="138">
                  <c:v>29128.0</c:v>
                </c:pt>
                <c:pt idx="139">
                  <c:v>29159.0</c:v>
                </c:pt>
                <c:pt idx="140">
                  <c:v>29189.0</c:v>
                </c:pt>
                <c:pt idx="141">
                  <c:v>29220.0</c:v>
                </c:pt>
                <c:pt idx="142">
                  <c:v>29251.0</c:v>
                </c:pt>
                <c:pt idx="143">
                  <c:v>29280.0</c:v>
                </c:pt>
                <c:pt idx="144">
                  <c:v>29341.0</c:v>
                </c:pt>
                <c:pt idx="145">
                  <c:v>29372.0</c:v>
                </c:pt>
                <c:pt idx="146">
                  <c:v>29402.0</c:v>
                </c:pt>
                <c:pt idx="147">
                  <c:v>29433.0</c:v>
                </c:pt>
                <c:pt idx="148">
                  <c:v>29464.0</c:v>
                </c:pt>
                <c:pt idx="149">
                  <c:v>29494.0</c:v>
                </c:pt>
                <c:pt idx="150">
                  <c:v>29525.0</c:v>
                </c:pt>
                <c:pt idx="151">
                  <c:v>29586.0</c:v>
                </c:pt>
                <c:pt idx="152">
                  <c:v>29617.0</c:v>
                </c:pt>
                <c:pt idx="153">
                  <c:v>29645.0</c:v>
                </c:pt>
                <c:pt idx="154">
                  <c:v>29706.0</c:v>
                </c:pt>
                <c:pt idx="155">
                  <c:v>29737.0</c:v>
                </c:pt>
                <c:pt idx="156">
                  <c:v>29767.0</c:v>
                </c:pt>
                <c:pt idx="157">
                  <c:v>29798.0</c:v>
                </c:pt>
                <c:pt idx="158">
                  <c:v>29829.0</c:v>
                </c:pt>
                <c:pt idx="159">
                  <c:v>29859.0</c:v>
                </c:pt>
                <c:pt idx="160">
                  <c:v>29890.0</c:v>
                </c:pt>
                <c:pt idx="161">
                  <c:v>29920.0</c:v>
                </c:pt>
                <c:pt idx="162">
                  <c:v>29951.0</c:v>
                </c:pt>
                <c:pt idx="163">
                  <c:v>29982.0</c:v>
                </c:pt>
                <c:pt idx="164">
                  <c:v>30010.0</c:v>
                </c:pt>
                <c:pt idx="165">
                  <c:v>30041.0</c:v>
                </c:pt>
                <c:pt idx="166">
                  <c:v>30071.0</c:v>
                </c:pt>
                <c:pt idx="167">
                  <c:v>30102.0</c:v>
                </c:pt>
                <c:pt idx="168">
                  <c:v>30132.0</c:v>
                </c:pt>
                <c:pt idx="169">
                  <c:v>30163.0</c:v>
                </c:pt>
                <c:pt idx="170">
                  <c:v>30285.0</c:v>
                </c:pt>
                <c:pt idx="171">
                  <c:v>30316.0</c:v>
                </c:pt>
                <c:pt idx="172">
                  <c:v>30375.0</c:v>
                </c:pt>
                <c:pt idx="173">
                  <c:v>30406.0</c:v>
                </c:pt>
                <c:pt idx="174">
                  <c:v>30436.0</c:v>
                </c:pt>
                <c:pt idx="175">
                  <c:v>30467.0</c:v>
                </c:pt>
                <c:pt idx="176">
                  <c:v>30497.0</c:v>
                </c:pt>
                <c:pt idx="177">
                  <c:v>30528.0</c:v>
                </c:pt>
                <c:pt idx="178">
                  <c:v>30559.0</c:v>
                </c:pt>
                <c:pt idx="179">
                  <c:v>30589.0</c:v>
                </c:pt>
                <c:pt idx="180">
                  <c:v>30620.0</c:v>
                </c:pt>
                <c:pt idx="181">
                  <c:v>30650.0</c:v>
                </c:pt>
                <c:pt idx="182">
                  <c:v>30681.0</c:v>
                </c:pt>
                <c:pt idx="183">
                  <c:v>30712.0</c:v>
                </c:pt>
                <c:pt idx="184">
                  <c:v>30741.0</c:v>
                </c:pt>
                <c:pt idx="185">
                  <c:v>30772.0</c:v>
                </c:pt>
                <c:pt idx="186">
                  <c:v>30802.0</c:v>
                </c:pt>
                <c:pt idx="187">
                  <c:v>30833.0</c:v>
                </c:pt>
                <c:pt idx="188">
                  <c:v>30863.0</c:v>
                </c:pt>
                <c:pt idx="189">
                  <c:v>30894.0</c:v>
                </c:pt>
                <c:pt idx="190">
                  <c:v>30925.0</c:v>
                </c:pt>
                <c:pt idx="191">
                  <c:v>30955.0</c:v>
                </c:pt>
                <c:pt idx="192">
                  <c:v>30986.0</c:v>
                </c:pt>
                <c:pt idx="193">
                  <c:v>31016.0</c:v>
                </c:pt>
                <c:pt idx="194">
                  <c:v>31047.0</c:v>
                </c:pt>
                <c:pt idx="195">
                  <c:v>31078.0</c:v>
                </c:pt>
                <c:pt idx="196">
                  <c:v>31106.0</c:v>
                </c:pt>
                <c:pt idx="197">
                  <c:v>31137.0</c:v>
                </c:pt>
                <c:pt idx="198">
                  <c:v>31167.0</c:v>
                </c:pt>
                <c:pt idx="199">
                  <c:v>31198.0</c:v>
                </c:pt>
                <c:pt idx="200">
                  <c:v>31228.0</c:v>
                </c:pt>
                <c:pt idx="201">
                  <c:v>31259.0</c:v>
                </c:pt>
                <c:pt idx="202">
                  <c:v>31290.0</c:v>
                </c:pt>
                <c:pt idx="203">
                  <c:v>31320.0</c:v>
                </c:pt>
                <c:pt idx="204">
                  <c:v>31351.0</c:v>
                </c:pt>
                <c:pt idx="205">
                  <c:v>31381.0</c:v>
                </c:pt>
                <c:pt idx="206">
                  <c:v>31412.0</c:v>
                </c:pt>
                <c:pt idx="207">
                  <c:v>31443.0</c:v>
                </c:pt>
                <c:pt idx="208">
                  <c:v>31471.0</c:v>
                </c:pt>
                <c:pt idx="209">
                  <c:v>31502.0</c:v>
                </c:pt>
                <c:pt idx="210">
                  <c:v>31532.0</c:v>
                </c:pt>
                <c:pt idx="211">
                  <c:v>31563.0</c:v>
                </c:pt>
                <c:pt idx="212">
                  <c:v>31593.0</c:v>
                </c:pt>
                <c:pt idx="213">
                  <c:v>31624.0</c:v>
                </c:pt>
                <c:pt idx="214">
                  <c:v>31655.0</c:v>
                </c:pt>
                <c:pt idx="215">
                  <c:v>31685.0</c:v>
                </c:pt>
                <c:pt idx="216">
                  <c:v>31716.0</c:v>
                </c:pt>
                <c:pt idx="217">
                  <c:v>31746.0</c:v>
                </c:pt>
                <c:pt idx="218">
                  <c:v>31777.0</c:v>
                </c:pt>
                <c:pt idx="219">
                  <c:v>31808.0</c:v>
                </c:pt>
                <c:pt idx="220">
                  <c:v>31836.0</c:v>
                </c:pt>
                <c:pt idx="221">
                  <c:v>31867.0</c:v>
                </c:pt>
                <c:pt idx="222">
                  <c:v>31897.0</c:v>
                </c:pt>
                <c:pt idx="223">
                  <c:v>31928.0</c:v>
                </c:pt>
                <c:pt idx="224">
                  <c:v>31958.0</c:v>
                </c:pt>
                <c:pt idx="225">
                  <c:v>31989.0</c:v>
                </c:pt>
                <c:pt idx="226">
                  <c:v>32020.0</c:v>
                </c:pt>
                <c:pt idx="227">
                  <c:v>32050.0</c:v>
                </c:pt>
                <c:pt idx="228">
                  <c:v>32081.0</c:v>
                </c:pt>
                <c:pt idx="229">
                  <c:v>32111.0</c:v>
                </c:pt>
                <c:pt idx="230">
                  <c:v>32142.0</c:v>
                </c:pt>
                <c:pt idx="231">
                  <c:v>32173.0</c:v>
                </c:pt>
                <c:pt idx="232">
                  <c:v>32202.0</c:v>
                </c:pt>
                <c:pt idx="233">
                  <c:v>32233.0</c:v>
                </c:pt>
                <c:pt idx="234">
                  <c:v>32263.0</c:v>
                </c:pt>
                <c:pt idx="235">
                  <c:v>32294.0</c:v>
                </c:pt>
                <c:pt idx="236">
                  <c:v>32324.0</c:v>
                </c:pt>
                <c:pt idx="237">
                  <c:v>32355.0</c:v>
                </c:pt>
                <c:pt idx="238">
                  <c:v>32386.0</c:v>
                </c:pt>
                <c:pt idx="239">
                  <c:v>32416.0</c:v>
                </c:pt>
                <c:pt idx="240">
                  <c:v>32447.0</c:v>
                </c:pt>
                <c:pt idx="241">
                  <c:v>32477.0</c:v>
                </c:pt>
                <c:pt idx="242">
                  <c:v>32508.0</c:v>
                </c:pt>
                <c:pt idx="243">
                  <c:v>32539.0</c:v>
                </c:pt>
                <c:pt idx="244">
                  <c:v>32567.0</c:v>
                </c:pt>
                <c:pt idx="245">
                  <c:v>32598.0</c:v>
                </c:pt>
                <c:pt idx="246">
                  <c:v>32628.0</c:v>
                </c:pt>
                <c:pt idx="247">
                  <c:v>32659.0</c:v>
                </c:pt>
                <c:pt idx="248">
                  <c:v>32689.0</c:v>
                </c:pt>
                <c:pt idx="249">
                  <c:v>32720.0</c:v>
                </c:pt>
                <c:pt idx="250">
                  <c:v>32751.0</c:v>
                </c:pt>
                <c:pt idx="251">
                  <c:v>32781.0</c:v>
                </c:pt>
                <c:pt idx="252">
                  <c:v>32812.0</c:v>
                </c:pt>
                <c:pt idx="253">
                  <c:v>32842.0</c:v>
                </c:pt>
                <c:pt idx="254">
                  <c:v>32873.0</c:v>
                </c:pt>
                <c:pt idx="255">
                  <c:v>32904.0</c:v>
                </c:pt>
                <c:pt idx="256">
                  <c:v>32932.0</c:v>
                </c:pt>
                <c:pt idx="257">
                  <c:v>32963.0</c:v>
                </c:pt>
                <c:pt idx="258">
                  <c:v>32993.0</c:v>
                </c:pt>
                <c:pt idx="259">
                  <c:v>33024.0</c:v>
                </c:pt>
                <c:pt idx="260">
                  <c:v>33054.0</c:v>
                </c:pt>
                <c:pt idx="261">
                  <c:v>33085.0</c:v>
                </c:pt>
                <c:pt idx="262">
                  <c:v>33116.0</c:v>
                </c:pt>
                <c:pt idx="263">
                  <c:v>33177.0</c:v>
                </c:pt>
                <c:pt idx="264">
                  <c:v>33207.0</c:v>
                </c:pt>
                <c:pt idx="265">
                  <c:v>33238.0</c:v>
                </c:pt>
                <c:pt idx="266">
                  <c:v>33269.0</c:v>
                </c:pt>
                <c:pt idx="267">
                  <c:v>33297.0</c:v>
                </c:pt>
                <c:pt idx="268">
                  <c:v>33328.0</c:v>
                </c:pt>
                <c:pt idx="269">
                  <c:v>33358.0</c:v>
                </c:pt>
                <c:pt idx="270">
                  <c:v>33419.0</c:v>
                </c:pt>
                <c:pt idx="271">
                  <c:v>33450.0</c:v>
                </c:pt>
                <c:pt idx="272">
                  <c:v>33481.0</c:v>
                </c:pt>
                <c:pt idx="273">
                  <c:v>33511.0</c:v>
                </c:pt>
                <c:pt idx="274">
                  <c:v>33542.0</c:v>
                </c:pt>
                <c:pt idx="275">
                  <c:v>33572.0</c:v>
                </c:pt>
                <c:pt idx="276">
                  <c:v>33603.0</c:v>
                </c:pt>
                <c:pt idx="277">
                  <c:v>33634.0</c:v>
                </c:pt>
                <c:pt idx="278">
                  <c:v>33663.0</c:v>
                </c:pt>
                <c:pt idx="279">
                  <c:v>33694.0</c:v>
                </c:pt>
                <c:pt idx="280">
                  <c:v>33724.0</c:v>
                </c:pt>
                <c:pt idx="281">
                  <c:v>33755.0</c:v>
                </c:pt>
                <c:pt idx="282">
                  <c:v>33785.0</c:v>
                </c:pt>
                <c:pt idx="283">
                  <c:v>33847.0</c:v>
                </c:pt>
                <c:pt idx="284">
                  <c:v>33908.0</c:v>
                </c:pt>
                <c:pt idx="285">
                  <c:v>33938.0</c:v>
                </c:pt>
                <c:pt idx="286">
                  <c:v>33969.0</c:v>
                </c:pt>
                <c:pt idx="287">
                  <c:v>34000.0</c:v>
                </c:pt>
                <c:pt idx="288">
                  <c:v>34028.0</c:v>
                </c:pt>
                <c:pt idx="289">
                  <c:v>34059.0</c:v>
                </c:pt>
                <c:pt idx="290">
                  <c:v>34089.0</c:v>
                </c:pt>
                <c:pt idx="291">
                  <c:v>34120.0</c:v>
                </c:pt>
                <c:pt idx="292">
                  <c:v>34150.0</c:v>
                </c:pt>
                <c:pt idx="293">
                  <c:v>34181.0</c:v>
                </c:pt>
                <c:pt idx="294">
                  <c:v>34212.0</c:v>
                </c:pt>
                <c:pt idx="295">
                  <c:v>34242.0</c:v>
                </c:pt>
                <c:pt idx="296">
                  <c:v>34273.0</c:v>
                </c:pt>
                <c:pt idx="297">
                  <c:v>34303.0</c:v>
                </c:pt>
                <c:pt idx="298">
                  <c:v>34334.0</c:v>
                </c:pt>
                <c:pt idx="299">
                  <c:v>34365.0</c:v>
                </c:pt>
                <c:pt idx="300">
                  <c:v>34393.0</c:v>
                </c:pt>
                <c:pt idx="301">
                  <c:v>34424.0</c:v>
                </c:pt>
                <c:pt idx="302">
                  <c:v>34454.0</c:v>
                </c:pt>
                <c:pt idx="303">
                  <c:v>34485.0</c:v>
                </c:pt>
                <c:pt idx="304">
                  <c:v>34515.0</c:v>
                </c:pt>
                <c:pt idx="305">
                  <c:v>34546.0</c:v>
                </c:pt>
                <c:pt idx="306">
                  <c:v>34577.0</c:v>
                </c:pt>
                <c:pt idx="307">
                  <c:v>34607.0</c:v>
                </c:pt>
                <c:pt idx="308">
                  <c:v>34638.0</c:v>
                </c:pt>
                <c:pt idx="309">
                  <c:v>34668.0</c:v>
                </c:pt>
                <c:pt idx="310">
                  <c:v>34699.0</c:v>
                </c:pt>
                <c:pt idx="311">
                  <c:v>34730.0</c:v>
                </c:pt>
                <c:pt idx="312">
                  <c:v>34758.0</c:v>
                </c:pt>
                <c:pt idx="313">
                  <c:v>34789.0</c:v>
                </c:pt>
                <c:pt idx="314">
                  <c:v>34819.0</c:v>
                </c:pt>
                <c:pt idx="315">
                  <c:v>34850.0</c:v>
                </c:pt>
                <c:pt idx="316">
                  <c:v>34880.0</c:v>
                </c:pt>
                <c:pt idx="317">
                  <c:v>34911.0</c:v>
                </c:pt>
                <c:pt idx="318">
                  <c:v>34942.0</c:v>
                </c:pt>
                <c:pt idx="319">
                  <c:v>34972.0</c:v>
                </c:pt>
                <c:pt idx="320">
                  <c:v>35003.0</c:v>
                </c:pt>
                <c:pt idx="321">
                  <c:v>35033.0</c:v>
                </c:pt>
                <c:pt idx="322">
                  <c:v>35064.0</c:v>
                </c:pt>
                <c:pt idx="323">
                  <c:v>35095.0</c:v>
                </c:pt>
                <c:pt idx="324">
                  <c:v>35124.0</c:v>
                </c:pt>
                <c:pt idx="325">
                  <c:v>35155.0</c:v>
                </c:pt>
                <c:pt idx="326">
                  <c:v>35185.0</c:v>
                </c:pt>
                <c:pt idx="327">
                  <c:v>35216.0</c:v>
                </c:pt>
                <c:pt idx="328">
                  <c:v>35246.0</c:v>
                </c:pt>
                <c:pt idx="329">
                  <c:v>35277.0</c:v>
                </c:pt>
                <c:pt idx="330">
                  <c:v>35308.0</c:v>
                </c:pt>
                <c:pt idx="331">
                  <c:v>35338.0</c:v>
                </c:pt>
                <c:pt idx="332">
                  <c:v>35369.0</c:v>
                </c:pt>
                <c:pt idx="333">
                  <c:v>35399.0</c:v>
                </c:pt>
                <c:pt idx="334">
                  <c:v>35430.0</c:v>
                </c:pt>
                <c:pt idx="335">
                  <c:v>35461.0</c:v>
                </c:pt>
                <c:pt idx="336">
                  <c:v>35489.0</c:v>
                </c:pt>
                <c:pt idx="337">
                  <c:v>35520.0</c:v>
                </c:pt>
                <c:pt idx="338">
                  <c:v>35550.0</c:v>
                </c:pt>
                <c:pt idx="339">
                  <c:v>35581.0</c:v>
                </c:pt>
                <c:pt idx="340">
                  <c:v>35611.0</c:v>
                </c:pt>
                <c:pt idx="341">
                  <c:v>35642.0</c:v>
                </c:pt>
                <c:pt idx="342">
                  <c:v>35673.0</c:v>
                </c:pt>
                <c:pt idx="343">
                  <c:v>35703.0</c:v>
                </c:pt>
                <c:pt idx="344">
                  <c:v>35734.0</c:v>
                </c:pt>
                <c:pt idx="345">
                  <c:v>35764.0</c:v>
                </c:pt>
                <c:pt idx="346">
                  <c:v>35795.0</c:v>
                </c:pt>
                <c:pt idx="347">
                  <c:v>35826.0</c:v>
                </c:pt>
                <c:pt idx="348">
                  <c:v>35854.0</c:v>
                </c:pt>
                <c:pt idx="349">
                  <c:v>35885.0</c:v>
                </c:pt>
                <c:pt idx="350">
                  <c:v>35915.0</c:v>
                </c:pt>
                <c:pt idx="351">
                  <c:v>35946.0</c:v>
                </c:pt>
                <c:pt idx="352">
                  <c:v>35976.0</c:v>
                </c:pt>
                <c:pt idx="353">
                  <c:v>36007.0</c:v>
                </c:pt>
                <c:pt idx="354">
                  <c:v>36038.0</c:v>
                </c:pt>
                <c:pt idx="355">
                  <c:v>36068.0</c:v>
                </c:pt>
                <c:pt idx="356">
                  <c:v>36099.0</c:v>
                </c:pt>
                <c:pt idx="357">
                  <c:v>36129.0</c:v>
                </c:pt>
                <c:pt idx="358">
                  <c:v>36160.0</c:v>
                </c:pt>
                <c:pt idx="359">
                  <c:v>36191.0</c:v>
                </c:pt>
                <c:pt idx="360">
                  <c:v>36219.0</c:v>
                </c:pt>
                <c:pt idx="361">
                  <c:v>36250.0</c:v>
                </c:pt>
                <c:pt idx="362">
                  <c:v>36280.0</c:v>
                </c:pt>
                <c:pt idx="363">
                  <c:v>36311.0</c:v>
                </c:pt>
                <c:pt idx="364">
                  <c:v>36341.0</c:v>
                </c:pt>
                <c:pt idx="365">
                  <c:v>36372.0</c:v>
                </c:pt>
                <c:pt idx="366">
                  <c:v>36403.0</c:v>
                </c:pt>
                <c:pt idx="367">
                  <c:v>36433.0</c:v>
                </c:pt>
                <c:pt idx="368">
                  <c:v>36464.0</c:v>
                </c:pt>
                <c:pt idx="369">
                  <c:v>36494.0</c:v>
                </c:pt>
                <c:pt idx="370">
                  <c:v>36525.0</c:v>
                </c:pt>
                <c:pt idx="371">
                  <c:v>36556.0</c:v>
                </c:pt>
                <c:pt idx="372">
                  <c:v>36585.0</c:v>
                </c:pt>
                <c:pt idx="373">
                  <c:v>36616.0</c:v>
                </c:pt>
                <c:pt idx="374">
                  <c:v>36646.0</c:v>
                </c:pt>
                <c:pt idx="375">
                  <c:v>36677.0</c:v>
                </c:pt>
                <c:pt idx="376">
                  <c:v>36707.0</c:v>
                </c:pt>
                <c:pt idx="377">
                  <c:v>36738.0</c:v>
                </c:pt>
                <c:pt idx="378">
                  <c:v>36769.0</c:v>
                </c:pt>
                <c:pt idx="379">
                  <c:v>36799.0</c:v>
                </c:pt>
                <c:pt idx="380">
                  <c:v>36830.0</c:v>
                </c:pt>
                <c:pt idx="381">
                  <c:v>36860.0</c:v>
                </c:pt>
                <c:pt idx="382">
                  <c:v>36891.0</c:v>
                </c:pt>
                <c:pt idx="383">
                  <c:v>36922.0</c:v>
                </c:pt>
                <c:pt idx="384">
                  <c:v>36950.0</c:v>
                </c:pt>
                <c:pt idx="385">
                  <c:v>36981.0</c:v>
                </c:pt>
                <c:pt idx="386">
                  <c:v>37011.0</c:v>
                </c:pt>
                <c:pt idx="387">
                  <c:v>37042.0</c:v>
                </c:pt>
                <c:pt idx="388">
                  <c:v>37072.0</c:v>
                </c:pt>
                <c:pt idx="389">
                  <c:v>37103.0</c:v>
                </c:pt>
                <c:pt idx="390">
                  <c:v>37134.0</c:v>
                </c:pt>
                <c:pt idx="391">
                  <c:v>37164.0</c:v>
                </c:pt>
                <c:pt idx="392">
                  <c:v>37195.0</c:v>
                </c:pt>
                <c:pt idx="393">
                  <c:v>37225.0</c:v>
                </c:pt>
                <c:pt idx="394">
                  <c:v>37256.0</c:v>
                </c:pt>
                <c:pt idx="395">
                  <c:v>37287.0</c:v>
                </c:pt>
                <c:pt idx="396">
                  <c:v>37315.0</c:v>
                </c:pt>
                <c:pt idx="397">
                  <c:v>37346.0</c:v>
                </c:pt>
                <c:pt idx="398">
                  <c:v>37376.0</c:v>
                </c:pt>
                <c:pt idx="399">
                  <c:v>37407.0</c:v>
                </c:pt>
                <c:pt idx="400">
                  <c:v>37437.0</c:v>
                </c:pt>
                <c:pt idx="401">
                  <c:v>37468.0</c:v>
                </c:pt>
                <c:pt idx="402">
                  <c:v>37499.0</c:v>
                </c:pt>
                <c:pt idx="403">
                  <c:v>37529.0</c:v>
                </c:pt>
                <c:pt idx="404">
                  <c:v>37560.0</c:v>
                </c:pt>
                <c:pt idx="405">
                  <c:v>37590.0</c:v>
                </c:pt>
                <c:pt idx="406">
                  <c:v>37621.0</c:v>
                </c:pt>
                <c:pt idx="407">
                  <c:v>37652.0</c:v>
                </c:pt>
                <c:pt idx="408">
                  <c:v>37680.0</c:v>
                </c:pt>
                <c:pt idx="409">
                  <c:v>37711.0</c:v>
                </c:pt>
                <c:pt idx="410">
                  <c:v>37741.0</c:v>
                </c:pt>
                <c:pt idx="411">
                  <c:v>37772.0</c:v>
                </c:pt>
                <c:pt idx="412">
                  <c:v>37802.0</c:v>
                </c:pt>
                <c:pt idx="413">
                  <c:v>37833.0</c:v>
                </c:pt>
                <c:pt idx="414">
                  <c:v>37864.0</c:v>
                </c:pt>
                <c:pt idx="415">
                  <c:v>37894.0</c:v>
                </c:pt>
                <c:pt idx="416">
                  <c:v>37925.0</c:v>
                </c:pt>
                <c:pt idx="417">
                  <c:v>37955.0</c:v>
                </c:pt>
                <c:pt idx="418">
                  <c:v>37986.0</c:v>
                </c:pt>
                <c:pt idx="419">
                  <c:v>38017.0</c:v>
                </c:pt>
                <c:pt idx="420">
                  <c:v>38046.0</c:v>
                </c:pt>
                <c:pt idx="421">
                  <c:v>38077.0</c:v>
                </c:pt>
                <c:pt idx="422">
                  <c:v>38107.0</c:v>
                </c:pt>
                <c:pt idx="423">
                  <c:v>38138.0</c:v>
                </c:pt>
                <c:pt idx="424">
                  <c:v>38168.0</c:v>
                </c:pt>
                <c:pt idx="425">
                  <c:v>38199.0</c:v>
                </c:pt>
                <c:pt idx="426">
                  <c:v>38230.0</c:v>
                </c:pt>
                <c:pt idx="427">
                  <c:v>38260.0</c:v>
                </c:pt>
                <c:pt idx="428">
                  <c:v>38291.0</c:v>
                </c:pt>
                <c:pt idx="429">
                  <c:v>38321.0</c:v>
                </c:pt>
                <c:pt idx="430">
                  <c:v>38352.0</c:v>
                </c:pt>
                <c:pt idx="431">
                  <c:v>38383.0</c:v>
                </c:pt>
                <c:pt idx="432">
                  <c:v>38411.0</c:v>
                </c:pt>
                <c:pt idx="433">
                  <c:v>38442.0</c:v>
                </c:pt>
                <c:pt idx="434">
                  <c:v>38472.0</c:v>
                </c:pt>
                <c:pt idx="435">
                  <c:v>38503.0</c:v>
                </c:pt>
                <c:pt idx="436">
                  <c:v>38533.0</c:v>
                </c:pt>
                <c:pt idx="437">
                  <c:v>38564.0</c:v>
                </c:pt>
                <c:pt idx="438">
                  <c:v>38595.0</c:v>
                </c:pt>
                <c:pt idx="439">
                  <c:v>38625.0</c:v>
                </c:pt>
                <c:pt idx="440">
                  <c:v>38656.0</c:v>
                </c:pt>
                <c:pt idx="441">
                  <c:v>38686.0</c:v>
                </c:pt>
                <c:pt idx="442">
                  <c:v>38717.0</c:v>
                </c:pt>
                <c:pt idx="443">
                  <c:v>38748.0</c:v>
                </c:pt>
                <c:pt idx="444">
                  <c:v>38776.0</c:v>
                </c:pt>
                <c:pt idx="445">
                  <c:v>38807.0</c:v>
                </c:pt>
                <c:pt idx="446">
                  <c:v>38837.0</c:v>
                </c:pt>
                <c:pt idx="447">
                  <c:v>38868.0</c:v>
                </c:pt>
                <c:pt idx="448">
                  <c:v>38898.0</c:v>
                </c:pt>
                <c:pt idx="449">
                  <c:v>38929.0</c:v>
                </c:pt>
                <c:pt idx="450">
                  <c:v>38960.0</c:v>
                </c:pt>
                <c:pt idx="451">
                  <c:v>38990.0</c:v>
                </c:pt>
                <c:pt idx="452">
                  <c:v>39021.0</c:v>
                </c:pt>
                <c:pt idx="453">
                  <c:v>39051.0</c:v>
                </c:pt>
                <c:pt idx="454">
                  <c:v>39082.0</c:v>
                </c:pt>
                <c:pt idx="455">
                  <c:v>39113.0</c:v>
                </c:pt>
                <c:pt idx="456">
                  <c:v>39141.0</c:v>
                </c:pt>
                <c:pt idx="457">
                  <c:v>39172.0</c:v>
                </c:pt>
                <c:pt idx="458">
                  <c:v>39202.0</c:v>
                </c:pt>
                <c:pt idx="459">
                  <c:v>39233.0</c:v>
                </c:pt>
                <c:pt idx="460">
                  <c:v>39263.0</c:v>
                </c:pt>
                <c:pt idx="461">
                  <c:v>39294.0</c:v>
                </c:pt>
                <c:pt idx="462">
                  <c:v>39325.0</c:v>
                </c:pt>
                <c:pt idx="463">
                  <c:v>39355.0</c:v>
                </c:pt>
                <c:pt idx="464">
                  <c:v>39386.0</c:v>
                </c:pt>
                <c:pt idx="465">
                  <c:v>39416.0</c:v>
                </c:pt>
                <c:pt idx="466">
                  <c:v>39447.0</c:v>
                </c:pt>
                <c:pt idx="467">
                  <c:v>39478.0</c:v>
                </c:pt>
                <c:pt idx="468">
                  <c:v>39507.0</c:v>
                </c:pt>
                <c:pt idx="469">
                  <c:v>39538.0</c:v>
                </c:pt>
                <c:pt idx="470">
                  <c:v>39568.0</c:v>
                </c:pt>
                <c:pt idx="471">
                  <c:v>39599.0</c:v>
                </c:pt>
                <c:pt idx="472">
                  <c:v>39629.0</c:v>
                </c:pt>
                <c:pt idx="473">
                  <c:v>39660.0</c:v>
                </c:pt>
                <c:pt idx="474">
                  <c:v>39691.0</c:v>
                </c:pt>
                <c:pt idx="475">
                  <c:v>39721.0</c:v>
                </c:pt>
                <c:pt idx="476">
                  <c:v>39752.0</c:v>
                </c:pt>
                <c:pt idx="477">
                  <c:v>39782.0</c:v>
                </c:pt>
                <c:pt idx="478">
                  <c:v>39813.0</c:v>
                </c:pt>
                <c:pt idx="479">
                  <c:v>39844.0</c:v>
                </c:pt>
                <c:pt idx="480">
                  <c:v>39872.0</c:v>
                </c:pt>
                <c:pt idx="481">
                  <c:v>39903.0</c:v>
                </c:pt>
                <c:pt idx="482">
                  <c:v>39933.0</c:v>
                </c:pt>
                <c:pt idx="483">
                  <c:v>39964.0</c:v>
                </c:pt>
                <c:pt idx="484">
                  <c:v>39994.0</c:v>
                </c:pt>
                <c:pt idx="485">
                  <c:v>40025.0</c:v>
                </c:pt>
                <c:pt idx="486">
                  <c:v>40056.0</c:v>
                </c:pt>
                <c:pt idx="487">
                  <c:v>40086.0</c:v>
                </c:pt>
                <c:pt idx="488">
                  <c:v>40117.0</c:v>
                </c:pt>
                <c:pt idx="489">
                  <c:v>40147.0</c:v>
                </c:pt>
                <c:pt idx="490">
                  <c:v>40178.0</c:v>
                </c:pt>
                <c:pt idx="491">
                  <c:v>40209.0</c:v>
                </c:pt>
                <c:pt idx="492">
                  <c:v>40237.0</c:v>
                </c:pt>
                <c:pt idx="493">
                  <c:v>40268.0</c:v>
                </c:pt>
              </c:numCache>
            </c:numRef>
          </c:cat>
          <c:val>
            <c:numRef>
              <c:f>'rfcs_month-3.csv'!$D$1:$D$495</c:f>
              <c:numCache>
                <c:formatCode>General</c:formatCode>
                <c:ptCount val="495"/>
                <c:pt idx="0">
                  <c:v>1.0</c:v>
                </c:pt>
                <c:pt idx="1">
                  <c:v>2.0</c:v>
                </c:pt>
                <c:pt idx="2">
                  <c:v>6.0</c:v>
                </c:pt>
                <c:pt idx="3">
                  <c:v>9.0</c:v>
                </c:pt>
                <c:pt idx="4">
                  <c:v>10.0</c:v>
                </c:pt>
                <c:pt idx="5">
                  <c:v>11.0</c:v>
                </c:pt>
                <c:pt idx="6">
                  <c:v>16.0</c:v>
                </c:pt>
                <c:pt idx="7">
                  <c:v>18.0</c:v>
                </c:pt>
                <c:pt idx="8">
                  <c:v>24.0</c:v>
                </c:pt>
                <c:pt idx="9">
                  <c:v>25.0</c:v>
                </c:pt>
                <c:pt idx="10">
                  <c:v>26.0</c:v>
                </c:pt>
                <c:pt idx="11">
                  <c:v>29.0</c:v>
                </c:pt>
                <c:pt idx="12">
                  <c:v>33.0</c:v>
                </c:pt>
                <c:pt idx="13">
                  <c:v>41.0</c:v>
                </c:pt>
                <c:pt idx="14">
                  <c:v>49.0</c:v>
                </c:pt>
                <c:pt idx="15">
                  <c:v>50.0</c:v>
                </c:pt>
                <c:pt idx="16">
                  <c:v>57.0</c:v>
                </c:pt>
                <c:pt idx="17">
                  <c:v>62.0</c:v>
                </c:pt>
                <c:pt idx="18">
                  <c:v>66.0</c:v>
                </c:pt>
                <c:pt idx="19">
                  <c:v>70.0</c:v>
                </c:pt>
                <c:pt idx="20">
                  <c:v>75.0</c:v>
                </c:pt>
                <c:pt idx="21">
                  <c:v>77.0</c:v>
                </c:pt>
                <c:pt idx="22">
                  <c:v>84.0</c:v>
                </c:pt>
                <c:pt idx="23">
                  <c:v>91.0</c:v>
                </c:pt>
                <c:pt idx="24">
                  <c:v>102.0</c:v>
                </c:pt>
                <c:pt idx="25">
                  <c:v>109.0</c:v>
                </c:pt>
                <c:pt idx="26">
                  <c:v>139.0</c:v>
                </c:pt>
                <c:pt idx="27">
                  <c:v>166.0</c:v>
                </c:pt>
                <c:pt idx="28">
                  <c:v>178.0</c:v>
                </c:pt>
                <c:pt idx="29">
                  <c:v>197.0</c:v>
                </c:pt>
                <c:pt idx="30">
                  <c:v>212.0</c:v>
                </c:pt>
                <c:pt idx="31">
                  <c:v>234.0</c:v>
                </c:pt>
                <c:pt idx="32">
                  <c:v>248.0</c:v>
                </c:pt>
                <c:pt idx="33">
                  <c:v>257.0</c:v>
                </c:pt>
                <c:pt idx="34">
                  <c:v>266.0</c:v>
                </c:pt>
                <c:pt idx="35">
                  <c:v>279.0</c:v>
                </c:pt>
                <c:pt idx="36">
                  <c:v>289.0</c:v>
                </c:pt>
                <c:pt idx="37">
                  <c:v>302.0</c:v>
                </c:pt>
                <c:pt idx="38">
                  <c:v>312.0</c:v>
                </c:pt>
                <c:pt idx="39">
                  <c:v>329.0</c:v>
                </c:pt>
                <c:pt idx="40">
                  <c:v>338.0</c:v>
                </c:pt>
                <c:pt idx="41">
                  <c:v>352.0</c:v>
                </c:pt>
                <c:pt idx="42">
                  <c:v>364.0</c:v>
                </c:pt>
                <c:pt idx="43">
                  <c:v>370.0</c:v>
                </c:pt>
                <c:pt idx="44">
                  <c:v>380.0</c:v>
                </c:pt>
                <c:pt idx="45">
                  <c:v>389.0</c:v>
                </c:pt>
                <c:pt idx="46">
                  <c:v>400.0</c:v>
                </c:pt>
                <c:pt idx="47">
                  <c:v>416.0</c:v>
                </c:pt>
                <c:pt idx="48">
                  <c:v>437.0</c:v>
                </c:pt>
                <c:pt idx="49">
                  <c:v>455.0</c:v>
                </c:pt>
                <c:pt idx="50">
                  <c:v>468.0</c:v>
                </c:pt>
                <c:pt idx="51">
                  <c:v>479.0</c:v>
                </c:pt>
                <c:pt idx="52">
                  <c:v>497.0</c:v>
                </c:pt>
                <c:pt idx="53">
                  <c:v>510.0</c:v>
                </c:pt>
                <c:pt idx="54">
                  <c:v>523.0</c:v>
                </c:pt>
                <c:pt idx="55">
                  <c:v>530.0</c:v>
                </c:pt>
                <c:pt idx="56">
                  <c:v>536.0</c:v>
                </c:pt>
                <c:pt idx="57">
                  <c:v>550.0</c:v>
                </c:pt>
                <c:pt idx="58">
                  <c:v>562.0</c:v>
                </c:pt>
                <c:pt idx="59">
                  <c:v>568.0</c:v>
                </c:pt>
                <c:pt idx="60">
                  <c:v>573.0</c:v>
                </c:pt>
                <c:pt idx="61">
                  <c:v>584.0</c:v>
                </c:pt>
                <c:pt idx="62">
                  <c:v>590.0</c:v>
                </c:pt>
                <c:pt idx="63">
                  <c:v>591.0</c:v>
                </c:pt>
                <c:pt idx="64">
                  <c:v>594.0</c:v>
                </c:pt>
                <c:pt idx="65">
                  <c:v>597.0</c:v>
                </c:pt>
                <c:pt idx="66">
                  <c:v>599.0</c:v>
                </c:pt>
                <c:pt idx="67">
                  <c:v>600.0</c:v>
                </c:pt>
                <c:pt idx="68">
                  <c:v>610.0</c:v>
                </c:pt>
                <c:pt idx="69">
                  <c:v>615.0</c:v>
                </c:pt>
                <c:pt idx="70">
                  <c:v>622.0</c:v>
                </c:pt>
                <c:pt idx="71">
                  <c:v>623.0</c:v>
                </c:pt>
                <c:pt idx="72">
                  <c:v>624.0</c:v>
                </c:pt>
                <c:pt idx="73">
                  <c:v>625.0</c:v>
                </c:pt>
                <c:pt idx="74">
                  <c:v>629.0</c:v>
                </c:pt>
                <c:pt idx="75">
                  <c:v>631.0</c:v>
                </c:pt>
                <c:pt idx="76">
                  <c:v>637.0</c:v>
                </c:pt>
                <c:pt idx="77">
                  <c:v>642.0</c:v>
                </c:pt>
                <c:pt idx="78">
                  <c:v>643.0</c:v>
                </c:pt>
                <c:pt idx="79">
                  <c:v>645.0</c:v>
                </c:pt>
                <c:pt idx="80">
                  <c:v>646.0</c:v>
                </c:pt>
                <c:pt idx="81">
                  <c:v>647.0</c:v>
                </c:pt>
                <c:pt idx="82">
                  <c:v>648.0</c:v>
                </c:pt>
                <c:pt idx="83">
                  <c:v>650.0</c:v>
                </c:pt>
                <c:pt idx="84">
                  <c:v>651.0</c:v>
                </c:pt>
                <c:pt idx="85">
                  <c:v>652.0</c:v>
                </c:pt>
                <c:pt idx="86">
                  <c:v>654.0</c:v>
                </c:pt>
                <c:pt idx="87">
                  <c:v>655.0</c:v>
                </c:pt>
                <c:pt idx="88">
                  <c:v>657.0</c:v>
                </c:pt>
                <c:pt idx="89">
                  <c:v>659.0</c:v>
                </c:pt>
                <c:pt idx="90">
                  <c:v>661.0</c:v>
                </c:pt>
                <c:pt idx="91">
                  <c:v>664.0</c:v>
                </c:pt>
                <c:pt idx="92">
                  <c:v>665.0</c:v>
                </c:pt>
                <c:pt idx="93">
                  <c:v>666.0</c:v>
                </c:pt>
                <c:pt idx="94">
                  <c:v>670.0</c:v>
                </c:pt>
                <c:pt idx="95">
                  <c:v>675.0</c:v>
                </c:pt>
                <c:pt idx="96">
                  <c:v>677.0</c:v>
                </c:pt>
                <c:pt idx="97">
                  <c:v>678.0</c:v>
                </c:pt>
                <c:pt idx="98">
                  <c:v>681.0</c:v>
                </c:pt>
                <c:pt idx="99">
                  <c:v>682.0</c:v>
                </c:pt>
                <c:pt idx="100">
                  <c:v>684.0</c:v>
                </c:pt>
                <c:pt idx="101">
                  <c:v>685.0</c:v>
                </c:pt>
                <c:pt idx="102">
                  <c:v>686.0</c:v>
                </c:pt>
                <c:pt idx="103">
                  <c:v>687.0</c:v>
                </c:pt>
                <c:pt idx="104">
                  <c:v>688.0</c:v>
                </c:pt>
                <c:pt idx="105">
                  <c:v>689.0</c:v>
                </c:pt>
                <c:pt idx="106">
                  <c:v>690.0</c:v>
                </c:pt>
                <c:pt idx="107">
                  <c:v>691.0</c:v>
                </c:pt>
                <c:pt idx="108">
                  <c:v>692.0</c:v>
                </c:pt>
                <c:pt idx="109">
                  <c:v>695.0</c:v>
                </c:pt>
                <c:pt idx="110">
                  <c:v>696.0</c:v>
                </c:pt>
                <c:pt idx="111">
                  <c:v>698.0</c:v>
                </c:pt>
                <c:pt idx="112">
                  <c:v>699.0</c:v>
                </c:pt>
                <c:pt idx="113">
                  <c:v>702.0</c:v>
                </c:pt>
                <c:pt idx="114">
                  <c:v>706.0</c:v>
                </c:pt>
                <c:pt idx="115">
                  <c:v>708.0</c:v>
                </c:pt>
                <c:pt idx="116">
                  <c:v>709.0</c:v>
                </c:pt>
                <c:pt idx="117">
                  <c:v>712.0</c:v>
                </c:pt>
                <c:pt idx="118">
                  <c:v>715.0</c:v>
                </c:pt>
                <c:pt idx="119">
                  <c:v>717.0</c:v>
                </c:pt>
                <c:pt idx="120">
                  <c:v>718.0</c:v>
                </c:pt>
                <c:pt idx="121">
                  <c:v>723.0</c:v>
                </c:pt>
                <c:pt idx="122">
                  <c:v>734.0</c:v>
                </c:pt>
                <c:pt idx="123">
                  <c:v>738.0</c:v>
                </c:pt>
                <c:pt idx="124">
                  <c:v>741.0</c:v>
                </c:pt>
                <c:pt idx="125">
                  <c:v>745.0</c:v>
                </c:pt>
                <c:pt idx="126">
                  <c:v>750.0</c:v>
                </c:pt>
                <c:pt idx="127">
                  <c:v>756.0</c:v>
                </c:pt>
                <c:pt idx="128">
                  <c:v>762.0</c:v>
                </c:pt>
                <c:pt idx="129">
                  <c:v>764.0</c:v>
                </c:pt>
                <c:pt idx="130">
                  <c:v>770.0</c:v>
                </c:pt>
                <c:pt idx="131">
                  <c:v>775.0</c:v>
                </c:pt>
                <c:pt idx="132">
                  <c:v>780.0</c:v>
                </c:pt>
                <c:pt idx="133">
                  <c:v>786.0</c:v>
                </c:pt>
                <c:pt idx="134">
                  <c:v>787.0</c:v>
                </c:pt>
                <c:pt idx="135">
                  <c:v>790.0</c:v>
                </c:pt>
                <c:pt idx="136">
                  <c:v>806.0</c:v>
                </c:pt>
                <c:pt idx="137">
                  <c:v>807.0</c:v>
                </c:pt>
                <c:pt idx="138">
                  <c:v>809.0</c:v>
                </c:pt>
                <c:pt idx="139">
                  <c:v>811.0</c:v>
                </c:pt>
                <c:pt idx="140">
                  <c:v>815.0</c:v>
                </c:pt>
                <c:pt idx="141">
                  <c:v>824.0</c:v>
                </c:pt>
                <c:pt idx="142">
                  <c:v>826.0</c:v>
                </c:pt>
                <c:pt idx="143">
                  <c:v>828.0</c:v>
                </c:pt>
                <c:pt idx="144">
                  <c:v>834.0</c:v>
                </c:pt>
                <c:pt idx="145">
                  <c:v>835.0</c:v>
                </c:pt>
                <c:pt idx="146">
                  <c:v>839.0</c:v>
                </c:pt>
                <c:pt idx="147">
                  <c:v>843.0</c:v>
                </c:pt>
                <c:pt idx="148">
                  <c:v>845.0</c:v>
                </c:pt>
                <c:pt idx="149">
                  <c:v>848.0</c:v>
                </c:pt>
                <c:pt idx="150">
                  <c:v>858.0</c:v>
                </c:pt>
                <c:pt idx="151">
                  <c:v>863.0</c:v>
                </c:pt>
                <c:pt idx="152">
                  <c:v>869.0</c:v>
                </c:pt>
                <c:pt idx="153">
                  <c:v>874.0</c:v>
                </c:pt>
                <c:pt idx="154">
                  <c:v>878.0</c:v>
                </c:pt>
                <c:pt idx="155">
                  <c:v>880.0</c:v>
                </c:pt>
                <c:pt idx="156">
                  <c:v>882.0</c:v>
                </c:pt>
                <c:pt idx="157">
                  <c:v>883.0</c:v>
                </c:pt>
                <c:pt idx="158">
                  <c:v>884.0</c:v>
                </c:pt>
                <c:pt idx="159">
                  <c:v>889.0</c:v>
                </c:pt>
                <c:pt idx="160">
                  <c:v>893.0</c:v>
                </c:pt>
                <c:pt idx="161">
                  <c:v>896.0</c:v>
                </c:pt>
                <c:pt idx="162">
                  <c:v>904.0</c:v>
                </c:pt>
                <c:pt idx="163">
                  <c:v>908.0</c:v>
                </c:pt>
                <c:pt idx="164">
                  <c:v>912.0</c:v>
                </c:pt>
                <c:pt idx="165">
                  <c:v>916.0</c:v>
                </c:pt>
                <c:pt idx="166">
                  <c:v>919.0</c:v>
                </c:pt>
                <c:pt idx="167">
                  <c:v>921.0</c:v>
                </c:pt>
                <c:pt idx="168">
                  <c:v>923.0</c:v>
                </c:pt>
                <c:pt idx="169">
                  <c:v>924.0</c:v>
                </c:pt>
                <c:pt idx="170">
                  <c:v>927.0</c:v>
                </c:pt>
                <c:pt idx="171">
                  <c:v>928.0</c:v>
                </c:pt>
                <c:pt idx="172">
                  <c:v>930.0</c:v>
                </c:pt>
                <c:pt idx="173">
                  <c:v>935.0</c:v>
                </c:pt>
                <c:pt idx="174">
                  <c:v>937.0</c:v>
                </c:pt>
                <c:pt idx="175">
                  <c:v>941.0</c:v>
                </c:pt>
                <c:pt idx="176">
                  <c:v>947.0</c:v>
                </c:pt>
                <c:pt idx="177">
                  <c:v>949.0</c:v>
                </c:pt>
                <c:pt idx="178">
                  <c:v>952.0</c:v>
                </c:pt>
                <c:pt idx="179">
                  <c:v>955.0</c:v>
                </c:pt>
                <c:pt idx="180">
                  <c:v>960.0</c:v>
                </c:pt>
                <c:pt idx="181">
                  <c:v>968.0</c:v>
                </c:pt>
                <c:pt idx="182">
                  <c:v>970.0</c:v>
                </c:pt>
                <c:pt idx="183">
                  <c:v>974.0</c:v>
                </c:pt>
                <c:pt idx="184">
                  <c:v>981.0</c:v>
                </c:pt>
                <c:pt idx="185">
                  <c:v>983.0</c:v>
                </c:pt>
                <c:pt idx="186">
                  <c:v>986.0</c:v>
                </c:pt>
                <c:pt idx="187">
                  <c:v>988.0</c:v>
                </c:pt>
                <c:pt idx="188">
                  <c:v>992.0</c:v>
                </c:pt>
                <c:pt idx="189">
                  <c:v>995.0</c:v>
                </c:pt>
                <c:pt idx="190">
                  <c:v>1000.0</c:v>
                </c:pt>
                <c:pt idx="191">
                  <c:v>1001.0</c:v>
                </c:pt>
                <c:pt idx="192">
                  <c:v>1004.0</c:v>
                </c:pt>
                <c:pt idx="193">
                  <c:v>1011.0</c:v>
                </c:pt>
                <c:pt idx="194">
                  <c:v>1016.0</c:v>
                </c:pt>
                <c:pt idx="195">
                  <c:v>1017.0</c:v>
                </c:pt>
                <c:pt idx="196">
                  <c:v>1025.0</c:v>
                </c:pt>
                <c:pt idx="197">
                  <c:v>1027.0</c:v>
                </c:pt>
                <c:pt idx="198">
                  <c:v>1032.0</c:v>
                </c:pt>
                <c:pt idx="199">
                  <c:v>1033.0</c:v>
                </c:pt>
                <c:pt idx="200">
                  <c:v>1037.0</c:v>
                </c:pt>
                <c:pt idx="201">
                  <c:v>1038.0</c:v>
                </c:pt>
                <c:pt idx="202">
                  <c:v>1047.0</c:v>
                </c:pt>
                <c:pt idx="203">
                  <c:v>1052.0</c:v>
                </c:pt>
                <c:pt idx="204">
                  <c:v>1060.0</c:v>
                </c:pt>
                <c:pt idx="205">
                  <c:v>1064.0</c:v>
                </c:pt>
                <c:pt idx="206">
                  <c:v>1068.0</c:v>
                </c:pt>
                <c:pt idx="207">
                  <c:v>1070.0</c:v>
                </c:pt>
                <c:pt idx="208">
                  <c:v>1074.0</c:v>
                </c:pt>
                <c:pt idx="209">
                  <c:v>1078.0</c:v>
                </c:pt>
                <c:pt idx="210">
                  <c:v>1084.0</c:v>
                </c:pt>
                <c:pt idx="211">
                  <c:v>1090.0</c:v>
                </c:pt>
                <c:pt idx="212">
                  <c:v>1096.0</c:v>
                </c:pt>
                <c:pt idx="213">
                  <c:v>1101.0</c:v>
                </c:pt>
                <c:pt idx="214">
                  <c:v>1109.0</c:v>
                </c:pt>
                <c:pt idx="215">
                  <c:v>1110.0</c:v>
                </c:pt>
                <c:pt idx="216">
                  <c:v>1118.0</c:v>
                </c:pt>
                <c:pt idx="217">
                  <c:v>1122.0</c:v>
                </c:pt>
                <c:pt idx="218">
                  <c:v>1125.0</c:v>
                </c:pt>
                <c:pt idx="219">
                  <c:v>1128.0</c:v>
                </c:pt>
                <c:pt idx="220">
                  <c:v>1135.0</c:v>
                </c:pt>
                <c:pt idx="221">
                  <c:v>1142.0</c:v>
                </c:pt>
                <c:pt idx="222">
                  <c:v>1150.0</c:v>
                </c:pt>
                <c:pt idx="223">
                  <c:v>1162.0</c:v>
                </c:pt>
                <c:pt idx="224">
                  <c:v>1168.0</c:v>
                </c:pt>
                <c:pt idx="225">
                  <c:v>1177.0</c:v>
                </c:pt>
                <c:pt idx="226">
                  <c:v>1183.0</c:v>
                </c:pt>
                <c:pt idx="227">
                  <c:v>1189.0</c:v>
                </c:pt>
                <c:pt idx="228">
                  <c:v>1198.0</c:v>
                </c:pt>
                <c:pt idx="229">
                  <c:v>1209.0</c:v>
                </c:pt>
                <c:pt idx="230">
                  <c:v>1220.0</c:v>
                </c:pt>
                <c:pt idx="231">
                  <c:v>1227.0</c:v>
                </c:pt>
                <c:pt idx="232">
                  <c:v>1233.0</c:v>
                </c:pt>
                <c:pt idx="233">
                  <c:v>1241.0</c:v>
                </c:pt>
                <c:pt idx="234">
                  <c:v>1251.0</c:v>
                </c:pt>
                <c:pt idx="235">
                  <c:v>1266.0</c:v>
                </c:pt>
                <c:pt idx="236">
                  <c:v>1275.0</c:v>
                </c:pt>
                <c:pt idx="237">
                  <c:v>1284.0</c:v>
                </c:pt>
                <c:pt idx="238">
                  <c:v>1289.0</c:v>
                </c:pt>
                <c:pt idx="239">
                  <c:v>1294.0</c:v>
                </c:pt>
                <c:pt idx="240">
                  <c:v>1305.0</c:v>
                </c:pt>
                <c:pt idx="241">
                  <c:v>1313.0</c:v>
                </c:pt>
                <c:pt idx="242">
                  <c:v>1315.0</c:v>
                </c:pt>
                <c:pt idx="243">
                  <c:v>1340.0</c:v>
                </c:pt>
                <c:pt idx="244">
                  <c:v>1355.0</c:v>
                </c:pt>
                <c:pt idx="245">
                  <c:v>1366.0</c:v>
                </c:pt>
                <c:pt idx="246">
                  <c:v>1381.0</c:v>
                </c:pt>
                <c:pt idx="247">
                  <c:v>1393.0</c:v>
                </c:pt>
                <c:pt idx="248">
                  <c:v>1406.0</c:v>
                </c:pt>
                <c:pt idx="249">
                  <c:v>1421.0</c:v>
                </c:pt>
                <c:pt idx="250">
                  <c:v>1434.0</c:v>
                </c:pt>
                <c:pt idx="251">
                  <c:v>1455.0</c:v>
                </c:pt>
                <c:pt idx="252">
                  <c:v>1471.0</c:v>
                </c:pt>
                <c:pt idx="253">
                  <c:v>1474.0</c:v>
                </c:pt>
                <c:pt idx="254">
                  <c:v>1490.0</c:v>
                </c:pt>
                <c:pt idx="255">
                  <c:v>1503.0</c:v>
                </c:pt>
                <c:pt idx="256">
                  <c:v>1510.0</c:v>
                </c:pt>
                <c:pt idx="257">
                  <c:v>1533.0</c:v>
                </c:pt>
                <c:pt idx="258">
                  <c:v>1536.0</c:v>
                </c:pt>
                <c:pt idx="259">
                  <c:v>1557.0</c:v>
                </c:pt>
                <c:pt idx="260">
                  <c:v>1565.0</c:v>
                </c:pt>
                <c:pt idx="261">
                  <c:v>1590.0</c:v>
                </c:pt>
                <c:pt idx="262">
                  <c:v>1623.0</c:v>
                </c:pt>
                <c:pt idx="263">
                  <c:v>1635.0</c:v>
                </c:pt>
                <c:pt idx="264">
                  <c:v>1650.0</c:v>
                </c:pt>
                <c:pt idx="265">
                  <c:v>1675.0</c:v>
                </c:pt>
                <c:pt idx="266">
                  <c:v>1680.0</c:v>
                </c:pt>
                <c:pt idx="267">
                  <c:v>1686.0</c:v>
                </c:pt>
                <c:pt idx="268">
                  <c:v>1711.0</c:v>
                </c:pt>
                <c:pt idx="269">
                  <c:v>1723.0</c:v>
                </c:pt>
                <c:pt idx="270">
                  <c:v>1738.0</c:v>
                </c:pt>
                <c:pt idx="271">
                  <c:v>1740.0</c:v>
                </c:pt>
                <c:pt idx="272">
                  <c:v>1766.0</c:v>
                </c:pt>
                <c:pt idx="273">
                  <c:v>1772.0</c:v>
                </c:pt>
                <c:pt idx="274">
                  <c:v>1784.0</c:v>
                </c:pt>
                <c:pt idx="275">
                  <c:v>1793.0</c:v>
                </c:pt>
                <c:pt idx="276">
                  <c:v>1806.0</c:v>
                </c:pt>
                <c:pt idx="277">
                  <c:v>1824.0</c:v>
                </c:pt>
                <c:pt idx="278">
                  <c:v>1838.0</c:v>
                </c:pt>
                <c:pt idx="279">
                  <c:v>1846.0</c:v>
                </c:pt>
                <c:pt idx="280">
                  <c:v>1856.0</c:v>
                </c:pt>
                <c:pt idx="281">
                  <c:v>1874.0</c:v>
                </c:pt>
                <c:pt idx="282">
                  <c:v>1888.0</c:v>
                </c:pt>
                <c:pt idx="283">
                  <c:v>1919.0</c:v>
                </c:pt>
                <c:pt idx="284">
                  <c:v>1959.0</c:v>
                </c:pt>
                <c:pt idx="285">
                  <c:v>1973.0</c:v>
                </c:pt>
                <c:pt idx="286">
                  <c:v>1976.0</c:v>
                </c:pt>
                <c:pt idx="287">
                  <c:v>2018.0</c:v>
                </c:pt>
                <c:pt idx="288">
                  <c:v>2034.0</c:v>
                </c:pt>
                <c:pt idx="289">
                  <c:v>2052.0</c:v>
                </c:pt>
                <c:pt idx="290">
                  <c:v>2064.0</c:v>
                </c:pt>
                <c:pt idx="291">
                  <c:v>2074.0</c:v>
                </c:pt>
                <c:pt idx="292">
                  <c:v>2091.0</c:v>
                </c:pt>
                <c:pt idx="293">
                  <c:v>2099.0</c:v>
                </c:pt>
                <c:pt idx="294">
                  <c:v>2101.0</c:v>
                </c:pt>
                <c:pt idx="295">
                  <c:v>2133.0</c:v>
                </c:pt>
                <c:pt idx="296">
                  <c:v>2146.0</c:v>
                </c:pt>
                <c:pt idx="297">
                  <c:v>2162.0</c:v>
                </c:pt>
                <c:pt idx="298">
                  <c:v>2168.0</c:v>
                </c:pt>
                <c:pt idx="299">
                  <c:v>2205.0</c:v>
                </c:pt>
                <c:pt idx="300">
                  <c:v>2215.0</c:v>
                </c:pt>
                <c:pt idx="301">
                  <c:v>2239.0</c:v>
                </c:pt>
                <c:pt idx="302">
                  <c:v>2261.0</c:v>
                </c:pt>
                <c:pt idx="303">
                  <c:v>2277.0</c:v>
                </c:pt>
                <c:pt idx="304">
                  <c:v>2287.0</c:v>
                </c:pt>
                <c:pt idx="305">
                  <c:v>2302.0</c:v>
                </c:pt>
                <c:pt idx="306">
                  <c:v>2318.0</c:v>
                </c:pt>
                <c:pt idx="307">
                  <c:v>2338.0</c:v>
                </c:pt>
                <c:pt idx="308">
                  <c:v>2350.0</c:v>
                </c:pt>
                <c:pt idx="309">
                  <c:v>2378.0</c:v>
                </c:pt>
                <c:pt idx="310">
                  <c:v>2402.0</c:v>
                </c:pt>
                <c:pt idx="311">
                  <c:v>2427.0</c:v>
                </c:pt>
                <c:pt idx="312">
                  <c:v>2444.0</c:v>
                </c:pt>
                <c:pt idx="313">
                  <c:v>2479.0</c:v>
                </c:pt>
                <c:pt idx="314">
                  <c:v>2503.0</c:v>
                </c:pt>
                <c:pt idx="315">
                  <c:v>2518.0</c:v>
                </c:pt>
                <c:pt idx="316">
                  <c:v>2559.0</c:v>
                </c:pt>
                <c:pt idx="317">
                  <c:v>2565.0</c:v>
                </c:pt>
                <c:pt idx="318">
                  <c:v>2602.0</c:v>
                </c:pt>
                <c:pt idx="319">
                  <c:v>2627.0</c:v>
                </c:pt>
                <c:pt idx="320">
                  <c:v>2643.0</c:v>
                </c:pt>
                <c:pt idx="321">
                  <c:v>2648.0</c:v>
                </c:pt>
                <c:pt idx="322">
                  <c:v>2661.0</c:v>
                </c:pt>
                <c:pt idx="323">
                  <c:v>2680.0</c:v>
                </c:pt>
                <c:pt idx="324">
                  <c:v>2704.0</c:v>
                </c:pt>
                <c:pt idx="325">
                  <c:v>2718.0</c:v>
                </c:pt>
                <c:pt idx="326">
                  <c:v>2733.0</c:v>
                </c:pt>
                <c:pt idx="327">
                  <c:v>2766.0</c:v>
                </c:pt>
                <c:pt idx="328">
                  <c:v>2793.0</c:v>
                </c:pt>
                <c:pt idx="329">
                  <c:v>2804.0</c:v>
                </c:pt>
                <c:pt idx="330">
                  <c:v>2825.0</c:v>
                </c:pt>
                <c:pt idx="331">
                  <c:v>2870.0</c:v>
                </c:pt>
                <c:pt idx="332">
                  <c:v>2904.0</c:v>
                </c:pt>
                <c:pt idx="333">
                  <c:v>2933.0</c:v>
                </c:pt>
                <c:pt idx="334">
                  <c:v>2940.0</c:v>
                </c:pt>
                <c:pt idx="335">
                  <c:v>2972.0</c:v>
                </c:pt>
                <c:pt idx="336">
                  <c:v>2990.0</c:v>
                </c:pt>
                <c:pt idx="337">
                  <c:v>3005.0</c:v>
                </c:pt>
                <c:pt idx="338">
                  <c:v>3020.0</c:v>
                </c:pt>
                <c:pt idx="339">
                  <c:v>3028.0</c:v>
                </c:pt>
                <c:pt idx="340">
                  <c:v>3055.0</c:v>
                </c:pt>
                <c:pt idx="341">
                  <c:v>3061.0</c:v>
                </c:pt>
                <c:pt idx="342">
                  <c:v>3082.0</c:v>
                </c:pt>
                <c:pt idx="343">
                  <c:v>3095.0</c:v>
                </c:pt>
                <c:pt idx="344">
                  <c:v>3111.0</c:v>
                </c:pt>
                <c:pt idx="345">
                  <c:v>3120.0</c:v>
                </c:pt>
                <c:pt idx="346">
                  <c:v>3133.0</c:v>
                </c:pt>
                <c:pt idx="347">
                  <c:v>3153.0</c:v>
                </c:pt>
                <c:pt idx="348">
                  <c:v>3163.0</c:v>
                </c:pt>
                <c:pt idx="349">
                  <c:v>3169.0</c:v>
                </c:pt>
                <c:pt idx="350">
                  <c:v>3188.0</c:v>
                </c:pt>
                <c:pt idx="351">
                  <c:v>3198.0</c:v>
                </c:pt>
                <c:pt idx="352">
                  <c:v>3215.0</c:v>
                </c:pt>
                <c:pt idx="353">
                  <c:v>3226.0</c:v>
                </c:pt>
                <c:pt idx="354">
                  <c:v>3255.0</c:v>
                </c:pt>
                <c:pt idx="355">
                  <c:v>3281.0</c:v>
                </c:pt>
                <c:pt idx="356">
                  <c:v>3295.0</c:v>
                </c:pt>
                <c:pt idx="357">
                  <c:v>3314.0</c:v>
                </c:pt>
                <c:pt idx="358">
                  <c:v>3352.0</c:v>
                </c:pt>
                <c:pt idx="359">
                  <c:v>3379.0</c:v>
                </c:pt>
                <c:pt idx="360">
                  <c:v>3397.0</c:v>
                </c:pt>
                <c:pt idx="361">
                  <c:v>3419.0</c:v>
                </c:pt>
                <c:pt idx="362">
                  <c:v>3444.0</c:v>
                </c:pt>
                <c:pt idx="363">
                  <c:v>3453.0</c:v>
                </c:pt>
                <c:pt idx="364">
                  <c:v>3460.0</c:v>
                </c:pt>
                <c:pt idx="365">
                  <c:v>3489.0</c:v>
                </c:pt>
                <c:pt idx="366">
                  <c:v>3500.0</c:v>
                </c:pt>
                <c:pt idx="367">
                  <c:v>3530.0</c:v>
                </c:pt>
                <c:pt idx="368">
                  <c:v>3545.0</c:v>
                </c:pt>
                <c:pt idx="369">
                  <c:v>3561.0</c:v>
                </c:pt>
                <c:pt idx="370">
                  <c:v>3586.0</c:v>
                </c:pt>
                <c:pt idx="371">
                  <c:v>3595.0</c:v>
                </c:pt>
                <c:pt idx="372">
                  <c:v>3626.0</c:v>
                </c:pt>
                <c:pt idx="373">
                  <c:v>3648.0</c:v>
                </c:pt>
                <c:pt idx="374">
                  <c:v>3678.0</c:v>
                </c:pt>
                <c:pt idx="375">
                  <c:v>3694.0</c:v>
                </c:pt>
                <c:pt idx="376">
                  <c:v>3739.0</c:v>
                </c:pt>
                <c:pt idx="377">
                  <c:v>3759.0</c:v>
                </c:pt>
                <c:pt idx="378">
                  <c:v>3780.0</c:v>
                </c:pt>
                <c:pt idx="379">
                  <c:v>3813.0</c:v>
                </c:pt>
                <c:pt idx="380">
                  <c:v>3848.0</c:v>
                </c:pt>
                <c:pt idx="381">
                  <c:v>3855.0</c:v>
                </c:pt>
                <c:pt idx="382">
                  <c:v>3867.0</c:v>
                </c:pt>
                <c:pt idx="383">
                  <c:v>3884.0</c:v>
                </c:pt>
                <c:pt idx="384">
                  <c:v>3903.0</c:v>
                </c:pt>
                <c:pt idx="385">
                  <c:v>3935.0</c:v>
                </c:pt>
                <c:pt idx="386">
                  <c:v>3957.0</c:v>
                </c:pt>
                <c:pt idx="387">
                  <c:v>3981.0</c:v>
                </c:pt>
                <c:pt idx="388">
                  <c:v>4012.0</c:v>
                </c:pt>
                <c:pt idx="389">
                  <c:v>4031.0</c:v>
                </c:pt>
                <c:pt idx="390">
                  <c:v>4056.0</c:v>
                </c:pt>
                <c:pt idx="391">
                  <c:v>4078.0</c:v>
                </c:pt>
                <c:pt idx="392">
                  <c:v>4115.0</c:v>
                </c:pt>
                <c:pt idx="393">
                  <c:v>4146.0</c:v>
                </c:pt>
                <c:pt idx="394">
                  <c:v>4194.0</c:v>
                </c:pt>
                <c:pt idx="395">
                  <c:v>4247.0</c:v>
                </c:pt>
                <c:pt idx="396">
                  <c:v>4296.0</c:v>
                </c:pt>
                <c:pt idx="397">
                  <c:v>4321.0</c:v>
                </c:pt>
                <c:pt idx="398">
                  <c:v>4363.0</c:v>
                </c:pt>
                <c:pt idx="399">
                  <c:v>4400.0</c:v>
                </c:pt>
                <c:pt idx="400">
                  <c:v>4454.0</c:v>
                </c:pt>
                <c:pt idx="401">
                  <c:v>4483.0</c:v>
                </c:pt>
                <c:pt idx="402">
                  <c:v>4521.0</c:v>
                </c:pt>
                <c:pt idx="403">
                  <c:v>4556.0</c:v>
                </c:pt>
                <c:pt idx="404">
                  <c:v>4597.0</c:v>
                </c:pt>
                <c:pt idx="405">
                  <c:v>4631.0</c:v>
                </c:pt>
                <c:pt idx="406">
                  <c:v>4653.0</c:v>
                </c:pt>
                <c:pt idx="407">
                  <c:v>4675.0</c:v>
                </c:pt>
                <c:pt idx="408">
                  <c:v>4692.0</c:v>
                </c:pt>
                <c:pt idx="409">
                  <c:v>4711.0</c:v>
                </c:pt>
                <c:pt idx="410">
                  <c:v>4742.0</c:v>
                </c:pt>
                <c:pt idx="411">
                  <c:v>4772.0</c:v>
                </c:pt>
                <c:pt idx="412">
                  <c:v>4796.0</c:v>
                </c:pt>
                <c:pt idx="413">
                  <c:v>4839.0</c:v>
                </c:pt>
                <c:pt idx="414">
                  <c:v>4873.0</c:v>
                </c:pt>
                <c:pt idx="415">
                  <c:v>4908.0</c:v>
                </c:pt>
                <c:pt idx="416">
                  <c:v>4934.0</c:v>
                </c:pt>
                <c:pt idx="417">
                  <c:v>4950.0</c:v>
                </c:pt>
                <c:pt idx="418">
                  <c:v>4973.0</c:v>
                </c:pt>
                <c:pt idx="419">
                  <c:v>5007.0</c:v>
                </c:pt>
                <c:pt idx="420">
                  <c:v>5037.0</c:v>
                </c:pt>
                <c:pt idx="421">
                  <c:v>5064.0</c:v>
                </c:pt>
                <c:pt idx="422">
                  <c:v>5083.0</c:v>
                </c:pt>
                <c:pt idx="423">
                  <c:v>5101.0</c:v>
                </c:pt>
                <c:pt idx="424">
                  <c:v>5127.0</c:v>
                </c:pt>
                <c:pt idx="425">
                  <c:v>5149.0</c:v>
                </c:pt>
                <c:pt idx="426">
                  <c:v>5171.0</c:v>
                </c:pt>
                <c:pt idx="427">
                  <c:v>5201.0</c:v>
                </c:pt>
                <c:pt idx="428">
                  <c:v>5240.0</c:v>
                </c:pt>
                <c:pt idx="429">
                  <c:v>5253.0</c:v>
                </c:pt>
                <c:pt idx="430">
                  <c:v>5264.0</c:v>
                </c:pt>
                <c:pt idx="431">
                  <c:v>5275.0</c:v>
                </c:pt>
                <c:pt idx="432">
                  <c:v>5299.0</c:v>
                </c:pt>
                <c:pt idx="433">
                  <c:v>5351.0</c:v>
                </c:pt>
                <c:pt idx="434">
                  <c:v>5380.0</c:v>
                </c:pt>
                <c:pt idx="435">
                  <c:v>5399.0</c:v>
                </c:pt>
                <c:pt idx="436">
                  <c:v>5420.0</c:v>
                </c:pt>
                <c:pt idx="437">
                  <c:v>5439.0</c:v>
                </c:pt>
                <c:pt idx="438">
                  <c:v>5475.0</c:v>
                </c:pt>
                <c:pt idx="439">
                  <c:v>5495.0</c:v>
                </c:pt>
                <c:pt idx="440">
                  <c:v>5524.0</c:v>
                </c:pt>
                <c:pt idx="441">
                  <c:v>5537.0</c:v>
                </c:pt>
                <c:pt idx="442">
                  <c:v>5550.0</c:v>
                </c:pt>
                <c:pt idx="443">
                  <c:v>5583.0</c:v>
                </c:pt>
                <c:pt idx="444">
                  <c:v>5623.0</c:v>
                </c:pt>
                <c:pt idx="445">
                  <c:v>5660.0</c:v>
                </c:pt>
                <c:pt idx="446">
                  <c:v>5693.0</c:v>
                </c:pt>
                <c:pt idx="447">
                  <c:v>5726.0</c:v>
                </c:pt>
                <c:pt idx="448">
                  <c:v>5764.0</c:v>
                </c:pt>
                <c:pt idx="449">
                  <c:v>5780.0</c:v>
                </c:pt>
                <c:pt idx="450">
                  <c:v>5816.0</c:v>
                </c:pt>
                <c:pt idx="451">
                  <c:v>5842.0</c:v>
                </c:pt>
                <c:pt idx="452">
                  <c:v>5888.0</c:v>
                </c:pt>
                <c:pt idx="453">
                  <c:v>5903.0</c:v>
                </c:pt>
                <c:pt idx="454">
                  <c:v>5913.0</c:v>
                </c:pt>
                <c:pt idx="455">
                  <c:v>5936.0</c:v>
                </c:pt>
                <c:pt idx="456">
                  <c:v>5962.0</c:v>
                </c:pt>
                <c:pt idx="457">
                  <c:v>6011.0</c:v>
                </c:pt>
                <c:pt idx="458">
                  <c:v>6060.0</c:v>
                </c:pt>
                <c:pt idx="459">
                  <c:v>6097.0</c:v>
                </c:pt>
                <c:pt idx="460">
                  <c:v>6134.0</c:v>
                </c:pt>
                <c:pt idx="461">
                  <c:v>6169.0</c:v>
                </c:pt>
                <c:pt idx="462">
                  <c:v>6201.0</c:v>
                </c:pt>
                <c:pt idx="463">
                  <c:v>6219.0</c:v>
                </c:pt>
                <c:pt idx="464">
                  <c:v>6242.0</c:v>
                </c:pt>
                <c:pt idx="465">
                  <c:v>6282.0</c:v>
                </c:pt>
                <c:pt idx="466">
                  <c:v>6303.0</c:v>
                </c:pt>
                <c:pt idx="467">
                  <c:v>6317.0</c:v>
                </c:pt>
                <c:pt idx="468">
                  <c:v>6366.0</c:v>
                </c:pt>
                <c:pt idx="469">
                  <c:v>6397.0</c:v>
                </c:pt>
                <c:pt idx="470">
                  <c:v>6434.0</c:v>
                </c:pt>
                <c:pt idx="471">
                  <c:v>6459.0</c:v>
                </c:pt>
                <c:pt idx="472">
                  <c:v>6485.0</c:v>
                </c:pt>
                <c:pt idx="473">
                  <c:v>6520.0</c:v>
                </c:pt>
                <c:pt idx="474">
                  <c:v>6549.0</c:v>
                </c:pt>
                <c:pt idx="475">
                  <c:v>6564.0</c:v>
                </c:pt>
                <c:pt idx="476">
                  <c:v>6588.0</c:v>
                </c:pt>
                <c:pt idx="477">
                  <c:v>6626.0</c:v>
                </c:pt>
                <c:pt idx="478">
                  <c:v>6641.0</c:v>
                </c:pt>
                <c:pt idx="479">
                  <c:v>6679.0</c:v>
                </c:pt>
                <c:pt idx="480">
                  <c:v>6704.0</c:v>
                </c:pt>
                <c:pt idx="481">
                  <c:v>6730.0</c:v>
                </c:pt>
                <c:pt idx="482">
                  <c:v>6765.0</c:v>
                </c:pt>
                <c:pt idx="483">
                  <c:v>6786.0</c:v>
                </c:pt>
                <c:pt idx="484">
                  <c:v>6794.0</c:v>
                </c:pt>
                <c:pt idx="485">
                  <c:v>6814.0</c:v>
                </c:pt>
                <c:pt idx="486">
                  <c:v>6829.0</c:v>
                </c:pt>
                <c:pt idx="487">
                  <c:v>6852.0</c:v>
                </c:pt>
                <c:pt idx="488">
                  <c:v>6869.0</c:v>
                </c:pt>
                <c:pt idx="489">
                  <c:v>6899.0</c:v>
                </c:pt>
                <c:pt idx="490">
                  <c:v>6916.0</c:v>
                </c:pt>
                <c:pt idx="491">
                  <c:v>6940.0</c:v>
                </c:pt>
                <c:pt idx="492">
                  <c:v>6960.0</c:v>
                </c:pt>
                <c:pt idx="493">
                  <c:v>6976.0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4493432"/>
        <c:axId val="-2084490200"/>
      </c:lineChart>
      <c:dateAx>
        <c:axId val="-2084493432"/>
        <c:scaling>
          <c:orientation val="minMax"/>
          <c:max val="40969.0"/>
          <c:min val="25263.0"/>
        </c:scaling>
        <c:delete val="0"/>
        <c:axPos val="b"/>
        <c:numFmt formatCode="yyyy" sourceLinked="0"/>
        <c:majorTickMark val="out"/>
        <c:minorTickMark val="none"/>
        <c:tickLblPos val="nextTo"/>
        <c:spPr>
          <a:ln w="38100" cap="rnd"/>
          <a:effectLst/>
        </c:spPr>
        <c:txPr>
          <a:bodyPr/>
          <a:lstStyle/>
          <a:p>
            <a:pPr>
              <a:defRPr sz="2400"/>
            </a:pPr>
            <a:endParaRPr lang="en-US"/>
          </a:p>
        </c:txPr>
        <c:crossAx val="-2084490200"/>
        <c:crosses val="autoZero"/>
        <c:auto val="0"/>
        <c:lblOffset val="100"/>
        <c:baseTimeUnit val="months"/>
        <c:majorUnit val="10.0"/>
        <c:majorTimeUnit val="years"/>
      </c:dateAx>
      <c:valAx>
        <c:axId val="-2084490200"/>
        <c:scaling>
          <c:orientation val="minMax"/>
          <c:max val="7000.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spPr>
          <a:ln w="38100"/>
        </c:spPr>
        <c:txPr>
          <a:bodyPr/>
          <a:lstStyle/>
          <a:p>
            <a:pPr>
              <a:defRPr sz="2400"/>
            </a:pPr>
            <a:endParaRPr lang="en-US"/>
          </a:p>
        </c:txPr>
        <c:crossAx val="-2084493432"/>
        <c:crossesAt val="25263.0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F4FFD-8266-A144-83BB-8BEA17BF5A55}" type="datetimeFigureOut">
              <a:rPr lang="en-US" smtClean="0"/>
              <a:t>4/30/14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12121-2346-5346-AE76-6F6678950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16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47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58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28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70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26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31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EFC4F6-BAC9-7B49-8D69-496DDBF401C9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71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53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3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0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AE74134-BA4F-2847-A428-2FE353FA025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75678E-47B1-9749-8EB5-7E7E7FC8C4F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96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495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5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Dell stock price from </a:t>
            </a:r>
            <a:r>
              <a:rPr lang="en-US" dirty="0" err="1" smtClean="0"/>
              <a:t>google</a:t>
            </a:r>
            <a:r>
              <a:rPr lang="en-US" dirty="0" smtClean="0"/>
              <a:t> finance.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98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183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766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57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899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449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EFC4F6-BAC9-7B49-8D69-496DDBF401C9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69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69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1A37D6-BAE1-9844-9400-23508C6FD3E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A128B0-FA71-7847-AB9E-E979ED25894D}" type="slidenum">
              <a:rPr lang="en-US" sz="1200"/>
              <a:pPr eaLnBrk="1" hangingPunct="1"/>
              <a:t>71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899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48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70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5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7"/>
            <a:ext cx="3291840" cy="70218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7"/>
            <a:ext cx="9631680" cy="70218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4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1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62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2"/>
            <a:ext cx="6461760" cy="54311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2"/>
            <a:ext cx="6461760" cy="54311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3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1842136"/>
            <a:ext cx="6464301" cy="7677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1" y="2609849"/>
            <a:ext cx="6464301" cy="47415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49"/>
            <a:ext cx="6466840" cy="47415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4/30/14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3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4/30/14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4/30/14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9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27659"/>
            <a:ext cx="4813301" cy="139446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2"/>
            <a:ext cx="8178800" cy="70237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722123"/>
            <a:ext cx="4813301" cy="5629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25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845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15.png"/><Relationship Id="rId8" Type="http://schemas.microsoft.com/office/2007/relationships/hdphoto" Target="../media/hdphoto5.wdp"/><Relationship Id="rId9" Type="http://schemas.openxmlformats.org/officeDocument/2006/relationships/image" Target="../media/image16.png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5.wdp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microsoft.com/office/2007/relationships/hdphoto" Target="../media/hdphoto7.wdp"/><Relationship Id="rId6" Type="http://schemas.openxmlformats.org/officeDocument/2006/relationships/image" Target="../media/image26.png"/><Relationship Id="rId7" Type="http://schemas.microsoft.com/office/2007/relationships/hdphoto" Target="../media/hdphoto8.wdp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25.png"/><Relationship Id="rId5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microsoft.com/office/2007/relationships/hdphoto" Target="../media/hdphoto9.wdp"/><Relationship Id="rId5" Type="http://schemas.openxmlformats.org/officeDocument/2006/relationships/image" Target="../media/image25.png"/><Relationship Id="rId6" Type="http://schemas.microsoft.com/office/2007/relationships/hdphoto" Target="../media/hdphoto7.wdp"/><Relationship Id="rId7" Type="http://schemas.openxmlformats.org/officeDocument/2006/relationships/image" Target="../media/image26.png"/><Relationship Id="rId8" Type="http://schemas.microsoft.com/office/2007/relationships/hdphoto" Target="../media/hdphoto8.wdp"/><Relationship Id="rId9" Type="http://schemas.openxmlformats.org/officeDocument/2006/relationships/image" Target="../media/image27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microsoft.com/office/2007/relationships/hdphoto" Target="../media/hdphoto10.wdp"/><Relationship Id="rId5" Type="http://schemas.openxmlformats.org/officeDocument/2006/relationships/image" Target="../media/image34.png"/><Relationship Id="rId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2.png"/><Relationship Id="rId1" Type="http://schemas.microsoft.com/office/2007/relationships/media" Target="file://localhost/Users/nickm/Dropbox/Nick%20McKeown/TALKS/GEC9_WirelessDemo.mp4" TargetMode="External"/><Relationship Id="rId2" Type="http://schemas.openxmlformats.org/officeDocument/2006/relationships/video" Target="file://localhost/Users/nickm/Dropbox/Nick%20McKeown/TALKS/GEC9_WirelessDemo.mp4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56.png"/><Relationship Id="rId5" Type="http://schemas.microsoft.com/office/2007/relationships/hdphoto" Target="../media/hdphoto13.wdp"/><Relationship Id="rId6" Type="http://schemas.openxmlformats.org/officeDocument/2006/relationships/image" Target="../media/image57.png"/><Relationship Id="rId7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56.png"/><Relationship Id="rId5" Type="http://schemas.microsoft.com/office/2007/relationships/hdphoto" Target="../media/hdphoto15.wdp"/><Relationship Id="rId6" Type="http://schemas.openxmlformats.org/officeDocument/2006/relationships/image" Target="../media/image57.png"/><Relationship Id="rId7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138352"/>
            <a:ext cx="12435840" cy="2275548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4800" dirty="0" smtClean="0"/>
              <a:t>Software Defined Networks </a:t>
            </a:r>
            <a:br>
              <a:rPr lang="en-US" sz="4800" dirty="0" smtClean="0"/>
            </a:br>
            <a:r>
              <a:rPr lang="en-US" sz="4800" dirty="0" smtClean="0"/>
              <a:t>and the </a:t>
            </a:r>
            <a:br>
              <a:rPr lang="en-US" sz="4800" dirty="0" smtClean="0"/>
            </a:br>
            <a:r>
              <a:rPr lang="en-US" sz="4800" dirty="0" smtClean="0"/>
              <a:t>Maturing of the Internet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3187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Why was an Internet so</a:t>
            </a:r>
            <a:br>
              <a:rPr lang="en-US" sz="6000" dirty="0" smtClean="0"/>
            </a:br>
            <a:r>
              <a:rPr lang="en-US" sz="6000" dirty="0" smtClean="0">
                <a:solidFill>
                  <a:srgbClr val="FFFF00"/>
                </a:solidFill>
              </a:rPr>
              <a:t>simple</a:t>
            </a:r>
            <a:r>
              <a:rPr lang="en-US" sz="6000" dirty="0">
                <a:solidFill>
                  <a:srgbClr val="FFFF00"/>
                </a:solidFill>
              </a:rPr>
              <a:t> </a:t>
            </a:r>
            <a:r>
              <a:rPr lang="en-US" sz="6000" dirty="0" smtClean="0">
                <a:solidFill>
                  <a:srgbClr val="FFFF00"/>
                </a:solidFill>
              </a:rPr>
              <a:t>and dumb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so successful?</a:t>
            </a:r>
            <a:br>
              <a:rPr lang="en-US" sz="6000" dirty="0" smtClean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8504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9523" y="2556511"/>
            <a:ext cx="14357738" cy="1764030"/>
          </a:xfrm>
        </p:spPr>
        <p:txBody>
          <a:bodyPr>
            <a:noAutofit/>
          </a:bodyPr>
          <a:lstStyle/>
          <a:p>
            <a:r>
              <a:rPr lang="en-US" sz="6000" dirty="0" smtClean="0"/>
              <a:t>The Internet was successful </a:t>
            </a:r>
            <a:r>
              <a:rPr lang="en-US" sz="6000" u="sng" dirty="0" smtClean="0"/>
              <a:t>because</a:t>
            </a:r>
            <a:r>
              <a:rPr lang="en-US" sz="6000" dirty="0" smtClean="0"/>
              <a:t> it was</a:t>
            </a:r>
            <a:br>
              <a:rPr lang="en-US" sz="6000" dirty="0" smtClean="0"/>
            </a:br>
            <a:r>
              <a:rPr lang="en-US" sz="6000" dirty="0" smtClean="0">
                <a:solidFill>
                  <a:srgbClr val="FFFF00"/>
                </a:solidFill>
              </a:rPr>
              <a:t>simple</a:t>
            </a:r>
            <a:r>
              <a:rPr lang="en-US" sz="6000" dirty="0">
                <a:solidFill>
                  <a:srgbClr val="FFFF00"/>
                </a:solidFill>
              </a:rPr>
              <a:t> </a:t>
            </a:r>
            <a:r>
              <a:rPr lang="en-US" sz="6000" dirty="0" smtClean="0">
                <a:solidFill>
                  <a:srgbClr val="FFFF00"/>
                </a:solidFill>
              </a:rPr>
              <a:t>and dumb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/>
            </a:r>
            <a:br>
              <a:rPr lang="en-US" sz="6000" dirty="0" smtClean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345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-289239" y="4542529"/>
            <a:ext cx="15290690" cy="643849"/>
            <a:chOff x="-180775" y="3785440"/>
            <a:chExt cx="9556681" cy="536541"/>
          </a:xfrm>
        </p:grpSpPr>
        <p:sp>
          <p:nvSpPr>
            <p:cNvPr id="55" name="Rectangle 10"/>
            <p:cNvSpPr>
              <a:spLocks noChangeArrowheads="1"/>
            </p:cNvSpPr>
            <p:nvPr/>
          </p:nvSpPr>
          <p:spPr bwMode="auto">
            <a:xfrm>
              <a:off x="1203552" y="3938932"/>
              <a:ext cx="1443786" cy="383049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900" dirty="0">
                  <a:solidFill>
                    <a:srgbClr val="FFFF00"/>
                  </a:solidFill>
                  <a:latin typeface="Calibri"/>
                  <a:cs typeface="Calibri"/>
                </a:rPr>
                <a:t>Network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38456" y="3924138"/>
              <a:ext cx="42424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“IP”</a:t>
              </a:r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14346" y="3924138"/>
              <a:ext cx="17615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Unreliable datagram service</a:t>
              </a:r>
              <a:endParaRPr lang="en-US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-180775" y="3785440"/>
              <a:ext cx="9556681" cy="24904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/>
          <p:cNvCxnSpPr/>
          <p:nvPr/>
        </p:nvCxnSpPr>
        <p:spPr>
          <a:xfrm flipV="1">
            <a:off x="-65772" y="3722702"/>
            <a:ext cx="15290690" cy="29885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4828" y="2598467"/>
            <a:ext cx="3281432" cy="2050895"/>
          </a:xfrm>
          <a:prstGeom prst="rect">
            <a:avLst/>
          </a:prstGeom>
        </p:spPr>
      </p:pic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930854" y="3135749"/>
            <a:ext cx="2310056" cy="45965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/>
          <a:p>
            <a:pPr algn="ctr" eaLnBrk="1" hangingPunct="1"/>
            <a:r>
              <a:rPr lang="en-US" sz="2900" dirty="0">
                <a:solidFill>
                  <a:srgbClr val="FF6600"/>
                </a:solidFill>
                <a:latin typeface="Calibri" charset="0"/>
                <a:cs typeface="Calibri" charset="0"/>
              </a:rPr>
              <a:t>Application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30849" y="3885201"/>
            <a:ext cx="6373968" cy="482348"/>
            <a:chOff x="1206780" y="3237667"/>
            <a:chExt cx="3983730" cy="401957"/>
          </a:xfrm>
        </p:grpSpPr>
        <p:sp>
          <p:nvSpPr>
            <p:cNvPr id="63" name="TextBox 62"/>
            <p:cNvSpPr txBox="1"/>
            <p:nvPr/>
          </p:nvSpPr>
          <p:spPr>
            <a:xfrm>
              <a:off x="2668110" y="3237667"/>
              <a:ext cx="572084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“TCP”</a:t>
              </a:r>
              <a:endParaRPr lang="en-US" sz="24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415986" y="3251384"/>
              <a:ext cx="1774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Reliable end-to-end delivery</a:t>
              </a:r>
              <a:endParaRPr lang="en-US" dirty="0"/>
            </a:p>
          </p:txBody>
        </p:sp>
        <p:sp>
          <p:nvSpPr>
            <p:cNvPr id="53" name="Rectangle 9"/>
            <p:cNvSpPr>
              <a:spLocks noChangeArrowheads="1"/>
            </p:cNvSpPr>
            <p:nvPr/>
          </p:nvSpPr>
          <p:spPr bwMode="auto">
            <a:xfrm>
              <a:off x="1206780" y="3256575"/>
              <a:ext cx="1443785" cy="383049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900" dirty="0">
                  <a:solidFill>
                    <a:srgbClr val="FF6600"/>
                  </a:solidFill>
                  <a:latin typeface="Calibri" charset="0"/>
                  <a:cs typeface="Calibri" charset="0"/>
                </a:rPr>
                <a:t>Transport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104195" y="2549644"/>
            <a:ext cx="4897254" cy="2635015"/>
            <a:chOff x="6315122" y="2124703"/>
            <a:chExt cx="3060784" cy="2195846"/>
          </a:xfrm>
        </p:grpSpPr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>
              <a:off x="6315122" y="3937500"/>
              <a:ext cx="1443786" cy="383049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900" dirty="0">
                  <a:solidFill>
                    <a:srgbClr val="FFFF00"/>
                  </a:solidFill>
                  <a:latin typeface="Calibri"/>
                  <a:cs typeface="Calibri"/>
                </a:rPr>
                <a:t>Network</a:t>
              </a:r>
            </a:p>
          </p:txBody>
        </p:sp>
        <p:pic>
          <p:nvPicPr>
            <p:cNvPr id="36" name="Picture 35" descr="comp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011" y="2124703"/>
              <a:ext cx="2050895" cy="1709079"/>
            </a:xfrm>
            <a:prstGeom prst="rect">
              <a:avLst/>
            </a:prstGeom>
          </p:spPr>
        </p:pic>
        <p:sp>
          <p:nvSpPr>
            <p:cNvPr id="37" name="Rectangle 9"/>
            <p:cNvSpPr>
              <a:spLocks noChangeArrowheads="1"/>
            </p:cNvSpPr>
            <p:nvPr/>
          </p:nvSpPr>
          <p:spPr bwMode="auto">
            <a:xfrm>
              <a:off x="6318353" y="2611692"/>
              <a:ext cx="1443785" cy="38304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900" dirty="0">
                  <a:solidFill>
                    <a:srgbClr val="FF6600"/>
                  </a:solidFill>
                  <a:latin typeface="Calibri" charset="0"/>
                  <a:cs typeface="Calibri" charset="0"/>
                </a:rPr>
                <a:t>Application</a:t>
              </a:r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6318350" y="3255143"/>
              <a:ext cx="1443785" cy="383049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900" dirty="0">
                  <a:solidFill>
                    <a:srgbClr val="FF6600"/>
                  </a:solidFill>
                  <a:latin typeface="Calibri" charset="0"/>
                  <a:cs typeface="Calibri" charset="0"/>
                </a:rPr>
                <a:t>Transport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>
            <a:off x="3121502" y="3417902"/>
            <a:ext cx="0" cy="629921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148600" y="4291649"/>
            <a:ext cx="0" cy="629921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1248386" y="4231088"/>
            <a:ext cx="0" cy="629921"/>
          </a:xfrm>
          <a:prstGeom prst="straightConnector1">
            <a:avLst/>
          </a:prstGeom>
          <a:ln w="38100" cmpd="sng">
            <a:solidFill>
              <a:srgbClr val="FFFF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1279010" y="3412076"/>
            <a:ext cx="0" cy="629921"/>
          </a:xfrm>
          <a:prstGeom prst="straightConnector1">
            <a:avLst/>
          </a:prstGeom>
          <a:ln w="38100" cmpd="sng">
            <a:solidFill>
              <a:srgbClr val="FFFF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1303633" y="5499395"/>
            <a:ext cx="11770921" cy="2234514"/>
            <a:chOff x="1440388" y="5124530"/>
            <a:chExt cx="11770921" cy="2234514"/>
          </a:xfrm>
        </p:grpSpPr>
        <p:sp>
          <p:nvSpPr>
            <p:cNvPr id="44" name="Can 43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60" idx="6"/>
              <a:endCxn id="48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n 47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51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n 50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>
              <a:stCxn id="5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n 5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>
              <a:stCxn id="57" idx="2"/>
              <a:endCxn id="51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89090" y="5351578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98360" y="1965881"/>
            <a:ext cx="5043321" cy="731236"/>
            <a:chOff x="398360" y="1965881"/>
            <a:chExt cx="5043321" cy="73123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8035" y="1965881"/>
              <a:ext cx="1744133" cy="70003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5"/>
            <a:srcRect t="-1" b="-7611"/>
            <a:stretch/>
          </p:blipFill>
          <p:spPr>
            <a:xfrm>
              <a:off x="3874114" y="1965881"/>
              <a:ext cx="1567567" cy="731236"/>
            </a:xfrm>
            <a:prstGeom prst="rect">
              <a:avLst/>
            </a:prstGeom>
          </p:spPr>
        </p:pic>
        <p:pic>
          <p:nvPicPr>
            <p:cNvPr id="59" name="Picture 58" descr="Screen Shot 2014-04-24 at 10.48.48 AM.p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34" b="89901" l="6176" r="90000">
                          <a14:foregroundMark x1="31765" y1="56291" x2="31765" y2="56291"/>
                          <a14:foregroundMark x1="41471" y1="48510" x2="41471" y2="48510"/>
                          <a14:foregroundMark x1="46324" y1="58609" x2="46324" y2="58609"/>
                          <a14:foregroundMark x1="56029" y1="49338" x2="56029" y2="49338"/>
                          <a14:foregroundMark x1="48088" y1="43046" x2="48088" y2="43046"/>
                          <a14:foregroundMark x1="62206" y1="55464" x2="62206" y2="55464"/>
                          <a14:foregroundMark x1="73676" y1="49338" x2="73676" y2="49338"/>
                          <a14:foregroundMark x1="78824" y1="53974" x2="78824" y2="53974"/>
                          <a14:foregroundMark x1="86471" y1="43874" x2="86471" y2="43874"/>
                          <a14:foregroundMark x1="79559" y1="43046" x2="79559" y2="43046"/>
                          <a14:foregroundMark x1="82647" y1="38411" x2="82647" y2="38411"/>
                          <a14:foregroundMark x1="32794" y1="42219" x2="32794" y2="42219"/>
                          <a14:backgroundMark x1="37647" y1="39901" x2="37647" y2="399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360" y="1965881"/>
              <a:ext cx="1547729" cy="687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518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3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r-9501-clark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50863"/>
          <a:stretch/>
        </p:blipFill>
        <p:spPr>
          <a:xfrm rot="332352">
            <a:off x="2701161" y="2816467"/>
            <a:ext cx="11273668" cy="6134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859465"/>
            <a:ext cx="1936956" cy="269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48852" y="719959"/>
            <a:ext cx="432882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David D. Clark</a:t>
            </a:r>
          </a:p>
          <a:p>
            <a:r>
              <a:rPr lang="en-US" sz="2400" dirty="0" smtClean="0"/>
              <a:t>Chief Protocol Architect, Internet</a:t>
            </a:r>
          </a:p>
          <a:p>
            <a:r>
              <a:rPr lang="en-US" sz="2400" dirty="0" smtClean="0"/>
              <a:t>1981 - 1989</a:t>
            </a:r>
            <a:endParaRPr lang="en-US" sz="2400" dirty="0"/>
          </a:p>
        </p:txBody>
      </p:sp>
      <p:pic>
        <p:nvPicPr>
          <p:cNvPr id="8" name="Picture 7" descr="ccr-9501-clark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3" t="27986" r="48452" b="69260"/>
          <a:stretch/>
        </p:blipFill>
        <p:spPr>
          <a:xfrm rot="332352">
            <a:off x="7134728" y="5818886"/>
            <a:ext cx="1294743" cy="40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13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Architectural Principles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291930"/>
            <a:ext cx="13167360" cy="54311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Dumb</a:t>
            </a:r>
            <a:r>
              <a:rPr lang="en-US" sz="3600" dirty="0"/>
              <a:t> </a:t>
            </a:r>
            <a:r>
              <a:rPr lang="en-US" sz="3600" dirty="0" smtClean="0"/>
              <a:t>and simple</a:t>
            </a:r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FFFF00"/>
                </a:solidFill>
                <a:latin typeface="Wingdings 3"/>
              </a:rPr>
              <a:t>i</a:t>
            </a: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dirty="0"/>
              <a:t>S</a:t>
            </a:r>
            <a:r>
              <a:rPr lang="en-US" dirty="0" smtClean="0"/>
              <a:t>treamlined, fast, low-cost, easy to maintain, infrequent upgrades.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Reliable in-order delivery can be built on top, at the end-points.</a:t>
            </a:r>
          </a:p>
          <a:p>
            <a:pPr marL="0" indent="0" algn="ctr">
              <a:buNone/>
            </a:pPr>
            <a:r>
              <a:rPr lang="en-US" dirty="0" err="1">
                <a:solidFill>
                  <a:srgbClr val="FFFF00"/>
                </a:solidFill>
                <a:latin typeface="Wingdings 3"/>
              </a:rPr>
              <a:t>i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 smtClean="0"/>
              <a:t>Intelligent end-points (computers).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306628" y="2275007"/>
            <a:ext cx="774402" cy="712419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1</a:t>
            </a:r>
            <a:endParaRPr lang="en-US" sz="3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9880" y="5258874"/>
            <a:ext cx="774402" cy="712419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2</a:t>
            </a:r>
            <a:endParaRPr lang="en-US" sz="3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8995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329255" y="5307446"/>
            <a:ext cx="3351792" cy="839726"/>
            <a:chOff x="1440388" y="5124530"/>
            <a:chExt cx="11770921" cy="2234514"/>
          </a:xfrm>
        </p:grpSpPr>
        <p:sp>
          <p:nvSpPr>
            <p:cNvPr id="18" name="Can 17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29" idx="6"/>
              <a:endCxn id="21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n 20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24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n 23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>
              <a:stCxn id="26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8" idx="2"/>
              <a:endCxn id="24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109149" y="4871657"/>
            <a:ext cx="4193444" cy="2073636"/>
            <a:chOff x="7265079" y="4662656"/>
            <a:chExt cx="4193444" cy="2073636"/>
          </a:xfrm>
        </p:grpSpPr>
        <p:grpSp>
          <p:nvGrpSpPr>
            <p:cNvPr id="43" name="Group 42"/>
            <p:cNvGrpSpPr/>
            <p:nvPr/>
          </p:nvGrpSpPr>
          <p:grpSpPr>
            <a:xfrm>
              <a:off x="7685905" y="5279611"/>
              <a:ext cx="3351792" cy="839726"/>
              <a:chOff x="1440388" y="5124530"/>
              <a:chExt cx="11770921" cy="2234514"/>
            </a:xfrm>
          </p:grpSpPr>
          <p:sp>
            <p:nvSpPr>
              <p:cNvPr id="44" name="Can 43"/>
              <p:cNvSpPr/>
              <p:nvPr/>
            </p:nvSpPr>
            <p:spPr>
              <a:xfrm>
                <a:off x="6962465" y="5124530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/>
              <p:cNvCxnSpPr>
                <a:stCxn id="55" idx="6"/>
                <a:endCxn id="47" idx="2"/>
              </p:cNvCxnSpPr>
              <p:nvPr/>
            </p:nvCxnSpPr>
            <p:spPr>
              <a:xfrm>
                <a:off x="1971439" y="5890769"/>
                <a:ext cx="1299701" cy="17124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4583923" y="5518350"/>
                <a:ext cx="2561187" cy="308211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Can 46"/>
              <p:cNvSpPr/>
              <p:nvPr/>
            </p:nvSpPr>
            <p:spPr>
              <a:xfrm>
                <a:off x="3271140" y="5621087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4205617" y="6059619"/>
                <a:ext cx="1867699" cy="1012618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endCxn id="50" idx="0"/>
              </p:cNvCxnSpPr>
              <p:nvPr/>
            </p:nvCxnSpPr>
            <p:spPr>
              <a:xfrm>
                <a:off x="8217499" y="5518352"/>
                <a:ext cx="2136997" cy="84400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Can 49"/>
              <p:cNvSpPr/>
              <p:nvPr/>
            </p:nvSpPr>
            <p:spPr>
              <a:xfrm>
                <a:off x="9515455" y="6075553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" name="Straight Connector 50"/>
              <p:cNvCxnSpPr>
                <a:stCxn id="52" idx="4"/>
              </p:cNvCxnSpPr>
              <p:nvPr/>
            </p:nvCxnSpPr>
            <p:spPr>
              <a:xfrm flipV="1">
                <a:off x="7145109" y="6501796"/>
                <a:ext cx="2733850" cy="570443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Can 51"/>
              <p:cNvSpPr/>
              <p:nvPr/>
            </p:nvSpPr>
            <p:spPr>
              <a:xfrm>
                <a:off x="5467031" y="6785433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/>
              <p:cNvCxnSpPr>
                <a:stCxn id="54" idx="2"/>
                <a:endCxn id="50" idx="4"/>
              </p:cNvCxnSpPr>
              <p:nvPr/>
            </p:nvCxnSpPr>
            <p:spPr>
              <a:xfrm flipH="1" flipV="1">
                <a:off x="11193533" y="6362359"/>
                <a:ext cx="1488288" cy="744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53"/>
              <p:cNvSpPr/>
              <p:nvPr/>
            </p:nvSpPr>
            <p:spPr>
              <a:xfrm>
                <a:off x="12681821" y="6121526"/>
                <a:ext cx="529488" cy="496558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440388" y="5642490"/>
                <a:ext cx="531051" cy="496558"/>
              </a:xfrm>
              <a:prstGeom prst="ellipse">
                <a:avLst/>
              </a:prstGeom>
              <a:noFill/>
              <a:ln w="38100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7265079" y="5896566"/>
              <a:ext cx="3351792" cy="839726"/>
              <a:chOff x="1440388" y="5124530"/>
              <a:chExt cx="11770921" cy="2234514"/>
            </a:xfrm>
          </p:grpSpPr>
          <p:sp>
            <p:nvSpPr>
              <p:cNvPr id="31" name="Can 30"/>
              <p:cNvSpPr/>
              <p:nvPr/>
            </p:nvSpPr>
            <p:spPr>
              <a:xfrm>
                <a:off x="6962465" y="5124530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>
                <a:stCxn id="42" idx="6"/>
                <a:endCxn id="34" idx="2"/>
              </p:cNvCxnSpPr>
              <p:nvPr/>
            </p:nvCxnSpPr>
            <p:spPr>
              <a:xfrm>
                <a:off x="1971439" y="5890769"/>
                <a:ext cx="1299701" cy="17124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4583923" y="5518350"/>
                <a:ext cx="2561187" cy="308211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an 33"/>
              <p:cNvSpPr/>
              <p:nvPr/>
            </p:nvSpPr>
            <p:spPr>
              <a:xfrm>
                <a:off x="3271140" y="5621087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4205617" y="6059619"/>
                <a:ext cx="1867699" cy="1012618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endCxn id="37" idx="0"/>
              </p:cNvCxnSpPr>
              <p:nvPr/>
            </p:nvCxnSpPr>
            <p:spPr>
              <a:xfrm>
                <a:off x="8217499" y="5518352"/>
                <a:ext cx="2136997" cy="84400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Can 36"/>
              <p:cNvSpPr/>
              <p:nvPr/>
            </p:nvSpPr>
            <p:spPr>
              <a:xfrm>
                <a:off x="9515455" y="6075553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9" idx="4"/>
              </p:cNvCxnSpPr>
              <p:nvPr/>
            </p:nvCxnSpPr>
            <p:spPr>
              <a:xfrm flipV="1">
                <a:off x="7145109" y="6501796"/>
                <a:ext cx="2733850" cy="570443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Can 38"/>
              <p:cNvSpPr/>
              <p:nvPr/>
            </p:nvSpPr>
            <p:spPr>
              <a:xfrm>
                <a:off x="5467031" y="6785433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>
                <a:stCxn id="41" idx="2"/>
                <a:endCxn id="37" idx="4"/>
              </p:cNvCxnSpPr>
              <p:nvPr/>
            </p:nvCxnSpPr>
            <p:spPr>
              <a:xfrm flipH="1" flipV="1">
                <a:off x="11193533" y="6362359"/>
                <a:ext cx="1488288" cy="744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12681821" y="6121526"/>
                <a:ext cx="529488" cy="496558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440388" y="5642490"/>
                <a:ext cx="531051" cy="496558"/>
              </a:xfrm>
              <a:prstGeom prst="ellipse">
                <a:avLst/>
              </a:prstGeom>
              <a:noFill/>
              <a:ln w="38100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8106731" y="4662656"/>
              <a:ext cx="3351792" cy="836551"/>
              <a:chOff x="1440388" y="5124530"/>
              <a:chExt cx="11770921" cy="2226065"/>
            </a:xfrm>
          </p:grpSpPr>
          <p:sp>
            <p:nvSpPr>
              <p:cNvPr id="57" name="Can 56"/>
              <p:cNvSpPr/>
              <p:nvPr/>
            </p:nvSpPr>
            <p:spPr>
              <a:xfrm>
                <a:off x="6962465" y="5124530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/>
              <p:cNvCxnSpPr>
                <a:stCxn id="68" idx="6"/>
                <a:endCxn id="60" idx="2"/>
              </p:cNvCxnSpPr>
              <p:nvPr/>
            </p:nvCxnSpPr>
            <p:spPr>
              <a:xfrm>
                <a:off x="1971439" y="5890769"/>
                <a:ext cx="1299701" cy="17124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4583923" y="5518350"/>
                <a:ext cx="2561187" cy="308211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Can 59"/>
              <p:cNvSpPr/>
              <p:nvPr/>
            </p:nvSpPr>
            <p:spPr>
              <a:xfrm>
                <a:off x="3271140" y="5621087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4205617" y="6059619"/>
                <a:ext cx="1867699" cy="1012618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endCxn id="63" idx="0"/>
              </p:cNvCxnSpPr>
              <p:nvPr/>
            </p:nvCxnSpPr>
            <p:spPr>
              <a:xfrm>
                <a:off x="8217499" y="5518352"/>
                <a:ext cx="2136997" cy="84400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Can 62"/>
              <p:cNvSpPr/>
              <p:nvPr/>
            </p:nvSpPr>
            <p:spPr>
              <a:xfrm>
                <a:off x="9515455" y="6075553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Connector 63"/>
              <p:cNvCxnSpPr>
                <a:stCxn id="65" idx="4"/>
              </p:cNvCxnSpPr>
              <p:nvPr/>
            </p:nvCxnSpPr>
            <p:spPr>
              <a:xfrm flipV="1">
                <a:off x="7145109" y="6493347"/>
                <a:ext cx="2733850" cy="570442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Can 64"/>
              <p:cNvSpPr/>
              <p:nvPr/>
            </p:nvSpPr>
            <p:spPr>
              <a:xfrm>
                <a:off x="5467030" y="6776984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/>
              <p:cNvCxnSpPr>
                <a:stCxn id="67" idx="2"/>
                <a:endCxn id="63" idx="4"/>
              </p:cNvCxnSpPr>
              <p:nvPr/>
            </p:nvCxnSpPr>
            <p:spPr>
              <a:xfrm flipH="1" flipV="1">
                <a:off x="11193533" y="6362359"/>
                <a:ext cx="1488288" cy="744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 66"/>
              <p:cNvSpPr/>
              <p:nvPr/>
            </p:nvSpPr>
            <p:spPr>
              <a:xfrm>
                <a:off x="12681821" y="6121526"/>
                <a:ext cx="529488" cy="496558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440388" y="5642490"/>
                <a:ext cx="531051" cy="496558"/>
              </a:xfrm>
              <a:prstGeom prst="ellipse">
                <a:avLst/>
              </a:prstGeom>
              <a:noFill/>
              <a:ln w="38100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16" name="Group 215"/>
          <p:cNvGrpSpPr/>
          <p:nvPr/>
        </p:nvGrpSpPr>
        <p:grpSpPr>
          <a:xfrm>
            <a:off x="8461632" y="2572215"/>
            <a:ext cx="6731753" cy="5791909"/>
            <a:chOff x="9202587" y="2999944"/>
            <a:chExt cx="6731753" cy="5791909"/>
          </a:xfrm>
        </p:grpSpPr>
        <p:grpSp>
          <p:nvGrpSpPr>
            <p:cNvPr id="136" name="Group 135"/>
            <p:cNvGrpSpPr/>
            <p:nvPr/>
          </p:nvGrpSpPr>
          <p:grpSpPr>
            <a:xfrm>
              <a:off x="11740896" y="2999944"/>
              <a:ext cx="4193444" cy="2073636"/>
              <a:chOff x="7265079" y="4662656"/>
              <a:chExt cx="4193444" cy="2073636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7685905" y="5279611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64" name="Can 163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5" name="Straight Connector 164"/>
                <p:cNvCxnSpPr>
                  <a:stCxn id="175" idx="6"/>
                  <a:endCxn id="167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Can 166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>
                  <a:endCxn id="170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0" name="Can 169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1" name="Straight Connector 170"/>
                <p:cNvCxnSpPr>
                  <a:stCxn id="172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2" name="Can 171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3" name="Straight Connector 172"/>
                <p:cNvCxnSpPr>
                  <a:stCxn id="174" idx="2"/>
                  <a:endCxn id="170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Oval 173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7265079" y="5896566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52" name="Can 151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3" name="Straight Connector 152"/>
                <p:cNvCxnSpPr>
                  <a:stCxn id="163" idx="6"/>
                  <a:endCxn id="155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5" name="Can 154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>
                  <a:endCxn id="158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8" name="Can 157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9" name="Straight Connector 158"/>
                <p:cNvCxnSpPr>
                  <a:stCxn id="160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0" name="Can 159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1" name="Straight Connector 160"/>
                <p:cNvCxnSpPr>
                  <a:stCxn id="162" idx="2"/>
                  <a:endCxn id="158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61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8106731" y="4662656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40" name="Can 139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1" name="Straight Connector 140"/>
                <p:cNvCxnSpPr>
                  <a:stCxn id="151" idx="6"/>
                  <a:endCxn id="143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Can 142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>
                  <a:endCxn id="146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Can 145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7" name="Straight Connector 146"/>
                <p:cNvCxnSpPr>
                  <a:stCxn id="148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Can 147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9" name="Straight Connector 148"/>
                <p:cNvCxnSpPr>
                  <a:stCxn id="150" idx="2"/>
                  <a:endCxn id="146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10473732" y="4860012"/>
              <a:ext cx="4193444" cy="2073636"/>
              <a:chOff x="7265079" y="4662656"/>
              <a:chExt cx="4193444" cy="2073636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7685905" y="5279611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24" name="Can 123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5" name="Straight Connector 124"/>
                <p:cNvCxnSpPr>
                  <a:stCxn id="135" idx="6"/>
                  <a:endCxn id="127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Can 126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>
                  <a:endCxn id="130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Can 129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1" name="Straight Connector 130"/>
                <p:cNvCxnSpPr>
                  <a:stCxn id="132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2" name="Can 131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3" name="Straight Connector 132"/>
                <p:cNvCxnSpPr>
                  <a:stCxn id="134" idx="2"/>
                  <a:endCxn id="130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8" name="Group 97"/>
              <p:cNvGrpSpPr/>
              <p:nvPr/>
            </p:nvGrpSpPr>
            <p:grpSpPr>
              <a:xfrm>
                <a:off x="7265079" y="5896566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12" name="Can 111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3" name="Straight Connector 112"/>
                <p:cNvCxnSpPr>
                  <a:stCxn id="123" idx="6"/>
                  <a:endCxn id="115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Can 114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>
                  <a:endCxn id="118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Can 117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9" name="Straight Connector 118"/>
                <p:cNvCxnSpPr>
                  <a:stCxn id="120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Can 119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1" name="Straight Connector 120"/>
                <p:cNvCxnSpPr>
                  <a:stCxn id="122" idx="2"/>
                  <a:endCxn id="118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Oval 121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8106731" y="4662656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00" name="Can 99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1" name="Straight Connector 100"/>
                <p:cNvCxnSpPr>
                  <a:stCxn id="111" idx="6"/>
                  <a:endCxn id="103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Can 102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>
                  <a:endCxn id="106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Can 105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7" name="Straight Connector 106"/>
                <p:cNvCxnSpPr>
                  <a:stCxn id="108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Can 107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9" name="Straight Connector 108"/>
                <p:cNvCxnSpPr>
                  <a:stCxn id="110" idx="2"/>
                  <a:endCxn id="106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Oval 109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76" name="Group 175"/>
            <p:cNvGrpSpPr/>
            <p:nvPr/>
          </p:nvGrpSpPr>
          <p:grpSpPr>
            <a:xfrm>
              <a:off x="9202587" y="6718217"/>
              <a:ext cx="4193444" cy="2073636"/>
              <a:chOff x="7265079" y="4662656"/>
              <a:chExt cx="4193444" cy="2073636"/>
            </a:xfrm>
          </p:grpSpPr>
          <p:grpSp>
            <p:nvGrpSpPr>
              <p:cNvPr id="177" name="Group 176"/>
              <p:cNvGrpSpPr/>
              <p:nvPr/>
            </p:nvGrpSpPr>
            <p:grpSpPr>
              <a:xfrm>
                <a:off x="7685905" y="5279611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204" name="Can 203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5" name="Straight Connector 204"/>
                <p:cNvCxnSpPr>
                  <a:stCxn id="215" idx="6"/>
                  <a:endCxn id="207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7" name="Can 206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>
                  <a:endCxn id="210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0" name="Can 209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1" name="Straight Connector 210"/>
                <p:cNvCxnSpPr>
                  <a:stCxn id="212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2" name="Can 211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3" name="Straight Connector 212"/>
                <p:cNvCxnSpPr>
                  <a:stCxn id="214" idx="2"/>
                  <a:endCxn id="210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4" name="Oval 213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8" name="Group 177"/>
              <p:cNvGrpSpPr/>
              <p:nvPr/>
            </p:nvGrpSpPr>
            <p:grpSpPr>
              <a:xfrm>
                <a:off x="7265079" y="5896566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92" name="Can 191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3" name="Straight Connector 192"/>
                <p:cNvCxnSpPr>
                  <a:stCxn id="203" idx="6"/>
                  <a:endCxn id="195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" name="Can 194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>
                  <a:endCxn id="198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Can 197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9" name="Straight Connector 198"/>
                <p:cNvCxnSpPr>
                  <a:stCxn id="200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0" name="Can 199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1" name="Straight Connector 200"/>
                <p:cNvCxnSpPr>
                  <a:stCxn id="202" idx="2"/>
                  <a:endCxn id="198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Oval 201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Oval 202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9" name="Group 178"/>
              <p:cNvGrpSpPr/>
              <p:nvPr/>
            </p:nvGrpSpPr>
            <p:grpSpPr>
              <a:xfrm>
                <a:off x="8106731" y="4662656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80" name="Can 179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1" name="Straight Connector 180"/>
                <p:cNvCxnSpPr>
                  <a:stCxn id="191" idx="6"/>
                  <a:endCxn id="183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3" name="Can 182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>
                  <a:endCxn id="186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6" name="Can 185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7" name="Straight Connector 186"/>
                <p:cNvCxnSpPr>
                  <a:stCxn id="188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8" name="Can 187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9" name="Straight Connector 188"/>
                <p:cNvCxnSpPr>
                  <a:stCxn id="190" idx="2"/>
                  <a:endCxn id="186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0" name="Oval 189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Architectural Principles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291930"/>
            <a:ext cx="13167360" cy="543115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Decentralized control</a:t>
            </a:r>
            <a:endParaRPr lang="en-US" dirty="0">
              <a:latin typeface="Wingdings 3"/>
            </a:endParaRPr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FFFF00"/>
                </a:solidFill>
                <a:latin typeface="Wingdings 3"/>
              </a:rPr>
              <a:t>i</a:t>
            </a: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dirty="0" smtClean="0"/>
              <a:t>Rapid organic growth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535312" y="4345984"/>
            <a:ext cx="5058275" cy="3407806"/>
            <a:chOff x="8431800" y="4308098"/>
            <a:chExt cx="5058275" cy="3407806"/>
          </a:xfrm>
        </p:grpSpPr>
        <p:sp>
          <p:nvSpPr>
            <p:cNvPr id="1142" name="TextBox 1141"/>
            <p:cNvSpPr txBox="1"/>
            <p:nvPr/>
          </p:nvSpPr>
          <p:spPr>
            <a:xfrm>
              <a:off x="8431800" y="7214675"/>
              <a:ext cx="5058275" cy="501229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lIns="130622" tIns="65311" rIns="130622" bIns="65311">
              <a:spAutoFit/>
            </a:bodyPr>
            <a:lstStyle/>
            <a:p>
              <a:pPr algn="ctr">
                <a:defRPr/>
              </a:pPr>
              <a:r>
                <a:rPr lang="en-US" sz="2400" dirty="0" smtClean="0">
                  <a:latin typeface="+mj-lt"/>
                </a:rPr>
                <a:t>1969</a:t>
              </a:r>
              <a:endParaRPr lang="en-US" sz="2400" dirty="0">
                <a:latin typeface="+mj-lt"/>
              </a:endParaRPr>
            </a:p>
          </p:txBody>
        </p:sp>
        <p:pic>
          <p:nvPicPr>
            <p:cNvPr id="1143" name="Picture 1142"/>
            <p:cNvPicPr>
              <a:picLocks noChangeAspect="1"/>
            </p:cNvPicPr>
            <p:nvPr/>
          </p:nvPicPr>
          <p:blipFill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57910" y="4308098"/>
              <a:ext cx="4396191" cy="2999485"/>
            </a:xfrm>
            <a:prstGeom prst="rect">
              <a:avLst/>
            </a:prstGeom>
          </p:spPr>
        </p:pic>
      </p:grpSp>
      <p:sp>
        <p:nvSpPr>
          <p:cNvPr id="1144" name="Oval 1143"/>
          <p:cNvSpPr/>
          <p:nvPr/>
        </p:nvSpPr>
        <p:spPr>
          <a:xfrm>
            <a:off x="4484648" y="2202654"/>
            <a:ext cx="774402" cy="712419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3</a:t>
            </a:r>
            <a:endParaRPr lang="en-US" sz="3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392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10383521" y="2103120"/>
            <a:ext cx="1143000" cy="1108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656" name="Freeform 16"/>
          <p:cNvSpPr>
            <a:spLocks/>
          </p:cNvSpPr>
          <p:nvPr/>
        </p:nvSpPr>
        <p:spPr bwMode="auto">
          <a:xfrm>
            <a:off x="10347962" y="4871086"/>
            <a:ext cx="1125221" cy="2274570"/>
          </a:xfrm>
          <a:custGeom>
            <a:avLst/>
            <a:gdLst>
              <a:gd name="T0" fmla="*/ 28 w 443"/>
              <a:gd name="T1" fmla="*/ 1194 h 1194"/>
              <a:gd name="T2" fmla="*/ 443 w 443"/>
              <a:gd name="T3" fmla="*/ 1194 h 1194"/>
              <a:gd name="T4" fmla="*/ 436 w 443"/>
              <a:gd name="T5" fmla="*/ 0 h 1194"/>
              <a:gd name="T6" fmla="*/ 246 w 443"/>
              <a:gd name="T7" fmla="*/ 112 h 1194"/>
              <a:gd name="T8" fmla="*/ 218 w 443"/>
              <a:gd name="T9" fmla="*/ 471 h 1194"/>
              <a:gd name="T10" fmla="*/ 120 w 443"/>
              <a:gd name="T11" fmla="*/ 478 h 1194"/>
              <a:gd name="T12" fmla="*/ 0 w 443"/>
              <a:gd name="T13" fmla="*/ 737 h 1194"/>
              <a:gd name="T14" fmla="*/ 28 w 443"/>
              <a:gd name="T15" fmla="*/ 1194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3" h="1194">
                <a:moveTo>
                  <a:pt x="28" y="1194"/>
                </a:moveTo>
                <a:lnTo>
                  <a:pt x="443" y="1194"/>
                </a:lnTo>
                <a:lnTo>
                  <a:pt x="436" y="0"/>
                </a:lnTo>
                <a:lnTo>
                  <a:pt x="246" y="112"/>
                </a:lnTo>
                <a:lnTo>
                  <a:pt x="218" y="471"/>
                </a:lnTo>
                <a:lnTo>
                  <a:pt x="120" y="478"/>
                </a:lnTo>
                <a:lnTo>
                  <a:pt x="0" y="737"/>
                </a:lnTo>
                <a:lnTo>
                  <a:pt x="28" y="11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8131" name="Picture 2" descr="optge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" y="3"/>
            <a:ext cx="14996160" cy="837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60645" y="7907963"/>
            <a:ext cx="17748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+mj-lt"/>
              </a:rPr>
              <a:t>The 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  <a:latin typeface="+mj-lt"/>
              </a:rPr>
              <a:t>Opte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+mj-lt"/>
              </a:rPr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25112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Computers connected to Internet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1028009"/>
              </p:ext>
            </p:extLst>
          </p:nvPr>
        </p:nvGraphicFramePr>
        <p:xfrm>
          <a:off x="1934299" y="1701166"/>
          <a:ext cx="10766095" cy="5839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321592" y="778313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ISC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9872" y="3613123"/>
            <a:ext cx="1339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Millions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199563" y="1814184"/>
            <a:ext cx="15582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1 Billion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8718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smtClean="0"/>
              <a:t>The Internet was deliberately designed …</a:t>
            </a:r>
          </a:p>
          <a:p>
            <a:r>
              <a:rPr lang="en-US" dirty="0" smtClean="0"/>
              <a:t>To be simple and streamlined. </a:t>
            </a:r>
          </a:p>
          <a:p>
            <a:r>
              <a:rPr lang="en-US" dirty="0" smtClean="0"/>
              <a:t>To have decentralized control: Lots of individually controlled pieces.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000" dirty="0" smtClean="0"/>
              <a:t>Which led to …</a:t>
            </a:r>
          </a:p>
          <a:p>
            <a:r>
              <a:rPr lang="en-US" dirty="0" smtClean="0"/>
              <a:t>Explosive organic growth of the Internet.</a:t>
            </a:r>
          </a:p>
          <a:p>
            <a:r>
              <a:rPr lang="en-US" dirty="0" smtClean="0"/>
              <a:t>A great business for companies selling routers.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90755" y="2539699"/>
            <a:ext cx="4201050" cy="742374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</a:t>
            </a:r>
            <a:r>
              <a:rPr lang="en-US" sz="3200" dirty="0" smtClean="0"/>
              <a:t>imple and streamlined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051227" y="5583448"/>
            <a:ext cx="2934885" cy="742374"/>
          </a:xfrm>
          <a:prstGeom prst="rect">
            <a:avLst/>
          </a:prstGeom>
          <a:solidFill>
            <a:srgbClr val="000000"/>
          </a:solidFill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 great business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4893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published Internet Standards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355934"/>
              </p:ext>
            </p:extLst>
          </p:nvPr>
        </p:nvGraphicFramePr>
        <p:xfrm>
          <a:off x="1585692" y="1507505"/>
          <a:ext cx="11129997" cy="6529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24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8105" y="2520344"/>
            <a:ext cx="3294024" cy="2325420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>
            <a:off x="2707337" y="3683054"/>
            <a:ext cx="8510256" cy="0"/>
          </a:xfrm>
          <a:prstGeom prst="straightConnector1">
            <a:avLst/>
          </a:prstGeom>
          <a:ln w="38100" cmpd="sng">
            <a:solidFill>
              <a:schemeClr val="tx1">
                <a:lumMod val="6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0727217" y="3460517"/>
            <a:ext cx="961269" cy="442746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740225" y="3458047"/>
            <a:ext cx="961269" cy="442746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737745" y="3455577"/>
            <a:ext cx="961269" cy="442746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735265" y="3453107"/>
            <a:ext cx="961269" cy="442746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732785" y="3450637"/>
            <a:ext cx="961269" cy="442746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440388" y="4073178"/>
            <a:ext cx="11770921" cy="3285866"/>
            <a:chOff x="1440388" y="4073178"/>
            <a:chExt cx="11770921" cy="3285866"/>
          </a:xfrm>
        </p:grpSpPr>
        <p:cxnSp>
          <p:nvCxnSpPr>
            <p:cNvPr id="58" name="Straight Connector 57"/>
            <p:cNvCxnSpPr>
              <a:endCxn id="5" idx="0"/>
            </p:cNvCxnSpPr>
            <p:nvPr/>
          </p:nvCxnSpPr>
          <p:spPr>
            <a:xfrm>
              <a:off x="1705914" y="4073178"/>
              <a:ext cx="0" cy="156931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5" idx="6"/>
              <a:endCxn id="4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n 3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8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n 2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9" idx="2"/>
              <a:endCxn id="28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Connector 58"/>
            <p:cNvCxnSpPr>
              <a:stCxn id="18" idx="2"/>
              <a:endCxn id="9" idx="0"/>
            </p:cNvCxnSpPr>
            <p:nvPr/>
          </p:nvCxnSpPr>
          <p:spPr>
            <a:xfrm>
              <a:off x="12945117" y="4845764"/>
              <a:ext cx="1448" cy="127576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14388" y="3100646"/>
            <a:ext cx="2387510" cy="1340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875" y="1578830"/>
            <a:ext cx="2024627" cy="812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-1" b="-7611"/>
          <a:stretch/>
        </p:blipFill>
        <p:spPr>
          <a:xfrm>
            <a:off x="8058097" y="1449209"/>
            <a:ext cx="2173632" cy="1013952"/>
          </a:xfrm>
          <a:prstGeom prst="rect">
            <a:avLst/>
          </a:prstGeom>
        </p:spPr>
      </p:pic>
      <p:pic>
        <p:nvPicPr>
          <p:cNvPr id="7" name="Picture 6" descr="Screen Shot 2014-04-24 at 10.48.48 AM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89901" l="6176" r="90000">
                        <a14:foregroundMark x1="31765" y1="56291" x2="31765" y2="56291"/>
                        <a14:foregroundMark x1="41471" y1="48510" x2="41471" y2="48510"/>
                        <a14:foregroundMark x1="46324" y1="58609" x2="46324" y2="58609"/>
                        <a14:foregroundMark x1="56029" y1="49338" x2="56029" y2="49338"/>
                        <a14:foregroundMark x1="48088" y1="43046" x2="48088" y2="43046"/>
                        <a14:foregroundMark x1="62206" y1="55464" x2="62206" y2="55464"/>
                        <a14:foregroundMark x1="73676" y1="49338" x2="73676" y2="49338"/>
                        <a14:foregroundMark x1="78824" y1="53974" x2="78824" y2="53974"/>
                        <a14:foregroundMark x1="86471" y1="43874" x2="86471" y2="43874"/>
                        <a14:foregroundMark x1="79559" y1="43046" x2="79559" y2="43046"/>
                        <a14:foregroundMark x1="82647" y1="38411" x2="82647" y2="38411"/>
                        <a14:foregroundMark x1="32794" y1="42219" x2="32794" y2="42219"/>
                        <a14:backgroundMark x1="37647" y1="39901" x2="37647" y2="39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40" y="1449209"/>
            <a:ext cx="2511735" cy="11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2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Stock Price</a:t>
            </a:r>
            <a:endParaRPr lang="en-US" dirty="0"/>
          </a:p>
        </p:txBody>
      </p:sp>
      <p:pic>
        <p:nvPicPr>
          <p:cNvPr id="15" name="Picture 14" descr="Screen Shot 2014-04-29 at 9.05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07" y="2240264"/>
            <a:ext cx="12019902" cy="52547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2399" y="7194550"/>
            <a:ext cx="11776089" cy="27558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29892" y="6880581"/>
            <a:ext cx="112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1991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58259" y="6836505"/>
            <a:ext cx="112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1999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52907" y="2620189"/>
            <a:ext cx="11845582" cy="4228516"/>
            <a:chOff x="1352907" y="2620189"/>
            <a:chExt cx="11845582" cy="4228516"/>
          </a:xfrm>
        </p:grpSpPr>
        <p:sp>
          <p:nvSpPr>
            <p:cNvPr id="10" name="TextBox 9"/>
            <p:cNvSpPr txBox="1"/>
            <p:nvPr/>
          </p:nvSpPr>
          <p:spPr>
            <a:xfrm>
              <a:off x="6206602" y="3870855"/>
              <a:ext cx="11867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C0504D"/>
                  </a:solidFill>
                </a:rPr>
                <a:t>200x</a:t>
              </a:r>
              <a:endParaRPr lang="en-US" sz="4000" dirty="0">
                <a:solidFill>
                  <a:srgbClr val="C0504D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352907" y="2620189"/>
              <a:ext cx="11845582" cy="4228516"/>
            </a:xfrm>
            <a:prstGeom prst="straightConnector1">
              <a:avLst/>
            </a:prstGeom>
            <a:ln w="76200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2978878" y="7746051"/>
            <a:ext cx="162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Google Finance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66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94" y="802480"/>
            <a:ext cx="4698518" cy="281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1484372" y="3232646"/>
            <a:ext cx="11770921" cy="2234514"/>
            <a:chOff x="1440388" y="5124530"/>
            <a:chExt cx="11770921" cy="2234514"/>
          </a:xfrm>
        </p:grpSpPr>
        <p:sp>
          <p:nvSpPr>
            <p:cNvPr id="38" name="Can 37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60" idx="6"/>
              <a:endCxn id="4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n 4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endCxn id="53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an 52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55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an 54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>
              <a:stCxn id="57" idx="2"/>
              <a:endCxn id="53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339558" y="2441763"/>
            <a:ext cx="3726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/>
              <a:t>50+ million lines of code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17895" y="3142786"/>
            <a:ext cx="4371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Tens of billions of transistors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2541852" y="5933686"/>
            <a:ext cx="92944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Routers are fragile and insecure</a:t>
            </a:r>
          </a:p>
          <a:p>
            <a:pPr algn="ctr"/>
            <a:r>
              <a:rPr lang="en-US" sz="4000" dirty="0" smtClean="0"/>
              <a:t>Bloated and power hungry</a:t>
            </a:r>
          </a:p>
          <a:p>
            <a:pPr algn="ctr"/>
            <a:r>
              <a:rPr lang="en-US" sz="4000" dirty="0" smtClean="0"/>
              <a:t>Like the computer mainframes of the 1980s</a:t>
            </a:r>
          </a:p>
        </p:txBody>
      </p:sp>
      <p:sp>
        <p:nvSpPr>
          <p:cNvPr id="21" name="Can 20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Hardware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Can 21"/>
          <p:cNvSpPr/>
          <p:nvPr/>
        </p:nvSpPr>
        <p:spPr>
          <a:xfrm>
            <a:off x="7021389" y="2512071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Software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484372" y="3232646"/>
            <a:ext cx="11770921" cy="2234514"/>
            <a:chOff x="1440388" y="5124530"/>
            <a:chExt cx="11770921" cy="2234514"/>
          </a:xfrm>
        </p:grpSpPr>
        <p:sp>
          <p:nvSpPr>
            <p:cNvPr id="45" name="Can 44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57" idx="6"/>
              <a:endCxn id="4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n 4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>
              <a:stCxn id="5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n 5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>
              <a:stCxn id="56" idx="2"/>
              <a:endCxn id="5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omputers became easier to use and more reliable…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2666332" y="4247599"/>
            <a:ext cx="673515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03615" y="3258439"/>
            <a:ext cx="2380973" cy="1666527"/>
            <a:chOff x="235369" y="4374251"/>
            <a:chExt cx="1488108" cy="13887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369" y="4374251"/>
              <a:ext cx="1488108" cy="11160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75337" y="5455247"/>
              <a:ext cx="4643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1960s</a:t>
              </a:r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1837163" y="3727539"/>
            <a:ext cx="2380973" cy="1666527"/>
            <a:chOff x="235369" y="4374251"/>
            <a:chExt cx="1488108" cy="138877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369" y="4374251"/>
              <a:ext cx="1488108" cy="111608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75337" y="5455247"/>
              <a:ext cx="4643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1960s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6725" y="3214445"/>
            <a:ext cx="2227862" cy="1868628"/>
            <a:chOff x="653158" y="4693288"/>
            <a:chExt cx="1392414" cy="1557190"/>
          </a:xfrm>
        </p:grpSpPr>
        <p:sp>
          <p:nvSpPr>
            <p:cNvPr id="8" name="TextBox 7"/>
            <p:cNvSpPr txBox="1"/>
            <p:nvPr/>
          </p:nvSpPr>
          <p:spPr>
            <a:xfrm>
              <a:off x="934309" y="5942701"/>
              <a:ext cx="4643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1980s</a:t>
              </a:r>
              <a:endParaRPr lang="en-US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158" y="4693288"/>
              <a:ext cx="1392414" cy="1291515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1990272" y="3626488"/>
            <a:ext cx="2227862" cy="1868628"/>
            <a:chOff x="653158" y="4693288"/>
            <a:chExt cx="1392414" cy="1557190"/>
          </a:xfrm>
        </p:grpSpPr>
        <p:sp>
          <p:nvSpPr>
            <p:cNvPr id="42" name="TextBox 41"/>
            <p:cNvSpPr txBox="1"/>
            <p:nvPr/>
          </p:nvSpPr>
          <p:spPr>
            <a:xfrm>
              <a:off x="934309" y="5942701"/>
              <a:ext cx="4643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1980s</a:t>
              </a:r>
              <a:endParaRPr lang="en-US" dirty="0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158" y="4693288"/>
              <a:ext cx="1392414" cy="129151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16901" y="3460967"/>
            <a:ext cx="2387510" cy="1375593"/>
            <a:chOff x="395027" y="4127081"/>
            <a:chExt cx="1492194" cy="11463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149" b="89968" l="5950" r="958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5027" y="4127081"/>
              <a:ext cx="1492194" cy="92217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96126" y="4965631"/>
              <a:ext cx="46432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2000s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1605" y="3384247"/>
            <a:ext cx="1778382" cy="1714621"/>
            <a:chOff x="581812" y="5412147"/>
            <a:chExt cx="872434" cy="112471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7" b="98667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812" y="5412147"/>
              <a:ext cx="872434" cy="87243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70880" y="6229089"/>
              <a:ext cx="387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Now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718345" y="4105638"/>
            <a:ext cx="2617896" cy="1126212"/>
            <a:chOff x="6602829" y="1952222"/>
            <a:chExt cx="1939273" cy="93851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02829" y="1952222"/>
              <a:ext cx="1939273" cy="66581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206387" y="2582955"/>
              <a:ext cx="5503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2000s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609817" y="3768564"/>
            <a:ext cx="2726424" cy="1725778"/>
            <a:chOff x="5720990" y="1782256"/>
            <a:chExt cx="1704015" cy="143815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20990" y="1782256"/>
              <a:ext cx="1704015" cy="11357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388737" y="2912629"/>
              <a:ext cx="387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Now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419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484372" y="3232646"/>
            <a:ext cx="11770921" cy="2234514"/>
            <a:chOff x="1440388" y="5124530"/>
            <a:chExt cx="11770921" cy="2234514"/>
          </a:xfrm>
        </p:grpSpPr>
        <p:sp>
          <p:nvSpPr>
            <p:cNvPr id="45" name="Can 44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57" idx="6"/>
              <a:endCxn id="4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n 4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>
              <a:stCxn id="5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n 5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>
              <a:stCxn id="56" idx="2"/>
              <a:endCxn id="5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became </a:t>
            </a:r>
            <a:r>
              <a:rPr lang="en-US" u="sng" dirty="0" smtClean="0"/>
              <a:t>harder</a:t>
            </a:r>
            <a:r>
              <a:rPr lang="en-US" dirty="0" smtClean="0"/>
              <a:t> to manage and </a:t>
            </a:r>
            <a:r>
              <a:rPr lang="en-US" u="sng" dirty="0" smtClean="0"/>
              <a:t>less</a:t>
            </a:r>
            <a:r>
              <a:rPr lang="en-US" dirty="0" smtClean="0"/>
              <a:t> reliable…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811605" y="3384247"/>
            <a:ext cx="1778382" cy="1714621"/>
            <a:chOff x="581812" y="5412147"/>
            <a:chExt cx="872434" cy="1124719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67" b="98667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812" y="5412147"/>
              <a:ext cx="872434" cy="872434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870880" y="6229089"/>
              <a:ext cx="387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Now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1609817" y="3768564"/>
            <a:ext cx="2726424" cy="1725778"/>
            <a:chOff x="5720990" y="1782256"/>
            <a:chExt cx="1704015" cy="1438150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0990" y="1782256"/>
              <a:ext cx="1704015" cy="113572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388737" y="2912629"/>
              <a:ext cx="387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Now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767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Making Software Work</a:t>
            </a:r>
            <a:endParaRPr lang="en-US" dirty="0">
              <a:latin typeface="Calibri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59461" y="4531995"/>
            <a:ext cx="2021840" cy="6565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/>
              <a:t>Static Code Analysis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41702" y="4531995"/>
            <a:ext cx="1851659" cy="6565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/>
              <a:t>Invariant </a:t>
            </a:r>
          </a:p>
          <a:p>
            <a:pPr algn="ctr">
              <a:defRPr/>
            </a:pPr>
            <a:r>
              <a:rPr lang="en-US" sz="2000" dirty="0"/>
              <a:t>Checker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22800" y="5785486"/>
            <a:ext cx="2519680" cy="4876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/>
              <a:t>Interactive Debugger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77560" y="4531995"/>
            <a:ext cx="1950720" cy="6565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/>
              <a:t>Model Checking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447800" y="5785486"/>
            <a:ext cx="2519680" cy="4876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/>
              <a:t>Run-time Checker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82621" y="2084070"/>
            <a:ext cx="2519680" cy="4876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dirty="0"/>
              <a:t>Specification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17720" y="3068956"/>
            <a:ext cx="2519680" cy="56578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 err="1"/>
              <a:t>Testbench</a:t>
            </a:r>
            <a:endParaRPr lang="en-US" sz="2000" dirty="0"/>
          </a:p>
        </p:txBody>
      </p:sp>
      <p:sp>
        <p:nvSpPr>
          <p:cNvPr id="15" name="Rounded Rectangle 14"/>
          <p:cNvSpPr/>
          <p:nvPr/>
        </p:nvSpPr>
        <p:spPr>
          <a:xfrm>
            <a:off x="1389381" y="3068956"/>
            <a:ext cx="2519680" cy="56578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/>
              <a:t>Functional Description (Code)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649222" y="2825116"/>
            <a:ext cx="32334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877561" y="2828926"/>
            <a:ext cx="5080" cy="2400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649221" y="2828926"/>
            <a:ext cx="7619" cy="2400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68801" y="2586990"/>
            <a:ext cx="5080" cy="2419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56"/>
          <p:cNvSpPr>
            <a:spLocks noGrp="1"/>
          </p:cNvSpPr>
          <p:nvPr>
            <p:ph sz="half" idx="4294967295"/>
          </p:nvPr>
        </p:nvSpPr>
        <p:spPr>
          <a:xfrm>
            <a:off x="8777536" y="2213610"/>
            <a:ext cx="5322006" cy="1844040"/>
          </a:xfrm>
          <a:noFill/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en-US" dirty="0" smtClean="0">
                <a:ea typeface="+mn-ea"/>
                <a:cs typeface="+mn-cs"/>
              </a:rPr>
              <a:t>$10B tool business</a:t>
            </a:r>
            <a:br>
              <a:rPr lang="en-US" dirty="0" smtClean="0">
                <a:ea typeface="+mn-ea"/>
                <a:cs typeface="+mn-cs"/>
              </a:rPr>
            </a:br>
            <a:r>
              <a:rPr lang="en-US" dirty="0" smtClean="0">
                <a:ea typeface="+mn-ea"/>
                <a:cs typeface="+mn-cs"/>
              </a:rPr>
              <a:t>supports a</a:t>
            </a:r>
            <a:br>
              <a:rPr lang="en-US" dirty="0" smtClean="0">
                <a:ea typeface="+mn-ea"/>
                <a:cs typeface="+mn-cs"/>
              </a:rPr>
            </a:br>
            <a:r>
              <a:rPr lang="en-US" dirty="0" smtClean="0">
                <a:ea typeface="+mn-ea"/>
                <a:cs typeface="+mn-cs"/>
              </a:rPr>
              <a:t>$300B S/W industry </a:t>
            </a:r>
          </a:p>
        </p:txBody>
      </p:sp>
      <p:sp>
        <p:nvSpPr>
          <p:cNvPr id="20" name="Content Placeholder 56"/>
          <p:cNvSpPr>
            <a:spLocks noGrp="1"/>
          </p:cNvSpPr>
          <p:nvPr>
            <p:ph sz="half" idx="4294967295"/>
          </p:nvPr>
        </p:nvSpPr>
        <p:spPr>
          <a:xfrm>
            <a:off x="8777536" y="4863466"/>
            <a:ext cx="5322006" cy="1844040"/>
          </a:xfrm>
          <a:noFill/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en-US" dirty="0" smtClean="0">
                <a:solidFill>
                  <a:srgbClr val="FFFFFF"/>
                </a:solidFill>
                <a:ea typeface="+mn-ea"/>
                <a:cs typeface="+mn-cs"/>
              </a:rPr>
              <a:t>100s of Books</a:t>
            </a:r>
          </a:p>
          <a:p>
            <a:pPr marL="0" indent="0" algn="ctr">
              <a:buNone/>
              <a:defRPr/>
            </a:pPr>
            <a:r>
              <a:rPr lang="en-US" dirty="0" smtClean="0">
                <a:solidFill>
                  <a:srgbClr val="FFFFFF"/>
                </a:solidFill>
                <a:ea typeface="+mn-ea"/>
                <a:cs typeface="+mn-cs"/>
              </a:rPr>
              <a:t>&gt;100,000 Papers</a:t>
            </a:r>
          </a:p>
          <a:p>
            <a:pPr marL="0" indent="0" algn="ctr">
              <a:buNone/>
              <a:defRPr/>
            </a:pPr>
            <a:r>
              <a:rPr lang="en-US" dirty="0" smtClean="0">
                <a:solidFill>
                  <a:srgbClr val="FFFFFF"/>
                </a:solidFill>
                <a:ea typeface="+mn-ea"/>
                <a:cs typeface="+mn-cs"/>
              </a:rPr>
              <a:t>10s of Classes</a:t>
            </a:r>
          </a:p>
        </p:txBody>
      </p:sp>
    </p:spTree>
    <p:extLst>
      <p:ext uri="{BB962C8B-B14F-4D97-AF65-F5344CB8AC3E}">
        <p14:creationId xmlns:p14="http://schemas.microsoft.com/office/powerpoint/2010/main" val="3699210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/>
      <p:bldP spid="20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Making Networks Work (Today)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400">
              <a:latin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en-US" sz="3400">
                <a:latin typeface="Courier New" charset="0"/>
                <a:cs typeface="Courier New" charset="0"/>
              </a:rPr>
              <a:t>traceroute, ping, tcpdump, SNMP, Netflow</a:t>
            </a:r>
          </a:p>
          <a:p>
            <a:pPr marL="0" indent="0">
              <a:buNone/>
            </a:pPr>
            <a:endParaRPr lang="en-US">
              <a:latin typeface="Calibri" charset="0"/>
            </a:endParaRPr>
          </a:p>
          <a:p>
            <a:pPr marL="0" indent="0">
              <a:buNone/>
            </a:pPr>
            <a:r>
              <a:rPr lang="en-US">
                <a:latin typeface="Calibri" charset="0"/>
              </a:rPr>
              <a:t>…. er, that’s about it.</a:t>
            </a:r>
          </a:p>
        </p:txBody>
      </p:sp>
    </p:spTree>
    <p:extLst>
      <p:ext uri="{BB962C8B-B14F-4D97-AF65-F5344CB8AC3E}">
        <p14:creationId xmlns:p14="http://schemas.microsoft.com/office/powerpoint/2010/main" val="188111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3"/>
          <p:cNvSpPr>
            <a:spLocks noGrp="1"/>
          </p:cNvSpPr>
          <p:nvPr>
            <p:ph type="ctrTitle"/>
          </p:nvPr>
        </p:nvSpPr>
        <p:spPr>
          <a:xfrm>
            <a:off x="665480" y="617220"/>
            <a:ext cx="13279120" cy="578358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Networks are kept working by </a:t>
            </a: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r>
              <a:rPr lang="en-US" sz="7200" dirty="0">
                <a:solidFill>
                  <a:srgbClr val="FFFF00"/>
                </a:solidFill>
                <a:latin typeface="Calibri" charset="0"/>
              </a:rPr>
              <a:t>“Masters of Complexity” </a:t>
            </a:r>
            <a:r>
              <a:rPr lang="en-US" dirty="0">
                <a:solidFill>
                  <a:srgbClr val="1F497D"/>
                </a:solidFill>
                <a:latin typeface="Calibri" charset="0"/>
              </a:rPr>
              <a:t/>
            </a:r>
            <a:br>
              <a:rPr lang="en-US" dirty="0">
                <a:solidFill>
                  <a:srgbClr val="1F497D"/>
                </a:solidFill>
                <a:latin typeface="Calibri" charset="0"/>
              </a:rPr>
            </a:br>
            <a:endParaRPr lang="en-US" dirty="0">
              <a:solidFill>
                <a:srgbClr val="1F497D"/>
              </a:solidFill>
              <a:latin typeface="Calibri" charset="0"/>
            </a:endParaRPr>
          </a:p>
        </p:txBody>
      </p:sp>
      <p:sp>
        <p:nvSpPr>
          <p:cNvPr id="6" name="Content Placeholder 56"/>
          <p:cNvSpPr txBox="1">
            <a:spLocks/>
          </p:cNvSpPr>
          <p:nvPr/>
        </p:nvSpPr>
        <p:spPr>
          <a:xfrm>
            <a:off x="4094481" y="4935660"/>
            <a:ext cx="6090920" cy="1845944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130622" tIns="65311" rIns="130622" bIns="65311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dirty="0" smtClean="0">
                <a:solidFill>
                  <a:srgbClr val="FFFFFF"/>
                </a:solidFill>
              </a:rPr>
              <a:t>A handful of books</a:t>
            </a:r>
          </a:p>
          <a:p>
            <a:pPr marL="0" indent="0" algn="ctr">
              <a:buNone/>
              <a:defRPr/>
            </a:pPr>
            <a:r>
              <a:rPr lang="en-US" dirty="0" smtClean="0">
                <a:solidFill>
                  <a:srgbClr val="FFFFFF"/>
                </a:solidFill>
              </a:rPr>
              <a:t>Almost no papers</a:t>
            </a:r>
          </a:p>
          <a:p>
            <a:pPr marL="0" indent="0" algn="ctr">
              <a:buNone/>
              <a:defRPr/>
            </a:pPr>
            <a:r>
              <a:rPr lang="en-US" dirty="0" smtClean="0">
                <a:solidFill>
                  <a:srgbClr val="FFFFFF"/>
                </a:solidFill>
              </a:rPr>
              <a:t>No classes</a:t>
            </a:r>
          </a:p>
        </p:txBody>
      </p:sp>
    </p:spTree>
    <p:extLst>
      <p:ext uri="{BB962C8B-B14F-4D97-AF65-F5344CB8AC3E}">
        <p14:creationId xmlns:p14="http://schemas.microsoft.com/office/powerpoint/2010/main" val="245881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Complexity means networks have become</a:t>
            </a:r>
            <a:br>
              <a:rPr lang="en-US" dirty="0" smtClean="0"/>
            </a:br>
            <a:r>
              <a:rPr lang="en-US" dirty="0" smtClean="0"/>
              <a:t>too expensive to own and operate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9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Example 1: Internet Service Providers</a:t>
            </a:r>
            <a:endParaRPr lang="en-US" sz="4000" dirty="0">
              <a:solidFill>
                <a:srgbClr val="1F497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Content Placeholder 9"/>
          <p:cNvSpPr>
            <a:spLocks noGrp="1"/>
          </p:cNvSpPr>
          <p:nvPr>
            <p:ph idx="1"/>
          </p:nvPr>
        </p:nvSpPr>
        <p:spPr>
          <a:xfrm>
            <a:off x="931098" y="1701166"/>
            <a:ext cx="13512800" cy="298936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Global IP traffic growing 40-50% per year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End-customer monthly bill remains unchanged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Therefore,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cost of ownership needs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to reduce 40-50% per Gb/s per year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But in practice, reduces by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&lt;20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% per year</a:t>
            </a:r>
          </a:p>
          <a:p>
            <a:pPr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281848" y="4608031"/>
            <a:ext cx="5969184" cy="3011549"/>
          </a:xfrm>
          <a:custGeom>
            <a:avLst/>
            <a:gdLst>
              <a:gd name="connsiteX0" fmla="*/ 0 w 5406739"/>
              <a:gd name="connsiteY0" fmla="*/ 0 h 2830130"/>
              <a:gd name="connsiteX1" fmla="*/ 36287 w 5406739"/>
              <a:gd name="connsiteY1" fmla="*/ 2830130 h 2830130"/>
              <a:gd name="connsiteX2" fmla="*/ 5406739 w 5406739"/>
              <a:gd name="connsiteY2" fmla="*/ 2830130 h 28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6739" h="2830130">
                <a:moveTo>
                  <a:pt x="0" y="0"/>
                </a:moveTo>
                <a:lnTo>
                  <a:pt x="36287" y="2830130"/>
                </a:lnTo>
                <a:lnTo>
                  <a:pt x="5406739" y="2830130"/>
                </a:lnTo>
              </a:path>
            </a:pathLst>
          </a:custGeom>
          <a:ln w="381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299982" y="5152287"/>
            <a:ext cx="5932905" cy="15163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21082" y="4934585"/>
            <a:ext cx="125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£20/month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620370" y="7583296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281848" y="4753167"/>
            <a:ext cx="3701257" cy="2347566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9689276">
            <a:off x="4644715" y="5896104"/>
            <a:ext cx="1727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Growth in traffic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299982" y="4934585"/>
            <a:ext cx="6640500" cy="2166147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77267" y="4746671"/>
            <a:ext cx="1273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Revenue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 rot="20448706">
            <a:off x="6548368" y="5685582"/>
            <a:ext cx="1403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Total cost</a:t>
            </a:r>
            <a:endParaRPr lang="en-US" sz="2400" dirty="0"/>
          </a:p>
        </p:txBody>
      </p:sp>
      <p:sp>
        <p:nvSpPr>
          <p:cNvPr id="20" name="Oval 19"/>
          <p:cNvSpPr/>
          <p:nvPr/>
        </p:nvSpPr>
        <p:spPr>
          <a:xfrm>
            <a:off x="9711087" y="5153910"/>
            <a:ext cx="235864" cy="272128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2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  <p:bldP spid="3" grpId="0" animBg="1"/>
      <p:bldP spid="7" grpId="0"/>
      <p:bldP spid="9" grpId="0"/>
      <p:bldP spid="14" grpId="0"/>
      <p:bldP spid="19" grpId="0"/>
      <p:bldP spid="22" grpId="0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Example 2: Data Center Owner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901440" y="1630680"/>
            <a:ext cx="6705600" cy="273558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rot="5400000" flipH="1" flipV="1">
            <a:off x="4939665" y="2019936"/>
            <a:ext cx="842010" cy="1206499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rot="5400000" flipH="1" flipV="1">
            <a:off x="6044883" y="862013"/>
            <a:ext cx="1087754" cy="3596640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05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336" y="3827965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488" y="3827965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40" y="3827965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94" y="3827965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47" y="3827966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99" y="3827966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40" y="3941668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94" y="3941668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746" y="3941669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99" y="3941669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51" y="3941669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05" y="3941669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 bwMode="auto">
          <a:xfrm rot="5400000">
            <a:off x="4142105" y="3348990"/>
            <a:ext cx="521970" cy="4343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rot="5400000">
            <a:off x="4330383" y="3450907"/>
            <a:ext cx="501016" cy="2514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rot="5400000">
            <a:off x="4440872" y="3561398"/>
            <a:ext cx="501016" cy="30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4552632" y="3480118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4671694" y="3423921"/>
            <a:ext cx="521970" cy="284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>
            <a:off x="4823461" y="3255646"/>
            <a:ext cx="520699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 bwMode="auto">
          <a:xfrm rot="16200000" flipV="1">
            <a:off x="5832475" y="2499995"/>
            <a:ext cx="803910" cy="27686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 bwMode="auto">
          <a:xfrm rot="5400000" flipH="1" flipV="1">
            <a:off x="7007225" y="1635125"/>
            <a:ext cx="963930" cy="216662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08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315" y="3823889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437" y="3823890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60" y="3823890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83" y="3823890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06" y="3823891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28" y="3823891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29" y="3937595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52" y="3937595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675" y="3937596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97" y="3937596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20" y="3937596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42" y="3937596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Straight Connector 94"/>
          <p:cNvCxnSpPr/>
          <p:nvPr/>
        </p:nvCxnSpPr>
        <p:spPr bwMode="auto">
          <a:xfrm rot="5400000">
            <a:off x="5760085" y="3345182"/>
            <a:ext cx="521970" cy="4343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 rot="5400000">
            <a:off x="5945823" y="3447097"/>
            <a:ext cx="501016" cy="2514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 bwMode="auto">
          <a:xfrm rot="5400000">
            <a:off x="6056312" y="3557588"/>
            <a:ext cx="501016" cy="30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 bwMode="auto">
          <a:xfrm rot="16200000" flipH="1">
            <a:off x="6168072" y="3476308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 bwMode="auto">
          <a:xfrm rot="16200000" flipH="1">
            <a:off x="6288405" y="3418841"/>
            <a:ext cx="521970" cy="287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>
            <a:off x="6438901" y="3251836"/>
            <a:ext cx="520699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71" idx="0"/>
          </p:cNvCxnSpPr>
          <p:nvPr/>
        </p:nvCxnSpPr>
        <p:spPr bwMode="auto">
          <a:xfrm rot="16200000" flipV="1">
            <a:off x="6693536" y="1739266"/>
            <a:ext cx="834390" cy="1760219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181" idx="7"/>
          </p:cNvCxnSpPr>
          <p:nvPr/>
        </p:nvCxnSpPr>
        <p:spPr bwMode="auto">
          <a:xfrm rot="5400000" flipH="1" flipV="1">
            <a:off x="7816851" y="2440940"/>
            <a:ext cx="960120" cy="55118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19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81" y="3819947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64" y="3819947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48" y="381994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32" y="381994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817" y="381994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00" y="3819949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605" y="3933627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689" y="393362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74" y="393362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857" y="3933629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941" y="3933629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1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25" y="3933629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4" name="Straight Connector 163"/>
          <p:cNvCxnSpPr>
            <a:stCxn id="181" idx="3"/>
          </p:cNvCxnSpPr>
          <p:nvPr/>
        </p:nvCxnSpPr>
        <p:spPr bwMode="auto">
          <a:xfrm rot="5400000">
            <a:off x="7376478" y="3342324"/>
            <a:ext cx="520065" cy="4343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81" idx="4"/>
          </p:cNvCxnSpPr>
          <p:nvPr/>
        </p:nvCxnSpPr>
        <p:spPr bwMode="auto">
          <a:xfrm rot="5400000">
            <a:off x="7561263" y="3443287"/>
            <a:ext cx="501016" cy="2514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81" idx="4"/>
          </p:cNvCxnSpPr>
          <p:nvPr/>
        </p:nvCxnSpPr>
        <p:spPr bwMode="auto">
          <a:xfrm rot="5400000">
            <a:off x="7673023" y="3555048"/>
            <a:ext cx="501016" cy="279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81" idx="4"/>
          </p:cNvCxnSpPr>
          <p:nvPr/>
        </p:nvCxnSpPr>
        <p:spPr bwMode="auto">
          <a:xfrm rot="16200000" flipH="1">
            <a:off x="7783513" y="3472499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181" idx="5"/>
          </p:cNvCxnSpPr>
          <p:nvPr/>
        </p:nvCxnSpPr>
        <p:spPr bwMode="auto">
          <a:xfrm rot="16200000" flipH="1">
            <a:off x="7904798" y="3415983"/>
            <a:ext cx="520065" cy="287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>
            <a:stCxn id="181" idx="6"/>
          </p:cNvCxnSpPr>
          <p:nvPr/>
        </p:nvCxnSpPr>
        <p:spPr bwMode="auto">
          <a:xfrm>
            <a:off x="8056880" y="3248026"/>
            <a:ext cx="518160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stCxn id="240" idx="0"/>
          </p:cNvCxnSpPr>
          <p:nvPr/>
        </p:nvCxnSpPr>
        <p:spPr bwMode="auto">
          <a:xfrm rot="16200000" flipV="1">
            <a:off x="8738871" y="2167889"/>
            <a:ext cx="830580" cy="899160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stCxn id="250" idx="7"/>
          </p:cNvCxnSpPr>
          <p:nvPr/>
        </p:nvCxnSpPr>
        <p:spPr bwMode="auto">
          <a:xfrm rot="16200000" flipV="1">
            <a:off x="7423467" y="976948"/>
            <a:ext cx="1076325" cy="335534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13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012" y="3815877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191" y="3815878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372" y="3815878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552" y="3815878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733" y="3815879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912" y="3815879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09" y="3929559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89" y="3929560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0" y="3929560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49" y="3929561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829" y="3929561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009" y="3929561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3" name="Straight Connector 232"/>
          <p:cNvCxnSpPr>
            <a:stCxn id="250" idx="3"/>
          </p:cNvCxnSpPr>
          <p:nvPr/>
        </p:nvCxnSpPr>
        <p:spPr bwMode="auto">
          <a:xfrm rot="5400000">
            <a:off x="8994458" y="3338512"/>
            <a:ext cx="520066" cy="4343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>
            <a:stCxn id="250" idx="4"/>
          </p:cNvCxnSpPr>
          <p:nvPr/>
        </p:nvCxnSpPr>
        <p:spPr bwMode="auto">
          <a:xfrm rot="5400000">
            <a:off x="9179242" y="3439479"/>
            <a:ext cx="501016" cy="2514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>
            <a:stCxn id="250" idx="4"/>
          </p:cNvCxnSpPr>
          <p:nvPr/>
        </p:nvCxnSpPr>
        <p:spPr bwMode="auto">
          <a:xfrm rot="5400000">
            <a:off x="9291001" y="3551239"/>
            <a:ext cx="501016" cy="279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250" idx="4"/>
          </p:cNvCxnSpPr>
          <p:nvPr/>
        </p:nvCxnSpPr>
        <p:spPr bwMode="auto">
          <a:xfrm rot="16200000" flipH="1">
            <a:off x="9401491" y="3468688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>
            <a:stCxn id="250" idx="5"/>
          </p:cNvCxnSpPr>
          <p:nvPr/>
        </p:nvCxnSpPr>
        <p:spPr bwMode="auto">
          <a:xfrm rot="16200000" flipH="1">
            <a:off x="9522778" y="3412172"/>
            <a:ext cx="520066" cy="2870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>
            <a:stCxn id="250" idx="6"/>
          </p:cNvCxnSpPr>
          <p:nvPr/>
        </p:nvCxnSpPr>
        <p:spPr bwMode="auto">
          <a:xfrm>
            <a:off x="9674860" y="3244216"/>
            <a:ext cx="518160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36" name="TextBox 318"/>
          <p:cNvSpPr txBox="1">
            <a:spLocks noChangeArrowheads="1"/>
          </p:cNvSpPr>
          <p:nvPr/>
        </p:nvSpPr>
        <p:spPr bwMode="auto">
          <a:xfrm>
            <a:off x="365761" y="4507231"/>
            <a:ext cx="6436360" cy="313049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130622" tIns="65311" rIns="130622" bIns="65311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dirty="0">
                <a:latin typeface="Calibri" charset="0"/>
              </a:rPr>
              <a:t>Cost</a:t>
            </a:r>
          </a:p>
          <a:p>
            <a:pPr eaLnBrk="1" hangingPunct="1"/>
            <a:r>
              <a:rPr lang="en-US" sz="2900" dirty="0">
                <a:latin typeface="Calibri" charset="0"/>
              </a:rPr>
              <a:t>4</a:t>
            </a:r>
            <a:r>
              <a:rPr lang="en-US" sz="2900" dirty="0" smtClean="0">
                <a:latin typeface="Calibri" charset="0"/>
              </a:rPr>
              <a:t>00,000 </a:t>
            </a:r>
            <a:r>
              <a:rPr lang="en-US" sz="2900" dirty="0">
                <a:latin typeface="Calibri" charset="0"/>
              </a:rPr>
              <a:t>servers</a:t>
            </a:r>
          </a:p>
          <a:p>
            <a:pPr eaLnBrk="1" hangingPunct="1"/>
            <a:r>
              <a:rPr lang="en-US" sz="2900" dirty="0" smtClean="0">
                <a:latin typeface="Calibri" charset="0"/>
              </a:rPr>
              <a:t>20,000 switches</a:t>
            </a:r>
            <a:endParaRPr lang="en-US" sz="2900" dirty="0">
              <a:latin typeface="Calibri" charset="0"/>
            </a:endParaRPr>
          </a:p>
          <a:p>
            <a:pPr eaLnBrk="1" hangingPunct="1"/>
            <a:r>
              <a:rPr lang="en-US" sz="2900" dirty="0">
                <a:latin typeface="Calibri" charset="0"/>
              </a:rPr>
              <a:t>$5k </a:t>
            </a:r>
            <a:r>
              <a:rPr lang="en-US" sz="2900" dirty="0" smtClean="0">
                <a:latin typeface="Calibri" charset="0"/>
              </a:rPr>
              <a:t>per switch </a:t>
            </a:r>
            <a:r>
              <a:rPr lang="en-US" sz="2900" dirty="0">
                <a:latin typeface="Calibri" charset="0"/>
              </a:rPr>
              <a:t>= </a:t>
            </a:r>
            <a:r>
              <a:rPr lang="en-US" sz="2900" dirty="0" smtClean="0">
                <a:latin typeface="Calibri" charset="0"/>
              </a:rPr>
              <a:t>$100M</a:t>
            </a:r>
            <a:endParaRPr lang="en-US" sz="2900" dirty="0">
              <a:latin typeface="Calibri" charset="0"/>
            </a:endParaRPr>
          </a:p>
          <a:p>
            <a:pPr eaLnBrk="1" hangingPunct="1"/>
            <a:r>
              <a:rPr lang="en-US" sz="2900" dirty="0">
                <a:latin typeface="Calibri" charset="0"/>
              </a:rPr>
              <a:t>$1k commodity switch = </a:t>
            </a:r>
            <a:r>
              <a:rPr lang="en-US" sz="2900" dirty="0" smtClean="0">
                <a:latin typeface="Calibri" charset="0"/>
              </a:rPr>
              <a:t>$20M</a:t>
            </a:r>
            <a:endParaRPr lang="en-US" sz="2900" dirty="0">
              <a:latin typeface="Calibri" charset="0"/>
            </a:endParaRPr>
          </a:p>
          <a:p>
            <a:pPr eaLnBrk="1" hangingPunct="1"/>
            <a:r>
              <a:rPr lang="en-US" sz="2900" b="1" dirty="0">
                <a:latin typeface="Calibri" charset="0"/>
              </a:rPr>
              <a:t>Savings in 10 data centers = </a:t>
            </a:r>
            <a:r>
              <a:rPr lang="en-US" sz="2900" b="1" dirty="0" smtClean="0">
                <a:latin typeface="Calibri" charset="0"/>
              </a:rPr>
              <a:t>$800M</a:t>
            </a:r>
            <a:endParaRPr lang="en-US" sz="2900" b="1" dirty="0">
              <a:latin typeface="Calibri" charset="0"/>
            </a:endParaRPr>
          </a:p>
          <a:p>
            <a:pPr eaLnBrk="1" hangingPunct="1"/>
            <a:endParaRPr lang="en-US" sz="2900" dirty="0">
              <a:latin typeface="Calibri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7924800" y="4507231"/>
            <a:ext cx="6461760" cy="25641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130622" tIns="65311" rIns="130622" bIns="65311"/>
          <a:lstStyle/>
          <a:p>
            <a:pPr>
              <a:defRPr/>
            </a:pPr>
            <a:r>
              <a:rPr lang="en-US" sz="40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Control</a:t>
            </a:r>
            <a:endParaRPr lang="en-US" sz="2900" dirty="0">
              <a:solidFill>
                <a:srgbClr val="FFFFFF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sz="2900" dirty="0" smtClean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More </a:t>
            </a:r>
            <a:r>
              <a:rPr lang="en-US" sz="29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flexible control</a:t>
            </a:r>
          </a:p>
          <a:p>
            <a:pPr>
              <a:defRPr/>
            </a:pPr>
            <a:r>
              <a:rPr lang="en-US" sz="29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Tailor network </a:t>
            </a:r>
            <a:r>
              <a:rPr lang="en-US" sz="2900" dirty="0" smtClean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as needed</a:t>
            </a:r>
            <a:endParaRPr lang="en-US" sz="2900" dirty="0">
              <a:solidFill>
                <a:srgbClr val="FFFFFF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sz="29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Quickly improve and innovate</a:t>
            </a:r>
          </a:p>
        </p:txBody>
      </p:sp>
      <p:sp>
        <p:nvSpPr>
          <p:cNvPr id="309" name="Can 308"/>
          <p:cNvSpPr/>
          <p:nvPr/>
        </p:nvSpPr>
        <p:spPr>
          <a:xfrm>
            <a:off x="5550506" y="1874520"/>
            <a:ext cx="1090985" cy="434340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Can 309"/>
          <p:cNvSpPr/>
          <p:nvPr/>
        </p:nvSpPr>
        <p:spPr>
          <a:xfrm>
            <a:off x="8029547" y="1874520"/>
            <a:ext cx="1090985" cy="434340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326444" y="2990850"/>
            <a:ext cx="1014613" cy="447678"/>
            <a:chOff x="4326444" y="2990850"/>
            <a:chExt cx="1014613" cy="447678"/>
          </a:xfrm>
        </p:grpSpPr>
        <p:sp>
          <p:nvSpPr>
            <p:cNvPr id="311" name="Can 31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Can 31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Can 31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Can 31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5991750" y="2990850"/>
            <a:ext cx="1014613" cy="447678"/>
            <a:chOff x="4326444" y="2990850"/>
            <a:chExt cx="1014613" cy="447678"/>
          </a:xfrm>
        </p:grpSpPr>
        <p:sp>
          <p:nvSpPr>
            <p:cNvPr id="321" name="Can 32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Can 32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Can 32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Can 32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5" name="Group 324"/>
          <p:cNvGrpSpPr/>
          <p:nvPr/>
        </p:nvGrpSpPr>
        <p:grpSpPr>
          <a:xfrm flipH="1">
            <a:off x="7657056" y="2990850"/>
            <a:ext cx="1014613" cy="447678"/>
            <a:chOff x="4326444" y="2990850"/>
            <a:chExt cx="1014613" cy="447678"/>
          </a:xfrm>
        </p:grpSpPr>
        <p:sp>
          <p:nvSpPr>
            <p:cNvPr id="326" name="Can 325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Can 326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Can 327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Can 328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0" name="Group 329"/>
          <p:cNvGrpSpPr/>
          <p:nvPr/>
        </p:nvGrpSpPr>
        <p:grpSpPr>
          <a:xfrm flipH="1">
            <a:off x="9186890" y="2990850"/>
            <a:ext cx="1014613" cy="447678"/>
            <a:chOff x="4326444" y="2990850"/>
            <a:chExt cx="1014613" cy="447678"/>
          </a:xfrm>
        </p:grpSpPr>
        <p:sp>
          <p:nvSpPr>
            <p:cNvPr id="331" name="Can 33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Can 33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Can 33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Can 33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637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8" name="Straight Connector 57"/>
          <p:cNvCxnSpPr>
            <a:endCxn id="5" idx="0"/>
          </p:cNvCxnSpPr>
          <p:nvPr/>
        </p:nvCxnSpPr>
        <p:spPr>
          <a:xfrm>
            <a:off x="1705914" y="4073178"/>
            <a:ext cx="0" cy="1569312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0388" y="5124530"/>
            <a:ext cx="11770921" cy="2234514"/>
            <a:chOff x="1440388" y="5124530"/>
            <a:chExt cx="11770921" cy="2234514"/>
          </a:xfrm>
        </p:grpSpPr>
        <p:sp>
          <p:nvSpPr>
            <p:cNvPr id="26" name="Can 2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5" idx="6"/>
              <a:endCxn id="4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n 3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8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n 2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9" idx="2"/>
              <a:endCxn id="28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59" name="Straight Connector 58"/>
          <p:cNvCxnSpPr>
            <a:endCxn id="9" idx="0"/>
          </p:cNvCxnSpPr>
          <p:nvPr/>
        </p:nvCxnSpPr>
        <p:spPr>
          <a:xfrm>
            <a:off x="12945117" y="4635831"/>
            <a:ext cx="1448" cy="1485695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14388" y="3100646"/>
            <a:ext cx="2387510" cy="1340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8105" y="2520344"/>
            <a:ext cx="3294024" cy="2325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178544">
            <a:off x="5266604" y="3033255"/>
            <a:ext cx="1104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Link</a:t>
            </a:r>
            <a:endParaRPr lang="en-US" sz="4400" dirty="0"/>
          </a:p>
        </p:txBody>
      </p:sp>
      <p:sp>
        <p:nvSpPr>
          <p:cNvPr id="31" name="TextBox 30"/>
          <p:cNvSpPr txBox="1"/>
          <p:nvPr/>
        </p:nvSpPr>
        <p:spPr>
          <a:xfrm>
            <a:off x="3286379" y="2975236"/>
            <a:ext cx="1751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Router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8417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3948E-6 -3.35907E-6 L 0.00315 -0.2297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" y="-11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2: Lessons from the computer industry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1964-1979: The mainframe computer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53" y="2590399"/>
            <a:ext cx="7598010" cy="4273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58" b="94741" l="6563" r="9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9" t="1500" r="3650" b="5499"/>
          <a:stretch>
            <a:fillRect/>
          </a:stretch>
        </p:blipFill>
        <p:spPr bwMode="auto">
          <a:xfrm>
            <a:off x="9711967" y="2590398"/>
            <a:ext cx="3983862" cy="421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7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1979: The microprocessor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772" b="14025"/>
          <a:stretch/>
        </p:blipFill>
        <p:spPr>
          <a:xfrm>
            <a:off x="4483647" y="1955348"/>
            <a:ext cx="9415232" cy="23685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4563" b="11820"/>
          <a:stretch/>
        </p:blipFill>
        <p:spPr>
          <a:xfrm>
            <a:off x="4483648" y="5069796"/>
            <a:ext cx="9415232" cy="2660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1723" y="1955348"/>
            <a:ext cx="18642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Intel 8088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1236" y="5050848"/>
            <a:ext cx="28887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Motorola 68000</a:t>
            </a:r>
          </a:p>
        </p:txBody>
      </p:sp>
    </p:spTree>
    <p:extLst>
      <p:ext uri="{BB962C8B-B14F-4D97-AF65-F5344CB8AC3E}">
        <p14:creationId xmlns:p14="http://schemas.microsoft.com/office/powerpoint/2010/main" val="2247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1981: The personal computer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446" y="1824321"/>
            <a:ext cx="7915248" cy="6114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7034" y="1824321"/>
            <a:ext cx="1685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IBM PC</a:t>
            </a:r>
          </a:p>
        </p:txBody>
      </p:sp>
    </p:spTree>
    <p:extLst>
      <p:ext uri="{BB962C8B-B14F-4D97-AF65-F5344CB8AC3E}">
        <p14:creationId xmlns:p14="http://schemas.microsoft.com/office/powerpoint/2010/main" val="36404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2000: Rack-mounted Servers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973" t="38808" r="2979" b="18641"/>
          <a:stretch/>
        </p:blipFill>
        <p:spPr>
          <a:xfrm>
            <a:off x="3477429" y="5679792"/>
            <a:ext cx="7856972" cy="21855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009" y="1952241"/>
            <a:ext cx="4013483" cy="321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8514" y="1824321"/>
            <a:ext cx="2643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Dell Servers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6403" y="5679792"/>
            <a:ext cx="2421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HP Servers</a:t>
            </a:r>
          </a:p>
        </p:txBody>
      </p:sp>
    </p:spTree>
    <p:extLst>
      <p:ext uri="{BB962C8B-B14F-4D97-AF65-F5344CB8AC3E}">
        <p14:creationId xmlns:p14="http://schemas.microsoft.com/office/powerpoint/2010/main" val="41865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2005: The </a:t>
            </a:r>
            <a:r>
              <a:rPr lang="en-US" dirty="0" err="1" smtClean="0"/>
              <a:t>whitebox</a:t>
            </a:r>
            <a:r>
              <a:rPr lang="en-US" dirty="0" smtClean="0"/>
              <a:t> server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84" t="31668" r="2169" b="30793"/>
          <a:stretch/>
        </p:blipFill>
        <p:spPr>
          <a:xfrm>
            <a:off x="231829" y="2025220"/>
            <a:ext cx="14081068" cy="2059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8" b="96623" l="4000" r="97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7955" y="6194779"/>
            <a:ext cx="1794276" cy="154419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 rot="697748">
            <a:off x="6675938" y="6422406"/>
            <a:ext cx="1485612" cy="1178939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7115" y="5923049"/>
            <a:ext cx="2711559" cy="216924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689778" y="5974538"/>
            <a:ext cx="7396719" cy="2006200"/>
          </a:xfrm>
          <a:prstGeom prst="roundRect">
            <a:avLst/>
          </a:prstGeom>
          <a:noFill/>
          <a:ln w="76200" cmpd="sng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2678" y="4251199"/>
            <a:ext cx="2205427" cy="13147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78946" y="5540225"/>
            <a:ext cx="1686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Sheet metal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82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82E-6 4.10869E-6 L 0.00358 0.2083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040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Dell Stock Price</a:t>
            </a:r>
            <a:endParaRPr lang="en-US" dirty="0"/>
          </a:p>
        </p:txBody>
      </p:sp>
      <p:pic>
        <p:nvPicPr>
          <p:cNvPr id="6" name="Picture 5" descr="Screen Shot 2014-03-23 at 6.01.3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/>
          <a:stretch/>
        </p:blipFill>
        <p:spPr>
          <a:xfrm>
            <a:off x="321937" y="2300994"/>
            <a:ext cx="13913103" cy="4924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03370" y="7761747"/>
            <a:ext cx="162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Google Finance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8280" y="2165731"/>
            <a:ext cx="964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504D"/>
                </a:solidFill>
              </a:rPr>
              <a:t>$42</a:t>
            </a:r>
            <a:endParaRPr lang="en-US" sz="4000" dirty="0">
              <a:solidFill>
                <a:srgbClr val="C0504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41671" y="5596241"/>
            <a:ext cx="964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504D"/>
                </a:solidFill>
              </a:rPr>
              <a:t>$14</a:t>
            </a:r>
            <a:endParaRPr lang="en-US" sz="4000" dirty="0">
              <a:solidFill>
                <a:srgbClr val="C0504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956" y="6512979"/>
            <a:ext cx="1224614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2005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03370" y="6517685"/>
            <a:ext cx="1224614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2013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4" idx="3"/>
            <a:endCxn id="7" idx="1"/>
          </p:cNvCxnSpPr>
          <p:nvPr/>
        </p:nvCxnSpPr>
        <p:spPr>
          <a:xfrm>
            <a:off x="1352907" y="2519674"/>
            <a:ext cx="11688764" cy="3430510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01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240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6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959" t="21038" b="12785"/>
          <a:stretch/>
        </p:blipFill>
        <p:spPr>
          <a:xfrm>
            <a:off x="929417" y="1477818"/>
            <a:ext cx="12626832" cy="51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Industry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8" b="94741" l="6563" r="9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9" t="1500" r="3650" b="5499"/>
          <a:stretch>
            <a:fillRect/>
          </a:stretch>
        </p:blipFill>
        <p:spPr bwMode="auto">
          <a:xfrm>
            <a:off x="892213" y="2115041"/>
            <a:ext cx="3983862" cy="421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1388566" y="3648473"/>
            <a:ext cx="2370901" cy="11582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Operating System</a:t>
            </a:r>
            <a:endParaRPr lang="en-US" sz="1800" dirty="0" smtClean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1388566" y="4913393"/>
            <a:ext cx="2370901" cy="10058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/>
              <a:t>Hardware</a:t>
            </a:r>
            <a:endParaRPr lang="en-US" sz="1800" smtClean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1388566" y="2657873"/>
            <a:ext cx="2370901" cy="88392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Applications</a:t>
            </a:r>
            <a:endParaRPr lang="en-US" sz="1800" dirty="0" smtClean="0"/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9067800" y="2355714"/>
            <a:ext cx="3657600" cy="685800"/>
            <a:chOff x="5334000" y="1371600"/>
            <a:chExt cx="3657600" cy="6858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8382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8077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772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7162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6858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6553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6248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5943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638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5334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</p:grpSp>
      <p:grpSp>
        <p:nvGrpSpPr>
          <p:cNvPr id="24" name="Group 51"/>
          <p:cNvGrpSpPr>
            <a:grpSpLocks/>
          </p:cNvGrpSpPr>
          <p:nvPr/>
        </p:nvGrpSpPr>
        <p:grpSpPr bwMode="auto">
          <a:xfrm>
            <a:off x="9677400" y="4652826"/>
            <a:ext cx="2590800" cy="369445"/>
            <a:chOff x="6019800" y="3200400"/>
            <a:chExt cx="2590800" cy="369332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019800" y="3427343"/>
              <a:ext cx="2590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775809" cy="3693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Arial" charset="0"/>
                </a:rPr>
                <a:t>Open Interface</a:t>
              </a:r>
            </a:p>
          </p:txBody>
        </p:sp>
      </p:grpSp>
      <p:grpSp>
        <p:nvGrpSpPr>
          <p:cNvPr id="27" name="Group 57"/>
          <p:cNvGrpSpPr>
            <a:grpSpLocks/>
          </p:cNvGrpSpPr>
          <p:nvPr/>
        </p:nvGrpSpPr>
        <p:grpSpPr bwMode="auto">
          <a:xfrm>
            <a:off x="9067800" y="3270114"/>
            <a:ext cx="3505200" cy="1295400"/>
            <a:chOff x="5334000" y="1828800"/>
            <a:chExt cx="3505200" cy="1295400"/>
          </a:xfrm>
        </p:grpSpPr>
        <p:sp>
          <p:nvSpPr>
            <p:cNvPr id="28" name="Rounded Rectangle 27"/>
            <p:cNvSpPr/>
            <p:nvPr/>
          </p:nvSpPr>
          <p:spPr bwMode="auto">
            <a:xfrm>
              <a:off x="6934200" y="22860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solidFill>
                    <a:srgbClr val="FFFFFF"/>
                  </a:solidFill>
                </a:rPr>
                <a:t>Linux</a:t>
              </a: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8077200" y="22860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FF00FF"/>
                </a:gs>
                <a:gs pos="100000">
                  <a:srgbClr val="FF99C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solidFill>
                    <a:srgbClr val="FFFFFF"/>
                  </a:solidFill>
                </a:rPr>
                <a:t>Mac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solidFill>
                    <a:srgbClr val="FFFFFF"/>
                  </a:solidFill>
                </a:rPr>
                <a:t>OS</a:t>
              </a: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5334000" y="2286000"/>
              <a:ext cx="1219200" cy="838200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rgbClr val="FFFFFF"/>
                  </a:solidFill>
                </a:rPr>
                <a:t>Windows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rgbClr val="FFFFFF"/>
                  </a:solidFill>
                </a:rPr>
                <a:t>(OS)</a:t>
              </a:r>
            </a:p>
          </p:txBody>
        </p:sp>
        <p:sp>
          <p:nvSpPr>
            <p:cNvPr id="31" name="TextBox 23"/>
            <p:cNvSpPr txBox="1">
              <a:spLocks noChangeArrowheads="1"/>
            </p:cNvSpPr>
            <p:nvPr/>
          </p:nvSpPr>
          <p:spPr bwMode="auto">
            <a:xfrm>
              <a:off x="6553200" y="2526268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Arial" charset="0"/>
                </a:rPr>
                <a:t>or</a:t>
              </a:r>
            </a:p>
          </p:txBody>
        </p:sp>
        <p:sp>
          <p:nvSpPr>
            <p:cNvPr id="32" name="TextBox 24"/>
            <p:cNvSpPr txBox="1">
              <a:spLocks noChangeArrowheads="1"/>
            </p:cNvSpPr>
            <p:nvPr/>
          </p:nvSpPr>
          <p:spPr bwMode="auto">
            <a:xfrm>
              <a:off x="7696200" y="2514600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Arial" charset="0"/>
                </a:rPr>
                <a:t>or</a:t>
              </a:r>
            </a:p>
          </p:txBody>
        </p:sp>
        <p:grpSp>
          <p:nvGrpSpPr>
            <p:cNvPr id="33" name="Group 52"/>
            <p:cNvGrpSpPr>
              <a:grpSpLocks/>
            </p:cNvGrpSpPr>
            <p:nvPr/>
          </p:nvGrpSpPr>
          <p:grpSpPr bwMode="auto">
            <a:xfrm>
              <a:off x="5943600" y="1828800"/>
              <a:ext cx="2590800" cy="369332"/>
              <a:chOff x="6019800" y="3200400"/>
              <a:chExt cx="2590800" cy="369332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6019800" y="3427413"/>
                <a:ext cx="259080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775809" cy="3693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latin typeface="Arial" charset="0"/>
                  </a:rPr>
                  <a:t>Open Interface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8617670" y="5174717"/>
            <a:ext cx="3498130" cy="1150542"/>
            <a:chOff x="7855670" y="5174717"/>
            <a:chExt cx="3498130" cy="1150542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9067800" y="5174717"/>
              <a:ext cx="2286000" cy="838456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smtClean="0"/>
                <a:t>Microprocessor</a:t>
              </a:r>
              <a:endParaRPr lang="en-US" sz="1800" smtClean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55670" y="5282070"/>
              <a:ext cx="1212130" cy="1043189"/>
            </a:xfrm>
            <a:prstGeom prst="rect">
              <a:avLst/>
            </a:prstGeom>
          </p:spPr>
        </p:pic>
      </p:grpSp>
      <p:cxnSp>
        <p:nvCxnSpPr>
          <p:cNvPr id="39" name="Straight Arrow Connector 38"/>
          <p:cNvCxnSpPr/>
          <p:nvPr/>
        </p:nvCxnSpPr>
        <p:spPr>
          <a:xfrm flipV="1">
            <a:off x="5769504" y="4084007"/>
            <a:ext cx="1653122" cy="1094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  <a:effectLst>
            <a:outerShdw blurRad="50800" dist="38100" dir="82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0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69020" y="1674676"/>
            <a:ext cx="5173454" cy="790333"/>
            <a:chOff x="57238" y="3156576"/>
            <a:chExt cx="2393750" cy="421005"/>
          </a:xfrm>
        </p:grpSpPr>
        <p:sp>
          <p:nvSpPr>
            <p:cNvPr id="53" name="Rectangle 52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Data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Address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58" name="Straight Arrow Connector 57"/>
          <p:cNvCxnSpPr/>
          <p:nvPr/>
        </p:nvCxnSpPr>
        <p:spPr>
          <a:xfrm>
            <a:off x="2015423" y="3808725"/>
            <a:ext cx="1239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5026658" y="3449362"/>
            <a:ext cx="1898696" cy="282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8822565" y="3628938"/>
            <a:ext cx="1133835" cy="4519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1348435" y="4271602"/>
            <a:ext cx="1243350" cy="31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484372" y="3232646"/>
            <a:ext cx="11770921" cy="2234514"/>
            <a:chOff x="1440388" y="5124530"/>
            <a:chExt cx="11770921" cy="2234514"/>
          </a:xfrm>
        </p:grpSpPr>
        <p:sp>
          <p:nvSpPr>
            <p:cNvPr id="43" name="Can 42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>
              <a:stCxn id="60" idx="6"/>
              <a:endCxn id="46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n 45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0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n 49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>
              <a:stCxn id="5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57" idx="2"/>
              <a:endCxn id="50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22011" y="3257655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FFFF00"/>
                  </a:solidFill>
                </a:rPr>
                <a:t>Data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14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495E-6 3.96943E-6 L -0.08595 0.1665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6" y="83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2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8497662" y="5174717"/>
            <a:ext cx="3618138" cy="1435586"/>
            <a:chOff x="8497662" y="5174717"/>
            <a:chExt cx="3618138" cy="14355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364" b="90000" l="5911" r="89936">
                          <a14:foregroundMark x1="22684" y1="33455" x2="22684" y2="33455"/>
                          <a14:foregroundMark x1="27796" y1="35455" x2="27796" y2="35455"/>
                          <a14:foregroundMark x1="33227" y1="37091" x2="33227" y2="37091"/>
                          <a14:foregroundMark x1="39457" y1="37636" x2="39457" y2="37636"/>
                          <a14:foregroundMark x1="44569" y1="39273" x2="44569" y2="39273"/>
                          <a14:foregroundMark x1="49201" y1="39273" x2="49201" y2="39273"/>
                          <a14:foregroundMark x1="54633" y1="39273" x2="54633" y2="39273"/>
                          <a14:foregroundMark x1="59105" y1="40000" x2="59105" y2="40000"/>
                          <a14:foregroundMark x1="57029" y1="37636" x2="57029" y2="37636"/>
                          <a14:foregroundMark x1="61821" y1="39091" x2="61821" y2="39091"/>
                          <a14:foregroundMark x1="24601" y1="65273" x2="24601" y2="65273"/>
                          <a14:foregroundMark x1="27316" y1="61455" x2="27316" y2="61455"/>
                          <a14:foregroundMark x1="20767" y1="61091" x2="20767" y2="61091"/>
                          <a14:foregroundMark x1="32428" y1="63636" x2="32428" y2="63636"/>
                          <a14:foregroundMark x1="35942" y1="64364" x2="35942" y2="64364"/>
                          <a14:foregroundMark x1="39617" y1="64364" x2="39617" y2="64364"/>
                          <a14:foregroundMark x1="45687" y1="64182" x2="45687" y2="64182"/>
                          <a14:foregroundMark x1="49521" y1="63636" x2="49521" y2="63636"/>
                          <a14:foregroundMark x1="52556" y1="64000" x2="52556" y2="64000"/>
                          <a14:foregroundMark x1="56070" y1="62909" x2="56070" y2="62909"/>
                          <a14:foregroundMark x1="59265" y1="62909" x2="59265" y2="62909"/>
                          <a14:foregroundMark x1="65176" y1="62909" x2="65176" y2="62909"/>
                          <a14:foregroundMark x1="36422" y1="71091" x2="36422" y2="71091"/>
                          <a14:foregroundMark x1="48083" y1="72545" x2="48083" y2="72545"/>
                          <a14:foregroundMark x1="41693" y1="63273" x2="41693" y2="63273"/>
                          <a14:foregroundMark x1="46805" y1="70182" x2="46805" y2="70182"/>
                          <a14:foregroundMark x1="49361" y1="72909" x2="49361" y2="72909"/>
                          <a14:foregroundMark x1="48562" y1="69273" x2="48562" y2="69273"/>
                          <a14:foregroundMark x1="30351" y1="61273" x2="30351" y2="61273"/>
                          <a14:backgroundMark x1="49840" y1="71091" x2="49840" y2="710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97662" y="5293642"/>
              <a:ext cx="1498600" cy="1316661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4" name="Rounded Rectangle 33"/>
            <p:cNvSpPr/>
            <p:nvPr/>
          </p:nvSpPr>
          <p:spPr bwMode="auto">
            <a:xfrm>
              <a:off x="9829800" y="5174717"/>
              <a:ext cx="2286000" cy="838456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/>
                <a:t>Switch Chips</a:t>
              </a:r>
              <a:endParaRPr lang="en-US" sz="1800" dirty="0" smtClean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Networking Industry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826" y="2299306"/>
            <a:ext cx="8103303" cy="486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172269" y="4255662"/>
            <a:ext cx="3048000" cy="11582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Operating System</a:t>
            </a:r>
            <a:endParaRPr lang="en-US" sz="1800" dirty="0" smtClean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2172269" y="5505342"/>
            <a:ext cx="3048000" cy="10058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/>
              <a:t>Hardware</a:t>
            </a:r>
            <a:endParaRPr lang="en-US" sz="1800" smtClean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2172269" y="3249822"/>
            <a:ext cx="3048000" cy="88392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mtClean="0"/>
              <a:t>Features</a:t>
            </a:r>
            <a:endParaRPr lang="en-US" sz="1800" smtClean="0"/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9067800" y="2355714"/>
            <a:ext cx="3657600" cy="685800"/>
            <a:chOff x="5334000" y="1371600"/>
            <a:chExt cx="3657600" cy="6858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8382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8077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772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7162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6858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6553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6248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5943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638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5334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</p:grp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9677400" y="4652826"/>
            <a:ext cx="2590800" cy="369445"/>
            <a:chOff x="6019800" y="3200400"/>
            <a:chExt cx="2590800" cy="36933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6019800" y="3427343"/>
              <a:ext cx="2590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775809" cy="3693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Arial" charset="0"/>
                </a:rPr>
                <a:t>Open Interface</a:t>
              </a:r>
            </a:p>
          </p:txBody>
        </p:sp>
      </p:grpSp>
      <p:grpSp>
        <p:nvGrpSpPr>
          <p:cNvPr id="30" name="Group 52"/>
          <p:cNvGrpSpPr>
            <a:grpSpLocks/>
          </p:cNvGrpSpPr>
          <p:nvPr/>
        </p:nvGrpSpPr>
        <p:grpSpPr bwMode="auto">
          <a:xfrm>
            <a:off x="9677400" y="3249822"/>
            <a:ext cx="2590800" cy="369332"/>
            <a:chOff x="6019800" y="3200400"/>
            <a:chExt cx="2590800" cy="369332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6019800" y="3427413"/>
              <a:ext cx="25908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775809" cy="3693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Arial" charset="0"/>
                </a:rPr>
                <a:t>Open Interface</a:t>
              </a:r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 flipV="1">
            <a:off x="6262164" y="4084007"/>
            <a:ext cx="1653122" cy="1094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  <a:effectLst>
            <a:outerShdw blurRad="50800" dist="38100" dir="82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8822781" y="3675855"/>
            <a:ext cx="3842838" cy="838200"/>
            <a:chOff x="8822781" y="3675855"/>
            <a:chExt cx="3842838" cy="8382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8822781" y="3675855"/>
              <a:ext cx="1709238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smtClean="0">
                  <a:solidFill>
                    <a:srgbClr val="FFFFFF"/>
                  </a:solidFill>
                </a:rPr>
                <a:t>Control </a:t>
              </a:r>
              <a:br>
                <a:rPr lang="en-US" sz="2400" dirty="0" smtClean="0">
                  <a:solidFill>
                    <a:srgbClr val="FFFFFF"/>
                  </a:solidFill>
                </a:rPr>
              </a:br>
              <a:r>
                <a:rPr lang="en-US" sz="2400" dirty="0" smtClean="0">
                  <a:solidFill>
                    <a:srgbClr val="FFFFFF"/>
                  </a:solidFill>
                </a:rPr>
                <a:t>Plane  1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10956381" y="3675855"/>
              <a:ext cx="1709238" cy="83820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smtClean="0">
                  <a:solidFill>
                    <a:schemeClr val="bg1"/>
                  </a:solidFill>
                </a:rPr>
                <a:t>Control </a:t>
              </a:r>
              <a:br>
                <a:rPr lang="en-US" sz="2400" dirty="0" smtClean="0">
                  <a:solidFill>
                    <a:schemeClr val="bg1"/>
                  </a:solidFill>
                </a:rPr>
              </a:br>
              <a:r>
                <a:rPr lang="en-US" sz="2400" dirty="0" smtClean="0">
                  <a:solidFill>
                    <a:schemeClr val="bg1"/>
                  </a:solidFill>
                </a:rPr>
                <a:t>Plane  2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048260" y="3660216"/>
            <a:ext cx="6519989" cy="838200"/>
            <a:chOff x="8048260" y="3714642"/>
            <a:chExt cx="6519989" cy="838200"/>
          </a:xfrm>
        </p:grpSpPr>
        <p:sp>
          <p:nvSpPr>
            <p:cNvPr id="45" name="Rounded Rectangle 44"/>
            <p:cNvSpPr/>
            <p:nvPr/>
          </p:nvSpPr>
          <p:spPr bwMode="auto">
            <a:xfrm>
              <a:off x="8048260" y="3714642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srgbClr val="FFFFFF"/>
                  </a:solidFill>
                </a:rPr>
                <a:t>NOX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8728047" y="3714642"/>
              <a:ext cx="1043592" cy="838200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FFFFFF"/>
                  </a:solidFill>
                </a:rPr>
                <a:t>Beacon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9689426" y="3714642"/>
              <a:ext cx="762000" cy="83820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srgbClr val="FFFFFF"/>
                  </a:solidFill>
                </a:rPr>
                <a:t>ONIX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10369213" y="3714642"/>
              <a:ext cx="762000" cy="83820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srgbClr val="FFFFFF"/>
                  </a:solidFill>
                </a:rPr>
                <a:t>POX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49" name="Rounded Rectangle 48"/>
            <p:cNvSpPr/>
            <p:nvPr/>
          </p:nvSpPr>
          <p:spPr bwMode="auto">
            <a:xfrm>
              <a:off x="11049000" y="3714642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FF00FF"/>
                </a:gs>
                <a:gs pos="100000">
                  <a:srgbClr val="FF99C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srgbClr val="FFFFFF"/>
                  </a:solidFill>
                </a:rPr>
                <a:t>ONOS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50" name="Rounded Rectangle 49"/>
            <p:cNvSpPr/>
            <p:nvPr/>
          </p:nvSpPr>
          <p:spPr bwMode="auto">
            <a:xfrm>
              <a:off x="11728787" y="3714642"/>
              <a:ext cx="762000" cy="838200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srgbClr val="FFFFFF"/>
                  </a:solidFill>
                </a:rPr>
                <a:t>Flood</a:t>
              </a:r>
              <a:br>
                <a:rPr lang="en-US" sz="1600" dirty="0" smtClean="0">
                  <a:solidFill>
                    <a:srgbClr val="FFFFFF"/>
                  </a:solidFill>
                </a:rPr>
              </a:br>
              <a:r>
                <a:rPr lang="en-US" sz="1600" dirty="0" smtClean="0">
                  <a:solidFill>
                    <a:srgbClr val="FFFFFF"/>
                  </a:solidFill>
                </a:rPr>
                <a:t>light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12408574" y="3714642"/>
              <a:ext cx="862926" cy="838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 smtClean="0">
                  <a:solidFill>
                    <a:srgbClr val="FFFFFF"/>
                  </a:solidFill>
                </a:rPr>
                <a:t>Trema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13164561" y="3714642"/>
              <a:ext cx="762000" cy="8382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srgbClr val="FFFFFF"/>
                  </a:solidFill>
                </a:rPr>
                <a:t>ODL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13806249" y="3714642"/>
              <a:ext cx="762000" cy="8382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 smtClean="0">
                  <a:solidFill>
                    <a:srgbClr val="FFFFFF"/>
                  </a:solidFill>
                </a:rPr>
                <a:t>Ryu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4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0000" l="5911" r="89936">
                        <a14:foregroundMark x1="22684" y1="33455" x2="22684" y2="33455"/>
                        <a14:foregroundMark x1="27796" y1="35455" x2="27796" y2="35455"/>
                        <a14:foregroundMark x1="33227" y1="37091" x2="33227" y2="37091"/>
                        <a14:foregroundMark x1="39457" y1="37636" x2="39457" y2="37636"/>
                        <a14:foregroundMark x1="44569" y1="39273" x2="44569" y2="39273"/>
                        <a14:foregroundMark x1="49201" y1="39273" x2="49201" y2="39273"/>
                        <a14:foregroundMark x1="54633" y1="39273" x2="54633" y2="39273"/>
                        <a14:foregroundMark x1="59105" y1="40000" x2="59105" y2="40000"/>
                        <a14:foregroundMark x1="57029" y1="37636" x2="57029" y2="37636"/>
                        <a14:foregroundMark x1="61821" y1="39091" x2="61821" y2="39091"/>
                        <a14:foregroundMark x1="24601" y1="65273" x2="24601" y2="65273"/>
                        <a14:foregroundMark x1="27316" y1="61455" x2="27316" y2="61455"/>
                        <a14:foregroundMark x1="20767" y1="61091" x2="20767" y2="61091"/>
                        <a14:foregroundMark x1="32428" y1="63636" x2="32428" y2="63636"/>
                        <a14:foregroundMark x1="35942" y1="64364" x2="35942" y2="64364"/>
                        <a14:foregroundMark x1="39617" y1="64364" x2="39617" y2="64364"/>
                        <a14:foregroundMark x1="45687" y1="64182" x2="45687" y2="64182"/>
                        <a14:foregroundMark x1="49521" y1="63636" x2="49521" y2="63636"/>
                        <a14:foregroundMark x1="52556" y1="64000" x2="52556" y2="64000"/>
                        <a14:foregroundMark x1="56070" y1="62909" x2="56070" y2="62909"/>
                        <a14:foregroundMark x1="59265" y1="62909" x2="59265" y2="62909"/>
                        <a14:foregroundMark x1="65176" y1="62909" x2="65176" y2="62909"/>
                        <a14:foregroundMark x1="36422" y1="71091" x2="36422" y2="71091"/>
                        <a14:foregroundMark x1="48083" y1="72545" x2="48083" y2="72545"/>
                        <a14:foregroundMark x1="41693" y1="63273" x2="41693" y2="63273"/>
                        <a14:foregroundMark x1="46805" y1="70182" x2="46805" y2="70182"/>
                        <a14:foregroundMark x1="49361" y1="72909" x2="49361" y2="72909"/>
                        <a14:foregroundMark x1="48562" y1="69273" x2="48562" y2="69273"/>
                        <a14:foregroundMark x1="30351" y1="61273" x2="30351" y2="61273"/>
                        <a14:backgroundMark x1="49840" y1="71091" x2="49840" y2="71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4725" y="6284774"/>
            <a:ext cx="1498600" cy="131666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2010: The </a:t>
            </a:r>
            <a:r>
              <a:rPr lang="en-US" dirty="0" err="1" smtClean="0"/>
              <a:t>whitebox</a:t>
            </a:r>
            <a:r>
              <a:rPr lang="en-US" dirty="0" smtClean="0"/>
              <a:t> switch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8" b="96623" l="4000" r="97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7955" y="6194779"/>
            <a:ext cx="1794276" cy="154419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 rot="697748">
            <a:off x="6675938" y="6422406"/>
            <a:ext cx="1485612" cy="1178939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7115" y="5923049"/>
            <a:ext cx="2711559" cy="216924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390670" y="5974538"/>
            <a:ext cx="8695827" cy="2006200"/>
          </a:xfrm>
          <a:prstGeom prst="roundRect">
            <a:avLst/>
          </a:prstGeom>
          <a:noFill/>
          <a:ln w="76200" cmpd="sng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2678" y="4251199"/>
            <a:ext cx="2205427" cy="13147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90670" y="5540225"/>
            <a:ext cx="1686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Sheet metal</a:t>
            </a:r>
            <a:endParaRPr lang="en-US" sz="2400" dirty="0"/>
          </a:p>
        </p:txBody>
      </p:sp>
      <p:pic>
        <p:nvPicPr>
          <p:cNvPr id="3" name="Picture 2" descr="Screen Shot 2014-04-28 at 9.20.02 PM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t="20132" r="1276" b="13079"/>
          <a:stretch/>
        </p:blipFill>
        <p:spPr>
          <a:xfrm>
            <a:off x="731520" y="1543837"/>
            <a:ext cx="12750237" cy="260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2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82E-6 4.10869E-6 L 0.00358 0.2083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040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Hardware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Hardware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Hardware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Hardware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3" name="Can 82"/>
          <p:cNvSpPr/>
          <p:nvPr/>
        </p:nvSpPr>
        <p:spPr>
          <a:xfrm>
            <a:off x="3354039" y="2884388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Software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8" name="Can 37"/>
          <p:cNvSpPr/>
          <p:nvPr/>
        </p:nvSpPr>
        <p:spPr>
          <a:xfrm>
            <a:off x="7021389" y="2512071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Software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0" name="Can 39"/>
          <p:cNvSpPr/>
          <p:nvPr/>
        </p:nvSpPr>
        <p:spPr>
          <a:xfrm>
            <a:off x="9698721" y="3367305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Software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6" name="Can 35"/>
          <p:cNvSpPr/>
          <p:nvPr/>
        </p:nvSpPr>
        <p:spPr>
          <a:xfrm>
            <a:off x="5511015" y="4050752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Software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0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Forwarding Plane</a:t>
            </a:r>
            <a:endParaRPr lang="en-US"/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Hardware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Hardware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Hardware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Hardware 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54039" y="2512071"/>
            <a:ext cx="8022760" cy="2387788"/>
            <a:chOff x="3354039" y="2512071"/>
            <a:chExt cx="8022760" cy="2387788"/>
          </a:xfrm>
        </p:grpSpPr>
        <p:sp>
          <p:nvSpPr>
            <p:cNvPr id="83" name="Can 82"/>
            <p:cNvSpPr/>
            <p:nvPr/>
          </p:nvSpPr>
          <p:spPr>
            <a:xfrm>
              <a:off x="3354039" y="2884388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50000"/>
                    </a:schemeClr>
                  </a:solidFill>
                </a:rPr>
                <a:t>Software 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38" name="Can 37"/>
            <p:cNvSpPr/>
            <p:nvPr/>
          </p:nvSpPr>
          <p:spPr>
            <a:xfrm>
              <a:off x="7021389" y="2512071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50000"/>
                    </a:schemeClr>
                  </a:solidFill>
                </a:rPr>
                <a:t>Software 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40" name="Can 39"/>
            <p:cNvSpPr/>
            <p:nvPr/>
          </p:nvSpPr>
          <p:spPr>
            <a:xfrm>
              <a:off x="9698721" y="3367305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50000"/>
                    </a:schemeClr>
                  </a:solidFill>
                </a:rPr>
                <a:t>Software 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36" name="Can 35"/>
            <p:cNvSpPr/>
            <p:nvPr/>
          </p:nvSpPr>
          <p:spPr>
            <a:xfrm>
              <a:off x="5511015" y="4050752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50000"/>
                    </a:schemeClr>
                  </a:solidFill>
                </a:rPr>
                <a:t>Software 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01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Plane</a:t>
            </a:r>
            <a:endParaRPr lang="en-US" dirty="0"/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65000"/>
                  </a:schemeClr>
                </a:solidFill>
              </a:rPr>
              <a:t>Hardware </a:t>
            </a:r>
            <a:endParaRPr 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54039" y="2512071"/>
            <a:ext cx="8022760" cy="2387788"/>
            <a:chOff x="3354039" y="2512071"/>
            <a:chExt cx="8022760" cy="2387788"/>
          </a:xfrm>
        </p:grpSpPr>
        <p:sp>
          <p:nvSpPr>
            <p:cNvPr id="83" name="Can 82"/>
            <p:cNvSpPr/>
            <p:nvPr/>
          </p:nvSpPr>
          <p:spPr>
            <a:xfrm>
              <a:off x="3354039" y="2884388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4993202" y="2837669"/>
              <a:ext cx="2028187" cy="272648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699467" y="2837669"/>
              <a:ext cx="1460014" cy="596474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249601" y="3434143"/>
              <a:ext cx="1276355" cy="849107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n 37"/>
            <p:cNvSpPr/>
            <p:nvPr/>
          </p:nvSpPr>
          <p:spPr>
            <a:xfrm>
              <a:off x="7021389" y="2512071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sp>
          <p:nvSpPr>
            <p:cNvPr id="40" name="Can 39"/>
            <p:cNvSpPr/>
            <p:nvPr/>
          </p:nvSpPr>
          <p:spPr>
            <a:xfrm>
              <a:off x="9698721" y="3367305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sp>
          <p:nvSpPr>
            <p:cNvPr id="36" name="Can 35"/>
            <p:cNvSpPr/>
            <p:nvPr/>
          </p:nvSpPr>
          <p:spPr>
            <a:xfrm>
              <a:off x="5511015" y="4050752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7204034" y="3925328"/>
              <a:ext cx="2494687" cy="389541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74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65000"/>
                  </a:schemeClr>
                </a:solidFill>
              </a:rPr>
              <a:t>Hardware </a:t>
            </a:r>
            <a:endParaRPr 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54039" y="2512071"/>
            <a:ext cx="8022760" cy="2387788"/>
            <a:chOff x="3354039" y="2512071"/>
            <a:chExt cx="8022760" cy="2387788"/>
          </a:xfrm>
        </p:grpSpPr>
        <p:sp>
          <p:nvSpPr>
            <p:cNvPr id="83" name="Can 82"/>
            <p:cNvSpPr/>
            <p:nvPr/>
          </p:nvSpPr>
          <p:spPr>
            <a:xfrm>
              <a:off x="3354039" y="2884388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4993202" y="2837669"/>
              <a:ext cx="2028187" cy="272648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699467" y="2837669"/>
              <a:ext cx="1460014" cy="596474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249601" y="3434143"/>
              <a:ext cx="1276355" cy="849107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n 37"/>
            <p:cNvSpPr/>
            <p:nvPr/>
          </p:nvSpPr>
          <p:spPr>
            <a:xfrm>
              <a:off x="7021389" y="2512071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sp>
          <p:nvSpPr>
            <p:cNvPr id="40" name="Can 39"/>
            <p:cNvSpPr/>
            <p:nvPr/>
          </p:nvSpPr>
          <p:spPr>
            <a:xfrm>
              <a:off x="9698721" y="3367305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sp>
          <p:nvSpPr>
            <p:cNvPr id="36" name="Can 35"/>
            <p:cNvSpPr/>
            <p:nvPr/>
          </p:nvSpPr>
          <p:spPr>
            <a:xfrm>
              <a:off x="5511015" y="4050752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7204034" y="3925328"/>
              <a:ext cx="2494687" cy="389541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193078" y="1810341"/>
            <a:ext cx="6391139" cy="3006167"/>
            <a:chOff x="4193078" y="1810341"/>
            <a:chExt cx="6391139" cy="300616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4193078" y="2115818"/>
              <a:ext cx="0" cy="15508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7910472" y="1810341"/>
              <a:ext cx="0" cy="15508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0584217" y="1921741"/>
              <a:ext cx="0" cy="22324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6373068" y="1921741"/>
              <a:ext cx="0" cy="28947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3315124" y="1269912"/>
            <a:ext cx="8061675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Software Control Plane</a:t>
            </a:r>
            <a:endParaRPr lang="en-US" sz="4400" dirty="0">
              <a:solidFill>
                <a:srgbClr val="FFFFFF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12996" y="3388375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5" name="Rectangle 3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Data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2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  <a:endPara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13309788" y="4036563"/>
            <a:ext cx="33225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798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9128E-6 5.68922E-6 L 0.00141 -0.18546 " pathEditMode="relative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7307E-7 3.27157E-6 L 0.19091 3.27157E-6 L 0.44322 -0.06659 L 0.62079 0.05944 L 0.82905 0.05693 " pathEditMode="relative" ptsTypes="AAA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Defined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056994"/>
            <a:ext cx="13167360" cy="543115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 network in which the control plane is </a:t>
            </a:r>
            <a:br>
              <a:rPr lang="en-US" dirty="0"/>
            </a:br>
            <a:r>
              <a:rPr lang="en-US" dirty="0"/>
              <a:t>physically separate from the forwarding plane.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/>
              <a:t>and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 single control plane controls </a:t>
            </a:r>
            <a:br>
              <a:rPr lang="en-US" dirty="0"/>
            </a:br>
            <a:r>
              <a:rPr lang="en-US" dirty="0"/>
              <a:t>several forwarding devices.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(That’s it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01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00349" y="376078"/>
            <a:ext cx="8905959" cy="3208009"/>
            <a:chOff x="1484372" y="625224"/>
            <a:chExt cx="11770921" cy="4305395"/>
          </a:xfrm>
        </p:grpSpPr>
        <p:cxnSp>
          <p:nvCxnSpPr>
            <p:cNvPr id="46" name="Straight Connector 45"/>
            <p:cNvCxnSpPr>
              <a:stCxn id="57" idx="6"/>
            </p:cNvCxnSpPr>
            <p:nvPr/>
          </p:nvCxnSpPr>
          <p:spPr>
            <a:xfrm>
              <a:off x="2015423" y="3354197"/>
              <a:ext cx="1299701" cy="17124"/>
            </a:xfrm>
            <a:prstGeom prst="line">
              <a:avLst/>
            </a:prstGeom>
            <a:ln w="57150" cmpd="sng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627907" y="2981778"/>
              <a:ext cx="2561187" cy="308211"/>
            </a:xfrm>
            <a:prstGeom prst="line">
              <a:avLst/>
            </a:prstGeom>
            <a:ln w="57150" cap="rnd" cmpd="sng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249601" y="3523047"/>
              <a:ext cx="1867699" cy="1012618"/>
            </a:xfrm>
            <a:prstGeom prst="line">
              <a:avLst/>
            </a:prstGeom>
            <a:ln w="57150" cap="rnd" cmpd="sng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8261483" y="2981780"/>
              <a:ext cx="2136997" cy="844006"/>
            </a:xfrm>
            <a:prstGeom prst="line">
              <a:avLst/>
            </a:prstGeom>
            <a:ln w="57150" cap="rnd" cmpd="sng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7189093" y="3965224"/>
              <a:ext cx="2733850" cy="570443"/>
            </a:xfrm>
            <a:prstGeom prst="line">
              <a:avLst/>
            </a:prstGeom>
            <a:ln w="57150" cap="rnd" cmpd="sng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6" idx="2"/>
            </p:cNvCxnSpPr>
            <p:nvPr/>
          </p:nvCxnSpPr>
          <p:spPr>
            <a:xfrm flipH="1" flipV="1">
              <a:off x="11237517" y="3825787"/>
              <a:ext cx="1488288" cy="7446"/>
            </a:xfrm>
            <a:prstGeom prst="line">
              <a:avLst/>
            </a:prstGeom>
            <a:ln w="57150" cap="rnd" cmpd="sng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12725805" y="3584954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484372" y="3105918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82" name="Can 81"/>
            <p:cNvSpPr/>
            <p:nvPr/>
          </p:nvSpPr>
          <p:spPr>
            <a:xfrm>
              <a:off x="3354039" y="2915148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28575" cmpd="sng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65000"/>
                    </a:schemeClr>
                  </a:solidFill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65000"/>
                    </a:schemeClr>
                  </a:solidFill>
                </a:rPr>
                <a:t>Forwarding </a:t>
              </a:r>
              <a:endParaRPr lang="en-US" sz="1400" dirty="0">
                <a:solidFill>
                  <a:schemeClr val="tx1">
                    <a:lumMod val="65000"/>
                  </a:schemeClr>
                </a:solidFill>
              </a:endParaRPr>
            </a:p>
          </p:txBody>
        </p:sp>
        <p:sp>
          <p:nvSpPr>
            <p:cNvPr id="37" name="Can 36"/>
            <p:cNvSpPr/>
            <p:nvPr/>
          </p:nvSpPr>
          <p:spPr>
            <a:xfrm>
              <a:off x="5511015" y="4081512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28575" cmpd="sng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>
                  <a:solidFill>
                    <a:srgbClr val="A6A6A6"/>
                  </a:solidFill>
                </a:rPr>
                <a:t> </a:t>
              </a:r>
              <a:r>
                <a:rPr lang="en-US" sz="1400" dirty="0" smtClean="0">
                  <a:solidFill>
                    <a:srgbClr val="A6A6A6"/>
                  </a:solidFill>
                </a:rPr>
                <a:t>Forwarding</a:t>
              </a:r>
              <a:endParaRPr lang="en-US" sz="1400" dirty="0">
                <a:solidFill>
                  <a:srgbClr val="A6A6A6"/>
                </a:solidFill>
              </a:endParaRPr>
            </a:p>
          </p:txBody>
        </p:sp>
        <p:sp>
          <p:nvSpPr>
            <p:cNvPr id="39" name="Can 38"/>
            <p:cNvSpPr/>
            <p:nvPr/>
          </p:nvSpPr>
          <p:spPr>
            <a:xfrm>
              <a:off x="7021389" y="2542831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28575" cmpd="sng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>
                  <a:solidFill>
                    <a:srgbClr val="A6A6A6"/>
                  </a:solidFill>
                </a:rPr>
                <a:t> </a:t>
              </a:r>
              <a:r>
                <a:rPr lang="en-US" sz="1400" dirty="0" smtClean="0">
                  <a:solidFill>
                    <a:srgbClr val="A6A6A6"/>
                  </a:solidFill>
                </a:rPr>
                <a:t>Forwarding</a:t>
              </a:r>
              <a:endParaRPr lang="en-US" sz="1400" dirty="0">
                <a:solidFill>
                  <a:srgbClr val="A6A6A6"/>
                </a:solidFill>
              </a:endParaRPr>
            </a:p>
          </p:txBody>
        </p:sp>
        <p:sp>
          <p:nvSpPr>
            <p:cNvPr id="41" name="Can 40"/>
            <p:cNvSpPr/>
            <p:nvPr/>
          </p:nvSpPr>
          <p:spPr>
            <a:xfrm>
              <a:off x="9698721" y="3398065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28575" cmpd="sng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>
                  <a:solidFill>
                    <a:srgbClr val="A6A6A6"/>
                  </a:solidFill>
                </a:rPr>
                <a:t> </a:t>
              </a:r>
              <a:r>
                <a:rPr lang="en-US" sz="1400" dirty="0" smtClean="0">
                  <a:solidFill>
                    <a:srgbClr val="A6A6A6"/>
                  </a:solidFill>
                </a:rPr>
                <a:t>Forwarding</a:t>
              </a:r>
              <a:endParaRPr lang="en-US" sz="1400" dirty="0">
                <a:solidFill>
                  <a:srgbClr val="A6A6A6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193078" y="1165653"/>
              <a:ext cx="6391139" cy="3006167"/>
              <a:chOff x="4193078" y="1810341"/>
              <a:chExt cx="6391139" cy="3006167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4193078" y="2115818"/>
                <a:ext cx="0" cy="155083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7910472" y="1810341"/>
                <a:ext cx="0" cy="155083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10584217" y="1921741"/>
                <a:ext cx="0" cy="223241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6373068" y="1921741"/>
                <a:ext cx="0" cy="289476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ounded Rectangle 2"/>
            <p:cNvSpPr/>
            <p:nvPr/>
          </p:nvSpPr>
          <p:spPr>
            <a:xfrm>
              <a:off x="3315124" y="625224"/>
              <a:ext cx="8061675" cy="912746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FFFFFF"/>
                  </a:solidFill>
                </a:rPr>
                <a:t>Software Control Plane</a:t>
              </a:r>
              <a:endParaRPr lang="en-US" sz="4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19599" y="4174855"/>
            <a:ext cx="1231619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Immediate consequences...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Puts network owners and operators in control of their destiny.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N</a:t>
            </a:r>
            <a:r>
              <a:rPr lang="en-US" sz="3600" dirty="0" smtClean="0"/>
              <a:t>etworks are more reliable and more secure.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Networks cost less: hardware is simple and streamlined again.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Networks cost less to operate: customized.</a:t>
            </a:r>
          </a:p>
          <a:p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719599" y="1607926"/>
            <a:ext cx="18671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SDN: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0183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>
            <a:stCxn id="28" idx="6"/>
          </p:cNvCxnSpPr>
          <p:nvPr/>
        </p:nvCxnSpPr>
        <p:spPr>
          <a:xfrm>
            <a:off x="2858853" y="6368379"/>
            <a:ext cx="1093533" cy="15821"/>
          </a:xfrm>
          <a:prstGeom prst="line">
            <a:avLst/>
          </a:prstGeom>
          <a:ln w="571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056926" y="6024293"/>
            <a:ext cx="2154914" cy="28476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38630" y="6524384"/>
            <a:ext cx="1571431" cy="935581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114119" y="6024295"/>
            <a:ext cx="1798012" cy="779797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211839" y="6932921"/>
            <a:ext cx="2300188" cy="527045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7" idx="2"/>
          </p:cNvCxnSpPr>
          <p:nvPr/>
        </p:nvCxnSpPr>
        <p:spPr>
          <a:xfrm flipH="1" flipV="1">
            <a:off x="10618074" y="6804092"/>
            <a:ext cx="1252205" cy="6880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1870279" y="6581581"/>
            <a:ext cx="445497" cy="458781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412041" y="6138989"/>
            <a:ext cx="446812" cy="458781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9" name="Can 28"/>
          <p:cNvSpPr/>
          <p:nvPr/>
        </p:nvSpPr>
        <p:spPr>
          <a:xfrm>
            <a:off x="3985128" y="5962732"/>
            <a:ext cx="1411890" cy="784510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65000"/>
                  </a:schemeClr>
                </a:solidFill>
              </a:rPr>
              <a:t>Forwarding </a:t>
            </a:r>
            <a:endParaRPr 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0" name="Can 29"/>
          <p:cNvSpPr/>
          <p:nvPr/>
        </p:nvSpPr>
        <p:spPr>
          <a:xfrm>
            <a:off x="5799950" y="7040362"/>
            <a:ext cx="1411890" cy="784510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Forwarding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31" name="Can 30"/>
          <p:cNvSpPr/>
          <p:nvPr/>
        </p:nvSpPr>
        <p:spPr>
          <a:xfrm>
            <a:off x="7070738" y="5618739"/>
            <a:ext cx="1411890" cy="784510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Forwarding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32" name="Can 31"/>
          <p:cNvSpPr/>
          <p:nvPr/>
        </p:nvSpPr>
        <p:spPr>
          <a:xfrm>
            <a:off x="9323372" y="6408910"/>
            <a:ext cx="1411890" cy="784510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Forwarding</a:t>
            </a:r>
            <a:endParaRPr lang="en-US" sz="1400" dirty="0">
              <a:solidFill>
                <a:srgbClr val="A6A6A6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691073" y="4346333"/>
            <a:ext cx="5377332" cy="2777467"/>
            <a:chOff x="4193078" y="1810341"/>
            <a:chExt cx="6391139" cy="3006167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4193078" y="2115818"/>
              <a:ext cx="0" cy="155083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7910472" y="1810341"/>
              <a:ext cx="0" cy="155083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10584217" y="1921741"/>
              <a:ext cx="0" cy="223241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6373068" y="1921741"/>
              <a:ext cx="0" cy="289476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ounded Rectangle 33"/>
          <p:cNvSpPr/>
          <p:nvPr/>
        </p:nvSpPr>
        <p:spPr>
          <a:xfrm>
            <a:off x="3952386" y="3847018"/>
            <a:ext cx="6782876" cy="843307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Network Operating System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54" name="Straight Arrow Connector 53"/>
          <p:cNvCxnSpPr>
            <a:stCxn id="39" idx="2"/>
            <a:endCxn id="34" idx="0"/>
          </p:cNvCxnSpPr>
          <p:nvPr/>
        </p:nvCxnSpPr>
        <p:spPr>
          <a:xfrm flipH="1">
            <a:off x="7343824" y="3209697"/>
            <a:ext cx="796" cy="63732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5168175" y="3264006"/>
            <a:ext cx="346973" cy="46551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5294446" y="3295497"/>
            <a:ext cx="5380137" cy="666866"/>
            <a:chOff x="7498976" y="3075964"/>
            <a:chExt cx="5380137" cy="666866"/>
          </a:xfrm>
        </p:grpSpPr>
        <p:grpSp>
          <p:nvGrpSpPr>
            <p:cNvPr id="52" name="Group 51"/>
            <p:cNvGrpSpPr/>
            <p:nvPr/>
          </p:nvGrpSpPr>
          <p:grpSpPr>
            <a:xfrm>
              <a:off x="7498976" y="3086124"/>
              <a:ext cx="1853184" cy="656706"/>
              <a:chOff x="12092952" y="1849660"/>
              <a:chExt cx="1853184" cy="656706"/>
            </a:xfrm>
          </p:grpSpPr>
          <p:cxnSp>
            <p:nvCxnSpPr>
              <p:cNvPr id="47" name="Straight Connector 46"/>
              <p:cNvCxnSpPr>
                <a:stCxn id="42" idx="7"/>
                <a:endCxn id="43" idx="3"/>
              </p:cNvCxnSpPr>
              <p:nvPr/>
            </p:nvCxnSpPr>
            <p:spPr>
              <a:xfrm flipV="1">
                <a:off x="12321896" y="2019950"/>
                <a:ext cx="298016" cy="133247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6" idx="2"/>
                <a:endCxn id="42" idx="5"/>
              </p:cNvCxnSpPr>
              <p:nvPr/>
            </p:nvCxnSpPr>
            <p:spPr>
              <a:xfrm flipH="1" flipV="1">
                <a:off x="12321896" y="2294270"/>
                <a:ext cx="380656" cy="112344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44" idx="1"/>
                <a:endCxn id="43" idx="5"/>
              </p:cNvCxnSpPr>
              <p:nvPr/>
            </p:nvCxnSpPr>
            <p:spPr>
              <a:xfrm flipH="1" flipV="1">
                <a:off x="12809576" y="2019950"/>
                <a:ext cx="419936" cy="133247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46" idx="6"/>
                <a:endCxn id="44" idx="3"/>
              </p:cNvCxnSpPr>
              <p:nvPr/>
            </p:nvCxnSpPr>
            <p:spPr>
              <a:xfrm flipV="1">
                <a:off x="12970776" y="2294270"/>
                <a:ext cx="258736" cy="112344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44" idx="6"/>
                <a:endCxn id="45" idx="3"/>
              </p:cNvCxnSpPr>
              <p:nvPr/>
            </p:nvCxnSpPr>
            <p:spPr>
              <a:xfrm flipV="1">
                <a:off x="13458456" y="2111390"/>
                <a:ext cx="258736" cy="112344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>
                <a:off x="12092952" y="2123980"/>
                <a:ext cx="268224" cy="1995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i="1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2580632" y="1849660"/>
                <a:ext cx="268224" cy="1995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i="1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13190232" y="2123980"/>
                <a:ext cx="268224" cy="1995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i="1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13677912" y="1941100"/>
                <a:ext cx="268224" cy="1995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i="1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2702552" y="2306860"/>
                <a:ext cx="268224" cy="1995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i="1"/>
              </a:p>
            </p:txBody>
          </p:sp>
        </p:grpSp>
        <p:sp>
          <p:nvSpPr>
            <p:cNvPr id="40" name="TextBox 44"/>
            <p:cNvSpPr txBox="1">
              <a:spLocks noChangeArrowheads="1"/>
            </p:cNvSpPr>
            <p:nvPr/>
          </p:nvSpPr>
          <p:spPr bwMode="auto">
            <a:xfrm>
              <a:off x="9592319" y="3075964"/>
              <a:ext cx="328679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600" i="1" dirty="0">
                  <a:latin typeface="Arial" charset="0"/>
                </a:rPr>
                <a:t>Global Network Map</a:t>
              </a:r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5117069" y="2323248"/>
            <a:ext cx="4455101" cy="886449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Control Program</a:t>
            </a:r>
            <a:endParaRPr lang="en-US" sz="36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629920" y="4386238"/>
            <a:ext cx="13268960" cy="1020465"/>
            <a:chOff x="629920" y="4204806"/>
            <a:chExt cx="13268960" cy="1020465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731520" y="4749800"/>
              <a:ext cx="13167360" cy="5080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629920" y="4204806"/>
              <a:ext cx="13057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</a:rPr>
                <a:t>Software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9920" y="4763606"/>
              <a:ext cx="29265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</a:rPr>
                <a:t>Very simple hardware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724105" y="5222037"/>
            <a:ext cx="1459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OpenFlow</a:t>
            </a:r>
            <a:endParaRPr lang="en-US" sz="24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" b="94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18901">
            <a:off x="10766843" y="4026888"/>
            <a:ext cx="1885611" cy="188561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57" b="89700" l="6143" r="94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1772399" y="4902773"/>
            <a:ext cx="3250973" cy="21642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908" y="270862"/>
            <a:ext cx="59554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/>
              <a:t>OpenFlow</a:t>
            </a:r>
            <a:r>
              <a:rPr lang="en-US" sz="2800" dirty="0" smtClean="0"/>
              <a:t> specification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Startup company (</a:t>
            </a:r>
            <a:r>
              <a:rPr lang="en-US" sz="2800" dirty="0" err="1" smtClean="0"/>
              <a:t>Nicira</a:t>
            </a:r>
            <a:r>
              <a:rPr lang="en-US" sz="28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200 universities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Open Networking Foundation (ONF)</a:t>
            </a:r>
          </a:p>
        </p:txBody>
      </p:sp>
    </p:spTree>
    <p:extLst>
      <p:ext uri="{BB962C8B-B14F-4D97-AF65-F5344CB8AC3E}">
        <p14:creationId xmlns:p14="http://schemas.microsoft.com/office/powerpoint/2010/main" val="149099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48 0.00637 C -0.02235 0.00309 -0.02073 -0.00347 -0.01639 -0.00694 C -0.01487 -0.01022 -0.01226 -0.01408 -0.00966 -0.0162 C -0.00901 -0.01678 -0.00814 -0.01678 -0.00727 -0.01716 C -0.0064 -0.01774 -0.00532 -0.01851 -0.00423 -0.01909 C 0.00271 -0.02584 0.01172 -0.0326 0.0204 -0.03453 C 0.02354 -0.03607 0.02615 -0.03703 0.02962 -0.03761 C 0.05838 -0.03684 0.0587 -0.03703 0.07943 -0.02932 C 0.08181 -0.02604 0.08236 -0.02353 0.08409 -0.01909 C 0.08257 -0.00578 0.07715 0.00502 0.06706 0.00849 C 0.06163 0.01003 0.05111 0.01139 0.05111 0.01158 C 0.04156 0.01582 0.03006 0.01486 0.0204 0.01563 C 0.00825 0.02161 -0.02008 0.01679 -0.02409 0.01679 C -0.02843 0.01544 -0.02724 0.01679 -0.02876 0.01466 " pathEditMode="relative" rAng="0" ptsTypes="fffffffffffffA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4" y="-144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0.06977 0.00926 L -0.19369 0.00926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3: The technical rationale for SDN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4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/>
          <p:cNvCxnSpPr/>
          <p:nvPr/>
        </p:nvCxnSpPr>
        <p:spPr>
          <a:xfrm>
            <a:off x="2015423" y="3808725"/>
            <a:ext cx="1239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026658" y="3449362"/>
            <a:ext cx="1898696" cy="282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822565" y="3628938"/>
            <a:ext cx="1133835" cy="4519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1348435" y="4271602"/>
            <a:ext cx="1243350" cy="31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1484372" y="3232646"/>
            <a:ext cx="11770921" cy="2234514"/>
            <a:chOff x="1440388" y="5124530"/>
            <a:chExt cx="11770921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48" idx="6"/>
              <a:endCxn id="3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n 3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9" name="Group 68"/>
          <p:cNvGrpSpPr/>
          <p:nvPr/>
        </p:nvGrpSpPr>
        <p:grpSpPr>
          <a:xfrm>
            <a:off x="689090" y="3198885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86034" y="3196591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65" name="Rectangle 6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Data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7" name="Picture 26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24" y="2629018"/>
            <a:ext cx="2127560" cy="132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What routers do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>Route packets to the correct destination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0082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" name="Straight Connector 217"/>
          <p:cNvCxnSpPr>
            <a:stCxn id="109" idx="0"/>
            <a:endCxn id="133" idx="0"/>
          </p:cNvCxnSpPr>
          <p:nvPr/>
        </p:nvCxnSpPr>
        <p:spPr>
          <a:xfrm flipH="1">
            <a:off x="10659355" y="4273293"/>
            <a:ext cx="420826" cy="61695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" name="Oval 214"/>
          <p:cNvSpPr/>
          <p:nvPr/>
        </p:nvSpPr>
        <p:spPr>
          <a:xfrm>
            <a:off x="4220155" y="5659118"/>
            <a:ext cx="150773" cy="186606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/>
          <p:cNvCxnSpPr>
            <a:stCxn id="27" idx="1"/>
            <a:endCxn id="106" idx="2"/>
          </p:cNvCxnSpPr>
          <p:nvPr/>
        </p:nvCxnSpPr>
        <p:spPr>
          <a:xfrm flipV="1">
            <a:off x="7524285" y="4102505"/>
            <a:ext cx="1538897" cy="48544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an 4"/>
          <p:cNvSpPr/>
          <p:nvPr/>
        </p:nvSpPr>
        <p:spPr>
          <a:xfrm>
            <a:off x="2936852" y="466634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16" idx="6"/>
            <a:endCxn id="8" idx="2"/>
          </p:cNvCxnSpPr>
          <p:nvPr/>
        </p:nvCxnSpPr>
        <p:spPr>
          <a:xfrm>
            <a:off x="1515648" y="4954300"/>
            <a:ext cx="370092" cy="643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259558" y="4814346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n 7"/>
          <p:cNvSpPr/>
          <p:nvPr/>
        </p:nvSpPr>
        <p:spPr>
          <a:xfrm>
            <a:off x="1885740" y="485295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151834" y="5017754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11" idx="0"/>
          </p:cNvCxnSpPr>
          <p:nvPr/>
        </p:nvCxnSpPr>
        <p:spPr>
          <a:xfrm>
            <a:off x="3294225" y="4814347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n 10"/>
          <p:cNvSpPr/>
          <p:nvPr/>
        </p:nvSpPr>
        <p:spPr>
          <a:xfrm>
            <a:off x="3663821" y="5023742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3" idx="4"/>
          </p:cNvCxnSpPr>
          <p:nvPr/>
        </p:nvCxnSpPr>
        <p:spPr>
          <a:xfrm flipV="1">
            <a:off x="2988860" y="5183923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n 12"/>
          <p:cNvSpPr/>
          <p:nvPr/>
        </p:nvSpPr>
        <p:spPr>
          <a:xfrm>
            <a:off x="2511024" y="5290513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64430" y="4860997"/>
            <a:ext cx="151218" cy="186606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5" name="Can 44"/>
          <p:cNvSpPr/>
          <p:nvPr/>
        </p:nvSpPr>
        <p:spPr>
          <a:xfrm>
            <a:off x="6137572" y="4847515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stCxn id="11" idx="4"/>
            <a:endCxn id="48" idx="2"/>
          </p:cNvCxnSpPr>
          <p:nvPr/>
        </p:nvCxnSpPr>
        <p:spPr>
          <a:xfrm>
            <a:off x="4141657" y="5131523"/>
            <a:ext cx="944803" cy="1037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460278" y="4995512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Can 47"/>
          <p:cNvSpPr/>
          <p:nvPr/>
        </p:nvSpPr>
        <p:spPr>
          <a:xfrm>
            <a:off x="5086460" y="5034120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>
            <a:endCxn id="39" idx="1"/>
          </p:cNvCxnSpPr>
          <p:nvPr/>
        </p:nvCxnSpPr>
        <p:spPr>
          <a:xfrm>
            <a:off x="5352554" y="5198920"/>
            <a:ext cx="1330079" cy="6229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51" idx="0"/>
          </p:cNvCxnSpPr>
          <p:nvPr/>
        </p:nvCxnSpPr>
        <p:spPr>
          <a:xfrm>
            <a:off x="6494945" y="4995513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6864541" y="5204908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>
            <a:stCxn id="118" idx="2"/>
            <a:endCxn id="51" idx="4"/>
          </p:cNvCxnSpPr>
          <p:nvPr/>
        </p:nvCxnSpPr>
        <p:spPr>
          <a:xfrm flipH="1" flipV="1">
            <a:off x="7342377" y="5312689"/>
            <a:ext cx="879153" cy="2372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36" idx="2"/>
          </p:cNvCxnSpPr>
          <p:nvPr/>
        </p:nvCxnSpPr>
        <p:spPr>
          <a:xfrm>
            <a:off x="4295542" y="5752421"/>
            <a:ext cx="370092" cy="643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an 35"/>
          <p:cNvSpPr/>
          <p:nvPr/>
        </p:nvSpPr>
        <p:spPr>
          <a:xfrm>
            <a:off x="4665634" y="5651075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4931728" y="5815875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an 38"/>
          <p:cNvSpPr/>
          <p:nvPr/>
        </p:nvSpPr>
        <p:spPr>
          <a:xfrm>
            <a:off x="6443715" y="5821863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>
            <a:stCxn id="41" idx="4"/>
          </p:cNvCxnSpPr>
          <p:nvPr/>
        </p:nvCxnSpPr>
        <p:spPr>
          <a:xfrm flipV="1">
            <a:off x="5768754" y="5982044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an 40"/>
          <p:cNvSpPr/>
          <p:nvPr/>
        </p:nvSpPr>
        <p:spPr>
          <a:xfrm>
            <a:off x="5290918" y="608863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stCxn id="91" idx="0"/>
          </p:cNvCxnSpPr>
          <p:nvPr/>
        </p:nvCxnSpPr>
        <p:spPr>
          <a:xfrm flipH="1" flipV="1">
            <a:off x="6682633" y="5986626"/>
            <a:ext cx="927496" cy="591039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n 20"/>
          <p:cNvSpPr/>
          <p:nvPr/>
        </p:nvSpPr>
        <p:spPr>
          <a:xfrm>
            <a:off x="6558398" y="4230560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endCxn id="24" idx="2"/>
          </p:cNvCxnSpPr>
          <p:nvPr/>
        </p:nvCxnSpPr>
        <p:spPr>
          <a:xfrm>
            <a:off x="5137194" y="4518511"/>
            <a:ext cx="370092" cy="643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881104" y="4378557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n 23"/>
          <p:cNvSpPr/>
          <p:nvPr/>
        </p:nvSpPr>
        <p:spPr>
          <a:xfrm>
            <a:off x="5507286" y="4417165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5773380" y="4581965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27" idx="0"/>
          </p:cNvCxnSpPr>
          <p:nvPr/>
        </p:nvCxnSpPr>
        <p:spPr>
          <a:xfrm>
            <a:off x="6915771" y="4378558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n 26"/>
          <p:cNvSpPr/>
          <p:nvPr/>
        </p:nvSpPr>
        <p:spPr>
          <a:xfrm>
            <a:off x="7285367" y="4587953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stCxn id="29" idx="4"/>
          </p:cNvCxnSpPr>
          <p:nvPr/>
        </p:nvCxnSpPr>
        <p:spPr>
          <a:xfrm flipV="1">
            <a:off x="6610406" y="4744959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n 28"/>
          <p:cNvSpPr/>
          <p:nvPr/>
        </p:nvSpPr>
        <p:spPr>
          <a:xfrm>
            <a:off x="6132570" y="485154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stCxn id="130" idx="2"/>
            <a:endCxn id="27" idx="4"/>
          </p:cNvCxnSpPr>
          <p:nvPr/>
        </p:nvCxnSpPr>
        <p:spPr>
          <a:xfrm flipH="1" flipV="1">
            <a:off x="7763203" y="4695734"/>
            <a:ext cx="879153" cy="2372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Can 165"/>
          <p:cNvSpPr/>
          <p:nvPr/>
        </p:nvSpPr>
        <p:spPr>
          <a:xfrm>
            <a:off x="10960632" y="2565006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/>
          <p:cNvCxnSpPr/>
          <p:nvPr/>
        </p:nvCxnSpPr>
        <p:spPr>
          <a:xfrm flipV="1">
            <a:off x="10283338" y="2713003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Can 168"/>
          <p:cNvSpPr/>
          <p:nvPr/>
        </p:nvSpPr>
        <p:spPr>
          <a:xfrm>
            <a:off x="9909520" y="2751611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0" name="Straight Connector 169"/>
          <p:cNvCxnSpPr/>
          <p:nvPr/>
        </p:nvCxnSpPr>
        <p:spPr>
          <a:xfrm>
            <a:off x="10175614" y="2916411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endCxn id="172" idx="0"/>
          </p:cNvCxnSpPr>
          <p:nvPr/>
        </p:nvCxnSpPr>
        <p:spPr>
          <a:xfrm>
            <a:off x="11318005" y="2713004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" name="Can 171"/>
          <p:cNvSpPr/>
          <p:nvPr/>
        </p:nvSpPr>
        <p:spPr>
          <a:xfrm>
            <a:off x="11687601" y="292239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Connector 172"/>
          <p:cNvCxnSpPr>
            <a:stCxn id="174" idx="4"/>
          </p:cNvCxnSpPr>
          <p:nvPr/>
        </p:nvCxnSpPr>
        <p:spPr>
          <a:xfrm flipV="1">
            <a:off x="11012640" y="3082580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Can 173"/>
          <p:cNvSpPr/>
          <p:nvPr/>
        </p:nvSpPr>
        <p:spPr>
          <a:xfrm>
            <a:off x="10534804" y="3189170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an 153"/>
          <p:cNvSpPr/>
          <p:nvPr/>
        </p:nvSpPr>
        <p:spPr>
          <a:xfrm>
            <a:off x="10539806" y="3181961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>
            <a:endCxn id="160" idx="0"/>
          </p:cNvCxnSpPr>
          <p:nvPr/>
        </p:nvCxnSpPr>
        <p:spPr>
          <a:xfrm>
            <a:off x="10897179" y="3329959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Can 159"/>
          <p:cNvSpPr/>
          <p:nvPr/>
        </p:nvSpPr>
        <p:spPr>
          <a:xfrm>
            <a:off x="11266775" y="353935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3" name="Straight Connector 162"/>
          <p:cNvCxnSpPr>
            <a:stCxn id="164" idx="2"/>
            <a:endCxn id="160" idx="4"/>
          </p:cNvCxnSpPr>
          <p:nvPr/>
        </p:nvCxnSpPr>
        <p:spPr>
          <a:xfrm flipH="1" flipV="1">
            <a:off x="11744610" y="3647135"/>
            <a:ext cx="423793" cy="279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2168403" y="3556630"/>
            <a:ext cx="150773" cy="186606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Can 141"/>
          <p:cNvSpPr/>
          <p:nvPr/>
        </p:nvSpPr>
        <p:spPr>
          <a:xfrm>
            <a:off x="11381458" y="1948051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/>
          <p:cNvCxnSpPr/>
          <p:nvPr/>
        </p:nvCxnSpPr>
        <p:spPr>
          <a:xfrm flipV="1">
            <a:off x="10704164" y="2096048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Can 144"/>
          <p:cNvSpPr/>
          <p:nvPr/>
        </p:nvSpPr>
        <p:spPr>
          <a:xfrm>
            <a:off x="10330346" y="2134656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/>
          <p:cNvCxnSpPr/>
          <p:nvPr/>
        </p:nvCxnSpPr>
        <p:spPr>
          <a:xfrm>
            <a:off x="10596440" y="2299456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endCxn id="148" idx="0"/>
          </p:cNvCxnSpPr>
          <p:nvPr/>
        </p:nvCxnSpPr>
        <p:spPr>
          <a:xfrm>
            <a:off x="11738831" y="2096049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Can 147"/>
          <p:cNvSpPr/>
          <p:nvPr/>
        </p:nvSpPr>
        <p:spPr>
          <a:xfrm>
            <a:off x="12108427" y="230544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Connector 148"/>
          <p:cNvCxnSpPr>
            <a:stCxn id="150" idx="4"/>
          </p:cNvCxnSpPr>
          <p:nvPr/>
        </p:nvCxnSpPr>
        <p:spPr>
          <a:xfrm flipV="1">
            <a:off x="11433466" y="2465625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Can 149"/>
          <p:cNvSpPr/>
          <p:nvPr/>
        </p:nvSpPr>
        <p:spPr>
          <a:xfrm>
            <a:off x="10955630" y="2572215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/>
          <p:cNvCxnSpPr>
            <a:stCxn id="152" idx="2"/>
            <a:endCxn id="148" idx="4"/>
          </p:cNvCxnSpPr>
          <p:nvPr/>
        </p:nvCxnSpPr>
        <p:spPr>
          <a:xfrm flipH="1" flipV="1">
            <a:off x="12586262" y="2413225"/>
            <a:ext cx="423793" cy="279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Oval 151"/>
          <p:cNvSpPr/>
          <p:nvPr/>
        </p:nvSpPr>
        <p:spPr>
          <a:xfrm>
            <a:off x="13010055" y="2322720"/>
            <a:ext cx="150773" cy="186606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an 129"/>
          <p:cNvSpPr/>
          <p:nvPr/>
        </p:nvSpPr>
        <p:spPr>
          <a:xfrm>
            <a:off x="8642356" y="461167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Connector 130"/>
          <p:cNvCxnSpPr/>
          <p:nvPr/>
        </p:nvCxnSpPr>
        <p:spPr>
          <a:xfrm>
            <a:off x="8908450" y="4776479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stCxn id="135" idx="4"/>
          </p:cNvCxnSpPr>
          <p:nvPr/>
        </p:nvCxnSpPr>
        <p:spPr>
          <a:xfrm flipV="1">
            <a:off x="9745476" y="4942648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Can 134"/>
          <p:cNvSpPr/>
          <p:nvPr/>
        </p:nvSpPr>
        <p:spPr>
          <a:xfrm>
            <a:off x="9267640" y="5049238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5011073" y="4425208"/>
            <a:ext cx="150773" cy="186606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an 114"/>
          <p:cNvSpPr/>
          <p:nvPr/>
        </p:nvSpPr>
        <p:spPr>
          <a:xfrm>
            <a:off x="9272642" y="504202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/>
          <p:cNvCxnSpPr/>
          <p:nvPr/>
        </p:nvCxnSpPr>
        <p:spPr>
          <a:xfrm flipV="1">
            <a:off x="8595348" y="5190026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Can 117"/>
          <p:cNvSpPr/>
          <p:nvPr/>
        </p:nvSpPr>
        <p:spPr>
          <a:xfrm>
            <a:off x="8221530" y="522863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>
            <a:endCxn id="121" idx="0"/>
          </p:cNvCxnSpPr>
          <p:nvPr/>
        </p:nvCxnSpPr>
        <p:spPr>
          <a:xfrm>
            <a:off x="9630015" y="5190027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Can 120"/>
          <p:cNvSpPr/>
          <p:nvPr/>
        </p:nvSpPr>
        <p:spPr>
          <a:xfrm>
            <a:off x="9999611" y="5399422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/>
          <p:cNvCxnSpPr>
            <a:endCxn id="160" idx="2"/>
          </p:cNvCxnSpPr>
          <p:nvPr/>
        </p:nvCxnSpPr>
        <p:spPr>
          <a:xfrm flipV="1">
            <a:off x="9437000" y="3647135"/>
            <a:ext cx="1829775" cy="42480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Can 105"/>
          <p:cNvSpPr/>
          <p:nvPr/>
        </p:nvSpPr>
        <p:spPr>
          <a:xfrm>
            <a:off x="9063182" y="399472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/>
          <p:cNvCxnSpPr>
            <a:endCxn id="133" idx="1"/>
          </p:cNvCxnSpPr>
          <p:nvPr/>
        </p:nvCxnSpPr>
        <p:spPr>
          <a:xfrm>
            <a:off x="9329276" y="4159524"/>
            <a:ext cx="1330079" cy="6229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154" idx="3"/>
            <a:endCxn id="109" idx="0"/>
          </p:cNvCxnSpPr>
          <p:nvPr/>
        </p:nvCxnSpPr>
        <p:spPr>
          <a:xfrm>
            <a:off x="10778724" y="3397523"/>
            <a:ext cx="301457" cy="87577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Can 108"/>
          <p:cNvSpPr/>
          <p:nvPr/>
        </p:nvSpPr>
        <p:spPr>
          <a:xfrm>
            <a:off x="10841263" y="4165512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an 87"/>
          <p:cNvSpPr/>
          <p:nvPr/>
        </p:nvSpPr>
        <p:spPr>
          <a:xfrm>
            <a:off x="8422323" y="628327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 flipV="1">
            <a:off x="7745029" y="6431276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Can 90"/>
          <p:cNvSpPr/>
          <p:nvPr/>
        </p:nvSpPr>
        <p:spPr>
          <a:xfrm>
            <a:off x="7371211" y="646988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/>
          <p:nvPr/>
        </p:nvCxnSpPr>
        <p:spPr>
          <a:xfrm>
            <a:off x="7637305" y="6634684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endCxn id="94" idx="0"/>
          </p:cNvCxnSpPr>
          <p:nvPr/>
        </p:nvCxnSpPr>
        <p:spPr>
          <a:xfrm>
            <a:off x="8779696" y="6431277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Can 93"/>
          <p:cNvSpPr/>
          <p:nvPr/>
        </p:nvSpPr>
        <p:spPr>
          <a:xfrm>
            <a:off x="9149292" y="6640672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>
            <a:stCxn id="96" idx="4"/>
          </p:cNvCxnSpPr>
          <p:nvPr/>
        </p:nvCxnSpPr>
        <p:spPr>
          <a:xfrm flipV="1">
            <a:off x="8474331" y="6800853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Can 95"/>
          <p:cNvSpPr/>
          <p:nvPr/>
        </p:nvSpPr>
        <p:spPr>
          <a:xfrm>
            <a:off x="7996495" y="6907443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/>
          <p:cNvCxnSpPr>
            <a:stCxn id="98" idx="2"/>
            <a:endCxn id="94" idx="4"/>
          </p:cNvCxnSpPr>
          <p:nvPr/>
        </p:nvCxnSpPr>
        <p:spPr>
          <a:xfrm flipH="1" flipV="1">
            <a:off x="9627127" y="6748453"/>
            <a:ext cx="423793" cy="279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10050920" y="6657948"/>
            <a:ext cx="150773" cy="186606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an 75"/>
          <p:cNvSpPr/>
          <p:nvPr/>
        </p:nvSpPr>
        <p:spPr>
          <a:xfrm>
            <a:off x="8001497" y="690023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7324203" y="7048231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Can 78"/>
          <p:cNvSpPr/>
          <p:nvPr/>
        </p:nvSpPr>
        <p:spPr>
          <a:xfrm>
            <a:off x="6950385" y="708683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>
            <a:off x="7216479" y="7251639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endCxn id="82" idx="0"/>
          </p:cNvCxnSpPr>
          <p:nvPr/>
        </p:nvCxnSpPr>
        <p:spPr>
          <a:xfrm>
            <a:off x="8358870" y="7048232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Can 81"/>
          <p:cNvSpPr/>
          <p:nvPr/>
        </p:nvSpPr>
        <p:spPr>
          <a:xfrm>
            <a:off x="8728466" y="7257627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>
            <a:stCxn id="84" idx="4"/>
          </p:cNvCxnSpPr>
          <p:nvPr/>
        </p:nvCxnSpPr>
        <p:spPr>
          <a:xfrm flipV="1">
            <a:off x="8053505" y="7417808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Can 83"/>
          <p:cNvSpPr/>
          <p:nvPr/>
        </p:nvSpPr>
        <p:spPr>
          <a:xfrm>
            <a:off x="7575669" y="7524398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/>
          <p:cNvCxnSpPr>
            <a:stCxn id="86" idx="2"/>
            <a:endCxn id="82" idx="4"/>
          </p:cNvCxnSpPr>
          <p:nvPr/>
        </p:nvCxnSpPr>
        <p:spPr>
          <a:xfrm flipH="1" flipV="1">
            <a:off x="9206301" y="7365408"/>
            <a:ext cx="423793" cy="279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9630094" y="7274903"/>
            <a:ext cx="150773" cy="186606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67" idx="4"/>
          </p:cNvCxnSpPr>
          <p:nvPr/>
        </p:nvCxnSpPr>
        <p:spPr>
          <a:xfrm flipV="1">
            <a:off x="8269873" y="5570535"/>
            <a:ext cx="1968656" cy="39017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an 66"/>
          <p:cNvSpPr/>
          <p:nvPr/>
        </p:nvSpPr>
        <p:spPr>
          <a:xfrm>
            <a:off x="7792037" y="585292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8058131" y="6017729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Can 69"/>
          <p:cNvSpPr/>
          <p:nvPr/>
        </p:nvSpPr>
        <p:spPr>
          <a:xfrm>
            <a:off x="9570118" y="6023717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stCxn id="72" idx="4"/>
          </p:cNvCxnSpPr>
          <p:nvPr/>
        </p:nvCxnSpPr>
        <p:spPr>
          <a:xfrm flipV="1">
            <a:off x="8895157" y="6183898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Can 71"/>
          <p:cNvSpPr/>
          <p:nvPr/>
        </p:nvSpPr>
        <p:spPr>
          <a:xfrm>
            <a:off x="8417321" y="6290488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>
            <a:stCxn id="74" idx="2"/>
            <a:endCxn id="70" idx="4"/>
          </p:cNvCxnSpPr>
          <p:nvPr/>
        </p:nvCxnSpPr>
        <p:spPr>
          <a:xfrm flipH="1" flipV="1">
            <a:off x="10047953" y="6131498"/>
            <a:ext cx="423793" cy="279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10471746" y="6040993"/>
            <a:ext cx="150773" cy="186606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Can 132"/>
          <p:cNvSpPr/>
          <p:nvPr/>
        </p:nvSpPr>
        <p:spPr>
          <a:xfrm>
            <a:off x="10420437" y="4782467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/>
          <p:cNvSpPr/>
          <p:nvPr/>
        </p:nvSpPr>
        <p:spPr>
          <a:xfrm>
            <a:off x="1432398" y="2392454"/>
            <a:ext cx="11665926" cy="2983184"/>
          </a:xfrm>
          <a:custGeom>
            <a:avLst/>
            <a:gdLst>
              <a:gd name="connsiteX0" fmla="*/ 0 w 11665926"/>
              <a:gd name="connsiteY0" fmla="*/ 2554905 h 2983184"/>
              <a:gd name="connsiteX1" fmla="*/ 708816 w 11665926"/>
              <a:gd name="connsiteY1" fmla="*/ 2569674 h 2983184"/>
              <a:gd name="connsiteX2" fmla="*/ 1314263 w 11665926"/>
              <a:gd name="connsiteY2" fmla="*/ 2983184 h 2983184"/>
              <a:gd name="connsiteX3" fmla="*/ 2436555 w 11665926"/>
              <a:gd name="connsiteY3" fmla="*/ 2687819 h 2983184"/>
              <a:gd name="connsiteX4" fmla="*/ 3868953 w 11665926"/>
              <a:gd name="connsiteY4" fmla="*/ 2687819 h 2983184"/>
              <a:gd name="connsiteX5" fmla="*/ 4917410 w 11665926"/>
              <a:gd name="connsiteY5" fmla="*/ 2540137 h 2983184"/>
              <a:gd name="connsiteX6" fmla="*/ 6054468 w 11665926"/>
              <a:gd name="connsiteY6" fmla="*/ 2318614 h 2983184"/>
              <a:gd name="connsiteX7" fmla="*/ 7767440 w 11665926"/>
              <a:gd name="connsiteY7" fmla="*/ 1683579 h 2983184"/>
              <a:gd name="connsiteX8" fmla="*/ 10026790 w 11665926"/>
              <a:gd name="connsiteY8" fmla="*/ 1196228 h 2983184"/>
              <a:gd name="connsiteX9" fmla="*/ 9273673 w 11665926"/>
              <a:gd name="connsiteY9" fmla="*/ 871326 h 2983184"/>
              <a:gd name="connsiteX10" fmla="*/ 8742061 w 11665926"/>
              <a:gd name="connsiteY10" fmla="*/ 428279 h 2983184"/>
              <a:gd name="connsiteX11" fmla="*/ 9760984 w 11665926"/>
              <a:gd name="connsiteY11" fmla="*/ 295365 h 2983184"/>
              <a:gd name="connsiteX12" fmla="*/ 10942344 w 11665926"/>
              <a:gd name="connsiteY12" fmla="*/ 0 h 2983184"/>
              <a:gd name="connsiteX13" fmla="*/ 11665926 w 11665926"/>
              <a:gd name="connsiteY13" fmla="*/ 29537 h 298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65926" h="2983184">
                <a:moveTo>
                  <a:pt x="0" y="2554905"/>
                </a:moveTo>
                <a:lnTo>
                  <a:pt x="708816" y="2569674"/>
                </a:lnTo>
                <a:lnTo>
                  <a:pt x="1314263" y="2983184"/>
                </a:lnTo>
                <a:lnTo>
                  <a:pt x="2436555" y="2687819"/>
                </a:lnTo>
                <a:lnTo>
                  <a:pt x="3868953" y="2687819"/>
                </a:lnTo>
                <a:lnTo>
                  <a:pt x="4917410" y="2540137"/>
                </a:lnTo>
                <a:lnTo>
                  <a:pt x="6054468" y="2318614"/>
                </a:lnTo>
                <a:lnTo>
                  <a:pt x="7767440" y="1683579"/>
                </a:lnTo>
                <a:lnTo>
                  <a:pt x="10026790" y="1196228"/>
                </a:lnTo>
                <a:lnTo>
                  <a:pt x="9273673" y="871326"/>
                </a:lnTo>
                <a:lnTo>
                  <a:pt x="8742061" y="428279"/>
                </a:lnTo>
                <a:lnTo>
                  <a:pt x="9760984" y="295365"/>
                </a:lnTo>
                <a:lnTo>
                  <a:pt x="10942344" y="0"/>
                </a:lnTo>
                <a:lnTo>
                  <a:pt x="11665926" y="29537"/>
                </a:lnTo>
              </a:path>
            </a:pathLst>
          </a:custGeom>
          <a:ln w="76200" cmpd="sng">
            <a:solidFill>
              <a:srgbClr val="FFFF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 226"/>
          <p:cNvSpPr/>
          <p:nvPr/>
        </p:nvSpPr>
        <p:spPr>
          <a:xfrm>
            <a:off x="715818" y="4450887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13134066" y="1879743"/>
            <a:ext cx="572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565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" name="Straight Connector 217"/>
          <p:cNvCxnSpPr>
            <a:stCxn id="109" idx="0"/>
            <a:endCxn id="133" idx="0"/>
          </p:cNvCxnSpPr>
          <p:nvPr/>
        </p:nvCxnSpPr>
        <p:spPr>
          <a:xfrm flipH="1">
            <a:off x="10659355" y="4273293"/>
            <a:ext cx="420826" cy="61695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27" idx="1"/>
            <a:endCxn id="106" idx="2"/>
          </p:cNvCxnSpPr>
          <p:nvPr/>
        </p:nvCxnSpPr>
        <p:spPr>
          <a:xfrm flipV="1">
            <a:off x="7524285" y="4102505"/>
            <a:ext cx="1538897" cy="48544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an 4"/>
          <p:cNvSpPr/>
          <p:nvPr/>
        </p:nvSpPr>
        <p:spPr>
          <a:xfrm>
            <a:off x="2936852" y="466634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16" idx="6"/>
            <a:endCxn id="8" idx="2"/>
          </p:cNvCxnSpPr>
          <p:nvPr/>
        </p:nvCxnSpPr>
        <p:spPr>
          <a:xfrm>
            <a:off x="1515648" y="4954300"/>
            <a:ext cx="370092" cy="643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259558" y="4814346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n 7"/>
          <p:cNvSpPr/>
          <p:nvPr/>
        </p:nvSpPr>
        <p:spPr>
          <a:xfrm>
            <a:off x="1885740" y="485295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151834" y="5017754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11" idx="0"/>
          </p:cNvCxnSpPr>
          <p:nvPr/>
        </p:nvCxnSpPr>
        <p:spPr>
          <a:xfrm>
            <a:off x="3294225" y="4814347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n 10"/>
          <p:cNvSpPr/>
          <p:nvPr/>
        </p:nvSpPr>
        <p:spPr>
          <a:xfrm>
            <a:off x="3663821" y="5023742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3" idx="4"/>
          </p:cNvCxnSpPr>
          <p:nvPr/>
        </p:nvCxnSpPr>
        <p:spPr>
          <a:xfrm flipV="1">
            <a:off x="2988860" y="5183923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n 12"/>
          <p:cNvSpPr/>
          <p:nvPr/>
        </p:nvSpPr>
        <p:spPr>
          <a:xfrm>
            <a:off x="2511024" y="5290513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64430" y="4860997"/>
            <a:ext cx="151218" cy="186606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5" name="Can 44"/>
          <p:cNvSpPr/>
          <p:nvPr/>
        </p:nvSpPr>
        <p:spPr>
          <a:xfrm>
            <a:off x="6137572" y="4847515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stCxn id="11" idx="4"/>
            <a:endCxn id="48" idx="2"/>
          </p:cNvCxnSpPr>
          <p:nvPr/>
        </p:nvCxnSpPr>
        <p:spPr>
          <a:xfrm>
            <a:off x="4141657" y="5131523"/>
            <a:ext cx="944803" cy="1037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460278" y="4995512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Can 47"/>
          <p:cNvSpPr/>
          <p:nvPr/>
        </p:nvSpPr>
        <p:spPr>
          <a:xfrm>
            <a:off x="5086460" y="5034120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>
            <a:endCxn id="39" idx="1"/>
          </p:cNvCxnSpPr>
          <p:nvPr/>
        </p:nvCxnSpPr>
        <p:spPr>
          <a:xfrm>
            <a:off x="5352554" y="5198920"/>
            <a:ext cx="1330079" cy="6229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51" idx="0"/>
          </p:cNvCxnSpPr>
          <p:nvPr/>
        </p:nvCxnSpPr>
        <p:spPr>
          <a:xfrm>
            <a:off x="6494945" y="4995513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6864541" y="5204908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>
            <a:stCxn id="118" idx="2"/>
            <a:endCxn id="51" idx="4"/>
          </p:cNvCxnSpPr>
          <p:nvPr/>
        </p:nvCxnSpPr>
        <p:spPr>
          <a:xfrm flipH="1" flipV="1">
            <a:off x="7342377" y="5312689"/>
            <a:ext cx="879153" cy="2372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36" idx="2"/>
          </p:cNvCxnSpPr>
          <p:nvPr/>
        </p:nvCxnSpPr>
        <p:spPr>
          <a:xfrm>
            <a:off x="4295542" y="5752421"/>
            <a:ext cx="370092" cy="643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an 35"/>
          <p:cNvSpPr/>
          <p:nvPr/>
        </p:nvSpPr>
        <p:spPr>
          <a:xfrm>
            <a:off x="4665634" y="5651075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4931728" y="5815875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an 38"/>
          <p:cNvSpPr/>
          <p:nvPr/>
        </p:nvSpPr>
        <p:spPr>
          <a:xfrm>
            <a:off x="6443715" y="5821863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>
            <a:stCxn id="41" idx="4"/>
          </p:cNvCxnSpPr>
          <p:nvPr/>
        </p:nvCxnSpPr>
        <p:spPr>
          <a:xfrm flipV="1">
            <a:off x="5768754" y="5982044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an 40"/>
          <p:cNvSpPr/>
          <p:nvPr/>
        </p:nvSpPr>
        <p:spPr>
          <a:xfrm>
            <a:off x="5290918" y="608863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stCxn id="91" idx="0"/>
          </p:cNvCxnSpPr>
          <p:nvPr/>
        </p:nvCxnSpPr>
        <p:spPr>
          <a:xfrm flipH="1" flipV="1">
            <a:off x="6682633" y="5986626"/>
            <a:ext cx="927496" cy="591039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n 20"/>
          <p:cNvSpPr/>
          <p:nvPr/>
        </p:nvSpPr>
        <p:spPr>
          <a:xfrm>
            <a:off x="6558398" y="4230560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endCxn id="24" idx="2"/>
          </p:cNvCxnSpPr>
          <p:nvPr/>
        </p:nvCxnSpPr>
        <p:spPr>
          <a:xfrm>
            <a:off x="5137194" y="4518511"/>
            <a:ext cx="370092" cy="643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881104" y="4378557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n 23"/>
          <p:cNvSpPr/>
          <p:nvPr/>
        </p:nvSpPr>
        <p:spPr>
          <a:xfrm>
            <a:off x="5507286" y="4417165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5773380" y="4581965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27" idx="0"/>
          </p:cNvCxnSpPr>
          <p:nvPr/>
        </p:nvCxnSpPr>
        <p:spPr>
          <a:xfrm>
            <a:off x="6915771" y="4378558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n 26"/>
          <p:cNvSpPr/>
          <p:nvPr/>
        </p:nvSpPr>
        <p:spPr>
          <a:xfrm>
            <a:off x="7285367" y="4587953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stCxn id="29" idx="4"/>
          </p:cNvCxnSpPr>
          <p:nvPr/>
        </p:nvCxnSpPr>
        <p:spPr>
          <a:xfrm flipV="1">
            <a:off x="6610406" y="4744959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n 28"/>
          <p:cNvSpPr/>
          <p:nvPr/>
        </p:nvSpPr>
        <p:spPr>
          <a:xfrm>
            <a:off x="6132570" y="485154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stCxn id="130" idx="2"/>
            <a:endCxn id="27" idx="4"/>
          </p:cNvCxnSpPr>
          <p:nvPr/>
        </p:nvCxnSpPr>
        <p:spPr>
          <a:xfrm flipH="1" flipV="1">
            <a:off x="7763203" y="4695734"/>
            <a:ext cx="879153" cy="2372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Can 165"/>
          <p:cNvSpPr/>
          <p:nvPr/>
        </p:nvSpPr>
        <p:spPr>
          <a:xfrm>
            <a:off x="10960632" y="2565006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/>
          <p:cNvCxnSpPr/>
          <p:nvPr/>
        </p:nvCxnSpPr>
        <p:spPr>
          <a:xfrm flipV="1">
            <a:off x="10283338" y="2713003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Can 168"/>
          <p:cNvSpPr/>
          <p:nvPr/>
        </p:nvSpPr>
        <p:spPr>
          <a:xfrm>
            <a:off x="9909520" y="2751611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0" name="Straight Connector 169"/>
          <p:cNvCxnSpPr/>
          <p:nvPr/>
        </p:nvCxnSpPr>
        <p:spPr>
          <a:xfrm>
            <a:off x="10175614" y="2916411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endCxn id="172" idx="0"/>
          </p:cNvCxnSpPr>
          <p:nvPr/>
        </p:nvCxnSpPr>
        <p:spPr>
          <a:xfrm>
            <a:off x="11318005" y="2713004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" name="Can 171"/>
          <p:cNvSpPr/>
          <p:nvPr/>
        </p:nvSpPr>
        <p:spPr>
          <a:xfrm>
            <a:off x="11687601" y="292239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Connector 172"/>
          <p:cNvCxnSpPr>
            <a:stCxn id="174" idx="4"/>
          </p:cNvCxnSpPr>
          <p:nvPr/>
        </p:nvCxnSpPr>
        <p:spPr>
          <a:xfrm flipV="1">
            <a:off x="11012640" y="3082580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Can 173"/>
          <p:cNvSpPr/>
          <p:nvPr/>
        </p:nvSpPr>
        <p:spPr>
          <a:xfrm>
            <a:off x="10534804" y="3189170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an 153"/>
          <p:cNvSpPr/>
          <p:nvPr/>
        </p:nvSpPr>
        <p:spPr>
          <a:xfrm>
            <a:off x="10539806" y="3181961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>
            <a:endCxn id="160" idx="0"/>
          </p:cNvCxnSpPr>
          <p:nvPr/>
        </p:nvCxnSpPr>
        <p:spPr>
          <a:xfrm>
            <a:off x="10897179" y="3329959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Can 159"/>
          <p:cNvSpPr/>
          <p:nvPr/>
        </p:nvSpPr>
        <p:spPr>
          <a:xfrm>
            <a:off x="11266775" y="353935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3" name="Straight Connector 162"/>
          <p:cNvCxnSpPr>
            <a:stCxn id="164" idx="2"/>
            <a:endCxn id="160" idx="4"/>
          </p:cNvCxnSpPr>
          <p:nvPr/>
        </p:nvCxnSpPr>
        <p:spPr>
          <a:xfrm flipH="1" flipV="1">
            <a:off x="11744610" y="3647135"/>
            <a:ext cx="423793" cy="279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2168403" y="3556630"/>
            <a:ext cx="150773" cy="186606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Can 141"/>
          <p:cNvSpPr/>
          <p:nvPr/>
        </p:nvSpPr>
        <p:spPr>
          <a:xfrm>
            <a:off x="11381458" y="1948051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/>
          <p:cNvCxnSpPr/>
          <p:nvPr/>
        </p:nvCxnSpPr>
        <p:spPr>
          <a:xfrm flipV="1">
            <a:off x="10704164" y="2096048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Can 144"/>
          <p:cNvSpPr/>
          <p:nvPr/>
        </p:nvSpPr>
        <p:spPr>
          <a:xfrm>
            <a:off x="10330346" y="2134656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/>
          <p:cNvCxnSpPr/>
          <p:nvPr/>
        </p:nvCxnSpPr>
        <p:spPr>
          <a:xfrm>
            <a:off x="10596440" y="2299456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endCxn id="148" idx="0"/>
          </p:cNvCxnSpPr>
          <p:nvPr/>
        </p:nvCxnSpPr>
        <p:spPr>
          <a:xfrm>
            <a:off x="11738831" y="2096049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Can 147"/>
          <p:cNvSpPr/>
          <p:nvPr/>
        </p:nvSpPr>
        <p:spPr>
          <a:xfrm>
            <a:off x="12108427" y="230544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Connector 148"/>
          <p:cNvCxnSpPr>
            <a:stCxn id="150" idx="4"/>
          </p:cNvCxnSpPr>
          <p:nvPr/>
        </p:nvCxnSpPr>
        <p:spPr>
          <a:xfrm flipV="1">
            <a:off x="11433466" y="2465625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Can 149"/>
          <p:cNvSpPr/>
          <p:nvPr/>
        </p:nvSpPr>
        <p:spPr>
          <a:xfrm>
            <a:off x="10955630" y="2572215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/>
          <p:cNvCxnSpPr>
            <a:stCxn id="152" idx="2"/>
            <a:endCxn id="148" idx="4"/>
          </p:cNvCxnSpPr>
          <p:nvPr/>
        </p:nvCxnSpPr>
        <p:spPr>
          <a:xfrm flipH="1" flipV="1">
            <a:off x="12586262" y="2413225"/>
            <a:ext cx="423793" cy="279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Oval 151"/>
          <p:cNvSpPr/>
          <p:nvPr/>
        </p:nvSpPr>
        <p:spPr>
          <a:xfrm>
            <a:off x="13010055" y="2322720"/>
            <a:ext cx="150773" cy="186606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an 129"/>
          <p:cNvSpPr/>
          <p:nvPr/>
        </p:nvSpPr>
        <p:spPr>
          <a:xfrm>
            <a:off x="8642356" y="461167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Connector 130"/>
          <p:cNvCxnSpPr/>
          <p:nvPr/>
        </p:nvCxnSpPr>
        <p:spPr>
          <a:xfrm>
            <a:off x="8908450" y="4776479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stCxn id="135" idx="4"/>
          </p:cNvCxnSpPr>
          <p:nvPr/>
        </p:nvCxnSpPr>
        <p:spPr>
          <a:xfrm flipV="1">
            <a:off x="9745476" y="4942648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Can 134"/>
          <p:cNvSpPr/>
          <p:nvPr/>
        </p:nvSpPr>
        <p:spPr>
          <a:xfrm>
            <a:off x="9267640" y="5049238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5011073" y="4425208"/>
            <a:ext cx="150773" cy="186606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an 114"/>
          <p:cNvSpPr/>
          <p:nvPr/>
        </p:nvSpPr>
        <p:spPr>
          <a:xfrm>
            <a:off x="9272642" y="504202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/>
          <p:cNvCxnSpPr/>
          <p:nvPr/>
        </p:nvCxnSpPr>
        <p:spPr>
          <a:xfrm flipV="1">
            <a:off x="8595348" y="5190026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Can 117"/>
          <p:cNvSpPr/>
          <p:nvPr/>
        </p:nvSpPr>
        <p:spPr>
          <a:xfrm>
            <a:off x="8221530" y="522863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>
            <a:endCxn id="121" idx="0"/>
          </p:cNvCxnSpPr>
          <p:nvPr/>
        </p:nvCxnSpPr>
        <p:spPr>
          <a:xfrm>
            <a:off x="9630015" y="5190027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Can 120"/>
          <p:cNvSpPr/>
          <p:nvPr/>
        </p:nvSpPr>
        <p:spPr>
          <a:xfrm>
            <a:off x="9999611" y="5399422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/>
          <p:cNvCxnSpPr>
            <a:endCxn id="160" idx="2"/>
          </p:cNvCxnSpPr>
          <p:nvPr/>
        </p:nvCxnSpPr>
        <p:spPr>
          <a:xfrm flipV="1">
            <a:off x="9437000" y="3647135"/>
            <a:ext cx="1829775" cy="42480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Can 105"/>
          <p:cNvSpPr/>
          <p:nvPr/>
        </p:nvSpPr>
        <p:spPr>
          <a:xfrm>
            <a:off x="9063182" y="399472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/>
          <p:cNvCxnSpPr>
            <a:endCxn id="133" idx="1"/>
          </p:cNvCxnSpPr>
          <p:nvPr/>
        </p:nvCxnSpPr>
        <p:spPr>
          <a:xfrm>
            <a:off x="9329276" y="4159524"/>
            <a:ext cx="1330079" cy="6229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154" idx="3"/>
            <a:endCxn id="109" idx="0"/>
          </p:cNvCxnSpPr>
          <p:nvPr/>
        </p:nvCxnSpPr>
        <p:spPr>
          <a:xfrm>
            <a:off x="10778724" y="3397523"/>
            <a:ext cx="301457" cy="87577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Can 108"/>
          <p:cNvSpPr/>
          <p:nvPr/>
        </p:nvSpPr>
        <p:spPr>
          <a:xfrm>
            <a:off x="10841263" y="4165512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an 87"/>
          <p:cNvSpPr/>
          <p:nvPr/>
        </p:nvSpPr>
        <p:spPr>
          <a:xfrm>
            <a:off x="8422323" y="628327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 flipV="1">
            <a:off x="7745029" y="6431276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Can 90"/>
          <p:cNvSpPr/>
          <p:nvPr/>
        </p:nvSpPr>
        <p:spPr>
          <a:xfrm>
            <a:off x="7371211" y="646988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/>
          <p:nvPr/>
        </p:nvCxnSpPr>
        <p:spPr>
          <a:xfrm>
            <a:off x="7637305" y="6634684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endCxn id="94" idx="0"/>
          </p:cNvCxnSpPr>
          <p:nvPr/>
        </p:nvCxnSpPr>
        <p:spPr>
          <a:xfrm>
            <a:off x="8779696" y="6431277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Can 93"/>
          <p:cNvSpPr/>
          <p:nvPr/>
        </p:nvSpPr>
        <p:spPr>
          <a:xfrm>
            <a:off x="9149292" y="6640672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>
            <a:stCxn id="96" idx="4"/>
          </p:cNvCxnSpPr>
          <p:nvPr/>
        </p:nvCxnSpPr>
        <p:spPr>
          <a:xfrm flipV="1">
            <a:off x="8474331" y="6800853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Can 95"/>
          <p:cNvSpPr/>
          <p:nvPr/>
        </p:nvSpPr>
        <p:spPr>
          <a:xfrm>
            <a:off x="7996495" y="6907443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/>
          <p:cNvCxnSpPr>
            <a:stCxn id="98" idx="2"/>
            <a:endCxn id="94" idx="4"/>
          </p:cNvCxnSpPr>
          <p:nvPr/>
        </p:nvCxnSpPr>
        <p:spPr>
          <a:xfrm flipH="1" flipV="1">
            <a:off x="9627127" y="6748453"/>
            <a:ext cx="423793" cy="279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10050920" y="6657948"/>
            <a:ext cx="150773" cy="186606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an 75"/>
          <p:cNvSpPr/>
          <p:nvPr/>
        </p:nvSpPr>
        <p:spPr>
          <a:xfrm>
            <a:off x="8001497" y="6900234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7324203" y="7048231"/>
            <a:ext cx="729303" cy="11582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Can 78"/>
          <p:cNvSpPr/>
          <p:nvPr/>
        </p:nvSpPr>
        <p:spPr>
          <a:xfrm>
            <a:off x="6950385" y="708683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>
            <a:off x="7216479" y="7251639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endCxn id="82" idx="0"/>
          </p:cNvCxnSpPr>
          <p:nvPr/>
        </p:nvCxnSpPr>
        <p:spPr>
          <a:xfrm>
            <a:off x="8358870" y="7048232"/>
            <a:ext cx="608514" cy="31717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Can 81"/>
          <p:cNvSpPr/>
          <p:nvPr/>
        </p:nvSpPr>
        <p:spPr>
          <a:xfrm>
            <a:off x="8728466" y="7257627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>
            <a:stCxn id="84" idx="4"/>
          </p:cNvCxnSpPr>
          <p:nvPr/>
        </p:nvCxnSpPr>
        <p:spPr>
          <a:xfrm flipV="1">
            <a:off x="8053505" y="7417808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Can 83"/>
          <p:cNvSpPr/>
          <p:nvPr/>
        </p:nvSpPr>
        <p:spPr>
          <a:xfrm>
            <a:off x="7575669" y="7524398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/>
          <p:cNvCxnSpPr>
            <a:stCxn id="86" idx="2"/>
            <a:endCxn id="82" idx="4"/>
          </p:cNvCxnSpPr>
          <p:nvPr/>
        </p:nvCxnSpPr>
        <p:spPr>
          <a:xfrm flipH="1" flipV="1">
            <a:off x="9206301" y="7365408"/>
            <a:ext cx="423793" cy="279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9630094" y="7274903"/>
            <a:ext cx="150773" cy="186606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stCxn id="67" idx="4"/>
          </p:cNvCxnSpPr>
          <p:nvPr/>
        </p:nvCxnSpPr>
        <p:spPr>
          <a:xfrm flipV="1">
            <a:off x="8269873" y="5570535"/>
            <a:ext cx="1968656" cy="390175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an 66"/>
          <p:cNvSpPr/>
          <p:nvPr/>
        </p:nvSpPr>
        <p:spPr>
          <a:xfrm>
            <a:off x="7792037" y="5852929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8058131" y="6017729"/>
            <a:ext cx="531831" cy="38054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Can 69"/>
          <p:cNvSpPr/>
          <p:nvPr/>
        </p:nvSpPr>
        <p:spPr>
          <a:xfrm>
            <a:off x="9570118" y="6023717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stCxn id="72" idx="4"/>
          </p:cNvCxnSpPr>
          <p:nvPr/>
        </p:nvCxnSpPr>
        <p:spPr>
          <a:xfrm flipV="1">
            <a:off x="8895157" y="6183898"/>
            <a:ext cx="778469" cy="21437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Can 71"/>
          <p:cNvSpPr/>
          <p:nvPr/>
        </p:nvSpPr>
        <p:spPr>
          <a:xfrm>
            <a:off x="8417321" y="6290488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>
            <a:stCxn id="74" idx="2"/>
            <a:endCxn id="70" idx="4"/>
          </p:cNvCxnSpPr>
          <p:nvPr/>
        </p:nvCxnSpPr>
        <p:spPr>
          <a:xfrm flipH="1" flipV="1">
            <a:off x="10047953" y="6131498"/>
            <a:ext cx="423793" cy="279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10471746" y="6040993"/>
            <a:ext cx="150773" cy="186606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Can 132"/>
          <p:cNvSpPr/>
          <p:nvPr/>
        </p:nvSpPr>
        <p:spPr>
          <a:xfrm>
            <a:off x="10420437" y="4782467"/>
            <a:ext cx="477836" cy="215562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endCxn id="160" idx="2"/>
          </p:cNvCxnSpPr>
          <p:nvPr/>
        </p:nvCxnSpPr>
        <p:spPr>
          <a:xfrm flipV="1">
            <a:off x="9541018" y="3647135"/>
            <a:ext cx="1725757" cy="40653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06" idx="2"/>
            <a:endCxn id="27" idx="1"/>
          </p:cNvCxnSpPr>
          <p:nvPr/>
        </p:nvCxnSpPr>
        <p:spPr>
          <a:xfrm flipH="1">
            <a:off x="7524285" y="4102505"/>
            <a:ext cx="1538897" cy="485448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>
            <a:endCxn id="133" idx="1"/>
          </p:cNvCxnSpPr>
          <p:nvPr/>
        </p:nvCxnSpPr>
        <p:spPr>
          <a:xfrm>
            <a:off x="9302100" y="4155257"/>
            <a:ext cx="1357255" cy="62721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" name="Oval 214"/>
          <p:cNvSpPr/>
          <p:nvPr/>
        </p:nvSpPr>
        <p:spPr>
          <a:xfrm>
            <a:off x="4220155" y="5659118"/>
            <a:ext cx="150773" cy="186606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Arrow Connector 137"/>
          <p:cNvCxnSpPr>
            <a:endCxn id="11" idx="4"/>
          </p:cNvCxnSpPr>
          <p:nvPr/>
        </p:nvCxnSpPr>
        <p:spPr>
          <a:xfrm flipH="1" flipV="1">
            <a:off x="4141657" y="5131523"/>
            <a:ext cx="944804" cy="3625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5352554" y="5188665"/>
            <a:ext cx="1357255" cy="62721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endCxn id="29" idx="2"/>
          </p:cNvCxnSpPr>
          <p:nvPr/>
        </p:nvCxnSpPr>
        <p:spPr>
          <a:xfrm flipV="1">
            <a:off x="5559610" y="4959330"/>
            <a:ext cx="572960" cy="142934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V="1">
            <a:off x="2352448" y="4776479"/>
            <a:ext cx="572960" cy="142934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>
            <a:endCxn id="21" idx="2"/>
          </p:cNvCxnSpPr>
          <p:nvPr/>
        </p:nvCxnSpPr>
        <p:spPr>
          <a:xfrm flipV="1">
            <a:off x="5974263" y="4338341"/>
            <a:ext cx="584135" cy="11420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V="1">
            <a:off x="10371495" y="2701321"/>
            <a:ext cx="584135" cy="11420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10854333" y="2077556"/>
            <a:ext cx="584135" cy="11420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V="1">
            <a:off x="11438468" y="2465625"/>
            <a:ext cx="773467" cy="198491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V="1">
            <a:off x="8494173" y="6800853"/>
            <a:ext cx="773467" cy="198491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 flipV="1">
            <a:off x="5788560" y="5966606"/>
            <a:ext cx="773467" cy="198491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 flipV="1">
            <a:off x="2993862" y="5183923"/>
            <a:ext cx="773467" cy="198491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 flipV="1">
            <a:off x="6610406" y="4731082"/>
            <a:ext cx="773467" cy="198491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/>
          <p:nvPr/>
        </p:nvCxnSpPr>
        <p:spPr>
          <a:xfrm flipV="1">
            <a:off x="11017642" y="3070549"/>
            <a:ext cx="773467" cy="198491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 flipV="1">
            <a:off x="8942542" y="6176366"/>
            <a:ext cx="773467" cy="198491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endCxn id="72" idx="2"/>
          </p:cNvCxnSpPr>
          <p:nvPr/>
        </p:nvCxnSpPr>
        <p:spPr>
          <a:xfrm flipV="1">
            <a:off x="7863987" y="6398269"/>
            <a:ext cx="553334" cy="14951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stCxn id="79" idx="4"/>
            <a:endCxn id="76" idx="2"/>
          </p:cNvCxnSpPr>
          <p:nvPr/>
        </p:nvCxnSpPr>
        <p:spPr>
          <a:xfrm flipV="1">
            <a:off x="7428221" y="7008015"/>
            <a:ext cx="573276" cy="186605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flipV="1">
            <a:off x="8321881" y="5585098"/>
            <a:ext cx="1916648" cy="323771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>
            <a:stCxn id="118" idx="4"/>
            <a:endCxn id="115" idx="2"/>
          </p:cNvCxnSpPr>
          <p:nvPr/>
        </p:nvCxnSpPr>
        <p:spPr>
          <a:xfrm flipV="1">
            <a:off x="8699366" y="5149810"/>
            <a:ext cx="573276" cy="186605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>
            <a:stCxn id="115" idx="4"/>
            <a:endCxn id="133" idx="2"/>
          </p:cNvCxnSpPr>
          <p:nvPr/>
        </p:nvCxnSpPr>
        <p:spPr>
          <a:xfrm flipV="1">
            <a:off x="9750478" y="4890248"/>
            <a:ext cx="669959" cy="259562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>
            <a:endCxn id="109" idx="3"/>
          </p:cNvCxnSpPr>
          <p:nvPr/>
        </p:nvCxnSpPr>
        <p:spPr>
          <a:xfrm flipV="1">
            <a:off x="10778724" y="4381074"/>
            <a:ext cx="301457" cy="338386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09" idx="1"/>
            <a:endCxn id="154" idx="3"/>
          </p:cNvCxnSpPr>
          <p:nvPr/>
        </p:nvCxnSpPr>
        <p:spPr>
          <a:xfrm flipH="1" flipV="1">
            <a:off x="10778724" y="3397523"/>
            <a:ext cx="301457" cy="767989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54" idx="2"/>
            <a:endCxn id="169" idx="0"/>
          </p:cNvCxnSpPr>
          <p:nvPr/>
        </p:nvCxnSpPr>
        <p:spPr>
          <a:xfrm flipH="1" flipV="1">
            <a:off x="10148438" y="2859392"/>
            <a:ext cx="391368" cy="43035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endCxn id="145" idx="0"/>
          </p:cNvCxnSpPr>
          <p:nvPr/>
        </p:nvCxnSpPr>
        <p:spPr>
          <a:xfrm flipH="1" flipV="1">
            <a:off x="10569264" y="2242437"/>
            <a:ext cx="510918" cy="32257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 flipH="1" flipV="1">
            <a:off x="7115752" y="7225405"/>
            <a:ext cx="510918" cy="32257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H="1" flipV="1">
            <a:off x="4906387" y="5793915"/>
            <a:ext cx="510918" cy="32257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/>
          <p:nvPr/>
        </p:nvCxnSpPr>
        <p:spPr>
          <a:xfrm flipH="1" flipV="1">
            <a:off x="8262369" y="6932416"/>
            <a:ext cx="510918" cy="32257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flipH="1" flipV="1">
            <a:off x="8810191" y="4725033"/>
            <a:ext cx="510918" cy="32257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/>
          <p:nvPr/>
        </p:nvCxnSpPr>
        <p:spPr>
          <a:xfrm flipH="1" flipV="1">
            <a:off x="3234465" y="4731650"/>
            <a:ext cx="510918" cy="32257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51" idx="4"/>
            <a:endCxn id="118" idx="2"/>
          </p:cNvCxnSpPr>
          <p:nvPr/>
        </p:nvCxnSpPr>
        <p:spPr>
          <a:xfrm>
            <a:off x="7342377" y="5312689"/>
            <a:ext cx="879153" cy="23726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>
            <a:endCxn id="39" idx="3"/>
          </p:cNvCxnSpPr>
          <p:nvPr/>
        </p:nvCxnSpPr>
        <p:spPr>
          <a:xfrm flipH="1" flipV="1">
            <a:off x="6682633" y="6037425"/>
            <a:ext cx="718694" cy="408734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>
            <a:endCxn id="130" idx="2"/>
          </p:cNvCxnSpPr>
          <p:nvPr/>
        </p:nvCxnSpPr>
        <p:spPr>
          <a:xfrm>
            <a:off x="7763203" y="4701973"/>
            <a:ext cx="879153" cy="17487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30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1116" y="1218653"/>
            <a:ext cx="13167360" cy="6508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function </a:t>
            </a:r>
            <a:r>
              <a:rPr lang="en-US" sz="2800" dirty="0" err="1"/>
              <a:t>Dijkstra</a:t>
            </a:r>
            <a:r>
              <a:rPr lang="en-US" sz="2800" dirty="0"/>
              <a:t>(Graph, source)</a:t>
            </a:r>
            <a:r>
              <a:rPr lang="en-US" sz="2800" dirty="0" smtClean="0"/>
              <a:t>: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for </a:t>
            </a:r>
            <a:r>
              <a:rPr lang="en-US" sz="1600" dirty="0"/>
              <a:t>each vertex v in Graph:                                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	</a:t>
            </a:r>
            <a:r>
              <a:rPr lang="en-US" sz="1600" dirty="0" err="1" smtClean="0"/>
              <a:t>dist</a:t>
            </a:r>
            <a:r>
              <a:rPr lang="en-US" sz="1600" dirty="0"/>
              <a:t>[v]  := infinity ; </a:t>
            </a:r>
          </a:p>
          <a:p>
            <a:pPr marL="0" indent="0">
              <a:buNone/>
            </a:pPr>
            <a:r>
              <a:rPr lang="en-US" sz="1600" dirty="0" smtClean="0"/>
              <a:t>		previous</a:t>
            </a:r>
            <a:r>
              <a:rPr lang="en-US" sz="1600" dirty="0"/>
              <a:t>[v]  := </a:t>
            </a:r>
            <a:r>
              <a:rPr lang="en-US" sz="1600" dirty="0" smtClean="0"/>
              <a:t>undefined;</a:t>
            </a:r>
            <a:endParaRPr lang="en-US" sz="1600" dirty="0"/>
          </a:p>
          <a:p>
            <a:pPr marL="0" indent="0">
              <a:buNone/>
            </a:pPr>
            <a:r>
              <a:rPr lang="en-US" sz="1600" dirty="0" err="1" smtClean="0"/>
              <a:t>dist</a:t>
            </a:r>
            <a:r>
              <a:rPr lang="en-US" sz="1600" dirty="0"/>
              <a:t>[source]  := 0 ;                                        </a:t>
            </a:r>
          </a:p>
          <a:p>
            <a:pPr marL="0" indent="0">
              <a:buNone/>
            </a:pPr>
            <a:r>
              <a:rPr lang="en-US" sz="1600" dirty="0" smtClean="0"/>
              <a:t>Q </a:t>
            </a:r>
            <a:r>
              <a:rPr lang="en-US" sz="1600" dirty="0"/>
              <a:t>:= the set of all nodes in Graph ;                       </a:t>
            </a:r>
          </a:p>
          <a:p>
            <a:pPr marL="0" indent="0">
              <a:buNone/>
            </a:pPr>
            <a:r>
              <a:rPr lang="en-US" sz="1600" dirty="0" smtClean="0"/>
              <a:t>while </a:t>
            </a:r>
            <a:r>
              <a:rPr lang="en-US" sz="1600" dirty="0"/>
              <a:t>Q is not empty:                                      // The main </a:t>
            </a:r>
            <a:r>
              <a:rPr lang="en-US" sz="1600" dirty="0" smtClean="0"/>
              <a:t>loop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u </a:t>
            </a:r>
            <a:r>
              <a:rPr lang="en-US" sz="1600" dirty="0"/>
              <a:t>:= vertex in Q with smallest distance in </a:t>
            </a:r>
            <a:r>
              <a:rPr lang="en-US" sz="1600" dirty="0" err="1"/>
              <a:t>dist</a:t>
            </a:r>
            <a:r>
              <a:rPr lang="en-US" sz="1600" dirty="0"/>
              <a:t>[] ;    </a:t>
            </a:r>
          </a:p>
          <a:p>
            <a:pPr marL="0" indent="0">
              <a:buNone/>
            </a:pPr>
            <a:r>
              <a:rPr lang="en-US" sz="1600" dirty="0" smtClean="0"/>
              <a:t>	remove </a:t>
            </a:r>
            <a:r>
              <a:rPr lang="en-US" sz="1600" dirty="0"/>
              <a:t>u from Q ;</a:t>
            </a:r>
          </a:p>
          <a:p>
            <a:pPr marL="0" indent="0">
              <a:buNone/>
            </a:pPr>
            <a:r>
              <a:rPr lang="en-US" sz="1600" dirty="0" smtClean="0"/>
              <a:t>	if </a:t>
            </a:r>
            <a:r>
              <a:rPr lang="en-US" sz="1600" dirty="0" err="1"/>
              <a:t>dist</a:t>
            </a:r>
            <a:r>
              <a:rPr lang="en-US" sz="1600" dirty="0"/>
              <a:t>[u] = infinity:</a:t>
            </a:r>
          </a:p>
          <a:p>
            <a:pPr marL="0" indent="0">
              <a:buNone/>
            </a:pPr>
            <a:r>
              <a:rPr lang="en-US" sz="1600" dirty="0" smtClean="0"/>
              <a:t>		break </a:t>
            </a:r>
            <a:r>
              <a:rPr lang="en-US" sz="1600" dirty="0"/>
              <a:t>; </a:t>
            </a:r>
            <a:r>
              <a:rPr lang="en-US" sz="1600" dirty="0" smtClean="0"/>
              <a:t>	</a:t>
            </a:r>
          </a:p>
          <a:p>
            <a:pPr marL="0" indent="0">
              <a:buNone/>
            </a:pPr>
            <a:r>
              <a:rPr lang="en-US" sz="1600" dirty="0" smtClean="0"/>
              <a:t>       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	for </a:t>
            </a:r>
            <a:r>
              <a:rPr lang="en-US" sz="1600" dirty="0"/>
              <a:t>each neighbor v of </a:t>
            </a:r>
            <a:r>
              <a:rPr lang="en-US" sz="1600" dirty="0" smtClean="0"/>
              <a:t>u: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	alt </a:t>
            </a:r>
            <a:r>
              <a:rPr lang="en-US" sz="1600" dirty="0"/>
              <a:t>:= </a:t>
            </a:r>
            <a:r>
              <a:rPr lang="en-US" sz="1600" dirty="0" err="1"/>
              <a:t>dist</a:t>
            </a:r>
            <a:r>
              <a:rPr lang="en-US" sz="1600" dirty="0"/>
              <a:t>[u] + </a:t>
            </a:r>
            <a:r>
              <a:rPr lang="en-US" sz="1600" dirty="0" err="1"/>
              <a:t>dist_between</a:t>
            </a:r>
            <a:r>
              <a:rPr lang="en-US" sz="1600" dirty="0"/>
              <a:t>(u, v) ;</a:t>
            </a:r>
          </a:p>
          <a:p>
            <a:pPr marL="0" indent="0">
              <a:buNone/>
            </a:pPr>
            <a:r>
              <a:rPr lang="en-US" sz="1600" dirty="0" smtClean="0"/>
              <a:t>		if </a:t>
            </a:r>
            <a:r>
              <a:rPr lang="en-US" sz="1600" dirty="0"/>
              <a:t>alt &lt; </a:t>
            </a:r>
            <a:r>
              <a:rPr lang="en-US" sz="1600" dirty="0" err="1"/>
              <a:t>dist</a:t>
            </a:r>
            <a:r>
              <a:rPr lang="en-US" sz="1600" dirty="0"/>
              <a:t>[v</a:t>
            </a:r>
            <a:r>
              <a:rPr lang="en-US" sz="1600" dirty="0" smtClean="0"/>
              <a:t>]: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			</a:t>
            </a:r>
            <a:r>
              <a:rPr lang="en-US" sz="1600" dirty="0" err="1" smtClean="0"/>
              <a:t>dist</a:t>
            </a:r>
            <a:r>
              <a:rPr lang="en-US" sz="1600" dirty="0"/>
              <a:t>[v]  := alt ;</a:t>
            </a:r>
          </a:p>
          <a:p>
            <a:pPr marL="0" indent="0">
              <a:buNone/>
            </a:pPr>
            <a:r>
              <a:rPr lang="en-US" sz="1600" dirty="0" smtClean="0"/>
              <a:t>			previous</a:t>
            </a:r>
            <a:r>
              <a:rPr lang="en-US" sz="1600" dirty="0"/>
              <a:t>[v]  := u ;</a:t>
            </a:r>
          </a:p>
          <a:p>
            <a:pPr marL="0" indent="0">
              <a:buNone/>
            </a:pPr>
            <a:r>
              <a:rPr lang="en-US" sz="1600" dirty="0" smtClean="0"/>
              <a:t>			decrease</a:t>
            </a:r>
            <a:r>
              <a:rPr lang="en-US" sz="1600" dirty="0"/>
              <a:t>-key v in Q</a:t>
            </a:r>
            <a:r>
              <a:rPr lang="en-US" sz="1600" dirty="0" smtClean="0"/>
              <a:t>; 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return </a:t>
            </a:r>
            <a:r>
              <a:rPr lang="en-US" sz="1600" dirty="0" err="1"/>
              <a:t>dist</a:t>
            </a:r>
            <a:r>
              <a:rPr lang="en-US" sz="1600" dirty="0"/>
              <a:t>[], previous[];</a:t>
            </a:r>
          </a:p>
          <a:p>
            <a:pPr marL="0" indent="0">
              <a:buNone/>
            </a:pPr>
            <a:r>
              <a:rPr lang="en-US" sz="1600" dirty="0" smtClean="0"/>
              <a:t>end </a:t>
            </a:r>
            <a:r>
              <a:rPr lang="en-US" sz="1600" dirty="0"/>
              <a:t>function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3" b="98125" l="1917" r="95958">
                        <a14:foregroundMark x1="20750" y1="25219" x2="20750" y2="25219"/>
                        <a14:foregroundMark x1="21083" y1="23188" x2="32042" y2="10438"/>
                        <a14:foregroundMark x1="48208" y1="6781" x2="60333" y2="7781"/>
                        <a14:foregroundMark x1="35583" y1="10563" x2="35583" y2="10563"/>
                        <a14:foregroundMark x1="37417" y1="9813" x2="37417" y2="9813"/>
                        <a14:foregroundMark x1="22583" y1="48844" x2="22583" y2="48844"/>
                        <a14:foregroundMark x1="23292" y1="49750" x2="36750" y2="64531"/>
                        <a14:foregroundMark x1="33708" y1="10813" x2="33708" y2="10813"/>
                        <a14:foregroundMark x1="21750" y1="20813" x2="30167" y2="12344"/>
                        <a14:foregroundMark x1="39625" y1="9313" x2="46208" y2="7281"/>
                        <a14:foregroundMark x1="21083" y1="49625" x2="2375" y2="59719"/>
                        <a14:foregroundMark x1="57833" y1="92844" x2="83750" y2="59344"/>
                        <a14:foregroundMark x1="13833" y1="66281" x2="57458" y2="92063"/>
                        <a14:backgroundMark x1="32042" y1="10688" x2="48042" y2="6531"/>
                        <a14:backgroundMark x1="21417" y1="73250" x2="57833" y2="92969"/>
                        <a14:backgroundMark x1="18208" y1="71094" x2="58167" y2="93094"/>
                        <a14:backgroundMark x1="14000" y1="66938" x2="58167" y2="92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0205" y="2073191"/>
            <a:ext cx="3768670" cy="5024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1465" y="6220956"/>
            <a:ext cx="20436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Edsger</a:t>
            </a:r>
            <a:r>
              <a:rPr lang="en-US" sz="2400" dirty="0"/>
              <a:t> </a:t>
            </a:r>
            <a:r>
              <a:rPr lang="en-US" sz="2400" dirty="0" err="1"/>
              <a:t>Dikjstra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</a:p>
          <a:p>
            <a:pPr algn="ctr"/>
            <a:r>
              <a:rPr lang="en-US" dirty="0" smtClean="0"/>
              <a:t>1930-2002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8254" y="7726746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Photo: Hamilton Richards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10383521" y="2103120"/>
            <a:ext cx="1143000" cy="1108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656" name="Freeform 16"/>
          <p:cNvSpPr>
            <a:spLocks/>
          </p:cNvSpPr>
          <p:nvPr/>
        </p:nvSpPr>
        <p:spPr bwMode="auto">
          <a:xfrm>
            <a:off x="10347962" y="4871086"/>
            <a:ext cx="1125221" cy="2274570"/>
          </a:xfrm>
          <a:custGeom>
            <a:avLst/>
            <a:gdLst>
              <a:gd name="T0" fmla="*/ 28 w 443"/>
              <a:gd name="T1" fmla="*/ 1194 h 1194"/>
              <a:gd name="T2" fmla="*/ 443 w 443"/>
              <a:gd name="T3" fmla="*/ 1194 h 1194"/>
              <a:gd name="T4" fmla="*/ 436 w 443"/>
              <a:gd name="T5" fmla="*/ 0 h 1194"/>
              <a:gd name="T6" fmla="*/ 246 w 443"/>
              <a:gd name="T7" fmla="*/ 112 h 1194"/>
              <a:gd name="T8" fmla="*/ 218 w 443"/>
              <a:gd name="T9" fmla="*/ 471 h 1194"/>
              <a:gd name="T10" fmla="*/ 120 w 443"/>
              <a:gd name="T11" fmla="*/ 478 h 1194"/>
              <a:gd name="T12" fmla="*/ 0 w 443"/>
              <a:gd name="T13" fmla="*/ 737 h 1194"/>
              <a:gd name="T14" fmla="*/ 28 w 443"/>
              <a:gd name="T15" fmla="*/ 1194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3" h="1194">
                <a:moveTo>
                  <a:pt x="28" y="1194"/>
                </a:moveTo>
                <a:lnTo>
                  <a:pt x="443" y="1194"/>
                </a:lnTo>
                <a:lnTo>
                  <a:pt x="436" y="0"/>
                </a:lnTo>
                <a:lnTo>
                  <a:pt x="246" y="112"/>
                </a:lnTo>
                <a:lnTo>
                  <a:pt x="218" y="471"/>
                </a:lnTo>
                <a:lnTo>
                  <a:pt x="120" y="478"/>
                </a:lnTo>
                <a:lnTo>
                  <a:pt x="0" y="737"/>
                </a:lnTo>
                <a:lnTo>
                  <a:pt x="28" y="11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8131" name="Picture 2" descr="optge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" y="3"/>
            <a:ext cx="14996160" cy="837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60645" y="7907963"/>
            <a:ext cx="17748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+mj-lt"/>
              </a:rPr>
              <a:t>The 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  <a:latin typeface="+mj-lt"/>
              </a:rPr>
              <a:t>Opte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+mj-lt"/>
              </a:rPr>
              <a:t> Project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7959" y="1641455"/>
            <a:ext cx="13550325" cy="1333440"/>
            <a:chOff x="107959" y="1641455"/>
            <a:chExt cx="13550325" cy="1333440"/>
          </a:xfrm>
        </p:grpSpPr>
        <p:sp>
          <p:nvSpPr>
            <p:cNvPr id="6" name="Oval 5"/>
            <p:cNvSpPr/>
            <p:nvPr/>
          </p:nvSpPr>
          <p:spPr>
            <a:xfrm>
              <a:off x="756571" y="2051565"/>
              <a:ext cx="151218" cy="186606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959" y="1641455"/>
              <a:ext cx="60785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5400" b="1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A</a:t>
              </a:r>
              <a:endPara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934668" y="2443754"/>
              <a:ext cx="150773" cy="186606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3085441" y="2051565"/>
              <a:ext cx="57284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5400" b="1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B</a:t>
              </a:r>
              <a:endPara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2" name="Freeform 1"/>
          <p:cNvSpPr/>
          <p:nvPr/>
        </p:nvSpPr>
        <p:spPr>
          <a:xfrm>
            <a:off x="897253" y="2001748"/>
            <a:ext cx="12050798" cy="1062997"/>
          </a:xfrm>
          <a:custGeom>
            <a:avLst/>
            <a:gdLst>
              <a:gd name="connsiteX0" fmla="*/ 0 w 12050798"/>
              <a:gd name="connsiteY0" fmla="*/ 179467 h 1062997"/>
              <a:gd name="connsiteX1" fmla="*/ 179451 w 12050798"/>
              <a:gd name="connsiteY1" fmla="*/ 248493 h 1062997"/>
              <a:gd name="connsiteX2" fmla="*/ 441725 w 12050798"/>
              <a:gd name="connsiteY2" fmla="*/ 124246 h 1062997"/>
              <a:gd name="connsiteX3" fmla="*/ 593567 w 12050798"/>
              <a:gd name="connsiteY3" fmla="*/ 179467 h 1062997"/>
              <a:gd name="connsiteX4" fmla="*/ 773018 w 12050798"/>
              <a:gd name="connsiteY4" fmla="*/ 124246 h 1062997"/>
              <a:gd name="connsiteX5" fmla="*/ 966272 w 12050798"/>
              <a:gd name="connsiteY5" fmla="*/ 138052 h 1062997"/>
              <a:gd name="connsiteX6" fmla="*/ 1463213 w 12050798"/>
              <a:gd name="connsiteY6" fmla="*/ 193272 h 1062997"/>
              <a:gd name="connsiteX7" fmla="*/ 1615055 w 12050798"/>
              <a:gd name="connsiteY7" fmla="*/ 138052 h 1062997"/>
              <a:gd name="connsiteX8" fmla="*/ 1932545 w 12050798"/>
              <a:gd name="connsiteY8" fmla="*/ 662648 h 1062997"/>
              <a:gd name="connsiteX9" fmla="*/ 2236230 w 12050798"/>
              <a:gd name="connsiteY9" fmla="*/ 745479 h 1062997"/>
              <a:gd name="connsiteX10" fmla="*/ 2415681 w 12050798"/>
              <a:gd name="connsiteY10" fmla="*/ 897335 h 1062997"/>
              <a:gd name="connsiteX11" fmla="*/ 2774582 w 12050798"/>
              <a:gd name="connsiteY11" fmla="*/ 731673 h 1062997"/>
              <a:gd name="connsiteX12" fmla="*/ 3340542 w 12050798"/>
              <a:gd name="connsiteY12" fmla="*/ 786894 h 1062997"/>
              <a:gd name="connsiteX13" fmla="*/ 3478581 w 12050798"/>
              <a:gd name="connsiteY13" fmla="*/ 869725 h 1062997"/>
              <a:gd name="connsiteX14" fmla="*/ 3561404 w 12050798"/>
              <a:gd name="connsiteY14" fmla="*/ 1062997 h 1062997"/>
              <a:gd name="connsiteX15" fmla="*/ 4293010 w 12050798"/>
              <a:gd name="connsiteY15" fmla="*/ 814504 h 1062997"/>
              <a:gd name="connsiteX16" fmla="*/ 4610500 w 12050798"/>
              <a:gd name="connsiteY16" fmla="*/ 621232 h 1062997"/>
              <a:gd name="connsiteX17" fmla="*/ 5052224 w 12050798"/>
              <a:gd name="connsiteY17" fmla="*/ 427960 h 1062997"/>
              <a:gd name="connsiteX18" fmla="*/ 5493949 w 12050798"/>
              <a:gd name="connsiteY18" fmla="*/ 414155 h 1062997"/>
              <a:gd name="connsiteX19" fmla="*/ 6625868 w 12050798"/>
              <a:gd name="connsiteY19" fmla="*/ 331324 h 1062997"/>
              <a:gd name="connsiteX20" fmla="*/ 8751667 w 12050798"/>
              <a:gd name="connsiteY20" fmla="*/ 248493 h 1062997"/>
              <a:gd name="connsiteX21" fmla="*/ 8862099 w 12050798"/>
              <a:gd name="connsiteY21" fmla="*/ 414155 h 1062997"/>
              <a:gd name="connsiteX22" fmla="*/ 9013941 w 12050798"/>
              <a:gd name="connsiteY22" fmla="*/ 414155 h 1062997"/>
              <a:gd name="connsiteX23" fmla="*/ 9110569 w 12050798"/>
              <a:gd name="connsiteY23" fmla="*/ 303713 h 1062997"/>
              <a:gd name="connsiteX24" fmla="*/ 9317627 w 12050798"/>
              <a:gd name="connsiteY24" fmla="*/ 110441 h 1062997"/>
              <a:gd name="connsiteX25" fmla="*/ 9648920 w 12050798"/>
              <a:gd name="connsiteY25" fmla="*/ 41415 h 1062997"/>
              <a:gd name="connsiteX26" fmla="*/ 9938802 w 12050798"/>
              <a:gd name="connsiteY26" fmla="*/ 138052 h 1062997"/>
              <a:gd name="connsiteX27" fmla="*/ 10201076 w 12050798"/>
              <a:gd name="connsiteY27" fmla="*/ 220882 h 1062997"/>
              <a:gd name="connsiteX28" fmla="*/ 10449546 w 12050798"/>
              <a:gd name="connsiteY28" fmla="*/ 0 h 1062997"/>
              <a:gd name="connsiteX29" fmla="*/ 10822251 w 12050798"/>
              <a:gd name="connsiteY29" fmla="*/ 41415 h 1062997"/>
              <a:gd name="connsiteX30" fmla="*/ 11029310 w 12050798"/>
              <a:gd name="connsiteY30" fmla="*/ 138052 h 1062997"/>
              <a:gd name="connsiteX31" fmla="*/ 10960290 w 12050798"/>
              <a:gd name="connsiteY31" fmla="*/ 345129 h 1062997"/>
              <a:gd name="connsiteX32" fmla="*/ 11374407 w 12050798"/>
              <a:gd name="connsiteY32" fmla="*/ 414155 h 1062997"/>
              <a:gd name="connsiteX33" fmla="*/ 11374407 w 12050798"/>
              <a:gd name="connsiteY33" fmla="*/ 414155 h 1062997"/>
              <a:gd name="connsiteX34" fmla="*/ 11250172 w 12050798"/>
              <a:gd name="connsiteY34" fmla="*/ 607427 h 1062997"/>
              <a:gd name="connsiteX35" fmla="*/ 12050798 w 12050798"/>
              <a:gd name="connsiteY35" fmla="*/ 552206 h 106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050798" h="1062997">
                <a:moveTo>
                  <a:pt x="0" y="179467"/>
                </a:moveTo>
                <a:lnTo>
                  <a:pt x="179451" y="248493"/>
                </a:lnTo>
                <a:lnTo>
                  <a:pt x="441725" y="124246"/>
                </a:lnTo>
                <a:lnTo>
                  <a:pt x="593567" y="179467"/>
                </a:lnTo>
                <a:lnTo>
                  <a:pt x="773018" y="124246"/>
                </a:lnTo>
                <a:lnTo>
                  <a:pt x="966272" y="138052"/>
                </a:lnTo>
                <a:lnTo>
                  <a:pt x="1463213" y="193272"/>
                </a:lnTo>
                <a:lnTo>
                  <a:pt x="1615055" y="138052"/>
                </a:lnTo>
                <a:lnTo>
                  <a:pt x="1932545" y="662648"/>
                </a:lnTo>
                <a:lnTo>
                  <a:pt x="2236230" y="745479"/>
                </a:lnTo>
                <a:lnTo>
                  <a:pt x="2415681" y="897335"/>
                </a:lnTo>
                <a:lnTo>
                  <a:pt x="2774582" y="731673"/>
                </a:lnTo>
                <a:lnTo>
                  <a:pt x="3340542" y="786894"/>
                </a:lnTo>
                <a:lnTo>
                  <a:pt x="3478581" y="869725"/>
                </a:lnTo>
                <a:lnTo>
                  <a:pt x="3561404" y="1062997"/>
                </a:lnTo>
                <a:lnTo>
                  <a:pt x="4293010" y="814504"/>
                </a:lnTo>
                <a:lnTo>
                  <a:pt x="4610500" y="621232"/>
                </a:lnTo>
                <a:lnTo>
                  <a:pt x="5052224" y="427960"/>
                </a:lnTo>
                <a:lnTo>
                  <a:pt x="5493949" y="414155"/>
                </a:lnTo>
                <a:lnTo>
                  <a:pt x="6625868" y="331324"/>
                </a:lnTo>
                <a:lnTo>
                  <a:pt x="8751667" y="248493"/>
                </a:lnTo>
                <a:lnTo>
                  <a:pt x="8862099" y="414155"/>
                </a:lnTo>
                <a:lnTo>
                  <a:pt x="9013941" y="414155"/>
                </a:lnTo>
                <a:lnTo>
                  <a:pt x="9110569" y="303713"/>
                </a:lnTo>
                <a:lnTo>
                  <a:pt x="9317627" y="110441"/>
                </a:lnTo>
                <a:lnTo>
                  <a:pt x="9648920" y="41415"/>
                </a:lnTo>
                <a:lnTo>
                  <a:pt x="9938802" y="138052"/>
                </a:lnTo>
                <a:lnTo>
                  <a:pt x="10201076" y="220882"/>
                </a:lnTo>
                <a:lnTo>
                  <a:pt x="10449546" y="0"/>
                </a:lnTo>
                <a:lnTo>
                  <a:pt x="10822251" y="41415"/>
                </a:lnTo>
                <a:lnTo>
                  <a:pt x="11029310" y="138052"/>
                </a:lnTo>
                <a:lnTo>
                  <a:pt x="10960290" y="345129"/>
                </a:lnTo>
                <a:lnTo>
                  <a:pt x="11374407" y="414155"/>
                </a:lnTo>
                <a:lnTo>
                  <a:pt x="11374407" y="414155"/>
                </a:lnTo>
                <a:lnTo>
                  <a:pt x="11250172" y="607427"/>
                </a:lnTo>
                <a:lnTo>
                  <a:pt x="12050798" y="552206"/>
                </a:lnTo>
              </a:path>
            </a:pathLst>
          </a:cu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65000"/>
                  </a:schemeClr>
                </a:solidFill>
              </a:rPr>
              <a:t>Hardware </a:t>
            </a:r>
            <a:endParaRPr 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54039" y="2512071"/>
            <a:ext cx="8022760" cy="2387788"/>
            <a:chOff x="3354039" y="2512071"/>
            <a:chExt cx="8022760" cy="2387788"/>
          </a:xfrm>
        </p:grpSpPr>
        <p:sp>
          <p:nvSpPr>
            <p:cNvPr id="83" name="Can 82"/>
            <p:cNvSpPr/>
            <p:nvPr/>
          </p:nvSpPr>
          <p:spPr>
            <a:xfrm>
              <a:off x="3354039" y="2884388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4993202" y="2837669"/>
              <a:ext cx="2028187" cy="272648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699467" y="2837669"/>
              <a:ext cx="1460014" cy="596474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249601" y="3434143"/>
              <a:ext cx="1276355" cy="849107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n 37"/>
            <p:cNvSpPr/>
            <p:nvPr/>
          </p:nvSpPr>
          <p:spPr>
            <a:xfrm>
              <a:off x="7021389" y="2512071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sp>
          <p:nvSpPr>
            <p:cNvPr id="40" name="Can 39"/>
            <p:cNvSpPr/>
            <p:nvPr/>
          </p:nvSpPr>
          <p:spPr>
            <a:xfrm>
              <a:off x="9698721" y="3367305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sp>
          <p:nvSpPr>
            <p:cNvPr id="36" name="Can 35"/>
            <p:cNvSpPr/>
            <p:nvPr/>
          </p:nvSpPr>
          <p:spPr>
            <a:xfrm>
              <a:off x="5511015" y="4050752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7204034" y="3925328"/>
              <a:ext cx="2494687" cy="389541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10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65000"/>
                  </a:schemeClr>
                </a:solidFill>
              </a:rPr>
              <a:t>Hardware </a:t>
            </a:r>
            <a:endParaRPr 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93078" y="3020104"/>
            <a:ext cx="0" cy="6549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323262" y="4358487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870520" y="2825933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0521173" y="3693218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20815" y="366060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4989694" y="351425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462311" y="43289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3309788" y="4036563"/>
            <a:ext cx="33225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18548" y="3735837"/>
            <a:ext cx="1571865" cy="643569"/>
            <a:chOff x="3366867" y="3765374"/>
            <a:chExt cx="1571865" cy="523220"/>
          </a:xfrm>
        </p:grpSpPr>
        <p:sp>
          <p:nvSpPr>
            <p:cNvPr id="72" name="TextBox 71"/>
            <p:cNvSpPr txBox="1"/>
            <p:nvPr/>
          </p:nvSpPr>
          <p:spPr>
            <a:xfrm>
              <a:off x="3366867" y="3883584"/>
              <a:ext cx="157186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“If     , send to 3”</a:t>
              </a:r>
              <a:endParaRPr lang="en-US" sz="1600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608646" y="3765374"/>
              <a:ext cx="33225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87" name="Can 86"/>
          <p:cNvSpPr/>
          <p:nvPr/>
        </p:nvSpPr>
        <p:spPr>
          <a:xfrm>
            <a:off x="7021389" y="2512071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Software </a:t>
            </a:r>
            <a:endParaRPr lang="en-US" sz="1400" dirty="0"/>
          </a:p>
        </p:txBody>
      </p:sp>
      <p:sp>
        <p:nvSpPr>
          <p:cNvPr id="88" name="Can 87"/>
          <p:cNvSpPr/>
          <p:nvPr/>
        </p:nvSpPr>
        <p:spPr>
          <a:xfrm>
            <a:off x="9698721" y="3367305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Software </a:t>
            </a:r>
            <a:endParaRPr lang="en-US" sz="1400" dirty="0"/>
          </a:p>
        </p:txBody>
      </p:sp>
      <p:sp>
        <p:nvSpPr>
          <p:cNvPr id="89" name="Can 88"/>
          <p:cNvSpPr/>
          <p:nvPr/>
        </p:nvSpPr>
        <p:spPr>
          <a:xfrm>
            <a:off x="5511015" y="4050752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Software </a:t>
            </a:r>
            <a:endParaRPr lang="en-US" sz="1400" dirty="0"/>
          </a:p>
        </p:txBody>
      </p:sp>
      <p:sp>
        <p:nvSpPr>
          <p:cNvPr id="92" name="Can 91"/>
          <p:cNvSpPr/>
          <p:nvPr/>
        </p:nvSpPr>
        <p:spPr>
          <a:xfrm>
            <a:off x="3354039" y="2884388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Software </a:t>
            </a:r>
            <a:endParaRPr lang="en-US" sz="1400" dirty="0"/>
          </a:p>
        </p:txBody>
      </p:sp>
      <p:grpSp>
        <p:nvGrpSpPr>
          <p:cNvPr id="73" name="Group 72"/>
          <p:cNvGrpSpPr/>
          <p:nvPr/>
        </p:nvGrpSpPr>
        <p:grpSpPr>
          <a:xfrm>
            <a:off x="712996" y="3388375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4" name="Rectangle 73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Data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2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  <a:endPara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41214" y="228908"/>
            <a:ext cx="4614686" cy="1741791"/>
            <a:chOff x="2141214" y="228908"/>
            <a:chExt cx="4614686" cy="1741791"/>
          </a:xfrm>
        </p:grpSpPr>
        <p:sp>
          <p:nvSpPr>
            <p:cNvPr id="11" name="Cloud Callout 10"/>
            <p:cNvSpPr/>
            <p:nvPr/>
          </p:nvSpPr>
          <p:spPr>
            <a:xfrm>
              <a:off x="2141214" y="228908"/>
              <a:ext cx="4614686" cy="1741791"/>
            </a:xfrm>
            <a:prstGeom prst="cloudCallout">
              <a:avLst>
                <a:gd name="adj1" fmla="val -4513"/>
                <a:gd name="adj2" fmla="val 79034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an 41"/>
            <p:cNvSpPr/>
            <p:nvPr/>
          </p:nvSpPr>
          <p:spPr>
            <a:xfrm>
              <a:off x="4230481" y="592640"/>
              <a:ext cx="475064" cy="18223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61" idx="6"/>
              <a:endCxn id="45" idx="2"/>
            </p:cNvCxnSpPr>
            <p:nvPr/>
          </p:nvCxnSpPr>
          <p:spPr>
            <a:xfrm>
              <a:off x="2817521" y="836066"/>
              <a:ext cx="367946" cy="5440"/>
            </a:xfrm>
            <a:prstGeom prst="line">
              <a:avLst/>
            </a:prstGeom>
            <a:ln w="19050" cmpd="sng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3557115" y="717752"/>
              <a:ext cx="725073" cy="97915"/>
            </a:xfrm>
            <a:prstGeom prst="line">
              <a:avLst/>
            </a:prstGeom>
            <a:ln w="19050" cap="rnd" cmpd="sng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n 44"/>
            <p:cNvSpPr/>
            <p:nvPr/>
          </p:nvSpPr>
          <p:spPr>
            <a:xfrm>
              <a:off x="3185466" y="750391"/>
              <a:ext cx="475064" cy="18223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3450017" y="889707"/>
              <a:ext cx="528746" cy="321697"/>
            </a:xfrm>
            <a:prstGeom prst="line">
              <a:avLst/>
            </a:prstGeom>
            <a:ln w="19050" cap="rnd" cmpd="sng">
              <a:solidFill>
                <a:srgbClr val="0D0D0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2" idx="0"/>
            </p:cNvCxnSpPr>
            <p:nvPr/>
          </p:nvCxnSpPr>
          <p:spPr>
            <a:xfrm>
              <a:off x="4585781" y="717753"/>
              <a:ext cx="604984" cy="268131"/>
            </a:xfrm>
            <a:prstGeom prst="line">
              <a:avLst/>
            </a:prstGeom>
            <a:ln w="19050" cap="rnd" cmpd="sng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/>
            <p:cNvSpPr/>
            <p:nvPr/>
          </p:nvSpPr>
          <p:spPr>
            <a:xfrm>
              <a:off x="4953233" y="894769"/>
              <a:ext cx="475064" cy="18223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58" idx="4"/>
            </p:cNvCxnSpPr>
            <p:nvPr/>
          </p:nvCxnSpPr>
          <p:spPr>
            <a:xfrm flipV="1">
              <a:off x="4282188" y="1030182"/>
              <a:ext cx="773953" cy="181223"/>
            </a:xfrm>
            <a:prstGeom prst="line">
              <a:avLst/>
            </a:prstGeom>
            <a:ln w="19050" cap="rnd" cmpd="sng">
              <a:solidFill>
                <a:srgbClr val="0D0D0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n 57"/>
            <p:cNvSpPr/>
            <p:nvPr/>
          </p:nvSpPr>
          <p:spPr>
            <a:xfrm>
              <a:off x="3807123" y="1120290"/>
              <a:ext cx="475064" cy="18223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60" idx="2"/>
              <a:endCxn id="52" idx="4"/>
            </p:cNvCxnSpPr>
            <p:nvPr/>
          </p:nvCxnSpPr>
          <p:spPr>
            <a:xfrm flipH="1" flipV="1">
              <a:off x="5428297" y="985884"/>
              <a:ext cx="421335" cy="2366"/>
            </a:xfrm>
            <a:prstGeom prst="line">
              <a:avLst/>
            </a:prstGeom>
            <a:ln w="19050" cap="rnd" cmpd="sng">
              <a:solidFill>
                <a:srgbClr val="0D0D0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5849632" y="909374"/>
              <a:ext cx="149898" cy="157751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667180" y="757190"/>
              <a:ext cx="150341" cy="157751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389016" y="827024"/>
              <a:ext cx="2613758" cy="398742"/>
            </a:xfrm>
            <a:custGeom>
              <a:avLst/>
              <a:gdLst>
                <a:gd name="connsiteX0" fmla="*/ 0 w 2613758"/>
                <a:gd name="connsiteY0" fmla="*/ 0 h 398742"/>
                <a:gd name="connsiteX1" fmla="*/ 634981 w 2613758"/>
                <a:gd name="connsiteY1" fmla="*/ 398742 h 398742"/>
                <a:gd name="connsiteX2" fmla="*/ 1808957 w 2613758"/>
                <a:gd name="connsiteY2" fmla="*/ 155066 h 398742"/>
                <a:gd name="connsiteX3" fmla="*/ 2613758 w 2613758"/>
                <a:gd name="connsiteY3" fmla="*/ 155066 h 39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3758" h="398742">
                  <a:moveTo>
                    <a:pt x="0" y="0"/>
                  </a:moveTo>
                  <a:lnTo>
                    <a:pt x="634981" y="398742"/>
                  </a:lnTo>
                  <a:lnTo>
                    <a:pt x="1808957" y="155066"/>
                  </a:lnTo>
                  <a:lnTo>
                    <a:pt x="2613758" y="155066"/>
                  </a:lnTo>
                </a:path>
              </a:pathLst>
            </a:custGeom>
            <a:ln w="38100" cmpd="sng"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002774" y="673249"/>
              <a:ext cx="332257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924330" y="1950154"/>
            <a:ext cx="2498851" cy="64633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“If a packet is going to B, </a:t>
            </a:r>
            <a:br>
              <a:rPr lang="en-US" dirty="0" smtClean="0"/>
            </a:br>
            <a:r>
              <a:rPr lang="en-US" dirty="0" smtClean="0"/>
              <a:t>then send it to output 3”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6876469" y="381840"/>
            <a:ext cx="7558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Figure out which routers and links are present.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Run </a:t>
            </a:r>
            <a:r>
              <a:rPr lang="en-US" sz="2800" dirty="0" err="1" smtClean="0"/>
              <a:t>Dijkstra’s</a:t>
            </a:r>
            <a:r>
              <a:rPr lang="en-US" sz="2800" dirty="0" smtClean="0"/>
              <a:t> algorithm to find shortest paths.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107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95E-6 4.55843E-6 L -0.00055 -0.07617 " pathEditMode="relative" ptsTypes="AA">
                                      <p:cBhvr>
                                        <p:cTn id="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1982 " pathEditMode="relative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9503E-6 -6.96105E-6 L 0.12514 -6.96105E-6 " pathEditMode="relative" ptsTypes="AA">
                                      <p:cBhvr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05 0.00115 L 0.33612 0.20478 L 0.62177 0.10258 L 0.79943 0.10431 " pathEditMode="relative" ptsTypes="AAAA">
                                      <p:cBhvr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4" grpId="0" animBg="1"/>
      <p:bldP spid="14" grpId="1" animBg="1"/>
      <p:bldP spid="10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65000"/>
                  </a:schemeClr>
                </a:solidFill>
              </a:rPr>
              <a:t>Hardware </a:t>
            </a:r>
            <a:endParaRPr 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323262" y="4358487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870520" y="2825933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0521173" y="3693218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20815" y="366060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4989694" y="351425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462311" y="43289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3309788" y="4036563"/>
            <a:ext cx="33225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18548" y="3735837"/>
            <a:ext cx="1571865" cy="643569"/>
            <a:chOff x="3366867" y="3765374"/>
            <a:chExt cx="1571865" cy="523220"/>
          </a:xfrm>
        </p:grpSpPr>
        <p:sp>
          <p:nvSpPr>
            <p:cNvPr id="72" name="TextBox 71"/>
            <p:cNvSpPr txBox="1"/>
            <p:nvPr/>
          </p:nvSpPr>
          <p:spPr>
            <a:xfrm>
              <a:off x="3366867" y="3883584"/>
              <a:ext cx="157186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“If     , send to 3”</a:t>
              </a:r>
              <a:endParaRPr lang="en-US" sz="1600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608646" y="3765374"/>
              <a:ext cx="33225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87" name="Can 86"/>
          <p:cNvSpPr/>
          <p:nvPr/>
        </p:nvSpPr>
        <p:spPr>
          <a:xfrm>
            <a:off x="7021389" y="2512071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Software </a:t>
            </a:r>
            <a:endParaRPr lang="en-US" sz="1400" dirty="0"/>
          </a:p>
        </p:txBody>
      </p:sp>
      <p:sp>
        <p:nvSpPr>
          <p:cNvPr id="88" name="Can 87"/>
          <p:cNvSpPr/>
          <p:nvPr/>
        </p:nvSpPr>
        <p:spPr>
          <a:xfrm>
            <a:off x="9698721" y="3367305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Software </a:t>
            </a:r>
            <a:endParaRPr lang="en-US" sz="1400" dirty="0"/>
          </a:p>
        </p:txBody>
      </p:sp>
      <p:sp>
        <p:nvSpPr>
          <p:cNvPr id="89" name="Can 88"/>
          <p:cNvSpPr/>
          <p:nvPr/>
        </p:nvSpPr>
        <p:spPr>
          <a:xfrm>
            <a:off x="5511015" y="4050752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Software </a:t>
            </a:r>
            <a:endParaRPr lang="en-US" sz="1400" dirty="0"/>
          </a:p>
        </p:txBody>
      </p:sp>
      <p:sp>
        <p:nvSpPr>
          <p:cNvPr id="92" name="Can 91"/>
          <p:cNvSpPr/>
          <p:nvPr/>
        </p:nvSpPr>
        <p:spPr>
          <a:xfrm>
            <a:off x="3354039" y="2884388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Software </a:t>
            </a:r>
            <a:endParaRPr lang="en-US" sz="1400" dirty="0"/>
          </a:p>
        </p:txBody>
      </p:sp>
      <p:sp>
        <p:nvSpPr>
          <p:cNvPr id="101" name="TextBox 100"/>
          <p:cNvSpPr txBox="1"/>
          <p:nvPr/>
        </p:nvSpPr>
        <p:spPr>
          <a:xfrm>
            <a:off x="6876469" y="381840"/>
            <a:ext cx="7558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Figure out which routers and links are present.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Run </a:t>
            </a:r>
            <a:r>
              <a:rPr lang="en-US" sz="2800" dirty="0" err="1" smtClean="0"/>
              <a:t>Dijkstra’s</a:t>
            </a:r>
            <a:r>
              <a:rPr lang="en-US" sz="2800" dirty="0" smtClean="0"/>
              <a:t> algorithm to find shortest paths. </a:t>
            </a:r>
            <a:endParaRPr lang="en-US" sz="2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5417817" y="120001"/>
            <a:ext cx="1458652" cy="769441"/>
            <a:chOff x="5606599" y="240142"/>
            <a:chExt cx="1458652" cy="769441"/>
          </a:xfrm>
        </p:grpSpPr>
        <p:sp>
          <p:nvSpPr>
            <p:cNvPr id="2" name="TextBox 1"/>
            <p:cNvSpPr txBox="1"/>
            <p:nvPr/>
          </p:nvSpPr>
          <p:spPr>
            <a:xfrm>
              <a:off x="5606599" y="240142"/>
              <a:ext cx="115999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FFFF00"/>
                  </a:solidFill>
                </a:rPr>
                <a:t>95%</a:t>
              </a:r>
              <a:endParaRPr lang="en-US" sz="4400" dirty="0">
                <a:solidFill>
                  <a:srgbClr val="FFFF00"/>
                </a:solidFill>
              </a:endParaRPr>
            </a:p>
          </p:txBody>
        </p:sp>
        <p:cxnSp>
          <p:nvCxnSpPr>
            <p:cNvPr id="4" name="Straight Arrow Connector 3"/>
            <p:cNvCxnSpPr>
              <a:stCxn id="2" idx="3"/>
            </p:cNvCxnSpPr>
            <p:nvPr/>
          </p:nvCxnSpPr>
          <p:spPr>
            <a:xfrm>
              <a:off x="6766592" y="624863"/>
              <a:ext cx="298659" cy="7662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644579" y="749149"/>
            <a:ext cx="1231890" cy="769441"/>
            <a:chOff x="5833361" y="869290"/>
            <a:chExt cx="1231890" cy="769441"/>
          </a:xfrm>
        </p:grpSpPr>
        <p:sp>
          <p:nvSpPr>
            <p:cNvPr id="66" name="TextBox 65"/>
            <p:cNvSpPr txBox="1"/>
            <p:nvPr/>
          </p:nvSpPr>
          <p:spPr>
            <a:xfrm>
              <a:off x="5833361" y="869290"/>
              <a:ext cx="8740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FFFF00"/>
                  </a:solidFill>
                </a:rPr>
                <a:t>5%</a:t>
              </a:r>
              <a:endParaRPr lang="en-US" sz="4400" dirty="0">
                <a:solidFill>
                  <a:srgbClr val="FFFF00"/>
                </a:solidFill>
              </a:endParaRPr>
            </a:p>
          </p:txBody>
        </p:sp>
        <p:cxnSp>
          <p:nvCxnSpPr>
            <p:cNvPr id="67" name="Straight Arrow Connector 66"/>
            <p:cNvCxnSpPr>
              <a:stCxn id="66" idx="3"/>
            </p:cNvCxnSpPr>
            <p:nvPr/>
          </p:nvCxnSpPr>
          <p:spPr>
            <a:xfrm>
              <a:off x="6707368" y="1254011"/>
              <a:ext cx="357883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Screen Shot 2014-04-27 at 11.13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73" y="2170132"/>
            <a:ext cx="8713241" cy="681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5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65000"/>
                  </a:schemeClr>
                </a:solidFill>
              </a:rPr>
              <a:t>Hardware </a:t>
            </a:r>
            <a:endParaRPr 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323262" y="4358487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870520" y="2825933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0521173" y="3693218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Can 86"/>
          <p:cNvSpPr/>
          <p:nvPr/>
        </p:nvSpPr>
        <p:spPr>
          <a:xfrm>
            <a:off x="7021389" y="2512071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Software </a:t>
            </a:r>
            <a:endParaRPr lang="en-US" sz="1400" dirty="0"/>
          </a:p>
        </p:txBody>
      </p:sp>
      <p:sp>
        <p:nvSpPr>
          <p:cNvPr id="88" name="Can 87"/>
          <p:cNvSpPr/>
          <p:nvPr/>
        </p:nvSpPr>
        <p:spPr>
          <a:xfrm>
            <a:off x="9698721" y="3367305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Software </a:t>
            </a:r>
            <a:endParaRPr lang="en-US" sz="1400" dirty="0"/>
          </a:p>
        </p:txBody>
      </p:sp>
      <p:sp>
        <p:nvSpPr>
          <p:cNvPr id="89" name="Can 88"/>
          <p:cNvSpPr/>
          <p:nvPr/>
        </p:nvSpPr>
        <p:spPr>
          <a:xfrm>
            <a:off x="5511015" y="4050752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Software </a:t>
            </a:r>
            <a:endParaRPr lang="en-US" sz="1400" dirty="0"/>
          </a:p>
        </p:txBody>
      </p:sp>
      <p:sp>
        <p:nvSpPr>
          <p:cNvPr id="92" name="Can 91"/>
          <p:cNvSpPr/>
          <p:nvPr/>
        </p:nvSpPr>
        <p:spPr>
          <a:xfrm>
            <a:off x="3354039" y="2884388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Software </a:t>
            </a:r>
            <a:endParaRPr lang="en-US" sz="1400" dirty="0"/>
          </a:p>
        </p:txBody>
      </p:sp>
      <p:sp>
        <p:nvSpPr>
          <p:cNvPr id="101" name="TextBox 100"/>
          <p:cNvSpPr txBox="1"/>
          <p:nvPr/>
        </p:nvSpPr>
        <p:spPr>
          <a:xfrm>
            <a:off x="6876469" y="381840"/>
            <a:ext cx="7558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Figure out which routers and links are present.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Run </a:t>
            </a:r>
            <a:r>
              <a:rPr lang="en-US" sz="2800" dirty="0" err="1" smtClean="0"/>
              <a:t>Dijkstra’s</a:t>
            </a:r>
            <a:r>
              <a:rPr lang="en-US" sz="2800" dirty="0" smtClean="0"/>
              <a:t> algorithm to find shortest paths. </a:t>
            </a:r>
            <a:endParaRPr lang="en-US" sz="2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5417817" y="120001"/>
            <a:ext cx="1458652" cy="769441"/>
            <a:chOff x="5606599" y="240142"/>
            <a:chExt cx="1458652" cy="769441"/>
          </a:xfrm>
        </p:grpSpPr>
        <p:sp>
          <p:nvSpPr>
            <p:cNvPr id="2" name="TextBox 1"/>
            <p:cNvSpPr txBox="1"/>
            <p:nvPr/>
          </p:nvSpPr>
          <p:spPr>
            <a:xfrm>
              <a:off x="5606599" y="240142"/>
              <a:ext cx="115999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FFFF00"/>
                  </a:solidFill>
                </a:rPr>
                <a:t>95%</a:t>
              </a:r>
              <a:endParaRPr lang="en-US" sz="4400" dirty="0">
                <a:solidFill>
                  <a:srgbClr val="FFFF00"/>
                </a:solidFill>
              </a:endParaRPr>
            </a:p>
          </p:txBody>
        </p:sp>
        <p:cxnSp>
          <p:nvCxnSpPr>
            <p:cNvPr id="4" name="Straight Arrow Connector 3"/>
            <p:cNvCxnSpPr>
              <a:stCxn id="2" idx="3"/>
            </p:cNvCxnSpPr>
            <p:nvPr/>
          </p:nvCxnSpPr>
          <p:spPr>
            <a:xfrm>
              <a:off x="6766592" y="624863"/>
              <a:ext cx="298659" cy="7662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644579" y="749149"/>
            <a:ext cx="1231890" cy="769441"/>
            <a:chOff x="5833361" y="869290"/>
            <a:chExt cx="1231890" cy="769441"/>
          </a:xfrm>
        </p:grpSpPr>
        <p:sp>
          <p:nvSpPr>
            <p:cNvPr id="66" name="TextBox 65"/>
            <p:cNvSpPr txBox="1"/>
            <p:nvPr/>
          </p:nvSpPr>
          <p:spPr>
            <a:xfrm>
              <a:off x="5833361" y="869290"/>
              <a:ext cx="8740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FFFF00"/>
                  </a:solidFill>
                </a:rPr>
                <a:t>5%</a:t>
              </a:r>
              <a:endParaRPr lang="en-US" sz="4400" dirty="0">
                <a:solidFill>
                  <a:srgbClr val="FFFF00"/>
                </a:solidFill>
              </a:endParaRPr>
            </a:p>
          </p:txBody>
        </p:sp>
        <p:cxnSp>
          <p:nvCxnSpPr>
            <p:cNvPr id="67" name="Straight Arrow Connector 66"/>
            <p:cNvCxnSpPr>
              <a:stCxn id="66" idx="3"/>
            </p:cNvCxnSpPr>
            <p:nvPr/>
          </p:nvCxnSpPr>
          <p:spPr>
            <a:xfrm>
              <a:off x="6707368" y="1254011"/>
              <a:ext cx="357883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2936105" y="2387949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</a:t>
            </a:r>
            <a:r>
              <a:rPr lang="en-US" sz="2400" dirty="0" smtClean="0"/>
              <a:t>0,000 lines of code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6577810" y="2036975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</a:t>
            </a:r>
            <a:r>
              <a:rPr lang="en-US" sz="2400" dirty="0" smtClean="0"/>
              <a:t>0,000 lines of code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9267970" y="2884388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</a:t>
            </a:r>
            <a:r>
              <a:rPr lang="en-US" sz="2400" dirty="0" smtClean="0"/>
              <a:t>0,000 lines of code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301691" y="6083434"/>
            <a:ext cx="9774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Building a reliable distributed system is really hard!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3935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65000"/>
                  </a:schemeClr>
                </a:solidFill>
              </a:rPr>
              <a:t>Forwarding</a:t>
            </a:r>
            <a:endParaRPr 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Forwarding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Forwarding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Forwarding</a:t>
            </a:r>
            <a:endParaRPr lang="en-US" sz="1400" dirty="0">
              <a:solidFill>
                <a:srgbClr val="A6A6A6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193078" y="1921741"/>
            <a:ext cx="6391139" cy="2894767"/>
            <a:chOff x="4193078" y="1921741"/>
            <a:chExt cx="6391139" cy="2894767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4193078" y="2115818"/>
              <a:ext cx="0" cy="15508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7910472" y="1990516"/>
              <a:ext cx="0" cy="13706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10584217" y="1921741"/>
              <a:ext cx="0" cy="22324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373068" y="1921741"/>
              <a:ext cx="0" cy="28947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2646202" y="311872"/>
            <a:ext cx="2195891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FFFF"/>
                </a:solidFill>
              </a:rPr>
              <a:t>Dijkstra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2896557" y="1921741"/>
            <a:ext cx="9412552" cy="801345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Network OS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065394" y="311872"/>
            <a:ext cx="1500230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IS-IS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788925" y="311872"/>
            <a:ext cx="1451475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BGP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8463701" y="311872"/>
            <a:ext cx="1573130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MPLS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0260133" y="311872"/>
            <a:ext cx="2550761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Firewall…</a:t>
            </a:r>
            <a:endParaRPr lang="en-US" sz="4400" dirty="0">
              <a:solidFill>
                <a:srgbClr val="FFFFFF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446476" y="1333810"/>
            <a:ext cx="1853184" cy="656706"/>
            <a:chOff x="12092952" y="1849660"/>
            <a:chExt cx="1853184" cy="656706"/>
          </a:xfrm>
        </p:grpSpPr>
        <p:cxnSp>
          <p:nvCxnSpPr>
            <p:cNvPr id="31" name="Straight Connector 30"/>
            <p:cNvCxnSpPr>
              <a:stCxn id="36" idx="7"/>
              <a:endCxn id="38" idx="3"/>
            </p:cNvCxnSpPr>
            <p:nvPr/>
          </p:nvCxnSpPr>
          <p:spPr>
            <a:xfrm flipV="1">
              <a:off x="12321896" y="2019950"/>
              <a:ext cx="298016" cy="133247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43" idx="2"/>
              <a:endCxn id="36" idx="5"/>
            </p:cNvCxnSpPr>
            <p:nvPr/>
          </p:nvCxnSpPr>
          <p:spPr>
            <a:xfrm flipH="1" flipV="1">
              <a:off x="12321896" y="2294270"/>
              <a:ext cx="380656" cy="112344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40" idx="1"/>
              <a:endCxn id="38" idx="5"/>
            </p:cNvCxnSpPr>
            <p:nvPr/>
          </p:nvCxnSpPr>
          <p:spPr>
            <a:xfrm flipH="1" flipV="1">
              <a:off x="12809576" y="2019950"/>
              <a:ext cx="419936" cy="13324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43" idx="6"/>
              <a:endCxn id="40" idx="3"/>
            </p:cNvCxnSpPr>
            <p:nvPr/>
          </p:nvCxnSpPr>
          <p:spPr>
            <a:xfrm flipV="1">
              <a:off x="12970776" y="2294270"/>
              <a:ext cx="258736" cy="112344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40" idx="6"/>
              <a:endCxn id="42" idx="3"/>
            </p:cNvCxnSpPr>
            <p:nvPr/>
          </p:nvCxnSpPr>
          <p:spPr>
            <a:xfrm flipV="1">
              <a:off x="13458456" y="2111390"/>
              <a:ext cx="258736" cy="112344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2092952" y="212398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38" name="Oval 37"/>
            <p:cNvSpPr/>
            <p:nvPr/>
          </p:nvSpPr>
          <p:spPr>
            <a:xfrm>
              <a:off x="12580632" y="184966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40" name="Oval 39"/>
            <p:cNvSpPr/>
            <p:nvPr/>
          </p:nvSpPr>
          <p:spPr>
            <a:xfrm>
              <a:off x="13190232" y="212398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42" name="Oval 41"/>
            <p:cNvSpPr/>
            <p:nvPr/>
          </p:nvSpPr>
          <p:spPr>
            <a:xfrm>
              <a:off x="13677912" y="194110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43" name="Oval 42"/>
            <p:cNvSpPr/>
            <p:nvPr/>
          </p:nvSpPr>
          <p:spPr>
            <a:xfrm>
              <a:off x="12702552" y="230686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</p:grpSp>
      <p:sp>
        <p:nvSpPr>
          <p:cNvPr id="30" name="TextBox 44"/>
          <p:cNvSpPr txBox="1">
            <a:spLocks noChangeArrowheads="1"/>
          </p:cNvSpPr>
          <p:nvPr/>
        </p:nvSpPr>
        <p:spPr bwMode="auto">
          <a:xfrm>
            <a:off x="7596152" y="1315145"/>
            <a:ext cx="32867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i="1" dirty="0">
                <a:latin typeface="Arial" charset="0"/>
              </a:rPr>
              <a:t>Global Network Map</a:t>
            </a:r>
          </a:p>
        </p:txBody>
      </p:sp>
    </p:spTree>
    <p:extLst>
      <p:ext uri="{BB962C8B-B14F-4D97-AF65-F5344CB8AC3E}">
        <p14:creationId xmlns:p14="http://schemas.microsoft.com/office/powerpoint/2010/main" val="253584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9" grpId="0" animBg="1"/>
      <p:bldP spid="60" grpId="0" animBg="1"/>
      <p:bldP spid="61" grpId="0" animBg="1"/>
      <p:bldP spid="62" grpId="0" animBg="1"/>
      <p:bldP spid="6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484372" y="3232646"/>
            <a:ext cx="11770921" cy="2234514"/>
            <a:chOff x="1440388" y="5124530"/>
            <a:chExt cx="11770921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>
              <a:stCxn id="57" idx="6"/>
              <a:endCxn id="42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45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n 44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>
              <a:stCxn id="49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n 48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>
              <a:stCxn id="56" idx="2"/>
              <a:endCxn id="45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Packets may be </a:t>
            </a:r>
            <a:r>
              <a:rPr lang="en-US" dirty="0" smtClean="0">
                <a:solidFill>
                  <a:srgbClr val="FFFF00"/>
                </a:solidFill>
              </a:rPr>
              <a:t>corrupted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24942" y="3209691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5" name="Rectangle 3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Data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24065" y="3204270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8" name="Rectangle 37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Data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67667" y="2699778"/>
            <a:ext cx="2552990" cy="692929"/>
            <a:chOff x="3329942" y="3097260"/>
            <a:chExt cx="1595619" cy="577441"/>
          </a:xfrm>
        </p:grpSpPr>
        <p:sp>
          <p:nvSpPr>
            <p:cNvPr id="6" name="Explosion 1 5"/>
            <p:cNvSpPr/>
            <p:nvPr/>
          </p:nvSpPr>
          <p:spPr>
            <a:xfrm>
              <a:off x="3329942" y="3097260"/>
              <a:ext cx="1595619" cy="577441"/>
            </a:xfrm>
            <a:prstGeom prst="irregularSeal1">
              <a:avLst/>
            </a:prstGeom>
            <a:solidFill>
              <a:srgbClr val="FF6600"/>
            </a:solidFill>
            <a:ln w="3810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?!%%*</a:t>
              </a: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642251" y="3243026"/>
              <a:ext cx="283310" cy="368955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0" name="Picture 59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24" y="2629018"/>
            <a:ext cx="2127560" cy="132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941E-6 -3.03985E-6 L 0.16637 0.00209 L 0.40986 -0.05051 " pathEditMode="relative" ptsTypes="AAA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424E-6 -4.73587E-6 L 0.20407 0.12813 L 0.40309 0.13045 " pathEditMode="relative" ptsTypes="AAA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4: How is SDN being used?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1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4453" y="431694"/>
            <a:ext cx="5815050" cy="3129693"/>
            <a:chOff x="2997265" y="2356865"/>
            <a:chExt cx="4749874" cy="1805679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 descr="Screen Shot 2013-11-06 at 9.55.00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32" b="19480"/>
            <a:stretch/>
          </p:blipFill>
          <p:spPr>
            <a:xfrm>
              <a:off x="2997265" y="3077872"/>
              <a:ext cx="4749874" cy="1084672"/>
            </a:xfrm>
            <a:prstGeom prst="rect">
              <a:avLst/>
            </a:prstGeom>
            <a:grpFill/>
            <a:ln w="19050" cmpd="sng">
              <a:solidFill>
                <a:schemeClr val="tx1"/>
              </a:solidFill>
            </a:ln>
          </p:spPr>
        </p:pic>
        <p:pic>
          <p:nvPicPr>
            <p:cNvPr id="7" name="Picture 6" descr="Screen Shot 2013-11-06 at 9.55.00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071"/>
            <a:stretch/>
          </p:blipFill>
          <p:spPr>
            <a:xfrm>
              <a:off x="2997265" y="2356865"/>
              <a:ext cx="4749874" cy="721007"/>
            </a:xfrm>
            <a:prstGeom prst="rect">
              <a:avLst/>
            </a:prstGeom>
            <a:grpFill/>
            <a:ln w="19050" cmpd="sng">
              <a:solidFill>
                <a:schemeClr val="tx1"/>
              </a:solidFill>
            </a:ln>
          </p:spPr>
        </p:pic>
      </p:grpSp>
      <p:sp>
        <p:nvSpPr>
          <p:cNvPr id="12" name="Rectangle 11"/>
          <p:cNvSpPr/>
          <p:nvPr/>
        </p:nvSpPr>
        <p:spPr>
          <a:xfrm>
            <a:off x="2878552" y="1767614"/>
            <a:ext cx="3365500" cy="40947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3-11-06 at 9.19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72" y="2592213"/>
            <a:ext cx="5829300" cy="4746625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248734" y="2592213"/>
            <a:ext cx="5258566" cy="8126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101620" y="3609618"/>
            <a:ext cx="5052940" cy="4619982"/>
            <a:chOff x="4697239" y="1344990"/>
            <a:chExt cx="6375497" cy="530665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" name="Picture 8" descr="Screen Shot 2013-11-18 at 1.53.22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417" b="80014"/>
            <a:stretch/>
          </p:blipFill>
          <p:spPr>
            <a:xfrm>
              <a:off x="4710068" y="1344990"/>
              <a:ext cx="6362668" cy="12913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 descr="Screen Shot 2013-11-18 at 1.53.22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" t="42785" r="29992" b="-6143"/>
            <a:stretch/>
          </p:blipFill>
          <p:spPr>
            <a:xfrm>
              <a:off x="4697239" y="2558010"/>
              <a:ext cx="6362668" cy="40936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3" name="Rectangle 12"/>
          <p:cNvSpPr/>
          <p:nvPr/>
        </p:nvSpPr>
        <p:spPr>
          <a:xfrm>
            <a:off x="8014304" y="4472155"/>
            <a:ext cx="4322762" cy="77110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3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deployments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255421"/>
            <a:ext cx="13167360" cy="543115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Inter data center networks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Intra data center networks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9" name="Picture 18" descr="Screen Shot 2014-04-27 at 11.32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60" y="2255421"/>
            <a:ext cx="4063908" cy="2776675"/>
          </a:xfrm>
          <a:prstGeom prst="rect">
            <a:avLst/>
          </a:prstGeom>
        </p:spPr>
      </p:pic>
      <p:pic>
        <p:nvPicPr>
          <p:cNvPr id="20" name="Picture 19" descr="Screen Shot 2014-04-27 at 11.34.0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210" y="2255421"/>
            <a:ext cx="4076206" cy="27616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917564" y="5048605"/>
            <a:ext cx="1219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Google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11197165" y="4992548"/>
            <a:ext cx="1591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Microsoft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5430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deployments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094002"/>
            <a:ext cx="13167360" cy="5431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Public service provider networks (AT&amp;T, NTT, China Telecom, DT, BT, …)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Enterprise and campus networks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WiFi</a:t>
            </a:r>
            <a:r>
              <a:rPr lang="en-US" dirty="0" smtClean="0"/>
              <a:t> networks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Cellular networks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Home networks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551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500381" y="2733676"/>
            <a:ext cx="13167360" cy="5431154"/>
          </a:xfrm>
        </p:spPr>
        <p:txBody>
          <a:bodyPr/>
          <a:lstStyle/>
          <a:p>
            <a:pPr marL="734749" indent="-734749" algn="ctr">
              <a:buNone/>
            </a:pPr>
            <a:r>
              <a:rPr lang="en-US" sz="5700" dirty="0">
                <a:latin typeface="Calibri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5700" dirty="0" smtClean="0">
                <a:latin typeface="Calibri" charset="0"/>
                <a:ea typeface="ＭＳ Ｐゴシック" charset="0"/>
                <a:cs typeface="ＭＳ Ｐゴシック" charset="0"/>
              </a:rPr>
              <a:t>esearchers can now try out new </a:t>
            </a:r>
            <a:br>
              <a:rPr lang="en-US" sz="57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5700" dirty="0" smtClean="0">
                <a:latin typeface="Calibri" charset="0"/>
                <a:ea typeface="ＭＳ Ｐゴシック" charset="0"/>
                <a:cs typeface="ＭＳ Ｐゴシック" charset="0"/>
              </a:rPr>
              <a:t>ideas </a:t>
            </a:r>
            <a:r>
              <a:rPr lang="en-US" sz="5700" dirty="0">
                <a:latin typeface="Calibri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5700" dirty="0" smtClean="0">
                <a:latin typeface="Calibri" charset="0"/>
                <a:ea typeface="ＭＳ Ｐゴシック" charset="0"/>
                <a:cs typeface="ＭＳ Ｐゴシック" charset="0"/>
              </a:rPr>
              <a:t>the Internet, at scale</a:t>
            </a:r>
            <a:endParaRPr lang="en-US" sz="57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734749" indent="-734749" algn="ctr">
              <a:buNone/>
            </a:pPr>
            <a:endParaRPr lang="en-US" sz="57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13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Problem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49781" y="1451349"/>
            <a:ext cx="10248899" cy="3093981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lvl="1" algn="ctr">
              <a:defRPr/>
            </a:pPr>
            <a:r>
              <a:rPr lang="en-US" sz="4000" dirty="0">
                <a:solidFill>
                  <a:schemeClr val="tx1"/>
                </a:solidFill>
              </a:rPr>
              <a:t>Many good research ideas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on college campuses…</a:t>
            </a:r>
          </a:p>
          <a:p>
            <a:pPr lvl="1" algn="ctr">
              <a:defRPr/>
            </a:pPr>
            <a:endParaRPr lang="en-US" sz="4000" dirty="0">
              <a:solidFill>
                <a:schemeClr val="tx1"/>
              </a:solidFill>
            </a:endParaRPr>
          </a:p>
          <a:p>
            <a:pPr lvl="1" algn="ctr">
              <a:defRPr/>
            </a:pPr>
            <a:r>
              <a:rPr lang="en-US" sz="4000" dirty="0">
                <a:solidFill>
                  <a:schemeClr val="tx1"/>
                </a:solidFill>
              </a:rPr>
              <a:t>No way to test new ideas at scale, on real networks, with real user traffic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49781" y="4691416"/>
            <a:ext cx="10248899" cy="1907505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lvl="1" algn="ctr">
              <a:defRPr/>
            </a:pPr>
            <a:r>
              <a:rPr lang="en-US" sz="4000" dirty="0">
                <a:solidFill>
                  <a:schemeClr val="tx1"/>
                </a:solidFill>
              </a:rPr>
              <a:t>Consequence: Almost no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technology transfer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7023" y="7125489"/>
            <a:ext cx="9491657" cy="809006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sz="4400" dirty="0"/>
              <a:t>With SDN, this is changing very rapidly...</a:t>
            </a:r>
          </a:p>
        </p:txBody>
      </p:sp>
    </p:spTree>
    <p:extLst>
      <p:ext uri="{BB962C8B-B14F-4D97-AF65-F5344CB8AC3E}">
        <p14:creationId xmlns:p14="http://schemas.microsoft.com/office/powerpoint/2010/main" val="1599555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3"/>
          <p:cNvSpPr>
            <a:spLocks noGrp="1"/>
          </p:cNvSpPr>
          <p:nvPr>
            <p:ph type="ctrTitle"/>
          </p:nvPr>
        </p:nvSpPr>
        <p:spPr>
          <a:xfrm>
            <a:off x="1097280" y="2556510"/>
            <a:ext cx="12435840" cy="2239547"/>
          </a:xfrm>
        </p:spPr>
        <p:txBody>
          <a:bodyPr>
            <a:normAutofit fontScale="90000"/>
          </a:bodyPr>
          <a:lstStyle/>
          <a:p>
            <a:r>
              <a:rPr lang="en-US" sz="5300" dirty="0" smtClean="0">
                <a:latin typeface="Calibri" charset="0"/>
                <a:ea typeface="ＭＳ Ｐゴシック" charset="0"/>
                <a:cs typeface="ＭＳ Ｐゴシック" charset="0"/>
              </a:rPr>
              <a:t>Research Example #1 </a:t>
            </a:r>
            <a:r>
              <a:rPr lang="en-US" sz="5300" dirty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53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Load-balancing as </a:t>
            </a:r>
            <a:br>
              <a:rPr lang="en-US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 network primitive</a:t>
            </a:r>
          </a:p>
        </p:txBody>
      </p:sp>
      <p:sp>
        <p:nvSpPr>
          <p:cNvPr id="59394" name="TextBox 5"/>
          <p:cNvSpPr txBox="1">
            <a:spLocks noChangeArrowheads="1"/>
          </p:cNvSpPr>
          <p:nvPr/>
        </p:nvSpPr>
        <p:spPr bwMode="auto">
          <a:xfrm>
            <a:off x="3162302" y="5101590"/>
            <a:ext cx="7564947" cy="53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/>
              <a:t>Nikhil Handigol, Mario Flajslik, Srini Seetharaman </a:t>
            </a:r>
          </a:p>
        </p:txBody>
      </p:sp>
    </p:spTree>
    <p:extLst>
      <p:ext uri="{BB962C8B-B14F-4D97-AF65-F5344CB8AC3E}">
        <p14:creationId xmlns:p14="http://schemas.microsoft.com/office/powerpoint/2010/main" val="8855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36"/>
          <p:cNvGrpSpPr>
            <a:grpSpLocks/>
          </p:cNvGrpSpPr>
          <p:nvPr/>
        </p:nvGrpSpPr>
        <p:grpSpPr bwMode="auto">
          <a:xfrm>
            <a:off x="733261" y="1059266"/>
            <a:ext cx="13491162" cy="6721057"/>
            <a:chOff x="2334" y="544"/>
            <a:chExt cx="2854" cy="1715"/>
          </a:xfrm>
          <a:solidFill>
            <a:schemeClr val="accent1">
              <a:lumMod val="75000"/>
            </a:schemeClr>
          </a:solidFill>
          <a:effectLst>
            <a:outerShdw blurRad="165100" dist="101600" dir="2700000">
              <a:srgbClr val="000000"/>
            </a:outerShdw>
          </a:effectLst>
        </p:grpSpPr>
        <p:sp>
          <p:nvSpPr>
            <p:cNvPr id="57" name="Freeform 937"/>
            <p:cNvSpPr>
              <a:spLocks/>
            </p:cNvSpPr>
            <p:nvPr/>
          </p:nvSpPr>
          <p:spPr bwMode="auto">
            <a:xfrm>
              <a:off x="2471" y="544"/>
              <a:ext cx="365" cy="259"/>
            </a:xfrm>
            <a:custGeom>
              <a:avLst/>
              <a:gdLst>
                <a:gd name="T0" fmla="*/ 26 w 730"/>
                <a:gd name="T1" fmla="*/ 112 h 517"/>
                <a:gd name="T2" fmla="*/ 17 w 730"/>
                <a:gd name="T3" fmla="*/ 255 h 517"/>
                <a:gd name="T4" fmla="*/ 34 w 730"/>
                <a:gd name="T5" fmla="*/ 255 h 517"/>
                <a:gd name="T6" fmla="*/ 24 w 730"/>
                <a:gd name="T7" fmla="*/ 285 h 517"/>
                <a:gd name="T8" fmla="*/ 11 w 730"/>
                <a:gd name="T9" fmla="*/ 268 h 517"/>
                <a:gd name="T10" fmla="*/ 0 w 730"/>
                <a:gd name="T11" fmla="*/ 304 h 517"/>
                <a:gd name="T12" fmla="*/ 51 w 730"/>
                <a:gd name="T13" fmla="*/ 333 h 517"/>
                <a:gd name="T14" fmla="*/ 53 w 730"/>
                <a:gd name="T15" fmla="*/ 346 h 517"/>
                <a:gd name="T16" fmla="*/ 66 w 730"/>
                <a:gd name="T17" fmla="*/ 348 h 517"/>
                <a:gd name="T18" fmla="*/ 133 w 730"/>
                <a:gd name="T19" fmla="*/ 452 h 517"/>
                <a:gd name="T20" fmla="*/ 207 w 730"/>
                <a:gd name="T21" fmla="*/ 449 h 517"/>
                <a:gd name="T22" fmla="*/ 262 w 730"/>
                <a:gd name="T23" fmla="*/ 473 h 517"/>
                <a:gd name="T24" fmla="*/ 289 w 730"/>
                <a:gd name="T25" fmla="*/ 469 h 517"/>
                <a:gd name="T26" fmla="*/ 456 w 730"/>
                <a:gd name="T27" fmla="*/ 473 h 517"/>
                <a:gd name="T28" fmla="*/ 646 w 730"/>
                <a:gd name="T29" fmla="*/ 517 h 517"/>
                <a:gd name="T30" fmla="*/ 650 w 730"/>
                <a:gd name="T31" fmla="*/ 460 h 517"/>
                <a:gd name="T32" fmla="*/ 730 w 730"/>
                <a:gd name="T33" fmla="*/ 129 h 517"/>
                <a:gd name="T34" fmla="*/ 224 w 730"/>
                <a:gd name="T35" fmla="*/ 0 h 517"/>
                <a:gd name="T36" fmla="*/ 228 w 730"/>
                <a:gd name="T37" fmla="*/ 97 h 517"/>
                <a:gd name="T38" fmla="*/ 203 w 730"/>
                <a:gd name="T39" fmla="*/ 177 h 517"/>
                <a:gd name="T40" fmla="*/ 199 w 730"/>
                <a:gd name="T41" fmla="*/ 219 h 517"/>
                <a:gd name="T42" fmla="*/ 146 w 730"/>
                <a:gd name="T43" fmla="*/ 234 h 517"/>
                <a:gd name="T44" fmla="*/ 142 w 730"/>
                <a:gd name="T45" fmla="*/ 213 h 517"/>
                <a:gd name="T46" fmla="*/ 186 w 730"/>
                <a:gd name="T47" fmla="*/ 186 h 517"/>
                <a:gd name="T48" fmla="*/ 182 w 730"/>
                <a:gd name="T49" fmla="*/ 165 h 517"/>
                <a:gd name="T50" fmla="*/ 144 w 730"/>
                <a:gd name="T51" fmla="*/ 169 h 517"/>
                <a:gd name="T52" fmla="*/ 173 w 730"/>
                <a:gd name="T53" fmla="*/ 144 h 517"/>
                <a:gd name="T54" fmla="*/ 194 w 730"/>
                <a:gd name="T55" fmla="*/ 127 h 517"/>
                <a:gd name="T56" fmla="*/ 30 w 730"/>
                <a:gd name="T57" fmla="*/ 25 h 517"/>
                <a:gd name="T58" fmla="*/ 17 w 730"/>
                <a:gd name="T59" fmla="*/ 53 h 517"/>
                <a:gd name="T60" fmla="*/ 26 w 730"/>
                <a:gd name="T61" fmla="*/ 112 h 517"/>
                <a:gd name="T62" fmla="*/ 26 w 730"/>
                <a:gd name="T63" fmla="*/ 112 h 5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30"/>
                <a:gd name="T97" fmla="*/ 0 h 517"/>
                <a:gd name="T98" fmla="*/ 730 w 730"/>
                <a:gd name="T99" fmla="*/ 517 h 5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30" h="517">
                  <a:moveTo>
                    <a:pt x="26" y="112"/>
                  </a:moveTo>
                  <a:lnTo>
                    <a:pt x="17" y="255"/>
                  </a:lnTo>
                  <a:lnTo>
                    <a:pt x="34" y="255"/>
                  </a:lnTo>
                  <a:lnTo>
                    <a:pt x="24" y="285"/>
                  </a:lnTo>
                  <a:lnTo>
                    <a:pt x="11" y="268"/>
                  </a:lnTo>
                  <a:lnTo>
                    <a:pt x="0" y="304"/>
                  </a:lnTo>
                  <a:lnTo>
                    <a:pt x="51" y="333"/>
                  </a:lnTo>
                  <a:lnTo>
                    <a:pt x="53" y="346"/>
                  </a:lnTo>
                  <a:lnTo>
                    <a:pt x="66" y="348"/>
                  </a:lnTo>
                  <a:lnTo>
                    <a:pt x="133" y="452"/>
                  </a:lnTo>
                  <a:lnTo>
                    <a:pt x="207" y="449"/>
                  </a:lnTo>
                  <a:lnTo>
                    <a:pt x="262" y="473"/>
                  </a:lnTo>
                  <a:lnTo>
                    <a:pt x="289" y="469"/>
                  </a:lnTo>
                  <a:lnTo>
                    <a:pt x="456" y="473"/>
                  </a:lnTo>
                  <a:lnTo>
                    <a:pt x="646" y="517"/>
                  </a:lnTo>
                  <a:lnTo>
                    <a:pt x="650" y="460"/>
                  </a:lnTo>
                  <a:lnTo>
                    <a:pt x="730" y="129"/>
                  </a:lnTo>
                  <a:lnTo>
                    <a:pt x="224" y="0"/>
                  </a:lnTo>
                  <a:lnTo>
                    <a:pt x="228" y="97"/>
                  </a:lnTo>
                  <a:lnTo>
                    <a:pt x="203" y="177"/>
                  </a:lnTo>
                  <a:lnTo>
                    <a:pt x="199" y="219"/>
                  </a:lnTo>
                  <a:lnTo>
                    <a:pt x="146" y="234"/>
                  </a:lnTo>
                  <a:lnTo>
                    <a:pt x="142" y="213"/>
                  </a:lnTo>
                  <a:lnTo>
                    <a:pt x="186" y="186"/>
                  </a:lnTo>
                  <a:lnTo>
                    <a:pt x="182" y="165"/>
                  </a:lnTo>
                  <a:lnTo>
                    <a:pt x="144" y="169"/>
                  </a:lnTo>
                  <a:lnTo>
                    <a:pt x="173" y="144"/>
                  </a:lnTo>
                  <a:lnTo>
                    <a:pt x="194" y="127"/>
                  </a:lnTo>
                  <a:lnTo>
                    <a:pt x="30" y="25"/>
                  </a:lnTo>
                  <a:lnTo>
                    <a:pt x="17" y="53"/>
                  </a:lnTo>
                  <a:lnTo>
                    <a:pt x="26" y="112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8" name="Freeform 938"/>
            <p:cNvSpPr>
              <a:spLocks/>
            </p:cNvSpPr>
            <p:nvPr/>
          </p:nvSpPr>
          <p:spPr bwMode="auto">
            <a:xfrm>
              <a:off x="2808" y="1093"/>
              <a:ext cx="309" cy="377"/>
            </a:xfrm>
            <a:custGeom>
              <a:avLst/>
              <a:gdLst>
                <a:gd name="T0" fmla="*/ 135 w 618"/>
                <a:gd name="T1" fmla="*/ 0 h 752"/>
                <a:gd name="T2" fmla="*/ 433 w 618"/>
                <a:gd name="T3" fmla="*/ 55 h 752"/>
                <a:gd name="T4" fmla="*/ 410 w 618"/>
                <a:gd name="T5" fmla="*/ 186 h 752"/>
                <a:gd name="T6" fmla="*/ 618 w 618"/>
                <a:gd name="T7" fmla="*/ 218 h 752"/>
                <a:gd name="T8" fmla="*/ 538 w 618"/>
                <a:gd name="T9" fmla="*/ 752 h 752"/>
                <a:gd name="T10" fmla="*/ 0 w 618"/>
                <a:gd name="T11" fmla="*/ 663 h 752"/>
                <a:gd name="T12" fmla="*/ 135 w 618"/>
                <a:gd name="T13" fmla="*/ 0 h 752"/>
                <a:gd name="T14" fmla="*/ 135 w 618"/>
                <a:gd name="T15" fmla="*/ 0 h 7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8"/>
                <a:gd name="T25" fmla="*/ 0 h 752"/>
                <a:gd name="T26" fmla="*/ 618 w 618"/>
                <a:gd name="T27" fmla="*/ 752 h 7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8" h="752">
                  <a:moveTo>
                    <a:pt x="135" y="0"/>
                  </a:moveTo>
                  <a:lnTo>
                    <a:pt x="433" y="55"/>
                  </a:lnTo>
                  <a:lnTo>
                    <a:pt x="410" y="186"/>
                  </a:lnTo>
                  <a:lnTo>
                    <a:pt x="618" y="218"/>
                  </a:lnTo>
                  <a:lnTo>
                    <a:pt x="538" y="752"/>
                  </a:lnTo>
                  <a:lnTo>
                    <a:pt x="0" y="663"/>
                  </a:lnTo>
                  <a:lnTo>
                    <a:pt x="135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9" name="Freeform 939"/>
            <p:cNvSpPr>
              <a:spLocks/>
            </p:cNvSpPr>
            <p:nvPr/>
          </p:nvSpPr>
          <p:spPr bwMode="auto">
            <a:xfrm>
              <a:off x="2375" y="702"/>
              <a:ext cx="435" cy="360"/>
            </a:xfrm>
            <a:custGeom>
              <a:avLst/>
              <a:gdLst>
                <a:gd name="T0" fmla="*/ 0 w 871"/>
                <a:gd name="T1" fmla="*/ 537 h 720"/>
                <a:gd name="T2" fmla="*/ 38 w 871"/>
                <a:gd name="T3" fmla="*/ 355 h 720"/>
                <a:gd name="T4" fmla="*/ 82 w 871"/>
                <a:gd name="T5" fmla="*/ 302 h 720"/>
                <a:gd name="T6" fmla="*/ 188 w 871"/>
                <a:gd name="T7" fmla="*/ 0 h 720"/>
                <a:gd name="T8" fmla="*/ 243 w 871"/>
                <a:gd name="T9" fmla="*/ 15 h 720"/>
                <a:gd name="T10" fmla="*/ 245 w 871"/>
                <a:gd name="T11" fmla="*/ 28 h 720"/>
                <a:gd name="T12" fmla="*/ 258 w 871"/>
                <a:gd name="T13" fmla="*/ 30 h 720"/>
                <a:gd name="T14" fmla="*/ 325 w 871"/>
                <a:gd name="T15" fmla="*/ 134 h 720"/>
                <a:gd name="T16" fmla="*/ 399 w 871"/>
                <a:gd name="T17" fmla="*/ 133 h 720"/>
                <a:gd name="T18" fmla="*/ 454 w 871"/>
                <a:gd name="T19" fmla="*/ 157 h 720"/>
                <a:gd name="T20" fmla="*/ 481 w 871"/>
                <a:gd name="T21" fmla="*/ 152 h 720"/>
                <a:gd name="T22" fmla="*/ 648 w 871"/>
                <a:gd name="T23" fmla="*/ 157 h 720"/>
                <a:gd name="T24" fmla="*/ 838 w 871"/>
                <a:gd name="T25" fmla="*/ 199 h 720"/>
                <a:gd name="T26" fmla="*/ 848 w 871"/>
                <a:gd name="T27" fmla="*/ 224 h 720"/>
                <a:gd name="T28" fmla="*/ 871 w 871"/>
                <a:gd name="T29" fmla="*/ 256 h 720"/>
                <a:gd name="T30" fmla="*/ 806 w 871"/>
                <a:gd name="T31" fmla="*/ 353 h 720"/>
                <a:gd name="T32" fmla="*/ 766 w 871"/>
                <a:gd name="T33" fmla="*/ 389 h 720"/>
                <a:gd name="T34" fmla="*/ 760 w 871"/>
                <a:gd name="T35" fmla="*/ 416 h 720"/>
                <a:gd name="T36" fmla="*/ 783 w 871"/>
                <a:gd name="T37" fmla="*/ 444 h 720"/>
                <a:gd name="T38" fmla="*/ 756 w 871"/>
                <a:gd name="T39" fmla="*/ 503 h 720"/>
                <a:gd name="T40" fmla="*/ 703 w 871"/>
                <a:gd name="T41" fmla="*/ 720 h 720"/>
                <a:gd name="T42" fmla="*/ 410 w 871"/>
                <a:gd name="T43" fmla="*/ 650 h 720"/>
                <a:gd name="T44" fmla="*/ 0 w 871"/>
                <a:gd name="T45" fmla="*/ 537 h 720"/>
                <a:gd name="T46" fmla="*/ 0 w 871"/>
                <a:gd name="T47" fmla="*/ 537 h 7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71"/>
                <a:gd name="T73" fmla="*/ 0 h 720"/>
                <a:gd name="T74" fmla="*/ 871 w 871"/>
                <a:gd name="T75" fmla="*/ 720 h 72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71" h="720">
                  <a:moveTo>
                    <a:pt x="0" y="537"/>
                  </a:moveTo>
                  <a:lnTo>
                    <a:pt x="38" y="355"/>
                  </a:lnTo>
                  <a:lnTo>
                    <a:pt x="82" y="302"/>
                  </a:lnTo>
                  <a:lnTo>
                    <a:pt x="188" y="0"/>
                  </a:lnTo>
                  <a:lnTo>
                    <a:pt x="243" y="15"/>
                  </a:lnTo>
                  <a:lnTo>
                    <a:pt x="245" y="28"/>
                  </a:lnTo>
                  <a:lnTo>
                    <a:pt x="258" y="30"/>
                  </a:lnTo>
                  <a:lnTo>
                    <a:pt x="325" y="134"/>
                  </a:lnTo>
                  <a:lnTo>
                    <a:pt x="399" y="133"/>
                  </a:lnTo>
                  <a:lnTo>
                    <a:pt x="454" y="157"/>
                  </a:lnTo>
                  <a:lnTo>
                    <a:pt x="481" y="152"/>
                  </a:lnTo>
                  <a:lnTo>
                    <a:pt x="648" y="157"/>
                  </a:lnTo>
                  <a:lnTo>
                    <a:pt x="838" y="199"/>
                  </a:lnTo>
                  <a:lnTo>
                    <a:pt x="848" y="224"/>
                  </a:lnTo>
                  <a:lnTo>
                    <a:pt x="871" y="256"/>
                  </a:lnTo>
                  <a:lnTo>
                    <a:pt x="806" y="353"/>
                  </a:lnTo>
                  <a:lnTo>
                    <a:pt x="766" y="389"/>
                  </a:lnTo>
                  <a:lnTo>
                    <a:pt x="760" y="416"/>
                  </a:lnTo>
                  <a:lnTo>
                    <a:pt x="783" y="444"/>
                  </a:lnTo>
                  <a:lnTo>
                    <a:pt x="756" y="503"/>
                  </a:lnTo>
                  <a:lnTo>
                    <a:pt x="703" y="720"/>
                  </a:lnTo>
                  <a:lnTo>
                    <a:pt x="410" y="650"/>
                  </a:lnTo>
                  <a:lnTo>
                    <a:pt x="0" y="537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0" name="Freeform 940"/>
            <p:cNvSpPr>
              <a:spLocks/>
            </p:cNvSpPr>
            <p:nvPr/>
          </p:nvSpPr>
          <p:spPr bwMode="auto">
            <a:xfrm>
              <a:off x="2334" y="971"/>
              <a:ext cx="433" cy="721"/>
            </a:xfrm>
            <a:custGeom>
              <a:avLst/>
              <a:gdLst>
                <a:gd name="T0" fmla="*/ 29 w 865"/>
                <a:gd name="T1" fmla="*/ 293 h 1443"/>
                <a:gd name="T2" fmla="*/ 4 w 865"/>
                <a:gd name="T3" fmla="*/ 405 h 1443"/>
                <a:gd name="T4" fmla="*/ 87 w 865"/>
                <a:gd name="T5" fmla="*/ 586 h 1443"/>
                <a:gd name="T6" fmla="*/ 103 w 865"/>
                <a:gd name="T7" fmla="*/ 574 h 1443"/>
                <a:gd name="T8" fmla="*/ 129 w 865"/>
                <a:gd name="T9" fmla="*/ 650 h 1443"/>
                <a:gd name="T10" fmla="*/ 87 w 865"/>
                <a:gd name="T11" fmla="*/ 597 h 1443"/>
                <a:gd name="T12" fmla="*/ 78 w 865"/>
                <a:gd name="T13" fmla="*/ 681 h 1443"/>
                <a:gd name="T14" fmla="*/ 125 w 865"/>
                <a:gd name="T15" fmla="*/ 732 h 1443"/>
                <a:gd name="T16" fmla="*/ 93 w 865"/>
                <a:gd name="T17" fmla="*/ 803 h 1443"/>
                <a:gd name="T18" fmla="*/ 184 w 865"/>
                <a:gd name="T19" fmla="*/ 994 h 1443"/>
                <a:gd name="T20" fmla="*/ 164 w 865"/>
                <a:gd name="T21" fmla="*/ 1065 h 1443"/>
                <a:gd name="T22" fmla="*/ 283 w 865"/>
                <a:gd name="T23" fmla="*/ 1120 h 1443"/>
                <a:gd name="T24" fmla="*/ 327 w 865"/>
                <a:gd name="T25" fmla="*/ 1177 h 1443"/>
                <a:gd name="T26" fmla="*/ 378 w 865"/>
                <a:gd name="T27" fmla="*/ 1196 h 1443"/>
                <a:gd name="T28" fmla="*/ 378 w 865"/>
                <a:gd name="T29" fmla="*/ 1230 h 1443"/>
                <a:gd name="T30" fmla="*/ 411 w 865"/>
                <a:gd name="T31" fmla="*/ 1238 h 1443"/>
                <a:gd name="T32" fmla="*/ 481 w 865"/>
                <a:gd name="T33" fmla="*/ 1348 h 1443"/>
                <a:gd name="T34" fmla="*/ 481 w 865"/>
                <a:gd name="T35" fmla="*/ 1426 h 1443"/>
                <a:gd name="T36" fmla="*/ 789 w 865"/>
                <a:gd name="T37" fmla="*/ 1443 h 1443"/>
                <a:gd name="T38" fmla="*/ 770 w 865"/>
                <a:gd name="T39" fmla="*/ 1413 h 1443"/>
                <a:gd name="T40" fmla="*/ 779 w 865"/>
                <a:gd name="T41" fmla="*/ 1365 h 1443"/>
                <a:gd name="T42" fmla="*/ 829 w 865"/>
                <a:gd name="T43" fmla="*/ 1287 h 1443"/>
                <a:gd name="T44" fmla="*/ 865 w 865"/>
                <a:gd name="T45" fmla="*/ 1264 h 1443"/>
                <a:gd name="T46" fmla="*/ 844 w 865"/>
                <a:gd name="T47" fmla="*/ 1236 h 1443"/>
                <a:gd name="T48" fmla="*/ 831 w 865"/>
                <a:gd name="T49" fmla="*/ 1160 h 1443"/>
                <a:gd name="T50" fmla="*/ 388 w 865"/>
                <a:gd name="T51" fmla="*/ 497 h 1443"/>
                <a:gd name="T52" fmla="*/ 492 w 865"/>
                <a:gd name="T53" fmla="*/ 113 h 1443"/>
                <a:gd name="T54" fmla="*/ 82 w 865"/>
                <a:gd name="T55" fmla="*/ 0 h 1443"/>
                <a:gd name="T56" fmla="*/ 70 w 865"/>
                <a:gd name="T57" fmla="*/ 23 h 1443"/>
                <a:gd name="T58" fmla="*/ 0 w 865"/>
                <a:gd name="T59" fmla="*/ 192 h 1443"/>
                <a:gd name="T60" fmla="*/ 29 w 865"/>
                <a:gd name="T61" fmla="*/ 293 h 1443"/>
                <a:gd name="T62" fmla="*/ 29 w 865"/>
                <a:gd name="T63" fmla="*/ 293 h 14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65"/>
                <a:gd name="T97" fmla="*/ 0 h 1443"/>
                <a:gd name="T98" fmla="*/ 865 w 865"/>
                <a:gd name="T99" fmla="*/ 1443 h 144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65" h="1443">
                  <a:moveTo>
                    <a:pt x="29" y="293"/>
                  </a:moveTo>
                  <a:lnTo>
                    <a:pt x="4" y="405"/>
                  </a:lnTo>
                  <a:lnTo>
                    <a:pt x="87" y="586"/>
                  </a:lnTo>
                  <a:lnTo>
                    <a:pt x="103" y="574"/>
                  </a:lnTo>
                  <a:lnTo>
                    <a:pt x="129" y="650"/>
                  </a:lnTo>
                  <a:lnTo>
                    <a:pt x="87" y="597"/>
                  </a:lnTo>
                  <a:lnTo>
                    <a:pt x="78" y="681"/>
                  </a:lnTo>
                  <a:lnTo>
                    <a:pt x="125" y="732"/>
                  </a:lnTo>
                  <a:lnTo>
                    <a:pt x="93" y="803"/>
                  </a:lnTo>
                  <a:lnTo>
                    <a:pt x="184" y="994"/>
                  </a:lnTo>
                  <a:lnTo>
                    <a:pt x="164" y="1065"/>
                  </a:lnTo>
                  <a:lnTo>
                    <a:pt x="283" y="1120"/>
                  </a:lnTo>
                  <a:lnTo>
                    <a:pt x="327" y="1177"/>
                  </a:lnTo>
                  <a:lnTo>
                    <a:pt x="378" y="1196"/>
                  </a:lnTo>
                  <a:lnTo>
                    <a:pt x="378" y="1230"/>
                  </a:lnTo>
                  <a:lnTo>
                    <a:pt x="411" y="1238"/>
                  </a:lnTo>
                  <a:lnTo>
                    <a:pt x="481" y="1348"/>
                  </a:lnTo>
                  <a:lnTo>
                    <a:pt x="481" y="1426"/>
                  </a:lnTo>
                  <a:lnTo>
                    <a:pt x="789" y="1443"/>
                  </a:lnTo>
                  <a:lnTo>
                    <a:pt x="770" y="1413"/>
                  </a:lnTo>
                  <a:lnTo>
                    <a:pt x="779" y="1365"/>
                  </a:lnTo>
                  <a:lnTo>
                    <a:pt x="829" y="1287"/>
                  </a:lnTo>
                  <a:lnTo>
                    <a:pt x="865" y="1264"/>
                  </a:lnTo>
                  <a:lnTo>
                    <a:pt x="844" y="1236"/>
                  </a:lnTo>
                  <a:lnTo>
                    <a:pt x="831" y="1160"/>
                  </a:lnTo>
                  <a:lnTo>
                    <a:pt x="388" y="497"/>
                  </a:lnTo>
                  <a:lnTo>
                    <a:pt x="492" y="113"/>
                  </a:lnTo>
                  <a:lnTo>
                    <a:pt x="82" y="0"/>
                  </a:lnTo>
                  <a:lnTo>
                    <a:pt x="70" y="23"/>
                  </a:lnTo>
                  <a:lnTo>
                    <a:pt x="0" y="192"/>
                  </a:lnTo>
                  <a:lnTo>
                    <a:pt x="29" y="293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1" name="Freeform 941"/>
            <p:cNvSpPr>
              <a:spLocks/>
            </p:cNvSpPr>
            <p:nvPr/>
          </p:nvSpPr>
          <p:spPr bwMode="auto">
            <a:xfrm>
              <a:off x="2528" y="1027"/>
              <a:ext cx="348" cy="523"/>
            </a:xfrm>
            <a:custGeom>
              <a:avLst/>
              <a:gdLst>
                <a:gd name="T0" fmla="*/ 0 w 696"/>
                <a:gd name="T1" fmla="*/ 384 h 1047"/>
                <a:gd name="T2" fmla="*/ 443 w 696"/>
                <a:gd name="T3" fmla="*/ 1047 h 1047"/>
                <a:gd name="T4" fmla="*/ 458 w 696"/>
                <a:gd name="T5" fmla="*/ 904 h 1047"/>
                <a:gd name="T6" fmla="*/ 483 w 696"/>
                <a:gd name="T7" fmla="*/ 897 h 1047"/>
                <a:gd name="T8" fmla="*/ 525 w 696"/>
                <a:gd name="T9" fmla="*/ 921 h 1047"/>
                <a:gd name="T10" fmla="*/ 561 w 696"/>
                <a:gd name="T11" fmla="*/ 796 h 1047"/>
                <a:gd name="T12" fmla="*/ 696 w 696"/>
                <a:gd name="T13" fmla="*/ 133 h 1047"/>
                <a:gd name="T14" fmla="*/ 397 w 696"/>
                <a:gd name="T15" fmla="*/ 70 h 1047"/>
                <a:gd name="T16" fmla="*/ 104 w 696"/>
                <a:gd name="T17" fmla="*/ 0 h 1047"/>
                <a:gd name="T18" fmla="*/ 0 w 696"/>
                <a:gd name="T19" fmla="*/ 384 h 1047"/>
                <a:gd name="T20" fmla="*/ 0 w 696"/>
                <a:gd name="T21" fmla="*/ 384 h 10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96"/>
                <a:gd name="T34" fmla="*/ 0 h 1047"/>
                <a:gd name="T35" fmla="*/ 696 w 696"/>
                <a:gd name="T36" fmla="*/ 1047 h 10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96" h="1047">
                  <a:moveTo>
                    <a:pt x="0" y="384"/>
                  </a:moveTo>
                  <a:lnTo>
                    <a:pt x="443" y="1047"/>
                  </a:lnTo>
                  <a:lnTo>
                    <a:pt x="458" y="904"/>
                  </a:lnTo>
                  <a:lnTo>
                    <a:pt x="483" y="897"/>
                  </a:lnTo>
                  <a:lnTo>
                    <a:pt x="525" y="921"/>
                  </a:lnTo>
                  <a:lnTo>
                    <a:pt x="561" y="796"/>
                  </a:lnTo>
                  <a:lnTo>
                    <a:pt x="696" y="133"/>
                  </a:lnTo>
                  <a:lnTo>
                    <a:pt x="397" y="70"/>
                  </a:lnTo>
                  <a:lnTo>
                    <a:pt x="104" y="0"/>
                  </a:lnTo>
                  <a:lnTo>
                    <a:pt x="0" y="384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2" name="Freeform 942"/>
            <p:cNvSpPr>
              <a:spLocks/>
            </p:cNvSpPr>
            <p:nvPr/>
          </p:nvSpPr>
          <p:spPr bwMode="auto">
            <a:xfrm>
              <a:off x="2727" y="608"/>
              <a:ext cx="327" cy="513"/>
            </a:xfrm>
            <a:custGeom>
              <a:avLst/>
              <a:gdLst>
                <a:gd name="T0" fmla="*/ 0 w 654"/>
                <a:gd name="T1" fmla="*/ 909 h 1027"/>
                <a:gd name="T2" fmla="*/ 53 w 654"/>
                <a:gd name="T3" fmla="*/ 692 h 1027"/>
                <a:gd name="T4" fmla="*/ 80 w 654"/>
                <a:gd name="T5" fmla="*/ 633 h 1027"/>
                <a:gd name="T6" fmla="*/ 57 w 654"/>
                <a:gd name="T7" fmla="*/ 605 h 1027"/>
                <a:gd name="T8" fmla="*/ 63 w 654"/>
                <a:gd name="T9" fmla="*/ 578 h 1027"/>
                <a:gd name="T10" fmla="*/ 103 w 654"/>
                <a:gd name="T11" fmla="*/ 542 h 1027"/>
                <a:gd name="T12" fmla="*/ 168 w 654"/>
                <a:gd name="T13" fmla="*/ 445 h 1027"/>
                <a:gd name="T14" fmla="*/ 145 w 654"/>
                <a:gd name="T15" fmla="*/ 413 h 1027"/>
                <a:gd name="T16" fmla="*/ 135 w 654"/>
                <a:gd name="T17" fmla="*/ 388 h 1027"/>
                <a:gd name="T18" fmla="*/ 139 w 654"/>
                <a:gd name="T19" fmla="*/ 333 h 1027"/>
                <a:gd name="T20" fmla="*/ 219 w 654"/>
                <a:gd name="T21" fmla="*/ 0 h 1027"/>
                <a:gd name="T22" fmla="*/ 304 w 654"/>
                <a:gd name="T23" fmla="*/ 19 h 1027"/>
                <a:gd name="T24" fmla="*/ 276 w 654"/>
                <a:gd name="T25" fmla="*/ 149 h 1027"/>
                <a:gd name="T26" fmla="*/ 295 w 654"/>
                <a:gd name="T27" fmla="*/ 194 h 1027"/>
                <a:gd name="T28" fmla="*/ 297 w 654"/>
                <a:gd name="T29" fmla="*/ 223 h 1027"/>
                <a:gd name="T30" fmla="*/ 287 w 654"/>
                <a:gd name="T31" fmla="*/ 228 h 1027"/>
                <a:gd name="T32" fmla="*/ 320 w 654"/>
                <a:gd name="T33" fmla="*/ 259 h 1027"/>
                <a:gd name="T34" fmla="*/ 354 w 654"/>
                <a:gd name="T35" fmla="*/ 342 h 1027"/>
                <a:gd name="T36" fmla="*/ 365 w 654"/>
                <a:gd name="T37" fmla="*/ 417 h 1027"/>
                <a:gd name="T38" fmla="*/ 371 w 654"/>
                <a:gd name="T39" fmla="*/ 457 h 1027"/>
                <a:gd name="T40" fmla="*/ 346 w 654"/>
                <a:gd name="T41" fmla="*/ 495 h 1027"/>
                <a:gd name="T42" fmla="*/ 363 w 654"/>
                <a:gd name="T43" fmla="*/ 512 h 1027"/>
                <a:gd name="T44" fmla="*/ 409 w 654"/>
                <a:gd name="T45" fmla="*/ 487 h 1027"/>
                <a:gd name="T46" fmla="*/ 439 w 654"/>
                <a:gd name="T47" fmla="*/ 618 h 1027"/>
                <a:gd name="T48" fmla="*/ 460 w 654"/>
                <a:gd name="T49" fmla="*/ 626 h 1027"/>
                <a:gd name="T50" fmla="*/ 464 w 654"/>
                <a:gd name="T51" fmla="*/ 664 h 1027"/>
                <a:gd name="T52" fmla="*/ 523 w 654"/>
                <a:gd name="T53" fmla="*/ 679 h 1027"/>
                <a:gd name="T54" fmla="*/ 616 w 654"/>
                <a:gd name="T55" fmla="*/ 679 h 1027"/>
                <a:gd name="T56" fmla="*/ 654 w 654"/>
                <a:gd name="T57" fmla="*/ 696 h 1027"/>
                <a:gd name="T58" fmla="*/ 599 w 654"/>
                <a:gd name="T59" fmla="*/ 1027 h 1027"/>
                <a:gd name="T60" fmla="*/ 299 w 654"/>
                <a:gd name="T61" fmla="*/ 972 h 1027"/>
                <a:gd name="T62" fmla="*/ 0 w 654"/>
                <a:gd name="T63" fmla="*/ 909 h 1027"/>
                <a:gd name="T64" fmla="*/ 0 w 654"/>
                <a:gd name="T65" fmla="*/ 909 h 10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4"/>
                <a:gd name="T100" fmla="*/ 0 h 1027"/>
                <a:gd name="T101" fmla="*/ 654 w 654"/>
                <a:gd name="T102" fmla="*/ 1027 h 102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4" h="1027">
                  <a:moveTo>
                    <a:pt x="0" y="909"/>
                  </a:moveTo>
                  <a:lnTo>
                    <a:pt x="53" y="692"/>
                  </a:lnTo>
                  <a:lnTo>
                    <a:pt x="80" y="633"/>
                  </a:lnTo>
                  <a:lnTo>
                    <a:pt x="57" y="605"/>
                  </a:lnTo>
                  <a:lnTo>
                    <a:pt x="63" y="578"/>
                  </a:lnTo>
                  <a:lnTo>
                    <a:pt x="103" y="542"/>
                  </a:lnTo>
                  <a:lnTo>
                    <a:pt x="168" y="445"/>
                  </a:lnTo>
                  <a:lnTo>
                    <a:pt x="145" y="413"/>
                  </a:lnTo>
                  <a:lnTo>
                    <a:pt x="135" y="388"/>
                  </a:lnTo>
                  <a:lnTo>
                    <a:pt x="139" y="333"/>
                  </a:lnTo>
                  <a:lnTo>
                    <a:pt x="219" y="0"/>
                  </a:lnTo>
                  <a:lnTo>
                    <a:pt x="304" y="19"/>
                  </a:lnTo>
                  <a:lnTo>
                    <a:pt x="276" y="149"/>
                  </a:lnTo>
                  <a:lnTo>
                    <a:pt x="295" y="194"/>
                  </a:lnTo>
                  <a:lnTo>
                    <a:pt x="297" y="223"/>
                  </a:lnTo>
                  <a:lnTo>
                    <a:pt x="287" y="228"/>
                  </a:lnTo>
                  <a:lnTo>
                    <a:pt x="320" y="259"/>
                  </a:lnTo>
                  <a:lnTo>
                    <a:pt x="354" y="342"/>
                  </a:lnTo>
                  <a:lnTo>
                    <a:pt x="365" y="417"/>
                  </a:lnTo>
                  <a:lnTo>
                    <a:pt x="371" y="457"/>
                  </a:lnTo>
                  <a:lnTo>
                    <a:pt x="346" y="495"/>
                  </a:lnTo>
                  <a:lnTo>
                    <a:pt x="363" y="512"/>
                  </a:lnTo>
                  <a:lnTo>
                    <a:pt x="409" y="487"/>
                  </a:lnTo>
                  <a:lnTo>
                    <a:pt x="439" y="618"/>
                  </a:lnTo>
                  <a:lnTo>
                    <a:pt x="460" y="626"/>
                  </a:lnTo>
                  <a:lnTo>
                    <a:pt x="464" y="664"/>
                  </a:lnTo>
                  <a:lnTo>
                    <a:pt x="523" y="679"/>
                  </a:lnTo>
                  <a:lnTo>
                    <a:pt x="616" y="679"/>
                  </a:lnTo>
                  <a:lnTo>
                    <a:pt x="654" y="696"/>
                  </a:lnTo>
                  <a:lnTo>
                    <a:pt x="599" y="1027"/>
                  </a:lnTo>
                  <a:lnTo>
                    <a:pt x="299" y="972"/>
                  </a:lnTo>
                  <a:lnTo>
                    <a:pt x="0" y="909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3" name="Freeform 943"/>
            <p:cNvSpPr>
              <a:spLocks/>
            </p:cNvSpPr>
            <p:nvPr/>
          </p:nvSpPr>
          <p:spPr bwMode="auto">
            <a:xfrm>
              <a:off x="2864" y="617"/>
              <a:ext cx="559" cy="346"/>
            </a:xfrm>
            <a:custGeom>
              <a:avLst/>
              <a:gdLst>
                <a:gd name="T0" fmla="*/ 19 w 1118"/>
                <a:gd name="T1" fmla="*/ 175 h 692"/>
                <a:gd name="T2" fmla="*/ 21 w 1118"/>
                <a:gd name="T3" fmla="*/ 204 h 692"/>
                <a:gd name="T4" fmla="*/ 11 w 1118"/>
                <a:gd name="T5" fmla="*/ 209 h 692"/>
                <a:gd name="T6" fmla="*/ 44 w 1118"/>
                <a:gd name="T7" fmla="*/ 240 h 692"/>
                <a:gd name="T8" fmla="*/ 78 w 1118"/>
                <a:gd name="T9" fmla="*/ 323 h 692"/>
                <a:gd name="T10" fmla="*/ 89 w 1118"/>
                <a:gd name="T11" fmla="*/ 398 h 692"/>
                <a:gd name="T12" fmla="*/ 95 w 1118"/>
                <a:gd name="T13" fmla="*/ 438 h 692"/>
                <a:gd name="T14" fmla="*/ 70 w 1118"/>
                <a:gd name="T15" fmla="*/ 476 h 692"/>
                <a:gd name="T16" fmla="*/ 87 w 1118"/>
                <a:gd name="T17" fmla="*/ 493 h 692"/>
                <a:gd name="T18" fmla="*/ 133 w 1118"/>
                <a:gd name="T19" fmla="*/ 468 h 692"/>
                <a:gd name="T20" fmla="*/ 163 w 1118"/>
                <a:gd name="T21" fmla="*/ 599 h 692"/>
                <a:gd name="T22" fmla="*/ 184 w 1118"/>
                <a:gd name="T23" fmla="*/ 607 h 692"/>
                <a:gd name="T24" fmla="*/ 188 w 1118"/>
                <a:gd name="T25" fmla="*/ 645 h 692"/>
                <a:gd name="T26" fmla="*/ 205 w 1118"/>
                <a:gd name="T27" fmla="*/ 662 h 692"/>
                <a:gd name="T28" fmla="*/ 247 w 1118"/>
                <a:gd name="T29" fmla="*/ 660 h 692"/>
                <a:gd name="T30" fmla="*/ 340 w 1118"/>
                <a:gd name="T31" fmla="*/ 660 h 692"/>
                <a:gd name="T32" fmla="*/ 378 w 1118"/>
                <a:gd name="T33" fmla="*/ 677 h 692"/>
                <a:gd name="T34" fmla="*/ 390 w 1118"/>
                <a:gd name="T35" fmla="*/ 609 h 692"/>
                <a:gd name="T36" fmla="*/ 694 w 1118"/>
                <a:gd name="T37" fmla="*/ 654 h 692"/>
                <a:gd name="T38" fmla="*/ 1068 w 1118"/>
                <a:gd name="T39" fmla="*/ 692 h 692"/>
                <a:gd name="T40" fmla="*/ 1080 w 1118"/>
                <a:gd name="T41" fmla="*/ 567 h 692"/>
                <a:gd name="T42" fmla="*/ 1118 w 1118"/>
                <a:gd name="T43" fmla="*/ 162 h 692"/>
                <a:gd name="T44" fmla="*/ 622 w 1118"/>
                <a:gd name="T45" fmla="*/ 105 h 692"/>
                <a:gd name="T46" fmla="*/ 376 w 1118"/>
                <a:gd name="T47" fmla="*/ 67 h 692"/>
                <a:gd name="T48" fmla="*/ 28 w 1118"/>
                <a:gd name="T49" fmla="*/ 0 h 692"/>
                <a:gd name="T50" fmla="*/ 0 w 1118"/>
                <a:gd name="T51" fmla="*/ 130 h 692"/>
                <a:gd name="T52" fmla="*/ 19 w 1118"/>
                <a:gd name="T53" fmla="*/ 175 h 692"/>
                <a:gd name="T54" fmla="*/ 19 w 1118"/>
                <a:gd name="T55" fmla="*/ 175 h 69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18"/>
                <a:gd name="T85" fmla="*/ 0 h 692"/>
                <a:gd name="T86" fmla="*/ 1118 w 1118"/>
                <a:gd name="T87" fmla="*/ 692 h 69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18" h="692">
                  <a:moveTo>
                    <a:pt x="19" y="175"/>
                  </a:moveTo>
                  <a:lnTo>
                    <a:pt x="21" y="204"/>
                  </a:lnTo>
                  <a:lnTo>
                    <a:pt x="11" y="209"/>
                  </a:lnTo>
                  <a:lnTo>
                    <a:pt x="44" y="240"/>
                  </a:lnTo>
                  <a:lnTo>
                    <a:pt x="78" y="323"/>
                  </a:lnTo>
                  <a:lnTo>
                    <a:pt x="89" y="398"/>
                  </a:lnTo>
                  <a:lnTo>
                    <a:pt x="95" y="438"/>
                  </a:lnTo>
                  <a:lnTo>
                    <a:pt x="70" y="476"/>
                  </a:lnTo>
                  <a:lnTo>
                    <a:pt x="87" y="493"/>
                  </a:lnTo>
                  <a:lnTo>
                    <a:pt x="133" y="468"/>
                  </a:lnTo>
                  <a:lnTo>
                    <a:pt x="163" y="599"/>
                  </a:lnTo>
                  <a:lnTo>
                    <a:pt x="184" y="607"/>
                  </a:lnTo>
                  <a:lnTo>
                    <a:pt x="188" y="645"/>
                  </a:lnTo>
                  <a:lnTo>
                    <a:pt x="205" y="662"/>
                  </a:lnTo>
                  <a:lnTo>
                    <a:pt x="247" y="660"/>
                  </a:lnTo>
                  <a:lnTo>
                    <a:pt x="340" y="660"/>
                  </a:lnTo>
                  <a:lnTo>
                    <a:pt x="378" y="677"/>
                  </a:lnTo>
                  <a:lnTo>
                    <a:pt x="390" y="609"/>
                  </a:lnTo>
                  <a:lnTo>
                    <a:pt x="694" y="654"/>
                  </a:lnTo>
                  <a:lnTo>
                    <a:pt x="1068" y="692"/>
                  </a:lnTo>
                  <a:lnTo>
                    <a:pt x="1080" y="567"/>
                  </a:lnTo>
                  <a:lnTo>
                    <a:pt x="1118" y="162"/>
                  </a:lnTo>
                  <a:lnTo>
                    <a:pt x="622" y="105"/>
                  </a:lnTo>
                  <a:lnTo>
                    <a:pt x="376" y="67"/>
                  </a:lnTo>
                  <a:lnTo>
                    <a:pt x="28" y="0"/>
                  </a:lnTo>
                  <a:lnTo>
                    <a:pt x="0" y="130"/>
                  </a:lnTo>
                  <a:lnTo>
                    <a:pt x="19" y="175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4" name="Freeform 944"/>
            <p:cNvSpPr>
              <a:spLocks/>
            </p:cNvSpPr>
            <p:nvPr/>
          </p:nvSpPr>
          <p:spPr bwMode="auto">
            <a:xfrm>
              <a:off x="2705" y="1425"/>
              <a:ext cx="372" cy="420"/>
            </a:xfrm>
            <a:custGeom>
              <a:avLst/>
              <a:gdLst>
                <a:gd name="T0" fmla="*/ 48 w 746"/>
                <a:gd name="T1" fmla="*/ 534 h 840"/>
                <a:gd name="T2" fmla="*/ 29 w 746"/>
                <a:gd name="T3" fmla="*/ 504 h 840"/>
                <a:gd name="T4" fmla="*/ 38 w 746"/>
                <a:gd name="T5" fmla="*/ 456 h 840"/>
                <a:gd name="T6" fmla="*/ 88 w 746"/>
                <a:gd name="T7" fmla="*/ 378 h 840"/>
                <a:gd name="T8" fmla="*/ 124 w 746"/>
                <a:gd name="T9" fmla="*/ 355 h 840"/>
                <a:gd name="T10" fmla="*/ 103 w 746"/>
                <a:gd name="T11" fmla="*/ 327 h 840"/>
                <a:gd name="T12" fmla="*/ 90 w 746"/>
                <a:gd name="T13" fmla="*/ 251 h 840"/>
                <a:gd name="T14" fmla="*/ 105 w 746"/>
                <a:gd name="T15" fmla="*/ 108 h 840"/>
                <a:gd name="T16" fmla="*/ 130 w 746"/>
                <a:gd name="T17" fmla="*/ 101 h 840"/>
                <a:gd name="T18" fmla="*/ 172 w 746"/>
                <a:gd name="T19" fmla="*/ 125 h 840"/>
                <a:gd name="T20" fmla="*/ 208 w 746"/>
                <a:gd name="T21" fmla="*/ 0 h 840"/>
                <a:gd name="T22" fmla="*/ 746 w 746"/>
                <a:gd name="T23" fmla="*/ 89 h 840"/>
                <a:gd name="T24" fmla="*/ 634 w 746"/>
                <a:gd name="T25" fmla="*/ 840 h 840"/>
                <a:gd name="T26" fmla="*/ 468 w 746"/>
                <a:gd name="T27" fmla="*/ 817 h 840"/>
                <a:gd name="T28" fmla="*/ 366 w 746"/>
                <a:gd name="T29" fmla="*/ 789 h 840"/>
                <a:gd name="T30" fmla="*/ 154 w 746"/>
                <a:gd name="T31" fmla="*/ 705 h 840"/>
                <a:gd name="T32" fmla="*/ 0 w 746"/>
                <a:gd name="T33" fmla="*/ 576 h 840"/>
                <a:gd name="T34" fmla="*/ 48 w 746"/>
                <a:gd name="T35" fmla="*/ 534 h 840"/>
                <a:gd name="T36" fmla="*/ 48 w 746"/>
                <a:gd name="T37" fmla="*/ 534 h 8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46"/>
                <a:gd name="T58" fmla="*/ 0 h 840"/>
                <a:gd name="T59" fmla="*/ 746 w 746"/>
                <a:gd name="T60" fmla="*/ 840 h 8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46" h="840">
                  <a:moveTo>
                    <a:pt x="48" y="534"/>
                  </a:moveTo>
                  <a:lnTo>
                    <a:pt x="29" y="504"/>
                  </a:lnTo>
                  <a:lnTo>
                    <a:pt x="38" y="456"/>
                  </a:lnTo>
                  <a:lnTo>
                    <a:pt x="88" y="378"/>
                  </a:lnTo>
                  <a:lnTo>
                    <a:pt x="124" y="355"/>
                  </a:lnTo>
                  <a:lnTo>
                    <a:pt x="103" y="327"/>
                  </a:lnTo>
                  <a:lnTo>
                    <a:pt x="90" y="251"/>
                  </a:lnTo>
                  <a:lnTo>
                    <a:pt x="105" y="108"/>
                  </a:lnTo>
                  <a:lnTo>
                    <a:pt x="130" y="101"/>
                  </a:lnTo>
                  <a:lnTo>
                    <a:pt x="172" y="125"/>
                  </a:lnTo>
                  <a:lnTo>
                    <a:pt x="208" y="0"/>
                  </a:lnTo>
                  <a:lnTo>
                    <a:pt x="746" y="89"/>
                  </a:lnTo>
                  <a:lnTo>
                    <a:pt x="634" y="840"/>
                  </a:lnTo>
                  <a:lnTo>
                    <a:pt x="468" y="817"/>
                  </a:lnTo>
                  <a:lnTo>
                    <a:pt x="366" y="789"/>
                  </a:lnTo>
                  <a:lnTo>
                    <a:pt x="154" y="705"/>
                  </a:lnTo>
                  <a:lnTo>
                    <a:pt x="0" y="576"/>
                  </a:lnTo>
                  <a:lnTo>
                    <a:pt x="48" y="534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5" name="Freeform 945"/>
            <p:cNvSpPr>
              <a:spLocks/>
            </p:cNvSpPr>
            <p:nvPr/>
          </p:nvSpPr>
          <p:spPr bwMode="auto">
            <a:xfrm>
              <a:off x="3014" y="921"/>
              <a:ext cx="385" cy="310"/>
            </a:xfrm>
            <a:custGeom>
              <a:avLst/>
              <a:gdLst>
                <a:gd name="T0" fmla="*/ 0 w 770"/>
                <a:gd name="T1" fmla="*/ 530 h 619"/>
                <a:gd name="T2" fmla="*/ 92 w 770"/>
                <a:gd name="T3" fmla="*/ 0 h 619"/>
                <a:gd name="T4" fmla="*/ 396 w 770"/>
                <a:gd name="T5" fmla="*/ 45 h 619"/>
                <a:gd name="T6" fmla="*/ 770 w 770"/>
                <a:gd name="T7" fmla="*/ 83 h 619"/>
                <a:gd name="T8" fmla="*/ 744 w 770"/>
                <a:gd name="T9" fmla="*/ 351 h 619"/>
                <a:gd name="T10" fmla="*/ 719 w 770"/>
                <a:gd name="T11" fmla="*/ 619 h 619"/>
                <a:gd name="T12" fmla="*/ 208 w 770"/>
                <a:gd name="T13" fmla="*/ 562 h 619"/>
                <a:gd name="T14" fmla="*/ 0 w 770"/>
                <a:gd name="T15" fmla="*/ 530 h 619"/>
                <a:gd name="T16" fmla="*/ 0 w 770"/>
                <a:gd name="T17" fmla="*/ 530 h 6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0"/>
                <a:gd name="T28" fmla="*/ 0 h 619"/>
                <a:gd name="T29" fmla="*/ 770 w 770"/>
                <a:gd name="T30" fmla="*/ 619 h 6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0" h="619">
                  <a:moveTo>
                    <a:pt x="0" y="530"/>
                  </a:moveTo>
                  <a:lnTo>
                    <a:pt x="92" y="0"/>
                  </a:lnTo>
                  <a:lnTo>
                    <a:pt x="396" y="45"/>
                  </a:lnTo>
                  <a:lnTo>
                    <a:pt x="770" y="83"/>
                  </a:lnTo>
                  <a:lnTo>
                    <a:pt x="744" y="351"/>
                  </a:lnTo>
                  <a:lnTo>
                    <a:pt x="719" y="619"/>
                  </a:lnTo>
                  <a:lnTo>
                    <a:pt x="208" y="562"/>
                  </a:lnTo>
                  <a:lnTo>
                    <a:pt x="0" y="530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" name="Freeform 946"/>
            <p:cNvSpPr>
              <a:spLocks/>
            </p:cNvSpPr>
            <p:nvPr/>
          </p:nvSpPr>
          <p:spPr bwMode="auto">
            <a:xfrm>
              <a:off x="3077" y="1203"/>
              <a:ext cx="399" cy="306"/>
            </a:xfrm>
            <a:custGeom>
              <a:avLst/>
              <a:gdLst>
                <a:gd name="T0" fmla="*/ 80 w 796"/>
                <a:gd name="T1" fmla="*/ 0 h 612"/>
                <a:gd name="T2" fmla="*/ 591 w 796"/>
                <a:gd name="T3" fmla="*/ 57 h 612"/>
                <a:gd name="T4" fmla="*/ 796 w 796"/>
                <a:gd name="T5" fmla="*/ 74 h 612"/>
                <a:gd name="T6" fmla="*/ 789 w 796"/>
                <a:gd name="T7" fmla="*/ 207 h 612"/>
                <a:gd name="T8" fmla="*/ 760 w 796"/>
                <a:gd name="T9" fmla="*/ 612 h 612"/>
                <a:gd name="T10" fmla="*/ 656 w 796"/>
                <a:gd name="T11" fmla="*/ 605 h 612"/>
                <a:gd name="T12" fmla="*/ 331 w 796"/>
                <a:gd name="T13" fmla="*/ 576 h 612"/>
                <a:gd name="T14" fmla="*/ 0 w 796"/>
                <a:gd name="T15" fmla="*/ 534 h 612"/>
                <a:gd name="T16" fmla="*/ 80 w 796"/>
                <a:gd name="T17" fmla="*/ 0 h 612"/>
                <a:gd name="T18" fmla="*/ 80 w 796"/>
                <a:gd name="T19" fmla="*/ 0 h 6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6"/>
                <a:gd name="T31" fmla="*/ 0 h 612"/>
                <a:gd name="T32" fmla="*/ 796 w 796"/>
                <a:gd name="T33" fmla="*/ 612 h 6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6" h="612">
                  <a:moveTo>
                    <a:pt x="80" y="0"/>
                  </a:moveTo>
                  <a:lnTo>
                    <a:pt x="591" y="57"/>
                  </a:lnTo>
                  <a:lnTo>
                    <a:pt x="796" y="74"/>
                  </a:lnTo>
                  <a:lnTo>
                    <a:pt x="789" y="207"/>
                  </a:lnTo>
                  <a:lnTo>
                    <a:pt x="760" y="612"/>
                  </a:lnTo>
                  <a:lnTo>
                    <a:pt x="656" y="605"/>
                  </a:lnTo>
                  <a:lnTo>
                    <a:pt x="331" y="576"/>
                  </a:lnTo>
                  <a:lnTo>
                    <a:pt x="0" y="534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" name="Freeform 947"/>
            <p:cNvSpPr>
              <a:spLocks/>
            </p:cNvSpPr>
            <p:nvPr/>
          </p:nvSpPr>
          <p:spPr bwMode="auto">
            <a:xfrm>
              <a:off x="3021" y="1470"/>
              <a:ext cx="384" cy="382"/>
            </a:xfrm>
            <a:custGeom>
              <a:avLst/>
              <a:gdLst>
                <a:gd name="T0" fmla="*/ 97 w 768"/>
                <a:gd name="T1" fmla="*/ 764 h 764"/>
                <a:gd name="T2" fmla="*/ 106 w 768"/>
                <a:gd name="T3" fmla="*/ 707 h 764"/>
                <a:gd name="T4" fmla="*/ 298 w 768"/>
                <a:gd name="T5" fmla="*/ 732 h 764"/>
                <a:gd name="T6" fmla="*/ 290 w 768"/>
                <a:gd name="T7" fmla="*/ 704 h 764"/>
                <a:gd name="T8" fmla="*/ 705 w 768"/>
                <a:gd name="T9" fmla="*/ 742 h 764"/>
                <a:gd name="T10" fmla="*/ 768 w 768"/>
                <a:gd name="T11" fmla="*/ 71 h 764"/>
                <a:gd name="T12" fmla="*/ 443 w 768"/>
                <a:gd name="T13" fmla="*/ 42 h 764"/>
                <a:gd name="T14" fmla="*/ 112 w 768"/>
                <a:gd name="T15" fmla="*/ 0 h 764"/>
                <a:gd name="T16" fmla="*/ 0 w 768"/>
                <a:gd name="T17" fmla="*/ 751 h 764"/>
                <a:gd name="T18" fmla="*/ 97 w 768"/>
                <a:gd name="T19" fmla="*/ 764 h 764"/>
                <a:gd name="T20" fmla="*/ 97 w 768"/>
                <a:gd name="T21" fmla="*/ 764 h 7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8"/>
                <a:gd name="T34" fmla="*/ 0 h 764"/>
                <a:gd name="T35" fmla="*/ 768 w 768"/>
                <a:gd name="T36" fmla="*/ 764 h 76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8" h="764">
                  <a:moveTo>
                    <a:pt x="97" y="764"/>
                  </a:moveTo>
                  <a:lnTo>
                    <a:pt x="106" y="707"/>
                  </a:lnTo>
                  <a:lnTo>
                    <a:pt x="298" y="732"/>
                  </a:lnTo>
                  <a:lnTo>
                    <a:pt x="290" y="704"/>
                  </a:lnTo>
                  <a:lnTo>
                    <a:pt x="705" y="742"/>
                  </a:lnTo>
                  <a:lnTo>
                    <a:pt x="768" y="71"/>
                  </a:lnTo>
                  <a:lnTo>
                    <a:pt x="443" y="42"/>
                  </a:lnTo>
                  <a:lnTo>
                    <a:pt x="112" y="0"/>
                  </a:lnTo>
                  <a:lnTo>
                    <a:pt x="0" y="751"/>
                  </a:lnTo>
                  <a:lnTo>
                    <a:pt x="97" y="764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" name="Freeform 948"/>
            <p:cNvSpPr>
              <a:spLocks/>
            </p:cNvSpPr>
            <p:nvPr/>
          </p:nvSpPr>
          <p:spPr bwMode="auto">
            <a:xfrm>
              <a:off x="3167" y="1540"/>
              <a:ext cx="763" cy="719"/>
            </a:xfrm>
            <a:custGeom>
              <a:avLst/>
              <a:gdLst>
                <a:gd name="T0" fmla="*/ 0 w 1527"/>
                <a:gd name="T1" fmla="*/ 563 h 1439"/>
                <a:gd name="T2" fmla="*/ 415 w 1527"/>
                <a:gd name="T3" fmla="*/ 601 h 1439"/>
                <a:gd name="T4" fmla="*/ 472 w 1527"/>
                <a:gd name="T5" fmla="*/ 0 h 1439"/>
                <a:gd name="T6" fmla="*/ 803 w 1527"/>
                <a:gd name="T7" fmla="*/ 19 h 1439"/>
                <a:gd name="T8" fmla="*/ 791 w 1527"/>
                <a:gd name="T9" fmla="*/ 277 h 1439"/>
                <a:gd name="T10" fmla="*/ 824 w 1527"/>
                <a:gd name="T11" fmla="*/ 304 h 1439"/>
                <a:gd name="T12" fmla="*/ 854 w 1527"/>
                <a:gd name="T13" fmla="*/ 304 h 1439"/>
                <a:gd name="T14" fmla="*/ 879 w 1527"/>
                <a:gd name="T15" fmla="*/ 329 h 1439"/>
                <a:gd name="T16" fmla="*/ 928 w 1527"/>
                <a:gd name="T17" fmla="*/ 340 h 1439"/>
                <a:gd name="T18" fmla="*/ 1029 w 1527"/>
                <a:gd name="T19" fmla="*/ 384 h 1439"/>
                <a:gd name="T20" fmla="*/ 1046 w 1527"/>
                <a:gd name="T21" fmla="*/ 365 h 1439"/>
                <a:gd name="T22" fmla="*/ 1111 w 1527"/>
                <a:gd name="T23" fmla="*/ 403 h 1439"/>
                <a:gd name="T24" fmla="*/ 1196 w 1527"/>
                <a:gd name="T25" fmla="*/ 401 h 1439"/>
                <a:gd name="T26" fmla="*/ 1255 w 1527"/>
                <a:gd name="T27" fmla="*/ 384 h 1439"/>
                <a:gd name="T28" fmla="*/ 1337 w 1527"/>
                <a:gd name="T29" fmla="*/ 369 h 1439"/>
                <a:gd name="T30" fmla="*/ 1411 w 1527"/>
                <a:gd name="T31" fmla="*/ 409 h 1439"/>
                <a:gd name="T32" fmla="*/ 1423 w 1527"/>
                <a:gd name="T33" fmla="*/ 422 h 1439"/>
                <a:gd name="T34" fmla="*/ 1463 w 1527"/>
                <a:gd name="T35" fmla="*/ 422 h 1439"/>
                <a:gd name="T36" fmla="*/ 1470 w 1527"/>
                <a:gd name="T37" fmla="*/ 635 h 1439"/>
                <a:gd name="T38" fmla="*/ 1527 w 1527"/>
                <a:gd name="T39" fmla="*/ 739 h 1439"/>
                <a:gd name="T40" fmla="*/ 1506 w 1527"/>
                <a:gd name="T41" fmla="*/ 821 h 1439"/>
                <a:gd name="T42" fmla="*/ 1510 w 1527"/>
                <a:gd name="T43" fmla="*/ 889 h 1439"/>
                <a:gd name="T44" fmla="*/ 1485 w 1527"/>
                <a:gd name="T45" fmla="*/ 924 h 1439"/>
                <a:gd name="T46" fmla="*/ 1495 w 1527"/>
                <a:gd name="T47" fmla="*/ 935 h 1439"/>
                <a:gd name="T48" fmla="*/ 1432 w 1527"/>
                <a:gd name="T49" fmla="*/ 954 h 1439"/>
                <a:gd name="T50" fmla="*/ 1383 w 1527"/>
                <a:gd name="T51" fmla="*/ 960 h 1439"/>
                <a:gd name="T52" fmla="*/ 1392 w 1527"/>
                <a:gd name="T53" fmla="*/ 924 h 1439"/>
                <a:gd name="T54" fmla="*/ 1366 w 1527"/>
                <a:gd name="T55" fmla="*/ 945 h 1439"/>
                <a:gd name="T56" fmla="*/ 1367 w 1527"/>
                <a:gd name="T57" fmla="*/ 986 h 1439"/>
                <a:gd name="T58" fmla="*/ 1333 w 1527"/>
                <a:gd name="T59" fmla="*/ 1030 h 1439"/>
                <a:gd name="T60" fmla="*/ 1153 w 1527"/>
                <a:gd name="T61" fmla="*/ 1121 h 1439"/>
                <a:gd name="T62" fmla="*/ 1096 w 1527"/>
                <a:gd name="T63" fmla="*/ 1180 h 1439"/>
                <a:gd name="T64" fmla="*/ 1042 w 1527"/>
                <a:gd name="T65" fmla="*/ 1308 h 1439"/>
                <a:gd name="T66" fmla="*/ 1086 w 1527"/>
                <a:gd name="T67" fmla="*/ 1439 h 1439"/>
                <a:gd name="T68" fmla="*/ 1044 w 1527"/>
                <a:gd name="T69" fmla="*/ 1439 h 1439"/>
                <a:gd name="T70" fmla="*/ 848 w 1527"/>
                <a:gd name="T71" fmla="*/ 1370 h 1439"/>
                <a:gd name="T72" fmla="*/ 827 w 1527"/>
                <a:gd name="T73" fmla="*/ 1313 h 1439"/>
                <a:gd name="T74" fmla="*/ 807 w 1527"/>
                <a:gd name="T75" fmla="*/ 1289 h 1439"/>
                <a:gd name="T76" fmla="*/ 801 w 1527"/>
                <a:gd name="T77" fmla="*/ 1213 h 1439"/>
                <a:gd name="T78" fmla="*/ 763 w 1527"/>
                <a:gd name="T79" fmla="*/ 1186 h 1439"/>
                <a:gd name="T80" fmla="*/ 658 w 1527"/>
                <a:gd name="T81" fmla="*/ 984 h 1439"/>
                <a:gd name="T82" fmla="*/ 607 w 1527"/>
                <a:gd name="T83" fmla="*/ 946 h 1439"/>
                <a:gd name="T84" fmla="*/ 592 w 1527"/>
                <a:gd name="T85" fmla="*/ 914 h 1439"/>
                <a:gd name="T86" fmla="*/ 438 w 1527"/>
                <a:gd name="T87" fmla="*/ 907 h 1439"/>
                <a:gd name="T88" fmla="*/ 356 w 1527"/>
                <a:gd name="T89" fmla="*/ 1002 h 1439"/>
                <a:gd name="T90" fmla="*/ 217 w 1527"/>
                <a:gd name="T91" fmla="*/ 903 h 1439"/>
                <a:gd name="T92" fmla="*/ 175 w 1527"/>
                <a:gd name="T93" fmla="*/ 766 h 1439"/>
                <a:gd name="T94" fmla="*/ 42 w 1527"/>
                <a:gd name="T95" fmla="*/ 639 h 1439"/>
                <a:gd name="T96" fmla="*/ 27 w 1527"/>
                <a:gd name="T97" fmla="*/ 597 h 1439"/>
                <a:gd name="T98" fmla="*/ 8 w 1527"/>
                <a:gd name="T99" fmla="*/ 591 h 1439"/>
                <a:gd name="T100" fmla="*/ 0 w 1527"/>
                <a:gd name="T101" fmla="*/ 563 h 1439"/>
                <a:gd name="T102" fmla="*/ 0 w 1527"/>
                <a:gd name="T103" fmla="*/ 563 h 143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27"/>
                <a:gd name="T157" fmla="*/ 0 h 1439"/>
                <a:gd name="T158" fmla="*/ 1527 w 1527"/>
                <a:gd name="T159" fmla="*/ 1439 h 143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27" h="1439">
                  <a:moveTo>
                    <a:pt x="0" y="563"/>
                  </a:moveTo>
                  <a:lnTo>
                    <a:pt x="415" y="601"/>
                  </a:lnTo>
                  <a:lnTo>
                    <a:pt x="472" y="0"/>
                  </a:lnTo>
                  <a:lnTo>
                    <a:pt x="803" y="19"/>
                  </a:lnTo>
                  <a:lnTo>
                    <a:pt x="791" y="277"/>
                  </a:lnTo>
                  <a:lnTo>
                    <a:pt x="824" y="304"/>
                  </a:lnTo>
                  <a:lnTo>
                    <a:pt x="854" y="304"/>
                  </a:lnTo>
                  <a:lnTo>
                    <a:pt x="879" y="329"/>
                  </a:lnTo>
                  <a:lnTo>
                    <a:pt x="928" y="340"/>
                  </a:lnTo>
                  <a:lnTo>
                    <a:pt x="1029" y="384"/>
                  </a:lnTo>
                  <a:lnTo>
                    <a:pt x="1046" y="365"/>
                  </a:lnTo>
                  <a:lnTo>
                    <a:pt x="1111" y="403"/>
                  </a:lnTo>
                  <a:lnTo>
                    <a:pt x="1196" y="401"/>
                  </a:lnTo>
                  <a:lnTo>
                    <a:pt x="1255" y="384"/>
                  </a:lnTo>
                  <a:lnTo>
                    <a:pt x="1337" y="369"/>
                  </a:lnTo>
                  <a:lnTo>
                    <a:pt x="1411" y="409"/>
                  </a:lnTo>
                  <a:lnTo>
                    <a:pt x="1423" y="422"/>
                  </a:lnTo>
                  <a:lnTo>
                    <a:pt x="1463" y="422"/>
                  </a:lnTo>
                  <a:lnTo>
                    <a:pt x="1470" y="635"/>
                  </a:lnTo>
                  <a:lnTo>
                    <a:pt x="1527" y="739"/>
                  </a:lnTo>
                  <a:lnTo>
                    <a:pt x="1506" y="821"/>
                  </a:lnTo>
                  <a:lnTo>
                    <a:pt x="1510" y="889"/>
                  </a:lnTo>
                  <a:lnTo>
                    <a:pt x="1485" y="924"/>
                  </a:lnTo>
                  <a:lnTo>
                    <a:pt x="1495" y="935"/>
                  </a:lnTo>
                  <a:lnTo>
                    <a:pt x="1432" y="954"/>
                  </a:lnTo>
                  <a:lnTo>
                    <a:pt x="1383" y="960"/>
                  </a:lnTo>
                  <a:lnTo>
                    <a:pt x="1392" y="924"/>
                  </a:lnTo>
                  <a:lnTo>
                    <a:pt x="1366" y="945"/>
                  </a:lnTo>
                  <a:lnTo>
                    <a:pt x="1367" y="986"/>
                  </a:lnTo>
                  <a:lnTo>
                    <a:pt x="1333" y="1030"/>
                  </a:lnTo>
                  <a:lnTo>
                    <a:pt x="1153" y="1121"/>
                  </a:lnTo>
                  <a:lnTo>
                    <a:pt x="1096" y="1180"/>
                  </a:lnTo>
                  <a:lnTo>
                    <a:pt x="1042" y="1308"/>
                  </a:lnTo>
                  <a:lnTo>
                    <a:pt x="1086" y="1439"/>
                  </a:lnTo>
                  <a:lnTo>
                    <a:pt x="1044" y="1439"/>
                  </a:lnTo>
                  <a:lnTo>
                    <a:pt x="848" y="1370"/>
                  </a:lnTo>
                  <a:lnTo>
                    <a:pt x="827" y="1313"/>
                  </a:lnTo>
                  <a:lnTo>
                    <a:pt x="807" y="1289"/>
                  </a:lnTo>
                  <a:lnTo>
                    <a:pt x="801" y="1213"/>
                  </a:lnTo>
                  <a:lnTo>
                    <a:pt x="763" y="1186"/>
                  </a:lnTo>
                  <a:lnTo>
                    <a:pt x="658" y="984"/>
                  </a:lnTo>
                  <a:lnTo>
                    <a:pt x="607" y="946"/>
                  </a:lnTo>
                  <a:lnTo>
                    <a:pt x="592" y="914"/>
                  </a:lnTo>
                  <a:lnTo>
                    <a:pt x="438" y="907"/>
                  </a:lnTo>
                  <a:lnTo>
                    <a:pt x="356" y="1002"/>
                  </a:lnTo>
                  <a:lnTo>
                    <a:pt x="217" y="903"/>
                  </a:lnTo>
                  <a:lnTo>
                    <a:pt x="175" y="766"/>
                  </a:lnTo>
                  <a:lnTo>
                    <a:pt x="42" y="639"/>
                  </a:lnTo>
                  <a:lnTo>
                    <a:pt x="27" y="597"/>
                  </a:lnTo>
                  <a:lnTo>
                    <a:pt x="8" y="591"/>
                  </a:lnTo>
                  <a:lnTo>
                    <a:pt x="0" y="563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9" name="Freeform 949"/>
            <p:cNvSpPr>
              <a:spLocks/>
            </p:cNvSpPr>
            <p:nvPr/>
          </p:nvSpPr>
          <p:spPr bwMode="auto">
            <a:xfrm>
              <a:off x="3404" y="698"/>
              <a:ext cx="360" cy="220"/>
            </a:xfrm>
            <a:custGeom>
              <a:avLst/>
              <a:gdLst>
                <a:gd name="T0" fmla="*/ 38 w 718"/>
                <a:gd name="T1" fmla="*/ 0 h 441"/>
                <a:gd name="T2" fmla="*/ 663 w 718"/>
                <a:gd name="T3" fmla="*/ 32 h 441"/>
                <a:gd name="T4" fmla="*/ 667 w 718"/>
                <a:gd name="T5" fmla="*/ 142 h 441"/>
                <a:gd name="T6" fmla="*/ 696 w 718"/>
                <a:gd name="T7" fmla="*/ 234 h 441"/>
                <a:gd name="T8" fmla="*/ 699 w 718"/>
                <a:gd name="T9" fmla="*/ 348 h 441"/>
                <a:gd name="T10" fmla="*/ 718 w 718"/>
                <a:gd name="T11" fmla="*/ 441 h 441"/>
                <a:gd name="T12" fmla="*/ 340 w 718"/>
                <a:gd name="T13" fmla="*/ 429 h 441"/>
                <a:gd name="T14" fmla="*/ 0 w 718"/>
                <a:gd name="T15" fmla="*/ 405 h 441"/>
                <a:gd name="T16" fmla="*/ 38 w 718"/>
                <a:gd name="T17" fmla="*/ 0 h 441"/>
                <a:gd name="T18" fmla="*/ 38 w 718"/>
                <a:gd name="T19" fmla="*/ 0 h 4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8"/>
                <a:gd name="T31" fmla="*/ 0 h 441"/>
                <a:gd name="T32" fmla="*/ 718 w 718"/>
                <a:gd name="T33" fmla="*/ 441 h 4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8" h="441">
                  <a:moveTo>
                    <a:pt x="38" y="0"/>
                  </a:moveTo>
                  <a:lnTo>
                    <a:pt x="663" y="32"/>
                  </a:lnTo>
                  <a:lnTo>
                    <a:pt x="667" y="142"/>
                  </a:lnTo>
                  <a:lnTo>
                    <a:pt x="696" y="234"/>
                  </a:lnTo>
                  <a:lnTo>
                    <a:pt x="699" y="348"/>
                  </a:lnTo>
                  <a:lnTo>
                    <a:pt x="718" y="441"/>
                  </a:lnTo>
                  <a:lnTo>
                    <a:pt x="340" y="429"/>
                  </a:lnTo>
                  <a:lnTo>
                    <a:pt x="0" y="405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0" name="Freeform 950"/>
            <p:cNvSpPr>
              <a:spLocks/>
            </p:cNvSpPr>
            <p:nvPr/>
          </p:nvSpPr>
          <p:spPr bwMode="auto">
            <a:xfrm>
              <a:off x="3385" y="900"/>
              <a:ext cx="384" cy="251"/>
            </a:xfrm>
            <a:custGeom>
              <a:avLst/>
              <a:gdLst>
                <a:gd name="T0" fmla="*/ 38 w 768"/>
                <a:gd name="T1" fmla="*/ 0 h 502"/>
                <a:gd name="T2" fmla="*/ 378 w 768"/>
                <a:gd name="T3" fmla="*/ 24 h 502"/>
                <a:gd name="T4" fmla="*/ 756 w 768"/>
                <a:gd name="T5" fmla="*/ 36 h 502"/>
                <a:gd name="T6" fmla="*/ 732 w 768"/>
                <a:gd name="T7" fmla="*/ 83 h 502"/>
                <a:gd name="T8" fmla="*/ 768 w 768"/>
                <a:gd name="T9" fmla="*/ 118 h 502"/>
                <a:gd name="T10" fmla="*/ 766 w 768"/>
                <a:gd name="T11" fmla="*/ 365 h 502"/>
                <a:gd name="T12" fmla="*/ 751 w 768"/>
                <a:gd name="T13" fmla="*/ 363 h 502"/>
                <a:gd name="T14" fmla="*/ 753 w 768"/>
                <a:gd name="T15" fmla="*/ 395 h 502"/>
                <a:gd name="T16" fmla="*/ 764 w 768"/>
                <a:gd name="T17" fmla="*/ 420 h 502"/>
                <a:gd name="T18" fmla="*/ 756 w 768"/>
                <a:gd name="T19" fmla="*/ 443 h 502"/>
                <a:gd name="T20" fmla="*/ 764 w 768"/>
                <a:gd name="T21" fmla="*/ 502 h 502"/>
                <a:gd name="T22" fmla="*/ 747 w 768"/>
                <a:gd name="T23" fmla="*/ 496 h 502"/>
                <a:gd name="T24" fmla="*/ 728 w 768"/>
                <a:gd name="T25" fmla="*/ 473 h 502"/>
                <a:gd name="T26" fmla="*/ 659 w 768"/>
                <a:gd name="T27" fmla="*/ 450 h 502"/>
                <a:gd name="T28" fmla="*/ 593 w 768"/>
                <a:gd name="T29" fmla="*/ 454 h 502"/>
                <a:gd name="T30" fmla="*/ 555 w 768"/>
                <a:gd name="T31" fmla="*/ 426 h 502"/>
                <a:gd name="T32" fmla="*/ 0 w 768"/>
                <a:gd name="T33" fmla="*/ 393 h 502"/>
                <a:gd name="T34" fmla="*/ 38 w 768"/>
                <a:gd name="T35" fmla="*/ 0 h 502"/>
                <a:gd name="T36" fmla="*/ 38 w 76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8"/>
                <a:gd name="T58" fmla="*/ 0 h 502"/>
                <a:gd name="T59" fmla="*/ 768 w 76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8" h="502">
                  <a:moveTo>
                    <a:pt x="38" y="0"/>
                  </a:moveTo>
                  <a:lnTo>
                    <a:pt x="378" y="24"/>
                  </a:lnTo>
                  <a:lnTo>
                    <a:pt x="756" y="36"/>
                  </a:lnTo>
                  <a:lnTo>
                    <a:pt x="732" y="83"/>
                  </a:lnTo>
                  <a:lnTo>
                    <a:pt x="768" y="118"/>
                  </a:lnTo>
                  <a:lnTo>
                    <a:pt x="766" y="365"/>
                  </a:lnTo>
                  <a:lnTo>
                    <a:pt x="751" y="363"/>
                  </a:lnTo>
                  <a:lnTo>
                    <a:pt x="753" y="395"/>
                  </a:lnTo>
                  <a:lnTo>
                    <a:pt x="764" y="420"/>
                  </a:lnTo>
                  <a:lnTo>
                    <a:pt x="756" y="443"/>
                  </a:lnTo>
                  <a:lnTo>
                    <a:pt x="764" y="502"/>
                  </a:lnTo>
                  <a:lnTo>
                    <a:pt x="747" y="496"/>
                  </a:lnTo>
                  <a:lnTo>
                    <a:pt x="728" y="473"/>
                  </a:lnTo>
                  <a:lnTo>
                    <a:pt x="659" y="450"/>
                  </a:lnTo>
                  <a:lnTo>
                    <a:pt x="593" y="454"/>
                  </a:lnTo>
                  <a:lnTo>
                    <a:pt x="555" y="426"/>
                  </a:lnTo>
                  <a:lnTo>
                    <a:pt x="0" y="393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" name="Freeform 951"/>
            <p:cNvSpPr>
              <a:spLocks/>
            </p:cNvSpPr>
            <p:nvPr/>
          </p:nvSpPr>
          <p:spPr bwMode="auto">
            <a:xfrm>
              <a:off x="3373" y="1097"/>
              <a:ext cx="451" cy="220"/>
            </a:xfrm>
            <a:custGeom>
              <a:avLst/>
              <a:gdLst>
                <a:gd name="T0" fmla="*/ 25 w 901"/>
                <a:gd name="T1" fmla="*/ 0 h 439"/>
                <a:gd name="T2" fmla="*/ 580 w 901"/>
                <a:gd name="T3" fmla="*/ 33 h 439"/>
                <a:gd name="T4" fmla="*/ 618 w 901"/>
                <a:gd name="T5" fmla="*/ 61 h 439"/>
                <a:gd name="T6" fmla="*/ 684 w 901"/>
                <a:gd name="T7" fmla="*/ 57 h 439"/>
                <a:gd name="T8" fmla="*/ 753 w 901"/>
                <a:gd name="T9" fmla="*/ 80 h 439"/>
                <a:gd name="T10" fmla="*/ 772 w 901"/>
                <a:gd name="T11" fmla="*/ 103 h 439"/>
                <a:gd name="T12" fmla="*/ 789 w 901"/>
                <a:gd name="T13" fmla="*/ 109 h 439"/>
                <a:gd name="T14" fmla="*/ 819 w 901"/>
                <a:gd name="T15" fmla="*/ 192 h 439"/>
                <a:gd name="T16" fmla="*/ 819 w 901"/>
                <a:gd name="T17" fmla="*/ 217 h 439"/>
                <a:gd name="T18" fmla="*/ 840 w 901"/>
                <a:gd name="T19" fmla="*/ 257 h 439"/>
                <a:gd name="T20" fmla="*/ 850 w 901"/>
                <a:gd name="T21" fmla="*/ 320 h 439"/>
                <a:gd name="T22" fmla="*/ 844 w 901"/>
                <a:gd name="T23" fmla="*/ 339 h 439"/>
                <a:gd name="T24" fmla="*/ 857 w 901"/>
                <a:gd name="T25" fmla="*/ 359 h 439"/>
                <a:gd name="T26" fmla="*/ 901 w 901"/>
                <a:gd name="T27" fmla="*/ 439 h 439"/>
                <a:gd name="T28" fmla="*/ 500 w 901"/>
                <a:gd name="T29" fmla="*/ 435 h 439"/>
                <a:gd name="T30" fmla="*/ 198 w 901"/>
                <a:gd name="T31" fmla="*/ 418 h 439"/>
                <a:gd name="T32" fmla="*/ 205 w 901"/>
                <a:gd name="T33" fmla="*/ 285 h 439"/>
                <a:gd name="T34" fmla="*/ 0 w 901"/>
                <a:gd name="T35" fmla="*/ 268 h 439"/>
                <a:gd name="T36" fmla="*/ 25 w 901"/>
                <a:gd name="T37" fmla="*/ 0 h 439"/>
                <a:gd name="T38" fmla="*/ 25 w 901"/>
                <a:gd name="T39" fmla="*/ 0 h 4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01"/>
                <a:gd name="T61" fmla="*/ 0 h 439"/>
                <a:gd name="T62" fmla="*/ 901 w 901"/>
                <a:gd name="T63" fmla="*/ 439 h 4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01" h="439">
                  <a:moveTo>
                    <a:pt x="25" y="0"/>
                  </a:moveTo>
                  <a:lnTo>
                    <a:pt x="580" y="33"/>
                  </a:lnTo>
                  <a:lnTo>
                    <a:pt x="618" y="61"/>
                  </a:lnTo>
                  <a:lnTo>
                    <a:pt x="684" y="57"/>
                  </a:lnTo>
                  <a:lnTo>
                    <a:pt x="753" y="80"/>
                  </a:lnTo>
                  <a:lnTo>
                    <a:pt x="772" y="103"/>
                  </a:lnTo>
                  <a:lnTo>
                    <a:pt x="789" y="109"/>
                  </a:lnTo>
                  <a:lnTo>
                    <a:pt x="819" y="192"/>
                  </a:lnTo>
                  <a:lnTo>
                    <a:pt x="819" y="217"/>
                  </a:lnTo>
                  <a:lnTo>
                    <a:pt x="840" y="257"/>
                  </a:lnTo>
                  <a:lnTo>
                    <a:pt x="850" y="320"/>
                  </a:lnTo>
                  <a:lnTo>
                    <a:pt x="844" y="339"/>
                  </a:lnTo>
                  <a:lnTo>
                    <a:pt x="857" y="359"/>
                  </a:lnTo>
                  <a:lnTo>
                    <a:pt x="901" y="439"/>
                  </a:lnTo>
                  <a:lnTo>
                    <a:pt x="500" y="435"/>
                  </a:lnTo>
                  <a:lnTo>
                    <a:pt x="198" y="418"/>
                  </a:lnTo>
                  <a:lnTo>
                    <a:pt x="205" y="285"/>
                  </a:lnTo>
                  <a:lnTo>
                    <a:pt x="0" y="268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" name="Freeform 952"/>
            <p:cNvSpPr>
              <a:spLocks/>
            </p:cNvSpPr>
            <p:nvPr/>
          </p:nvSpPr>
          <p:spPr bwMode="auto">
            <a:xfrm>
              <a:off x="3458" y="1306"/>
              <a:ext cx="406" cy="213"/>
            </a:xfrm>
            <a:custGeom>
              <a:avLst/>
              <a:gdLst>
                <a:gd name="T0" fmla="*/ 29 w 812"/>
                <a:gd name="T1" fmla="*/ 0 h 426"/>
                <a:gd name="T2" fmla="*/ 331 w 812"/>
                <a:gd name="T3" fmla="*/ 17 h 426"/>
                <a:gd name="T4" fmla="*/ 732 w 812"/>
                <a:gd name="T5" fmla="*/ 21 h 426"/>
                <a:gd name="T6" fmla="*/ 755 w 812"/>
                <a:gd name="T7" fmla="*/ 40 h 426"/>
                <a:gd name="T8" fmla="*/ 766 w 812"/>
                <a:gd name="T9" fmla="*/ 36 h 426"/>
                <a:gd name="T10" fmla="*/ 782 w 812"/>
                <a:gd name="T11" fmla="*/ 57 h 426"/>
                <a:gd name="T12" fmla="*/ 768 w 812"/>
                <a:gd name="T13" fmla="*/ 57 h 426"/>
                <a:gd name="T14" fmla="*/ 755 w 812"/>
                <a:gd name="T15" fmla="*/ 86 h 426"/>
                <a:gd name="T16" fmla="*/ 787 w 812"/>
                <a:gd name="T17" fmla="*/ 132 h 426"/>
                <a:gd name="T18" fmla="*/ 812 w 812"/>
                <a:gd name="T19" fmla="*/ 137 h 426"/>
                <a:gd name="T20" fmla="*/ 808 w 812"/>
                <a:gd name="T21" fmla="*/ 424 h 426"/>
                <a:gd name="T22" fmla="*/ 464 w 812"/>
                <a:gd name="T23" fmla="*/ 426 h 426"/>
                <a:gd name="T24" fmla="*/ 0 w 812"/>
                <a:gd name="T25" fmla="*/ 405 h 426"/>
                <a:gd name="T26" fmla="*/ 29 w 812"/>
                <a:gd name="T27" fmla="*/ 0 h 426"/>
                <a:gd name="T28" fmla="*/ 29 w 812"/>
                <a:gd name="T29" fmla="*/ 0 h 4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12"/>
                <a:gd name="T46" fmla="*/ 0 h 426"/>
                <a:gd name="T47" fmla="*/ 812 w 812"/>
                <a:gd name="T48" fmla="*/ 426 h 4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12" h="426">
                  <a:moveTo>
                    <a:pt x="29" y="0"/>
                  </a:moveTo>
                  <a:lnTo>
                    <a:pt x="331" y="17"/>
                  </a:lnTo>
                  <a:lnTo>
                    <a:pt x="732" y="21"/>
                  </a:lnTo>
                  <a:lnTo>
                    <a:pt x="755" y="40"/>
                  </a:lnTo>
                  <a:lnTo>
                    <a:pt x="766" y="36"/>
                  </a:lnTo>
                  <a:lnTo>
                    <a:pt x="782" y="57"/>
                  </a:lnTo>
                  <a:lnTo>
                    <a:pt x="768" y="57"/>
                  </a:lnTo>
                  <a:lnTo>
                    <a:pt x="755" y="86"/>
                  </a:lnTo>
                  <a:lnTo>
                    <a:pt x="787" y="132"/>
                  </a:lnTo>
                  <a:lnTo>
                    <a:pt x="812" y="137"/>
                  </a:lnTo>
                  <a:lnTo>
                    <a:pt x="808" y="424"/>
                  </a:lnTo>
                  <a:lnTo>
                    <a:pt x="464" y="426"/>
                  </a:lnTo>
                  <a:lnTo>
                    <a:pt x="0" y="405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" name="Freeform 953"/>
            <p:cNvSpPr>
              <a:spLocks/>
            </p:cNvSpPr>
            <p:nvPr/>
          </p:nvSpPr>
          <p:spPr bwMode="auto">
            <a:xfrm>
              <a:off x="3402" y="1505"/>
              <a:ext cx="472" cy="239"/>
            </a:xfrm>
            <a:custGeom>
              <a:avLst/>
              <a:gdLst>
                <a:gd name="T0" fmla="*/ 6 w 943"/>
                <a:gd name="T1" fmla="*/ 0 h 479"/>
                <a:gd name="T2" fmla="*/ 110 w 943"/>
                <a:gd name="T3" fmla="*/ 7 h 479"/>
                <a:gd name="T4" fmla="*/ 574 w 943"/>
                <a:gd name="T5" fmla="*/ 28 h 479"/>
                <a:gd name="T6" fmla="*/ 918 w 943"/>
                <a:gd name="T7" fmla="*/ 26 h 479"/>
                <a:gd name="T8" fmla="*/ 922 w 943"/>
                <a:gd name="T9" fmla="*/ 97 h 479"/>
                <a:gd name="T10" fmla="*/ 943 w 943"/>
                <a:gd name="T11" fmla="*/ 247 h 479"/>
                <a:gd name="T12" fmla="*/ 939 w 943"/>
                <a:gd name="T13" fmla="*/ 479 h 479"/>
                <a:gd name="T14" fmla="*/ 865 w 943"/>
                <a:gd name="T15" fmla="*/ 439 h 479"/>
                <a:gd name="T16" fmla="*/ 783 w 943"/>
                <a:gd name="T17" fmla="*/ 454 h 479"/>
                <a:gd name="T18" fmla="*/ 724 w 943"/>
                <a:gd name="T19" fmla="*/ 471 h 479"/>
                <a:gd name="T20" fmla="*/ 639 w 943"/>
                <a:gd name="T21" fmla="*/ 473 h 479"/>
                <a:gd name="T22" fmla="*/ 574 w 943"/>
                <a:gd name="T23" fmla="*/ 435 h 479"/>
                <a:gd name="T24" fmla="*/ 557 w 943"/>
                <a:gd name="T25" fmla="*/ 454 h 479"/>
                <a:gd name="T26" fmla="*/ 456 w 943"/>
                <a:gd name="T27" fmla="*/ 410 h 479"/>
                <a:gd name="T28" fmla="*/ 407 w 943"/>
                <a:gd name="T29" fmla="*/ 399 h 479"/>
                <a:gd name="T30" fmla="*/ 382 w 943"/>
                <a:gd name="T31" fmla="*/ 376 h 479"/>
                <a:gd name="T32" fmla="*/ 352 w 943"/>
                <a:gd name="T33" fmla="*/ 374 h 479"/>
                <a:gd name="T34" fmla="*/ 319 w 943"/>
                <a:gd name="T35" fmla="*/ 347 h 479"/>
                <a:gd name="T36" fmla="*/ 331 w 943"/>
                <a:gd name="T37" fmla="*/ 89 h 479"/>
                <a:gd name="T38" fmla="*/ 0 w 943"/>
                <a:gd name="T39" fmla="*/ 70 h 479"/>
                <a:gd name="T40" fmla="*/ 6 w 943"/>
                <a:gd name="T41" fmla="*/ 0 h 479"/>
                <a:gd name="T42" fmla="*/ 6 w 943"/>
                <a:gd name="T43" fmla="*/ 0 h 47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43"/>
                <a:gd name="T67" fmla="*/ 0 h 479"/>
                <a:gd name="T68" fmla="*/ 943 w 943"/>
                <a:gd name="T69" fmla="*/ 479 h 47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43" h="479">
                  <a:moveTo>
                    <a:pt x="6" y="0"/>
                  </a:moveTo>
                  <a:lnTo>
                    <a:pt x="110" y="7"/>
                  </a:lnTo>
                  <a:lnTo>
                    <a:pt x="574" y="28"/>
                  </a:lnTo>
                  <a:lnTo>
                    <a:pt x="918" y="26"/>
                  </a:lnTo>
                  <a:lnTo>
                    <a:pt x="922" y="97"/>
                  </a:lnTo>
                  <a:lnTo>
                    <a:pt x="943" y="247"/>
                  </a:lnTo>
                  <a:lnTo>
                    <a:pt x="939" y="479"/>
                  </a:lnTo>
                  <a:lnTo>
                    <a:pt x="865" y="439"/>
                  </a:lnTo>
                  <a:lnTo>
                    <a:pt x="783" y="454"/>
                  </a:lnTo>
                  <a:lnTo>
                    <a:pt x="724" y="471"/>
                  </a:lnTo>
                  <a:lnTo>
                    <a:pt x="639" y="473"/>
                  </a:lnTo>
                  <a:lnTo>
                    <a:pt x="574" y="435"/>
                  </a:lnTo>
                  <a:lnTo>
                    <a:pt x="557" y="454"/>
                  </a:lnTo>
                  <a:lnTo>
                    <a:pt x="456" y="410"/>
                  </a:lnTo>
                  <a:lnTo>
                    <a:pt x="407" y="399"/>
                  </a:lnTo>
                  <a:lnTo>
                    <a:pt x="382" y="376"/>
                  </a:lnTo>
                  <a:lnTo>
                    <a:pt x="352" y="374"/>
                  </a:lnTo>
                  <a:lnTo>
                    <a:pt x="319" y="347"/>
                  </a:lnTo>
                  <a:lnTo>
                    <a:pt x="331" y="89"/>
                  </a:lnTo>
                  <a:lnTo>
                    <a:pt x="0" y="7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4" name="Freeform 954"/>
            <p:cNvSpPr>
              <a:spLocks/>
            </p:cNvSpPr>
            <p:nvPr/>
          </p:nvSpPr>
          <p:spPr bwMode="auto">
            <a:xfrm>
              <a:off x="3736" y="696"/>
              <a:ext cx="356" cy="387"/>
            </a:xfrm>
            <a:custGeom>
              <a:avLst/>
              <a:gdLst>
                <a:gd name="T0" fmla="*/ 4 w 711"/>
                <a:gd name="T1" fmla="*/ 146 h 774"/>
                <a:gd name="T2" fmla="*/ 33 w 711"/>
                <a:gd name="T3" fmla="*/ 238 h 774"/>
                <a:gd name="T4" fmla="*/ 36 w 711"/>
                <a:gd name="T5" fmla="*/ 352 h 774"/>
                <a:gd name="T6" fmla="*/ 55 w 711"/>
                <a:gd name="T7" fmla="*/ 445 h 774"/>
                <a:gd name="T8" fmla="*/ 31 w 711"/>
                <a:gd name="T9" fmla="*/ 492 h 774"/>
                <a:gd name="T10" fmla="*/ 67 w 711"/>
                <a:gd name="T11" fmla="*/ 527 h 774"/>
                <a:gd name="T12" fmla="*/ 65 w 711"/>
                <a:gd name="T13" fmla="*/ 774 h 774"/>
                <a:gd name="T14" fmla="*/ 584 w 711"/>
                <a:gd name="T15" fmla="*/ 764 h 774"/>
                <a:gd name="T16" fmla="*/ 576 w 711"/>
                <a:gd name="T17" fmla="*/ 715 h 774"/>
                <a:gd name="T18" fmla="*/ 519 w 711"/>
                <a:gd name="T19" fmla="*/ 673 h 774"/>
                <a:gd name="T20" fmla="*/ 493 w 711"/>
                <a:gd name="T21" fmla="*/ 643 h 774"/>
                <a:gd name="T22" fmla="*/ 422 w 711"/>
                <a:gd name="T23" fmla="*/ 599 h 774"/>
                <a:gd name="T24" fmla="*/ 424 w 711"/>
                <a:gd name="T25" fmla="*/ 529 h 774"/>
                <a:gd name="T26" fmla="*/ 409 w 711"/>
                <a:gd name="T27" fmla="*/ 481 h 774"/>
                <a:gd name="T28" fmla="*/ 466 w 711"/>
                <a:gd name="T29" fmla="*/ 413 h 774"/>
                <a:gd name="T30" fmla="*/ 462 w 711"/>
                <a:gd name="T31" fmla="*/ 344 h 774"/>
                <a:gd name="T32" fmla="*/ 557 w 711"/>
                <a:gd name="T33" fmla="*/ 274 h 774"/>
                <a:gd name="T34" fmla="*/ 580 w 711"/>
                <a:gd name="T35" fmla="*/ 234 h 774"/>
                <a:gd name="T36" fmla="*/ 711 w 711"/>
                <a:gd name="T37" fmla="*/ 165 h 774"/>
                <a:gd name="T38" fmla="*/ 652 w 711"/>
                <a:gd name="T39" fmla="*/ 141 h 774"/>
                <a:gd name="T40" fmla="*/ 601 w 711"/>
                <a:gd name="T41" fmla="*/ 146 h 774"/>
                <a:gd name="T42" fmla="*/ 590 w 711"/>
                <a:gd name="T43" fmla="*/ 127 h 774"/>
                <a:gd name="T44" fmla="*/ 495 w 711"/>
                <a:gd name="T45" fmla="*/ 126 h 774"/>
                <a:gd name="T46" fmla="*/ 432 w 711"/>
                <a:gd name="T47" fmla="*/ 107 h 774"/>
                <a:gd name="T48" fmla="*/ 301 w 711"/>
                <a:gd name="T49" fmla="*/ 93 h 774"/>
                <a:gd name="T50" fmla="*/ 282 w 711"/>
                <a:gd name="T51" fmla="*/ 70 h 774"/>
                <a:gd name="T52" fmla="*/ 228 w 711"/>
                <a:gd name="T53" fmla="*/ 50 h 774"/>
                <a:gd name="T54" fmla="*/ 219 w 711"/>
                <a:gd name="T55" fmla="*/ 0 h 774"/>
                <a:gd name="T56" fmla="*/ 187 w 711"/>
                <a:gd name="T57" fmla="*/ 0 h 774"/>
                <a:gd name="T58" fmla="*/ 187 w 711"/>
                <a:gd name="T59" fmla="*/ 36 h 774"/>
                <a:gd name="T60" fmla="*/ 0 w 711"/>
                <a:gd name="T61" fmla="*/ 36 h 774"/>
                <a:gd name="T62" fmla="*/ 4 w 711"/>
                <a:gd name="T63" fmla="*/ 146 h 774"/>
                <a:gd name="T64" fmla="*/ 4 w 711"/>
                <a:gd name="T65" fmla="*/ 146 h 7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11"/>
                <a:gd name="T100" fmla="*/ 0 h 774"/>
                <a:gd name="T101" fmla="*/ 711 w 711"/>
                <a:gd name="T102" fmla="*/ 774 h 7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11" h="774">
                  <a:moveTo>
                    <a:pt x="4" y="146"/>
                  </a:moveTo>
                  <a:lnTo>
                    <a:pt x="33" y="238"/>
                  </a:lnTo>
                  <a:lnTo>
                    <a:pt x="36" y="352"/>
                  </a:lnTo>
                  <a:lnTo>
                    <a:pt x="55" y="445"/>
                  </a:lnTo>
                  <a:lnTo>
                    <a:pt x="31" y="492"/>
                  </a:lnTo>
                  <a:lnTo>
                    <a:pt x="67" y="527"/>
                  </a:lnTo>
                  <a:lnTo>
                    <a:pt x="65" y="774"/>
                  </a:lnTo>
                  <a:lnTo>
                    <a:pt x="584" y="764"/>
                  </a:lnTo>
                  <a:lnTo>
                    <a:pt x="576" y="715"/>
                  </a:lnTo>
                  <a:lnTo>
                    <a:pt x="519" y="673"/>
                  </a:lnTo>
                  <a:lnTo>
                    <a:pt x="493" y="643"/>
                  </a:lnTo>
                  <a:lnTo>
                    <a:pt x="422" y="599"/>
                  </a:lnTo>
                  <a:lnTo>
                    <a:pt x="424" y="529"/>
                  </a:lnTo>
                  <a:lnTo>
                    <a:pt x="409" y="481"/>
                  </a:lnTo>
                  <a:lnTo>
                    <a:pt x="466" y="413"/>
                  </a:lnTo>
                  <a:lnTo>
                    <a:pt x="462" y="344"/>
                  </a:lnTo>
                  <a:lnTo>
                    <a:pt x="557" y="274"/>
                  </a:lnTo>
                  <a:lnTo>
                    <a:pt x="580" y="234"/>
                  </a:lnTo>
                  <a:lnTo>
                    <a:pt x="711" y="165"/>
                  </a:lnTo>
                  <a:lnTo>
                    <a:pt x="652" y="141"/>
                  </a:lnTo>
                  <a:lnTo>
                    <a:pt x="601" y="146"/>
                  </a:lnTo>
                  <a:lnTo>
                    <a:pt x="590" y="127"/>
                  </a:lnTo>
                  <a:lnTo>
                    <a:pt x="495" y="126"/>
                  </a:lnTo>
                  <a:lnTo>
                    <a:pt x="432" y="107"/>
                  </a:lnTo>
                  <a:lnTo>
                    <a:pt x="301" y="93"/>
                  </a:lnTo>
                  <a:lnTo>
                    <a:pt x="282" y="70"/>
                  </a:lnTo>
                  <a:lnTo>
                    <a:pt x="228" y="50"/>
                  </a:lnTo>
                  <a:lnTo>
                    <a:pt x="219" y="0"/>
                  </a:lnTo>
                  <a:lnTo>
                    <a:pt x="187" y="0"/>
                  </a:lnTo>
                  <a:lnTo>
                    <a:pt x="187" y="36"/>
                  </a:lnTo>
                  <a:lnTo>
                    <a:pt x="0" y="36"/>
                  </a:lnTo>
                  <a:lnTo>
                    <a:pt x="4" y="146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5" name="Freeform 955"/>
            <p:cNvSpPr>
              <a:spLocks/>
            </p:cNvSpPr>
            <p:nvPr/>
          </p:nvSpPr>
          <p:spPr bwMode="auto">
            <a:xfrm>
              <a:off x="3761" y="1078"/>
              <a:ext cx="326" cy="210"/>
            </a:xfrm>
            <a:custGeom>
              <a:avLst/>
              <a:gdLst>
                <a:gd name="T0" fmla="*/ 2 w 652"/>
                <a:gd name="T1" fmla="*/ 40 h 420"/>
                <a:gd name="T2" fmla="*/ 13 w 652"/>
                <a:gd name="T3" fmla="*/ 65 h 420"/>
                <a:gd name="T4" fmla="*/ 5 w 652"/>
                <a:gd name="T5" fmla="*/ 88 h 420"/>
                <a:gd name="T6" fmla="*/ 13 w 652"/>
                <a:gd name="T7" fmla="*/ 147 h 420"/>
                <a:gd name="T8" fmla="*/ 43 w 652"/>
                <a:gd name="T9" fmla="*/ 230 h 420"/>
                <a:gd name="T10" fmla="*/ 43 w 652"/>
                <a:gd name="T11" fmla="*/ 255 h 420"/>
                <a:gd name="T12" fmla="*/ 64 w 652"/>
                <a:gd name="T13" fmla="*/ 295 h 420"/>
                <a:gd name="T14" fmla="*/ 74 w 652"/>
                <a:gd name="T15" fmla="*/ 358 h 420"/>
                <a:gd name="T16" fmla="*/ 68 w 652"/>
                <a:gd name="T17" fmla="*/ 377 h 420"/>
                <a:gd name="T18" fmla="*/ 81 w 652"/>
                <a:gd name="T19" fmla="*/ 397 h 420"/>
                <a:gd name="T20" fmla="*/ 504 w 652"/>
                <a:gd name="T21" fmla="*/ 388 h 420"/>
                <a:gd name="T22" fmla="*/ 534 w 652"/>
                <a:gd name="T23" fmla="*/ 420 h 420"/>
                <a:gd name="T24" fmla="*/ 578 w 652"/>
                <a:gd name="T25" fmla="*/ 325 h 420"/>
                <a:gd name="T26" fmla="*/ 564 w 652"/>
                <a:gd name="T27" fmla="*/ 289 h 420"/>
                <a:gd name="T28" fmla="*/ 639 w 652"/>
                <a:gd name="T29" fmla="*/ 232 h 420"/>
                <a:gd name="T30" fmla="*/ 652 w 652"/>
                <a:gd name="T31" fmla="*/ 190 h 420"/>
                <a:gd name="T32" fmla="*/ 599 w 652"/>
                <a:gd name="T33" fmla="*/ 129 h 420"/>
                <a:gd name="T34" fmla="*/ 545 w 652"/>
                <a:gd name="T35" fmla="*/ 67 h 420"/>
                <a:gd name="T36" fmla="*/ 534 w 652"/>
                <a:gd name="T37" fmla="*/ 0 h 420"/>
                <a:gd name="T38" fmla="*/ 15 w 652"/>
                <a:gd name="T39" fmla="*/ 10 h 420"/>
                <a:gd name="T40" fmla="*/ 0 w 652"/>
                <a:gd name="T41" fmla="*/ 8 h 420"/>
                <a:gd name="T42" fmla="*/ 2 w 652"/>
                <a:gd name="T43" fmla="*/ 40 h 420"/>
                <a:gd name="T44" fmla="*/ 2 w 652"/>
                <a:gd name="T45" fmla="*/ 40 h 42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52"/>
                <a:gd name="T70" fmla="*/ 0 h 420"/>
                <a:gd name="T71" fmla="*/ 652 w 652"/>
                <a:gd name="T72" fmla="*/ 420 h 42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52" h="420">
                  <a:moveTo>
                    <a:pt x="2" y="40"/>
                  </a:moveTo>
                  <a:lnTo>
                    <a:pt x="13" y="65"/>
                  </a:lnTo>
                  <a:lnTo>
                    <a:pt x="5" y="88"/>
                  </a:lnTo>
                  <a:lnTo>
                    <a:pt x="13" y="147"/>
                  </a:lnTo>
                  <a:lnTo>
                    <a:pt x="43" y="230"/>
                  </a:lnTo>
                  <a:lnTo>
                    <a:pt x="43" y="255"/>
                  </a:lnTo>
                  <a:lnTo>
                    <a:pt x="64" y="295"/>
                  </a:lnTo>
                  <a:lnTo>
                    <a:pt x="74" y="358"/>
                  </a:lnTo>
                  <a:lnTo>
                    <a:pt x="68" y="377"/>
                  </a:lnTo>
                  <a:lnTo>
                    <a:pt x="81" y="397"/>
                  </a:lnTo>
                  <a:lnTo>
                    <a:pt x="504" y="388"/>
                  </a:lnTo>
                  <a:lnTo>
                    <a:pt x="534" y="420"/>
                  </a:lnTo>
                  <a:lnTo>
                    <a:pt x="578" y="325"/>
                  </a:lnTo>
                  <a:lnTo>
                    <a:pt x="564" y="289"/>
                  </a:lnTo>
                  <a:lnTo>
                    <a:pt x="639" y="232"/>
                  </a:lnTo>
                  <a:lnTo>
                    <a:pt x="652" y="190"/>
                  </a:lnTo>
                  <a:lnTo>
                    <a:pt x="599" y="129"/>
                  </a:lnTo>
                  <a:lnTo>
                    <a:pt x="545" y="67"/>
                  </a:lnTo>
                  <a:lnTo>
                    <a:pt x="534" y="0"/>
                  </a:lnTo>
                  <a:lnTo>
                    <a:pt x="15" y="10"/>
                  </a:lnTo>
                  <a:lnTo>
                    <a:pt x="0" y="8"/>
                  </a:lnTo>
                  <a:lnTo>
                    <a:pt x="2" y="40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6" name="Freeform 956"/>
            <p:cNvSpPr>
              <a:spLocks/>
            </p:cNvSpPr>
            <p:nvPr/>
          </p:nvSpPr>
          <p:spPr bwMode="auto">
            <a:xfrm>
              <a:off x="3802" y="1272"/>
              <a:ext cx="363" cy="308"/>
            </a:xfrm>
            <a:custGeom>
              <a:avLst/>
              <a:gdLst>
                <a:gd name="T0" fmla="*/ 44 w 727"/>
                <a:gd name="T1" fmla="*/ 89 h 616"/>
                <a:gd name="T2" fmla="*/ 67 w 727"/>
                <a:gd name="T3" fmla="*/ 108 h 616"/>
                <a:gd name="T4" fmla="*/ 78 w 727"/>
                <a:gd name="T5" fmla="*/ 104 h 616"/>
                <a:gd name="T6" fmla="*/ 94 w 727"/>
                <a:gd name="T7" fmla="*/ 125 h 616"/>
                <a:gd name="T8" fmla="*/ 80 w 727"/>
                <a:gd name="T9" fmla="*/ 125 h 616"/>
                <a:gd name="T10" fmla="*/ 67 w 727"/>
                <a:gd name="T11" fmla="*/ 154 h 616"/>
                <a:gd name="T12" fmla="*/ 99 w 727"/>
                <a:gd name="T13" fmla="*/ 200 h 616"/>
                <a:gd name="T14" fmla="*/ 124 w 727"/>
                <a:gd name="T15" fmla="*/ 205 h 616"/>
                <a:gd name="T16" fmla="*/ 120 w 727"/>
                <a:gd name="T17" fmla="*/ 492 h 616"/>
                <a:gd name="T18" fmla="*/ 124 w 727"/>
                <a:gd name="T19" fmla="*/ 563 h 616"/>
                <a:gd name="T20" fmla="*/ 607 w 727"/>
                <a:gd name="T21" fmla="*/ 547 h 616"/>
                <a:gd name="T22" fmla="*/ 613 w 727"/>
                <a:gd name="T23" fmla="*/ 589 h 616"/>
                <a:gd name="T24" fmla="*/ 592 w 727"/>
                <a:gd name="T25" fmla="*/ 616 h 616"/>
                <a:gd name="T26" fmla="*/ 666 w 727"/>
                <a:gd name="T27" fmla="*/ 612 h 616"/>
                <a:gd name="T28" fmla="*/ 679 w 727"/>
                <a:gd name="T29" fmla="*/ 589 h 616"/>
                <a:gd name="T30" fmla="*/ 679 w 727"/>
                <a:gd name="T31" fmla="*/ 563 h 616"/>
                <a:gd name="T32" fmla="*/ 698 w 727"/>
                <a:gd name="T33" fmla="*/ 544 h 616"/>
                <a:gd name="T34" fmla="*/ 702 w 727"/>
                <a:gd name="T35" fmla="*/ 523 h 616"/>
                <a:gd name="T36" fmla="*/ 721 w 727"/>
                <a:gd name="T37" fmla="*/ 521 h 616"/>
                <a:gd name="T38" fmla="*/ 727 w 727"/>
                <a:gd name="T39" fmla="*/ 479 h 616"/>
                <a:gd name="T40" fmla="*/ 700 w 727"/>
                <a:gd name="T41" fmla="*/ 473 h 616"/>
                <a:gd name="T42" fmla="*/ 683 w 727"/>
                <a:gd name="T43" fmla="*/ 443 h 616"/>
                <a:gd name="T44" fmla="*/ 656 w 727"/>
                <a:gd name="T45" fmla="*/ 369 h 616"/>
                <a:gd name="T46" fmla="*/ 626 w 727"/>
                <a:gd name="T47" fmla="*/ 359 h 616"/>
                <a:gd name="T48" fmla="*/ 592 w 727"/>
                <a:gd name="T49" fmla="*/ 331 h 616"/>
                <a:gd name="T50" fmla="*/ 578 w 727"/>
                <a:gd name="T51" fmla="*/ 293 h 616"/>
                <a:gd name="T52" fmla="*/ 599 w 727"/>
                <a:gd name="T53" fmla="*/ 234 h 616"/>
                <a:gd name="T54" fmla="*/ 582 w 727"/>
                <a:gd name="T55" fmla="*/ 222 h 616"/>
                <a:gd name="T56" fmla="*/ 540 w 727"/>
                <a:gd name="T57" fmla="*/ 222 h 616"/>
                <a:gd name="T58" fmla="*/ 531 w 727"/>
                <a:gd name="T59" fmla="*/ 186 h 616"/>
                <a:gd name="T60" fmla="*/ 462 w 727"/>
                <a:gd name="T61" fmla="*/ 114 h 616"/>
                <a:gd name="T62" fmla="*/ 445 w 727"/>
                <a:gd name="T63" fmla="*/ 55 h 616"/>
                <a:gd name="T64" fmla="*/ 453 w 727"/>
                <a:gd name="T65" fmla="*/ 32 h 616"/>
                <a:gd name="T66" fmla="*/ 423 w 727"/>
                <a:gd name="T67" fmla="*/ 0 h 616"/>
                <a:gd name="T68" fmla="*/ 0 w 727"/>
                <a:gd name="T69" fmla="*/ 9 h 616"/>
                <a:gd name="T70" fmla="*/ 44 w 727"/>
                <a:gd name="T71" fmla="*/ 89 h 616"/>
                <a:gd name="T72" fmla="*/ 44 w 727"/>
                <a:gd name="T73" fmla="*/ 89 h 6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27"/>
                <a:gd name="T112" fmla="*/ 0 h 616"/>
                <a:gd name="T113" fmla="*/ 727 w 727"/>
                <a:gd name="T114" fmla="*/ 616 h 6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27" h="616">
                  <a:moveTo>
                    <a:pt x="44" y="89"/>
                  </a:moveTo>
                  <a:lnTo>
                    <a:pt x="67" y="108"/>
                  </a:lnTo>
                  <a:lnTo>
                    <a:pt x="78" y="104"/>
                  </a:lnTo>
                  <a:lnTo>
                    <a:pt x="94" y="125"/>
                  </a:lnTo>
                  <a:lnTo>
                    <a:pt x="80" y="125"/>
                  </a:lnTo>
                  <a:lnTo>
                    <a:pt x="67" y="154"/>
                  </a:lnTo>
                  <a:lnTo>
                    <a:pt x="99" y="200"/>
                  </a:lnTo>
                  <a:lnTo>
                    <a:pt x="124" y="205"/>
                  </a:lnTo>
                  <a:lnTo>
                    <a:pt x="120" y="492"/>
                  </a:lnTo>
                  <a:lnTo>
                    <a:pt x="124" y="563"/>
                  </a:lnTo>
                  <a:lnTo>
                    <a:pt x="607" y="547"/>
                  </a:lnTo>
                  <a:lnTo>
                    <a:pt x="613" y="589"/>
                  </a:lnTo>
                  <a:lnTo>
                    <a:pt x="592" y="616"/>
                  </a:lnTo>
                  <a:lnTo>
                    <a:pt x="666" y="612"/>
                  </a:lnTo>
                  <a:lnTo>
                    <a:pt x="679" y="589"/>
                  </a:lnTo>
                  <a:lnTo>
                    <a:pt x="679" y="563"/>
                  </a:lnTo>
                  <a:lnTo>
                    <a:pt x="698" y="544"/>
                  </a:lnTo>
                  <a:lnTo>
                    <a:pt x="702" y="523"/>
                  </a:lnTo>
                  <a:lnTo>
                    <a:pt x="721" y="521"/>
                  </a:lnTo>
                  <a:lnTo>
                    <a:pt x="727" y="479"/>
                  </a:lnTo>
                  <a:lnTo>
                    <a:pt x="700" y="473"/>
                  </a:lnTo>
                  <a:lnTo>
                    <a:pt x="683" y="443"/>
                  </a:lnTo>
                  <a:lnTo>
                    <a:pt x="656" y="369"/>
                  </a:lnTo>
                  <a:lnTo>
                    <a:pt x="626" y="359"/>
                  </a:lnTo>
                  <a:lnTo>
                    <a:pt x="592" y="331"/>
                  </a:lnTo>
                  <a:lnTo>
                    <a:pt x="578" y="293"/>
                  </a:lnTo>
                  <a:lnTo>
                    <a:pt x="599" y="234"/>
                  </a:lnTo>
                  <a:lnTo>
                    <a:pt x="582" y="222"/>
                  </a:lnTo>
                  <a:lnTo>
                    <a:pt x="540" y="222"/>
                  </a:lnTo>
                  <a:lnTo>
                    <a:pt x="531" y="186"/>
                  </a:lnTo>
                  <a:lnTo>
                    <a:pt x="462" y="114"/>
                  </a:lnTo>
                  <a:lnTo>
                    <a:pt x="445" y="55"/>
                  </a:lnTo>
                  <a:lnTo>
                    <a:pt x="453" y="32"/>
                  </a:lnTo>
                  <a:lnTo>
                    <a:pt x="423" y="0"/>
                  </a:lnTo>
                  <a:lnTo>
                    <a:pt x="0" y="9"/>
                  </a:lnTo>
                  <a:lnTo>
                    <a:pt x="44" y="89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7" name="Freeform 957"/>
            <p:cNvSpPr>
              <a:spLocks/>
            </p:cNvSpPr>
            <p:nvPr/>
          </p:nvSpPr>
          <p:spPr bwMode="auto">
            <a:xfrm>
              <a:off x="3864" y="1546"/>
              <a:ext cx="275" cy="240"/>
            </a:xfrm>
            <a:custGeom>
              <a:avLst/>
              <a:gdLst>
                <a:gd name="T0" fmla="*/ 21 w 551"/>
                <a:gd name="T1" fmla="*/ 166 h 481"/>
                <a:gd name="T2" fmla="*/ 17 w 551"/>
                <a:gd name="T3" fmla="*/ 398 h 481"/>
                <a:gd name="T4" fmla="*/ 29 w 551"/>
                <a:gd name="T5" fmla="*/ 411 h 481"/>
                <a:gd name="T6" fmla="*/ 69 w 551"/>
                <a:gd name="T7" fmla="*/ 411 h 481"/>
                <a:gd name="T8" fmla="*/ 70 w 551"/>
                <a:gd name="T9" fmla="*/ 481 h 481"/>
                <a:gd name="T10" fmla="*/ 397 w 551"/>
                <a:gd name="T11" fmla="*/ 477 h 481"/>
                <a:gd name="T12" fmla="*/ 392 w 551"/>
                <a:gd name="T13" fmla="*/ 405 h 481"/>
                <a:gd name="T14" fmla="*/ 418 w 551"/>
                <a:gd name="T15" fmla="*/ 325 h 481"/>
                <a:gd name="T16" fmla="*/ 460 w 551"/>
                <a:gd name="T17" fmla="*/ 270 h 481"/>
                <a:gd name="T18" fmla="*/ 456 w 551"/>
                <a:gd name="T19" fmla="*/ 255 h 481"/>
                <a:gd name="T20" fmla="*/ 487 w 551"/>
                <a:gd name="T21" fmla="*/ 204 h 481"/>
                <a:gd name="T22" fmla="*/ 504 w 551"/>
                <a:gd name="T23" fmla="*/ 149 h 481"/>
                <a:gd name="T24" fmla="*/ 498 w 551"/>
                <a:gd name="T25" fmla="*/ 145 h 481"/>
                <a:gd name="T26" fmla="*/ 525 w 551"/>
                <a:gd name="T27" fmla="*/ 124 h 481"/>
                <a:gd name="T28" fmla="*/ 551 w 551"/>
                <a:gd name="T29" fmla="*/ 76 h 481"/>
                <a:gd name="T30" fmla="*/ 542 w 551"/>
                <a:gd name="T31" fmla="*/ 65 h 481"/>
                <a:gd name="T32" fmla="*/ 468 w 551"/>
                <a:gd name="T33" fmla="*/ 69 h 481"/>
                <a:gd name="T34" fmla="*/ 489 w 551"/>
                <a:gd name="T35" fmla="*/ 42 h 481"/>
                <a:gd name="T36" fmla="*/ 483 w 551"/>
                <a:gd name="T37" fmla="*/ 0 h 481"/>
                <a:gd name="T38" fmla="*/ 0 w 551"/>
                <a:gd name="T39" fmla="*/ 16 h 481"/>
                <a:gd name="T40" fmla="*/ 21 w 551"/>
                <a:gd name="T41" fmla="*/ 166 h 481"/>
                <a:gd name="T42" fmla="*/ 21 w 551"/>
                <a:gd name="T43" fmla="*/ 166 h 48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51"/>
                <a:gd name="T67" fmla="*/ 0 h 481"/>
                <a:gd name="T68" fmla="*/ 551 w 551"/>
                <a:gd name="T69" fmla="*/ 481 h 48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51" h="481">
                  <a:moveTo>
                    <a:pt x="21" y="166"/>
                  </a:moveTo>
                  <a:lnTo>
                    <a:pt x="17" y="398"/>
                  </a:lnTo>
                  <a:lnTo>
                    <a:pt x="29" y="411"/>
                  </a:lnTo>
                  <a:lnTo>
                    <a:pt x="69" y="411"/>
                  </a:lnTo>
                  <a:lnTo>
                    <a:pt x="70" y="481"/>
                  </a:lnTo>
                  <a:lnTo>
                    <a:pt x="397" y="477"/>
                  </a:lnTo>
                  <a:lnTo>
                    <a:pt x="392" y="405"/>
                  </a:lnTo>
                  <a:lnTo>
                    <a:pt x="418" y="325"/>
                  </a:lnTo>
                  <a:lnTo>
                    <a:pt x="460" y="270"/>
                  </a:lnTo>
                  <a:lnTo>
                    <a:pt x="456" y="255"/>
                  </a:lnTo>
                  <a:lnTo>
                    <a:pt x="487" y="204"/>
                  </a:lnTo>
                  <a:lnTo>
                    <a:pt x="504" y="149"/>
                  </a:lnTo>
                  <a:lnTo>
                    <a:pt x="498" y="145"/>
                  </a:lnTo>
                  <a:lnTo>
                    <a:pt x="525" y="124"/>
                  </a:lnTo>
                  <a:lnTo>
                    <a:pt x="551" y="76"/>
                  </a:lnTo>
                  <a:lnTo>
                    <a:pt x="542" y="65"/>
                  </a:lnTo>
                  <a:lnTo>
                    <a:pt x="468" y="69"/>
                  </a:lnTo>
                  <a:lnTo>
                    <a:pt x="489" y="42"/>
                  </a:lnTo>
                  <a:lnTo>
                    <a:pt x="483" y="0"/>
                  </a:lnTo>
                  <a:lnTo>
                    <a:pt x="0" y="16"/>
                  </a:lnTo>
                  <a:lnTo>
                    <a:pt x="21" y="166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8" name="Freeform 958"/>
            <p:cNvSpPr>
              <a:spLocks/>
            </p:cNvSpPr>
            <p:nvPr/>
          </p:nvSpPr>
          <p:spPr bwMode="auto">
            <a:xfrm>
              <a:off x="3899" y="1784"/>
              <a:ext cx="312" cy="264"/>
            </a:xfrm>
            <a:custGeom>
              <a:avLst/>
              <a:gdLst>
                <a:gd name="T0" fmla="*/ 0 w 624"/>
                <a:gd name="T1" fmla="*/ 4 h 529"/>
                <a:gd name="T2" fmla="*/ 6 w 624"/>
                <a:gd name="T3" fmla="*/ 147 h 529"/>
                <a:gd name="T4" fmla="*/ 63 w 624"/>
                <a:gd name="T5" fmla="*/ 251 h 529"/>
                <a:gd name="T6" fmla="*/ 42 w 624"/>
                <a:gd name="T7" fmla="*/ 333 h 529"/>
                <a:gd name="T8" fmla="*/ 46 w 624"/>
                <a:gd name="T9" fmla="*/ 401 h 529"/>
                <a:gd name="T10" fmla="*/ 21 w 624"/>
                <a:gd name="T11" fmla="*/ 436 h 529"/>
                <a:gd name="T12" fmla="*/ 31 w 624"/>
                <a:gd name="T13" fmla="*/ 447 h 529"/>
                <a:gd name="T14" fmla="*/ 114 w 624"/>
                <a:gd name="T15" fmla="*/ 438 h 529"/>
                <a:gd name="T16" fmla="*/ 217 w 624"/>
                <a:gd name="T17" fmla="*/ 464 h 529"/>
                <a:gd name="T18" fmla="*/ 251 w 624"/>
                <a:gd name="T19" fmla="*/ 438 h 529"/>
                <a:gd name="T20" fmla="*/ 352 w 624"/>
                <a:gd name="T21" fmla="*/ 479 h 529"/>
                <a:gd name="T22" fmla="*/ 360 w 624"/>
                <a:gd name="T23" fmla="*/ 502 h 529"/>
                <a:gd name="T24" fmla="*/ 398 w 624"/>
                <a:gd name="T25" fmla="*/ 519 h 529"/>
                <a:gd name="T26" fmla="*/ 419 w 624"/>
                <a:gd name="T27" fmla="*/ 498 h 529"/>
                <a:gd name="T28" fmla="*/ 466 w 624"/>
                <a:gd name="T29" fmla="*/ 517 h 529"/>
                <a:gd name="T30" fmla="*/ 497 w 624"/>
                <a:gd name="T31" fmla="*/ 502 h 529"/>
                <a:gd name="T32" fmla="*/ 491 w 624"/>
                <a:gd name="T33" fmla="*/ 472 h 529"/>
                <a:gd name="T34" fmla="*/ 573 w 624"/>
                <a:gd name="T35" fmla="*/ 498 h 529"/>
                <a:gd name="T36" fmla="*/ 569 w 624"/>
                <a:gd name="T37" fmla="*/ 529 h 529"/>
                <a:gd name="T38" fmla="*/ 624 w 624"/>
                <a:gd name="T39" fmla="*/ 491 h 529"/>
                <a:gd name="T40" fmla="*/ 575 w 624"/>
                <a:gd name="T41" fmla="*/ 485 h 529"/>
                <a:gd name="T42" fmla="*/ 538 w 624"/>
                <a:gd name="T43" fmla="*/ 445 h 529"/>
                <a:gd name="T44" fmla="*/ 584 w 624"/>
                <a:gd name="T45" fmla="*/ 396 h 529"/>
                <a:gd name="T46" fmla="*/ 584 w 624"/>
                <a:gd name="T47" fmla="*/ 367 h 529"/>
                <a:gd name="T48" fmla="*/ 533 w 624"/>
                <a:gd name="T49" fmla="*/ 409 h 529"/>
                <a:gd name="T50" fmla="*/ 508 w 624"/>
                <a:gd name="T51" fmla="*/ 396 h 529"/>
                <a:gd name="T52" fmla="*/ 529 w 624"/>
                <a:gd name="T53" fmla="*/ 373 h 529"/>
                <a:gd name="T54" fmla="*/ 472 w 624"/>
                <a:gd name="T55" fmla="*/ 390 h 529"/>
                <a:gd name="T56" fmla="*/ 436 w 624"/>
                <a:gd name="T57" fmla="*/ 375 h 529"/>
                <a:gd name="T58" fmla="*/ 445 w 624"/>
                <a:gd name="T59" fmla="*/ 350 h 529"/>
                <a:gd name="T60" fmla="*/ 542 w 624"/>
                <a:gd name="T61" fmla="*/ 367 h 529"/>
                <a:gd name="T62" fmla="*/ 504 w 624"/>
                <a:gd name="T63" fmla="*/ 305 h 529"/>
                <a:gd name="T64" fmla="*/ 510 w 624"/>
                <a:gd name="T65" fmla="*/ 259 h 529"/>
                <a:gd name="T66" fmla="*/ 289 w 624"/>
                <a:gd name="T67" fmla="*/ 268 h 529"/>
                <a:gd name="T68" fmla="*/ 316 w 624"/>
                <a:gd name="T69" fmla="*/ 170 h 529"/>
                <a:gd name="T70" fmla="*/ 354 w 624"/>
                <a:gd name="T71" fmla="*/ 120 h 529"/>
                <a:gd name="T72" fmla="*/ 343 w 624"/>
                <a:gd name="T73" fmla="*/ 107 h 529"/>
                <a:gd name="T74" fmla="*/ 327 w 624"/>
                <a:gd name="T75" fmla="*/ 0 h 529"/>
                <a:gd name="T76" fmla="*/ 0 w 624"/>
                <a:gd name="T77" fmla="*/ 4 h 529"/>
                <a:gd name="T78" fmla="*/ 0 w 624"/>
                <a:gd name="T79" fmla="*/ 4 h 529"/>
                <a:gd name="T80" fmla="*/ 0 w 624"/>
                <a:gd name="T81" fmla="*/ 4 h 52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24"/>
                <a:gd name="T124" fmla="*/ 0 h 529"/>
                <a:gd name="T125" fmla="*/ 624 w 624"/>
                <a:gd name="T126" fmla="*/ 529 h 52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24" h="529">
                  <a:moveTo>
                    <a:pt x="0" y="4"/>
                  </a:moveTo>
                  <a:lnTo>
                    <a:pt x="6" y="147"/>
                  </a:lnTo>
                  <a:lnTo>
                    <a:pt x="63" y="251"/>
                  </a:lnTo>
                  <a:lnTo>
                    <a:pt x="42" y="333"/>
                  </a:lnTo>
                  <a:lnTo>
                    <a:pt x="46" y="401"/>
                  </a:lnTo>
                  <a:lnTo>
                    <a:pt x="21" y="436"/>
                  </a:lnTo>
                  <a:lnTo>
                    <a:pt x="31" y="447"/>
                  </a:lnTo>
                  <a:lnTo>
                    <a:pt x="114" y="438"/>
                  </a:lnTo>
                  <a:lnTo>
                    <a:pt x="217" y="464"/>
                  </a:lnTo>
                  <a:lnTo>
                    <a:pt x="251" y="438"/>
                  </a:lnTo>
                  <a:lnTo>
                    <a:pt x="352" y="479"/>
                  </a:lnTo>
                  <a:lnTo>
                    <a:pt x="360" y="502"/>
                  </a:lnTo>
                  <a:lnTo>
                    <a:pt x="398" y="519"/>
                  </a:lnTo>
                  <a:lnTo>
                    <a:pt x="419" y="498"/>
                  </a:lnTo>
                  <a:lnTo>
                    <a:pt x="466" y="517"/>
                  </a:lnTo>
                  <a:lnTo>
                    <a:pt x="497" y="502"/>
                  </a:lnTo>
                  <a:lnTo>
                    <a:pt x="491" y="472"/>
                  </a:lnTo>
                  <a:lnTo>
                    <a:pt x="573" y="498"/>
                  </a:lnTo>
                  <a:lnTo>
                    <a:pt x="569" y="529"/>
                  </a:lnTo>
                  <a:lnTo>
                    <a:pt x="624" y="491"/>
                  </a:lnTo>
                  <a:lnTo>
                    <a:pt x="575" y="485"/>
                  </a:lnTo>
                  <a:lnTo>
                    <a:pt x="538" y="445"/>
                  </a:lnTo>
                  <a:lnTo>
                    <a:pt x="584" y="396"/>
                  </a:lnTo>
                  <a:lnTo>
                    <a:pt x="584" y="367"/>
                  </a:lnTo>
                  <a:lnTo>
                    <a:pt x="533" y="409"/>
                  </a:lnTo>
                  <a:lnTo>
                    <a:pt x="508" y="396"/>
                  </a:lnTo>
                  <a:lnTo>
                    <a:pt x="529" y="373"/>
                  </a:lnTo>
                  <a:lnTo>
                    <a:pt x="472" y="390"/>
                  </a:lnTo>
                  <a:lnTo>
                    <a:pt x="436" y="375"/>
                  </a:lnTo>
                  <a:lnTo>
                    <a:pt x="445" y="350"/>
                  </a:lnTo>
                  <a:lnTo>
                    <a:pt x="542" y="367"/>
                  </a:lnTo>
                  <a:lnTo>
                    <a:pt x="504" y="305"/>
                  </a:lnTo>
                  <a:lnTo>
                    <a:pt x="510" y="259"/>
                  </a:lnTo>
                  <a:lnTo>
                    <a:pt x="289" y="268"/>
                  </a:lnTo>
                  <a:lnTo>
                    <a:pt x="316" y="170"/>
                  </a:lnTo>
                  <a:lnTo>
                    <a:pt x="354" y="120"/>
                  </a:lnTo>
                  <a:lnTo>
                    <a:pt x="343" y="107"/>
                  </a:lnTo>
                  <a:lnTo>
                    <a:pt x="327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" name="Freeform 959"/>
            <p:cNvSpPr>
              <a:spLocks/>
            </p:cNvSpPr>
            <p:nvPr/>
          </p:nvSpPr>
          <p:spPr bwMode="auto">
            <a:xfrm>
              <a:off x="4057" y="804"/>
              <a:ext cx="311" cy="155"/>
            </a:xfrm>
            <a:custGeom>
              <a:avLst/>
              <a:gdLst>
                <a:gd name="T0" fmla="*/ 224 w 622"/>
                <a:gd name="T1" fmla="*/ 203 h 310"/>
                <a:gd name="T2" fmla="*/ 232 w 622"/>
                <a:gd name="T3" fmla="*/ 222 h 310"/>
                <a:gd name="T4" fmla="*/ 253 w 622"/>
                <a:gd name="T5" fmla="*/ 228 h 310"/>
                <a:gd name="T6" fmla="*/ 283 w 622"/>
                <a:gd name="T7" fmla="*/ 310 h 310"/>
                <a:gd name="T8" fmla="*/ 338 w 622"/>
                <a:gd name="T9" fmla="*/ 197 h 310"/>
                <a:gd name="T10" fmla="*/ 367 w 622"/>
                <a:gd name="T11" fmla="*/ 201 h 310"/>
                <a:gd name="T12" fmla="*/ 403 w 622"/>
                <a:gd name="T13" fmla="*/ 184 h 310"/>
                <a:gd name="T14" fmla="*/ 462 w 622"/>
                <a:gd name="T15" fmla="*/ 184 h 310"/>
                <a:gd name="T16" fmla="*/ 483 w 622"/>
                <a:gd name="T17" fmla="*/ 158 h 310"/>
                <a:gd name="T18" fmla="*/ 599 w 622"/>
                <a:gd name="T19" fmla="*/ 161 h 310"/>
                <a:gd name="T20" fmla="*/ 622 w 622"/>
                <a:gd name="T21" fmla="*/ 144 h 310"/>
                <a:gd name="T22" fmla="*/ 584 w 622"/>
                <a:gd name="T23" fmla="*/ 101 h 310"/>
                <a:gd name="T24" fmla="*/ 513 w 622"/>
                <a:gd name="T25" fmla="*/ 102 h 310"/>
                <a:gd name="T26" fmla="*/ 456 w 622"/>
                <a:gd name="T27" fmla="*/ 95 h 310"/>
                <a:gd name="T28" fmla="*/ 384 w 622"/>
                <a:gd name="T29" fmla="*/ 95 h 310"/>
                <a:gd name="T30" fmla="*/ 359 w 622"/>
                <a:gd name="T31" fmla="*/ 131 h 310"/>
                <a:gd name="T32" fmla="*/ 323 w 622"/>
                <a:gd name="T33" fmla="*/ 110 h 310"/>
                <a:gd name="T34" fmla="*/ 285 w 622"/>
                <a:gd name="T35" fmla="*/ 114 h 310"/>
                <a:gd name="T36" fmla="*/ 272 w 622"/>
                <a:gd name="T37" fmla="*/ 76 h 310"/>
                <a:gd name="T38" fmla="*/ 190 w 622"/>
                <a:gd name="T39" fmla="*/ 70 h 310"/>
                <a:gd name="T40" fmla="*/ 181 w 622"/>
                <a:gd name="T41" fmla="*/ 57 h 310"/>
                <a:gd name="T42" fmla="*/ 217 w 622"/>
                <a:gd name="T43" fmla="*/ 17 h 310"/>
                <a:gd name="T44" fmla="*/ 247 w 622"/>
                <a:gd name="T45" fmla="*/ 15 h 310"/>
                <a:gd name="T46" fmla="*/ 217 w 622"/>
                <a:gd name="T47" fmla="*/ 0 h 310"/>
                <a:gd name="T48" fmla="*/ 171 w 622"/>
                <a:gd name="T49" fmla="*/ 11 h 310"/>
                <a:gd name="T50" fmla="*/ 95 w 622"/>
                <a:gd name="T51" fmla="*/ 87 h 310"/>
                <a:gd name="T52" fmla="*/ 57 w 622"/>
                <a:gd name="T53" fmla="*/ 95 h 310"/>
                <a:gd name="T54" fmla="*/ 0 w 622"/>
                <a:gd name="T55" fmla="*/ 133 h 310"/>
                <a:gd name="T56" fmla="*/ 224 w 622"/>
                <a:gd name="T57" fmla="*/ 203 h 310"/>
                <a:gd name="T58" fmla="*/ 224 w 622"/>
                <a:gd name="T59" fmla="*/ 203 h 3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22"/>
                <a:gd name="T91" fmla="*/ 0 h 310"/>
                <a:gd name="T92" fmla="*/ 622 w 622"/>
                <a:gd name="T93" fmla="*/ 310 h 31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22" h="310">
                  <a:moveTo>
                    <a:pt x="224" y="203"/>
                  </a:moveTo>
                  <a:lnTo>
                    <a:pt x="232" y="222"/>
                  </a:lnTo>
                  <a:lnTo>
                    <a:pt x="253" y="228"/>
                  </a:lnTo>
                  <a:lnTo>
                    <a:pt x="283" y="310"/>
                  </a:lnTo>
                  <a:lnTo>
                    <a:pt x="338" y="197"/>
                  </a:lnTo>
                  <a:lnTo>
                    <a:pt x="367" y="201"/>
                  </a:lnTo>
                  <a:lnTo>
                    <a:pt x="403" y="184"/>
                  </a:lnTo>
                  <a:lnTo>
                    <a:pt x="462" y="184"/>
                  </a:lnTo>
                  <a:lnTo>
                    <a:pt x="483" y="158"/>
                  </a:lnTo>
                  <a:lnTo>
                    <a:pt x="599" y="161"/>
                  </a:lnTo>
                  <a:lnTo>
                    <a:pt x="622" y="144"/>
                  </a:lnTo>
                  <a:lnTo>
                    <a:pt x="584" y="101"/>
                  </a:lnTo>
                  <a:lnTo>
                    <a:pt x="513" y="102"/>
                  </a:lnTo>
                  <a:lnTo>
                    <a:pt x="456" y="95"/>
                  </a:lnTo>
                  <a:lnTo>
                    <a:pt x="384" y="95"/>
                  </a:lnTo>
                  <a:lnTo>
                    <a:pt x="359" y="131"/>
                  </a:lnTo>
                  <a:lnTo>
                    <a:pt x="323" y="110"/>
                  </a:lnTo>
                  <a:lnTo>
                    <a:pt x="285" y="114"/>
                  </a:lnTo>
                  <a:lnTo>
                    <a:pt x="272" y="76"/>
                  </a:lnTo>
                  <a:lnTo>
                    <a:pt x="190" y="70"/>
                  </a:lnTo>
                  <a:lnTo>
                    <a:pt x="181" y="57"/>
                  </a:lnTo>
                  <a:lnTo>
                    <a:pt x="217" y="17"/>
                  </a:lnTo>
                  <a:lnTo>
                    <a:pt x="247" y="15"/>
                  </a:lnTo>
                  <a:lnTo>
                    <a:pt x="217" y="0"/>
                  </a:lnTo>
                  <a:lnTo>
                    <a:pt x="171" y="11"/>
                  </a:lnTo>
                  <a:lnTo>
                    <a:pt x="95" y="87"/>
                  </a:lnTo>
                  <a:lnTo>
                    <a:pt x="57" y="95"/>
                  </a:lnTo>
                  <a:lnTo>
                    <a:pt x="0" y="133"/>
                  </a:lnTo>
                  <a:lnTo>
                    <a:pt x="224" y="203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" name="Freeform 960"/>
            <p:cNvSpPr>
              <a:spLocks/>
            </p:cNvSpPr>
            <p:nvPr/>
          </p:nvSpPr>
          <p:spPr bwMode="auto">
            <a:xfrm>
              <a:off x="4258" y="900"/>
              <a:ext cx="211" cy="280"/>
            </a:xfrm>
            <a:custGeom>
              <a:avLst/>
              <a:gdLst>
                <a:gd name="T0" fmla="*/ 48 w 422"/>
                <a:gd name="T1" fmla="*/ 464 h 559"/>
                <a:gd name="T2" fmla="*/ 42 w 422"/>
                <a:gd name="T3" fmla="*/ 370 h 559"/>
                <a:gd name="T4" fmla="*/ 6 w 422"/>
                <a:gd name="T5" fmla="*/ 302 h 559"/>
                <a:gd name="T6" fmla="*/ 21 w 422"/>
                <a:gd name="T7" fmla="*/ 159 h 559"/>
                <a:gd name="T8" fmla="*/ 82 w 422"/>
                <a:gd name="T9" fmla="*/ 85 h 559"/>
                <a:gd name="T10" fmla="*/ 78 w 422"/>
                <a:gd name="T11" fmla="*/ 140 h 559"/>
                <a:gd name="T12" fmla="*/ 97 w 422"/>
                <a:gd name="T13" fmla="*/ 129 h 559"/>
                <a:gd name="T14" fmla="*/ 97 w 422"/>
                <a:gd name="T15" fmla="*/ 83 h 559"/>
                <a:gd name="T16" fmla="*/ 120 w 422"/>
                <a:gd name="T17" fmla="*/ 57 h 559"/>
                <a:gd name="T18" fmla="*/ 127 w 422"/>
                <a:gd name="T19" fmla="*/ 7 h 559"/>
                <a:gd name="T20" fmla="*/ 148 w 422"/>
                <a:gd name="T21" fmla="*/ 0 h 559"/>
                <a:gd name="T22" fmla="*/ 276 w 422"/>
                <a:gd name="T23" fmla="*/ 43 h 559"/>
                <a:gd name="T24" fmla="*/ 287 w 422"/>
                <a:gd name="T25" fmla="*/ 80 h 559"/>
                <a:gd name="T26" fmla="*/ 304 w 422"/>
                <a:gd name="T27" fmla="*/ 114 h 559"/>
                <a:gd name="T28" fmla="*/ 308 w 422"/>
                <a:gd name="T29" fmla="*/ 175 h 559"/>
                <a:gd name="T30" fmla="*/ 264 w 422"/>
                <a:gd name="T31" fmla="*/ 228 h 559"/>
                <a:gd name="T32" fmla="*/ 262 w 422"/>
                <a:gd name="T33" fmla="*/ 268 h 559"/>
                <a:gd name="T34" fmla="*/ 287 w 422"/>
                <a:gd name="T35" fmla="*/ 281 h 559"/>
                <a:gd name="T36" fmla="*/ 321 w 422"/>
                <a:gd name="T37" fmla="*/ 226 h 559"/>
                <a:gd name="T38" fmla="*/ 356 w 422"/>
                <a:gd name="T39" fmla="*/ 207 h 559"/>
                <a:gd name="T40" fmla="*/ 378 w 422"/>
                <a:gd name="T41" fmla="*/ 218 h 559"/>
                <a:gd name="T42" fmla="*/ 422 w 422"/>
                <a:gd name="T43" fmla="*/ 342 h 559"/>
                <a:gd name="T44" fmla="*/ 392 w 422"/>
                <a:gd name="T45" fmla="*/ 395 h 559"/>
                <a:gd name="T46" fmla="*/ 384 w 422"/>
                <a:gd name="T47" fmla="*/ 433 h 559"/>
                <a:gd name="T48" fmla="*/ 367 w 422"/>
                <a:gd name="T49" fmla="*/ 445 h 559"/>
                <a:gd name="T50" fmla="*/ 367 w 422"/>
                <a:gd name="T51" fmla="*/ 479 h 559"/>
                <a:gd name="T52" fmla="*/ 344 w 422"/>
                <a:gd name="T53" fmla="*/ 524 h 559"/>
                <a:gd name="T54" fmla="*/ 205 w 422"/>
                <a:gd name="T55" fmla="*/ 543 h 559"/>
                <a:gd name="T56" fmla="*/ 202 w 422"/>
                <a:gd name="T57" fmla="*/ 536 h 559"/>
                <a:gd name="T58" fmla="*/ 0 w 422"/>
                <a:gd name="T59" fmla="*/ 559 h 559"/>
                <a:gd name="T60" fmla="*/ 48 w 422"/>
                <a:gd name="T61" fmla="*/ 464 h 559"/>
                <a:gd name="T62" fmla="*/ 48 w 422"/>
                <a:gd name="T63" fmla="*/ 464 h 5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2"/>
                <a:gd name="T97" fmla="*/ 0 h 559"/>
                <a:gd name="T98" fmla="*/ 422 w 422"/>
                <a:gd name="T99" fmla="*/ 559 h 55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2" h="559">
                  <a:moveTo>
                    <a:pt x="48" y="464"/>
                  </a:moveTo>
                  <a:lnTo>
                    <a:pt x="42" y="370"/>
                  </a:lnTo>
                  <a:lnTo>
                    <a:pt x="6" y="302"/>
                  </a:lnTo>
                  <a:lnTo>
                    <a:pt x="21" y="159"/>
                  </a:lnTo>
                  <a:lnTo>
                    <a:pt x="82" y="85"/>
                  </a:lnTo>
                  <a:lnTo>
                    <a:pt x="78" y="140"/>
                  </a:lnTo>
                  <a:lnTo>
                    <a:pt x="97" y="129"/>
                  </a:lnTo>
                  <a:lnTo>
                    <a:pt x="97" y="83"/>
                  </a:lnTo>
                  <a:lnTo>
                    <a:pt x="120" y="57"/>
                  </a:lnTo>
                  <a:lnTo>
                    <a:pt x="127" y="7"/>
                  </a:lnTo>
                  <a:lnTo>
                    <a:pt x="148" y="0"/>
                  </a:lnTo>
                  <a:lnTo>
                    <a:pt x="276" y="43"/>
                  </a:lnTo>
                  <a:lnTo>
                    <a:pt x="287" y="80"/>
                  </a:lnTo>
                  <a:lnTo>
                    <a:pt x="304" y="114"/>
                  </a:lnTo>
                  <a:lnTo>
                    <a:pt x="308" y="175"/>
                  </a:lnTo>
                  <a:lnTo>
                    <a:pt x="264" y="228"/>
                  </a:lnTo>
                  <a:lnTo>
                    <a:pt x="262" y="268"/>
                  </a:lnTo>
                  <a:lnTo>
                    <a:pt x="287" y="281"/>
                  </a:lnTo>
                  <a:lnTo>
                    <a:pt x="321" y="226"/>
                  </a:lnTo>
                  <a:lnTo>
                    <a:pt x="356" y="207"/>
                  </a:lnTo>
                  <a:lnTo>
                    <a:pt x="378" y="218"/>
                  </a:lnTo>
                  <a:lnTo>
                    <a:pt x="422" y="342"/>
                  </a:lnTo>
                  <a:lnTo>
                    <a:pt x="392" y="395"/>
                  </a:lnTo>
                  <a:lnTo>
                    <a:pt x="384" y="433"/>
                  </a:lnTo>
                  <a:lnTo>
                    <a:pt x="367" y="445"/>
                  </a:lnTo>
                  <a:lnTo>
                    <a:pt x="367" y="479"/>
                  </a:lnTo>
                  <a:lnTo>
                    <a:pt x="344" y="524"/>
                  </a:lnTo>
                  <a:lnTo>
                    <a:pt x="205" y="543"/>
                  </a:lnTo>
                  <a:lnTo>
                    <a:pt x="202" y="536"/>
                  </a:lnTo>
                  <a:lnTo>
                    <a:pt x="0" y="559"/>
                  </a:lnTo>
                  <a:lnTo>
                    <a:pt x="48" y="464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1" name="Freeform 961"/>
            <p:cNvSpPr>
              <a:spLocks/>
            </p:cNvSpPr>
            <p:nvPr/>
          </p:nvSpPr>
          <p:spPr bwMode="auto">
            <a:xfrm>
              <a:off x="3941" y="847"/>
              <a:ext cx="289" cy="296"/>
            </a:xfrm>
            <a:custGeom>
              <a:avLst/>
              <a:gdLst>
                <a:gd name="T0" fmla="*/ 15 w 578"/>
                <a:gd name="T1" fmla="*/ 227 h 591"/>
                <a:gd name="T2" fmla="*/ 13 w 578"/>
                <a:gd name="T3" fmla="*/ 297 h 591"/>
                <a:gd name="T4" fmla="*/ 84 w 578"/>
                <a:gd name="T5" fmla="*/ 341 h 591"/>
                <a:gd name="T6" fmla="*/ 110 w 578"/>
                <a:gd name="T7" fmla="*/ 371 h 591"/>
                <a:gd name="T8" fmla="*/ 167 w 578"/>
                <a:gd name="T9" fmla="*/ 413 h 591"/>
                <a:gd name="T10" fmla="*/ 175 w 578"/>
                <a:gd name="T11" fmla="*/ 462 h 591"/>
                <a:gd name="T12" fmla="*/ 186 w 578"/>
                <a:gd name="T13" fmla="*/ 529 h 591"/>
                <a:gd name="T14" fmla="*/ 240 w 578"/>
                <a:gd name="T15" fmla="*/ 591 h 591"/>
                <a:gd name="T16" fmla="*/ 527 w 578"/>
                <a:gd name="T17" fmla="*/ 574 h 591"/>
                <a:gd name="T18" fmla="*/ 511 w 578"/>
                <a:gd name="T19" fmla="*/ 483 h 591"/>
                <a:gd name="T20" fmla="*/ 536 w 578"/>
                <a:gd name="T21" fmla="*/ 344 h 591"/>
                <a:gd name="T22" fmla="*/ 536 w 578"/>
                <a:gd name="T23" fmla="*/ 306 h 591"/>
                <a:gd name="T24" fmla="*/ 578 w 578"/>
                <a:gd name="T25" fmla="*/ 198 h 591"/>
                <a:gd name="T26" fmla="*/ 567 w 578"/>
                <a:gd name="T27" fmla="*/ 194 h 591"/>
                <a:gd name="T28" fmla="*/ 540 w 578"/>
                <a:gd name="T29" fmla="*/ 257 h 591"/>
                <a:gd name="T30" fmla="*/ 517 w 578"/>
                <a:gd name="T31" fmla="*/ 261 h 591"/>
                <a:gd name="T32" fmla="*/ 508 w 578"/>
                <a:gd name="T33" fmla="*/ 287 h 591"/>
                <a:gd name="T34" fmla="*/ 483 w 578"/>
                <a:gd name="T35" fmla="*/ 304 h 591"/>
                <a:gd name="T36" fmla="*/ 500 w 578"/>
                <a:gd name="T37" fmla="*/ 247 h 591"/>
                <a:gd name="T38" fmla="*/ 517 w 578"/>
                <a:gd name="T39" fmla="*/ 225 h 591"/>
                <a:gd name="T40" fmla="*/ 487 w 578"/>
                <a:gd name="T41" fmla="*/ 143 h 591"/>
                <a:gd name="T42" fmla="*/ 466 w 578"/>
                <a:gd name="T43" fmla="*/ 137 h 591"/>
                <a:gd name="T44" fmla="*/ 458 w 578"/>
                <a:gd name="T45" fmla="*/ 118 h 591"/>
                <a:gd name="T46" fmla="*/ 234 w 578"/>
                <a:gd name="T47" fmla="*/ 48 h 591"/>
                <a:gd name="T48" fmla="*/ 205 w 578"/>
                <a:gd name="T49" fmla="*/ 35 h 591"/>
                <a:gd name="T50" fmla="*/ 190 w 578"/>
                <a:gd name="T51" fmla="*/ 48 h 591"/>
                <a:gd name="T52" fmla="*/ 184 w 578"/>
                <a:gd name="T53" fmla="*/ 44 h 591"/>
                <a:gd name="T54" fmla="*/ 192 w 578"/>
                <a:gd name="T55" fmla="*/ 19 h 591"/>
                <a:gd name="T56" fmla="*/ 198 w 578"/>
                <a:gd name="T57" fmla="*/ 4 h 591"/>
                <a:gd name="T58" fmla="*/ 190 w 578"/>
                <a:gd name="T59" fmla="*/ 0 h 591"/>
                <a:gd name="T60" fmla="*/ 99 w 578"/>
                <a:gd name="T61" fmla="*/ 38 h 591"/>
                <a:gd name="T62" fmla="*/ 89 w 578"/>
                <a:gd name="T63" fmla="*/ 40 h 591"/>
                <a:gd name="T64" fmla="*/ 70 w 578"/>
                <a:gd name="T65" fmla="*/ 31 h 591"/>
                <a:gd name="T66" fmla="*/ 53 w 578"/>
                <a:gd name="T67" fmla="*/ 42 h 591"/>
                <a:gd name="T68" fmla="*/ 57 w 578"/>
                <a:gd name="T69" fmla="*/ 111 h 591"/>
                <a:gd name="T70" fmla="*/ 0 w 578"/>
                <a:gd name="T71" fmla="*/ 179 h 591"/>
                <a:gd name="T72" fmla="*/ 15 w 578"/>
                <a:gd name="T73" fmla="*/ 227 h 591"/>
                <a:gd name="T74" fmla="*/ 15 w 578"/>
                <a:gd name="T75" fmla="*/ 227 h 59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8"/>
                <a:gd name="T115" fmla="*/ 0 h 591"/>
                <a:gd name="T116" fmla="*/ 578 w 578"/>
                <a:gd name="T117" fmla="*/ 591 h 59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8" h="591">
                  <a:moveTo>
                    <a:pt x="15" y="227"/>
                  </a:moveTo>
                  <a:lnTo>
                    <a:pt x="13" y="297"/>
                  </a:lnTo>
                  <a:lnTo>
                    <a:pt x="84" y="341"/>
                  </a:lnTo>
                  <a:lnTo>
                    <a:pt x="110" y="371"/>
                  </a:lnTo>
                  <a:lnTo>
                    <a:pt x="167" y="413"/>
                  </a:lnTo>
                  <a:lnTo>
                    <a:pt x="175" y="462"/>
                  </a:lnTo>
                  <a:lnTo>
                    <a:pt x="186" y="529"/>
                  </a:lnTo>
                  <a:lnTo>
                    <a:pt x="240" y="591"/>
                  </a:lnTo>
                  <a:lnTo>
                    <a:pt x="527" y="574"/>
                  </a:lnTo>
                  <a:lnTo>
                    <a:pt x="511" y="483"/>
                  </a:lnTo>
                  <a:lnTo>
                    <a:pt x="536" y="344"/>
                  </a:lnTo>
                  <a:lnTo>
                    <a:pt x="536" y="306"/>
                  </a:lnTo>
                  <a:lnTo>
                    <a:pt x="578" y="198"/>
                  </a:lnTo>
                  <a:lnTo>
                    <a:pt x="567" y="194"/>
                  </a:lnTo>
                  <a:lnTo>
                    <a:pt x="540" y="257"/>
                  </a:lnTo>
                  <a:lnTo>
                    <a:pt x="517" y="261"/>
                  </a:lnTo>
                  <a:lnTo>
                    <a:pt x="508" y="287"/>
                  </a:lnTo>
                  <a:lnTo>
                    <a:pt x="483" y="304"/>
                  </a:lnTo>
                  <a:lnTo>
                    <a:pt x="500" y="247"/>
                  </a:lnTo>
                  <a:lnTo>
                    <a:pt x="517" y="225"/>
                  </a:lnTo>
                  <a:lnTo>
                    <a:pt x="487" y="143"/>
                  </a:lnTo>
                  <a:lnTo>
                    <a:pt x="466" y="137"/>
                  </a:lnTo>
                  <a:lnTo>
                    <a:pt x="458" y="118"/>
                  </a:lnTo>
                  <a:lnTo>
                    <a:pt x="234" y="48"/>
                  </a:lnTo>
                  <a:lnTo>
                    <a:pt x="205" y="35"/>
                  </a:lnTo>
                  <a:lnTo>
                    <a:pt x="190" y="48"/>
                  </a:lnTo>
                  <a:lnTo>
                    <a:pt x="184" y="44"/>
                  </a:lnTo>
                  <a:lnTo>
                    <a:pt x="192" y="19"/>
                  </a:lnTo>
                  <a:lnTo>
                    <a:pt x="198" y="4"/>
                  </a:lnTo>
                  <a:lnTo>
                    <a:pt x="190" y="0"/>
                  </a:lnTo>
                  <a:lnTo>
                    <a:pt x="99" y="38"/>
                  </a:lnTo>
                  <a:lnTo>
                    <a:pt x="89" y="40"/>
                  </a:lnTo>
                  <a:lnTo>
                    <a:pt x="70" y="31"/>
                  </a:lnTo>
                  <a:lnTo>
                    <a:pt x="53" y="42"/>
                  </a:lnTo>
                  <a:lnTo>
                    <a:pt x="57" y="111"/>
                  </a:lnTo>
                  <a:lnTo>
                    <a:pt x="0" y="179"/>
                  </a:lnTo>
                  <a:lnTo>
                    <a:pt x="15" y="227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" name="Freeform 962"/>
            <p:cNvSpPr>
              <a:spLocks/>
            </p:cNvSpPr>
            <p:nvPr/>
          </p:nvSpPr>
          <p:spPr bwMode="auto">
            <a:xfrm>
              <a:off x="4024" y="1134"/>
              <a:ext cx="215" cy="377"/>
            </a:xfrm>
            <a:custGeom>
              <a:avLst/>
              <a:gdLst>
                <a:gd name="T0" fmla="*/ 8 w 430"/>
                <a:gd name="T1" fmla="*/ 308 h 753"/>
                <a:gd name="T2" fmla="*/ 52 w 430"/>
                <a:gd name="T3" fmla="*/ 213 h 753"/>
                <a:gd name="T4" fmla="*/ 38 w 430"/>
                <a:gd name="T5" fmla="*/ 177 h 753"/>
                <a:gd name="T6" fmla="*/ 113 w 430"/>
                <a:gd name="T7" fmla="*/ 120 h 753"/>
                <a:gd name="T8" fmla="*/ 126 w 430"/>
                <a:gd name="T9" fmla="*/ 78 h 753"/>
                <a:gd name="T10" fmla="*/ 73 w 430"/>
                <a:gd name="T11" fmla="*/ 17 h 753"/>
                <a:gd name="T12" fmla="*/ 360 w 430"/>
                <a:gd name="T13" fmla="*/ 0 h 753"/>
                <a:gd name="T14" fmla="*/ 367 w 430"/>
                <a:gd name="T15" fmla="*/ 44 h 753"/>
                <a:gd name="T16" fmla="*/ 396 w 430"/>
                <a:gd name="T17" fmla="*/ 101 h 753"/>
                <a:gd name="T18" fmla="*/ 421 w 430"/>
                <a:gd name="T19" fmla="*/ 388 h 753"/>
                <a:gd name="T20" fmla="*/ 415 w 430"/>
                <a:gd name="T21" fmla="*/ 447 h 753"/>
                <a:gd name="T22" fmla="*/ 430 w 430"/>
                <a:gd name="T23" fmla="*/ 481 h 753"/>
                <a:gd name="T24" fmla="*/ 413 w 430"/>
                <a:gd name="T25" fmla="*/ 546 h 753"/>
                <a:gd name="T26" fmla="*/ 390 w 430"/>
                <a:gd name="T27" fmla="*/ 574 h 753"/>
                <a:gd name="T28" fmla="*/ 379 w 430"/>
                <a:gd name="T29" fmla="*/ 622 h 753"/>
                <a:gd name="T30" fmla="*/ 392 w 430"/>
                <a:gd name="T31" fmla="*/ 637 h 753"/>
                <a:gd name="T32" fmla="*/ 381 w 430"/>
                <a:gd name="T33" fmla="*/ 664 h 753"/>
                <a:gd name="T34" fmla="*/ 386 w 430"/>
                <a:gd name="T35" fmla="*/ 673 h 753"/>
                <a:gd name="T36" fmla="*/ 352 w 430"/>
                <a:gd name="T37" fmla="*/ 686 h 753"/>
                <a:gd name="T38" fmla="*/ 344 w 430"/>
                <a:gd name="T39" fmla="*/ 734 h 753"/>
                <a:gd name="T40" fmla="*/ 295 w 430"/>
                <a:gd name="T41" fmla="*/ 719 h 753"/>
                <a:gd name="T42" fmla="*/ 270 w 430"/>
                <a:gd name="T43" fmla="*/ 753 h 753"/>
                <a:gd name="T44" fmla="*/ 255 w 430"/>
                <a:gd name="T45" fmla="*/ 749 h 753"/>
                <a:gd name="T46" fmla="*/ 238 w 430"/>
                <a:gd name="T47" fmla="*/ 719 h 753"/>
                <a:gd name="T48" fmla="*/ 211 w 430"/>
                <a:gd name="T49" fmla="*/ 645 h 753"/>
                <a:gd name="T50" fmla="*/ 147 w 430"/>
                <a:gd name="T51" fmla="*/ 607 h 753"/>
                <a:gd name="T52" fmla="*/ 133 w 430"/>
                <a:gd name="T53" fmla="*/ 569 h 753"/>
                <a:gd name="T54" fmla="*/ 154 w 430"/>
                <a:gd name="T55" fmla="*/ 510 h 753"/>
                <a:gd name="T56" fmla="*/ 137 w 430"/>
                <a:gd name="T57" fmla="*/ 498 h 753"/>
                <a:gd name="T58" fmla="*/ 95 w 430"/>
                <a:gd name="T59" fmla="*/ 498 h 753"/>
                <a:gd name="T60" fmla="*/ 86 w 430"/>
                <a:gd name="T61" fmla="*/ 462 h 753"/>
                <a:gd name="T62" fmla="*/ 17 w 430"/>
                <a:gd name="T63" fmla="*/ 390 h 753"/>
                <a:gd name="T64" fmla="*/ 0 w 430"/>
                <a:gd name="T65" fmla="*/ 331 h 753"/>
                <a:gd name="T66" fmla="*/ 8 w 430"/>
                <a:gd name="T67" fmla="*/ 308 h 753"/>
                <a:gd name="T68" fmla="*/ 8 w 430"/>
                <a:gd name="T69" fmla="*/ 308 h 7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30"/>
                <a:gd name="T106" fmla="*/ 0 h 753"/>
                <a:gd name="T107" fmla="*/ 430 w 430"/>
                <a:gd name="T108" fmla="*/ 753 h 7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30" h="753">
                  <a:moveTo>
                    <a:pt x="8" y="308"/>
                  </a:moveTo>
                  <a:lnTo>
                    <a:pt x="52" y="213"/>
                  </a:lnTo>
                  <a:lnTo>
                    <a:pt x="38" y="177"/>
                  </a:lnTo>
                  <a:lnTo>
                    <a:pt x="113" y="120"/>
                  </a:lnTo>
                  <a:lnTo>
                    <a:pt x="126" y="78"/>
                  </a:lnTo>
                  <a:lnTo>
                    <a:pt x="73" y="17"/>
                  </a:lnTo>
                  <a:lnTo>
                    <a:pt x="360" y="0"/>
                  </a:lnTo>
                  <a:lnTo>
                    <a:pt x="367" y="44"/>
                  </a:lnTo>
                  <a:lnTo>
                    <a:pt x="396" y="101"/>
                  </a:lnTo>
                  <a:lnTo>
                    <a:pt x="421" y="388"/>
                  </a:lnTo>
                  <a:lnTo>
                    <a:pt x="415" y="447"/>
                  </a:lnTo>
                  <a:lnTo>
                    <a:pt x="430" y="481"/>
                  </a:lnTo>
                  <a:lnTo>
                    <a:pt x="413" y="546"/>
                  </a:lnTo>
                  <a:lnTo>
                    <a:pt x="390" y="574"/>
                  </a:lnTo>
                  <a:lnTo>
                    <a:pt x="379" y="622"/>
                  </a:lnTo>
                  <a:lnTo>
                    <a:pt x="392" y="637"/>
                  </a:lnTo>
                  <a:lnTo>
                    <a:pt x="381" y="664"/>
                  </a:lnTo>
                  <a:lnTo>
                    <a:pt x="386" y="673"/>
                  </a:lnTo>
                  <a:lnTo>
                    <a:pt x="352" y="686"/>
                  </a:lnTo>
                  <a:lnTo>
                    <a:pt x="344" y="734"/>
                  </a:lnTo>
                  <a:lnTo>
                    <a:pt x="295" y="719"/>
                  </a:lnTo>
                  <a:lnTo>
                    <a:pt x="270" y="753"/>
                  </a:lnTo>
                  <a:lnTo>
                    <a:pt x="255" y="749"/>
                  </a:lnTo>
                  <a:lnTo>
                    <a:pt x="238" y="719"/>
                  </a:lnTo>
                  <a:lnTo>
                    <a:pt x="211" y="645"/>
                  </a:lnTo>
                  <a:lnTo>
                    <a:pt x="147" y="607"/>
                  </a:lnTo>
                  <a:lnTo>
                    <a:pt x="133" y="569"/>
                  </a:lnTo>
                  <a:lnTo>
                    <a:pt x="154" y="510"/>
                  </a:lnTo>
                  <a:lnTo>
                    <a:pt x="137" y="498"/>
                  </a:lnTo>
                  <a:lnTo>
                    <a:pt x="95" y="498"/>
                  </a:lnTo>
                  <a:lnTo>
                    <a:pt x="86" y="462"/>
                  </a:lnTo>
                  <a:lnTo>
                    <a:pt x="17" y="390"/>
                  </a:lnTo>
                  <a:lnTo>
                    <a:pt x="0" y="331"/>
                  </a:lnTo>
                  <a:lnTo>
                    <a:pt x="8" y="308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" name="Freeform 963"/>
            <p:cNvSpPr>
              <a:spLocks/>
            </p:cNvSpPr>
            <p:nvPr/>
          </p:nvSpPr>
          <p:spPr bwMode="auto">
            <a:xfrm>
              <a:off x="4213" y="1168"/>
              <a:ext cx="170" cy="284"/>
            </a:xfrm>
            <a:custGeom>
              <a:avLst/>
              <a:gdLst>
                <a:gd name="T0" fmla="*/ 11 w 338"/>
                <a:gd name="T1" fmla="*/ 566 h 566"/>
                <a:gd name="T2" fmla="*/ 21 w 338"/>
                <a:gd name="T3" fmla="*/ 549 h 566"/>
                <a:gd name="T4" fmla="*/ 85 w 338"/>
                <a:gd name="T5" fmla="*/ 545 h 566"/>
                <a:gd name="T6" fmla="*/ 138 w 338"/>
                <a:gd name="T7" fmla="*/ 528 h 566"/>
                <a:gd name="T8" fmla="*/ 192 w 338"/>
                <a:gd name="T9" fmla="*/ 496 h 566"/>
                <a:gd name="T10" fmla="*/ 235 w 338"/>
                <a:gd name="T11" fmla="*/ 494 h 566"/>
                <a:gd name="T12" fmla="*/ 285 w 338"/>
                <a:gd name="T13" fmla="*/ 412 h 566"/>
                <a:gd name="T14" fmla="*/ 300 w 338"/>
                <a:gd name="T15" fmla="*/ 418 h 566"/>
                <a:gd name="T16" fmla="*/ 338 w 338"/>
                <a:gd name="T17" fmla="*/ 389 h 566"/>
                <a:gd name="T18" fmla="*/ 329 w 338"/>
                <a:gd name="T19" fmla="*/ 368 h 566"/>
                <a:gd name="T20" fmla="*/ 332 w 338"/>
                <a:gd name="T21" fmla="*/ 357 h 566"/>
                <a:gd name="T22" fmla="*/ 294 w 338"/>
                <a:gd name="T23" fmla="*/ 7 h 566"/>
                <a:gd name="T24" fmla="*/ 291 w 338"/>
                <a:gd name="T25" fmla="*/ 0 h 566"/>
                <a:gd name="T26" fmla="*/ 89 w 338"/>
                <a:gd name="T27" fmla="*/ 23 h 566"/>
                <a:gd name="T28" fmla="*/ 51 w 338"/>
                <a:gd name="T29" fmla="*/ 42 h 566"/>
                <a:gd name="T30" fmla="*/ 17 w 338"/>
                <a:gd name="T31" fmla="*/ 32 h 566"/>
                <a:gd name="T32" fmla="*/ 42 w 338"/>
                <a:gd name="T33" fmla="*/ 319 h 566"/>
                <a:gd name="T34" fmla="*/ 36 w 338"/>
                <a:gd name="T35" fmla="*/ 378 h 566"/>
                <a:gd name="T36" fmla="*/ 51 w 338"/>
                <a:gd name="T37" fmla="*/ 412 h 566"/>
                <a:gd name="T38" fmla="*/ 34 w 338"/>
                <a:gd name="T39" fmla="*/ 477 h 566"/>
                <a:gd name="T40" fmla="*/ 11 w 338"/>
                <a:gd name="T41" fmla="*/ 505 h 566"/>
                <a:gd name="T42" fmla="*/ 0 w 338"/>
                <a:gd name="T43" fmla="*/ 553 h 566"/>
                <a:gd name="T44" fmla="*/ 11 w 338"/>
                <a:gd name="T45" fmla="*/ 566 h 566"/>
                <a:gd name="T46" fmla="*/ 11 w 338"/>
                <a:gd name="T47" fmla="*/ 566 h 5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38"/>
                <a:gd name="T73" fmla="*/ 0 h 566"/>
                <a:gd name="T74" fmla="*/ 338 w 338"/>
                <a:gd name="T75" fmla="*/ 566 h 5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38" h="566">
                  <a:moveTo>
                    <a:pt x="11" y="566"/>
                  </a:moveTo>
                  <a:lnTo>
                    <a:pt x="21" y="549"/>
                  </a:lnTo>
                  <a:lnTo>
                    <a:pt x="85" y="545"/>
                  </a:lnTo>
                  <a:lnTo>
                    <a:pt x="138" y="528"/>
                  </a:lnTo>
                  <a:lnTo>
                    <a:pt x="192" y="496"/>
                  </a:lnTo>
                  <a:lnTo>
                    <a:pt x="235" y="494"/>
                  </a:lnTo>
                  <a:lnTo>
                    <a:pt x="285" y="412"/>
                  </a:lnTo>
                  <a:lnTo>
                    <a:pt x="300" y="418"/>
                  </a:lnTo>
                  <a:lnTo>
                    <a:pt x="338" y="389"/>
                  </a:lnTo>
                  <a:lnTo>
                    <a:pt x="329" y="368"/>
                  </a:lnTo>
                  <a:lnTo>
                    <a:pt x="332" y="357"/>
                  </a:lnTo>
                  <a:lnTo>
                    <a:pt x="294" y="7"/>
                  </a:lnTo>
                  <a:lnTo>
                    <a:pt x="291" y="0"/>
                  </a:lnTo>
                  <a:lnTo>
                    <a:pt x="89" y="23"/>
                  </a:lnTo>
                  <a:lnTo>
                    <a:pt x="51" y="42"/>
                  </a:lnTo>
                  <a:lnTo>
                    <a:pt x="17" y="32"/>
                  </a:lnTo>
                  <a:lnTo>
                    <a:pt x="42" y="319"/>
                  </a:lnTo>
                  <a:lnTo>
                    <a:pt x="36" y="378"/>
                  </a:lnTo>
                  <a:lnTo>
                    <a:pt x="51" y="412"/>
                  </a:lnTo>
                  <a:lnTo>
                    <a:pt x="34" y="477"/>
                  </a:lnTo>
                  <a:lnTo>
                    <a:pt x="11" y="505"/>
                  </a:lnTo>
                  <a:lnTo>
                    <a:pt x="0" y="553"/>
                  </a:lnTo>
                  <a:lnTo>
                    <a:pt x="11" y="566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" name="Freeform 964"/>
            <p:cNvSpPr>
              <a:spLocks/>
            </p:cNvSpPr>
            <p:nvPr/>
          </p:nvSpPr>
          <p:spPr bwMode="auto">
            <a:xfrm>
              <a:off x="4151" y="1346"/>
              <a:ext cx="395" cy="198"/>
            </a:xfrm>
            <a:custGeom>
              <a:avLst/>
              <a:gdLst>
                <a:gd name="T0" fmla="*/ 4 w 791"/>
                <a:gd name="T1" fmla="*/ 375 h 396"/>
                <a:gd name="T2" fmla="*/ 23 w 791"/>
                <a:gd name="T3" fmla="*/ 373 h 396"/>
                <a:gd name="T4" fmla="*/ 29 w 791"/>
                <a:gd name="T5" fmla="*/ 331 h 396"/>
                <a:gd name="T6" fmla="*/ 17 w 791"/>
                <a:gd name="T7" fmla="*/ 329 h 396"/>
                <a:gd name="T8" fmla="*/ 42 w 791"/>
                <a:gd name="T9" fmla="*/ 295 h 396"/>
                <a:gd name="T10" fmla="*/ 91 w 791"/>
                <a:gd name="T11" fmla="*/ 310 h 396"/>
                <a:gd name="T12" fmla="*/ 99 w 791"/>
                <a:gd name="T13" fmla="*/ 262 h 396"/>
                <a:gd name="T14" fmla="*/ 133 w 791"/>
                <a:gd name="T15" fmla="*/ 249 h 396"/>
                <a:gd name="T16" fmla="*/ 128 w 791"/>
                <a:gd name="T17" fmla="*/ 240 h 396"/>
                <a:gd name="T18" fmla="*/ 147 w 791"/>
                <a:gd name="T19" fmla="*/ 194 h 396"/>
                <a:gd name="T20" fmla="*/ 211 w 791"/>
                <a:gd name="T21" fmla="*/ 190 h 396"/>
                <a:gd name="T22" fmla="*/ 264 w 791"/>
                <a:gd name="T23" fmla="*/ 173 h 396"/>
                <a:gd name="T24" fmla="*/ 299 w 791"/>
                <a:gd name="T25" fmla="*/ 150 h 396"/>
                <a:gd name="T26" fmla="*/ 318 w 791"/>
                <a:gd name="T27" fmla="*/ 141 h 396"/>
                <a:gd name="T28" fmla="*/ 361 w 791"/>
                <a:gd name="T29" fmla="*/ 139 h 396"/>
                <a:gd name="T30" fmla="*/ 411 w 791"/>
                <a:gd name="T31" fmla="*/ 57 h 396"/>
                <a:gd name="T32" fmla="*/ 426 w 791"/>
                <a:gd name="T33" fmla="*/ 63 h 396"/>
                <a:gd name="T34" fmla="*/ 464 w 791"/>
                <a:gd name="T35" fmla="*/ 34 h 396"/>
                <a:gd name="T36" fmla="*/ 455 w 791"/>
                <a:gd name="T37" fmla="*/ 13 h 396"/>
                <a:gd name="T38" fmla="*/ 458 w 791"/>
                <a:gd name="T39" fmla="*/ 2 h 396"/>
                <a:gd name="T40" fmla="*/ 493 w 791"/>
                <a:gd name="T41" fmla="*/ 0 h 396"/>
                <a:gd name="T42" fmla="*/ 515 w 791"/>
                <a:gd name="T43" fmla="*/ 8 h 396"/>
                <a:gd name="T44" fmla="*/ 584 w 791"/>
                <a:gd name="T45" fmla="*/ 48 h 396"/>
                <a:gd name="T46" fmla="*/ 633 w 791"/>
                <a:gd name="T47" fmla="*/ 46 h 396"/>
                <a:gd name="T48" fmla="*/ 656 w 791"/>
                <a:gd name="T49" fmla="*/ 31 h 396"/>
                <a:gd name="T50" fmla="*/ 711 w 791"/>
                <a:gd name="T51" fmla="*/ 65 h 396"/>
                <a:gd name="T52" fmla="*/ 728 w 791"/>
                <a:gd name="T53" fmla="*/ 129 h 396"/>
                <a:gd name="T54" fmla="*/ 791 w 791"/>
                <a:gd name="T55" fmla="*/ 175 h 396"/>
                <a:gd name="T56" fmla="*/ 761 w 791"/>
                <a:gd name="T57" fmla="*/ 211 h 396"/>
                <a:gd name="T58" fmla="*/ 707 w 791"/>
                <a:gd name="T59" fmla="*/ 262 h 396"/>
                <a:gd name="T60" fmla="*/ 706 w 791"/>
                <a:gd name="T61" fmla="*/ 274 h 396"/>
                <a:gd name="T62" fmla="*/ 628 w 791"/>
                <a:gd name="T63" fmla="*/ 323 h 396"/>
                <a:gd name="T64" fmla="*/ 190 w 791"/>
                <a:gd name="T65" fmla="*/ 365 h 396"/>
                <a:gd name="T66" fmla="*/ 143 w 791"/>
                <a:gd name="T67" fmla="*/ 361 h 396"/>
                <a:gd name="T68" fmla="*/ 145 w 791"/>
                <a:gd name="T69" fmla="*/ 384 h 396"/>
                <a:gd name="T70" fmla="*/ 0 w 791"/>
                <a:gd name="T71" fmla="*/ 396 h 396"/>
                <a:gd name="T72" fmla="*/ 4 w 791"/>
                <a:gd name="T73" fmla="*/ 375 h 396"/>
                <a:gd name="T74" fmla="*/ 4 w 791"/>
                <a:gd name="T75" fmla="*/ 375 h 39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91"/>
                <a:gd name="T115" fmla="*/ 0 h 396"/>
                <a:gd name="T116" fmla="*/ 791 w 791"/>
                <a:gd name="T117" fmla="*/ 396 h 39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91" h="396">
                  <a:moveTo>
                    <a:pt x="4" y="375"/>
                  </a:moveTo>
                  <a:lnTo>
                    <a:pt x="23" y="373"/>
                  </a:lnTo>
                  <a:lnTo>
                    <a:pt x="29" y="331"/>
                  </a:lnTo>
                  <a:lnTo>
                    <a:pt x="17" y="329"/>
                  </a:lnTo>
                  <a:lnTo>
                    <a:pt x="42" y="295"/>
                  </a:lnTo>
                  <a:lnTo>
                    <a:pt x="91" y="310"/>
                  </a:lnTo>
                  <a:lnTo>
                    <a:pt x="99" y="262"/>
                  </a:lnTo>
                  <a:lnTo>
                    <a:pt x="133" y="249"/>
                  </a:lnTo>
                  <a:lnTo>
                    <a:pt x="128" y="240"/>
                  </a:lnTo>
                  <a:lnTo>
                    <a:pt x="147" y="194"/>
                  </a:lnTo>
                  <a:lnTo>
                    <a:pt x="211" y="190"/>
                  </a:lnTo>
                  <a:lnTo>
                    <a:pt x="264" y="173"/>
                  </a:lnTo>
                  <a:lnTo>
                    <a:pt x="299" y="150"/>
                  </a:lnTo>
                  <a:lnTo>
                    <a:pt x="318" y="141"/>
                  </a:lnTo>
                  <a:lnTo>
                    <a:pt x="361" y="139"/>
                  </a:lnTo>
                  <a:lnTo>
                    <a:pt x="411" y="57"/>
                  </a:lnTo>
                  <a:lnTo>
                    <a:pt x="426" y="63"/>
                  </a:lnTo>
                  <a:lnTo>
                    <a:pt x="464" y="34"/>
                  </a:lnTo>
                  <a:lnTo>
                    <a:pt x="455" y="13"/>
                  </a:lnTo>
                  <a:lnTo>
                    <a:pt x="458" y="2"/>
                  </a:lnTo>
                  <a:lnTo>
                    <a:pt x="493" y="0"/>
                  </a:lnTo>
                  <a:lnTo>
                    <a:pt x="515" y="8"/>
                  </a:lnTo>
                  <a:lnTo>
                    <a:pt x="584" y="48"/>
                  </a:lnTo>
                  <a:lnTo>
                    <a:pt x="633" y="46"/>
                  </a:lnTo>
                  <a:lnTo>
                    <a:pt x="656" y="31"/>
                  </a:lnTo>
                  <a:lnTo>
                    <a:pt x="711" y="65"/>
                  </a:lnTo>
                  <a:lnTo>
                    <a:pt x="728" y="129"/>
                  </a:lnTo>
                  <a:lnTo>
                    <a:pt x="791" y="175"/>
                  </a:lnTo>
                  <a:lnTo>
                    <a:pt x="761" y="211"/>
                  </a:lnTo>
                  <a:lnTo>
                    <a:pt x="707" y="262"/>
                  </a:lnTo>
                  <a:lnTo>
                    <a:pt x="706" y="274"/>
                  </a:lnTo>
                  <a:lnTo>
                    <a:pt x="628" y="323"/>
                  </a:lnTo>
                  <a:lnTo>
                    <a:pt x="190" y="365"/>
                  </a:lnTo>
                  <a:lnTo>
                    <a:pt x="143" y="361"/>
                  </a:lnTo>
                  <a:lnTo>
                    <a:pt x="145" y="384"/>
                  </a:lnTo>
                  <a:lnTo>
                    <a:pt x="0" y="396"/>
                  </a:lnTo>
                  <a:lnTo>
                    <a:pt x="4" y="375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" name="Freeform 965"/>
            <p:cNvSpPr>
              <a:spLocks/>
            </p:cNvSpPr>
            <p:nvPr/>
          </p:nvSpPr>
          <p:spPr bwMode="auto">
            <a:xfrm>
              <a:off x="4107" y="1493"/>
              <a:ext cx="466" cy="154"/>
            </a:xfrm>
            <a:custGeom>
              <a:avLst/>
              <a:gdLst>
                <a:gd name="T0" fmla="*/ 17 w 931"/>
                <a:gd name="T1" fmla="*/ 253 h 308"/>
                <a:gd name="T2" fmla="*/ 11 w 931"/>
                <a:gd name="T3" fmla="*/ 249 h 308"/>
                <a:gd name="T4" fmla="*/ 38 w 931"/>
                <a:gd name="T5" fmla="*/ 228 h 308"/>
                <a:gd name="T6" fmla="*/ 64 w 931"/>
                <a:gd name="T7" fmla="*/ 180 h 308"/>
                <a:gd name="T8" fmla="*/ 55 w 931"/>
                <a:gd name="T9" fmla="*/ 169 h 308"/>
                <a:gd name="T10" fmla="*/ 68 w 931"/>
                <a:gd name="T11" fmla="*/ 146 h 308"/>
                <a:gd name="T12" fmla="*/ 68 w 931"/>
                <a:gd name="T13" fmla="*/ 120 h 308"/>
                <a:gd name="T14" fmla="*/ 87 w 931"/>
                <a:gd name="T15" fmla="*/ 101 h 308"/>
                <a:gd name="T16" fmla="*/ 232 w 931"/>
                <a:gd name="T17" fmla="*/ 89 h 308"/>
                <a:gd name="T18" fmla="*/ 230 w 931"/>
                <a:gd name="T19" fmla="*/ 66 h 308"/>
                <a:gd name="T20" fmla="*/ 277 w 931"/>
                <a:gd name="T21" fmla="*/ 70 h 308"/>
                <a:gd name="T22" fmla="*/ 715 w 931"/>
                <a:gd name="T23" fmla="*/ 28 h 308"/>
                <a:gd name="T24" fmla="*/ 931 w 931"/>
                <a:gd name="T25" fmla="*/ 0 h 308"/>
                <a:gd name="T26" fmla="*/ 893 w 931"/>
                <a:gd name="T27" fmla="*/ 74 h 308"/>
                <a:gd name="T28" fmla="*/ 834 w 931"/>
                <a:gd name="T29" fmla="*/ 87 h 308"/>
                <a:gd name="T30" fmla="*/ 806 w 931"/>
                <a:gd name="T31" fmla="*/ 125 h 308"/>
                <a:gd name="T32" fmla="*/ 699 w 931"/>
                <a:gd name="T33" fmla="*/ 186 h 308"/>
                <a:gd name="T34" fmla="*/ 694 w 931"/>
                <a:gd name="T35" fmla="*/ 209 h 308"/>
                <a:gd name="T36" fmla="*/ 667 w 931"/>
                <a:gd name="T37" fmla="*/ 222 h 308"/>
                <a:gd name="T38" fmla="*/ 667 w 931"/>
                <a:gd name="T39" fmla="*/ 253 h 308"/>
                <a:gd name="T40" fmla="*/ 523 w 931"/>
                <a:gd name="T41" fmla="*/ 270 h 308"/>
                <a:gd name="T42" fmla="*/ 234 w 931"/>
                <a:gd name="T43" fmla="*/ 294 h 308"/>
                <a:gd name="T44" fmla="*/ 0 w 931"/>
                <a:gd name="T45" fmla="*/ 308 h 308"/>
                <a:gd name="T46" fmla="*/ 17 w 931"/>
                <a:gd name="T47" fmla="*/ 253 h 308"/>
                <a:gd name="T48" fmla="*/ 17 w 931"/>
                <a:gd name="T49" fmla="*/ 253 h 30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1"/>
                <a:gd name="T76" fmla="*/ 0 h 308"/>
                <a:gd name="T77" fmla="*/ 931 w 931"/>
                <a:gd name="T78" fmla="*/ 308 h 30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1" h="308">
                  <a:moveTo>
                    <a:pt x="17" y="253"/>
                  </a:moveTo>
                  <a:lnTo>
                    <a:pt x="11" y="249"/>
                  </a:lnTo>
                  <a:lnTo>
                    <a:pt x="38" y="228"/>
                  </a:lnTo>
                  <a:lnTo>
                    <a:pt x="64" y="180"/>
                  </a:lnTo>
                  <a:lnTo>
                    <a:pt x="55" y="169"/>
                  </a:lnTo>
                  <a:lnTo>
                    <a:pt x="68" y="146"/>
                  </a:lnTo>
                  <a:lnTo>
                    <a:pt x="68" y="120"/>
                  </a:lnTo>
                  <a:lnTo>
                    <a:pt x="87" y="101"/>
                  </a:lnTo>
                  <a:lnTo>
                    <a:pt x="232" y="89"/>
                  </a:lnTo>
                  <a:lnTo>
                    <a:pt x="230" y="66"/>
                  </a:lnTo>
                  <a:lnTo>
                    <a:pt x="277" y="70"/>
                  </a:lnTo>
                  <a:lnTo>
                    <a:pt x="715" y="28"/>
                  </a:lnTo>
                  <a:lnTo>
                    <a:pt x="931" y="0"/>
                  </a:lnTo>
                  <a:lnTo>
                    <a:pt x="893" y="74"/>
                  </a:lnTo>
                  <a:lnTo>
                    <a:pt x="834" y="87"/>
                  </a:lnTo>
                  <a:lnTo>
                    <a:pt x="806" y="125"/>
                  </a:lnTo>
                  <a:lnTo>
                    <a:pt x="699" y="186"/>
                  </a:lnTo>
                  <a:lnTo>
                    <a:pt x="694" y="209"/>
                  </a:lnTo>
                  <a:lnTo>
                    <a:pt x="667" y="222"/>
                  </a:lnTo>
                  <a:lnTo>
                    <a:pt x="667" y="253"/>
                  </a:lnTo>
                  <a:lnTo>
                    <a:pt x="523" y="270"/>
                  </a:lnTo>
                  <a:lnTo>
                    <a:pt x="234" y="294"/>
                  </a:lnTo>
                  <a:lnTo>
                    <a:pt x="0" y="308"/>
                  </a:lnTo>
                  <a:lnTo>
                    <a:pt x="17" y="253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6" name="Freeform 966"/>
            <p:cNvSpPr>
              <a:spLocks/>
            </p:cNvSpPr>
            <p:nvPr/>
          </p:nvSpPr>
          <p:spPr bwMode="auto">
            <a:xfrm>
              <a:off x="4043" y="1641"/>
              <a:ext cx="194" cy="327"/>
            </a:xfrm>
            <a:custGeom>
              <a:avLst/>
              <a:gdLst>
                <a:gd name="T0" fmla="*/ 27 w 388"/>
                <a:gd name="T1" fmla="*/ 457 h 654"/>
                <a:gd name="T2" fmla="*/ 65 w 388"/>
                <a:gd name="T3" fmla="*/ 407 h 654"/>
                <a:gd name="T4" fmla="*/ 54 w 388"/>
                <a:gd name="T5" fmla="*/ 394 h 654"/>
                <a:gd name="T6" fmla="*/ 38 w 388"/>
                <a:gd name="T7" fmla="*/ 287 h 654"/>
                <a:gd name="T8" fmla="*/ 33 w 388"/>
                <a:gd name="T9" fmla="*/ 215 h 654"/>
                <a:gd name="T10" fmla="*/ 59 w 388"/>
                <a:gd name="T11" fmla="*/ 135 h 654"/>
                <a:gd name="T12" fmla="*/ 101 w 388"/>
                <a:gd name="T13" fmla="*/ 80 h 654"/>
                <a:gd name="T14" fmla="*/ 97 w 388"/>
                <a:gd name="T15" fmla="*/ 65 h 654"/>
                <a:gd name="T16" fmla="*/ 128 w 388"/>
                <a:gd name="T17" fmla="*/ 14 h 654"/>
                <a:gd name="T18" fmla="*/ 362 w 388"/>
                <a:gd name="T19" fmla="*/ 0 h 654"/>
                <a:gd name="T20" fmla="*/ 373 w 388"/>
                <a:gd name="T21" fmla="*/ 12 h 654"/>
                <a:gd name="T22" fmla="*/ 362 w 388"/>
                <a:gd name="T23" fmla="*/ 419 h 654"/>
                <a:gd name="T24" fmla="*/ 388 w 388"/>
                <a:gd name="T25" fmla="*/ 614 h 654"/>
                <a:gd name="T26" fmla="*/ 379 w 388"/>
                <a:gd name="T27" fmla="*/ 624 h 654"/>
                <a:gd name="T28" fmla="*/ 329 w 388"/>
                <a:gd name="T29" fmla="*/ 612 h 654"/>
                <a:gd name="T30" fmla="*/ 253 w 388"/>
                <a:gd name="T31" fmla="*/ 654 h 654"/>
                <a:gd name="T32" fmla="*/ 215 w 388"/>
                <a:gd name="T33" fmla="*/ 592 h 654"/>
                <a:gd name="T34" fmla="*/ 221 w 388"/>
                <a:gd name="T35" fmla="*/ 546 h 654"/>
                <a:gd name="T36" fmla="*/ 0 w 388"/>
                <a:gd name="T37" fmla="*/ 555 h 654"/>
                <a:gd name="T38" fmla="*/ 27 w 388"/>
                <a:gd name="T39" fmla="*/ 457 h 654"/>
                <a:gd name="T40" fmla="*/ 27 w 388"/>
                <a:gd name="T41" fmla="*/ 457 h 6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88"/>
                <a:gd name="T64" fmla="*/ 0 h 654"/>
                <a:gd name="T65" fmla="*/ 388 w 388"/>
                <a:gd name="T66" fmla="*/ 654 h 65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88" h="654">
                  <a:moveTo>
                    <a:pt x="27" y="457"/>
                  </a:moveTo>
                  <a:lnTo>
                    <a:pt x="65" y="407"/>
                  </a:lnTo>
                  <a:lnTo>
                    <a:pt x="54" y="394"/>
                  </a:lnTo>
                  <a:lnTo>
                    <a:pt x="38" y="287"/>
                  </a:lnTo>
                  <a:lnTo>
                    <a:pt x="33" y="215"/>
                  </a:lnTo>
                  <a:lnTo>
                    <a:pt x="59" y="135"/>
                  </a:lnTo>
                  <a:lnTo>
                    <a:pt x="101" y="80"/>
                  </a:lnTo>
                  <a:lnTo>
                    <a:pt x="97" y="65"/>
                  </a:lnTo>
                  <a:lnTo>
                    <a:pt x="128" y="14"/>
                  </a:lnTo>
                  <a:lnTo>
                    <a:pt x="362" y="0"/>
                  </a:lnTo>
                  <a:lnTo>
                    <a:pt x="373" y="12"/>
                  </a:lnTo>
                  <a:lnTo>
                    <a:pt x="362" y="419"/>
                  </a:lnTo>
                  <a:lnTo>
                    <a:pt x="388" y="614"/>
                  </a:lnTo>
                  <a:lnTo>
                    <a:pt x="379" y="624"/>
                  </a:lnTo>
                  <a:lnTo>
                    <a:pt x="329" y="612"/>
                  </a:lnTo>
                  <a:lnTo>
                    <a:pt x="253" y="654"/>
                  </a:lnTo>
                  <a:lnTo>
                    <a:pt x="215" y="592"/>
                  </a:lnTo>
                  <a:lnTo>
                    <a:pt x="221" y="546"/>
                  </a:lnTo>
                  <a:lnTo>
                    <a:pt x="0" y="555"/>
                  </a:lnTo>
                  <a:lnTo>
                    <a:pt x="27" y="457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7" name="Freeform 967"/>
            <p:cNvSpPr>
              <a:spLocks/>
            </p:cNvSpPr>
            <p:nvPr/>
          </p:nvSpPr>
          <p:spPr bwMode="auto">
            <a:xfrm>
              <a:off x="4224" y="1628"/>
              <a:ext cx="208" cy="330"/>
            </a:xfrm>
            <a:custGeom>
              <a:avLst/>
              <a:gdLst>
                <a:gd name="T0" fmla="*/ 11 w 416"/>
                <a:gd name="T1" fmla="*/ 36 h 659"/>
                <a:gd name="T2" fmla="*/ 0 w 416"/>
                <a:gd name="T3" fmla="*/ 443 h 659"/>
                <a:gd name="T4" fmla="*/ 26 w 416"/>
                <a:gd name="T5" fmla="*/ 638 h 659"/>
                <a:gd name="T6" fmla="*/ 55 w 416"/>
                <a:gd name="T7" fmla="*/ 646 h 659"/>
                <a:gd name="T8" fmla="*/ 81 w 416"/>
                <a:gd name="T9" fmla="*/ 631 h 659"/>
                <a:gd name="T10" fmla="*/ 97 w 416"/>
                <a:gd name="T11" fmla="*/ 646 h 659"/>
                <a:gd name="T12" fmla="*/ 74 w 416"/>
                <a:gd name="T13" fmla="*/ 659 h 659"/>
                <a:gd name="T14" fmla="*/ 131 w 416"/>
                <a:gd name="T15" fmla="*/ 644 h 659"/>
                <a:gd name="T16" fmla="*/ 142 w 416"/>
                <a:gd name="T17" fmla="*/ 627 h 659"/>
                <a:gd name="T18" fmla="*/ 135 w 416"/>
                <a:gd name="T19" fmla="*/ 616 h 659"/>
                <a:gd name="T20" fmla="*/ 138 w 416"/>
                <a:gd name="T21" fmla="*/ 598 h 659"/>
                <a:gd name="T22" fmla="*/ 112 w 416"/>
                <a:gd name="T23" fmla="*/ 574 h 659"/>
                <a:gd name="T24" fmla="*/ 112 w 416"/>
                <a:gd name="T25" fmla="*/ 553 h 659"/>
                <a:gd name="T26" fmla="*/ 416 w 416"/>
                <a:gd name="T27" fmla="*/ 526 h 659"/>
                <a:gd name="T28" fmla="*/ 391 w 416"/>
                <a:gd name="T29" fmla="*/ 422 h 659"/>
                <a:gd name="T30" fmla="*/ 406 w 416"/>
                <a:gd name="T31" fmla="*/ 359 h 659"/>
                <a:gd name="T32" fmla="*/ 368 w 416"/>
                <a:gd name="T33" fmla="*/ 277 h 659"/>
                <a:gd name="T34" fmla="*/ 289 w 416"/>
                <a:gd name="T35" fmla="*/ 0 h 659"/>
                <a:gd name="T36" fmla="*/ 0 w 416"/>
                <a:gd name="T37" fmla="*/ 24 h 659"/>
                <a:gd name="T38" fmla="*/ 11 w 416"/>
                <a:gd name="T39" fmla="*/ 36 h 659"/>
                <a:gd name="T40" fmla="*/ 11 w 416"/>
                <a:gd name="T41" fmla="*/ 36 h 65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16"/>
                <a:gd name="T64" fmla="*/ 0 h 659"/>
                <a:gd name="T65" fmla="*/ 416 w 416"/>
                <a:gd name="T66" fmla="*/ 659 h 65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16" h="659">
                  <a:moveTo>
                    <a:pt x="11" y="36"/>
                  </a:moveTo>
                  <a:lnTo>
                    <a:pt x="0" y="443"/>
                  </a:lnTo>
                  <a:lnTo>
                    <a:pt x="26" y="638"/>
                  </a:lnTo>
                  <a:lnTo>
                    <a:pt x="55" y="646"/>
                  </a:lnTo>
                  <a:lnTo>
                    <a:pt x="81" y="631"/>
                  </a:lnTo>
                  <a:lnTo>
                    <a:pt x="97" y="646"/>
                  </a:lnTo>
                  <a:lnTo>
                    <a:pt x="74" y="659"/>
                  </a:lnTo>
                  <a:lnTo>
                    <a:pt x="131" y="644"/>
                  </a:lnTo>
                  <a:lnTo>
                    <a:pt x="142" y="627"/>
                  </a:lnTo>
                  <a:lnTo>
                    <a:pt x="135" y="616"/>
                  </a:lnTo>
                  <a:lnTo>
                    <a:pt x="138" y="598"/>
                  </a:lnTo>
                  <a:lnTo>
                    <a:pt x="112" y="574"/>
                  </a:lnTo>
                  <a:lnTo>
                    <a:pt x="112" y="553"/>
                  </a:lnTo>
                  <a:lnTo>
                    <a:pt x="416" y="526"/>
                  </a:lnTo>
                  <a:lnTo>
                    <a:pt x="391" y="422"/>
                  </a:lnTo>
                  <a:lnTo>
                    <a:pt x="406" y="359"/>
                  </a:lnTo>
                  <a:lnTo>
                    <a:pt x="368" y="277"/>
                  </a:lnTo>
                  <a:lnTo>
                    <a:pt x="289" y="0"/>
                  </a:lnTo>
                  <a:lnTo>
                    <a:pt x="0" y="24"/>
                  </a:lnTo>
                  <a:lnTo>
                    <a:pt x="11" y="36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" name="Freeform 968"/>
            <p:cNvSpPr>
              <a:spLocks/>
            </p:cNvSpPr>
            <p:nvPr/>
          </p:nvSpPr>
          <p:spPr bwMode="auto">
            <a:xfrm>
              <a:off x="4368" y="1611"/>
              <a:ext cx="294" cy="302"/>
            </a:xfrm>
            <a:custGeom>
              <a:avLst/>
              <a:gdLst>
                <a:gd name="T0" fmla="*/ 79 w 587"/>
                <a:gd name="T1" fmla="*/ 312 h 603"/>
                <a:gd name="T2" fmla="*/ 117 w 587"/>
                <a:gd name="T3" fmla="*/ 394 h 603"/>
                <a:gd name="T4" fmla="*/ 102 w 587"/>
                <a:gd name="T5" fmla="*/ 457 h 603"/>
                <a:gd name="T6" fmla="*/ 127 w 587"/>
                <a:gd name="T7" fmla="*/ 561 h 603"/>
                <a:gd name="T8" fmla="*/ 150 w 587"/>
                <a:gd name="T9" fmla="*/ 595 h 603"/>
                <a:gd name="T10" fmla="*/ 464 w 587"/>
                <a:gd name="T11" fmla="*/ 578 h 603"/>
                <a:gd name="T12" fmla="*/ 467 w 587"/>
                <a:gd name="T13" fmla="*/ 599 h 603"/>
                <a:gd name="T14" fmla="*/ 486 w 587"/>
                <a:gd name="T15" fmla="*/ 603 h 603"/>
                <a:gd name="T16" fmla="*/ 479 w 587"/>
                <a:gd name="T17" fmla="*/ 552 h 603"/>
                <a:gd name="T18" fmla="*/ 492 w 587"/>
                <a:gd name="T19" fmla="*/ 538 h 603"/>
                <a:gd name="T20" fmla="*/ 538 w 587"/>
                <a:gd name="T21" fmla="*/ 548 h 603"/>
                <a:gd name="T22" fmla="*/ 545 w 587"/>
                <a:gd name="T23" fmla="*/ 512 h 603"/>
                <a:gd name="T24" fmla="*/ 540 w 587"/>
                <a:gd name="T25" fmla="*/ 464 h 603"/>
                <a:gd name="T26" fmla="*/ 559 w 587"/>
                <a:gd name="T27" fmla="*/ 451 h 603"/>
                <a:gd name="T28" fmla="*/ 587 w 587"/>
                <a:gd name="T29" fmla="*/ 360 h 603"/>
                <a:gd name="T30" fmla="*/ 568 w 587"/>
                <a:gd name="T31" fmla="*/ 356 h 603"/>
                <a:gd name="T32" fmla="*/ 492 w 587"/>
                <a:gd name="T33" fmla="*/ 238 h 603"/>
                <a:gd name="T34" fmla="*/ 327 w 587"/>
                <a:gd name="T35" fmla="*/ 90 h 603"/>
                <a:gd name="T36" fmla="*/ 254 w 587"/>
                <a:gd name="T37" fmla="*/ 44 h 603"/>
                <a:gd name="T38" fmla="*/ 279 w 587"/>
                <a:gd name="T39" fmla="*/ 0 h 603"/>
                <a:gd name="T40" fmla="*/ 144 w 587"/>
                <a:gd name="T41" fmla="*/ 18 h 603"/>
                <a:gd name="T42" fmla="*/ 0 w 587"/>
                <a:gd name="T43" fmla="*/ 35 h 603"/>
                <a:gd name="T44" fmla="*/ 79 w 587"/>
                <a:gd name="T45" fmla="*/ 312 h 603"/>
                <a:gd name="T46" fmla="*/ 79 w 587"/>
                <a:gd name="T47" fmla="*/ 312 h 60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87"/>
                <a:gd name="T73" fmla="*/ 0 h 603"/>
                <a:gd name="T74" fmla="*/ 587 w 587"/>
                <a:gd name="T75" fmla="*/ 603 h 60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87" h="603">
                  <a:moveTo>
                    <a:pt x="79" y="312"/>
                  </a:moveTo>
                  <a:lnTo>
                    <a:pt x="117" y="394"/>
                  </a:lnTo>
                  <a:lnTo>
                    <a:pt x="102" y="457"/>
                  </a:lnTo>
                  <a:lnTo>
                    <a:pt x="127" y="561"/>
                  </a:lnTo>
                  <a:lnTo>
                    <a:pt x="150" y="595"/>
                  </a:lnTo>
                  <a:lnTo>
                    <a:pt x="464" y="578"/>
                  </a:lnTo>
                  <a:lnTo>
                    <a:pt x="467" y="599"/>
                  </a:lnTo>
                  <a:lnTo>
                    <a:pt x="486" y="603"/>
                  </a:lnTo>
                  <a:lnTo>
                    <a:pt x="479" y="552"/>
                  </a:lnTo>
                  <a:lnTo>
                    <a:pt x="492" y="538"/>
                  </a:lnTo>
                  <a:lnTo>
                    <a:pt x="538" y="548"/>
                  </a:lnTo>
                  <a:lnTo>
                    <a:pt x="545" y="512"/>
                  </a:lnTo>
                  <a:lnTo>
                    <a:pt x="540" y="464"/>
                  </a:lnTo>
                  <a:lnTo>
                    <a:pt x="559" y="451"/>
                  </a:lnTo>
                  <a:lnTo>
                    <a:pt x="587" y="360"/>
                  </a:lnTo>
                  <a:lnTo>
                    <a:pt x="568" y="356"/>
                  </a:lnTo>
                  <a:lnTo>
                    <a:pt x="492" y="238"/>
                  </a:lnTo>
                  <a:lnTo>
                    <a:pt x="327" y="90"/>
                  </a:lnTo>
                  <a:lnTo>
                    <a:pt x="254" y="44"/>
                  </a:lnTo>
                  <a:lnTo>
                    <a:pt x="279" y="0"/>
                  </a:lnTo>
                  <a:lnTo>
                    <a:pt x="144" y="18"/>
                  </a:lnTo>
                  <a:lnTo>
                    <a:pt x="0" y="35"/>
                  </a:lnTo>
                  <a:lnTo>
                    <a:pt x="79" y="312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" name="Freeform 969"/>
            <p:cNvSpPr>
              <a:spLocks/>
            </p:cNvSpPr>
            <p:nvPr/>
          </p:nvSpPr>
          <p:spPr bwMode="auto">
            <a:xfrm>
              <a:off x="4280" y="1880"/>
              <a:ext cx="495" cy="366"/>
            </a:xfrm>
            <a:custGeom>
              <a:avLst/>
              <a:gdLst>
                <a:gd name="T0" fmla="*/ 0 w 990"/>
                <a:gd name="T1" fmla="*/ 71 h 732"/>
                <a:gd name="T2" fmla="*/ 26 w 990"/>
                <a:gd name="T3" fmla="*/ 95 h 732"/>
                <a:gd name="T4" fmla="*/ 23 w 990"/>
                <a:gd name="T5" fmla="*/ 113 h 732"/>
                <a:gd name="T6" fmla="*/ 30 w 990"/>
                <a:gd name="T7" fmla="*/ 124 h 732"/>
                <a:gd name="T8" fmla="*/ 19 w 990"/>
                <a:gd name="T9" fmla="*/ 141 h 732"/>
                <a:gd name="T10" fmla="*/ 135 w 990"/>
                <a:gd name="T11" fmla="*/ 101 h 732"/>
                <a:gd name="T12" fmla="*/ 283 w 990"/>
                <a:gd name="T13" fmla="*/ 194 h 732"/>
                <a:gd name="T14" fmla="*/ 405 w 990"/>
                <a:gd name="T15" fmla="*/ 130 h 732"/>
                <a:gd name="T16" fmla="*/ 475 w 990"/>
                <a:gd name="T17" fmla="*/ 145 h 732"/>
                <a:gd name="T18" fmla="*/ 564 w 990"/>
                <a:gd name="T19" fmla="*/ 232 h 732"/>
                <a:gd name="T20" fmla="*/ 597 w 990"/>
                <a:gd name="T21" fmla="*/ 232 h 732"/>
                <a:gd name="T22" fmla="*/ 625 w 990"/>
                <a:gd name="T23" fmla="*/ 293 h 732"/>
                <a:gd name="T24" fmla="*/ 618 w 990"/>
                <a:gd name="T25" fmla="*/ 409 h 732"/>
                <a:gd name="T26" fmla="*/ 639 w 990"/>
                <a:gd name="T27" fmla="*/ 422 h 732"/>
                <a:gd name="T28" fmla="*/ 642 w 990"/>
                <a:gd name="T29" fmla="*/ 401 h 732"/>
                <a:gd name="T30" fmla="*/ 671 w 990"/>
                <a:gd name="T31" fmla="*/ 401 h 732"/>
                <a:gd name="T32" fmla="*/ 642 w 990"/>
                <a:gd name="T33" fmla="*/ 457 h 732"/>
                <a:gd name="T34" fmla="*/ 718 w 990"/>
                <a:gd name="T35" fmla="*/ 533 h 732"/>
                <a:gd name="T36" fmla="*/ 730 w 990"/>
                <a:gd name="T37" fmla="*/ 512 h 732"/>
                <a:gd name="T38" fmla="*/ 736 w 990"/>
                <a:gd name="T39" fmla="*/ 565 h 732"/>
                <a:gd name="T40" fmla="*/ 760 w 990"/>
                <a:gd name="T41" fmla="*/ 576 h 732"/>
                <a:gd name="T42" fmla="*/ 787 w 990"/>
                <a:gd name="T43" fmla="*/ 641 h 732"/>
                <a:gd name="T44" fmla="*/ 814 w 990"/>
                <a:gd name="T45" fmla="*/ 641 h 732"/>
                <a:gd name="T46" fmla="*/ 871 w 990"/>
                <a:gd name="T47" fmla="*/ 702 h 732"/>
                <a:gd name="T48" fmla="*/ 903 w 990"/>
                <a:gd name="T49" fmla="*/ 706 h 732"/>
                <a:gd name="T50" fmla="*/ 903 w 990"/>
                <a:gd name="T51" fmla="*/ 715 h 732"/>
                <a:gd name="T52" fmla="*/ 880 w 990"/>
                <a:gd name="T53" fmla="*/ 732 h 732"/>
                <a:gd name="T54" fmla="*/ 931 w 990"/>
                <a:gd name="T55" fmla="*/ 725 h 732"/>
                <a:gd name="T56" fmla="*/ 964 w 990"/>
                <a:gd name="T57" fmla="*/ 711 h 732"/>
                <a:gd name="T58" fmla="*/ 981 w 990"/>
                <a:gd name="T59" fmla="*/ 626 h 732"/>
                <a:gd name="T60" fmla="*/ 990 w 990"/>
                <a:gd name="T61" fmla="*/ 630 h 732"/>
                <a:gd name="T62" fmla="*/ 983 w 990"/>
                <a:gd name="T63" fmla="*/ 512 h 732"/>
                <a:gd name="T64" fmla="*/ 969 w 990"/>
                <a:gd name="T65" fmla="*/ 477 h 732"/>
                <a:gd name="T66" fmla="*/ 863 w 990"/>
                <a:gd name="T67" fmla="*/ 306 h 732"/>
                <a:gd name="T68" fmla="*/ 779 w 990"/>
                <a:gd name="T69" fmla="*/ 145 h 732"/>
                <a:gd name="T70" fmla="*/ 728 w 990"/>
                <a:gd name="T71" fmla="*/ 12 h 732"/>
                <a:gd name="T72" fmla="*/ 715 w 990"/>
                <a:gd name="T73" fmla="*/ 10 h 732"/>
                <a:gd name="T74" fmla="*/ 669 w 990"/>
                <a:gd name="T75" fmla="*/ 0 h 732"/>
                <a:gd name="T76" fmla="*/ 656 w 990"/>
                <a:gd name="T77" fmla="*/ 14 h 732"/>
                <a:gd name="T78" fmla="*/ 663 w 990"/>
                <a:gd name="T79" fmla="*/ 65 h 732"/>
                <a:gd name="T80" fmla="*/ 644 w 990"/>
                <a:gd name="T81" fmla="*/ 61 h 732"/>
                <a:gd name="T82" fmla="*/ 641 w 990"/>
                <a:gd name="T83" fmla="*/ 40 h 732"/>
                <a:gd name="T84" fmla="*/ 327 w 990"/>
                <a:gd name="T85" fmla="*/ 57 h 732"/>
                <a:gd name="T86" fmla="*/ 304 w 990"/>
                <a:gd name="T87" fmla="*/ 23 h 732"/>
                <a:gd name="T88" fmla="*/ 0 w 990"/>
                <a:gd name="T89" fmla="*/ 50 h 732"/>
                <a:gd name="T90" fmla="*/ 0 w 990"/>
                <a:gd name="T91" fmla="*/ 71 h 732"/>
                <a:gd name="T92" fmla="*/ 0 w 990"/>
                <a:gd name="T93" fmla="*/ 71 h 7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90"/>
                <a:gd name="T142" fmla="*/ 0 h 732"/>
                <a:gd name="T143" fmla="*/ 990 w 990"/>
                <a:gd name="T144" fmla="*/ 732 h 7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90" h="732">
                  <a:moveTo>
                    <a:pt x="0" y="71"/>
                  </a:moveTo>
                  <a:lnTo>
                    <a:pt x="26" y="95"/>
                  </a:lnTo>
                  <a:lnTo>
                    <a:pt x="23" y="113"/>
                  </a:lnTo>
                  <a:lnTo>
                    <a:pt x="30" y="124"/>
                  </a:lnTo>
                  <a:lnTo>
                    <a:pt x="19" y="141"/>
                  </a:lnTo>
                  <a:lnTo>
                    <a:pt x="135" y="101"/>
                  </a:lnTo>
                  <a:lnTo>
                    <a:pt x="283" y="194"/>
                  </a:lnTo>
                  <a:lnTo>
                    <a:pt x="405" y="130"/>
                  </a:lnTo>
                  <a:lnTo>
                    <a:pt x="475" y="145"/>
                  </a:lnTo>
                  <a:lnTo>
                    <a:pt x="564" y="232"/>
                  </a:lnTo>
                  <a:lnTo>
                    <a:pt x="597" y="232"/>
                  </a:lnTo>
                  <a:lnTo>
                    <a:pt x="625" y="293"/>
                  </a:lnTo>
                  <a:lnTo>
                    <a:pt x="618" y="409"/>
                  </a:lnTo>
                  <a:lnTo>
                    <a:pt x="639" y="422"/>
                  </a:lnTo>
                  <a:lnTo>
                    <a:pt x="642" y="401"/>
                  </a:lnTo>
                  <a:lnTo>
                    <a:pt x="671" y="401"/>
                  </a:lnTo>
                  <a:lnTo>
                    <a:pt x="642" y="457"/>
                  </a:lnTo>
                  <a:lnTo>
                    <a:pt x="718" y="533"/>
                  </a:lnTo>
                  <a:lnTo>
                    <a:pt x="730" y="512"/>
                  </a:lnTo>
                  <a:lnTo>
                    <a:pt x="736" y="565"/>
                  </a:lnTo>
                  <a:lnTo>
                    <a:pt x="760" y="576"/>
                  </a:lnTo>
                  <a:lnTo>
                    <a:pt x="787" y="641"/>
                  </a:lnTo>
                  <a:lnTo>
                    <a:pt x="814" y="641"/>
                  </a:lnTo>
                  <a:lnTo>
                    <a:pt x="871" y="702"/>
                  </a:lnTo>
                  <a:lnTo>
                    <a:pt x="903" y="706"/>
                  </a:lnTo>
                  <a:lnTo>
                    <a:pt x="903" y="715"/>
                  </a:lnTo>
                  <a:lnTo>
                    <a:pt x="880" y="732"/>
                  </a:lnTo>
                  <a:lnTo>
                    <a:pt x="931" y="725"/>
                  </a:lnTo>
                  <a:lnTo>
                    <a:pt x="964" y="711"/>
                  </a:lnTo>
                  <a:lnTo>
                    <a:pt x="981" y="626"/>
                  </a:lnTo>
                  <a:lnTo>
                    <a:pt x="990" y="630"/>
                  </a:lnTo>
                  <a:lnTo>
                    <a:pt x="983" y="512"/>
                  </a:lnTo>
                  <a:lnTo>
                    <a:pt x="969" y="477"/>
                  </a:lnTo>
                  <a:lnTo>
                    <a:pt x="863" y="306"/>
                  </a:lnTo>
                  <a:lnTo>
                    <a:pt x="779" y="145"/>
                  </a:lnTo>
                  <a:lnTo>
                    <a:pt x="728" y="12"/>
                  </a:lnTo>
                  <a:lnTo>
                    <a:pt x="715" y="10"/>
                  </a:lnTo>
                  <a:lnTo>
                    <a:pt x="669" y="0"/>
                  </a:lnTo>
                  <a:lnTo>
                    <a:pt x="656" y="14"/>
                  </a:lnTo>
                  <a:lnTo>
                    <a:pt x="663" y="65"/>
                  </a:lnTo>
                  <a:lnTo>
                    <a:pt x="644" y="61"/>
                  </a:lnTo>
                  <a:lnTo>
                    <a:pt x="641" y="40"/>
                  </a:lnTo>
                  <a:lnTo>
                    <a:pt x="327" y="57"/>
                  </a:lnTo>
                  <a:lnTo>
                    <a:pt x="304" y="23"/>
                  </a:lnTo>
                  <a:lnTo>
                    <a:pt x="0" y="50"/>
                  </a:lnTo>
                  <a:lnTo>
                    <a:pt x="0" y="71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" name="Freeform 970"/>
            <p:cNvSpPr>
              <a:spLocks/>
            </p:cNvSpPr>
            <p:nvPr/>
          </p:nvSpPr>
          <p:spPr bwMode="auto">
            <a:xfrm>
              <a:off x="4361" y="1127"/>
              <a:ext cx="229" cy="251"/>
            </a:xfrm>
            <a:custGeom>
              <a:avLst/>
              <a:gdLst>
                <a:gd name="T0" fmla="*/ 0 w 459"/>
                <a:gd name="T1" fmla="*/ 91 h 504"/>
                <a:gd name="T2" fmla="*/ 38 w 459"/>
                <a:gd name="T3" fmla="*/ 441 h 504"/>
                <a:gd name="T4" fmla="*/ 95 w 459"/>
                <a:gd name="T5" fmla="*/ 447 h 504"/>
                <a:gd name="T6" fmla="*/ 164 w 459"/>
                <a:gd name="T7" fmla="*/ 487 h 504"/>
                <a:gd name="T8" fmla="*/ 213 w 459"/>
                <a:gd name="T9" fmla="*/ 485 h 504"/>
                <a:gd name="T10" fmla="*/ 236 w 459"/>
                <a:gd name="T11" fmla="*/ 470 h 504"/>
                <a:gd name="T12" fmla="*/ 291 w 459"/>
                <a:gd name="T13" fmla="*/ 504 h 504"/>
                <a:gd name="T14" fmla="*/ 324 w 459"/>
                <a:gd name="T15" fmla="*/ 475 h 504"/>
                <a:gd name="T16" fmla="*/ 331 w 459"/>
                <a:gd name="T17" fmla="*/ 420 h 504"/>
                <a:gd name="T18" fmla="*/ 352 w 459"/>
                <a:gd name="T19" fmla="*/ 432 h 504"/>
                <a:gd name="T20" fmla="*/ 364 w 459"/>
                <a:gd name="T21" fmla="*/ 386 h 504"/>
                <a:gd name="T22" fmla="*/ 440 w 459"/>
                <a:gd name="T23" fmla="*/ 319 h 504"/>
                <a:gd name="T24" fmla="*/ 453 w 459"/>
                <a:gd name="T25" fmla="*/ 211 h 504"/>
                <a:gd name="T26" fmla="*/ 443 w 459"/>
                <a:gd name="T27" fmla="*/ 188 h 504"/>
                <a:gd name="T28" fmla="*/ 459 w 459"/>
                <a:gd name="T29" fmla="*/ 177 h 504"/>
                <a:gd name="T30" fmla="*/ 430 w 459"/>
                <a:gd name="T31" fmla="*/ 0 h 504"/>
                <a:gd name="T32" fmla="*/ 352 w 459"/>
                <a:gd name="T33" fmla="*/ 40 h 504"/>
                <a:gd name="T34" fmla="*/ 312 w 459"/>
                <a:gd name="T35" fmla="*/ 82 h 504"/>
                <a:gd name="T36" fmla="*/ 284 w 459"/>
                <a:gd name="T37" fmla="*/ 84 h 504"/>
                <a:gd name="T38" fmla="*/ 240 w 459"/>
                <a:gd name="T39" fmla="*/ 107 h 504"/>
                <a:gd name="T40" fmla="*/ 139 w 459"/>
                <a:gd name="T41" fmla="*/ 72 h 504"/>
                <a:gd name="T42" fmla="*/ 0 w 459"/>
                <a:gd name="T43" fmla="*/ 91 h 504"/>
                <a:gd name="T44" fmla="*/ 0 w 459"/>
                <a:gd name="T45" fmla="*/ 91 h 50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59"/>
                <a:gd name="T70" fmla="*/ 0 h 504"/>
                <a:gd name="T71" fmla="*/ 459 w 459"/>
                <a:gd name="T72" fmla="*/ 504 h 50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59" h="504">
                  <a:moveTo>
                    <a:pt x="0" y="91"/>
                  </a:moveTo>
                  <a:lnTo>
                    <a:pt x="38" y="441"/>
                  </a:lnTo>
                  <a:lnTo>
                    <a:pt x="95" y="447"/>
                  </a:lnTo>
                  <a:lnTo>
                    <a:pt x="164" y="487"/>
                  </a:lnTo>
                  <a:lnTo>
                    <a:pt x="213" y="485"/>
                  </a:lnTo>
                  <a:lnTo>
                    <a:pt x="236" y="470"/>
                  </a:lnTo>
                  <a:lnTo>
                    <a:pt x="291" y="504"/>
                  </a:lnTo>
                  <a:lnTo>
                    <a:pt x="324" y="475"/>
                  </a:lnTo>
                  <a:lnTo>
                    <a:pt x="331" y="420"/>
                  </a:lnTo>
                  <a:lnTo>
                    <a:pt x="352" y="432"/>
                  </a:lnTo>
                  <a:lnTo>
                    <a:pt x="364" y="386"/>
                  </a:lnTo>
                  <a:lnTo>
                    <a:pt x="440" y="319"/>
                  </a:lnTo>
                  <a:lnTo>
                    <a:pt x="453" y="211"/>
                  </a:lnTo>
                  <a:lnTo>
                    <a:pt x="443" y="188"/>
                  </a:lnTo>
                  <a:lnTo>
                    <a:pt x="459" y="177"/>
                  </a:lnTo>
                  <a:lnTo>
                    <a:pt x="430" y="0"/>
                  </a:lnTo>
                  <a:lnTo>
                    <a:pt x="352" y="40"/>
                  </a:lnTo>
                  <a:lnTo>
                    <a:pt x="312" y="82"/>
                  </a:lnTo>
                  <a:lnTo>
                    <a:pt x="284" y="84"/>
                  </a:lnTo>
                  <a:lnTo>
                    <a:pt x="240" y="107"/>
                  </a:lnTo>
                  <a:lnTo>
                    <a:pt x="139" y="72"/>
                  </a:lnTo>
                  <a:lnTo>
                    <a:pt x="0" y="91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" name="Freeform 971"/>
            <p:cNvSpPr>
              <a:spLocks/>
            </p:cNvSpPr>
            <p:nvPr/>
          </p:nvSpPr>
          <p:spPr bwMode="auto">
            <a:xfrm>
              <a:off x="4506" y="1215"/>
              <a:ext cx="244" cy="237"/>
            </a:xfrm>
            <a:custGeom>
              <a:avLst/>
              <a:gdLst>
                <a:gd name="T0" fmla="*/ 0 w 489"/>
                <a:gd name="T1" fmla="*/ 327 h 473"/>
                <a:gd name="T2" fmla="*/ 17 w 489"/>
                <a:gd name="T3" fmla="*/ 391 h 473"/>
                <a:gd name="T4" fmla="*/ 80 w 489"/>
                <a:gd name="T5" fmla="*/ 437 h 473"/>
                <a:gd name="T6" fmla="*/ 111 w 489"/>
                <a:gd name="T7" fmla="*/ 473 h 473"/>
                <a:gd name="T8" fmla="*/ 204 w 489"/>
                <a:gd name="T9" fmla="*/ 435 h 473"/>
                <a:gd name="T10" fmla="*/ 246 w 489"/>
                <a:gd name="T11" fmla="*/ 429 h 473"/>
                <a:gd name="T12" fmla="*/ 268 w 489"/>
                <a:gd name="T13" fmla="*/ 401 h 473"/>
                <a:gd name="T14" fmla="*/ 304 w 489"/>
                <a:gd name="T15" fmla="*/ 258 h 473"/>
                <a:gd name="T16" fmla="*/ 344 w 489"/>
                <a:gd name="T17" fmla="*/ 275 h 473"/>
                <a:gd name="T18" fmla="*/ 420 w 489"/>
                <a:gd name="T19" fmla="*/ 122 h 473"/>
                <a:gd name="T20" fmla="*/ 479 w 489"/>
                <a:gd name="T21" fmla="*/ 154 h 473"/>
                <a:gd name="T22" fmla="*/ 489 w 489"/>
                <a:gd name="T23" fmla="*/ 127 h 473"/>
                <a:gd name="T24" fmla="*/ 447 w 489"/>
                <a:gd name="T25" fmla="*/ 93 h 473"/>
                <a:gd name="T26" fmla="*/ 415 w 489"/>
                <a:gd name="T27" fmla="*/ 97 h 473"/>
                <a:gd name="T28" fmla="*/ 403 w 489"/>
                <a:gd name="T29" fmla="*/ 114 h 473"/>
                <a:gd name="T30" fmla="*/ 344 w 489"/>
                <a:gd name="T31" fmla="*/ 131 h 473"/>
                <a:gd name="T32" fmla="*/ 306 w 489"/>
                <a:gd name="T33" fmla="*/ 173 h 473"/>
                <a:gd name="T34" fmla="*/ 295 w 489"/>
                <a:gd name="T35" fmla="*/ 106 h 473"/>
                <a:gd name="T36" fmla="*/ 189 w 489"/>
                <a:gd name="T37" fmla="*/ 123 h 473"/>
                <a:gd name="T38" fmla="*/ 168 w 489"/>
                <a:gd name="T39" fmla="*/ 0 h 473"/>
                <a:gd name="T40" fmla="*/ 152 w 489"/>
                <a:gd name="T41" fmla="*/ 11 h 473"/>
                <a:gd name="T42" fmla="*/ 162 w 489"/>
                <a:gd name="T43" fmla="*/ 34 h 473"/>
                <a:gd name="T44" fmla="*/ 149 w 489"/>
                <a:gd name="T45" fmla="*/ 142 h 473"/>
                <a:gd name="T46" fmla="*/ 73 w 489"/>
                <a:gd name="T47" fmla="*/ 209 h 473"/>
                <a:gd name="T48" fmla="*/ 61 w 489"/>
                <a:gd name="T49" fmla="*/ 255 h 473"/>
                <a:gd name="T50" fmla="*/ 40 w 489"/>
                <a:gd name="T51" fmla="*/ 243 h 473"/>
                <a:gd name="T52" fmla="*/ 33 w 489"/>
                <a:gd name="T53" fmla="*/ 298 h 473"/>
                <a:gd name="T54" fmla="*/ 0 w 489"/>
                <a:gd name="T55" fmla="*/ 327 h 473"/>
                <a:gd name="T56" fmla="*/ 0 w 489"/>
                <a:gd name="T57" fmla="*/ 327 h 473"/>
                <a:gd name="T58" fmla="*/ 0 w 489"/>
                <a:gd name="T59" fmla="*/ 327 h 47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89"/>
                <a:gd name="T91" fmla="*/ 0 h 473"/>
                <a:gd name="T92" fmla="*/ 489 w 489"/>
                <a:gd name="T93" fmla="*/ 473 h 47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89" h="473">
                  <a:moveTo>
                    <a:pt x="0" y="327"/>
                  </a:moveTo>
                  <a:lnTo>
                    <a:pt x="17" y="391"/>
                  </a:lnTo>
                  <a:lnTo>
                    <a:pt x="80" y="437"/>
                  </a:lnTo>
                  <a:lnTo>
                    <a:pt x="111" y="473"/>
                  </a:lnTo>
                  <a:lnTo>
                    <a:pt x="204" y="435"/>
                  </a:lnTo>
                  <a:lnTo>
                    <a:pt x="246" y="429"/>
                  </a:lnTo>
                  <a:lnTo>
                    <a:pt x="268" y="401"/>
                  </a:lnTo>
                  <a:lnTo>
                    <a:pt x="304" y="258"/>
                  </a:lnTo>
                  <a:lnTo>
                    <a:pt x="344" y="275"/>
                  </a:lnTo>
                  <a:lnTo>
                    <a:pt x="420" y="122"/>
                  </a:lnTo>
                  <a:lnTo>
                    <a:pt x="479" y="154"/>
                  </a:lnTo>
                  <a:lnTo>
                    <a:pt x="489" y="127"/>
                  </a:lnTo>
                  <a:lnTo>
                    <a:pt x="447" y="93"/>
                  </a:lnTo>
                  <a:lnTo>
                    <a:pt x="415" y="97"/>
                  </a:lnTo>
                  <a:lnTo>
                    <a:pt x="403" y="114"/>
                  </a:lnTo>
                  <a:lnTo>
                    <a:pt x="344" y="131"/>
                  </a:lnTo>
                  <a:lnTo>
                    <a:pt x="306" y="173"/>
                  </a:lnTo>
                  <a:lnTo>
                    <a:pt x="295" y="106"/>
                  </a:lnTo>
                  <a:lnTo>
                    <a:pt x="189" y="123"/>
                  </a:lnTo>
                  <a:lnTo>
                    <a:pt x="168" y="0"/>
                  </a:lnTo>
                  <a:lnTo>
                    <a:pt x="152" y="11"/>
                  </a:lnTo>
                  <a:lnTo>
                    <a:pt x="162" y="34"/>
                  </a:lnTo>
                  <a:lnTo>
                    <a:pt x="149" y="142"/>
                  </a:lnTo>
                  <a:lnTo>
                    <a:pt x="73" y="209"/>
                  </a:lnTo>
                  <a:lnTo>
                    <a:pt x="61" y="255"/>
                  </a:lnTo>
                  <a:lnTo>
                    <a:pt x="40" y="243"/>
                  </a:lnTo>
                  <a:lnTo>
                    <a:pt x="33" y="298"/>
                  </a:lnTo>
                  <a:lnTo>
                    <a:pt x="0" y="327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2" name="Freeform 972"/>
            <p:cNvSpPr>
              <a:spLocks/>
            </p:cNvSpPr>
            <p:nvPr/>
          </p:nvSpPr>
          <p:spPr bwMode="auto">
            <a:xfrm>
              <a:off x="4653" y="1232"/>
              <a:ext cx="249" cy="120"/>
            </a:xfrm>
            <a:custGeom>
              <a:avLst/>
              <a:gdLst>
                <a:gd name="T0" fmla="*/ 0 w 496"/>
                <a:gd name="T1" fmla="*/ 72 h 240"/>
                <a:gd name="T2" fmla="*/ 11 w 496"/>
                <a:gd name="T3" fmla="*/ 139 h 240"/>
                <a:gd name="T4" fmla="*/ 49 w 496"/>
                <a:gd name="T5" fmla="*/ 97 h 240"/>
                <a:gd name="T6" fmla="*/ 108 w 496"/>
                <a:gd name="T7" fmla="*/ 80 h 240"/>
                <a:gd name="T8" fmla="*/ 120 w 496"/>
                <a:gd name="T9" fmla="*/ 63 h 240"/>
                <a:gd name="T10" fmla="*/ 152 w 496"/>
                <a:gd name="T11" fmla="*/ 59 h 240"/>
                <a:gd name="T12" fmla="*/ 194 w 496"/>
                <a:gd name="T13" fmla="*/ 93 h 240"/>
                <a:gd name="T14" fmla="*/ 222 w 496"/>
                <a:gd name="T15" fmla="*/ 101 h 240"/>
                <a:gd name="T16" fmla="*/ 276 w 496"/>
                <a:gd name="T17" fmla="*/ 148 h 240"/>
                <a:gd name="T18" fmla="*/ 257 w 496"/>
                <a:gd name="T19" fmla="*/ 194 h 240"/>
                <a:gd name="T20" fmla="*/ 264 w 496"/>
                <a:gd name="T21" fmla="*/ 215 h 240"/>
                <a:gd name="T22" fmla="*/ 287 w 496"/>
                <a:gd name="T23" fmla="*/ 205 h 240"/>
                <a:gd name="T24" fmla="*/ 308 w 496"/>
                <a:gd name="T25" fmla="*/ 205 h 240"/>
                <a:gd name="T26" fmla="*/ 319 w 496"/>
                <a:gd name="T27" fmla="*/ 221 h 240"/>
                <a:gd name="T28" fmla="*/ 344 w 496"/>
                <a:gd name="T29" fmla="*/ 221 h 240"/>
                <a:gd name="T30" fmla="*/ 354 w 496"/>
                <a:gd name="T31" fmla="*/ 215 h 240"/>
                <a:gd name="T32" fmla="*/ 338 w 496"/>
                <a:gd name="T33" fmla="*/ 173 h 240"/>
                <a:gd name="T34" fmla="*/ 335 w 496"/>
                <a:gd name="T35" fmla="*/ 97 h 240"/>
                <a:gd name="T36" fmla="*/ 316 w 496"/>
                <a:gd name="T37" fmla="*/ 86 h 240"/>
                <a:gd name="T38" fmla="*/ 354 w 496"/>
                <a:gd name="T39" fmla="*/ 51 h 240"/>
                <a:gd name="T40" fmla="*/ 356 w 496"/>
                <a:gd name="T41" fmla="*/ 29 h 240"/>
                <a:gd name="T42" fmla="*/ 380 w 496"/>
                <a:gd name="T43" fmla="*/ 31 h 240"/>
                <a:gd name="T44" fmla="*/ 350 w 496"/>
                <a:gd name="T45" fmla="*/ 78 h 240"/>
                <a:gd name="T46" fmla="*/ 367 w 496"/>
                <a:gd name="T47" fmla="*/ 135 h 240"/>
                <a:gd name="T48" fmla="*/ 375 w 496"/>
                <a:gd name="T49" fmla="*/ 150 h 240"/>
                <a:gd name="T50" fmla="*/ 386 w 496"/>
                <a:gd name="T51" fmla="*/ 158 h 240"/>
                <a:gd name="T52" fmla="*/ 363 w 496"/>
                <a:gd name="T53" fmla="*/ 156 h 240"/>
                <a:gd name="T54" fmla="*/ 371 w 496"/>
                <a:gd name="T55" fmla="*/ 192 h 240"/>
                <a:gd name="T56" fmla="*/ 411 w 496"/>
                <a:gd name="T57" fmla="*/ 215 h 240"/>
                <a:gd name="T58" fmla="*/ 420 w 496"/>
                <a:gd name="T59" fmla="*/ 221 h 240"/>
                <a:gd name="T60" fmla="*/ 432 w 496"/>
                <a:gd name="T61" fmla="*/ 221 h 240"/>
                <a:gd name="T62" fmla="*/ 426 w 496"/>
                <a:gd name="T63" fmla="*/ 240 h 240"/>
                <a:gd name="T64" fmla="*/ 475 w 496"/>
                <a:gd name="T65" fmla="*/ 215 h 240"/>
                <a:gd name="T66" fmla="*/ 485 w 496"/>
                <a:gd name="T67" fmla="*/ 184 h 240"/>
                <a:gd name="T68" fmla="*/ 496 w 496"/>
                <a:gd name="T69" fmla="*/ 152 h 240"/>
                <a:gd name="T70" fmla="*/ 426 w 496"/>
                <a:gd name="T71" fmla="*/ 167 h 240"/>
                <a:gd name="T72" fmla="*/ 380 w 496"/>
                <a:gd name="T73" fmla="*/ 0 h 240"/>
                <a:gd name="T74" fmla="*/ 0 w 496"/>
                <a:gd name="T75" fmla="*/ 72 h 240"/>
                <a:gd name="T76" fmla="*/ 0 w 496"/>
                <a:gd name="T77" fmla="*/ 72 h 240"/>
                <a:gd name="T78" fmla="*/ 0 w 496"/>
                <a:gd name="T79" fmla="*/ 72 h 24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96"/>
                <a:gd name="T121" fmla="*/ 0 h 240"/>
                <a:gd name="T122" fmla="*/ 496 w 496"/>
                <a:gd name="T123" fmla="*/ 240 h 24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96" h="240">
                  <a:moveTo>
                    <a:pt x="0" y="72"/>
                  </a:moveTo>
                  <a:lnTo>
                    <a:pt x="11" y="139"/>
                  </a:lnTo>
                  <a:lnTo>
                    <a:pt x="49" y="97"/>
                  </a:lnTo>
                  <a:lnTo>
                    <a:pt x="108" y="80"/>
                  </a:lnTo>
                  <a:lnTo>
                    <a:pt x="120" y="63"/>
                  </a:lnTo>
                  <a:lnTo>
                    <a:pt x="152" y="59"/>
                  </a:lnTo>
                  <a:lnTo>
                    <a:pt x="194" y="93"/>
                  </a:lnTo>
                  <a:lnTo>
                    <a:pt x="222" y="101"/>
                  </a:lnTo>
                  <a:lnTo>
                    <a:pt x="276" y="148"/>
                  </a:lnTo>
                  <a:lnTo>
                    <a:pt x="257" y="194"/>
                  </a:lnTo>
                  <a:lnTo>
                    <a:pt x="264" y="215"/>
                  </a:lnTo>
                  <a:lnTo>
                    <a:pt x="287" y="205"/>
                  </a:lnTo>
                  <a:lnTo>
                    <a:pt x="308" y="205"/>
                  </a:lnTo>
                  <a:lnTo>
                    <a:pt x="319" y="221"/>
                  </a:lnTo>
                  <a:lnTo>
                    <a:pt x="344" y="221"/>
                  </a:lnTo>
                  <a:lnTo>
                    <a:pt x="354" y="215"/>
                  </a:lnTo>
                  <a:lnTo>
                    <a:pt x="338" y="173"/>
                  </a:lnTo>
                  <a:lnTo>
                    <a:pt x="335" y="97"/>
                  </a:lnTo>
                  <a:lnTo>
                    <a:pt x="316" y="86"/>
                  </a:lnTo>
                  <a:lnTo>
                    <a:pt x="354" y="51"/>
                  </a:lnTo>
                  <a:lnTo>
                    <a:pt x="356" y="29"/>
                  </a:lnTo>
                  <a:lnTo>
                    <a:pt x="380" y="31"/>
                  </a:lnTo>
                  <a:lnTo>
                    <a:pt x="350" y="78"/>
                  </a:lnTo>
                  <a:lnTo>
                    <a:pt x="367" y="135"/>
                  </a:lnTo>
                  <a:lnTo>
                    <a:pt x="375" y="150"/>
                  </a:lnTo>
                  <a:lnTo>
                    <a:pt x="386" y="158"/>
                  </a:lnTo>
                  <a:lnTo>
                    <a:pt x="363" y="156"/>
                  </a:lnTo>
                  <a:lnTo>
                    <a:pt x="371" y="192"/>
                  </a:lnTo>
                  <a:lnTo>
                    <a:pt x="411" y="215"/>
                  </a:lnTo>
                  <a:lnTo>
                    <a:pt x="420" y="221"/>
                  </a:lnTo>
                  <a:lnTo>
                    <a:pt x="432" y="221"/>
                  </a:lnTo>
                  <a:lnTo>
                    <a:pt x="426" y="240"/>
                  </a:lnTo>
                  <a:lnTo>
                    <a:pt x="475" y="215"/>
                  </a:lnTo>
                  <a:lnTo>
                    <a:pt x="485" y="184"/>
                  </a:lnTo>
                  <a:lnTo>
                    <a:pt x="496" y="152"/>
                  </a:lnTo>
                  <a:lnTo>
                    <a:pt x="426" y="167"/>
                  </a:lnTo>
                  <a:lnTo>
                    <a:pt x="380" y="0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3" name="Freeform 973"/>
            <p:cNvSpPr>
              <a:spLocks/>
            </p:cNvSpPr>
            <p:nvPr/>
          </p:nvSpPr>
          <p:spPr bwMode="auto">
            <a:xfrm>
              <a:off x="4464" y="1276"/>
              <a:ext cx="422" cy="232"/>
            </a:xfrm>
            <a:custGeom>
              <a:avLst/>
              <a:gdLst>
                <a:gd name="T0" fmla="*/ 78 w 844"/>
                <a:gd name="T1" fmla="*/ 414 h 463"/>
                <a:gd name="T2" fmla="*/ 79 w 844"/>
                <a:gd name="T3" fmla="*/ 402 h 463"/>
                <a:gd name="T4" fmla="*/ 133 w 844"/>
                <a:gd name="T5" fmla="*/ 351 h 463"/>
                <a:gd name="T6" fmla="*/ 163 w 844"/>
                <a:gd name="T7" fmla="*/ 315 h 463"/>
                <a:gd name="T8" fmla="*/ 194 w 844"/>
                <a:gd name="T9" fmla="*/ 351 h 463"/>
                <a:gd name="T10" fmla="*/ 287 w 844"/>
                <a:gd name="T11" fmla="*/ 313 h 463"/>
                <a:gd name="T12" fmla="*/ 329 w 844"/>
                <a:gd name="T13" fmla="*/ 307 h 463"/>
                <a:gd name="T14" fmla="*/ 351 w 844"/>
                <a:gd name="T15" fmla="*/ 279 h 463"/>
                <a:gd name="T16" fmla="*/ 387 w 844"/>
                <a:gd name="T17" fmla="*/ 136 h 463"/>
                <a:gd name="T18" fmla="*/ 427 w 844"/>
                <a:gd name="T19" fmla="*/ 153 h 463"/>
                <a:gd name="T20" fmla="*/ 503 w 844"/>
                <a:gd name="T21" fmla="*/ 0 h 463"/>
                <a:gd name="T22" fmla="*/ 562 w 844"/>
                <a:gd name="T23" fmla="*/ 32 h 463"/>
                <a:gd name="T24" fmla="*/ 572 w 844"/>
                <a:gd name="T25" fmla="*/ 5 h 463"/>
                <a:gd name="T26" fmla="*/ 600 w 844"/>
                <a:gd name="T27" fmla="*/ 13 h 463"/>
                <a:gd name="T28" fmla="*/ 654 w 844"/>
                <a:gd name="T29" fmla="*/ 60 h 463"/>
                <a:gd name="T30" fmla="*/ 635 w 844"/>
                <a:gd name="T31" fmla="*/ 106 h 463"/>
                <a:gd name="T32" fmla="*/ 642 w 844"/>
                <a:gd name="T33" fmla="*/ 127 h 463"/>
                <a:gd name="T34" fmla="*/ 665 w 844"/>
                <a:gd name="T35" fmla="*/ 117 h 463"/>
                <a:gd name="T36" fmla="*/ 682 w 844"/>
                <a:gd name="T37" fmla="*/ 138 h 463"/>
                <a:gd name="T38" fmla="*/ 764 w 844"/>
                <a:gd name="T39" fmla="*/ 165 h 463"/>
                <a:gd name="T40" fmla="*/ 688 w 844"/>
                <a:gd name="T41" fmla="*/ 161 h 463"/>
                <a:gd name="T42" fmla="*/ 768 w 844"/>
                <a:gd name="T43" fmla="*/ 231 h 463"/>
                <a:gd name="T44" fmla="*/ 718 w 844"/>
                <a:gd name="T45" fmla="*/ 224 h 463"/>
                <a:gd name="T46" fmla="*/ 819 w 844"/>
                <a:gd name="T47" fmla="*/ 288 h 463"/>
                <a:gd name="T48" fmla="*/ 844 w 844"/>
                <a:gd name="T49" fmla="*/ 332 h 463"/>
                <a:gd name="T50" fmla="*/ 827 w 844"/>
                <a:gd name="T51" fmla="*/ 326 h 463"/>
                <a:gd name="T52" fmla="*/ 823 w 844"/>
                <a:gd name="T53" fmla="*/ 338 h 463"/>
                <a:gd name="T54" fmla="*/ 492 w 844"/>
                <a:gd name="T55" fmla="*/ 401 h 463"/>
                <a:gd name="T56" fmla="*/ 216 w 844"/>
                <a:gd name="T57" fmla="*/ 435 h 463"/>
                <a:gd name="T58" fmla="*/ 0 w 844"/>
                <a:gd name="T59" fmla="*/ 463 h 463"/>
                <a:gd name="T60" fmla="*/ 78 w 844"/>
                <a:gd name="T61" fmla="*/ 414 h 463"/>
                <a:gd name="T62" fmla="*/ 78 w 844"/>
                <a:gd name="T63" fmla="*/ 414 h 46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44"/>
                <a:gd name="T97" fmla="*/ 0 h 463"/>
                <a:gd name="T98" fmla="*/ 844 w 844"/>
                <a:gd name="T99" fmla="*/ 463 h 46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44" h="463">
                  <a:moveTo>
                    <a:pt x="78" y="414"/>
                  </a:moveTo>
                  <a:lnTo>
                    <a:pt x="79" y="402"/>
                  </a:lnTo>
                  <a:lnTo>
                    <a:pt x="133" y="351"/>
                  </a:lnTo>
                  <a:lnTo>
                    <a:pt x="163" y="315"/>
                  </a:lnTo>
                  <a:lnTo>
                    <a:pt x="194" y="351"/>
                  </a:lnTo>
                  <a:lnTo>
                    <a:pt x="287" y="313"/>
                  </a:lnTo>
                  <a:lnTo>
                    <a:pt x="329" y="307"/>
                  </a:lnTo>
                  <a:lnTo>
                    <a:pt x="351" y="279"/>
                  </a:lnTo>
                  <a:lnTo>
                    <a:pt x="387" y="136"/>
                  </a:lnTo>
                  <a:lnTo>
                    <a:pt x="427" y="153"/>
                  </a:lnTo>
                  <a:lnTo>
                    <a:pt x="503" y="0"/>
                  </a:lnTo>
                  <a:lnTo>
                    <a:pt x="562" y="32"/>
                  </a:lnTo>
                  <a:lnTo>
                    <a:pt x="572" y="5"/>
                  </a:lnTo>
                  <a:lnTo>
                    <a:pt x="600" y="13"/>
                  </a:lnTo>
                  <a:lnTo>
                    <a:pt x="654" y="60"/>
                  </a:lnTo>
                  <a:lnTo>
                    <a:pt x="635" y="106"/>
                  </a:lnTo>
                  <a:lnTo>
                    <a:pt x="642" y="127"/>
                  </a:lnTo>
                  <a:lnTo>
                    <a:pt x="665" y="117"/>
                  </a:lnTo>
                  <a:lnTo>
                    <a:pt x="682" y="138"/>
                  </a:lnTo>
                  <a:lnTo>
                    <a:pt x="764" y="165"/>
                  </a:lnTo>
                  <a:lnTo>
                    <a:pt x="688" y="161"/>
                  </a:lnTo>
                  <a:lnTo>
                    <a:pt x="768" y="231"/>
                  </a:lnTo>
                  <a:lnTo>
                    <a:pt x="718" y="224"/>
                  </a:lnTo>
                  <a:lnTo>
                    <a:pt x="819" y="288"/>
                  </a:lnTo>
                  <a:lnTo>
                    <a:pt x="844" y="332"/>
                  </a:lnTo>
                  <a:lnTo>
                    <a:pt x="827" y="326"/>
                  </a:lnTo>
                  <a:lnTo>
                    <a:pt x="823" y="338"/>
                  </a:lnTo>
                  <a:lnTo>
                    <a:pt x="492" y="401"/>
                  </a:lnTo>
                  <a:lnTo>
                    <a:pt x="216" y="435"/>
                  </a:lnTo>
                  <a:lnTo>
                    <a:pt x="0" y="463"/>
                  </a:lnTo>
                  <a:lnTo>
                    <a:pt x="78" y="414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4" name="Freeform 974"/>
            <p:cNvSpPr>
              <a:spLocks/>
            </p:cNvSpPr>
            <p:nvPr/>
          </p:nvSpPr>
          <p:spPr bwMode="auto">
            <a:xfrm>
              <a:off x="4441" y="1445"/>
              <a:ext cx="465" cy="203"/>
            </a:xfrm>
            <a:custGeom>
              <a:avLst/>
              <a:gdLst>
                <a:gd name="T0" fmla="*/ 0 w 932"/>
                <a:gd name="T1" fmla="*/ 350 h 407"/>
                <a:gd name="T2" fmla="*/ 135 w 932"/>
                <a:gd name="T3" fmla="*/ 332 h 407"/>
                <a:gd name="T4" fmla="*/ 213 w 932"/>
                <a:gd name="T5" fmla="*/ 294 h 407"/>
                <a:gd name="T6" fmla="*/ 361 w 932"/>
                <a:gd name="T7" fmla="*/ 279 h 407"/>
                <a:gd name="T8" fmla="*/ 422 w 932"/>
                <a:gd name="T9" fmla="*/ 317 h 407"/>
                <a:gd name="T10" fmla="*/ 519 w 932"/>
                <a:gd name="T11" fmla="*/ 304 h 407"/>
                <a:gd name="T12" fmla="*/ 666 w 932"/>
                <a:gd name="T13" fmla="*/ 407 h 407"/>
                <a:gd name="T14" fmla="*/ 723 w 932"/>
                <a:gd name="T15" fmla="*/ 393 h 407"/>
                <a:gd name="T16" fmla="*/ 804 w 932"/>
                <a:gd name="T17" fmla="*/ 275 h 407"/>
                <a:gd name="T18" fmla="*/ 871 w 932"/>
                <a:gd name="T19" fmla="*/ 251 h 407"/>
                <a:gd name="T20" fmla="*/ 892 w 932"/>
                <a:gd name="T21" fmla="*/ 217 h 407"/>
                <a:gd name="T22" fmla="*/ 820 w 932"/>
                <a:gd name="T23" fmla="*/ 230 h 407"/>
                <a:gd name="T24" fmla="*/ 801 w 932"/>
                <a:gd name="T25" fmla="*/ 205 h 407"/>
                <a:gd name="T26" fmla="*/ 844 w 932"/>
                <a:gd name="T27" fmla="*/ 194 h 407"/>
                <a:gd name="T28" fmla="*/ 844 w 932"/>
                <a:gd name="T29" fmla="*/ 179 h 407"/>
                <a:gd name="T30" fmla="*/ 795 w 932"/>
                <a:gd name="T31" fmla="*/ 161 h 407"/>
                <a:gd name="T32" fmla="*/ 858 w 932"/>
                <a:gd name="T33" fmla="*/ 139 h 407"/>
                <a:gd name="T34" fmla="*/ 854 w 932"/>
                <a:gd name="T35" fmla="*/ 163 h 407"/>
                <a:gd name="T36" fmla="*/ 894 w 932"/>
                <a:gd name="T37" fmla="*/ 163 h 407"/>
                <a:gd name="T38" fmla="*/ 916 w 932"/>
                <a:gd name="T39" fmla="*/ 122 h 407"/>
                <a:gd name="T40" fmla="*/ 932 w 932"/>
                <a:gd name="T41" fmla="*/ 120 h 407"/>
                <a:gd name="T42" fmla="*/ 922 w 932"/>
                <a:gd name="T43" fmla="*/ 82 h 407"/>
                <a:gd name="T44" fmla="*/ 894 w 932"/>
                <a:gd name="T45" fmla="*/ 120 h 407"/>
                <a:gd name="T46" fmla="*/ 865 w 932"/>
                <a:gd name="T47" fmla="*/ 36 h 407"/>
                <a:gd name="T48" fmla="*/ 884 w 932"/>
                <a:gd name="T49" fmla="*/ 32 h 407"/>
                <a:gd name="T50" fmla="*/ 911 w 932"/>
                <a:gd name="T51" fmla="*/ 55 h 407"/>
                <a:gd name="T52" fmla="*/ 892 w 932"/>
                <a:gd name="T53" fmla="*/ 17 h 407"/>
                <a:gd name="T54" fmla="*/ 871 w 932"/>
                <a:gd name="T55" fmla="*/ 0 h 407"/>
                <a:gd name="T56" fmla="*/ 540 w 932"/>
                <a:gd name="T57" fmla="*/ 63 h 407"/>
                <a:gd name="T58" fmla="*/ 264 w 932"/>
                <a:gd name="T59" fmla="*/ 97 h 407"/>
                <a:gd name="T60" fmla="*/ 226 w 932"/>
                <a:gd name="T61" fmla="*/ 171 h 407"/>
                <a:gd name="T62" fmla="*/ 167 w 932"/>
                <a:gd name="T63" fmla="*/ 184 h 407"/>
                <a:gd name="T64" fmla="*/ 139 w 932"/>
                <a:gd name="T65" fmla="*/ 222 h 407"/>
                <a:gd name="T66" fmla="*/ 32 w 932"/>
                <a:gd name="T67" fmla="*/ 283 h 407"/>
                <a:gd name="T68" fmla="*/ 27 w 932"/>
                <a:gd name="T69" fmla="*/ 306 h 407"/>
                <a:gd name="T70" fmla="*/ 0 w 932"/>
                <a:gd name="T71" fmla="*/ 319 h 407"/>
                <a:gd name="T72" fmla="*/ 0 w 932"/>
                <a:gd name="T73" fmla="*/ 350 h 407"/>
                <a:gd name="T74" fmla="*/ 0 w 932"/>
                <a:gd name="T75" fmla="*/ 350 h 40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32"/>
                <a:gd name="T115" fmla="*/ 0 h 407"/>
                <a:gd name="T116" fmla="*/ 932 w 932"/>
                <a:gd name="T117" fmla="*/ 407 h 40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32" h="407">
                  <a:moveTo>
                    <a:pt x="0" y="350"/>
                  </a:moveTo>
                  <a:lnTo>
                    <a:pt x="135" y="332"/>
                  </a:lnTo>
                  <a:lnTo>
                    <a:pt x="213" y="294"/>
                  </a:lnTo>
                  <a:lnTo>
                    <a:pt x="361" y="279"/>
                  </a:lnTo>
                  <a:lnTo>
                    <a:pt x="422" y="317"/>
                  </a:lnTo>
                  <a:lnTo>
                    <a:pt x="519" y="304"/>
                  </a:lnTo>
                  <a:lnTo>
                    <a:pt x="666" y="407"/>
                  </a:lnTo>
                  <a:lnTo>
                    <a:pt x="723" y="393"/>
                  </a:lnTo>
                  <a:lnTo>
                    <a:pt x="804" y="275"/>
                  </a:lnTo>
                  <a:lnTo>
                    <a:pt x="871" y="251"/>
                  </a:lnTo>
                  <a:lnTo>
                    <a:pt x="892" y="217"/>
                  </a:lnTo>
                  <a:lnTo>
                    <a:pt x="820" y="230"/>
                  </a:lnTo>
                  <a:lnTo>
                    <a:pt x="801" y="205"/>
                  </a:lnTo>
                  <a:lnTo>
                    <a:pt x="844" y="194"/>
                  </a:lnTo>
                  <a:lnTo>
                    <a:pt x="844" y="179"/>
                  </a:lnTo>
                  <a:lnTo>
                    <a:pt x="795" y="161"/>
                  </a:lnTo>
                  <a:lnTo>
                    <a:pt x="858" y="139"/>
                  </a:lnTo>
                  <a:lnTo>
                    <a:pt x="854" y="163"/>
                  </a:lnTo>
                  <a:lnTo>
                    <a:pt x="894" y="163"/>
                  </a:lnTo>
                  <a:lnTo>
                    <a:pt x="916" y="122"/>
                  </a:lnTo>
                  <a:lnTo>
                    <a:pt x="932" y="120"/>
                  </a:lnTo>
                  <a:lnTo>
                    <a:pt x="922" y="82"/>
                  </a:lnTo>
                  <a:lnTo>
                    <a:pt x="894" y="120"/>
                  </a:lnTo>
                  <a:lnTo>
                    <a:pt x="865" y="36"/>
                  </a:lnTo>
                  <a:lnTo>
                    <a:pt x="884" y="32"/>
                  </a:lnTo>
                  <a:lnTo>
                    <a:pt x="911" y="55"/>
                  </a:lnTo>
                  <a:lnTo>
                    <a:pt x="892" y="17"/>
                  </a:lnTo>
                  <a:lnTo>
                    <a:pt x="871" y="0"/>
                  </a:lnTo>
                  <a:lnTo>
                    <a:pt x="540" y="63"/>
                  </a:lnTo>
                  <a:lnTo>
                    <a:pt x="264" y="97"/>
                  </a:lnTo>
                  <a:lnTo>
                    <a:pt x="226" y="171"/>
                  </a:lnTo>
                  <a:lnTo>
                    <a:pt x="167" y="184"/>
                  </a:lnTo>
                  <a:lnTo>
                    <a:pt x="139" y="222"/>
                  </a:lnTo>
                  <a:lnTo>
                    <a:pt x="32" y="283"/>
                  </a:lnTo>
                  <a:lnTo>
                    <a:pt x="27" y="306"/>
                  </a:lnTo>
                  <a:lnTo>
                    <a:pt x="0" y="319"/>
                  </a:lnTo>
                  <a:lnTo>
                    <a:pt x="0" y="350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5" name="Freeform 975"/>
            <p:cNvSpPr>
              <a:spLocks/>
            </p:cNvSpPr>
            <p:nvPr/>
          </p:nvSpPr>
          <p:spPr bwMode="auto">
            <a:xfrm>
              <a:off x="4496" y="1585"/>
              <a:ext cx="277" cy="206"/>
            </a:xfrm>
            <a:custGeom>
              <a:avLst/>
              <a:gdLst>
                <a:gd name="T0" fmla="*/ 25 w 556"/>
                <a:gd name="T1" fmla="*/ 53 h 413"/>
                <a:gd name="T2" fmla="*/ 103 w 556"/>
                <a:gd name="T3" fmla="*/ 15 h 413"/>
                <a:gd name="T4" fmla="*/ 251 w 556"/>
                <a:gd name="T5" fmla="*/ 0 h 413"/>
                <a:gd name="T6" fmla="*/ 312 w 556"/>
                <a:gd name="T7" fmla="*/ 38 h 413"/>
                <a:gd name="T8" fmla="*/ 409 w 556"/>
                <a:gd name="T9" fmla="*/ 25 h 413"/>
                <a:gd name="T10" fmla="*/ 556 w 556"/>
                <a:gd name="T11" fmla="*/ 128 h 413"/>
                <a:gd name="T12" fmla="*/ 491 w 556"/>
                <a:gd name="T13" fmla="*/ 206 h 413"/>
                <a:gd name="T14" fmla="*/ 495 w 556"/>
                <a:gd name="T15" fmla="*/ 240 h 413"/>
                <a:gd name="T16" fmla="*/ 384 w 556"/>
                <a:gd name="T17" fmla="*/ 340 h 413"/>
                <a:gd name="T18" fmla="*/ 365 w 556"/>
                <a:gd name="T19" fmla="*/ 344 h 413"/>
                <a:gd name="T20" fmla="*/ 358 w 556"/>
                <a:gd name="T21" fmla="*/ 375 h 413"/>
                <a:gd name="T22" fmla="*/ 333 w 556"/>
                <a:gd name="T23" fmla="*/ 358 h 413"/>
                <a:gd name="T24" fmla="*/ 354 w 556"/>
                <a:gd name="T25" fmla="*/ 386 h 413"/>
                <a:gd name="T26" fmla="*/ 333 w 556"/>
                <a:gd name="T27" fmla="*/ 413 h 413"/>
                <a:gd name="T28" fmla="*/ 314 w 556"/>
                <a:gd name="T29" fmla="*/ 409 h 413"/>
                <a:gd name="T30" fmla="*/ 238 w 556"/>
                <a:gd name="T31" fmla="*/ 291 h 413"/>
                <a:gd name="T32" fmla="*/ 73 w 556"/>
                <a:gd name="T33" fmla="*/ 143 h 413"/>
                <a:gd name="T34" fmla="*/ 0 w 556"/>
                <a:gd name="T35" fmla="*/ 97 h 413"/>
                <a:gd name="T36" fmla="*/ 25 w 556"/>
                <a:gd name="T37" fmla="*/ 53 h 413"/>
                <a:gd name="T38" fmla="*/ 25 w 556"/>
                <a:gd name="T39" fmla="*/ 53 h 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6"/>
                <a:gd name="T61" fmla="*/ 0 h 413"/>
                <a:gd name="T62" fmla="*/ 556 w 556"/>
                <a:gd name="T63" fmla="*/ 413 h 4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6" h="413">
                  <a:moveTo>
                    <a:pt x="25" y="53"/>
                  </a:moveTo>
                  <a:lnTo>
                    <a:pt x="103" y="15"/>
                  </a:lnTo>
                  <a:lnTo>
                    <a:pt x="251" y="0"/>
                  </a:lnTo>
                  <a:lnTo>
                    <a:pt x="312" y="38"/>
                  </a:lnTo>
                  <a:lnTo>
                    <a:pt x="409" y="25"/>
                  </a:lnTo>
                  <a:lnTo>
                    <a:pt x="556" y="128"/>
                  </a:lnTo>
                  <a:lnTo>
                    <a:pt x="491" y="206"/>
                  </a:lnTo>
                  <a:lnTo>
                    <a:pt x="495" y="240"/>
                  </a:lnTo>
                  <a:lnTo>
                    <a:pt x="384" y="340"/>
                  </a:lnTo>
                  <a:lnTo>
                    <a:pt x="365" y="344"/>
                  </a:lnTo>
                  <a:lnTo>
                    <a:pt x="358" y="375"/>
                  </a:lnTo>
                  <a:lnTo>
                    <a:pt x="333" y="358"/>
                  </a:lnTo>
                  <a:lnTo>
                    <a:pt x="354" y="386"/>
                  </a:lnTo>
                  <a:lnTo>
                    <a:pt x="333" y="413"/>
                  </a:lnTo>
                  <a:lnTo>
                    <a:pt x="314" y="409"/>
                  </a:lnTo>
                  <a:lnTo>
                    <a:pt x="238" y="291"/>
                  </a:lnTo>
                  <a:lnTo>
                    <a:pt x="73" y="143"/>
                  </a:lnTo>
                  <a:lnTo>
                    <a:pt x="0" y="97"/>
                  </a:lnTo>
                  <a:lnTo>
                    <a:pt x="25" y="53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6" name="Freeform 976"/>
            <p:cNvSpPr>
              <a:spLocks/>
            </p:cNvSpPr>
            <p:nvPr/>
          </p:nvSpPr>
          <p:spPr bwMode="auto">
            <a:xfrm>
              <a:off x="4576" y="1078"/>
              <a:ext cx="317" cy="199"/>
            </a:xfrm>
            <a:custGeom>
              <a:avLst/>
              <a:gdLst>
                <a:gd name="T0" fmla="*/ 50 w 635"/>
                <a:gd name="T1" fmla="*/ 397 h 397"/>
                <a:gd name="T2" fmla="*/ 156 w 635"/>
                <a:gd name="T3" fmla="*/ 380 h 397"/>
                <a:gd name="T4" fmla="*/ 536 w 635"/>
                <a:gd name="T5" fmla="*/ 308 h 397"/>
                <a:gd name="T6" fmla="*/ 553 w 635"/>
                <a:gd name="T7" fmla="*/ 291 h 397"/>
                <a:gd name="T8" fmla="*/ 574 w 635"/>
                <a:gd name="T9" fmla="*/ 291 h 397"/>
                <a:gd name="T10" fmla="*/ 599 w 635"/>
                <a:gd name="T11" fmla="*/ 274 h 397"/>
                <a:gd name="T12" fmla="*/ 635 w 635"/>
                <a:gd name="T13" fmla="*/ 228 h 397"/>
                <a:gd name="T14" fmla="*/ 572 w 635"/>
                <a:gd name="T15" fmla="*/ 179 h 397"/>
                <a:gd name="T16" fmla="*/ 570 w 635"/>
                <a:gd name="T17" fmla="*/ 133 h 397"/>
                <a:gd name="T18" fmla="*/ 599 w 635"/>
                <a:gd name="T19" fmla="*/ 69 h 397"/>
                <a:gd name="T20" fmla="*/ 557 w 635"/>
                <a:gd name="T21" fmla="*/ 48 h 397"/>
                <a:gd name="T22" fmla="*/ 512 w 635"/>
                <a:gd name="T23" fmla="*/ 0 h 397"/>
                <a:gd name="T24" fmla="*/ 89 w 635"/>
                <a:gd name="T25" fmla="*/ 78 h 397"/>
                <a:gd name="T26" fmla="*/ 69 w 635"/>
                <a:gd name="T27" fmla="*/ 48 h 397"/>
                <a:gd name="T28" fmla="*/ 0 w 635"/>
                <a:gd name="T29" fmla="*/ 97 h 397"/>
                <a:gd name="T30" fmla="*/ 50 w 635"/>
                <a:gd name="T31" fmla="*/ 397 h 397"/>
                <a:gd name="T32" fmla="*/ 50 w 635"/>
                <a:gd name="T33" fmla="*/ 397 h 3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5"/>
                <a:gd name="T52" fmla="*/ 0 h 397"/>
                <a:gd name="T53" fmla="*/ 635 w 635"/>
                <a:gd name="T54" fmla="*/ 397 h 39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5" h="397">
                  <a:moveTo>
                    <a:pt x="50" y="397"/>
                  </a:moveTo>
                  <a:lnTo>
                    <a:pt x="156" y="380"/>
                  </a:lnTo>
                  <a:lnTo>
                    <a:pt x="536" y="308"/>
                  </a:lnTo>
                  <a:lnTo>
                    <a:pt x="553" y="291"/>
                  </a:lnTo>
                  <a:lnTo>
                    <a:pt x="574" y="291"/>
                  </a:lnTo>
                  <a:lnTo>
                    <a:pt x="599" y="274"/>
                  </a:lnTo>
                  <a:lnTo>
                    <a:pt x="635" y="228"/>
                  </a:lnTo>
                  <a:lnTo>
                    <a:pt x="572" y="179"/>
                  </a:lnTo>
                  <a:lnTo>
                    <a:pt x="570" y="133"/>
                  </a:lnTo>
                  <a:lnTo>
                    <a:pt x="599" y="69"/>
                  </a:lnTo>
                  <a:lnTo>
                    <a:pt x="557" y="48"/>
                  </a:lnTo>
                  <a:lnTo>
                    <a:pt x="512" y="0"/>
                  </a:lnTo>
                  <a:lnTo>
                    <a:pt x="89" y="78"/>
                  </a:lnTo>
                  <a:lnTo>
                    <a:pt x="69" y="48"/>
                  </a:lnTo>
                  <a:lnTo>
                    <a:pt x="0" y="97"/>
                  </a:lnTo>
                  <a:lnTo>
                    <a:pt x="50" y="397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7" name="Freeform 977"/>
            <p:cNvSpPr>
              <a:spLocks/>
            </p:cNvSpPr>
            <p:nvPr/>
          </p:nvSpPr>
          <p:spPr bwMode="auto">
            <a:xfrm>
              <a:off x="4859" y="1112"/>
              <a:ext cx="68" cy="163"/>
            </a:xfrm>
            <a:custGeom>
              <a:avLst/>
              <a:gdLst>
                <a:gd name="T0" fmla="*/ 7 w 137"/>
                <a:gd name="T1" fmla="*/ 222 h 325"/>
                <a:gd name="T2" fmla="*/ 32 w 137"/>
                <a:gd name="T3" fmla="*/ 205 h 325"/>
                <a:gd name="T4" fmla="*/ 68 w 137"/>
                <a:gd name="T5" fmla="*/ 159 h 325"/>
                <a:gd name="T6" fmla="*/ 5 w 137"/>
                <a:gd name="T7" fmla="*/ 110 h 325"/>
                <a:gd name="T8" fmla="*/ 3 w 137"/>
                <a:gd name="T9" fmla="*/ 64 h 325"/>
                <a:gd name="T10" fmla="*/ 32 w 137"/>
                <a:gd name="T11" fmla="*/ 0 h 325"/>
                <a:gd name="T12" fmla="*/ 125 w 137"/>
                <a:gd name="T13" fmla="*/ 32 h 325"/>
                <a:gd name="T14" fmla="*/ 127 w 137"/>
                <a:gd name="T15" fmla="*/ 43 h 325"/>
                <a:gd name="T16" fmla="*/ 116 w 137"/>
                <a:gd name="T17" fmla="*/ 79 h 325"/>
                <a:gd name="T18" fmla="*/ 106 w 137"/>
                <a:gd name="T19" fmla="*/ 87 h 325"/>
                <a:gd name="T20" fmla="*/ 104 w 137"/>
                <a:gd name="T21" fmla="*/ 106 h 325"/>
                <a:gd name="T22" fmla="*/ 114 w 137"/>
                <a:gd name="T23" fmla="*/ 112 h 325"/>
                <a:gd name="T24" fmla="*/ 137 w 137"/>
                <a:gd name="T25" fmla="*/ 106 h 325"/>
                <a:gd name="T26" fmla="*/ 137 w 137"/>
                <a:gd name="T27" fmla="*/ 161 h 325"/>
                <a:gd name="T28" fmla="*/ 137 w 137"/>
                <a:gd name="T29" fmla="*/ 195 h 325"/>
                <a:gd name="T30" fmla="*/ 137 w 137"/>
                <a:gd name="T31" fmla="*/ 214 h 325"/>
                <a:gd name="T32" fmla="*/ 129 w 137"/>
                <a:gd name="T33" fmla="*/ 232 h 325"/>
                <a:gd name="T34" fmla="*/ 119 w 137"/>
                <a:gd name="T35" fmla="*/ 233 h 325"/>
                <a:gd name="T36" fmla="*/ 123 w 137"/>
                <a:gd name="T37" fmla="*/ 249 h 325"/>
                <a:gd name="T38" fmla="*/ 89 w 137"/>
                <a:gd name="T39" fmla="*/ 325 h 325"/>
                <a:gd name="T40" fmla="*/ 81 w 137"/>
                <a:gd name="T41" fmla="*/ 325 h 325"/>
                <a:gd name="T42" fmla="*/ 78 w 137"/>
                <a:gd name="T43" fmla="*/ 296 h 325"/>
                <a:gd name="T44" fmla="*/ 55 w 137"/>
                <a:gd name="T45" fmla="*/ 296 h 325"/>
                <a:gd name="T46" fmla="*/ 7 w 137"/>
                <a:gd name="T47" fmla="*/ 266 h 325"/>
                <a:gd name="T48" fmla="*/ 0 w 137"/>
                <a:gd name="T49" fmla="*/ 241 h 325"/>
                <a:gd name="T50" fmla="*/ 7 w 137"/>
                <a:gd name="T51" fmla="*/ 222 h 325"/>
                <a:gd name="T52" fmla="*/ 7 w 137"/>
                <a:gd name="T53" fmla="*/ 222 h 32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7"/>
                <a:gd name="T82" fmla="*/ 0 h 325"/>
                <a:gd name="T83" fmla="*/ 137 w 137"/>
                <a:gd name="T84" fmla="*/ 325 h 32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7" h="325">
                  <a:moveTo>
                    <a:pt x="7" y="222"/>
                  </a:moveTo>
                  <a:lnTo>
                    <a:pt x="32" y="205"/>
                  </a:lnTo>
                  <a:lnTo>
                    <a:pt x="68" y="159"/>
                  </a:lnTo>
                  <a:lnTo>
                    <a:pt x="5" y="110"/>
                  </a:lnTo>
                  <a:lnTo>
                    <a:pt x="3" y="64"/>
                  </a:lnTo>
                  <a:lnTo>
                    <a:pt x="32" y="0"/>
                  </a:lnTo>
                  <a:lnTo>
                    <a:pt x="125" y="32"/>
                  </a:lnTo>
                  <a:lnTo>
                    <a:pt x="127" y="43"/>
                  </a:lnTo>
                  <a:lnTo>
                    <a:pt x="116" y="79"/>
                  </a:lnTo>
                  <a:lnTo>
                    <a:pt x="106" y="87"/>
                  </a:lnTo>
                  <a:lnTo>
                    <a:pt x="104" y="106"/>
                  </a:lnTo>
                  <a:lnTo>
                    <a:pt x="114" y="112"/>
                  </a:lnTo>
                  <a:lnTo>
                    <a:pt x="137" y="106"/>
                  </a:lnTo>
                  <a:lnTo>
                    <a:pt x="137" y="161"/>
                  </a:lnTo>
                  <a:lnTo>
                    <a:pt x="137" y="195"/>
                  </a:lnTo>
                  <a:lnTo>
                    <a:pt x="137" y="214"/>
                  </a:lnTo>
                  <a:lnTo>
                    <a:pt x="129" y="232"/>
                  </a:lnTo>
                  <a:lnTo>
                    <a:pt x="119" y="233"/>
                  </a:lnTo>
                  <a:lnTo>
                    <a:pt x="123" y="249"/>
                  </a:lnTo>
                  <a:lnTo>
                    <a:pt x="89" y="325"/>
                  </a:lnTo>
                  <a:lnTo>
                    <a:pt x="81" y="325"/>
                  </a:lnTo>
                  <a:lnTo>
                    <a:pt x="78" y="296"/>
                  </a:lnTo>
                  <a:lnTo>
                    <a:pt x="55" y="296"/>
                  </a:lnTo>
                  <a:lnTo>
                    <a:pt x="7" y="266"/>
                  </a:lnTo>
                  <a:lnTo>
                    <a:pt x="0" y="241"/>
                  </a:lnTo>
                  <a:lnTo>
                    <a:pt x="7" y="222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8" name="Freeform 978"/>
            <p:cNvSpPr>
              <a:spLocks/>
            </p:cNvSpPr>
            <p:nvPr/>
          </p:nvSpPr>
          <p:spPr bwMode="auto">
            <a:xfrm>
              <a:off x="4610" y="859"/>
              <a:ext cx="324" cy="282"/>
            </a:xfrm>
            <a:custGeom>
              <a:avLst/>
              <a:gdLst>
                <a:gd name="T0" fmla="*/ 20 w 648"/>
                <a:gd name="T1" fmla="*/ 517 h 565"/>
                <a:gd name="T2" fmla="*/ 443 w 648"/>
                <a:gd name="T3" fmla="*/ 439 h 565"/>
                <a:gd name="T4" fmla="*/ 488 w 648"/>
                <a:gd name="T5" fmla="*/ 487 h 565"/>
                <a:gd name="T6" fmla="*/ 530 w 648"/>
                <a:gd name="T7" fmla="*/ 508 h 565"/>
                <a:gd name="T8" fmla="*/ 623 w 648"/>
                <a:gd name="T9" fmla="*/ 540 h 565"/>
                <a:gd name="T10" fmla="*/ 631 w 648"/>
                <a:gd name="T11" fmla="*/ 565 h 565"/>
                <a:gd name="T12" fmla="*/ 646 w 648"/>
                <a:gd name="T13" fmla="*/ 530 h 565"/>
                <a:gd name="T14" fmla="*/ 648 w 648"/>
                <a:gd name="T15" fmla="*/ 483 h 565"/>
                <a:gd name="T16" fmla="*/ 631 w 648"/>
                <a:gd name="T17" fmla="*/ 392 h 565"/>
                <a:gd name="T18" fmla="*/ 631 w 648"/>
                <a:gd name="T19" fmla="*/ 297 h 565"/>
                <a:gd name="T20" fmla="*/ 585 w 648"/>
                <a:gd name="T21" fmla="*/ 158 h 565"/>
                <a:gd name="T22" fmla="*/ 577 w 648"/>
                <a:gd name="T23" fmla="*/ 97 h 565"/>
                <a:gd name="T24" fmla="*/ 549 w 648"/>
                <a:gd name="T25" fmla="*/ 0 h 565"/>
                <a:gd name="T26" fmla="*/ 412 w 648"/>
                <a:gd name="T27" fmla="*/ 32 h 565"/>
                <a:gd name="T28" fmla="*/ 336 w 648"/>
                <a:gd name="T29" fmla="*/ 112 h 565"/>
                <a:gd name="T30" fmla="*/ 332 w 648"/>
                <a:gd name="T31" fmla="*/ 133 h 565"/>
                <a:gd name="T32" fmla="*/ 289 w 648"/>
                <a:gd name="T33" fmla="*/ 181 h 565"/>
                <a:gd name="T34" fmla="*/ 300 w 648"/>
                <a:gd name="T35" fmla="*/ 198 h 565"/>
                <a:gd name="T36" fmla="*/ 309 w 648"/>
                <a:gd name="T37" fmla="*/ 211 h 565"/>
                <a:gd name="T38" fmla="*/ 302 w 648"/>
                <a:gd name="T39" fmla="*/ 215 h 565"/>
                <a:gd name="T40" fmla="*/ 315 w 648"/>
                <a:gd name="T41" fmla="*/ 234 h 565"/>
                <a:gd name="T42" fmla="*/ 317 w 648"/>
                <a:gd name="T43" fmla="*/ 251 h 565"/>
                <a:gd name="T44" fmla="*/ 275 w 648"/>
                <a:gd name="T45" fmla="*/ 291 h 565"/>
                <a:gd name="T46" fmla="*/ 212 w 648"/>
                <a:gd name="T47" fmla="*/ 308 h 565"/>
                <a:gd name="T48" fmla="*/ 197 w 648"/>
                <a:gd name="T49" fmla="*/ 319 h 565"/>
                <a:gd name="T50" fmla="*/ 174 w 648"/>
                <a:gd name="T51" fmla="*/ 310 h 565"/>
                <a:gd name="T52" fmla="*/ 104 w 648"/>
                <a:gd name="T53" fmla="*/ 318 h 565"/>
                <a:gd name="T54" fmla="*/ 53 w 648"/>
                <a:gd name="T55" fmla="*/ 338 h 565"/>
                <a:gd name="T56" fmla="*/ 53 w 648"/>
                <a:gd name="T57" fmla="*/ 365 h 565"/>
                <a:gd name="T58" fmla="*/ 62 w 648"/>
                <a:gd name="T59" fmla="*/ 382 h 565"/>
                <a:gd name="T60" fmla="*/ 70 w 648"/>
                <a:gd name="T61" fmla="*/ 382 h 565"/>
                <a:gd name="T62" fmla="*/ 77 w 648"/>
                <a:gd name="T63" fmla="*/ 403 h 565"/>
                <a:gd name="T64" fmla="*/ 64 w 648"/>
                <a:gd name="T65" fmla="*/ 414 h 565"/>
                <a:gd name="T66" fmla="*/ 58 w 648"/>
                <a:gd name="T67" fmla="*/ 433 h 565"/>
                <a:gd name="T68" fmla="*/ 0 w 648"/>
                <a:gd name="T69" fmla="*/ 487 h 565"/>
                <a:gd name="T70" fmla="*/ 20 w 648"/>
                <a:gd name="T71" fmla="*/ 517 h 565"/>
                <a:gd name="T72" fmla="*/ 20 w 648"/>
                <a:gd name="T73" fmla="*/ 517 h 5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8"/>
                <a:gd name="T112" fmla="*/ 0 h 565"/>
                <a:gd name="T113" fmla="*/ 648 w 648"/>
                <a:gd name="T114" fmla="*/ 565 h 5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8" h="565">
                  <a:moveTo>
                    <a:pt x="20" y="517"/>
                  </a:moveTo>
                  <a:lnTo>
                    <a:pt x="443" y="439"/>
                  </a:lnTo>
                  <a:lnTo>
                    <a:pt x="488" y="487"/>
                  </a:lnTo>
                  <a:lnTo>
                    <a:pt x="530" y="508"/>
                  </a:lnTo>
                  <a:lnTo>
                    <a:pt x="623" y="540"/>
                  </a:lnTo>
                  <a:lnTo>
                    <a:pt x="631" y="565"/>
                  </a:lnTo>
                  <a:lnTo>
                    <a:pt x="646" y="530"/>
                  </a:lnTo>
                  <a:lnTo>
                    <a:pt x="648" y="483"/>
                  </a:lnTo>
                  <a:lnTo>
                    <a:pt x="631" y="392"/>
                  </a:lnTo>
                  <a:lnTo>
                    <a:pt x="631" y="297"/>
                  </a:lnTo>
                  <a:lnTo>
                    <a:pt x="585" y="158"/>
                  </a:lnTo>
                  <a:lnTo>
                    <a:pt x="577" y="97"/>
                  </a:lnTo>
                  <a:lnTo>
                    <a:pt x="549" y="0"/>
                  </a:lnTo>
                  <a:lnTo>
                    <a:pt x="412" y="32"/>
                  </a:lnTo>
                  <a:lnTo>
                    <a:pt x="336" y="112"/>
                  </a:lnTo>
                  <a:lnTo>
                    <a:pt x="332" y="133"/>
                  </a:lnTo>
                  <a:lnTo>
                    <a:pt x="289" y="181"/>
                  </a:lnTo>
                  <a:lnTo>
                    <a:pt x="300" y="198"/>
                  </a:lnTo>
                  <a:lnTo>
                    <a:pt x="309" y="211"/>
                  </a:lnTo>
                  <a:lnTo>
                    <a:pt x="302" y="215"/>
                  </a:lnTo>
                  <a:lnTo>
                    <a:pt x="315" y="234"/>
                  </a:lnTo>
                  <a:lnTo>
                    <a:pt x="317" y="251"/>
                  </a:lnTo>
                  <a:lnTo>
                    <a:pt x="275" y="291"/>
                  </a:lnTo>
                  <a:lnTo>
                    <a:pt x="212" y="308"/>
                  </a:lnTo>
                  <a:lnTo>
                    <a:pt x="197" y="319"/>
                  </a:lnTo>
                  <a:lnTo>
                    <a:pt x="174" y="310"/>
                  </a:lnTo>
                  <a:lnTo>
                    <a:pt x="104" y="318"/>
                  </a:lnTo>
                  <a:lnTo>
                    <a:pt x="53" y="338"/>
                  </a:lnTo>
                  <a:lnTo>
                    <a:pt x="53" y="365"/>
                  </a:lnTo>
                  <a:lnTo>
                    <a:pt x="62" y="382"/>
                  </a:lnTo>
                  <a:lnTo>
                    <a:pt x="70" y="382"/>
                  </a:lnTo>
                  <a:lnTo>
                    <a:pt x="77" y="403"/>
                  </a:lnTo>
                  <a:lnTo>
                    <a:pt x="64" y="414"/>
                  </a:lnTo>
                  <a:lnTo>
                    <a:pt x="58" y="433"/>
                  </a:lnTo>
                  <a:lnTo>
                    <a:pt x="0" y="487"/>
                  </a:lnTo>
                  <a:lnTo>
                    <a:pt x="20" y="517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9" name="Freeform 979"/>
            <p:cNvSpPr>
              <a:spLocks/>
            </p:cNvSpPr>
            <p:nvPr/>
          </p:nvSpPr>
          <p:spPr bwMode="auto">
            <a:xfrm>
              <a:off x="4921" y="1099"/>
              <a:ext cx="100" cy="58"/>
            </a:xfrm>
            <a:custGeom>
              <a:avLst/>
              <a:gdLst>
                <a:gd name="T0" fmla="*/ 15 w 202"/>
                <a:gd name="T1" fmla="*/ 116 h 116"/>
                <a:gd name="T2" fmla="*/ 86 w 202"/>
                <a:gd name="T3" fmla="*/ 76 h 116"/>
                <a:gd name="T4" fmla="*/ 135 w 202"/>
                <a:gd name="T5" fmla="*/ 53 h 116"/>
                <a:gd name="T6" fmla="*/ 84 w 202"/>
                <a:gd name="T7" fmla="*/ 89 h 116"/>
                <a:gd name="T8" fmla="*/ 88 w 202"/>
                <a:gd name="T9" fmla="*/ 91 h 116"/>
                <a:gd name="T10" fmla="*/ 164 w 202"/>
                <a:gd name="T11" fmla="*/ 40 h 116"/>
                <a:gd name="T12" fmla="*/ 202 w 202"/>
                <a:gd name="T13" fmla="*/ 6 h 116"/>
                <a:gd name="T14" fmla="*/ 198 w 202"/>
                <a:gd name="T15" fmla="*/ 0 h 116"/>
                <a:gd name="T16" fmla="*/ 164 w 202"/>
                <a:gd name="T17" fmla="*/ 19 h 116"/>
                <a:gd name="T18" fmla="*/ 160 w 202"/>
                <a:gd name="T19" fmla="*/ 17 h 116"/>
                <a:gd name="T20" fmla="*/ 143 w 202"/>
                <a:gd name="T21" fmla="*/ 40 h 116"/>
                <a:gd name="T22" fmla="*/ 133 w 202"/>
                <a:gd name="T23" fmla="*/ 40 h 116"/>
                <a:gd name="T24" fmla="*/ 158 w 202"/>
                <a:gd name="T25" fmla="*/ 0 h 116"/>
                <a:gd name="T26" fmla="*/ 131 w 202"/>
                <a:gd name="T27" fmla="*/ 30 h 116"/>
                <a:gd name="T28" fmla="*/ 40 w 202"/>
                <a:gd name="T29" fmla="*/ 61 h 116"/>
                <a:gd name="T30" fmla="*/ 23 w 202"/>
                <a:gd name="T31" fmla="*/ 84 h 116"/>
                <a:gd name="T32" fmla="*/ 10 w 202"/>
                <a:gd name="T33" fmla="*/ 87 h 116"/>
                <a:gd name="T34" fmla="*/ 0 w 202"/>
                <a:gd name="T35" fmla="*/ 105 h 116"/>
                <a:gd name="T36" fmla="*/ 15 w 202"/>
                <a:gd name="T37" fmla="*/ 116 h 116"/>
                <a:gd name="T38" fmla="*/ 15 w 202"/>
                <a:gd name="T39" fmla="*/ 116 h 1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2"/>
                <a:gd name="T61" fmla="*/ 0 h 116"/>
                <a:gd name="T62" fmla="*/ 202 w 202"/>
                <a:gd name="T63" fmla="*/ 116 h 1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2" h="116">
                  <a:moveTo>
                    <a:pt x="15" y="116"/>
                  </a:moveTo>
                  <a:lnTo>
                    <a:pt x="86" y="76"/>
                  </a:lnTo>
                  <a:lnTo>
                    <a:pt x="135" y="53"/>
                  </a:lnTo>
                  <a:lnTo>
                    <a:pt x="84" y="89"/>
                  </a:lnTo>
                  <a:lnTo>
                    <a:pt x="88" y="91"/>
                  </a:lnTo>
                  <a:lnTo>
                    <a:pt x="164" y="40"/>
                  </a:lnTo>
                  <a:lnTo>
                    <a:pt x="202" y="6"/>
                  </a:lnTo>
                  <a:lnTo>
                    <a:pt x="198" y="0"/>
                  </a:lnTo>
                  <a:lnTo>
                    <a:pt x="164" y="19"/>
                  </a:lnTo>
                  <a:lnTo>
                    <a:pt x="160" y="17"/>
                  </a:lnTo>
                  <a:lnTo>
                    <a:pt x="143" y="40"/>
                  </a:lnTo>
                  <a:lnTo>
                    <a:pt x="133" y="40"/>
                  </a:lnTo>
                  <a:lnTo>
                    <a:pt x="158" y="0"/>
                  </a:lnTo>
                  <a:lnTo>
                    <a:pt x="131" y="30"/>
                  </a:lnTo>
                  <a:lnTo>
                    <a:pt x="40" y="61"/>
                  </a:lnTo>
                  <a:lnTo>
                    <a:pt x="23" y="84"/>
                  </a:lnTo>
                  <a:lnTo>
                    <a:pt x="10" y="87"/>
                  </a:lnTo>
                  <a:lnTo>
                    <a:pt x="0" y="105"/>
                  </a:lnTo>
                  <a:lnTo>
                    <a:pt x="15" y="116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0" name="Freeform 980"/>
            <p:cNvSpPr>
              <a:spLocks/>
            </p:cNvSpPr>
            <p:nvPr/>
          </p:nvSpPr>
          <p:spPr bwMode="auto">
            <a:xfrm>
              <a:off x="4925" y="1036"/>
              <a:ext cx="94" cy="88"/>
            </a:xfrm>
            <a:custGeom>
              <a:avLst/>
              <a:gdLst>
                <a:gd name="T0" fmla="*/ 17 w 188"/>
                <a:gd name="T1" fmla="*/ 127 h 174"/>
                <a:gd name="T2" fmla="*/ 15 w 188"/>
                <a:gd name="T3" fmla="*/ 174 h 174"/>
                <a:gd name="T4" fmla="*/ 30 w 188"/>
                <a:gd name="T5" fmla="*/ 171 h 174"/>
                <a:gd name="T6" fmla="*/ 66 w 188"/>
                <a:gd name="T7" fmla="*/ 144 h 174"/>
                <a:gd name="T8" fmla="*/ 78 w 188"/>
                <a:gd name="T9" fmla="*/ 121 h 174"/>
                <a:gd name="T10" fmla="*/ 85 w 188"/>
                <a:gd name="T11" fmla="*/ 127 h 174"/>
                <a:gd name="T12" fmla="*/ 135 w 188"/>
                <a:gd name="T13" fmla="*/ 114 h 174"/>
                <a:gd name="T14" fmla="*/ 137 w 188"/>
                <a:gd name="T15" fmla="*/ 104 h 174"/>
                <a:gd name="T16" fmla="*/ 144 w 188"/>
                <a:gd name="T17" fmla="*/ 108 h 174"/>
                <a:gd name="T18" fmla="*/ 154 w 188"/>
                <a:gd name="T19" fmla="*/ 100 h 174"/>
                <a:gd name="T20" fmla="*/ 169 w 188"/>
                <a:gd name="T21" fmla="*/ 98 h 174"/>
                <a:gd name="T22" fmla="*/ 188 w 188"/>
                <a:gd name="T23" fmla="*/ 89 h 174"/>
                <a:gd name="T24" fmla="*/ 169 w 188"/>
                <a:gd name="T25" fmla="*/ 0 h 174"/>
                <a:gd name="T26" fmla="*/ 0 w 188"/>
                <a:gd name="T27" fmla="*/ 36 h 174"/>
                <a:gd name="T28" fmla="*/ 17 w 188"/>
                <a:gd name="T29" fmla="*/ 127 h 174"/>
                <a:gd name="T30" fmla="*/ 17 w 188"/>
                <a:gd name="T31" fmla="*/ 127 h 1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8"/>
                <a:gd name="T49" fmla="*/ 0 h 174"/>
                <a:gd name="T50" fmla="*/ 188 w 188"/>
                <a:gd name="T51" fmla="*/ 174 h 17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8" h="174">
                  <a:moveTo>
                    <a:pt x="17" y="127"/>
                  </a:moveTo>
                  <a:lnTo>
                    <a:pt x="15" y="174"/>
                  </a:lnTo>
                  <a:lnTo>
                    <a:pt x="30" y="171"/>
                  </a:lnTo>
                  <a:lnTo>
                    <a:pt x="66" y="144"/>
                  </a:lnTo>
                  <a:lnTo>
                    <a:pt x="78" y="121"/>
                  </a:lnTo>
                  <a:lnTo>
                    <a:pt x="85" y="127"/>
                  </a:lnTo>
                  <a:lnTo>
                    <a:pt x="135" y="114"/>
                  </a:lnTo>
                  <a:lnTo>
                    <a:pt x="137" y="104"/>
                  </a:lnTo>
                  <a:lnTo>
                    <a:pt x="144" y="108"/>
                  </a:lnTo>
                  <a:lnTo>
                    <a:pt x="154" y="100"/>
                  </a:lnTo>
                  <a:lnTo>
                    <a:pt x="169" y="98"/>
                  </a:lnTo>
                  <a:lnTo>
                    <a:pt x="188" y="89"/>
                  </a:lnTo>
                  <a:lnTo>
                    <a:pt x="169" y="0"/>
                  </a:lnTo>
                  <a:lnTo>
                    <a:pt x="0" y="36"/>
                  </a:lnTo>
                  <a:lnTo>
                    <a:pt x="17" y="127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1" name="Freeform 981"/>
            <p:cNvSpPr>
              <a:spLocks/>
            </p:cNvSpPr>
            <p:nvPr/>
          </p:nvSpPr>
          <p:spPr bwMode="auto">
            <a:xfrm>
              <a:off x="5010" y="1032"/>
              <a:ext cx="43" cy="49"/>
            </a:xfrm>
            <a:custGeom>
              <a:avLst/>
              <a:gdLst>
                <a:gd name="T0" fmla="*/ 19 w 85"/>
                <a:gd name="T1" fmla="*/ 99 h 99"/>
                <a:gd name="T2" fmla="*/ 55 w 85"/>
                <a:gd name="T3" fmla="*/ 86 h 99"/>
                <a:gd name="T4" fmla="*/ 55 w 85"/>
                <a:gd name="T5" fmla="*/ 46 h 99"/>
                <a:gd name="T6" fmla="*/ 65 w 85"/>
                <a:gd name="T7" fmla="*/ 55 h 99"/>
                <a:gd name="T8" fmla="*/ 66 w 85"/>
                <a:gd name="T9" fmla="*/ 74 h 99"/>
                <a:gd name="T10" fmla="*/ 74 w 85"/>
                <a:gd name="T11" fmla="*/ 74 h 99"/>
                <a:gd name="T12" fmla="*/ 85 w 85"/>
                <a:gd name="T13" fmla="*/ 55 h 99"/>
                <a:gd name="T14" fmla="*/ 74 w 85"/>
                <a:gd name="T15" fmla="*/ 34 h 99"/>
                <a:gd name="T16" fmla="*/ 55 w 85"/>
                <a:gd name="T17" fmla="*/ 30 h 99"/>
                <a:gd name="T18" fmla="*/ 42 w 85"/>
                <a:gd name="T19" fmla="*/ 4 h 99"/>
                <a:gd name="T20" fmla="*/ 30 w 85"/>
                <a:gd name="T21" fmla="*/ 0 h 99"/>
                <a:gd name="T22" fmla="*/ 0 w 85"/>
                <a:gd name="T23" fmla="*/ 10 h 99"/>
                <a:gd name="T24" fmla="*/ 19 w 85"/>
                <a:gd name="T25" fmla="*/ 99 h 99"/>
                <a:gd name="T26" fmla="*/ 19 w 85"/>
                <a:gd name="T27" fmla="*/ 99 h 9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5"/>
                <a:gd name="T43" fmla="*/ 0 h 99"/>
                <a:gd name="T44" fmla="*/ 85 w 85"/>
                <a:gd name="T45" fmla="*/ 99 h 9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5" h="99">
                  <a:moveTo>
                    <a:pt x="19" y="99"/>
                  </a:moveTo>
                  <a:lnTo>
                    <a:pt x="55" y="86"/>
                  </a:lnTo>
                  <a:lnTo>
                    <a:pt x="55" y="46"/>
                  </a:lnTo>
                  <a:lnTo>
                    <a:pt x="65" y="55"/>
                  </a:lnTo>
                  <a:lnTo>
                    <a:pt x="66" y="74"/>
                  </a:lnTo>
                  <a:lnTo>
                    <a:pt x="74" y="74"/>
                  </a:lnTo>
                  <a:lnTo>
                    <a:pt x="85" y="55"/>
                  </a:lnTo>
                  <a:lnTo>
                    <a:pt x="74" y="34"/>
                  </a:lnTo>
                  <a:lnTo>
                    <a:pt x="55" y="30"/>
                  </a:lnTo>
                  <a:lnTo>
                    <a:pt x="42" y="4"/>
                  </a:lnTo>
                  <a:lnTo>
                    <a:pt x="30" y="0"/>
                  </a:lnTo>
                  <a:lnTo>
                    <a:pt x="0" y="10"/>
                  </a:lnTo>
                  <a:lnTo>
                    <a:pt x="19" y="99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2" name="Freeform 982"/>
            <p:cNvSpPr>
              <a:spLocks/>
            </p:cNvSpPr>
            <p:nvPr/>
          </p:nvSpPr>
          <p:spPr bwMode="auto">
            <a:xfrm>
              <a:off x="4928" y="971"/>
              <a:ext cx="183" cy="90"/>
            </a:xfrm>
            <a:custGeom>
              <a:avLst/>
              <a:gdLst>
                <a:gd name="T0" fmla="*/ 0 w 365"/>
                <a:gd name="T1" fmla="*/ 169 h 180"/>
                <a:gd name="T2" fmla="*/ 169 w 365"/>
                <a:gd name="T3" fmla="*/ 133 h 180"/>
                <a:gd name="T4" fmla="*/ 199 w 365"/>
                <a:gd name="T5" fmla="*/ 123 h 180"/>
                <a:gd name="T6" fmla="*/ 211 w 365"/>
                <a:gd name="T7" fmla="*/ 127 h 180"/>
                <a:gd name="T8" fmla="*/ 224 w 365"/>
                <a:gd name="T9" fmla="*/ 153 h 180"/>
                <a:gd name="T10" fmla="*/ 243 w 365"/>
                <a:gd name="T11" fmla="*/ 157 h 180"/>
                <a:gd name="T12" fmla="*/ 254 w 365"/>
                <a:gd name="T13" fmla="*/ 178 h 180"/>
                <a:gd name="T14" fmla="*/ 266 w 365"/>
                <a:gd name="T15" fmla="*/ 180 h 180"/>
                <a:gd name="T16" fmla="*/ 279 w 365"/>
                <a:gd name="T17" fmla="*/ 159 h 180"/>
                <a:gd name="T18" fmla="*/ 285 w 365"/>
                <a:gd name="T19" fmla="*/ 142 h 180"/>
                <a:gd name="T20" fmla="*/ 298 w 365"/>
                <a:gd name="T21" fmla="*/ 165 h 180"/>
                <a:gd name="T22" fmla="*/ 365 w 365"/>
                <a:gd name="T23" fmla="*/ 144 h 180"/>
                <a:gd name="T24" fmla="*/ 361 w 365"/>
                <a:gd name="T25" fmla="*/ 119 h 180"/>
                <a:gd name="T26" fmla="*/ 342 w 365"/>
                <a:gd name="T27" fmla="*/ 87 h 180"/>
                <a:gd name="T28" fmla="*/ 332 w 365"/>
                <a:gd name="T29" fmla="*/ 83 h 180"/>
                <a:gd name="T30" fmla="*/ 321 w 365"/>
                <a:gd name="T31" fmla="*/ 85 h 180"/>
                <a:gd name="T32" fmla="*/ 323 w 365"/>
                <a:gd name="T33" fmla="*/ 91 h 180"/>
                <a:gd name="T34" fmla="*/ 338 w 365"/>
                <a:gd name="T35" fmla="*/ 93 h 180"/>
                <a:gd name="T36" fmla="*/ 344 w 365"/>
                <a:gd name="T37" fmla="*/ 123 h 180"/>
                <a:gd name="T38" fmla="*/ 317 w 365"/>
                <a:gd name="T39" fmla="*/ 134 h 180"/>
                <a:gd name="T40" fmla="*/ 279 w 365"/>
                <a:gd name="T41" fmla="*/ 110 h 180"/>
                <a:gd name="T42" fmla="*/ 266 w 365"/>
                <a:gd name="T43" fmla="*/ 83 h 180"/>
                <a:gd name="T44" fmla="*/ 249 w 365"/>
                <a:gd name="T45" fmla="*/ 76 h 180"/>
                <a:gd name="T46" fmla="*/ 249 w 365"/>
                <a:gd name="T47" fmla="*/ 83 h 180"/>
                <a:gd name="T48" fmla="*/ 232 w 365"/>
                <a:gd name="T49" fmla="*/ 68 h 180"/>
                <a:gd name="T50" fmla="*/ 245 w 365"/>
                <a:gd name="T51" fmla="*/ 49 h 180"/>
                <a:gd name="T52" fmla="*/ 256 w 365"/>
                <a:gd name="T53" fmla="*/ 32 h 180"/>
                <a:gd name="T54" fmla="*/ 235 w 365"/>
                <a:gd name="T55" fmla="*/ 0 h 180"/>
                <a:gd name="T56" fmla="*/ 199 w 365"/>
                <a:gd name="T57" fmla="*/ 26 h 180"/>
                <a:gd name="T58" fmla="*/ 78 w 365"/>
                <a:gd name="T59" fmla="*/ 57 h 180"/>
                <a:gd name="T60" fmla="*/ 0 w 365"/>
                <a:gd name="T61" fmla="*/ 74 h 180"/>
                <a:gd name="T62" fmla="*/ 0 w 365"/>
                <a:gd name="T63" fmla="*/ 169 h 180"/>
                <a:gd name="T64" fmla="*/ 0 w 365"/>
                <a:gd name="T65" fmla="*/ 169 h 1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5"/>
                <a:gd name="T100" fmla="*/ 0 h 180"/>
                <a:gd name="T101" fmla="*/ 365 w 365"/>
                <a:gd name="T102" fmla="*/ 180 h 1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5" h="180">
                  <a:moveTo>
                    <a:pt x="0" y="169"/>
                  </a:moveTo>
                  <a:lnTo>
                    <a:pt x="169" y="133"/>
                  </a:lnTo>
                  <a:lnTo>
                    <a:pt x="199" y="123"/>
                  </a:lnTo>
                  <a:lnTo>
                    <a:pt x="211" y="127"/>
                  </a:lnTo>
                  <a:lnTo>
                    <a:pt x="224" y="153"/>
                  </a:lnTo>
                  <a:lnTo>
                    <a:pt x="243" y="157"/>
                  </a:lnTo>
                  <a:lnTo>
                    <a:pt x="254" y="178"/>
                  </a:lnTo>
                  <a:lnTo>
                    <a:pt x="266" y="180"/>
                  </a:lnTo>
                  <a:lnTo>
                    <a:pt x="279" y="159"/>
                  </a:lnTo>
                  <a:lnTo>
                    <a:pt x="285" y="142"/>
                  </a:lnTo>
                  <a:lnTo>
                    <a:pt x="298" y="165"/>
                  </a:lnTo>
                  <a:lnTo>
                    <a:pt x="365" y="144"/>
                  </a:lnTo>
                  <a:lnTo>
                    <a:pt x="361" y="119"/>
                  </a:lnTo>
                  <a:lnTo>
                    <a:pt x="342" y="87"/>
                  </a:lnTo>
                  <a:lnTo>
                    <a:pt x="332" y="83"/>
                  </a:lnTo>
                  <a:lnTo>
                    <a:pt x="321" y="85"/>
                  </a:lnTo>
                  <a:lnTo>
                    <a:pt x="323" y="91"/>
                  </a:lnTo>
                  <a:lnTo>
                    <a:pt x="338" y="93"/>
                  </a:lnTo>
                  <a:lnTo>
                    <a:pt x="344" y="123"/>
                  </a:lnTo>
                  <a:lnTo>
                    <a:pt x="317" y="134"/>
                  </a:lnTo>
                  <a:lnTo>
                    <a:pt x="279" y="110"/>
                  </a:lnTo>
                  <a:lnTo>
                    <a:pt x="266" y="83"/>
                  </a:lnTo>
                  <a:lnTo>
                    <a:pt x="249" y="76"/>
                  </a:lnTo>
                  <a:lnTo>
                    <a:pt x="249" y="83"/>
                  </a:lnTo>
                  <a:lnTo>
                    <a:pt x="232" y="68"/>
                  </a:lnTo>
                  <a:lnTo>
                    <a:pt x="245" y="49"/>
                  </a:lnTo>
                  <a:lnTo>
                    <a:pt x="256" y="32"/>
                  </a:lnTo>
                  <a:lnTo>
                    <a:pt x="235" y="0"/>
                  </a:lnTo>
                  <a:lnTo>
                    <a:pt x="199" y="26"/>
                  </a:lnTo>
                  <a:lnTo>
                    <a:pt x="78" y="57"/>
                  </a:lnTo>
                  <a:lnTo>
                    <a:pt x="0" y="74"/>
                  </a:lnTo>
                  <a:lnTo>
                    <a:pt x="0" y="169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3" name="Freeform 983"/>
            <p:cNvSpPr>
              <a:spLocks/>
            </p:cNvSpPr>
            <p:nvPr/>
          </p:nvSpPr>
          <p:spPr bwMode="auto">
            <a:xfrm>
              <a:off x="4884" y="838"/>
              <a:ext cx="89" cy="169"/>
            </a:xfrm>
            <a:custGeom>
              <a:avLst/>
              <a:gdLst>
                <a:gd name="T0" fmla="*/ 28 w 177"/>
                <a:gd name="T1" fmla="*/ 139 h 339"/>
                <a:gd name="T2" fmla="*/ 36 w 177"/>
                <a:gd name="T3" fmla="*/ 200 h 339"/>
                <a:gd name="T4" fmla="*/ 82 w 177"/>
                <a:gd name="T5" fmla="*/ 339 h 339"/>
                <a:gd name="T6" fmla="*/ 160 w 177"/>
                <a:gd name="T7" fmla="*/ 322 h 339"/>
                <a:gd name="T8" fmla="*/ 154 w 177"/>
                <a:gd name="T9" fmla="*/ 124 h 339"/>
                <a:gd name="T10" fmla="*/ 175 w 177"/>
                <a:gd name="T11" fmla="*/ 86 h 339"/>
                <a:gd name="T12" fmla="*/ 177 w 177"/>
                <a:gd name="T13" fmla="*/ 0 h 339"/>
                <a:gd name="T14" fmla="*/ 0 w 177"/>
                <a:gd name="T15" fmla="*/ 42 h 339"/>
                <a:gd name="T16" fmla="*/ 28 w 177"/>
                <a:gd name="T17" fmla="*/ 139 h 339"/>
                <a:gd name="T18" fmla="*/ 28 w 177"/>
                <a:gd name="T19" fmla="*/ 139 h 3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7"/>
                <a:gd name="T31" fmla="*/ 0 h 339"/>
                <a:gd name="T32" fmla="*/ 177 w 177"/>
                <a:gd name="T33" fmla="*/ 339 h 3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7" h="339">
                  <a:moveTo>
                    <a:pt x="28" y="139"/>
                  </a:moveTo>
                  <a:lnTo>
                    <a:pt x="36" y="200"/>
                  </a:lnTo>
                  <a:lnTo>
                    <a:pt x="82" y="339"/>
                  </a:lnTo>
                  <a:lnTo>
                    <a:pt x="160" y="322"/>
                  </a:lnTo>
                  <a:lnTo>
                    <a:pt x="154" y="124"/>
                  </a:lnTo>
                  <a:lnTo>
                    <a:pt x="175" y="86"/>
                  </a:lnTo>
                  <a:lnTo>
                    <a:pt x="177" y="0"/>
                  </a:lnTo>
                  <a:lnTo>
                    <a:pt x="0" y="42"/>
                  </a:lnTo>
                  <a:lnTo>
                    <a:pt x="28" y="139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4" name="Freeform 984"/>
            <p:cNvSpPr>
              <a:spLocks/>
            </p:cNvSpPr>
            <p:nvPr/>
          </p:nvSpPr>
          <p:spPr bwMode="auto">
            <a:xfrm>
              <a:off x="4961" y="813"/>
              <a:ext cx="82" cy="185"/>
            </a:xfrm>
            <a:custGeom>
              <a:avLst/>
              <a:gdLst>
                <a:gd name="T0" fmla="*/ 0 w 163"/>
                <a:gd name="T1" fmla="*/ 173 h 371"/>
                <a:gd name="T2" fmla="*/ 21 w 163"/>
                <a:gd name="T3" fmla="*/ 135 h 371"/>
                <a:gd name="T4" fmla="*/ 23 w 163"/>
                <a:gd name="T5" fmla="*/ 49 h 371"/>
                <a:gd name="T6" fmla="*/ 21 w 163"/>
                <a:gd name="T7" fmla="*/ 17 h 371"/>
                <a:gd name="T8" fmla="*/ 53 w 163"/>
                <a:gd name="T9" fmla="*/ 0 h 371"/>
                <a:gd name="T10" fmla="*/ 127 w 163"/>
                <a:gd name="T11" fmla="*/ 232 h 371"/>
                <a:gd name="T12" fmla="*/ 163 w 163"/>
                <a:gd name="T13" fmla="*/ 281 h 371"/>
                <a:gd name="T14" fmla="*/ 163 w 163"/>
                <a:gd name="T15" fmla="*/ 314 h 371"/>
                <a:gd name="T16" fmla="*/ 127 w 163"/>
                <a:gd name="T17" fmla="*/ 340 h 371"/>
                <a:gd name="T18" fmla="*/ 6 w 163"/>
                <a:gd name="T19" fmla="*/ 371 h 371"/>
                <a:gd name="T20" fmla="*/ 0 w 163"/>
                <a:gd name="T21" fmla="*/ 173 h 371"/>
                <a:gd name="T22" fmla="*/ 0 w 163"/>
                <a:gd name="T23" fmla="*/ 173 h 3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3"/>
                <a:gd name="T37" fmla="*/ 0 h 371"/>
                <a:gd name="T38" fmla="*/ 163 w 163"/>
                <a:gd name="T39" fmla="*/ 371 h 37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3" h="371">
                  <a:moveTo>
                    <a:pt x="0" y="173"/>
                  </a:moveTo>
                  <a:lnTo>
                    <a:pt x="21" y="135"/>
                  </a:lnTo>
                  <a:lnTo>
                    <a:pt x="23" y="49"/>
                  </a:lnTo>
                  <a:lnTo>
                    <a:pt x="21" y="17"/>
                  </a:lnTo>
                  <a:lnTo>
                    <a:pt x="53" y="0"/>
                  </a:lnTo>
                  <a:lnTo>
                    <a:pt x="127" y="232"/>
                  </a:lnTo>
                  <a:lnTo>
                    <a:pt x="163" y="281"/>
                  </a:lnTo>
                  <a:lnTo>
                    <a:pt x="163" y="314"/>
                  </a:lnTo>
                  <a:lnTo>
                    <a:pt x="127" y="340"/>
                  </a:lnTo>
                  <a:lnTo>
                    <a:pt x="6" y="371"/>
                  </a:lnTo>
                  <a:lnTo>
                    <a:pt x="0" y="173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5" name="Freeform 985"/>
            <p:cNvSpPr>
              <a:spLocks/>
            </p:cNvSpPr>
            <p:nvPr/>
          </p:nvSpPr>
          <p:spPr bwMode="auto">
            <a:xfrm>
              <a:off x="4988" y="649"/>
              <a:ext cx="200" cy="305"/>
            </a:xfrm>
            <a:custGeom>
              <a:avLst/>
              <a:gdLst>
                <a:gd name="T0" fmla="*/ 0 w 399"/>
                <a:gd name="T1" fmla="*/ 329 h 610"/>
                <a:gd name="T2" fmla="*/ 23 w 399"/>
                <a:gd name="T3" fmla="*/ 331 h 610"/>
                <a:gd name="T4" fmla="*/ 25 w 399"/>
                <a:gd name="T5" fmla="*/ 291 h 610"/>
                <a:gd name="T6" fmla="*/ 53 w 399"/>
                <a:gd name="T7" fmla="*/ 236 h 610"/>
                <a:gd name="T8" fmla="*/ 40 w 399"/>
                <a:gd name="T9" fmla="*/ 196 h 610"/>
                <a:gd name="T10" fmla="*/ 97 w 399"/>
                <a:gd name="T11" fmla="*/ 4 h 610"/>
                <a:gd name="T12" fmla="*/ 110 w 399"/>
                <a:gd name="T13" fmla="*/ 4 h 610"/>
                <a:gd name="T14" fmla="*/ 114 w 399"/>
                <a:gd name="T15" fmla="*/ 29 h 610"/>
                <a:gd name="T16" fmla="*/ 171 w 399"/>
                <a:gd name="T17" fmla="*/ 8 h 610"/>
                <a:gd name="T18" fmla="*/ 173 w 399"/>
                <a:gd name="T19" fmla="*/ 0 h 610"/>
                <a:gd name="T20" fmla="*/ 219 w 399"/>
                <a:gd name="T21" fmla="*/ 10 h 610"/>
                <a:gd name="T22" fmla="*/ 293 w 399"/>
                <a:gd name="T23" fmla="*/ 198 h 610"/>
                <a:gd name="T24" fmla="*/ 327 w 399"/>
                <a:gd name="T25" fmla="*/ 200 h 610"/>
                <a:gd name="T26" fmla="*/ 390 w 399"/>
                <a:gd name="T27" fmla="*/ 270 h 610"/>
                <a:gd name="T28" fmla="*/ 380 w 399"/>
                <a:gd name="T29" fmla="*/ 283 h 610"/>
                <a:gd name="T30" fmla="*/ 399 w 399"/>
                <a:gd name="T31" fmla="*/ 283 h 610"/>
                <a:gd name="T32" fmla="*/ 386 w 399"/>
                <a:gd name="T33" fmla="*/ 318 h 610"/>
                <a:gd name="T34" fmla="*/ 356 w 399"/>
                <a:gd name="T35" fmla="*/ 340 h 610"/>
                <a:gd name="T36" fmla="*/ 322 w 399"/>
                <a:gd name="T37" fmla="*/ 357 h 610"/>
                <a:gd name="T38" fmla="*/ 318 w 399"/>
                <a:gd name="T39" fmla="*/ 380 h 610"/>
                <a:gd name="T40" fmla="*/ 299 w 399"/>
                <a:gd name="T41" fmla="*/ 359 h 610"/>
                <a:gd name="T42" fmla="*/ 268 w 399"/>
                <a:gd name="T43" fmla="*/ 384 h 610"/>
                <a:gd name="T44" fmla="*/ 253 w 399"/>
                <a:gd name="T45" fmla="*/ 384 h 610"/>
                <a:gd name="T46" fmla="*/ 240 w 399"/>
                <a:gd name="T47" fmla="*/ 369 h 610"/>
                <a:gd name="T48" fmla="*/ 232 w 399"/>
                <a:gd name="T49" fmla="*/ 443 h 610"/>
                <a:gd name="T50" fmla="*/ 204 w 399"/>
                <a:gd name="T51" fmla="*/ 454 h 610"/>
                <a:gd name="T52" fmla="*/ 190 w 399"/>
                <a:gd name="T53" fmla="*/ 483 h 610"/>
                <a:gd name="T54" fmla="*/ 173 w 399"/>
                <a:gd name="T55" fmla="*/ 483 h 610"/>
                <a:gd name="T56" fmla="*/ 133 w 399"/>
                <a:gd name="T57" fmla="*/ 527 h 610"/>
                <a:gd name="T58" fmla="*/ 131 w 399"/>
                <a:gd name="T59" fmla="*/ 561 h 610"/>
                <a:gd name="T60" fmla="*/ 122 w 399"/>
                <a:gd name="T61" fmla="*/ 574 h 610"/>
                <a:gd name="T62" fmla="*/ 110 w 399"/>
                <a:gd name="T63" fmla="*/ 610 h 610"/>
                <a:gd name="T64" fmla="*/ 74 w 399"/>
                <a:gd name="T65" fmla="*/ 561 h 610"/>
                <a:gd name="T66" fmla="*/ 0 w 399"/>
                <a:gd name="T67" fmla="*/ 329 h 610"/>
                <a:gd name="T68" fmla="*/ 0 w 399"/>
                <a:gd name="T69" fmla="*/ 329 h 6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99"/>
                <a:gd name="T106" fmla="*/ 0 h 610"/>
                <a:gd name="T107" fmla="*/ 399 w 399"/>
                <a:gd name="T108" fmla="*/ 610 h 6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99" h="610">
                  <a:moveTo>
                    <a:pt x="0" y="329"/>
                  </a:moveTo>
                  <a:lnTo>
                    <a:pt x="23" y="331"/>
                  </a:lnTo>
                  <a:lnTo>
                    <a:pt x="25" y="291"/>
                  </a:lnTo>
                  <a:lnTo>
                    <a:pt x="53" y="236"/>
                  </a:lnTo>
                  <a:lnTo>
                    <a:pt x="40" y="196"/>
                  </a:lnTo>
                  <a:lnTo>
                    <a:pt x="97" y="4"/>
                  </a:lnTo>
                  <a:lnTo>
                    <a:pt x="110" y="4"/>
                  </a:lnTo>
                  <a:lnTo>
                    <a:pt x="114" y="29"/>
                  </a:lnTo>
                  <a:lnTo>
                    <a:pt x="171" y="8"/>
                  </a:lnTo>
                  <a:lnTo>
                    <a:pt x="173" y="0"/>
                  </a:lnTo>
                  <a:lnTo>
                    <a:pt x="219" y="10"/>
                  </a:lnTo>
                  <a:lnTo>
                    <a:pt x="293" y="198"/>
                  </a:lnTo>
                  <a:lnTo>
                    <a:pt x="327" y="200"/>
                  </a:lnTo>
                  <a:lnTo>
                    <a:pt x="390" y="270"/>
                  </a:lnTo>
                  <a:lnTo>
                    <a:pt x="380" y="283"/>
                  </a:lnTo>
                  <a:lnTo>
                    <a:pt x="399" y="283"/>
                  </a:lnTo>
                  <a:lnTo>
                    <a:pt x="386" y="318"/>
                  </a:lnTo>
                  <a:lnTo>
                    <a:pt x="356" y="340"/>
                  </a:lnTo>
                  <a:lnTo>
                    <a:pt x="322" y="357"/>
                  </a:lnTo>
                  <a:lnTo>
                    <a:pt x="318" y="380"/>
                  </a:lnTo>
                  <a:lnTo>
                    <a:pt x="299" y="359"/>
                  </a:lnTo>
                  <a:lnTo>
                    <a:pt x="268" y="384"/>
                  </a:lnTo>
                  <a:lnTo>
                    <a:pt x="253" y="384"/>
                  </a:lnTo>
                  <a:lnTo>
                    <a:pt x="240" y="369"/>
                  </a:lnTo>
                  <a:lnTo>
                    <a:pt x="232" y="443"/>
                  </a:lnTo>
                  <a:lnTo>
                    <a:pt x="204" y="454"/>
                  </a:lnTo>
                  <a:lnTo>
                    <a:pt x="190" y="483"/>
                  </a:lnTo>
                  <a:lnTo>
                    <a:pt x="173" y="483"/>
                  </a:lnTo>
                  <a:lnTo>
                    <a:pt x="133" y="527"/>
                  </a:lnTo>
                  <a:lnTo>
                    <a:pt x="131" y="561"/>
                  </a:lnTo>
                  <a:lnTo>
                    <a:pt x="122" y="574"/>
                  </a:lnTo>
                  <a:lnTo>
                    <a:pt x="110" y="610"/>
                  </a:lnTo>
                  <a:lnTo>
                    <a:pt x="74" y="561"/>
                  </a:lnTo>
                  <a:lnTo>
                    <a:pt x="0" y="329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306220">
                <a:defRPr/>
              </a:pPr>
              <a:endParaRPr lang="ko-KR" altLang="en-US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" name="Group 158"/>
          <p:cNvGrpSpPr>
            <a:grpSpLocks/>
          </p:cNvGrpSpPr>
          <p:nvPr/>
        </p:nvGrpSpPr>
        <p:grpSpPr bwMode="auto">
          <a:xfrm>
            <a:off x="1234440" y="1413510"/>
            <a:ext cx="660400" cy="497206"/>
            <a:chOff x="751052" y="5540913"/>
            <a:chExt cx="412921" cy="414024"/>
          </a:xfrm>
        </p:grpSpPr>
        <p:cxnSp>
          <p:nvCxnSpPr>
            <p:cNvPr id="160" name="Straight Connector 159"/>
            <p:cNvCxnSpPr>
              <a:stCxn id="164" idx="7"/>
              <a:endCxn id="165" idx="3"/>
            </p:cNvCxnSpPr>
            <p:nvPr/>
          </p:nvCxnSpPr>
          <p:spPr>
            <a:xfrm rot="5400000" flipH="1" flipV="1">
              <a:off x="931429" y="5602416"/>
              <a:ext cx="52168" cy="156789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163" idx="1"/>
              <a:endCxn id="164" idx="5"/>
            </p:cNvCxnSpPr>
            <p:nvPr/>
          </p:nvCxnSpPr>
          <p:spPr>
            <a:xfrm rot="16200000" flipV="1">
              <a:off x="929140" y="5751159"/>
              <a:ext cx="39943" cy="139986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163" idx="0"/>
              <a:endCxn id="165" idx="4"/>
            </p:cNvCxnSpPr>
            <p:nvPr/>
          </p:nvCxnSpPr>
          <p:spPr>
            <a:xfrm rot="5400000" flipH="1" flipV="1">
              <a:off x="1006881" y="5739524"/>
              <a:ext cx="147341" cy="16803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Oval 162"/>
            <p:cNvSpPr/>
            <p:nvPr/>
          </p:nvSpPr>
          <p:spPr>
            <a:xfrm>
              <a:off x="997217" y="5821688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751052" y="5686852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1014686" y="5540913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172"/>
          <p:cNvGrpSpPr>
            <a:grpSpLocks/>
          </p:cNvGrpSpPr>
          <p:nvPr/>
        </p:nvGrpSpPr>
        <p:grpSpPr bwMode="auto">
          <a:xfrm>
            <a:off x="10858501" y="5059680"/>
            <a:ext cx="660400" cy="495300"/>
            <a:chOff x="751052" y="5540913"/>
            <a:chExt cx="412921" cy="414024"/>
          </a:xfrm>
        </p:grpSpPr>
        <p:cxnSp>
          <p:nvCxnSpPr>
            <p:cNvPr id="174" name="Straight Connector 173"/>
            <p:cNvCxnSpPr>
              <a:stCxn id="178" idx="7"/>
              <a:endCxn id="179" idx="3"/>
            </p:cNvCxnSpPr>
            <p:nvPr/>
          </p:nvCxnSpPr>
          <p:spPr>
            <a:xfrm rot="5400000" flipH="1" flipV="1">
              <a:off x="931429" y="5602416"/>
              <a:ext cx="52168" cy="156789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stCxn id="177" idx="1"/>
              <a:endCxn id="178" idx="5"/>
            </p:cNvCxnSpPr>
            <p:nvPr/>
          </p:nvCxnSpPr>
          <p:spPr>
            <a:xfrm rot="16200000" flipV="1">
              <a:off x="929140" y="5751159"/>
              <a:ext cx="39943" cy="139986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stCxn id="177" idx="0"/>
              <a:endCxn id="179" idx="4"/>
            </p:cNvCxnSpPr>
            <p:nvPr/>
          </p:nvCxnSpPr>
          <p:spPr>
            <a:xfrm rot="5400000" flipH="1" flipV="1">
              <a:off x="1006881" y="5739524"/>
              <a:ext cx="147341" cy="16803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997216" y="5821175"/>
              <a:ext cx="149287" cy="133762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751052" y="5687414"/>
              <a:ext cx="149287" cy="133762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1014686" y="5540913"/>
              <a:ext cx="149287" cy="133762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193"/>
          <p:cNvGrpSpPr>
            <a:grpSpLocks/>
          </p:cNvGrpSpPr>
          <p:nvPr/>
        </p:nvGrpSpPr>
        <p:grpSpPr bwMode="auto">
          <a:xfrm>
            <a:off x="13172440" y="2588896"/>
            <a:ext cx="660400" cy="497204"/>
            <a:chOff x="751052" y="5540913"/>
            <a:chExt cx="412921" cy="414024"/>
          </a:xfrm>
        </p:grpSpPr>
        <p:cxnSp>
          <p:nvCxnSpPr>
            <p:cNvPr id="195" name="Straight Connector 194"/>
            <p:cNvCxnSpPr>
              <a:stCxn id="199" idx="7"/>
              <a:endCxn id="200" idx="3"/>
            </p:cNvCxnSpPr>
            <p:nvPr/>
          </p:nvCxnSpPr>
          <p:spPr>
            <a:xfrm rot="5400000" flipH="1" flipV="1">
              <a:off x="931429" y="5602416"/>
              <a:ext cx="52168" cy="156789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stCxn id="198" idx="1"/>
              <a:endCxn id="199" idx="5"/>
            </p:cNvCxnSpPr>
            <p:nvPr/>
          </p:nvCxnSpPr>
          <p:spPr>
            <a:xfrm rot="16200000" flipV="1">
              <a:off x="929140" y="5751159"/>
              <a:ext cx="39943" cy="139986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stCxn id="198" idx="0"/>
              <a:endCxn id="200" idx="4"/>
            </p:cNvCxnSpPr>
            <p:nvPr/>
          </p:nvCxnSpPr>
          <p:spPr>
            <a:xfrm rot="5400000" flipH="1" flipV="1">
              <a:off x="1006881" y="5739524"/>
              <a:ext cx="147341" cy="16803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l 197"/>
            <p:cNvSpPr/>
            <p:nvPr/>
          </p:nvSpPr>
          <p:spPr>
            <a:xfrm>
              <a:off x="997217" y="5821688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>
              <a:off x="751052" y="5686853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0" name="Oval 199"/>
            <p:cNvSpPr/>
            <p:nvPr/>
          </p:nvSpPr>
          <p:spPr>
            <a:xfrm>
              <a:off x="1014686" y="5540913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200"/>
          <p:cNvGrpSpPr>
            <a:grpSpLocks/>
          </p:cNvGrpSpPr>
          <p:nvPr/>
        </p:nvGrpSpPr>
        <p:grpSpPr bwMode="auto">
          <a:xfrm>
            <a:off x="8783320" y="2748916"/>
            <a:ext cx="660400" cy="497204"/>
            <a:chOff x="751052" y="5540913"/>
            <a:chExt cx="412921" cy="414024"/>
          </a:xfrm>
        </p:grpSpPr>
        <p:cxnSp>
          <p:nvCxnSpPr>
            <p:cNvPr id="202" name="Straight Connector 201"/>
            <p:cNvCxnSpPr>
              <a:stCxn id="206" idx="7"/>
              <a:endCxn id="207" idx="3"/>
            </p:cNvCxnSpPr>
            <p:nvPr/>
          </p:nvCxnSpPr>
          <p:spPr>
            <a:xfrm rot="5400000" flipH="1" flipV="1">
              <a:off x="931429" y="5602416"/>
              <a:ext cx="52168" cy="156789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>
              <a:stCxn id="205" idx="1"/>
              <a:endCxn id="206" idx="5"/>
            </p:cNvCxnSpPr>
            <p:nvPr/>
          </p:nvCxnSpPr>
          <p:spPr>
            <a:xfrm rot="16200000" flipV="1">
              <a:off x="929140" y="5751159"/>
              <a:ext cx="39943" cy="139986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>
              <a:stCxn id="205" idx="0"/>
              <a:endCxn id="207" idx="4"/>
            </p:cNvCxnSpPr>
            <p:nvPr/>
          </p:nvCxnSpPr>
          <p:spPr>
            <a:xfrm rot="5400000" flipH="1" flipV="1">
              <a:off x="1006881" y="5739524"/>
              <a:ext cx="147341" cy="16803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Oval 204"/>
            <p:cNvSpPr/>
            <p:nvPr/>
          </p:nvSpPr>
          <p:spPr>
            <a:xfrm>
              <a:off x="997217" y="5821688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6" name="Oval 205"/>
            <p:cNvSpPr/>
            <p:nvPr/>
          </p:nvSpPr>
          <p:spPr>
            <a:xfrm>
              <a:off x="751052" y="5686853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7" name="Oval 206"/>
            <p:cNvSpPr/>
            <p:nvPr/>
          </p:nvSpPr>
          <p:spPr>
            <a:xfrm>
              <a:off x="1014686" y="5540913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214"/>
          <p:cNvGrpSpPr>
            <a:grpSpLocks/>
          </p:cNvGrpSpPr>
          <p:nvPr/>
        </p:nvGrpSpPr>
        <p:grpSpPr bwMode="auto">
          <a:xfrm>
            <a:off x="7084061" y="4103370"/>
            <a:ext cx="660400" cy="497206"/>
            <a:chOff x="751052" y="5540913"/>
            <a:chExt cx="412921" cy="414024"/>
          </a:xfrm>
        </p:grpSpPr>
        <p:cxnSp>
          <p:nvCxnSpPr>
            <p:cNvPr id="216" name="Straight Connector 215"/>
            <p:cNvCxnSpPr>
              <a:stCxn id="220" idx="7"/>
              <a:endCxn id="221" idx="3"/>
            </p:cNvCxnSpPr>
            <p:nvPr/>
          </p:nvCxnSpPr>
          <p:spPr>
            <a:xfrm rot="5400000" flipH="1" flipV="1">
              <a:off x="931429" y="5602416"/>
              <a:ext cx="52168" cy="156789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>
              <a:stCxn id="219" idx="1"/>
              <a:endCxn id="220" idx="5"/>
            </p:cNvCxnSpPr>
            <p:nvPr/>
          </p:nvCxnSpPr>
          <p:spPr>
            <a:xfrm rot="16200000" flipV="1">
              <a:off x="929140" y="5751159"/>
              <a:ext cx="39943" cy="139986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>
              <a:stCxn id="219" idx="0"/>
              <a:endCxn id="221" idx="4"/>
            </p:cNvCxnSpPr>
            <p:nvPr/>
          </p:nvCxnSpPr>
          <p:spPr>
            <a:xfrm rot="5400000" flipH="1" flipV="1">
              <a:off x="1006881" y="5739524"/>
              <a:ext cx="147341" cy="16803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Oval 218"/>
            <p:cNvSpPr/>
            <p:nvPr/>
          </p:nvSpPr>
          <p:spPr>
            <a:xfrm>
              <a:off x="997216" y="5821688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0" name="Oval 219"/>
            <p:cNvSpPr/>
            <p:nvPr/>
          </p:nvSpPr>
          <p:spPr>
            <a:xfrm>
              <a:off x="751052" y="5686852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1" name="Oval 220"/>
            <p:cNvSpPr/>
            <p:nvPr/>
          </p:nvSpPr>
          <p:spPr>
            <a:xfrm>
              <a:off x="1014686" y="5540913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372"/>
          <p:cNvGrpSpPr>
            <a:grpSpLocks/>
          </p:cNvGrpSpPr>
          <p:nvPr/>
        </p:nvGrpSpPr>
        <p:grpSpPr bwMode="auto">
          <a:xfrm>
            <a:off x="721361" y="3815716"/>
            <a:ext cx="718821" cy="413384"/>
            <a:chOff x="450125" y="3179066"/>
            <a:chExt cx="450117" cy="345577"/>
          </a:xfrm>
        </p:grpSpPr>
        <p:cxnSp>
          <p:nvCxnSpPr>
            <p:cNvPr id="115" name="Straight Connector 114"/>
            <p:cNvCxnSpPr>
              <a:stCxn id="145" idx="6"/>
              <a:endCxn id="147" idx="2"/>
            </p:cNvCxnSpPr>
            <p:nvPr/>
          </p:nvCxnSpPr>
          <p:spPr>
            <a:xfrm flipV="1">
              <a:off x="600164" y="3245737"/>
              <a:ext cx="150039" cy="20614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46" idx="1"/>
              <a:endCxn id="145" idx="5"/>
            </p:cNvCxnSpPr>
            <p:nvPr/>
          </p:nvCxnSpPr>
          <p:spPr>
            <a:xfrm rot="16200000" flipV="1">
              <a:off x="551497" y="3340189"/>
              <a:ext cx="97335" cy="43946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146" idx="7"/>
              <a:endCxn id="147" idx="3"/>
            </p:cNvCxnSpPr>
            <p:nvPr/>
          </p:nvCxnSpPr>
          <p:spPr>
            <a:xfrm rot="5400000" flipH="1" flipV="1">
              <a:off x="691229" y="3329882"/>
              <a:ext cx="117949" cy="43946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 144"/>
            <p:cNvSpPr/>
            <p:nvPr/>
          </p:nvSpPr>
          <p:spPr>
            <a:xfrm>
              <a:off x="450125" y="3199768"/>
              <a:ext cx="149509" cy="133772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750733" y="3179066"/>
              <a:ext cx="149509" cy="133772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599634" y="3390871"/>
              <a:ext cx="151100" cy="133772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165"/>
          <p:cNvGrpSpPr>
            <a:grpSpLocks/>
          </p:cNvGrpSpPr>
          <p:nvPr/>
        </p:nvGrpSpPr>
        <p:grpSpPr bwMode="auto">
          <a:xfrm>
            <a:off x="10320021" y="5558790"/>
            <a:ext cx="660400" cy="497206"/>
            <a:chOff x="751052" y="5540913"/>
            <a:chExt cx="412921" cy="414024"/>
          </a:xfrm>
        </p:grpSpPr>
        <p:cxnSp>
          <p:nvCxnSpPr>
            <p:cNvPr id="167" name="Straight Connector 166"/>
            <p:cNvCxnSpPr>
              <a:stCxn id="171" idx="7"/>
              <a:endCxn id="172" idx="3"/>
            </p:cNvCxnSpPr>
            <p:nvPr/>
          </p:nvCxnSpPr>
          <p:spPr>
            <a:xfrm rot="5400000" flipH="1" flipV="1">
              <a:off x="931429" y="5602416"/>
              <a:ext cx="52168" cy="156789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stCxn id="170" idx="1"/>
              <a:endCxn id="171" idx="5"/>
            </p:cNvCxnSpPr>
            <p:nvPr/>
          </p:nvCxnSpPr>
          <p:spPr>
            <a:xfrm rot="16200000" flipV="1">
              <a:off x="929140" y="5751159"/>
              <a:ext cx="39943" cy="139986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>
              <a:stCxn id="170" idx="0"/>
              <a:endCxn id="172" idx="4"/>
            </p:cNvCxnSpPr>
            <p:nvPr/>
          </p:nvCxnSpPr>
          <p:spPr>
            <a:xfrm rot="5400000" flipH="1" flipV="1">
              <a:off x="1006881" y="5739524"/>
              <a:ext cx="147341" cy="16803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Oval 169"/>
            <p:cNvSpPr/>
            <p:nvPr/>
          </p:nvSpPr>
          <p:spPr>
            <a:xfrm>
              <a:off x="997216" y="5821688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751052" y="5686852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1014686" y="5540913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179"/>
          <p:cNvGrpSpPr>
            <a:grpSpLocks/>
          </p:cNvGrpSpPr>
          <p:nvPr/>
        </p:nvGrpSpPr>
        <p:grpSpPr bwMode="auto">
          <a:xfrm>
            <a:off x="12829541" y="3150870"/>
            <a:ext cx="660400" cy="497206"/>
            <a:chOff x="751052" y="5540913"/>
            <a:chExt cx="412921" cy="414024"/>
          </a:xfrm>
        </p:grpSpPr>
        <p:cxnSp>
          <p:nvCxnSpPr>
            <p:cNvPr id="181" name="Straight Connector 180"/>
            <p:cNvCxnSpPr>
              <a:stCxn id="185" idx="7"/>
              <a:endCxn id="186" idx="3"/>
            </p:cNvCxnSpPr>
            <p:nvPr/>
          </p:nvCxnSpPr>
          <p:spPr>
            <a:xfrm rot="5400000" flipH="1" flipV="1">
              <a:off x="931429" y="5602416"/>
              <a:ext cx="52168" cy="156789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>
              <a:stCxn id="184" idx="1"/>
              <a:endCxn id="185" idx="5"/>
            </p:cNvCxnSpPr>
            <p:nvPr/>
          </p:nvCxnSpPr>
          <p:spPr>
            <a:xfrm rot="16200000" flipV="1">
              <a:off x="929140" y="5751159"/>
              <a:ext cx="39943" cy="139986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>
              <a:stCxn id="184" idx="0"/>
              <a:endCxn id="186" idx="4"/>
            </p:cNvCxnSpPr>
            <p:nvPr/>
          </p:nvCxnSpPr>
          <p:spPr>
            <a:xfrm rot="5400000" flipH="1" flipV="1">
              <a:off x="1006881" y="5739524"/>
              <a:ext cx="147341" cy="16803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Oval 183"/>
            <p:cNvSpPr/>
            <p:nvPr/>
          </p:nvSpPr>
          <p:spPr>
            <a:xfrm>
              <a:off x="997216" y="5821688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5" name="Oval 184"/>
            <p:cNvSpPr/>
            <p:nvPr/>
          </p:nvSpPr>
          <p:spPr>
            <a:xfrm>
              <a:off x="751052" y="5686852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6" name="Oval 185"/>
            <p:cNvSpPr/>
            <p:nvPr/>
          </p:nvSpPr>
          <p:spPr>
            <a:xfrm>
              <a:off x="1014686" y="5540913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86"/>
          <p:cNvGrpSpPr>
            <a:grpSpLocks/>
          </p:cNvGrpSpPr>
          <p:nvPr/>
        </p:nvGrpSpPr>
        <p:grpSpPr bwMode="auto">
          <a:xfrm>
            <a:off x="12466320" y="3642360"/>
            <a:ext cx="660400" cy="497206"/>
            <a:chOff x="751052" y="5540913"/>
            <a:chExt cx="412921" cy="414024"/>
          </a:xfrm>
        </p:grpSpPr>
        <p:cxnSp>
          <p:nvCxnSpPr>
            <p:cNvPr id="188" name="Straight Connector 187"/>
            <p:cNvCxnSpPr>
              <a:stCxn id="192" idx="7"/>
              <a:endCxn id="193" idx="3"/>
            </p:cNvCxnSpPr>
            <p:nvPr/>
          </p:nvCxnSpPr>
          <p:spPr>
            <a:xfrm rot="5400000" flipH="1" flipV="1">
              <a:off x="931429" y="5602416"/>
              <a:ext cx="52168" cy="156789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>
              <a:stCxn id="191" idx="1"/>
              <a:endCxn id="192" idx="5"/>
            </p:cNvCxnSpPr>
            <p:nvPr/>
          </p:nvCxnSpPr>
          <p:spPr>
            <a:xfrm rot="16200000" flipV="1">
              <a:off x="929140" y="5751159"/>
              <a:ext cx="39943" cy="139986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>
              <a:stCxn id="191" idx="0"/>
              <a:endCxn id="193" idx="4"/>
            </p:cNvCxnSpPr>
            <p:nvPr/>
          </p:nvCxnSpPr>
          <p:spPr>
            <a:xfrm rot="5400000" flipH="1" flipV="1">
              <a:off x="1006881" y="5739524"/>
              <a:ext cx="147341" cy="16803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/>
            <p:cNvSpPr/>
            <p:nvPr/>
          </p:nvSpPr>
          <p:spPr>
            <a:xfrm>
              <a:off x="997217" y="5821688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751052" y="5686852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1014686" y="5540913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371"/>
          <p:cNvGrpSpPr/>
          <p:nvPr/>
        </p:nvGrpSpPr>
        <p:grpSpPr>
          <a:xfrm>
            <a:off x="1320356" y="1793454"/>
            <a:ext cx="12280843" cy="5029324"/>
            <a:chOff x="825222" y="1494545"/>
            <a:chExt cx="7675527" cy="4191103"/>
          </a:xfrm>
          <a:solidFill>
            <a:srgbClr val="FF0000"/>
          </a:solidFill>
        </p:grpSpPr>
        <p:sp>
          <p:nvSpPr>
            <p:cNvPr id="240" name="Oval 239"/>
            <p:cNvSpPr/>
            <p:nvPr/>
          </p:nvSpPr>
          <p:spPr>
            <a:xfrm>
              <a:off x="3273425" y="3353437"/>
              <a:ext cx="150039" cy="133341"/>
            </a:xfrm>
            <a:prstGeom prst="ellipse">
              <a:avLst/>
            </a:prstGeom>
            <a:grp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34" name="Straight Connector 333"/>
            <p:cNvCxnSpPr>
              <a:stCxn id="250" idx="5"/>
              <a:endCxn id="249" idx="1"/>
            </p:cNvCxnSpPr>
            <p:nvPr/>
          </p:nvCxnSpPr>
          <p:spPr>
            <a:xfrm rot="16200000" flipH="1">
              <a:off x="7168695" y="2857747"/>
              <a:ext cx="354065" cy="635535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>
              <a:stCxn id="147" idx="0"/>
              <a:endCxn id="242" idx="4"/>
            </p:cNvCxnSpPr>
            <p:nvPr/>
          </p:nvCxnSpPr>
          <p:spPr>
            <a:xfrm rot="5400000" flipH="1" flipV="1">
              <a:off x="97653" y="2355456"/>
              <a:ext cx="1551180" cy="96041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38"/>
            <p:cNvSpPr/>
            <p:nvPr/>
          </p:nvSpPr>
          <p:spPr>
            <a:xfrm>
              <a:off x="2260057" y="2865074"/>
              <a:ext cx="150039" cy="133341"/>
            </a:xfrm>
            <a:prstGeom prst="ellipse">
              <a:avLst/>
            </a:prstGeom>
            <a:grp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5827953" y="2839415"/>
              <a:ext cx="150039" cy="133341"/>
            </a:xfrm>
            <a:prstGeom prst="ellipse">
              <a:avLst/>
            </a:prstGeom>
            <a:grp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846244" y="1494545"/>
              <a:ext cx="150039" cy="133341"/>
            </a:xfrm>
            <a:prstGeom prst="ellipse">
              <a:avLst/>
            </a:prstGeom>
            <a:grp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921262" y="4155072"/>
              <a:ext cx="150039" cy="133341"/>
            </a:xfrm>
            <a:prstGeom prst="ellipse">
              <a:avLst/>
            </a:prstGeom>
            <a:grp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2034999" y="4629882"/>
              <a:ext cx="150039" cy="133341"/>
            </a:xfrm>
            <a:prstGeom prst="ellipse">
              <a:avLst/>
            </a:prstGeom>
            <a:grp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3629041" y="5533248"/>
              <a:ext cx="150039" cy="133341"/>
            </a:xfrm>
            <a:prstGeom prst="ellipse">
              <a:avLst/>
            </a:prstGeom>
            <a:grp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4839826" y="5552307"/>
              <a:ext cx="150039" cy="133341"/>
            </a:xfrm>
            <a:prstGeom prst="ellipse">
              <a:avLst/>
            </a:prstGeom>
            <a:grp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>
              <a:off x="4096433" y="4798752"/>
              <a:ext cx="150039" cy="133341"/>
            </a:xfrm>
            <a:prstGeom prst="ellipse">
              <a:avLst/>
            </a:prstGeom>
            <a:grp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7159599" y="5466577"/>
              <a:ext cx="150039" cy="133341"/>
            </a:xfrm>
            <a:prstGeom prst="ellipse">
              <a:avLst/>
            </a:prstGeom>
            <a:grp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>
              <a:off x="7641522" y="3333021"/>
              <a:ext cx="150039" cy="133341"/>
            </a:xfrm>
            <a:prstGeom prst="ellipse">
              <a:avLst/>
            </a:prstGeom>
            <a:grp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>
              <a:off x="6899894" y="2884669"/>
              <a:ext cx="150039" cy="133341"/>
            </a:xfrm>
            <a:prstGeom prst="ellipse">
              <a:avLst/>
            </a:prstGeom>
            <a:grp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>
              <a:off x="7716541" y="2460112"/>
              <a:ext cx="150039" cy="133341"/>
            </a:xfrm>
            <a:prstGeom prst="ellipse">
              <a:avLst/>
            </a:prstGeom>
            <a:grp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52" name="Straight Connector 251"/>
            <p:cNvCxnSpPr>
              <a:stCxn id="243" idx="0"/>
              <a:endCxn id="147" idx="4"/>
            </p:cNvCxnSpPr>
            <p:nvPr/>
          </p:nvCxnSpPr>
          <p:spPr>
            <a:xfrm rot="16200000" flipV="1">
              <a:off x="489421" y="3648210"/>
              <a:ext cx="842665" cy="171059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stCxn id="244" idx="1"/>
              <a:endCxn id="243" idx="6"/>
            </p:cNvCxnSpPr>
            <p:nvPr/>
          </p:nvCxnSpPr>
          <p:spPr>
            <a:xfrm rot="16200000" flipV="1">
              <a:off x="1350304" y="3942740"/>
              <a:ext cx="427666" cy="985671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>
              <a:stCxn id="304" idx="1"/>
              <a:endCxn id="244" idx="6"/>
            </p:cNvCxnSpPr>
            <p:nvPr/>
          </p:nvCxnSpPr>
          <p:spPr>
            <a:xfrm rot="16200000" flipV="1">
              <a:off x="2374561" y="4507031"/>
              <a:ext cx="302209" cy="681253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stCxn id="247" idx="5"/>
              <a:endCxn id="246" idx="1"/>
            </p:cNvCxnSpPr>
            <p:nvPr/>
          </p:nvCxnSpPr>
          <p:spPr>
            <a:xfrm rot="16200000" flipH="1">
              <a:off x="4213515" y="4923550"/>
              <a:ext cx="659268" cy="637300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>
              <a:stCxn id="240" idx="1"/>
              <a:endCxn id="239" idx="5"/>
            </p:cNvCxnSpPr>
            <p:nvPr/>
          </p:nvCxnSpPr>
          <p:spPr>
            <a:xfrm rot="16200000" flipV="1">
              <a:off x="2644723" y="2722288"/>
              <a:ext cx="394076" cy="907275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>
              <a:endCxn id="240" idx="6"/>
            </p:cNvCxnSpPr>
            <p:nvPr/>
          </p:nvCxnSpPr>
          <p:spPr>
            <a:xfrm rot="16200000" flipV="1">
              <a:off x="4058125" y="2785447"/>
              <a:ext cx="18974" cy="1288296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>
              <a:stCxn id="247" idx="0"/>
            </p:cNvCxnSpPr>
            <p:nvPr/>
          </p:nvCxnSpPr>
          <p:spPr>
            <a:xfrm rot="5400000" flipH="1" flipV="1">
              <a:off x="3808915" y="3895908"/>
              <a:ext cx="1265383" cy="540307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>
              <a:stCxn id="304" idx="0"/>
              <a:endCxn id="240" idx="3"/>
            </p:cNvCxnSpPr>
            <p:nvPr/>
          </p:nvCxnSpPr>
          <p:spPr>
            <a:xfrm rot="5400000" flipH="1" flipV="1">
              <a:off x="2351376" y="4035213"/>
              <a:ext cx="1511984" cy="376060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>
              <a:stCxn id="250" idx="7"/>
              <a:endCxn id="251" idx="2"/>
            </p:cNvCxnSpPr>
            <p:nvPr/>
          </p:nvCxnSpPr>
          <p:spPr>
            <a:xfrm rot="5400000" flipH="1" flipV="1">
              <a:off x="7183544" y="2371200"/>
              <a:ext cx="377413" cy="688581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>
              <a:stCxn id="239" idx="1"/>
              <a:endCxn id="242" idx="5"/>
            </p:cNvCxnSpPr>
            <p:nvPr/>
          </p:nvCxnSpPr>
          <p:spPr>
            <a:xfrm rot="16200000" flipV="1">
              <a:off x="990049" y="1592620"/>
              <a:ext cx="1276242" cy="1307720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Oval 303"/>
            <p:cNvSpPr/>
            <p:nvPr/>
          </p:nvSpPr>
          <p:spPr>
            <a:xfrm>
              <a:off x="2844318" y="4979235"/>
              <a:ext cx="150039" cy="133341"/>
            </a:xfrm>
            <a:prstGeom prst="ellipse">
              <a:avLst/>
            </a:prstGeom>
            <a:grp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07" name="Straight Connector 306"/>
            <p:cNvCxnSpPr>
              <a:stCxn id="304" idx="6"/>
              <a:endCxn id="245" idx="1"/>
            </p:cNvCxnSpPr>
            <p:nvPr/>
          </p:nvCxnSpPr>
          <p:spPr>
            <a:xfrm>
              <a:off x="2994357" y="5045906"/>
              <a:ext cx="656657" cy="506869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>
              <a:stCxn id="245" idx="6"/>
              <a:endCxn id="246" idx="2"/>
            </p:cNvCxnSpPr>
            <p:nvPr/>
          </p:nvCxnSpPr>
          <p:spPr>
            <a:xfrm>
              <a:off x="3779080" y="5599919"/>
              <a:ext cx="1060746" cy="19059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>
              <a:stCxn id="246" idx="7"/>
              <a:endCxn id="248" idx="2"/>
            </p:cNvCxnSpPr>
            <p:nvPr/>
          </p:nvCxnSpPr>
          <p:spPr>
            <a:xfrm rot="5400000" flipH="1" flipV="1">
              <a:off x="6044452" y="4456688"/>
              <a:ext cx="38586" cy="2191707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>
              <a:stCxn id="241" idx="6"/>
              <a:endCxn id="250" idx="2"/>
            </p:cNvCxnSpPr>
            <p:nvPr/>
          </p:nvCxnSpPr>
          <p:spPr>
            <a:xfrm>
              <a:off x="5977992" y="2906086"/>
              <a:ext cx="921902" cy="45254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>
              <a:endCxn id="249" idx="4"/>
            </p:cNvCxnSpPr>
            <p:nvPr/>
          </p:nvCxnSpPr>
          <p:spPr>
            <a:xfrm rot="5400000" flipH="1" flipV="1">
              <a:off x="6686344" y="3621212"/>
              <a:ext cx="1185047" cy="875349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>
              <a:endCxn id="241" idx="3"/>
            </p:cNvCxnSpPr>
            <p:nvPr/>
          </p:nvCxnSpPr>
          <p:spPr>
            <a:xfrm rot="5400000" flipH="1" flipV="1">
              <a:off x="5090963" y="2680120"/>
              <a:ext cx="485853" cy="1032073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>
              <a:endCxn id="251" idx="7"/>
            </p:cNvCxnSpPr>
            <p:nvPr/>
          </p:nvCxnSpPr>
          <p:spPr>
            <a:xfrm rot="10800000" flipV="1">
              <a:off x="7844608" y="2370251"/>
              <a:ext cx="388089" cy="109388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>
              <a:stCxn id="249" idx="7"/>
            </p:cNvCxnSpPr>
            <p:nvPr/>
          </p:nvCxnSpPr>
          <p:spPr>
            <a:xfrm rot="5400000" flipH="1" flipV="1">
              <a:off x="7734706" y="2586506"/>
              <a:ext cx="800925" cy="731160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>
              <a:stCxn id="248" idx="0"/>
            </p:cNvCxnSpPr>
            <p:nvPr/>
          </p:nvCxnSpPr>
          <p:spPr>
            <a:xfrm rot="16200000" flipV="1">
              <a:off x="6677466" y="4909424"/>
              <a:ext cx="720881" cy="393426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>
              <a:endCxn id="241" idx="5"/>
            </p:cNvCxnSpPr>
            <p:nvPr/>
          </p:nvCxnSpPr>
          <p:spPr>
            <a:xfrm rot="16200000" flipV="1">
              <a:off x="5979974" y="2929274"/>
              <a:ext cx="244476" cy="292386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>
              <a:endCxn id="241" idx="1"/>
            </p:cNvCxnSpPr>
            <p:nvPr/>
          </p:nvCxnSpPr>
          <p:spPr>
            <a:xfrm rot="16200000" flipH="1">
              <a:off x="5753313" y="2762329"/>
              <a:ext cx="154450" cy="38775"/>
            </a:xfrm>
            <a:prstGeom prst="line">
              <a:avLst/>
            </a:prstGeom>
            <a:grp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207"/>
          <p:cNvGrpSpPr>
            <a:grpSpLocks/>
          </p:cNvGrpSpPr>
          <p:nvPr/>
        </p:nvGrpSpPr>
        <p:grpSpPr bwMode="auto">
          <a:xfrm>
            <a:off x="9542781" y="3813810"/>
            <a:ext cx="660400" cy="497206"/>
            <a:chOff x="751052" y="5540913"/>
            <a:chExt cx="412921" cy="414024"/>
          </a:xfrm>
        </p:grpSpPr>
        <p:cxnSp>
          <p:nvCxnSpPr>
            <p:cNvPr id="209" name="Straight Connector 208"/>
            <p:cNvCxnSpPr>
              <a:stCxn id="213" idx="7"/>
              <a:endCxn id="214" idx="3"/>
            </p:cNvCxnSpPr>
            <p:nvPr/>
          </p:nvCxnSpPr>
          <p:spPr>
            <a:xfrm rot="5400000" flipH="1" flipV="1">
              <a:off x="931429" y="5602416"/>
              <a:ext cx="52168" cy="156789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>
              <a:stCxn id="212" idx="1"/>
              <a:endCxn id="213" idx="5"/>
            </p:cNvCxnSpPr>
            <p:nvPr/>
          </p:nvCxnSpPr>
          <p:spPr>
            <a:xfrm rot="16200000" flipV="1">
              <a:off x="929140" y="5751159"/>
              <a:ext cx="39943" cy="139986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>
              <a:stCxn id="212" idx="0"/>
              <a:endCxn id="214" idx="4"/>
            </p:cNvCxnSpPr>
            <p:nvPr/>
          </p:nvCxnSpPr>
          <p:spPr>
            <a:xfrm rot="5400000" flipH="1" flipV="1">
              <a:off x="1006881" y="5739524"/>
              <a:ext cx="147341" cy="16803"/>
            </a:xfrm>
            <a:prstGeom prst="line">
              <a:avLst/>
            </a:prstGeom>
            <a:ln w="25400" cap="flat" cmpd="sng" algn="ctr">
              <a:gradFill flip="none" rotWithShape="1">
                <a:gsLst>
                  <a:gs pos="0">
                    <a:srgbClr val="FFFF00">
                      <a:alpha val="95000"/>
                    </a:srgbClr>
                  </a:gs>
                  <a:gs pos="100000">
                    <a:srgbClr val="FF6600"/>
                  </a:gs>
                </a:gsLst>
                <a:path path="rect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/>
            <p:cNvSpPr/>
            <p:nvPr/>
          </p:nvSpPr>
          <p:spPr>
            <a:xfrm>
              <a:off x="997216" y="5821688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3" name="Oval 212"/>
            <p:cNvSpPr/>
            <p:nvPr/>
          </p:nvSpPr>
          <p:spPr>
            <a:xfrm>
              <a:off x="751052" y="5686852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1014686" y="5540913"/>
              <a:ext cx="149287" cy="133249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5000">
                  <a:schemeClr val="accent6">
                    <a:shade val="90000"/>
                    <a:satMod val="200000"/>
                    <a:lumMod val="110000"/>
                  </a:schemeClr>
                </a:gs>
                <a:gs pos="100000">
                  <a:schemeClr val="accent6">
                    <a:tint val="90000"/>
                    <a:shade val="100000"/>
                    <a:satMod val="250000"/>
                    <a:lumMod val="150000"/>
                  </a:schemeClr>
                </a:gs>
              </a:gsLst>
            </a:gradFill>
            <a:ln w="12700" cap="flat" cmpd="sng" algn="ctr">
              <a:solidFill>
                <a:schemeClr val="accent6"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>
                <a:srgbClr val="000000">
                  <a:alpha val="78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59" name="Picture 5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9861" y="356236"/>
            <a:ext cx="942339" cy="6667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50800" dist="76200" dir="2700000">
              <a:srgbClr val="000000">
                <a:alpha val="88000"/>
              </a:srgbClr>
            </a:outerShdw>
          </a:effectLst>
        </p:spPr>
      </p:pic>
      <p:pic>
        <p:nvPicPr>
          <p:cNvPr id="360" name="Picture 58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16160" y="356236"/>
            <a:ext cx="955040" cy="71628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50800" dist="76200" dir="2700000" algn="ctr" rotWithShape="0">
              <a:srgbClr val="000000">
                <a:alpha val="88000"/>
              </a:srgbClr>
            </a:outerShdw>
          </a:effectLst>
        </p:spPr>
      </p:pic>
      <p:pic>
        <p:nvPicPr>
          <p:cNvPr id="361" name="Picture 60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81720" y="356236"/>
            <a:ext cx="957581" cy="72009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50800" dist="76200" dir="2700000" algn="ctr" rotWithShape="0">
              <a:srgbClr val="000000">
                <a:alpha val="88000"/>
              </a:srgbClr>
            </a:outerShdw>
          </a:effectLst>
        </p:spPr>
      </p:pic>
      <p:pic>
        <p:nvPicPr>
          <p:cNvPr id="362" name="Picture 6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2360" y="356236"/>
            <a:ext cx="955040" cy="71628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50800" dist="76200" dir="2700000" algn="ctr" rotWithShape="0">
              <a:srgbClr val="000000">
                <a:alpha val="88000"/>
              </a:srgbClr>
            </a:outerShdw>
          </a:effectLst>
        </p:spPr>
      </p:pic>
      <p:pic>
        <p:nvPicPr>
          <p:cNvPr id="363" name="Picture 66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2381" y="356236"/>
            <a:ext cx="883920" cy="6667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50800" dist="76200" dir="2700000">
              <a:srgbClr val="000000">
                <a:alpha val="88000"/>
              </a:srgbClr>
            </a:outerShdw>
          </a:effectLst>
        </p:spPr>
      </p:pic>
      <p:pic>
        <p:nvPicPr>
          <p:cNvPr id="364" name="Picture 363" descr="IU-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3160" y="356236"/>
            <a:ext cx="955040" cy="716280"/>
          </a:xfrm>
          <a:prstGeom prst="rect">
            <a:avLst/>
          </a:prstGeom>
          <a:effectLst>
            <a:outerShdw blurRad="50800" dist="76200" dir="2700000">
              <a:srgbClr val="000000">
                <a:alpha val="88000"/>
              </a:srgbClr>
            </a:outerShdw>
          </a:effectLst>
        </p:spPr>
      </p:pic>
      <p:pic>
        <p:nvPicPr>
          <p:cNvPr id="365" name="Picture 364" descr="GaTechlogo.png"/>
          <p:cNvPicPr>
            <a:picLocks noChangeAspect="1"/>
          </p:cNvPicPr>
          <p:nvPr/>
        </p:nvPicPr>
        <p:blipFill>
          <a:blip r:embed="rId9"/>
          <a:srcRect l="11455" t="11814" r="14789" b="16331"/>
          <a:stretch>
            <a:fillRect/>
          </a:stretch>
        </p:blipFill>
        <p:spPr>
          <a:xfrm>
            <a:off x="6192520" y="356236"/>
            <a:ext cx="985520" cy="720090"/>
          </a:xfrm>
          <a:prstGeom prst="rect">
            <a:avLst/>
          </a:prstGeom>
          <a:effectLst>
            <a:outerShdw blurRad="50800" dist="76200" dir="2700000">
              <a:srgbClr val="000000">
                <a:alpha val="88000"/>
              </a:srgbClr>
            </a:outerShdw>
          </a:effectLst>
        </p:spPr>
      </p:pic>
      <p:pic>
        <p:nvPicPr>
          <p:cNvPr id="366" name="Picture 365"/>
          <p:cNvPicPr>
            <a:picLocks noChangeAspect="1"/>
          </p:cNvPicPr>
          <p:nvPr/>
        </p:nvPicPr>
        <p:blipFill>
          <a:blip r:embed="rId10"/>
          <a:srcRect l="6807" t="7518" r="10430" b="9030"/>
          <a:stretch>
            <a:fillRect/>
          </a:stretch>
        </p:blipFill>
        <p:spPr>
          <a:xfrm>
            <a:off x="12390120" y="356236"/>
            <a:ext cx="812800" cy="720090"/>
          </a:xfrm>
          <a:prstGeom prst="rect">
            <a:avLst/>
          </a:prstGeom>
          <a:effectLst>
            <a:outerShdw blurRad="50800" dist="76200" dir="2700000">
              <a:srgbClr val="000000">
                <a:alpha val="88000"/>
              </a:srgbClr>
            </a:outerShdw>
          </a:effectLst>
        </p:spPr>
      </p:pic>
      <p:pic>
        <p:nvPicPr>
          <p:cNvPr id="367" name="Picture 3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5520" y="356236"/>
            <a:ext cx="967741" cy="718184"/>
          </a:xfrm>
          <a:prstGeom prst="rect">
            <a:avLst/>
          </a:prstGeom>
          <a:effectLst>
            <a:outerShdw blurRad="50800" dist="76200" dir="2700000">
              <a:srgbClr val="000000">
                <a:alpha val="88000"/>
              </a:srgbClr>
            </a:outerShdw>
          </a:effectLst>
        </p:spPr>
      </p:pic>
      <p:pic>
        <p:nvPicPr>
          <p:cNvPr id="368" name="Picture 367" descr="UW-Log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62" y="356236"/>
            <a:ext cx="889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6243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65000"/>
                  </a:schemeClr>
                </a:solidFill>
              </a:rPr>
              <a:t>Forwarding</a:t>
            </a:r>
            <a:endParaRPr 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Forwarding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Forwarding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Forwarding</a:t>
            </a:r>
            <a:endParaRPr lang="en-US" sz="1400" dirty="0">
              <a:solidFill>
                <a:srgbClr val="A6A6A6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193078" y="1921741"/>
            <a:ext cx="6391139" cy="2894767"/>
            <a:chOff x="4193078" y="1921741"/>
            <a:chExt cx="6391139" cy="2894767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4193078" y="2115818"/>
              <a:ext cx="0" cy="15508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7910472" y="1990516"/>
              <a:ext cx="0" cy="13706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10584217" y="1921741"/>
              <a:ext cx="0" cy="22324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373068" y="1921741"/>
              <a:ext cx="0" cy="28947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4680323" y="311872"/>
            <a:ext cx="3287954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Experiment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2896557" y="1921741"/>
            <a:ext cx="9412552" cy="801345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Network OS</a:t>
            </a:r>
            <a:endParaRPr lang="en-US" sz="4000" dirty="0">
              <a:solidFill>
                <a:srgbClr val="FFFFFF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446476" y="1333810"/>
            <a:ext cx="1853184" cy="656706"/>
            <a:chOff x="12092952" y="1849660"/>
            <a:chExt cx="1853184" cy="656706"/>
          </a:xfrm>
        </p:grpSpPr>
        <p:cxnSp>
          <p:nvCxnSpPr>
            <p:cNvPr id="31" name="Straight Connector 30"/>
            <p:cNvCxnSpPr>
              <a:stCxn id="36" idx="7"/>
              <a:endCxn id="38" idx="3"/>
            </p:cNvCxnSpPr>
            <p:nvPr/>
          </p:nvCxnSpPr>
          <p:spPr>
            <a:xfrm flipV="1">
              <a:off x="12321896" y="2019950"/>
              <a:ext cx="298016" cy="133247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43" idx="2"/>
              <a:endCxn id="36" idx="5"/>
            </p:cNvCxnSpPr>
            <p:nvPr/>
          </p:nvCxnSpPr>
          <p:spPr>
            <a:xfrm flipH="1" flipV="1">
              <a:off x="12321896" y="2294270"/>
              <a:ext cx="380656" cy="112344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40" idx="1"/>
              <a:endCxn id="38" idx="5"/>
            </p:cNvCxnSpPr>
            <p:nvPr/>
          </p:nvCxnSpPr>
          <p:spPr>
            <a:xfrm flipH="1" flipV="1">
              <a:off x="12809576" y="2019950"/>
              <a:ext cx="419936" cy="13324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43" idx="6"/>
              <a:endCxn id="40" idx="3"/>
            </p:cNvCxnSpPr>
            <p:nvPr/>
          </p:nvCxnSpPr>
          <p:spPr>
            <a:xfrm flipV="1">
              <a:off x="12970776" y="2294270"/>
              <a:ext cx="258736" cy="112344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40" idx="6"/>
              <a:endCxn id="42" idx="3"/>
            </p:cNvCxnSpPr>
            <p:nvPr/>
          </p:nvCxnSpPr>
          <p:spPr>
            <a:xfrm flipV="1">
              <a:off x="13458456" y="2111390"/>
              <a:ext cx="258736" cy="112344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2092952" y="212398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38" name="Oval 37"/>
            <p:cNvSpPr/>
            <p:nvPr/>
          </p:nvSpPr>
          <p:spPr>
            <a:xfrm>
              <a:off x="12580632" y="184966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40" name="Oval 39"/>
            <p:cNvSpPr/>
            <p:nvPr/>
          </p:nvSpPr>
          <p:spPr>
            <a:xfrm>
              <a:off x="13190232" y="212398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42" name="Oval 41"/>
            <p:cNvSpPr/>
            <p:nvPr/>
          </p:nvSpPr>
          <p:spPr>
            <a:xfrm>
              <a:off x="13677912" y="194110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43" name="Oval 42"/>
            <p:cNvSpPr/>
            <p:nvPr/>
          </p:nvSpPr>
          <p:spPr>
            <a:xfrm>
              <a:off x="12702552" y="230686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</p:grpSp>
      <p:sp>
        <p:nvSpPr>
          <p:cNvPr id="30" name="TextBox 44"/>
          <p:cNvSpPr txBox="1">
            <a:spLocks noChangeArrowheads="1"/>
          </p:cNvSpPr>
          <p:nvPr/>
        </p:nvSpPr>
        <p:spPr bwMode="auto">
          <a:xfrm>
            <a:off x="7596152" y="1315145"/>
            <a:ext cx="32867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i="1" dirty="0">
                <a:latin typeface="Arial" charset="0"/>
              </a:rPr>
              <a:t>Global Network Map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92685" y="368743"/>
            <a:ext cx="3226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Nationwide experiment: </a:t>
            </a:r>
            <a:br>
              <a:rPr lang="en-US" sz="2400" dirty="0" smtClean="0"/>
            </a:br>
            <a:r>
              <a:rPr lang="en-US" sz="2400" dirty="0" smtClean="0"/>
              <a:t>500 lines of 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953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2"/>
          <p:cNvSpPr txBox="1">
            <a:spLocks noChangeArrowheads="1"/>
          </p:cNvSpPr>
          <p:nvPr/>
        </p:nvSpPr>
        <p:spPr bwMode="auto">
          <a:xfrm>
            <a:off x="2959592" y="5385945"/>
            <a:ext cx="9339522" cy="53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/>
              <a:t>KK Yap, Masayoshi Kobayashi, </a:t>
            </a:r>
            <a:r>
              <a:rPr lang="en-US" sz="2600" dirty="0" err="1"/>
              <a:t>Yiannis</a:t>
            </a:r>
            <a:r>
              <a:rPr lang="en-US" sz="2600" dirty="0"/>
              <a:t> </a:t>
            </a:r>
            <a:r>
              <a:rPr lang="en-US" sz="2600" dirty="0" err="1"/>
              <a:t>Yiakoumis</a:t>
            </a:r>
            <a:r>
              <a:rPr lang="en-US" sz="2600" dirty="0"/>
              <a:t>, TY Huang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097280" y="2556510"/>
            <a:ext cx="12435840" cy="2239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 smtClean="0">
                <a:latin typeface="Calibri" charset="0"/>
                <a:ea typeface="ＭＳ Ｐゴシック" charset="0"/>
                <a:cs typeface="ＭＳ Ｐゴシック" charset="0"/>
              </a:rPr>
              <a:t>Research Example #2 </a:t>
            </a:r>
            <a:br>
              <a:rPr lang="en-US" sz="5300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Using all the </a:t>
            </a:r>
            <a:br>
              <a:rPr lang="en-US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wireless capacity around us</a:t>
            </a:r>
            <a:endParaRPr lang="en-US" dirty="0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90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484372" y="3232646"/>
            <a:ext cx="11770921" cy="2234514"/>
            <a:chOff x="1440388" y="5124530"/>
            <a:chExt cx="11770921" cy="2234514"/>
          </a:xfrm>
        </p:grpSpPr>
        <p:sp>
          <p:nvSpPr>
            <p:cNvPr id="25" name="Can 24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>
              <a:stCxn id="48" idx="6"/>
              <a:endCxn id="36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n 35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Packets may arrive </a:t>
            </a:r>
            <a:r>
              <a:rPr lang="en-US" dirty="0" smtClean="0">
                <a:solidFill>
                  <a:srgbClr val="FFFF00"/>
                </a:solidFill>
              </a:rPr>
              <a:t>out of order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84568" y="3227483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0" name="Rectangle 2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4000" dirty="0">
                  <a:solidFill>
                    <a:srgbClr val="FFFF00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81793" y="3234902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7" name="Rectangle 36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3600" dirty="0" smtClean="0">
                  <a:solidFill>
                    <a:srgbClr val="FF6600"/>
                  </a:solidFill>
                </a:rPr>
                <a:t>2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9" name="Picture 48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24" y="2629018"/>
            <a:ext cx="2127560" cy="132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025E-6 8.34106E-7 L 0.17489 -0.00209 L 0.42515 -0.06627 L 0.60351 0.05955 L 0.75704 0.06094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4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749E-6 -5.26413E-6 L 0.17158 -5.26413E-6 L 0.32076 0.14874 L 0.60038 0.04564 L 0.83362 0.04123 " pathEditMode="relative" ptsTypes="AAA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GEC9_WirelessDemo.mp4" descr="/Users/nickm/Documents/TALKS/GEC9_WirelessDemo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541" y="-89535"/>
            <a:ext cx="19888202" cy="838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76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47" fill="hold"/>
                                        <p:tgtEl>
                                          <p:spTgt spid="78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885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88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8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850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874" name="Group 7"/>
          <p:cNvGrpSpPr>
            <a:grpSpLocks/>
          </p:cNvGrpSpPr>
          <p:nvPr/>
        </p:nvGrpSpPr>
        <p:grpSpPr bwMode="auto">
          <a:xfrm>
            <a:off x="2400301" y="1224916"/>
            <a:ext cx="1097280" cy="693420"/>
            <a:chOff x="2603499" y="1285875"/>
            <a:chExt cx="3349625" cy="4063999"/>
          </a:xfrm>
        </p:grpSpPr>
        <p:sp>
          <p:nvSpPr>
            <p:cNvPr id="9" name="Rounded Rectangle 8"/>
            <p:cNvSpPr/>
            <p:nvPr/>
          </p:nvSpPr>
          <p:spPr>
            <a:xfrm>
              <a:off x="2603499" y="1285875"/>
              <a:ext cx="3349625" cy="406399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9911" name="Picture 9" descr="wif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225" y="1647825"/>
              <a:ext cx="1860550" cy="340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875" name="Group 7"/>
          <p:cNvGrpSpPr>
            <a:grpSpLocks/>
          </p:cNvGrpSpPr>
          <p:nvPr/>
        </p:nvGrpSpPr>
        <p:grpSpPr bwMode="auto">
          <a:xfrm>
            <a:off x="3802381" y="419100"/>
            <a:ext cx="1094739" cy="693420"/>
            <a:chOff x="2603499" y="1285875"/>
            <a:chExt cx="3349625" cy="4063999"/>
          </a:xfrm>
        </p:grpSpPr>
        <p:sp>
          <p:nvSpPr>
            <p:cNvPr id="15" name="Rounded Rectangle 14"/>
            <p:cNvSpPr/>
            <p:nvPr/>
          </p:nvSpPr>
          <p:spPr>
            <a:xfrm>
              <a:off x="2603499" y="1285875"/>
              <a:ext cx="3349625" cy="406399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9909" name="Picture 15" descr="wif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225" y="1647825"/>
              <a:ext cx="1860550" cy="340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876" name="Group 7"/>
          <p:cNvGrpSpPr>
            <a:grpSpLocks/>
          </p:cNvGrpSpPr>
          <p:nvPr/>
        </p:nvGrpSpPr>
        <p:grpSpPr bwMode="auto">
          <a:xfrm>
            <a:off x="7698741" y="2682240"/>
            <a:ext cx="1097280" cy="693420"/>
            <a:chOff x="2603499" y="1285875"/>
            <a:chExt cx="3349625" cy="4063999"/>
          </a:xfrm>
        </p:grpSpPr>
        <p:sp>
          <p:nvSpPr>
            <p:cNvPr id="18" name="Rounded Rectangle 17"/>
            <p:cNvSpPr/>
            <p:nvPr/>
          </p:nvSpPr>
          <p:spPr>
            <a:xfrm>
              <a:off x="2603499" y="1285875"/>
              <a:ext cx="3349625" cy="406399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9907" name="Picture 18" descr="wif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225" y="1647825"/>
              <a:ext cx="1860550" cy="340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877" name="Group 7"/>
          <p:cNvGrpSpPr>
            <a:grpSpLocks/>
          </p:cNvGrpSpPr>
          <p:nvPr/>
        </p:nvGrpSpPr>
        <p:grpSpPr bwMode="auto">
          <a:xfrm>
            <a:off x="9933941" y="3375660"/>
            <a:ext cx="1094739" cy="693420"/>
            <a:chOff x="2603499" y="1285875"/>
            <a:chExt cx="3349625" cy="4063999"/>
          </a:xfrm>
        </p:grpSpPr>
        <p:sp>
          <p:nvSpPr>
            <p:cNvPr id="21" name="Rounded Rectangle 20"/>
            <p:cNvSpPr/>
            <p:nvPr/>
          </p:nvSpPr>
          <p:spPr>
            <a:xfrm>
              <a:off x="2603499" y="1285875"/>
              <a:ext cx="3349625" cy="406399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9905" name="Picture 21" descr="wif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225" y="1647825"/>
              <a:ext cx="1860550" cy="340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878" name="Group 7"/>
          <p:cNvGrpSpPr>
            <a:grpSpLocks/>
          </p:cNvGrpSpPr>
          <p:nvPr/>
        </p:nvGrpSpPr>
        <p:grpSpPr bwMode="auto">
          <a:xfrm>
            <a:off x="8567421" y="4339590"/>
            <a:ext cx="1097280" cy="693420"/>
            <a:chOff x="2603499" y="1285875"/>
            <a:chExt cx="3349625" cy="4063999"/>
          </a:xfrm>
        </p:grpSpPr>
        <p:sp>
          <p:nvSpPr>
            <p:cNvPr id="24" name="Rounded Rectangle 23"/>
            <p:cNvSpPr/>
            <p:nvPr/>
          </p:nvSpPr>
          <p:spPr>
            <a:xfrm>
              <a:off x="2603499" y="1285875"/>
              <a:ext cx="3349625" cy="406399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9903" name="Picture 24" descr="wif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225" y="1647825"/>
              <a:ext cx="1860550" cy="340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879" name="Group 7"/>
          <p:cNvGrpSpPr>
            <a:grpSpLocks/>
          </p:cNvGrpSpPr>
          <p:nvPr/>
        </p:nvGrpSpPr>
        <p:grpSpPr bwMode="auto">
          <a:xfrm>
            <a:off x="1851661" y="5674996"/>
            <a:ext cx="1097280" cy="693420"/>
            <a:chOff x="2603499" y="1285875"/>
            <a:chExt cx="3349625" cy="4063999"/>
          </a:xfrm>
        </p:grpSpPr>
        <p:sp>
          <p:nvSpPr>
            <p:cNvPr id="27" name="Rounded Rectangle 26"/>
            <p:cNvSpPr/>
            <p:nvPr/>
          </p:nvSpPr>
          <p:spPr>
            <a:xfrm>
              <a:off x="2603499" y="1285875"/>
              <a:ext cx="3349625" cy="406399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9901" name="Picture 27" descr="wif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225" y="1647825"/>
              <a:ext cx="1860550" cy="340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9883" name="Picture 41" descr="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2186"/>
            <a:ext cx="1501141" cy="209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1" y="2242186"/>
            <a:ext cx="1501141" cy="2097404"/>
          </a:xfrm>
          <a:prstGeom prst="roundRect">
            <a:avLst/>
          </a:prstGeom>
          <a:noFill/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04141" y="4299586"/>
            <a:ext cx="930644" cy="408897"/>
          </a:xfrm>
          <a:prstGeom prst="rect">
            <a:avLst/>
          </a:prstGeom>
          <a:noFill/>
        </p:spPr>
        <p:txBody>
          <a:bodyPr wrap="none" lIns="130622" tIns="65311" rIns="130622" bIns="65311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WiMax</a:t>
            </a:r>
            <a:endParaRPr lang="en-US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448184" y="24485"/>
            <a:ext cx="4227704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KK’s Experiment</a:t>
            </a:r>
            <a:endParaRPr lang="en-US" sz="4400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65581" y="626746"/>
            <a:ext cx="11889086" cy="5109210"/>
            <a:chOff x="1465581" y="626746"/>
            <a:chExt cx="11889086" cy="5109210"/>
          </a:xfrm>
        </p:grpSpPr>
        <p:cxnSp>
          <p:nvCxnSpPr>
            <p:cNvPr id="33" name="Straight Connector 32"/>
            <p:cNvCxnSpPr/>
            <p:nvPr/>
          </p:nvCxnSpPr>
          <p:spPr bwMode="auto">
            <a:xfrm rot="5400000">
              <a:off x="7731759" y="2194560"/>
              <a:ext cx="1097280" cy="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9600247" y="2540953"/>
              <a:ext cx="1792606" cy="2541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 bwMode="auto">
            <a:xfrm rot="5400000">
              <a:off x="7751128" y="3001963"/>
              <a:ext cx="2798445" cy="2541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 bwMode="auto">
            <a:xfrm rot="5400000">
              <a:off x="3384867" y="1165543"/>
              <a:ext cx="4131946" cy="500888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 bwMode="auto">
            <a:xfrm rot="10800000" flipV="1">
              <a:off x="1465581" y="1645920"/>
              <a:ext cx="5166360" cy="1678305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 bwMode="auto">
            <a:xfrm>
              <a:off x="4897119" y="626746"/>
              <a:ext cx="1734822" cy="60960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 flipV="1">
              <a:off x="3495041" y="1424940"/>
              <a:ext cx="3136900" cy="10668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/>
            <p:cNvSpPr/>
            <p:nvPr/>
          </p:nvSpPr>
          <p:spPr>
            <a:xfrm>
              <a:off x="6631941" y="1249686"/>
              <a:ext cx="6722726" cy="801345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rgbClr val="FFFFFF"/>
                  </a:solidFill>
                </a:rPr>
                <a:t>Network OS</a:t>
              </a:r>
              <a:endParaRPr lang="en-US" sz="4000" dirty="0">
                <a:solidFill>
                  <a:srgbClr val="FFFFFF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6921224" y="947304"/>
              <a:ext cx="1853184" cy="656706"/>
              <a:chOff x="12092952" y="1849660"/>
              <a:chExt cx="1853184" cy="656706"/>
            </a:xfrm>
          </p:grpSpPr>
          <p:cxnSp>
            <p:nvCxnSpPr>
              <p:cNvPr id="40" name="Straight Connector 39"/>
              <p:cNvCxnSpPr>
                <a:stCxn id="47" idx="7"/>
                <a:endCxn id="48" idx="3"/>
              </p:cNvCxnSpPr>
              <p:nvPr/>
            </p:nvCxnSpPr>
            <p:spPr>
              <a:xfrm flipV="1">
                <a:off x="12321896" y="2019950"/>
                <a:ext cx="298016" cy="133247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54" idx="2"/>
                <a:endCxn id="47" idx="5"/>
              </p:cNvCxnSpPr>
              <p:nvPr/>
            </p:nvCxnSpPr>
            <p:spPr>
              <a:xfrm flipH="1" flipV="1">
                <a:off x="12321896" y="2294270"/>
                <a:ext cx="380656" cy="112344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stCxn id="50" idx="1"/>
                <a:endCxn id="48" idx="5"/>
              </p:cNvCxnSpPr>
              <p:nvPr/>
            </p:nvCxnSpPr>
            <p:spPr>
              <a:xfrm flipH="1" flipV="1">
                <a:off x="12809576" y="2019950"/>
                <a:ext cx="419936" cy="133247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54" idx="6"/>
                <a:endCxn id="50" idx="3"/>
              </p:cNvCxnSpPr>
              <p:nvPr/>
            </p:nvCxnSpPr>
            <p:spPr>
              <a:xfrm flipV="1">
                <a:off x="12970776" y="2294270"/>
                <a:ext cx="258736" cy="112344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50" idx="6"/>
                <a:endCxn id="52" idx="3"/>
              </p:cNvCxnSpPr>
              <p:nvPr/>
            </p:nvCxnSpPr>
            <p:spPr>
              <a:xfrm flipV="1">
                <a:off x="13458456" y="2111390"/>
                <a:ext cx="258736" cy="112344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/>
              <p:cNvSpPr/>
              <p:nvPr/>
            </p:nvSpPr>
            <p:spPr>
              <a:xfrm>
                <a:off x="12092952" y="2123980"/>
                <a:ext cx="268224" cy="1995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i="1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2580632" y="1849660"/>
                <a:ext cx="268224" cy="1995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i="1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13190232" y="2123980"/>
                <a:ext cx="268224" cy="1995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i="1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3677912" y="1941100"/>
                <a:ext cx="268224" cy="1995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i="1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2702552" y="2306860"/>
                <a:ext cx="268224" cy="1995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i="1"/>
              </a:p>
            </p:txBody>
          </p:sp>
        </p:grpSp>
      </p:grpSp>
      <p:sp>
        <p:nvSpPr>
          <p:cNvPr id="58" name="TextBox 57"/>
          <p:cNvSpPr txBox="1"/>
          <p:nvPr/>
        </p:nvSpPr>
        <p:spPr>
          <a:xfrm>
            <a:off x="11791740" y="184038"/>
            <a:ext cx="2833002" cy="52322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&lt;250 lines of code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196764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0"/>
          <p:cNvSpPr>
            <a:spLocks noGrp="1"/>
          </p:cNvSpPr>
          <p:nvPr>
            <p:ph type="ctrTitle"/>
          </p:nvPr>
        </p:nvSpPr>
        <p:spPr>
          <a:xfrm>
            <a:off x="-55879" y="2103121"/>
            <a:ext cx="14808200" cy="176403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7700">
                <a:latin typeface="Calibri" charset="0"/>
                <a:ea typeface="ＭＳ Ｐゴシック" charset="0"/>
                <a:cs typeface="ＭＳ Ｐゴシック" charset="0"/>
              </a:rPr>
              <a:t>More videos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openflow.org/videos</a:t>
            </a:r>
            <a:br>
              <a:rPr lang="en-US"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9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</a:t>
            </a:r>
            <a:r>
              <a:rPr lang="en-US" dirty="0"/>
              <a:t>5</a:t>
            </a:r>
            <a:r>
              <a:rPr lang="en-US" dirty="0" smtClean="0"/>
              <a:t>: What’s next?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97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Networks will be virtualized.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Network behavior will be provably correct.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Software defined networks will run on programmable hardware.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58326" y="1713866"/>
            <a:ext cx="6974801" cy="92455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2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Networks will be virtualized.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Network behavior will be provably correct.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Software defined networks will run on programmable hardware.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58326" y="2476500"/>
            <a:ext cx="8441174" cy="62420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2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65000"/>
                  </a:schemeClr>
                </a:solidFill>
              </a:rPr>
              <a:t>Hardware </a:t>
            </a:r>
            <a:endParaRPr 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Forwarding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Forwarding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Forwarding</a:t>
            </a:r>
            <a:endParaRPr lang="en-US" sz="1400" dirty="0">
              <a:solidFill>
                <a:srgbClr val="A6A6A6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93078" y="3020104"/>
            <a:ext cx="0" cy="6549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323262" y="4358487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870520" y="2825933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0521173" y="3693218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20815" y="366060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4989694" y="351425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462311" y="43289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3309788" y="4036563"/>
            <a:ext cx="33225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18548" y="3735837"/>
            <a:ext cx="1571865" cy="643569"/>
            <a:chOff x="3366867" y="3765374"/>
            <a:chExt cx="1571865" cy="523220"/>
          </a:xfrm>
        </p:grpSpPr>
        <p:sp>
          <p:nvSpPr>
            <p:cNvPr id="72" name="TextBox 71"/>
            <p:cNvSpPr txBox="1"/>
            <p:nvPr/>
          </p:nvSpPr>
          <p:spPr>
            <a:xfrm>
              <a:off x="3366867" y="3883584"/>
              <a:ext cx="157186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“If     , send to 3”</a:t>
              </a:r>
              <a:endParaRPr lang="en-US" sz="1600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608646" y="3765374"/>
              <a:ext cx="33225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87" name="Can 86"/>
          <p:cNvSpPr/>
          <p:nvPr/>
        </p:nvSpPr>
        <p:spPr>
          <a:xfrm>
            <a:off x="7021389" y="2512071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Control </a:t>
            </a:r>
            <a:endParaRPr lang="en-US" sz="1400" dirty="0"/>
          </a:p>
        </p:txBody>
      </p:sp>
      <p:sp>
        <p:nvSpPr>
          <p:cNvPr id="88" name="Can 87"/>
          <p:cNvSpPr/>
          <p:nvPr/>
        </p:nvSpPr>
        <p:spPr>
          <a:xfrm>
            <a:off x="9698721" y="3367305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Control </a:t>
            </a:r>
            <a:endParaRPr lang="en-US" sz="1400" dirty="0"/>
          </a:p>
        </p:txBody>
      </p:sp>
      <p:sp>
        <p:nvSpPr>
          <p:cNvPr id="89" name="Can 88"/>
          <p:cNvSpPr/>
          <p:nvPr/>
        </p:nvSpPr>
        <p:spPr>
          <a:xfrm>
            <a:off x="5511015" y="4050752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Control </a:t>
            </a:r>
          </a:p>
        </p:txBody>
      </p:sp>
      <p:sp>
        <p:nvSpPr>
          <p:cNvPr id="92" name="Can 91"/>
          <p:cNvSpPr/>
          <p:nvPr/>
        </p:nvSpPr>
        <p:spPr>
          <a:xfrm>
            <a:off x="3354039" y="2884388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Control </a:t>
            </a:r>
            <a:endParaRPr lang="en-US" sz="1400" dirty="0"/>
          </a:p>
        </p:txBody>
      </p:sp>
      <p:grpSp>
        <p:nvGrpSpPr>
          <p:cNvPr id="73" name="Group 72"/>
          <p:cNvGrpSpPr/>
          <p:nvPr/>
        </p:nvGrpSpPr>
        <p:grpSpPr>
          <a:xfrm>
            <a:off x="712996" y="3388375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4" name="Rectangle 73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Data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2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  <a:endPara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74265" y="6179901"/>
            <a:ext cx="100008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All the rules are in the Forwarding Plane – possibly millions.</a:t>
            </a:r>
          </a:p>
          <a:p>
            <a:r>
              <a:rPr lang="en-US" sz="3200" dirty="0" smtClean="0"/>
              <a:t>How did the rules get there?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6772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9503E-6 -6.96105E-6 L 0.12514 -6.96105E-6 " pathEditMode="relative" ptsTypes="AA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05 0.00115 L 0.33612 0.20478 L 0.62177 0.10258 L 0.79943 0.10431 " pathEditMode="relative" ptsTypes="AAAA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65000"/>
                  </a:schemeClr>
                </a:solidFill>
              </a:rPr>
              <a:t>Hardware </a:t>
            </a:r>
            <a:endParaRPr 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Hardware </a:t>
            </a:r>
            <a:endParaRPr lang="en-US" sz="1400" dirty="0">
              <a:solidFill>
                <a:srgbClr val="A6A6A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54039" y="2512071"/>
            <a:ext cx="8022760" cy="2387788"/>
            <a:chOff x="3354039" y="2512071"/>
            <a:chExt cx="8022760" cy="2387788"/>
          </a:xfrm>
        </p:grpSpPr>
        <p:sp>
          <p:nvSpPr>
            <p:cNvPr id="83" name="Can 82"/>
            <p:cNvSpPr/>
            <p:nvPr/>
          </p:nvSpPr>
          <p:spPr>
            <a:xfrm>
              <a:off x="3354039" y="2884388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4993202" y="2837669"/>
              <a:ext cx="2028187" cy="272648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699467" y="2837669"/>
              <a:ext cx="1460014" cy="596474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249601" y="3434143"/>
              <a:ext cx="1276355" cy="849107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n 37"/>
            <p:cNvSpPr/>
            <p:nvPr/>
          </p:nvSpPr>
          <p:spPr>
            <a:xfrm>
              <a:off x="7021389" y="2512071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sp>
          <p:nvSpPr>
            <p:cNvPr id="40" name="Can 39"/>
            <p:cNvSpPr/>
            <p:nvPr/>
          </p:nvSpPr>
          <p:spPr>
            <a:xfrm>
              <a:off x="9698721" y="3367305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sp>
          <p:nvSpPr>
            <p:cNvPr id="36" name="Can 35"/>
            <p:cNvSpPr/>
            <p:nvPr/>
          </p:nvSpPr>
          <p:spPr>
            <a:xfrm>
              <a:off x="5511015" y="4050752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400" dirty="0" smtClean="0"/>
                <a:t>Software </a:t>
              </a:r>
              <a:endParaRPr lang="en-US" sz="14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7204034" y="3925328"/>
              <a:ext cx="2494687" cy="389541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1674265" y="6179901"/>
            <a:ext cx="1132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Conventionally: Lots of features and protocols populate the tables.</a:t>
            </a:r>
          </a:p>
          <a:p>
            <a:r>
              <a:rPr lang="en-US" sz="3200" dirty="0" smtClean="0"/>
              <a:t>Forwarding rules neither observable or controllable.</a:t>
            </a:r>
          </a:p>
        </p:txBody>
      </p:sp>
    </p:spTree>
    <p:extLst>
      <p:ext uri="{BB962C8B-B14F-4D97-AF65-F5344CB8AC3E}">
        <p14:creationId xmlns:p14="http://schemas.microsoft.com/office/powerpoint/2010/main" val="34635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>
            <a:stCxn id="28" idx="6"/>
          </p:cNvCxnSpPr>
          <p:nvPr/>
        </p:nvCxnSpPr>
        <p:spPr>
          <a:xfrm>
            <a:off x="2347095" y="6186947"/>
            <a:ext cx="1093533" cy="15821"/>
          </a:xfrm>
          <a:prstGeom prst="line">
            <a:avLst/>
          </a:prstGeom>
          <a:ln w="571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545168" y="5842861"/>
            <a:ext cx="2154914" cy="28476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226872" y="6342952"/>
            <a:ext cx="1571431" cy="935581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602361" y="5842863"/>
            <a:ext cx="1798012" cy="779797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700081" y="6751489"/>
            <a:ext cx="2300188" cy="527045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7" idx="2"/>
          </p:cNvCxnSpPr>
          <p:nvPr/>
        </p:nvCxnSpPr>
        <p:spPr>
          <a:xfrm flipH="1" flipV="1">
            <a:off x="10106316" y="6622660"/>
            <a:ext cx="1252205" cy="6880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1358521" y="6400149"/>
            <a:ext cx="445497" cy="458781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900283" y="5957557"/>
            <a:ext cx="446812" cy="458781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9" name="Can 28"/>
          <p:cNvSpPr/>
          <p:nvPr/>
        </p:nvSpPr>
        <p:spPr>
          <a:xfrm>
            <a:off x="3473370" y="5781300"/>
            <a:ext cx="1411890" cy="784510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65000"/>
                  </a:schemeClr>
                </a:solidFill>
              </a:rPr>
              <a:t>Forwarding </a:t>
            </a:r>
            <a:endParaRPr lang="en-US" sz="1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0" name="Can 29"/>
          <p:cNvSpPr/>
          <p:nvPr/>
        </p:nvSpPr>
        <p:spPr>
          <a:xfrm>
            <a:off x="5288192" y="6858930"/>
            <a:ext cx="1411890" cy="784510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Forwarding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31" name="Can 30"/>
          <p:cNvSpPr/>
          <p:nvPr/>
        </p:nvSpPr>
        <p:spPr>
          <a:xfrm>
            <a:off x="6558980" y="5437307"/>
            <a:ext cx="1411890" cy="784510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Forwarding</a:t>
            </a:r>
            <a:endParaRPr lang="en-US" sz="1400" dirty="0">
              <a:solidFill>
                <a:srgbClr val="A6A6A6"/>
              </a:solidFill>
            </a:endParaRPr>
          </a:p>
        </p:txBody>
      </p:sp>
      <p:sp>
        <p:nvSpPr>
          <p:cNvPr id="32" name="Can 31"/>
          <p:cNvSpPr/>
          <p:nvPr/>
        </p:nvSpPr>
        <p:spPr>
          <a:xfrm>
            <a:off x="8811614" y="6227478"/>
            <a:ext cx="1411890" cy="784510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</a:t>
            </a:r>
            <a:r>
              <a:rPr lang="en-US" sz="1400" dirty="0" smtClean="0">
                <a:solidFill>
                  <a:srgbClr val="A6A6A6"/>
                </a:solidFill>
              </a:rPr>
              <a:t>Forwarding</a:t>
            </a:r>
            <a:endParaRPr lang="en-US" sz="1400" dirty="0">
              <a:solidFill>
                <a:srgbClr val="A6A6A6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179315" y="4164901"/>
            <a:ext cx="5377332" cy="2777467"/>
            <a:chOff x="4193078" y="1810341"/>
            <a:chExt cx="6391139" cy="3006167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4193078" y="2115818"/>
              <a:ext cx="0" cy="155083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7910472" y="1810341"/>
              <a:ext cx="0" cy="155083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10584217" y="1921741"/>
              <a:ext cx="0" cy="223241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6373068" y="1921741"/>
              <a:ext cx="0" cy="289476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ounded Rectangle 33"/>
          <p:cNvSpPr/>
          <p:nvPr/>
        </p:nvSpPr>
        <p:spPr>
          <a:xfrm>
            <a:off x="3440628" y="3665586"/>
            <a:ext cx="6782876" cy="843307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Network Operating System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54" name="Straight Arrow Connector 53"/>
          <p:cNvCxnSpPr>
            <a:stCxn id="39" idx="2"/>
            <a:endCxn id="34" idx="0"/>
          </p:cNvCxnSpPr>
          <p:nvPr/>
        </p:nvCxnSpPr>
        <p:spPr>
          <a:xfrm flipH="1">
            <a:off x="6832066" y="3028265"/>
            <a:ext cx="796" cy="63732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4656417" y="3082574"/>
            <a:ext cx="346973" cy="46551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4782688" y="3114065"/>
            <a:ext cx="5380137" cy="666866"/>
            <a:chOff x="7498976" y="3075964"/>
            <a:chExt cx="5380137" cy="666866"/>
          </a:xfrm>
        </p:grpSpPr>
        <p:grpSp>
          <p:nvGrpSpPr>
            <p:cNvPr id="52" name="Group 51"/>
            <p:cNvGrpSpPr/>
            <p:nvPr/>
          </p:nvGrpSpPr>
          <p:grpSpPr>
            <a:xfrm>
              <a:off x="7498976" y="3086124"/>
              <a:ext cx="1853184" cy="656706"/>
              <a:chOff x="12092952" y="1849660"/>
              <a:chExt cx="1853184" cy="656706"/>
            </a:xfrm>
          </p:grpSpPr>
          <p:cxnSp>
            <p:nvCxnSpPr>
              <p:cNvPr id="47" name="Straight Connector 46"/>
              <p:cNvCxnSpPr>
                <a:stCxn id="42" idx="7"/>
                <a:endCxn id="43" idx="3"/>
              </p:cNvCxnSpPr>
              <p:nvPr/>
            </p:nvCxnSpPr>
            <p:spPr>
              <a:xfrm flipV="1">
                <a:off x="12321896" y="2019950"/>
                <a:ext cx="298016" cy="133247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6" idx="2"/>
                <a:endCxn id="42" idx="5"/>
              </p:cNvCxnSpPr>
              <p:nvPr/>
            </p:nvCxnSpPr>
            <p:spPr>
              <a:xfrm flipH="1" flipV="1">
                <a:off x="12321896" y="2294270"/>
                <a:ext cx="380656" cy="112344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44" idx="1"/>
                <a:endCxn id="43" idx="5"/>
              </p:cNvCxnSpPr>
              <p:nvPr/>
            </p:nvCxnSpPr>
            <p:spPr>
              <a:xfrm flipH="1" flipV="1">
                <a:off x="12809576" y="2019950"/>
                <a:ext cx="419936" cy="133247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46" idx="6"/>
                <a:endCxn id="44" idx="3"/>
              </p:cNvCxnSpPr>
              <p:nvPr/>
            </p:nvCxnSpPr>
            <p:spPr>
              <a:xfrm flipV="1">
                <a:off x="12970776" y="2294270"/>
                <a:ext cx="258736" cy="112344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44" idx="6"/>
                <a:endCxn id="45" idx="3"/>
              </p:cNvCxnSpPr>
              <p:nvPr/>
            </p:nvCxnSpPr>
            <p:spPr>
              <a:xfrm flipV="1">
                <a:off x="13458456" y="2111390"/>
                <a:ext cx="258736" cy="112344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>
                <a:off x="12092952" y="2123980"/>
                <a:ext cx="268224" cy="1995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i="1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2580632" y="1849660"/>
                <a:ext cx="268224" cy="1995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i="1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13190232" y="2123980"/>
                <a:ext cx="268224" cy="1995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i="1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13677912" y="1941100"/>
                <a:ext cx="268224" cy="1995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i="1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2702552" y="2306860"/>
                <a:ext cx="268224" cy="1995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i="1"/>
              </a:p>
            </p:txBody>
          </p:sp>
        </p:grpSp>
        <p:sp>
          <p:nvSpPr>
            <p:cNvPr id="40" name="TextBox 44"/>
            <p:cNvSpPr txBox="1">
              <a:spLocks noChangeArrowheads="1"/>
            </p:cNvSpPr>
            <p:nvPr/>
          </p:nvSpPr>
          <p:spPr bwMode="auto">
            <a:xfrm>
              <a:off x="9592319" y="3075964"/>
              <a:ext cx="328679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600" i="1" dirty="0">
                  <a:latin typeface="Arial" charset="0"/>
                </a:rPr>
                <a:t>Global Network Map</a:t>
              </a:r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4605311" y="2141816"/>
            <a:ext cx="4455101" cy="886449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Control Program</a:t>
            </a:r>
            <a:endParaRPr lang="en-US" sz="36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3408165" y="3835689"/>
            <a:ext cx="1571865" cy="643569"/>
            <a:chOff x="3366867" y="3765374"/>
            <a:chExt cx="1571865" cy="523220"/>
          </a:xfrm>
        </p:grpSpPr>
        <p:sp>
          <p:nvSpPr>
            <p:cNvPr id="55" name="TextBox 54"/>
            <p:cNvSpPr txBox="1"/>
            <p:nvPr/>
          </p:nvSpPr>
          <p:spPr>
            <a:xfrm>
              <a:off x="3366867" y="3883584"/>
              <a:ext cx="157186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“If     , send to 3”</a:t>
              </a:r>
              <a:endParaRPr lang="en-US" sz="1600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608646" y="3765374"/>
              <a:ext cx="33225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47095" y="707193"/>
            <a:ext cx="9641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Well-defined roles and abstractions means we can mathematically prove correctness across boundaries.</a:t>
            </a:r>
            <a:endParaRPr lang="en-US" sz="3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9801957" y="4529073"/>
            <a:ext cx="3871015" cy="1598551"/>
            <a:chOff x="9801957" y="4529073"/>
            <a:chExt cx="3871015" cy="1598551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9801957" y="6127624"/>
              <a:ext cx="3871015" cy="0"/>
            </a:xfrm>
            <a:prstGeom prst="line">
              <a:avLst/>
            </a:prstGeom>
            <a:ln>
              <a:solidFill>
                <a:srgbClr val="FFFFF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0223504" y="4529073"/>
              <a:ext cx="2002061" cy="0"/>
            </a:xfrm>
            <a:prstGeom prst="line">
              <a:avLst/>
            </a:prstGeom>
            <a:ln>
              <a:solidFill>
                <a:srgbClr val="FFFFF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1107258" y="4529073"/>
              <a:ext cx="0" cy="1598551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9060412" y="3028265"/>
            <a:ext cx="4612560" cy="603630"/>
            <a:chOff x="9060412" y="3028265"/>
            <a:chExt cx="4612560" cy="60363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9060412" y="3028265"/>
              <a:ext cx="4612560" cy="0"/>
            </a:xfrm>
            <a:prstGeom prst="line">
              <a:avLst/>
            </a:prstGeom>
            <a:ln>
              <a:solidFill>
                <a:srgbClr val="FFFFF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0223504" y="3631895"/>
              <a:ext cx="2002061" cy="0"/>
            </a:xfrm>
            <a:prstGeom prst="line">
              <a:avLst/>
            </a:prstGeom>
            <a:ln>
              <a:solidFill>
                <a:srgbClr val="FFFFFF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11107258" y="3101617"/>
              <a:ext cx="0" cy="496434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Straight Arrow Connector 67"/>
          <p:cNvCxnSpPr/>
          <p:nvPr/>
        </p:nvCxnSpPr>
        <p:spPr>
          <a:xfrm>
            <a:off x="13041368" y="3036413"/>
            <a:ext cx="0" cy="3091211"/>
          </a:xfrm>
          <a:prstGeom prst="straightConnector1">
            <a:avLst/>
          </a:prstGeom>
          <a:ln w="38100" cmpd="sng"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48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448E-6 -3.50762E-6 L -4.51448E-6 0.24426 " pathEditMode="relative" ptsTypes="AA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Networks will be virtualized.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Networks will be more reliable.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Software defined networks need to run on programmable hardware.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16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484372" y="3232646"/>
            <a:ext cx="11770921" cy="2234514"/>
            <a:chOff x="1440388" y="5124530"/>
            <a:chExt cx="11770921" cy="2234514"/>
          </a:xfrm>
        </p:grpSpPr>
        <p:sp>
          <p:nvSpPr>
            <p:cNvPr id="30" name="Can 29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>
              <a:stCxn id="51" idx="6"/>
              <a:endCxn id="37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n 36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45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n 44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48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n 47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>
              <a:stCxn id="50" idx="2"/>
              <a:endCxn id="45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Packets may be </a:t>
            </a:r>
            <a:r>
              <a:rPr lang="en-US" dirty="0" smtClean="0">
                <a:solidFill>
                  <a:srgbClr val="FFFF00"/>
                </a:solidFill>
              </a:rPr>
              <a:t>duplicated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98980" y="3168078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3" name="Rectangle 32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Data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215660" y="3168078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41" name="Rectangle 40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Data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sp>
        <p:nvSpPr>
          <p:cNvPr id="43" name="12-Point Star 42"/>
          <p:cNvSpPr/>
          <p:nvPr/>
        </p:nvSpPr>
        <p:spPr>
          <a:xfrm>
            <a:off x="2113545" y="2237871"/>
            <a:ext cx="3670856" cy="935903"/>
          </a:xfrm>
          <a:prstGeom prst="star12">
            <a:avLst/>
          </a:prstGeom>
          <a:solidFill>
            <a:srgbClr val="FF6600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2900" dirty="0">
                <a:solidFill>
                  <a:srgbClr val="FFFF00"/>
                </a:solidFill>
              </a:rPr>
              <a:t>Duplicate</a:t>
            </a:r>
          </a:p>
        </p:txBody>
      </p:sp>
      <p:pic>
        <p:nvPicPr>
          <p:cNvPr id="52" name="Picture 51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24" y="2629018"/>
            <a:ext cx="2127560" cy="132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3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8586E-6 -4.38369E-6 L 0.16985 0.00232 " pathEditMode="relative" ptsTypes="AA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85 0.00231 L 0.41333 -0.06187 L 0.61236 0.06417 L 0.81643 0.07089 " pathEditMode="relative" ptsTypes="AA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3727E-6 2.00185E-6 L 0.13546 0.14875 L 0.43904 0.06626 L 0.68895 0.0753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39" y="74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Defined Everything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1030123" y="2321596"/>
            <a:ext cx="2691520" cy="4522259"/>
            <a:chOff x="1030123" y="2321596"/>
            <a:chExt cx="2691520" cy="4522259"/>
          </a:xfrm>
        </p:grpSpPr>
        <p:sp>
          <p:nvSpPr>
            <p:cNvPr id="6" name="Rounded Rectangle 5"/>
            <p:cNvSpPr/>
            <p:nvPr/>
          </p:nvSpPr>
          <p:spPr>
            <a:xfrm>
              <a:off x="1030123" y="3175556"/>
              <a:ext cx="2691520" cy="843307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FFFF"/>
                  </a:solidFill>
                </a:rPr>
                <a:t>S</a:t>
              </a:r>
              <a:r>
                <a:rPr lang="en-US" sz="4000" dirty="0" smtClean="0">
                  <a:solidFill>
                    <a:srgbClr val="FFFFFF"/>
                  </a:solidFill>
                </a:rPr>
                <a:t>oftware</a:t>
              </a:r>
              <a:endParaRPr lang="en-US" sz="4000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>
              <a:off x="2375883" y="4018863"/>
              <a:ext cx="0" cy="95987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9818" y="5078602"/>
              <a:ext cx="1212130" cy="104318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023262" y="6382190"/>
              <a:ext cx="7052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CPU</a:t>
              </a:r>
              <a:endParaRPr lang="en-US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63827" y="2321596"/>
              <a:ext cx="202411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Computers</a:t>
              </a:r>
              <a:endParaRPr lang="en-US" sz="32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735928" y="2321596"/>
            <a:ext cx="2691520" cy="4519654"/>
            <a:chOff x="4498771" y="2321596"/>
            <a:chExt cx="2691520" cy="4519654"/>
          </a:xfrm>
        </p:grpSpPr>
        <p:sp>
          <p:nvSpPr>
            <p:cNvPr id="9" name="Rounded Rectangle 8"/>
            <p:cNvSpPr/>
            <p:nvPr/>
          </p:nvSpPr>
          <p:spPr>
            <a:xfrm>
              <a:off x="4498771" y="3175556"/>
              <a:ext cx="2691520" cy="843307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FFFF"/>
                  </a:solidFill>
                </a:rPr>
                <a:t>S</a:t>
              </a:r>
              <a:r>
                <a:rPr lang="en-US" sz="4000" dirty="0" smtClean="0">
                  <a:solidFill>
                    <a:srgbClr val="FFFFFF"/>
                  </a:solidFill>
                </a:rPr>
                <a:t>oftware</a:t>
              </a:r>
              <a:endParaRPr lang="en-US" sz="4000" dirty="0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9" idx="2"/>
            </p:cNvCxnSpPr>
            <p:nvPr/>
          </p:nvCxnSpPr>
          <p:spPr>
            <a:xfrm>
              <a:off x="5844531" y="4018863"/>
              <a:ext cx="0" cy="95987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08" b="96415" l="1000" r="96778">
                          <a14:foregroundMark x1="29778" y1="34340" x2="29778" y2="34340"/>
                          <a14:foregroundMark x1="25111" y1="49623" x2="25111" y2="49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90819" y="4972817"/>
              <a:ext cx="1929921" cy="113650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476882" y="6379585"/>
              <a:ext cx="7352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GPU</a:t>
              </a:r>
              <a:endParaRPr lang="en-US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19942" y="2321596"/>
              <a:ext cx="164259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Graphics</a:t>
              </a:r>
              <a:endParaRPr lang="en-US" sz="32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441733" y="1843532"/>
            <a:ext cx="2691520" cy="5010101"/>
            <a:chOff x="7889581" y="1829154"/>
            <a:chExt cx="2691520" cy="5010101"/>
          </a:xfrm>
        </p:grpSpPr>
        <p:sp>
          <p:nvSpPr>
            <p:cNvPr id="11" name="Rounded Rectangle 10"/>
            <p:cNvSpPr/>
            <p:nvPr/>
          </p:nvSpPr>
          <p:spPr>
            <a:xfrm>
              <a:off x="7889581" y="3175556"/>
              <a:ext cx="2691520" cy="843307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FFFF"/>
                  </a:solidFill>
                </a:rPr>
                <a:t>S</a:t>
              </a:r>
              <a:r>
                <a:rPr lang="en-US" sz="4000" dirty="0" smtClean="0">
                  <a:solidFill>
                    <a:srgbClr val="FFFFFF"/>
                  </a:solidFill>
                </a:rPr>
                <a:t>oftware</a:t>
              </a:r>
              <a:endParaRPr lang="en-US" sz="4000" dirty="0">
                <a:solidFill>
                  <a:srgbClr val="FFFFFF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1" idx="2"/>
            </p:cNvCxnSpPr>
            <p:nvPr/>
          </p:nvCxnSpPr>
          <p:spPr>
            <a:xfrm>
              <a:off x="9235341" y="4018863"/>
              <a:ext cx="0" cy="95987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482" l="0" r="100000">
                          <a14:foregroundMark x1="13534" y1="46114" x2="13534" y2="461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37963" y="4978737"/>
              <a:ext cx="1194756" cy="86687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898124" y="6377590"/>
              <a:ext cx="6744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DSP</a:t>
              </a:r>
              <a:endParaRPr lang="en-US" sz="2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36107" y="1829154"/>
              <a:ext cx="240562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Cellular </a:t>
              </a:r>
              <a:br>
                <a:rPr lang="en-US" sz="3200" dirty="0" smtClean="0"/>
              </a:br>
              <a:r>
                <a:rPr lang="en-US" sz="3200" dirty="0" smtClean="0"/>
                <a:t>Base Stations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1434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Defined Everything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12" t="34326" r="7982" b="24416"/>
          <a:stretch/>
        </p:blipFill>
        <p:spPr>
          <a:xfrm>
            <a:off x="7126841" y="4253258"/>
            <a:ext cx="5648401" cy="1768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895" t="18314" r="6551" b="16100"/>
          <a:stretch/>
        </p:blipFill>
        <p:spPr>
          <a:xfrm>
            <a:off x="435950" y="3033080"/>
            <a:ext cx="5114301" cy="252124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511225" y="2435776"/>
            <a:ext cx="6782876" cy="843307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S</a:t>
            </a:r>
            <a:r>
              <a:rPr lang="en-US" sz="4000" dirty="0" smtClean="0">
                <a:solidFill>
                  <a:srgbClr val="FFFFFF"/>
                </a:solidFill>
              </a:rPr>
              <a:t>oftware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9902663" y="3279083"/>
            <a:ext cx="0" cy="95987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7771286" y="1526051"/>
            <a:ext cx="4321595" cy="843307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Self-driving car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0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Defined Everything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1030123" y="2321596"/>
            <a:ext cx="2691520" cy="4522259"/>
            <a:chOff x="1030123" y="2321596"/>
            <a:chExt cx="2691520" cy="4522259"/>
          </a:xfrm>
        </p:grpSpPr>
        <p:sp>
          <p:nvSpPr>
            <p:cNvPr id="6" name="Rounded Rectangle 5"/>
            <p:cNvSpPr/>
            <p:nvPr/>
          </p:nvSpPr>
          <p:spPr>
            <a:xfrm>
              <a:off x="1030123" y="3175556"/>
              <a:ext cx="2691520" cy="843307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FFFF"/>
                  </a:solidFill>
                </a:rPr>
                <a:t>S</a:t>
              </a:r>
              <a:r>
                <a:rPr lang="en-US" sz="4000" dirty="0" smtClean="0">
                  <a:solidFill>
                    <a:srgbClr val="FFFFFF"/>
                  </a:solidFill>
                </a:rPr>
                <a:t>oftware</a:t>
              </a:r>
              <a:endParaRPr lang="en-US" sz="4000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>
              <a:off x="2375883" y="4018863"/>
              <a:ext cx="0" cy="95987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9818" y="5078602"/>
              <a:ext cx="1212130" cy="104318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023262" y="6382190"/>
              <a:ext cx="7052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CPU</a:t>
              </a:r>
              <a:endParaRPr lang="en-US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63827" y="2321596"/>
              <a:ext cx="202411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Computers</a:t>
              </a:r>
              <a:endParaRPr lang="en-US" sz="32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498771" y="2321596"/>
            <a:ext cx="2691520" cy="4519654"/>
            <a:chOff x="4498771" y="2321596"/>
            <a:chExt cx="2691520" cy="4519654"/>
          </a:xfrm>
        </p:grpSpPr>
        <p:sp>
          <p:nvSpPr>
            <p:cNvPr id="9" name="Rounded Rectangle 8"/>
            <p:cNvSpPr/>
            <p:nvPr/>
          </p:nvSpPr>
          <p:spPr>
            <a:xfrm>
              <a:off x="4498771" y="3175556"/>
              <a:ext cx="2691520" cy="843307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FFFF"/>
                  </a:solidFill>
                </a:rPr>
                <a:t>S</a:t>
              </a:r>
              <a:r>
                <a:rPr lang="en-US" sz="4000" dirty="0" smtClean="0">
                  <a:solidFill>
                    <a:srgbClr val="FFFFFF"/>
                  </a:solidFill>
                </a:rPr>
                <a:t>oftware</a:t>
              </a:r>
              <a:endParaRPr lang="en-US" sz="4000" dirty="0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9" idx="2"/>
            </p:cNvCxnSpPr>
            <p:nvPr/>
          </p:nvCxnSpPr>
          <p:spPr>
            <a:xfrm>
              <a:off x="5844531" y="4018863"/>
              <a:ext cx="0" cy="95987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08" b="96415" l="1000" r="96778">
                          <a14:foregroundMark x1="29778" y1="34340" x2="29778" y2="34340"/>
                          <a14:foregroundMark x1="25111" y1="49623" x2="25111" y2="49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90819" y="4972817"/>
              <a:ext cx="1929921" cy="113650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476882" y="6379585"/>
              <a:ext cx="7352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GPU</a:t>
              </a:r>
              <a:endParaRPr lang="en-US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19942" y="2321596"/>
              <a:ext cx="164259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Graphics</a:t>
              </a:r>
              <a:endParaRPr lang="en-US" sz="32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9581" y="1829154"/>
            <a:ext cx="2691520" cy="5010101"/>
            <a:chOff x="7889581" y="1829154"/>
            <a:chExt cx="2691520" cy="5010101"/>
          </a:xfrm>
        </p:grpSpPr>
        <p:sp>
          <p:nvSpPr>
            <p:cNvPr id="11" name="Rounded Rectangle 10"/>
            <p:cNvSpPr/>
            <p:nvPr/>
          </p:nvSpPr>
          <p:spPr>
            <a:xfrm>
              <a:off x="7889581" y="3175556"/>
              <a:ext cx="2691520" cy="843307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FFFF"/>
                  </a:solidFill>
                </a:rPr>
                <a:t>S</a:t>
              </a:r>
              <a:r>
                <a:rPr lang="en-US" sz="4000" dirty="0" smtClean="0">
                  <a:solidFill>
                    <a:srgbClr val="FFFFFF"/>
                  </a:solidFill>
                </a:rPr>
                <a:t>oftware</a:t>
              </a:r>
              <a:endParaRPr lang="en-US" sz="4000" dirty="0">
                <a:solidFill>
                  <a:srgbClr val="FFFFFF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1" idx="2"/>
            </p:cNvCxnSpPr>
            <p:nvPr/>
          </p:nvCxnSpPr>
          <p:spPr>
            <a:xfrm>
              <a:off x="9235341" y="4018863"/>
              <a:ext cx="0" cy="95987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482" l="0" r="100000">
                          <a14:foregroundMark x1="13534" y1="46114" x2="13534" y2="461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37963" y="4978737"/>
              <a:ext cx="1194756" cy="86687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898124" y="6377590"/>
              <a:ext cx="6744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DSP</a:t>
              </a:r>
              <a:endParaRPr lang="en-US" sz="2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36107" y="1829154"/>
              <a:ext cx="240562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Cellular </a:t>
              </a:r>
              <a:br>
                <a:rPr lang="en-US" sz="3200" dirty="0" smtClean="0"/>
              </a:br>
              <a:r>
                <a:rPr lang="en-US" sz="3200" dirty="0" smtClean="0"/>
                <a:t>Base Stations</a:t>
              </a:r>
              <a:endParaRPr lang="en-US" sz="32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1207360" y="1829154"/>
            <a:ext cx="2691520" cy="4932176"/>
            <a:chOff x="11207360" y="1829154"/>
            <a:chExt cx="2691520" cy="4932176"/>
          </a:xfrm>
        </p:grpSpPr>
        <p:sp>
          <p:nvSpPr>
            <p:cNvPr id="26" name="Rounded Rectangle 25"/>
            <p:cNvSpPr/>
            <p:nvPr/>
          </p:nvSpPr>
          <p:spPr>
            <a:xfrm>
              <a:off x="11207360" y="3135545"/>
              <a:ext cx="2691520" cy="843307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FFFF"/>
                  </a:solidFill>
                </a:rPr>
                <a:t>S</a:t>
              </a:r>
              <a:r>
                <a:rPr lang="en-US" sz="4000" dirty="0" smtClean="0">
                  <a:solidFill>
                    <a:srgbClr val="FFFFFF"/>
                  </a:solidFill>
                </a:rPr>
                <a:t>oftware</a:t>
              </a:r>
              <a:endParaRPr lang="en-US" sz="4000" dirty="0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>
              <a:stCxn id="26" idx="2"/>
            </p:cNvCxnSpPr>
            <p:nvPr/>
          </p:nvCxnSpPr>
          <p:spPr>
            <a:xfrm>
              <a:off x="12553120" y="3978852"/>
              <a:ext cx="0" cy="95987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2215903" y="6299665"/>
              <a:ext cx="943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“TBD”</a:t>
              </a:r>
              <a:endParaRPr lang="en-US" sz="2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661165" y="1829154"/>
              <a:ext cx="179107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3200" dirty="0" smtClean="0"/>
            </a:p>
            <a:p>
              <a:pPr algn="ctr"/>
              <a:r>
                <a:rPr lang="en-US" sz="3200" dirty="0" smtClean="0"/>
                <a:t>Networks</a:t>
              </a:r>
              <a:endParaRPr lang="en-US" sz="32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402747" y="4986090"/>
              <a:ext cx="3985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?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63227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2"/>
            <a:ext cx="13167360" cy="63093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Well-functioning plumbing should be invisible.</a:t>
            </a:r>
          </a:p>
          <a:p>
            <a:pPr marL="0" indent="0">
              <a:buNone/>
            </a:pPr>
            <a:r>
              <a:rPr lang="en-US" dirty="0" smtClean="0"/>
              <a:t>The Internet plumbing became too complex to be invisible.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SDN:</a:t>
            </a:r>
          </a:p>
          <a:p>
            <a:r>
              <a:rPr lang="en-US" dirty="0" smtClean="0"/>
              <a:t>Is inevitable – for business and technical reasons</a:t>
            </a:r>
          </a:p>
          <a:p>
            <a:r>
              <a:rPr lang="en-US" dirty="0" smtClean="0"/>
              <a:t>Will make networks cheaper</a:t>
            </a:r>
          </a:p>
          <a:p>
            <a:r>
              <a:rPr lang="en-US" dirty="0" smtClean="0"/>
              <a:t>Will place control in the hands of network owners and operators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Networks will be come more reliable and more secure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…and invisible.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11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Q: Why SDN?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3600" dirty="0" smtClean="0"/>
              <a:t>“</a:t>
            </a:r>
            <a:r>
              <a:rPr lang="en-GB" sz="3600" dirty="0"/>
              <a:t>Because </a:t>
            </a:r>
            <a:r>
              <a:rPr lang="en-GB" sz="3600" dirty="0" smtClean="0"/>
              <a:t>there is no </a:t>
            </a:r>
            <a:r>
              <a:rPr lang="en-GB" sz="3600" dirty="0"/>
              <a:t>army that can hold back an economic principle whose time has </a:t>
            </a:r>
            <a:r>
              <a:rPr lang="en-GB" sz="3600" dirty="0" smtClean="0"/>
              <a:t>come.” </a:t>
            </a:r>
          </a:p>
          <a:p>
            <a:pPr marL="0" indent="0">
              <a:buNone/>
            </a:pPr>
            <a:r>
              <a:rPr lang="en-GB" dirty="0" smtClean="0"/>
              <a:t>	–  John Donovan, AT&amp;T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484372" y="3232646"/>
            <a:ext cx="11770921" cy="2234514"/>
            <a:chOff x="1440388" y="5124530"/>
            <a:chExt cx="11770921" cy="2234514"/>
          </a:xfrm>
        </p:grpSpPr>
        <p:sp>
          <p:nvSpPr>
            <p:cNvPr id="38" name="Can 37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60" idx="6"/>
              <a:endCxn id="4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n 4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endCxn id="53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an 52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55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an 54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>
              <a:stCxn id="57" idx="2"/>
              <a:endCxn id="53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They may not arrive at all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712996" y="3373607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3710" y="3373607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0" name="Rectangle 2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Data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12-Point Star 6"/>
          <p:cNvSpPr/>
          <p:nvPr/>
        </p:nvSpPr>
        <p:spPr>
          <a:xfrm>
            <a:off x="9286029" y="3924839"/>
            <a:ext cx="2026973" cy="935903"/>
          </a:xfrm>
          <a:prstGeom prst="star12">
            <a:avLst/>
          </a:prstGeom>
          <a:solidFill>
            <a:srgbClr val="FF6600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3400" dirty="0">
                <a:solidFill>
                  <a:srgbClr val="FFFF00"/>
                </a:solidFill>
              </a:rPr>
              <a:t>Full</a:t>
            </a:r>
          </a:p>
        </p:txBody>
      </p:sp>
      <p:pic>
        <p:nvPicPr>
          <p:cNvPr id="62" name="Picture 61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24" y="2629018"/>
            <a:ext cx="2127560" cy="132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7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5.18519E-6 L 0.17483 0.00418 L 0.41997 -0.03703 L 0.60295 0.08936 L 0.60451 0.50533 " pathEditMode="relative" ptsTypes="AAA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42968</TotalTime>
  <Words>1535</Words>
  <Application>Microsoft Macintosh PowerPoint</Application>
  <PresentationFormat>Custom</PresentationFormat>
  <Paragraphs>588</Paragraphs>
  <Slides>84</Slides>
  <Notes>53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Software Defined Networks  and the  Maturing of the Internet</vt:lpstr>
      <vt:lpstr>PowerPoint Presentation</vt:lpstr>
      <vt:lpstr>PowerPoint Presentation</vt:lpstr>
      <vt:lpstr>PowerPoint Presentation</vt:lpstr>
      <vt:lpstr>PowerPoint Presentation</vt:lpstr>
      <vt:lpstr>Packets may be corrupted</vt:lpstr>
      <vt:lpstr>Packets may arrive out of order</vt:lpstr>
      <vt:lpstr>Packets may be duplicated</vt:lpstr>
      <vt:lpstr>They may not arrive at all</vt:lpstr>
      <vt:lpstr>Why was an Internet so simple and dumb  so successful? </vt:lpstr>
      <vt:lpstr>The Internet was successful because it was simple and dumb   </vt:lpstr>
      <vt:lpstr>PowerPoint Presentation</vt:lpstr>
      <vt:lpstr>PowerPoint Presentation</vt:lpstr>
      <vt:lpstr>Architectural Principles</vt:lpstr>
      <vt:lpstr>Architectural Principles</vt:lpstr>
      <vt:lpstr>PowerPoint Presentation</vt:lpstr>
      <vt:lpstr>Computers connected to Internet</vt:lpstr>
      <vt:lpstr>Summary so far</vt:lpstr>
      <vt:lpstr>Number of published Internet Standards</vt:lpstr>
      <vt:lpstr>Cisco Stock Price</vt:lpstr>
      <vt:lpstr>PowerPoint Presentation</vt:lpstr>
      <vt:lpstr>Computers became easier to use and more reliable…</vt:lpstr>
      <vt:lpstr>Networks became harder to manage and less reliable…</vt:lpstr>
      <vt:lpstr>Making Software Work</vt:lpstr>
      <vt:lpstr>Making Networks Work (Today)</vt:lpstr>
      <vt:lpstr>Networks are kept working by   “Masters of Complexity”  </vt:lpstr>
      <vt:lpstr>Complexity means networks have become too expensive to own and operate</vt:lpstr>
      <vt:lpstr>Example 1: Internet Service Providers</vt:lpstr>
      <vt:lpstr>Example 2: Data Center Owner</vt:lpstr>
      <vt:lpstr>Chapter 2: Lessons from the computer industry</vt:lpstr>
      <vt:lpstr>1964-1979: The mainframe computer</vt:lpstr>
      <vt:lpstr>1979: The microprocessor</vt:lpstr>
      <vt:lpstr>1981: The personal computer</vt:lpstr>
      <vt:lpstr>2000: Rack-mounted Servers</vt:lpstr>
      <vt:lpstr>2005: The whitebox server</vt:lpstr>
      <vt:lpstr>Dell Stock Price</vt:lpstr>
      <vt:lpstr>PowerPoint Presentation</vt:lpstr>
      <vt:lpstr>PowerPoint Presentation</vt:lpstr>
      <vt:lpstr>Computer Industry</vt:lpstr>
      <vt:lpstr>Networking Industry</vt:lpstr>
      <vt:lpstr>2010: The whitebox switch</vt:lpstr>
      <vt:lpstr>PowerPoint Presentation</vt:lpstr>
      <vt:lpstr>Forwarding Plane</vt:lpstr>
      <vt:lpstr>Control Plane</vt:lpstr>
      <vt:lpstr>PowerPoint Presentation</vt:lpstr>
      <vt:lpstr>Software Defined Network</vt:lpstr>
      <vt:lpstr>PowerPoint Presentation</vt:lpstr>
      <vt:lpstr>PowerPoint Presentation</vt:lpstr>
      <vt:lpstr>Chapter 3: The technical rationale for SDN</vt:lpstr>
      <vt:lpstr>What routers do  Route packets to the correct destination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4: How is SDN being used?</vt:lpstr>
      <vt:lpstr>PowerPoint Presentation</vt:lpstr>
      <vt:lpstr>Today’s deployments</vt:lpstr>
      <vt:lpstr>Upcoming deployments</vt:lpstr>
      <vt:lpstr>PowerPoint Presentation</vt:lpstr>
      <vt:lpstr>Problem</vt:lpstr>
      <vt:lpstr>Research Example #1  Load-balancing as  a network primitive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More videos openflow.org/videos </vt:lpstr>
      <vt:lpstr>Chapter 5: What’s next?</vt:lpstr>
      <vt:lpstr>What’s next?</vt:lpstr>
      <vt:lpstr>What’s next?</vt:lpstr>
      <vt:lpstr>PowerPoint Presentation</vt:lpstr>
      <vt:lpstr>PowerPoint Presentation</vt:lpstr>
      <vt:lpstr>PowerPoint Presentation</vt:lpstr>
      <vt:lpstr>What’s next?</vt:lpstr>
      <vt:lpstr>Software Defined Everything</vt:lpstr>
      <vt:lpstr>Software Defined Everything</vt:lpstr>
      <vt:lpstr>Software Defined Everything</vt:lpstr>
      <vt:lpstr>Summary</vt:lpstr>
      <vt:lpstr>PowerPoint Presentation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Defined Networks  and the  Maturing of the Internet</dc:title>
  <dc:creator>Nick McKeown</dc:creator>
  <cp:lastModifiedBy>Nick McKeown</cp:lastModifiedBy>
  <cp:revision>181</cp:revision>
  <dcterms:created xsi:type="dcterms:W3CDTF">2014-03-20T00:25:57Z</dcterms:created>
  <dcterms:modified xsi:type="dcterms:W3CDTF">2014-05-01T23:28:26Z</dcterms:modified>
</cp:coreProperties>
</file>