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wdp" ContentType="image/vnd.ms-photo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377" r:id="rId2"/>
    <p:sldId id="1786" r:id="rId3"/>
    <p:sldId id="336" r:id="rId4"/>
    <p:sldId id="337" r:id="rId5"/>
    <p:sldId id="725" r:id="rId6"/>
    <p:sldId id="726" r:id="rId7"/>
    <p:sldId id="1787" r:id="rId8"/>
    <p:sldId id="730" r:id="rId9"/>
    <p:sldId id="727" r:id="rId10"/>
    <p:sldId id="684" r:id="rId11"/>
    <p:sldId id="731" r:id="rId12"/>
    <p:sldId id="1780" r:id="rId13"/>
    <p:sldId id="267" r:id="rId14"/>
    <p:sldId id="275" r:id="rId15"/>
    <p:sldId id="265" r:id="rId16"/>
    <p:sldId id="303" r:id="rId17"/>
    <p:sldId id="1788" r:id="rId18"/>
    <p:sldId id="264" r:id="rId19"/>
    <p:sldId id="1789" r:id="rId20"/>
    <p:sldId id="281" r:id="rId21"/>
    <p:sldId id="282" r:id="rId22"/>
    <p:sldId id="389" r:id="rId23"/>
    <p:sldId id="390" r:id="rId24"/>
    <p:sldId id="391" r:id="rId25"/>
    <p:sldId id="393" r:id="rId26"/>
    <p:sldId id="387" r:id="rId27"/>
    <p:sldId id="352" r:id="rId28"/>
    <p:sldId id="363" r:id="rId29"/>
    <p:sldId id="357" r:id="rId30"/>
    <p:sldId id="359" r:id="rId31"/>
    <p:sldId id="323" r:id="rId32"/>
    <p:sldId id="324" r:id="rId33"/>
    <p:sldId id="344" r:id="rId34"/>
    <p:sldId id="360" r:id="rId35"/>
    <p:sldId id="362" r:id="rId36"/>
    <p:sldId id="326" r:id="rId37"/>
    <p:sldId id="327" r:id="rId38"/>
    <p:sldId id="328" r:id="rId39"/>
    <p:sldId id="329" r:id="rId40"/>
    <p:sldId id="331" r:id="rId41"/>
    <p:sldId id="332" r:id="rId42"/>
    <p:sldId id="1792" r:id="rId43"/>
    <p:sldId id="1791" r:id="rId44"/>
    <p:sldId id="386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0000FF"/>
    <a:srgbClr val="FB05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05"/>
    <p:restoredTop sz="88543"/>
  </p:normalViewPr>
  <p:slideViewPr>
    <p:cSldViewPr snapToGrid="0" snapToObjects="1">
      <p:cViewPr varScale="1">
        <p:scale>
          <a:sx n="130" d="100"/>
          <a:sy n="130" d="100"/>
        </p:scale>
        <p:origin x="200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E06AA-9CAD-494E-B9E6-97BA3A90000C}" type="datetimeFigureOut">
              <a:rPr lang="en-US" smtClean="0"/>
              <a:t>5/23/18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FA36A-15C4-194E-8BEC-8B7EFFC07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40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20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03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5F229-FA1A-8F4A-913B-57ACB8DDD2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47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11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32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B75EA-1477-344E-914C-8B632A9F764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107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321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B75EA-1477-344E-914C-8B632A9F764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892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23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5F229-FA1A-8F4A-913B-57ACB8DDD23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5738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5F229-FA1A-8F4A-913B-57ACB8DDD23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10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004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80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317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991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444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767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323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139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99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08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026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4A564-B5A9-1B48-9539-F4CC86F953A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280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150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aseline="0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5F229-FA1A-8F4A-913B-57ACB8DDD2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02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11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15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5F229-FA1A-8F4A-913B-57ACB8DDD2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85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1B47-ABA2-3E47-B823-70716DD8CB67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414B7-A999-4844-8710-AD380A0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29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1B47-ABA2-3E47-B823-70716DD8CB67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414B7-A999-4844-8710-AD380A0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28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1B47-ABA2-3E47-B823-70716DD8CB67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414B7-A999-4844-8710-AD380A0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41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69866"/>
            <a:ext cx="11582400" cy="639763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201" y="990600"/>
            <a:ext cx="5712179" cy="5486400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>
              <a:spcBef>
                <a:spcPts val="100"/>
              </a:spcBef>
              <a:spcAft>
                <a:spcPts val="100"/>
              </a:spcAft>
              <a:buSzPct val="100000"/>
              <a:buFont typeface="LucidaGrande" charset="0"/>
              <a:buChar char="•"/>
              <a:defRPr sz="2400"/>
            </a:lvl1pPr>
            <a:lvl2pPr marL="457178" indent="-182870">
              <a:spcBef>
                <a:spcPts val="75"/>
              </a:spcBef>
              <a:spcAft>
                <a:spcPts val="75"/>
              </a:spcAft>
              <a:buFont typeface="LucidaGrande" charset="0"/>
              <a:buChar char="◦"/>
              <a:defRPr sz="2000"/>
            </a:lvl2pPr>
            <a:lvl3pPr marL="640048" indent="-182870">
              <a:spcBef>
                <a:spcPts val="51"/>
              </a:spcBef>
              <a:spcAft>
                <a:spcPts val="51"/>
              </a:spcAft>
              <a:buSzPct val="100000"/>
              <a:buFont typeface="LucidaGrande" charset="0"/>
              <a:buChar char="■"/>
              <a:defRPr sz="1800"/>
            </a:lvl3pPr>
            <a:lvl4pPr marL="822918" indent="-182870">
              <a:spcBef>
                <a:spcPts val="25"/>
              </a:spcBef>
              <a:spcAft>
                <a:spcPts val="25"/>
              </a:spcAft>
              <a:buSzPct val="100000"/>
              <a:buFont typeface="LucidaGrande" charset="0"/>
              <a:buChar char="□"/>
              <a:defRPr sz="1400"/>
            </a:lvl4pPr>
            <a:lvl5pPr marL="1828294" indent="0">
              <a:buNone/>
              <a:defRPr sz="1595"/>
            </a:lvl5pPr>
            <a:lvl6pPr>
              <a:defRPr sz="1595"/>
            </a:lvl6pPr>
            <a:lvl7pPr>
              <a:defRPr sz="1595"/>
            </a:lvl7pPr>
            <a:lvl8pPr>
              <a:defRPr sz="1595"/>
            </a:lvl8pPr>
            <a:lvl9pPr>
              <a:defRPr sz="15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AutoShape 4"/>
          <p:cNvSpPr>
            <a:spLocks noChangeArrowheads="1"/>
          </p:cNvSpPr>
          <p:nvPr userDrawn="1"/>
        </p:nvSpPr>
        <p:spPr bwMode="auto">
          <a:xfrm>
            <a:off x="203200" y="809629"/>
            <a:ext cx="11582400" cy="108571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C01B6"/>
              </a:gs>
              <a:gs pos="100000">
                <a:srgbClr val="88A1FF"/>
              </a:gs>
            </a:gsLst>
            <a:lin ang="0" scaled="1"/>
          </a:gra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609570"/>
            <a:endParaRPr lang="en-US" sz="1688">
              <a:solidFill>
                <a:prstClr val="black"/>
              </a:solidFill>
              <a:latin typeface="Calibri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0566400" y="6569076"/>
            <a:ext cx="14224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8702C-BA5F-8D4B-B23D-DEB8E47CE4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6096001" y="990600"/>
            <a:ext cx="5712179" cy="5486400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>
              <a:spcBef>
                <a:spcPts val="100"/>
              </a:spcBef>
              <a:spcAft>
                <a:spcPts val="100"/>
              </a:spcAft>
              <a:buSzPct val="100000"/>
              <a:buFont typeface="LucidaGrande" charset="0"/>
              <a:buChar char="•"/>
              <a:defRPr sz="2400"/>
            </a:lvl1pPr>
            <a:lvl2pPr marL="457178" indent="-182870">
              <a:spcBef>
                <a:spcPts val="75"/>
              </a:spcBef>
              <a:spcAft>
                <a:spcPts val="75"/>
              </a:spcAft>
              <a:buFont typeface="LucidaGrande" charset="0"/>
              <a:buChar char="◦"/>
              <a:defRPr sz="2000"/>
            </a:lvl2pPr>
            <a:lvl3pPr marL="640048" indent="-182870">
              <a:spcBef>
                <a:spcPts val="51"/>
              </a:spcBef>
              <a:spcAft>
                <a:spcPts val="51"/>
              </a:spcAft>
              <a:buSzPct val="100000"/>
              <a:buFont typeface="LucidaGrande" charset="0"/>
              <a:buChar char="■"/>
              <a:defRPr sz="1800"/>
            </a:lvl3pPr>
            <a:lvl4pPr marL="822918" indent="-182870">
              <a:spcBef>
                <a:spcPts val="25"/>
              </a:spcBef>
              <a:spcAft>
                <a:spcPts val="25"/>
              </a:spcAft>
              <a:buSzPct val="100000"/>
              <a:buFont typeface="LucidaGrande" charset="0"/>
              <a:buChar char="□"/>
              <a:defRPr sz="1400"/>
            </a:lvl4pPr>
            <a:lvl5pPr marL="1828294" indent="0">
              <a:buNone/>
              <a:defRPr sz="1595"/>
            </a:lvl5pPr>
            <a:lvl6pPr>
              <a:defRPr sz="1595"/>
            </a:lvl6pPr>
            <a:lvl7pPr>
              <a:defRPr sz="1595"/>
            </a:lvl7pPr>
            <a:lvl8pPr>
              <a:defRPr sz="1595"/>
            </a:lvl8pPr>
            <a:lvl9pPr>
              <a:defRPr sz="15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96024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5857" y="1027190"/>
            <a:ext cx="10972800" cy="544982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448800" y="6613529"/>
            <a:ext cx="2743200" cy="244473"/>
          </a:xfrm>
          <a:prstGeom prst="rect">
            <a:avLst/>
          </a:prstGeom>
        </p:spPr>
        <p:txBody>
          <a:bodyPr/>
          <a:lstStyle>
            <a:lvl1pPr>
              <a:defRPr sz="1333"/>
            </a:lvl1pPr>
          </a:lstStyle>
          <a:p>
            <a:fld id="{B6F15528-21DE-4FAA-801E-634DDDAF4B2B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9" name="AutoShape 4"/>
          <p:cNvSpPr>
            <a:spLocks noChangeArrowheads="1"/>
          </p:cNvSpPr>
          <p:nvPr userDrawn="1"/>
        </p:nvSpPr>
        <p:spPr bwMode="auto">
          <a:xfrm>
            <a:off x="577088" y="914402"/>
            <a:ext cx="11074400" cy="1095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C01B6"/>
              </a:gs>
              <a:gs pos="100000">
                <a:schemeClr val="accent5">
                  <a:lumMod val="90000"/>
                </a:schemeClr>
              </a:gs>
            </a:gsLst>
            <a:lin ang="0" scaled="1"/>
          </a:gradFill>
          <a:ln w="25400">
            <a:noFill/>
            <a:round/>
            <a:headEnd/>
            <a:tailEnd/>
          </a:ln>
          <a:effectLst/>
        </p:spPr>
        <p:txBody>
          <a:bodyPr wrap="none" lIns="121892" tIns="60945" rIns="121892" bIns="60945" anchor="ctr"/>
          <a:lstStyle/>
          <a:p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609600" y="6578600"/>
            <a:ext cx="10972800" cy="214315"/>
          </a:xfrm>
          <a:prstGeom prst="rect">
            <a:avLst/>
          </a:prstGeom>
        </p:spPr>
        <p:txBody>
          <a:bodyPr vert="horz" lIns="91419" tIns="45709" rIns="91419" bIns="45709" rtlCol="0" anchor="ctr"/>
          <a:lstStyle>
            <a:lvl1pPr algn="ctr">
              <a:defRPr sz="1467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Copyright 2017 - Barefoot Networks Confidential &amp; Proprietary - Under NDA</a:t>
            </a:r>
          </a:p>
        </p:txBody>
      </p:sp>
    </p:spTree>
    <p:extLst>
      <p:ext uri="{BB962C8B-B14F-4D97-AF65-F5344CB8AC3E}">
        <p14:creationId xmlns:p14="http://schemas.microsoft.com/office/powerpoint/2010/main" val="922841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n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69866"/>
            <a:ext cx="11582400" cy="639763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0566400" y="6569076"/>
            <a:ext cx="14224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8702C-BA5F-8D4B-B23D-DEB8E47CE4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398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1B47-ABA2-3E47-B823-70716DD8CB67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414B7-A999-4844-8710-AD380A0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7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1B47-ABA2-3E47-B823-70716DD8CB67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414B7-A999-4844-8710-AD380A0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0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1B47-ABA2-3E47-B823-70716DD8CB67}" type="datetimeFigureOut">
              <a:rPr lang="en-US" smtClean="0"/>
              <a:t>5/23/18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414B7-A999-4844-8710-AD380A0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81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1B47-ABA2-3E47-B823-70716DD8CB67}" type="datetimeFigureOut">
              <a:rPr lang="en-US" smtClean="0"/>
              <a:t>5/23/18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414B7-A999-4844-8710-AD380A0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22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1B47-ABA2-3E47-B823-70716DD8CB67}" type="datetimeFigureOut">
              <a:rPr lang="en-US" smtClean="0"/>
              <a:t>5/23/18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414B7-A999-4844-8710-AD380A0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82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1B47-ABA2-3E47-B823-70716DD8CB67}" type="datetimeFigureOut">
              <a:rPr lang="en-US" smtClean="0"/>
              <a:t>5/23/18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414B7-A999-4844-8710-AD380A0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60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1B47-ABA2-3E47-B823-70716DD8CB67}" type="datetimeFigureOut">
              <a:rPr lang="en-US" smtClean="0"/>
              <a:t>5/23/18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414B7-A999-4844-8710-AD380A0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60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1B47-ABA2-3E47-B823-70716DD8CB67}" type="datetimeFigureOut">
              <a:rPr lang="en-US" smtClean="0"/>
              <a:t>5/23/18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414B7-A999-4844-8710-AD380A0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00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D1B47-ABA2-3E47-B823-70716DD8CB67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414B7-A999-4844-8710-AD380A0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5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png"/><Relationship Id="rId5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7.png"/><Relationship Id="rId5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3.wdp"/><Relationship Id="rId5" Type="http://schemas.openxmlformats.org/officeDocument/2006/relationships/image" Target="../media/image22.png"/><Relationship Id="rId6" Type="http://schemas.microsoft.com/office/2007/relationships/hdphoto" Target="../media/hdphoto7.wdp"/><Relationship Id="rId7" Type="http://schemas.openxmlformats.org/officeDocument/2006/relationships/image" Target="../media/image23.png"/><Relationship Id="rId8" Type="http://schemas.microsoft.com/office/2007/relationships/hdphoto" Target="../media/hdphoto8.wdp"/><Relationship Id="rId9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3.wdp"/><Relationship Id="rId5" Type="http://schemas.openxmlformats.org/officeDocument/2006/relationships/image" Target="../media/image22.png"/><Relationship Id="rId6" Type="http://schemas.microsoft.com/office/2007/relationships/hdphoto" Target="../media/hdphoto7.wdp"/><Relationship Id="rId7" Type="http://schemas.openxmlformats.org/officeDocument/2006/relationships/image" Target="../media/image23.png"/><Relationship Id="rId8" Type="http://schemas.microsoft.com/office/2007/relationships/hdphoto" Target="../media/hdphoto8.wdp"/><Relationship Id="rId9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microsoft.com/office/2007/relationships/hdphoto" Target="../media/hdphoto6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15.tiff"/><Relationship Id="rId5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15.tiff"/><Relationship Id="rId5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1" Type="http://schemas.microsoft.com/office/2007/relationships/hdphoto" Target="../media/hdphoto4.wdp"/><Relationship Id="rId12" Type="http://schemas.openxmlformats.org/officeDocument/2006/relationships/image" Target="../media/image13.png"/><Relationship Id="rId13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microsoft.com/office/2007/relationships/hdphoto" Target="../media/hdphoto1.wdp"/><Relationship Id="rId6" Type="http://schemas.openxmlformats.org/officeDocument/2006/relationships/image" Target="../media/image10.png"/><Relationship Id="rId7" Type="http://schemas.microsoft.com/office/2007/relationships/hdphoto" Target="../media/hdphoto2.wdp"/><Relationship Id="rId8" Type="http://schemas.openxmlformats.org/officeDocument/2006/relationships/image" Target="../media/image11.png"/><Relationship Id="rId9" Type="http://schemas.microsoft.com/office/2007/relationships/hdphoto" Target="../media/hdphoto3.wdp"/><Relationship Id="rId10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18579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Programmable forwarding planes are here to stay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99613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Nick McKeown</a:t>
            </a:r>
          </a:p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Stanford University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875" y="93854"/>
            <a:ext cx="1499616" cy="14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0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159" y="365125"/>
            <a:ext cx="11030674" cy="1325563"/>
          </a:xfrm>
        </p:spPr>
        <p:txBody>
          <a:bodyPr/>
          <a:lstStyle/>
          <a:p>
            <a:r>
              <a:rPr lang="en-US" dirty="0"/>
              <a:t>Now I can tailor my network to meet my needs!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/>
              <a:t>I can….</a:t>
            </a:r>
          </a:p>
          <a:p>
            <a:pPr marL="0" indent="0">
              <a:buNone/>
            </a:pPr>
            <a:endParaRPr lang="en-US" sz="1800" dirty="0"/>
          </a:p>
          <a:p>
            <a:pPr marL="692150" indent="-404813">
              <a:buFont typeface="+mj-lt"/>
              <a:buAutoNum type="arabicPeriod"/>
            </a:pPr>
            <a:r>
              <a:rPr lang="en-US" dirty="0"/>
              <a:t>Quickly deploy new protocols. </a:t>
            </a:r>
          </a:p>
          <a:p>
            <a:pPr marL="692150" indent="-404813">
              <a:buFont typeface="+mj-lt"/>
              <a:buAutoNum type="arabicPeriod"/>
            </a:pPr>
            <a:r>
              <a:rPr lang="en-US" dirty="0"/>
              <a:t>Monitor precisely what my forwarding plane is doing.</a:t>
            </a:r>
          </a:p>
          <a:p>
            <a:pPr marL="692150" indent="-404813">
              <a:buFont typeface="+mj-lt"/>
              <a:buAutoNum type="arabicPeriod"/>
            </a:pPr>
            <a:r>
              <a:rPr lang="en-US" dirty="0"/>
              <a:t>Fold expensive </a:t>
            </a:r>
            <a:r>
              <a:rPr lang="en-US" dirty="0" err="1"/>
              <a:t>middlebox</a:t>
            </a:r>
            <a:r>
              <a:rPr lang="en-US" dirty="0"/>
              <a:t> functions into the network, for free.</a:t>
            </a:r>
          </a:p>
          <a:p>
            <a:pPr marL="692150" indent="-404813">
              <a:buFont typeface="+mj-lt"/>
              <a:buAutoNum type="arabicPeriod"/>
            </a:pPr>
            <a:r>
              <a:rPr lang="en-US" dirty="0"/>
              <a:t>Try out beautiful new ideas. Tailor my network to meet my needs.</a:t>
            </a:r>
          </a:p>
          <a:p>
            <a:pPr marL="692150" indent="-404813">
              <a:buFont typeface="+mj-lt"/>
              <a:buAutoNum type="arabicPeriod"/>
            </a:pPr>
            <a:r>
              <a:rPr lang="en-US" dirty="0"/>
              <a:t>Differentiate. Now I own my intellectual property.</a:t>
            </a:r>
          </a:p>
        </p:txBody>
      </p:sp>
    </p:spTree>
    <p:extLst>
      <p:ext uri="{BB962C8B-B14F-4D97-AF65-F5344CB8AC3E}">
        <p14:creationId xmlns:p14="http://schemas.microsoft.com/office/powerpoint/2010/main" val="100373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But wait a minute…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20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093" y="3105699"/>
            <a:ext cx="3113680" cy="1846087"/>
          </a:xfrm>
          <a:prstGeom prst="rect">
            <a:avLst/>
          </a:prstGeom>
        </p:spPr>
      </p:pic>
      <p:sp>
        <p:nvSpPr>
          <p:cNvPr id="45" name="Rounded Rectangle 44">
            <a:extLst>
              <a:ext uri="{FF2B5EF4-FFF2-40B4-BE49-F238E27FC236}">
                <a16:creationId xmlns:a16="http://schemas.microsoft.com/office/drawing/2014/main" xmlns="" id="{C15C9E15-5C4F-C143-B8A9-A79FD8F59A31}"/>
              </a:ext>
            </a:extLst>
          </p:cNvPr>
          <p:cNvSpPr/>
          <p:nvPr/>
        </p:nvSpPr>
        <p:spPr>
          <a:xfrm>
            <a:off x="8195965" y="2034709"/>
            <a:ext cx="666397" cy="481519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335" tIns="42671" rIns="85335" bIns="42671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New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405ABF61-AE16-DE4B-AF1D-AB31879DE4D7}"/>
              </a:ext>
            </a:extLst>
          </p:cNvPr>
          <p:cNvGrpSpPr/>
          <p:nvPr/>
        </p:nvGrpSpPr>
        <p:grpSpPr>
          <a:xfrm>
            <a:off x="4644571" y="1828800"/>
            <a:ext cx="5827486" cy="4397829"/>
            <a:chOff x="4644571" y="1828800"/>
            <a:chExt cx="5827486" cy="439782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53B17B8D-8DE0-AA46-8B69-037E0E522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157" b="89992" l="4208" r="92279">
                          <a14:foregroundMark x1="57802" y1="68137" x2="57802" y2="68137"/>
                          <a14:foregroundMark x1="75776" y1="68505" x2="75776" y2="68505"/>
                          <a14:foregroundMark x1="75776" y1="68505" x2="59273" y2="68873"/>
                          <a14:foregroundMark x1="26266" y1="35498" x2="21855" y2="65605"/>
                          <a14:foregroundMark x1="8660" y1="79534" x2="90114" y2="80270"/>
                          <a14:foregroundMark x1="27002" y1="81005" x2="89747" y2="81740"/>
                          <a14:backgroundMark x1="11234" y1="82475" x2="89011" y2="8210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07417" y="4332359"/>
              <a:ext cx="2024462" cy="1782355"/>
            </a:xfrm>
            <a:prstGeom prst="rect">
              <a:avLst/>
            </a:prstGeom>
            <a:effectLst>
              <a:outerShdw blurRad="50800" dist="762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6547367" y="2611922"/>
              <a:ext cx="3083723" cy="98755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5335" tIns="42671" rIns="85335" bIns="42671" rtlCol="0" anchor="ctr"/>
            <a:lstStyle/>
            <a:p>
              <a:pPr algn="ctr"/>
              <a:r>
                <a:rPr lang="en-US" sz="3733" dirty="0">
                  <a:solidFill>
                    <a:schemeClr val="tx1"/>
                  </a:solidFill>
                </a:rPr>
                <a:t> Switch OS</a:t>
              </a:r>
            </a:p>
          </p:txBody>
        </p:sp>
        <p:cxnSp>
          <p:nvCxnSpPr>
            <p:cNvPr id="4" name="Straight Arrow Connector 3"/>
            <p:cNvCxnSpPr>
              <a:cxnSpLocks/>
              <a:stCxn id="5" idx="2"/>
            </p:cNvCxnSpPr>
            <p:nvPr/>
          </p:nvCxnSpPr>
          <p:spPr>
            <a:xfrm>
              <a:off x="8089229" y="3599477"/>
              <a:ext cx="26071" cy="145661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ounded Rectangle 5"/>
            <p:cNvSpPr>
              <a:spLocks/>
            </p:cNvSpPr>
            <p:nvPr/>
          </p:nvSpPr>
          <p:spPr>
            <a:xfrm>
              <a:off x="7486940" y="3701075"/>
              <a:ext cx="1245321" cy="4815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5335" tIns="42671" rIns="85335" bIns="42671" rtlCol="0" anchor="ctr"/>
            <a:lstStyle/>
            <a:p>
              <a:pPr algn="ctr"/>
              <a:r>
                <a:rPr lang="en-US" sz="2400">
                  <a:solidFill>
                    <a:srgbClr val="2B69B7"/>
                  </a:solidFill>
                </a:rPr>
                <a:t>Driver</a:t>
              </a:r>
              <a:endParaRPr lang="en-US" sz="2400" dirty="0">
                <a:solidFill>
                  <a:srgbClr val="2B69B7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547367" y="2045597"/>
              <a:ext cx="767831" cy="4815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5335" tIns="42671" rIns="85335" bIns="42671" rtlCol="0" anchor="ctr"/>
            <a:lstStyle/>
            <a:p>
              <a:pPr algn="ctr"/>
              <a:r>
                <a:rPr lang="en-US" dirty="0">
                  <a:solidFill>
                    <a:srgbClr val="2B69B7"/>
                  </a:solidFill>
                </a:rPr>
                <a:t>OSPF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7368651" y="2045597"/>
              <a:ext cx="666397" cy="4815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5335" tIns="42671" rIns="85335" bIns="42671" rtlCol="0" anchor="ctr"/>
            <a:lstStyle/>
            <a:p>
              <a:pPr algn="ctr"/>
              <a:r>
                <a:rPr lang="en-US" dirty="0">
                  <a:solidFill>
                    <a:srgbClr val="2B69B7"/>
                  </a:solidFill>
                </a:rPr>
                <a:t>BGP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8996589" y="2039972"/>
              <a:ext cx="634501" cy="4815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5335" tIns="42671" rIns="85335" bIns="42671" rtlCol="0" anchor="ctr"/>
            <a:lstStyle/>
            <a:p>
              <a:pPr algn="ctr"/>
              <a:r>
                <a:rPr lang="en-US" sz="2000" i="1" dirty="0">
                  <a:solidFill>
                    <a:srgbClr val="2B69B7"/>
                  </a:solidFill>
                </a:rPr>
                <a:t>etc</a:t>
              </a:r>
              <a:r>
                <a:rPr lang="en-US" sz="2000" dirty="0">
                  <a:solidFill>
                    <a:srgbClr val="2B69B7"/>
                  </a:solidFill>
                </a:rPr>
                <a:t>.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8353168" y="2280731"/>
              <a:ext cx="271848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/>
            <p:cNvGrpSpPr/>
            <p:nvPr/>
          </p:nvGrpSpPr>
          <p:grpSpPr>
            <a:xfrm>
              <a:off x="4644571" y="1828800"/>
              <a:ext cx="5827486" cy="4397829"/>
              <a:chOff x="4644571" y="1828800"/>
              <a:chExt cx="5827486" cy="4397829"/>
            </a:xfrm>
          </p:grpSpPr>
          <p:cxnSp>
            <p:nvCxnSpPr>
              <p:cNvPr id="47" name="Straight Connector 46"/>
              <p:cNvCxnSpPr>
                <a:cxnSpLocks/>
                <a:endCxn id="55" idx="0"/>
              </p:cNvCxnSpPr>
              <p:nvPr/>
            </p:nvCxnSpPr>
            <p:spPr>
              <a:xfrm flipV="1">
                <a:off x="4644571" y="1828800"/>
                <a:ext cx="1524000" cy="17707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cxnSpLocks/>
                <a:stCxn id="55" idx="3"/>
              </p:cNvCxnSpPr>
              <p:nvPr/>
            </p:nvCxnSpPr>
            <p:spPr>
              <a:xfrm flipH="1" flipV="1">
                <a:off x="4644571" y="4219010"/>
                <a:ext cx="1539706" cy="199310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Freeform 54"/>
              <p:cNvSpPr/>
              <p:nvPr/>
            </p:nvSpPr>
            <p:spPr>
              <a:xfrm>
                <a:off x="6168571" y="1828800"/>
                <a:ext cx="4303486" cy="4397829"/>
              </a:xfrm>
              <a:custGeom>
                <a:avLst/>
                <a:gdLst>
                  <a:gd name="connsiteX0" fmla="*/ 0 w 3976914"/>
                  <a:gd name="connsiteY0" fmla="*/ 0 h 4397829"/>
                  <a:gd name="connsiteX1" fmla="*/ 3976914 w 3976914"/>
                  <a:gd name="connsiteY1" fmla="*/ 0 h 4397829"/>
                  <a:gd name="connsiteX2" fmla="*/ 3962400 w 3976914"/>
                  <a:gd name="connsiteY2" fmla="*/ 4397829 h 4397829"/>
                  <a:gd name="connsiteX3" fmla="*/ 14514 w 3976914"/>
                  <a:gd name="connsiteY3" fmla="*/ 4383314 h 4397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76914" h="4397829">
                    <a:moveTo>
                      <a:pt x="0" y="0"/>
                    </a:moveTo>
                    <a:lnTo>
                      <a:pt x="3976914" y="0"/>
                    </a:lnTo>
                    <a:lnTo>
                      <a:pt x="3962400" y="4397829"/>
                    </a:lnTo>
                    <a:lnTo>
                      <a:pt x="14514" y="4383314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22CE80AC-623E-1142-8B52-B899CD7A86A5}"/>
              </a:ext>
            </a:extLst>
          </p:cNvPr>
          <p:cNvGrpSpPr/>
          <p:nvPr/>
        </p:nvGrpSpPr>
        <p:grpSpPr>
          <a:xfrm>
            <a:off x="7151177" y="5213250"/>
            <a:ext cx="1766885" cy="497711"/>
            <a:chOff x="7216493" y="5213250"/>
            <a:chExt cx="1766885" cy="49771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AD7C8A8A-E980-4E4E-AC3F-5B5422C5FB9D}"/>
                </a:ext>
              </a:extLst>
            </p:cNvPr>
            <p:cNvSpPr/>
            <p:nvPr/>
          </p:nvSpPr>
          <p:spPr>
            <a:xfrm>
              <a:off x="7467232" y="5213250"/>
              <a:ext cx="254643" cy="4977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B7938EAA-4A07-8249-8334-5FBDAE679C5B}"/>
                </a:ext>
              </a:extLst>
            </p:cNvPr>
            <p:cNvSpPr/>
            <p:nvPr/>
          </p:nvSpPr>
          <p:spPr>
            <a:xfrm>
              <a:off x="7972614" y="5213250"/>
              <a:ext cx="254643" cy="4977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3AA2D13F-4FE4-BB48-8EB7-5DA405FAD1DD}"/>
                </a:ext>
              </a:extLst>
            </p:cNvPr>
            <p:cNvSpPr/>
            <p:nvPr/>
          </p:nvSpPr>
          <p:spPr>
            <a:xfrm>
              <a:off x="8477996" y="5213250"/>
              <a:ext cx="254643" cy="4977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832EC94A-4A43-4A42-8D00-1033B21B120C}"/>
                </a:ext>
              </a:extLst>
            </p:cNvPr>
            <p:cNvCxnSpPr>
              <a:stCxn id="2" idx="3"/>
              <a:endCxn id="21" idx="1"/>
            </p:cNvCxnSpPr>
            <p:nvPr/>
          </p:nvCxnSpPr>
          <p:spPr>
            <a:xfrm>
              <a:off x="7721875" y="5462106"/>
              <a:ext cx="25073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xmlns="" id="{FD2F5BDA-F1DE-3641-83CA-890ED9021DA0}"/>
                </a:ext>
              </a:extLst>
            </p:cNvPr>
            <p:cNvCxnSpPr>
              <a:cxnSpLocks/>
              <a:stCxn id="21" idx="3"/>
              <a:endCxn id="22" idx="1"/>
            </p:cNvCxnSpPr>
            <p:nvPr/>
          </p:nvCxnSpPr>
          <p:spPr>
            <a:xfrm>
              <a:off x="8227257" y="5462106"/>
              <a:ext cx="25073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xmlns="" id="{872499E9-442E-A54C-8C3A-996737262B6B}"/>
                </a:ext>
              </a:extLst>
            </p:cNvPr>
            <p:cNvCxnSpPr>
              <a:cxnSpLocks/>
              <a:stCxn id="22" idx="3"/>
              <a:endCxn id="23" idx="1"/>
            </p:cNvCxnSpPr>
            <p:nvPr/>
          </p:nvCxnSpPr>
          <p:spPr>
            <a:xfrm>
              <a:off x="8732639" y="5462106"/>
              <a:ext cx="25073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xmlns="" id="{339F767E-E5BC-9A47-9862-4849D0881B1E}"/>
                </a:ext>
              </a:extLst>
            </p:cNvPr>
            <p:cNvCxnSpPr/>
            <p:nvPr/>
          </p:nvCxnSpPr>
          <p:spPr>
            <a:xfrm>
              <a:off x="7216493" y="5462105"/>
              <a:ext cx="25073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BB0836A-ADBA-9040-8942-6AEF2349B717}"/>
              </a:ext>
            </a:extLst>
          </p:cNvPr>
          <p:cNvGrpSpPr/>
          <p:nvPr/>
        </p:nvGrpSpPr>
        <p:grpSpPr>
          <a:xfrm>
            <a:off x="8412679" y="5213250"/>
            <a:ext cx="1010765" cy="497711"/>
            <a:chOff x="7052748" y="555585"/>
            <a:chExt cx="1010765" cy="49771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03D1904-2258-EA40-8C21-D32E623EF6E3}"/>
                </a:ext>
              </a:extLst>
            </p:cNvPr>
            <p:cNvSpPr/>
            <p:nvPr/>
          </p:nvSpPr>
          <p:spPr>
            <a:xfrm>
              <a:off x="7558131" y="555585"/>
              <a:ext cx="254643" cy="4977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xmlns="" id="{FA6320F1-9B12-B042-ADF5-E5DF6C60798C}"/>
                </a:ext>
              </a:extLst>
            </p:cNvPr>
            <p:cNvCxnSpPr/>
            <p:nvPr/>
          </p:nvCxnSpPr>
          <p:spPr>
            <a:xfrm>
              <a:off x="7812774" y="804440"/>
              <a:ext cx="25073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5A455A03-F543-094A-A3B7-90E904A5F90A}"/>
                </a:ext>
              </a:extLst>
            </p:cNvPr>
            <p:cNvSpPr/>
            <p:nvPr/>
          </p:nvSpPr>
          <p:spPr>
            <a:xfrm>
              <a:off x="7052748" y="555585"/>
              <a:ext cx="254643" cy="49771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53D8629-1C95-4F41-9CD9-56AE882E9103}"/>
              </a:ext>
            </a:extLst>
          </p:cNvPr>
          <p:cNvGrpSpPr/>
          <p:nvPr/>
        </p:nvGrpSpPr>
        <p:grpSpPr>
          <a:xfrm>
            <a:off x="6402808" y="5274919"/>
            <a:ext cx="719367" cy="157821"/>
            <a:chOff x="6019123" y="5031226"/>
            <a:chExt cx="719367" cy="1578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B2CAA7B0-4C34-9947-8FF1-6293ABC8683C}"/>
                </a:ext>
              </a:extLst>
            </p:cNvPr>
            <p:cNvSpPr/>
            <p:nvPr/>
          </p:nvSpPr>
          <p:spPr>
            <a:xfrm>
              <a:off x="6019123" y="5031227"/>
              <a:ext cx="414701" cy="1578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7C6E7633-C779-A04A-9C22-E16128C59D96}"/>
                </a:ext>
              </a:extLst>
            </p:cNvPr>
            <p:cNvSpPr/>
            <p:nvPr/>
          </p:nvSpPr>
          <p:spPr>
            <a:xfrm>
              <a:off x="6437203" y="5031227"/>
              <a:ext cx="146069" cy="1578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FB424A9A-1C69-1740-8601-7426105F3B77}"/>
                </a:ext>
              </a:extLst>
            </p:cNvPr>
            <p:cNvSpPr/>
            <p:nvPr/>
          </p:nvSpPr>
          <p:spPr>
            <a:xfrm>
              <a:off x="6592421" y="5031226"/>
              <a:ext cx="146069" cy="157819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F30B3D4A-DCD3-2F4C-97CA-1E9086BAD0C6}"/>
              </a:ext>
            </a:extLst>
          </p:cNvPr>
          <p:cNvCxnSpPr>
            <a:stCxn id="45" idx="2"/>
            <a:endCxn id="33" idx="0"/>
          </p:cNvCxnSpPr>
          <p:nvPr/>
        </p:nvCxnSpPr>
        <p:spPr>
          <a:xfrm>
            <a:off x="8529164" y="2516228"/>
            <a:ext cx="10837" cy="2697022"/>
          </a:xfrm>
          <a:prstGeom prst="straightConnector1">
            <a:avLst/>
          </a:prstGeom>
          <a:ln w="19050">
            <a:solidFill>
              <a:schemeClr val="accent4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8DEF0C2A-8741-CC42-B0F9-E2034EB87C31}"/>
              </a:ext>
            </a:extLst>
          </p:cNvPr>
          <p:cNvGrpSpPr/>
          <p:nvPr/>
        </p:nvGrpSpPr>
        <p:grpSpPr>
          <a:xfrm>
            <a:off x="6347791" y="5277629"/>
            <a:ext cx="868592" cy="157821"/>
            <a:chOff x="6019123" y="5031226"/>
            <a:chExt cx="868592" cy="15782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4556FFF4-D93E-3649-8A17-85036E34EF5C}"/>
                </a:ext>
              </a:extLst>
            </p:cNvPr>
            <p:cNvSpPr/>
            <p:nvPr/>
          </p:nvSpPr>
          <p:spPr>
            <a:xfrm>
              <a:off x="6019123" y="5031227"/>
              <a:ext cx="414701" cy="1578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687A8271-F628-E64E-BEBF-B3E6F581C4C1}"/>
                </a:ext>
              </a:extLst>
            </p:cNvPr>
            <p:cNvSpPr/>
            <p:nvPr/>
          </p:nvSpPr>
          <p:spPr>
            <a:xfrm>
              <a:off x="6437203" y="5031227"/>
              <a:ext cx="146069" cy="1578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A3F4D8C6-0E18-C649-A5DB-A66924C293A2}"/>
                </a:ext>
              </a:extLst>
            </p:cNvPr>
            <p:cNvSpPr/>
            <p:nvPr/>
          </p:nvSpPr>
          <p:spPr>
            <a:xfrm>
              <a:off x="6592421" y="5031226"/>
              <a:ext cx="146069" cy="157819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38D98E38-F965-5E43-86D0-8422ACF8FDE5}"/>
                </a:ext>
              </a:extLst>
            </p:cNvPr>
            <p:cNvSpPr/>
            <p:nvPr/>
          </p:nvSpPr>
          <p:spPr>
            <a:xfrm>
              <a:off x="6741646" y="5031226"/>
              <a:ext cx="146069" cy="157819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495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0833E-6 4.44444E-6 L 0.20664 0.0006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26" y="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39 -0.00093 L 0.23958 -0.0011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-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99313" y="3142665"/>
            <a:ext cx="1886857" cy="12482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2"/>
                </a:solidFill>
              </a:rPr>
              <a:t>Network Equipment Vendor</a:t>
            </a:r>
          </a:p>
        </p:txBody>
      </p:sp>
      <p:sp>
        <p:nvSpPr>
          <p:cNvPr id="8" name="Rectangle 7"/>
          <p:cNvSpPr/>
          <p:nvPr/>
        </p:nvSpPr>
        <p:spPr>
          <a:xfrm>
            <a:off x="2039882" y="3142665"/>
            <a:ext cx="1886857" cy="12482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Network Owner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07420" y="2870244"/>
            <a:ext cx="670642" cy="445977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2342157" y="2772043"/>
            <a:ext cx="1282305" cy="526649"/>
            <a:chOff x="1595345" y="5137552"/>
            <a:chExt cx="1282305" cy="526649"/>
          </a:xfrm>
        </p:grpSpPr>
        <p:pic>
          <p:nvPicPr>
            <p:cNvPr id="11" name="Content Placeholder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5345" y="5448701"/>
              <a:ext cx="324060" cy="215500"/>
            </a:xfrm>
            <a:prstGeom prst="rect">
              <a:avLst/>
            </a:prstGeom>
          </p:spPr>
        </p:pic>
        <p:pic>
          <p:nvPicPr>
            <p:cNvPr id="12" name="Content Placeholder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4760" y="5448701"/>
              <a:ext cx="324060" cy="215500"/>
            </a:xfrm>
            <a:prstGeom prst="rect">
              <a:avLst/>
            </a:prstGeom>
          </p:spPr>
        </p:pic>
        <p:pic>
          <p:nvPicPr>
            <p:cNvPr id="13" name="Content Placeholder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4175" y="5448701"/>
              <a:ext cx="324060" cy="215500"/>
            </a:xfrm>
            <a:prstGeom prst="rect">
              <a:avLst/>
            </a:prstGeom>
          </p:spPr>
        </p:pic>
        <p:pic>
          <p:nvPicPr>
            <p:cNvPr id="14" name="Content Placeholder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3590" y="5448701"/>
              <a:ext cx="324060" cy="215500"/>
            </a:xfrm>
            <a:prstGeom prst="rect">
              <a:avLst/>
            </a:prstGeom>
          </p:spPr>
        </p:pic>
        <p:cxnSp>
          <p:nvCxnSpPr>
            <p:cNvPr id="17" name="Straight Connector 16"/>
            <p:cNvCxnSpPr>
              <a:stCxn id="11" idx="0"/>
              <a:endCxn id="9" idx="0"/>
            </p:cNvCxnSpPr>
            <p:nvPr/>
          </p:nvCxnSpPr>
          <p:spPr>
            <a:xfrm flipV="1">
              <a:off x="1757375" y="5137552"/>
              <a:ext cx="266910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2" idx="0"/>
              <a:endCxn id="9" idx="0"/>
            </p:cNvCxnSpPr>
            <p:nvPr/>
          </p:nvCxnSpPr>
          <p:spPr>
            <a:xfrm flipH="1" flipV="1">
              <a:off x="2024285" y="5137552"/>
              <a:ext cx="52505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3" idx="0"/>
              <a:endCxn id="9" idx="0"/>
            </p:cNvCxnSpPr>
            <p:nvPr/>
          </p:nvCxnSpPr>
          <p:spPr>
            <a:xfrm flipH="1" flipV="1">
              <a:off x="2024285" y="5137552"/>
              <a:ext cx="371920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4" idx="0"/>
              <a:endCxn id="9" idx="0"/>
            </p:cNvCxnSpPr>
            <p:nvPr/>
          </p:nvCxnSpPr>
          <p:spPr>
            <a:xfrm flipH="1" flipV="1">
              <a:off x="2024285" y="5137552"/>
              <a:ext cx="691335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11" idx="0"/>
              <a:endCxn id="15" idx="0"/>
            </p:cNvCxnSpPr>
            <p:nvPr/>
          </p:nvCxnSpPr>
          <p:spPr>
            <a:xfrm flipV="1">
              <a:off x="1757375" y="5137552"/>
              <a:ext cx="746334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12" idx="0"/>
              <a:endCxn id="15" idx="0"/>
            </p:cNvCxnSpPr>
            <p:nvPr/>
          </p:nvCxnSpPr>
          <p:spPr>
            <a:xfrm flipV="1">
              <a:off x="2076790" y="5137552"/>
              <a:ext cx="426919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13" idx="0"/>
              <a:endCxn id="15" idx="0"/>
            </p:cNvCxnSpPr>
            <p:nvPr/>
          </p:nvCxnSpPr>
          <p:spPr>
            <a:xfrm flipV="1">
              <a:off x="2396205" y="5137552"/>
              <a:ext cx="107504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14" idx="0"/>
              <a:endCxn id="15" idx="0"/>
            </p:cNvCxnSpPr>
            <p:nvPr/>
          </p:nvCxnSpPr>
          <p:spPr>
            <a:xfrm flipH="1" flipV="1">
              <a:off x="2503709" y="5137552"/>
              <a:ext cx="211911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Content Placeholder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2255" y="5137552"/>
              <a:ext cx="324060" cy="215500"/>
            </a:xfrm>
            <a:prstGeom prst="rect">
              <a:avLst/>
            </a:prstGeom>
          </p:spPr>
        </p:pic>
        <p:pic>
          <p:nvPicPr>
            <p:cNvPr id="15" name="Content Placeholder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1679" y="5137552"/>
              <a:ext cx="324060" cy="215500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8403455" y="4233387"/>
            <a:ext cx="1444172" cy="1072535"/>
            <a:chOff x="8403455" y="4233387"/>
            <a:chExt cx="1444172" cy="1072535"/>
          </a:xfrm>
        </p:grpSpPr>
        <p:sp>
          <p:nvSpPr>
            <p:cNvPr id="6" name="Rectangle 5"/>
            <p:cNvSpPr/>
            <p:nvPr/>
          </p:nvSpPr>
          <p:spPr>
            <a:xfrm>
              <a:off x="8403455" y="4443455"/>
              <a:ext cx="1444172" cy="86246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2"/>
                  </a:solidFill>
                </a:rPr>
                <a:t>ASIC</a:t>
              </a:r>
            </a:p>
            <a:p>
              <a:pPr algn="ctr"/>
              <a:r>
                <a:rPr lang="en-US" sz="2400" dirty="0">
                  <a:solidFill>
                    <a:schemeClr val="tx2"/>
                  </a:solidFill>
                </a:rPr>
                <a:t>Team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21529" y="4233387"/>
              <a:ext cx="608024" cy="321280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8403455" y="1798038"/>
            <a:ext cx="1444172" cy="1338535"/>
            <a:chOff x="8403455" y="1798038"/>
            <a:chExt cx="1444172" cy="1338535"/>
          </a:xfrm>
        </p:grpSpPr>
        <p:sp>
          <p:nvSpPr>
            <p:cNvPr id="7" name="Rectangle 6"/>
            <p:cNvSpPr/>
            <p:nvPr/>
          </p:nvSpPr>
          <p:spPr>
            <a:xfrm>
              <a:off x="8403455" y="2274106"/>
              <a:ext cx="1444172" cy="86246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2"/>
                  </a:solidFill>
                </a:rPr>
                <a:t>Software</a:t>
              </a:r>
            </a:p>
            <a:p>
              <a:pPr algn="ctr"/>
              <a:r>
                <a:rPr lang="en-US" sz="2400" dirty="0">
                  <a:solidFill>
                    <a:schemeClr val="tx2"/>
                  </a:solidFill>
                </a:rPr>
                <a:t>Team</a:t>
              </a: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29550" y="1798038"/>
              <a:ext cx="598468" cy="598468"/>
            </a:xfrm>
            <a:prstGeom prst="rect">
              <a:avLst/>
            </a:prstGeom>
          </p:spPr>
        </p:pic>
      </p:grpSp>
      <p:grpSp>
        <p:nvGrpSpPr>
          <p:cNvPr id="56" name="Group 55"/>
          <p:cNvGrpSpPr/>
          <p:nvPr/>
        </p:nvGrpSpPr>
        <p:grpSpPr>
          <a:xfrm>
            <a:off x="3790869" y="2373528"/>
            <a:ext cx="1735106" cy="1548990"/>
            <a:chOff x="3790869" y="2373528"/>
            <a:chExt cx="1735106" cy="1548990"/>
          </a:xfrm>
        </p:grpSpPr>
        <p:sp>
          <p:nvSpPr>
            <p:cNvPr id="44" name="Arc 43"/>
            <p:cNvSpPr/>
            <p:nvPr/>
          </p:nvSpPr>
          <p:spPr>
            <a:xfrm>
              <a:off x="3790869" y="2906297"/>
              <a:ext cx="1735106" cy="1016221"/>
            </a:xfrm>
            <a:prstGeom prst="arc">
              <a:avLst>
                <a:gd name="adj1" fmla="val 12040470"/>
                <a:gd name="adj2" fmla="val 20462614"/>
              </a:avLst>
            </a:prstGeom>
            <a:ln w="571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137794" y="2373528"/>
              <a:ext cx="11418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Feature</a:t>
              </a:r>
              <a:endParaRPr lang="en-US" sz="2800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806080" y="2162072"/>
            <a:ext cx="1706897" cy="1324697"/>
            <a:chOff x="6806080" y="2162072"/>
            <a:chExt cx="1706897" cy="1324697"/>
          </a:xfrm>
        </p:grpSpPr>
        <p:sp>
          <p:nvSpPr>
            <p:cNvPr id="47" name="Arc 46"/>
            <p:cNvSpPr/>
            <p:nvPr/>
          </p:nvSpPr>
          <p:spPr>
            <a:xfrm rot="19849303" flipH="1" flipV="1">
              <a:off x="6806080" y="2162072"/>
              <a:ext cx="1706897" cy="1324697"/>
            </a:xfrm>
            <a:prstGeom prst="arc">
              <a:avLst>
                <a:gd name="adj1" fmla="val 12040470"/>
                <a:gd name="adj2" fmla="val 20462614"/>
              </a:avLst>
            </a:prstGeom>
            <a:ln w="571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 rot="19402923">
              <a:off x="7531825" y="3005896"/>
              <a:ext cx="8042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Weeks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064348" y="3744396"/>
            <a:ext cx="1706897" cy="1324697"/>
            <a:chOff x="7064348" y="3744396"/>
            <a:chExt cx="1706897" cy="1324697"/>
          </a:xfrm>
        </p:grpSpPr>
        <p:sp>
          <p:nvSpPr>
            <p:cNvPr id="50" name="Arc 49"/>
            <p:cNvSpPr/>
            <p:nvPr/>
          </p:nvSpPr>
          <p:spPr>
            <a:xfrm rot="1546502" flipH="1" flipV="1">
              <a:off x="7064348" y="3744396"/>
              <a:ext cx="1706897" cy="1324697"/>
            </a:xfrm>
            <a:prstGeom prst="arc">
              <a:avLst>
                <a:gd name="adj1" fmla="val 12040470"/>
                <a:gd name="adj2" fmla="val 20462614"/>
              </a:avLst>
            </a:prstGeom>
            <a:ln w="571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 rot="1921114">
              <a:off x="7297391" y="4586856"/>
              <a:ext cx="7295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Years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812165" y="3611041"/>
            <a:ext cx="1735106" cy="1516536"/>
            <a:chOff x="3812165" y="3611041"/>
            <a:chExt cx="1735106" cy="1516536"/>
          </a:xfrm>
        </p:grpSpPr>
        <p:sp>
          <p:nvSpPr>
            <p:cNvPr id="51" name="Arc 50"/>
            <p:cNvSpPr/>
            <p:nvPr/>
          </p:nvSpPr>
          <p:spPr>
            <a:xfrm rot="10800000">
              <a:off x="3812165" y="3611041"/>
              <a:ext cx="1735106" cy="1016221"/>
            </a:xfrm>
            <a:prstGeom prst="arc">
              <a:avLst>
                <a:gd name="adj1" fmla="val 12040470"/>
                <a:gd name="adj2" fmla="val 20462614"/>
              </a:avLst>
            </a:prstGeom>
            <a:ln w="571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239953" y="4665912"/>
              <a:ext cx="8372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Years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052866" y="2229495"/>
            <a:ext cx="1758286" cy="1555448"/>
            <a:chOff x="7052866" y="2229495"/>
            <a:chExt cx="1758286" cy="1555448"/>
          </a:xfrm>
        </p:grpSpPr>
        <p:sp>
          <p:nvSpPr>
            <p:cNvPr id="45" name="Arc 44"/>
            <p:cNvSpPr/>
            <p:nvPr/>
          </p:nvSpPr>
          <p:spPr>
            <a:xfrm rot="19844001">
              <a:off x="7104255" y="2460246"/>
              <a:ext cx="1706897" cy="1324697"/>
            </a:xfrm>
            <a:prstGeom prst="arc">
              <a:avLst>
                <a:gd name="adj1" fmla="val 12040470"/>
                <a:gd name="adj2" fmla="val 20462614"/>
              </a:avLst>
            </a:prstGeom>
            <a:ln w="571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 rot="19598848">
              <a:off x="7052866" y="2229495"/>
              <a:ext cx="9025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Feature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832016" y="3878234"/>
            <a:ext cx="1715503" cy="1571413"/>
            <a:chOff x="6832016" y="3878234"/>
            <a:chExt cx="1715503" cy="1571413"/>
          </a:xfrm>
        </p:grpSpPr>
        <p:sp>
          <p:nvSpPr>
            <p:cNvPr id="48" name="Arc 47"/>
            <p:cNvSpPr/>
            <p:nvPr/>
          </p:nvSpPr>
          <p:spPr>
            <a:xfrm rot="1546502">
              <a:off x="6832016" y="4124950"/>
              <a:ext cx="1706897" cy="1324697"/>
            </a:xfrm>
            <a:prstGeom prst="arc">
              <a:avLst>
                <a:gd name="adj1" fmla="val 12040470"/>
                <a:gd name="adj2" fmla="val 20462614"/>
              </a:avLst>
            </a:prstGeom>
            <a:ln w="571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 rot="1800574">
              <a:off x="7644964" y="3878234"/>
              <a:ext cx="9025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Feature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940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09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When you need a new feature</a:t>
            </a:r>
            <a:r>
              <a:rPr lang="is-IS" sz="5400" b="1" dirty="0"/>
              <a:t>…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609600" y="1592317"/>
            <a:ext cx="11582400" cy="5486400"/>
          </a:xfrm>
        </p:spPr>
        <p:txBody>
          <a:bodyPr>
            <a:normAutofit/>
          </a:bodyPr>
          <a:lstStyle/>
          <a:p>
            <a:pPr marL="514350" indent="-514350" fontAlgn="base">
              <a:lnSpc>
                <a:spcPct val="110000"/>
              </a:lnSpc>
              <a:buFont typeface="+mj-lt"/>
              <a:buAutoNum type="arabicPeriod"/>
            </a:pPr>
            <a:r>
              <a:rPr lang="en-US" sz="3600" dirty="0"/>
              <a:t>Equipment vendor can’t just send you a software upgrade </a:t>
            </a:r>
          </a:p>
          <a:p>
            <a:pPr marL="514350" indent="-514350" fontAlgn="base">
              <a:lnSpc>
                <a:spcPct val="110000"/>
              </a:lnSpc>
              <a:buFont typeface="+mj-lt"/>
              <a:buAutoNum type="arabicPeriod"/>
            </a:pPr>
            <a:r>
              <a:rPr lang="en-US" sz="3600" dirty="0"/>
              <a:t>New forwarding features take years to develop </a:t>
            </a:r>
          </a:p>
          <a:p>
            <a:pPr marL="514350" indent="-514350" fontAlgn="base">
              <a:lnSpc>
                <a:spcPct val="110000"/>
              </a:lnSpc>
              <a:buFont typeface="+mj-lt"/>
              <a:buAutoNum type="arabicPeriod"/>
            </a:pPr>
            <a:r>
              <a:rPr lang="en-US" sz="3600" dirty="0"/>
              <a:t>By then, you’ve figured out a kludge to work around it</a:t>
            </a:r>
          </a:p>
          <a:p>
            <a:pPr marL="514350" indent="-514350" fontAlgn="base">
              <a:lnSpc>
                <a:spcPct val="110000"/>
              </a:lnSpc>
              <a:buFont typeface="+mj-lt"/>
              <a:buAutoNum type="arabicPeriod"/>
            </a:pPr>
            <a:r>
              <a:rPr lang="en-US" sz="3600" dirty="0"/>
              <a:t>Your network gets more complicated, more brittle</a:t>
            </a:r>
          </a:p>
          <a:p>
            <a:pPr marL="514350" indent="-514350" fontAlgn="base">
              <a:lnSpc>
                <a:spcPct val="110000"/>
              </a:lnSpc>
              <a:buFont typeface="+mj-lt"/>
              <a:buAutoNum type="arabicPeriod"/>
            </a:pPr>
            <a:r>
              <a:rPr lang="en-US" sz="3600" dirty="0"/>
              <a:t>Eventually, when the upgrade is available, it either </a:t>
            </a:r>
          </a:p>
          <a:p>
            <a:pPr lvl="1" fontAlgn="base">
              <a:lnSpc>
                <a:spcPct val="110000"/>
              </a:lnSpc>
            </a:pPr>
            <a:r>
              <a:rPr lang="en-US" sz="3200" dirty="0"/>
              <a:t>No longer solves your problem, or </a:t>
            </a:r>
          </a:p>
          <a:p>
            <a:pPr lvl="1" fontAlgn="base">
              <a:lnSpc>
                <a:spcPct val="110000"/>
              </a:lnSpc>
            </a:pPr>
            <a:r>
              <a:rPr lang="en-US" sz="3200" dirty="0"/>
              <a:t>You need a fork-lift upgrade, at huge expense.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endParaRPr lang="en-US" sz="5400" dirty="0"/>
          </a:p>
          <a:p>
            <a:pPr>
              <a:lnSpc>
                <a:spcPct val="110000"/>
              </a:lnSpc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19068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6761"/>
            <a:ext cx="10515600" cy="1325563"/>
          </a:xfrm>
        </p:spPr>
        <p:txBody>
          <a:bodyPr/>
          <a:lstStyle/>
          <a:p>
            <a:pPr algn="ctr"/>
            <a:r>
              <a:rPr lang="en-US" sz="4800" b="1" dirty="0"/>
              <a:t>Network systems are built “bottoms-up”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7189919" y="1573950"/>
            <a:ext cx="3083723" cy="987555"/>
          </a:xfrm>
          <a:prstGeom prst="rect">
            <a:avLst/>
          </a:prstGeom>
          <a:solidFill>
            <a:srgbClr val="FFFFFF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335" tIns="42671" rIns="85335" bIns="42671" rtlCol="0" anchor="ctr"/>
          <a:lstStyle/>
          <a:p>
            <a:pPr algn="ctr"/>
            <a:r>
              <a:rPr lang="en-US" sz="3733" dirty="0">
                <a:solidFill>
                  <a:schemeClr val="tx1"/>
                </a:solidFill>
              </a:rPr>
              <a:t>Switch OS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278" y="4964790"/>
            <a:ext cx="2506133" cy="11938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7844734" y="2422647"/>
            <a:ext cx="27679" cy="3035178"/>
          </a:xfrm>
          <a:prstGeom prst="straightConnector1">
            <a:avLst/>
          </a:prstGeom>
          <a:ln w="76200" cmpd="sng">
            <a:solidFill>
              <a:schemeClr val="accent2"/>
            </a:solidFill>
            <a:prstDash val="solid"/>
            <a:tailEnd type="arrow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06047" y="6227791"/>
            <a:ext cx="3723317" cy="578618"/>
          </a:xfrm>
          <a:prstGeom prst="rect">
            <a:avLst/>
          </a:prstGeom>
          <a:noFill/>
        </p:spPr>
        <p:txBody>
          <a:bodyPr wrap="none" lIns="85339" tIns="42671" rIns="85339" bIns="42671" rtlCol="0">
            <a:spAutoFit/>
          </a:bodyPr>
          <a:lstStyle/>
          <a:p>
            <a:r>
              <a:rPr lang="en-US" sz="3200" dirty="0"/>
              <a:t>Fixed-function switch</a:t>
            </a:r>
          </a:p>
        </p:txBody>
      </p:sp>
      <p:cxnSp>
        <p:nvCxnSpPr>
          <p:cNvPr id="4" name="Straight Arrow Connector 3"/>
          <p:cNvCxnSpPr>
            <a:stCxn id="5" idx="2"/>
          </p:cNvCxnSpPr>
          <p:nvPr/>
        </p:nvCxnSpPr>
        <p:spPr>
          <a:xfrm>
            <a:off x="8731781" y="2561505"/>
            <a:ext cx="40744" cy="24032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8141688" y="2558880"/>
            <a:ext cx="1245321" cy="48151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335" tIns="42671" rIns="85335" bIns="42671" rtlCol="0" anchor="ctr"/>
          <a:lstStyle/>
          <a:p>
            <a:pPr algn="ctr"/>
            <a:r>
              <a:rPr lang="en-US" sz="2400" dirty="0">
                <a:solidFill>
                  <a:srgbClr val="2B69B7"/>
                </a:solidFill>
              </a:rPr>
              <a:t>Driver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467560" y="3567273"/>
            <a:ext cx="5945445" cy="2157844"/>
            <a:chOff x="1467560" y="3567273"/>
            <a:chExt cx="5945445" cy="2157844"/>
          </a:xfrm>
        </p:grpSpPr>
        <p:sp>
          <p:nvSpPr>
            <p:cNvPr id="9" name="TextBox 8"/>
            <p:cNvSpPr txBox="1"/>
            <p:nvPr/>
          </p:nvSpPr>
          <p:spPr>
            <a:xfrm>
              <a:off x="1467560" y="3567273"/>
              <a:ext cx="5945445" cy="578618"/>
            </a:xfrm>
            <a:prstGeom prst="rect">
              <a:avLst/>
            </a:prstGeom>
            <a:noFill/>
          </p:spPr>
          <p:txBody>
            <a:bodyPr wrap="square" lIns="85339" tIns="42671" rIns="85339" bIns="42671" rtlCol="0">
              <a:spAutoFit/>
            </a:bodyPr>
            <a:lstStyle/>
            <a:p>
              <a:pPr algn="ctr"/>
              <a:r>
                <a:rPr lang="en-US" sz="3200" i="1" dirty="0"/>
                <a:t>“This is how I process packets …” </a:t>
              </a:r>
              <a:endParaRPr lang="en-US" sz="3200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4671" y="4204462"/>
              <a:ext cx="2050378" cy="1520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806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“Programmable switches are 10-100x slower than </a:t>
            </a:r>
            <a:r>
              <a:rPr lang="en-US" sz="5400"/>
              <a:t>fixed-function switches”</a:t>
            </a:r>
            <a:endParaRPr lang="en-US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800">
                <a:solidFill>
                  <a:schemeClr val="accent1"/>
                </a:solidFill>
              </a:rPr>
              <a:t>Conventional wisdom in networking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63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C73443CF-7426-BA45-B5D3-74DD6F1C2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9765"/>
            <a:ext cx="91440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8800" b="1" dirty="0"/>
              <a:t>SDN</a:t>
            </a:r>
            <a:br>
              <a:rPr lang="en-US" sz="8800" b="1" dirty="0"/>
            </a:br>
            <a:r>
              <a:rPr lang="en-US" sz="2700" b="1" dirty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Act 2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B35653C4-5A68-7042-9DA1-9B81A6BDDD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9440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dirty="0"/>
              <a:t>In which network system developers take </a:t>
            </a:r>
          </a:p>
          <a:p>
            <a:r>
              <a:rPr lang="en-US" sz="3200" dirty="0"/>
              <a:t>charge of their forwarding plane too</a:t>
            </a:r>
          </a:p>
        </p:txBody>
      </p:sp>
    </p:spTree>
    <p:extLst>
      <p:ext uri="{BB962C8B-B14F-4D97-AF65-F5344CB8AC3E}">
        <p14:creationId xmlns:p14="http://schemas.microsoft.com/office/powerpoint/2010/main" val="28349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544143" y="5047853"/>
            <a:ext cx="2876588" cy="1484555"/>
            <a:chOff x="7644389" y="2334410"/>
            <a:chExt cx="2876588" cy="230213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2" r="7159"/>
            <a:stretch/>
          </p:blipFill>
          <p:spPr>
            <a:xfrm rot="5400000">
              <a:off x="7858562" y="2120237"/>
              <a:ext cx="2194542" cy="2622888"/>
            </a:xfrm>
            <a:prstGeom prst="rect">
              <a:avLst/>
            </a:prstGeom>
            <a:effectLst>
              <a:softEdge rad="0"/>
            </a:effectLst>
          </p:spPr>
        </p:pic>
        <p:sp>
          <p:nvSpPr>
            <p:cNvPr id="16" name="Triangle 15"/>
            <p:cNvSpPr/>
            <p:nvPr/>
          </p:nvSpPr>
          <p:spPr>
            <a:xfrm>
              <a:off x="9004149" y="2840019"/>
              <a:ext cx="1516828" cy="17965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76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Network systems are starting to be </a:t>
            </a:r>
            <a:br>
              <a:rPr lang="en-US" b="1" dirty="0"/>
            </a:br>
            <a:r>
              <a:rPr lang="en-US" b="1" dirty="0"/>
              <a:t>programmed “top-down”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36594" y="6288073"/>
            <a:ext cx="3820266" cy="578618"/>
          </a:xfrm>
          <a:prstGeom prst="rect">
            <a:avLst/>
          </a:prstGeom>
          <a:noFill/>
        </p:spPr>
        <p:txBody>
          <a:bodyPr wrap="none" lIns="85339" tIns="42671" rIns="85339" bIns="42671" rtlCol="0">
            <a:spAutoFit/>
          </a:bodyPr>
          <a:lstStyle/>
          <a:p>
            <a:r>
              <a:rPr lang="en-US" sz="3200"/>
              <a:t>Programmable Switch</a:t>
            </a:r>
            <a:endParaRPr lang="en-US" sz="32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8764455" y="2550578"/>
            <a:ext cx="32567" cy="25347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8174362" y="2560311"/>
            <a:ext cx="1245321" cy="48151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335" tIns="42671" rIns="85335" bIns="42671" rtlCol="0" anchor="ctr"/>
          <a:lstStyle/>
          <a:p>
            <a:pPr algn="ctr"/>
            <a:r>
              <a:rPr lang="en-US" sz="2400" dirty="0">
                <a:solidFill>
                  <a:srgbClr val="2B69B7"/>
                </a:solidFill>
              </a:rPr>
              <a:t>Driver</a:t>
            </a:r>
          </a:p>
        </p:txBody>
      </p:sp>
      <p:sp>
        <p:nvSpPr>
          <p:cNvPr id="21" name="Freeform 20"/>
          <p:cNvSpPr/>
          <p:nvPr/>
        </p:nvSpPr>
        <p:spPr>
          <a:xfrm>
            <a:off x="7919303" y="5235995"/>
            <a:ext cx="1848639" cy="903268"/>
          </a:xfrm>
          <a:custGeom>
            <a:avLst/>
            <a:gdLst>
              <a:gd name="connsiteX0" fmla="*/ 0 w 1803400"/>
              <a:gd name="connsiteY0" fmla="*/ 336550 h 806450"/>
              <a:gd name="connsiteX1" fmla="*/ 781050 w 1803400"/>
              <a:gd name="connsiteY1" fmla="*/ 0 h 806450"/>
              <a:gd name="connsiteX2" fmla="*/ 1803400 w 1803400"/>
              <a:gd name="connsiteY2" fmla="*/ 225425 h 806450"/>
              <a:gd name="connsiteX3" fmla="*/ 1158875 w 1803400"/>
              <a:gd name="connsiteY3" fmla="*/ 806450 h 806450"/>
              <a:gd name="connsiteX4" fmla="*/ 0 w 1803400"/>
              <a:gd name="connsiteY4" fmla="*/ 336550 h 806450"/>
              <a:gd name="connsiteX0" fmla="*/ 0 w 2087801"/>
              <a:gd name="connsiteY0" fmla="*/ 336550 h 806450"/>
              <a:gd name="connsiteX1" fmla="*/ 781050 w 2087801"/>
              <a:gd name="connsiteY1" fmla="*/ 0 h 806450"/>
              <a:gd name="connsiteX2" fmla="*/ 2087801 w 2087801"/>
              <a:gd name="connsiteY2" fmla="*/ 289971 h 806450"/>
              <a:gd name="connsiteX3" fmla="*/ 1158875 w 2087801"/>
              <a:gd name="connsiteY3" fmla="*/ 806450 h 806450"/>
              <a:gd name="connsiteX4" fmla="*/ 0 w 2087801"/>
              <a:gd name="connsiteY4" fmla="*/ 336550 h 806450"/>
              <a:gd name="connsiteX0" fmla="*/ 0 w 2087801"/>
              <a:gd name="connsiteY0" fmla="*/ 336550 h 838723"/>
              <a:gd name="connsiteX1" fmla="*/ 781050 w 2087801"/>
              <a:gd name="connsiteY1" fmla="*/ 0 h 838723"/>
              <a:gd name="connsiteX2" fmla="*/ 2087801 w 2087801"/>
              <a:gd name="connsiteY2" fmla="*/ 289971 h 838723"/>
              <a:gd name="connsiteX3" fmla="*/ 1121779 w 2087801"/>
              <a:gd name="connsiteY3" fmla="*/ 838723 h 838723"/>
              <a:gd name="connsiteX4" fmla="*/ 0 w 2087801"/>
              <a:gd name="connsiteY4" fmla="*/ 336550 h 838723"/>
              <a:gd name="connsiteX0" fmla="*/ 0 w 2087801"/>
              <a:gd name="connsiteY0" fmla="*/ 336550 h 838723"/>
              <a:gd name="connsiteX1" fmla="*/ 879972 w 2087801"/>
              <a:gd name="connsiteY1" fmla="*/ 0 h 838723"/>
              <a:gd name="connsiteX2" fmla="*/ 2087801 w 2087801"/>
              <a:gd name="connsiteY2" fmla="*/ 289971 h 838723"/>
              <a:gd name="connsiteX3" fmla="*/ 1121779 w 2087801"/>
              <a:gd name="connsiteY3" fmla="*/ 838723 h 838723"/>
              <a:gd name="connsiteX4" fmla="*/ 0 w 2087801"/>
              <a:gd name="connsiteY4" fmla="*/ 336550 h 838723"/>
              <a:gd name="connsiteX0" fmla="*/ 0 w 2087801"/>
              <a:gd name="connsiteY0" fmla="*/ 336550 h 860238"/>
              <a:gd name="connsiteX1" fmla="*/ 879972 w 2087801"/>
              <a:gd name="connsiteY1" fmla="*/ 0 h 860238"/>
              <a:gd name="connsiteX2" fmla="*/ 2087801 w 2087801"/>
              <a:gd name="connsiteY2" fmla="*/ 289971 h 860238"/>
              <a:gd name="connsiteX3" fmla="*/ 1084683 w 2087801"/>
              <a:gd name="connsiteY3" fmla="*/ 860238 h 860238"/>
              <a:gd name="connsiteX4" fmla="*/ 0 w 2087801"/>
              <a:gd name="connsiteY4" fmla="*/ 336550 h 860238"/>
              <a:gd name="connsiteX0" fmla="*/ 0 w 2063070"/>
              <a:gd name="connsiteY0" fmla="*/ 336550 h 860238"/>
              <a:gd name="connsiteX1" fmla="*/ 879972 w 2063070"/>
              <a:gd name="connsiteY1" fmla="*/ 0 h 860238"/>
              <a:gd name="connsiteX2" fmla="*/ 2063070 w 2063070"/>
              <a:gd name="connsiteY2" fmla="*/ 333001 h 860238"/>
              <a:gd name="connsiteX3" fmla="*/ 1084683 w 2063070"/>
              <a:gd name="connsiteY3" fmla="*/ 860238 h 860238"/>
              <a:gd name="connsiteX4" fmla="*/ 0 w 2063070"/>
              <a:gd name="connsiteY4" fmla="*/ 336550 h 860238"/>
              <a:gd name="connsiteX0" fmla="*/ 0 w 2063070"/>
              <a:gd name="connsiteY0" fmla="*/ 368823 h 892511"/>
              <a:gd name="connsiteX1" fmla="*/ 966528 w 2063070"/>
              <a:gd name="connsiteY1" fmla="*/ 0 h 892511"/>
              <a:gd name="connsiteX2" fmla="*/ 2063070 w 2063070"/>
              <a:gd name="connsiteY2" fmla="*/ 365274 h 892511"/>
              <a:gd name="connsiteX3" fmla="*/ 1084683 w 2063070"/>
              <a:gd name="connsiteY3" fmla="*/ 892511 h 892511"/>
              <a:gd name="connsiteX4" fmla="*/ 0 w 2063070"/>
              <a:gd name="connsiteY4" fmla="*/ 368823 h 892511"/>
              <a:gd name="connsiteX0" fmla="*/ 0 w 2063070"/>
              <a:gd name="connsiteY0" fmla="*/ 368823 h 892511"/>
              <a:gd name="connsiteX1" fmla="*/ 966528 w 2063070"/>
              <a:gd name="connsiteY1" fmla="*/ 0 h 892511"/>
              <a:gd name="connsiteX2" fmla="*/ 2063070 w 2063070"/>
              <a:gd name="connsiteY2" fmla="*/ 365274 h 892511"/>
              <a:gd name="connsiteX3" fmla="*/ 1146509 w 2063070"/>
              <a:gd name="connsiteY3" fmla="*/ 892511 h 892511"/>
              <a:gd name="connsiteX4" fmla="*/ 0 w 2063070"/>
              <a:gd name="connsiteY4" fmla="*/ 368823 h 892511"/>
              <a:gd name="connsiteX0" fmla="*/ 0 w 2124896"/>
              <a:gd name="connsiteY0" fmla="*/ 368823 h 892511"/>
              <a:gd name="connsiteX1" fmla="*/ 966528 w 2124896"/>
              <a:gd name="connsiteY1" fmla="*/ 0 h 892511"/>
              <a:gd name="connsiteX2" fmla="*/ 2124896 w 2124896"/>
              <a:gd name="connsiteY2" fmla="*/ 322244 h 892511"/>
              <a:gd name="connsiteX3" fmla="*/ 1146509 w 2124896"/>
              <a:gd name="connsiteY3" fmla="*/ 892511 h 892511"/>
              <a:gd name="connsiteX4" fmla="*/ 0 w 2124896"/>
              <a:gd name="connsiteY4" fmla="*/ 368823 h 892511"/>
              <a:gd name="connsiteX0" fmla="*/ 0 w 2124896"/>
              <a:gd name="connsiteY0" fmla="*/ 379580 h 903268"/>
              <a:gd name="connsiteX1" fmla="*/ 1028355 w 2124896"/>
              <a:gd name="connsiteY1" fmla="*/ 0 h 903268"/>
              <a:gd name="connsiteX2" fmla="*/ 2124896 w 2124896"/>
              <a:gd name="connsiteY2" fmla="*/ 333001 h 903268"/>
              <a:gd name="connsiteX3" fmla="*/ 1146509 w 2124896"/>
              <a:gd name="connsiteY3" fmla="*/ 903268 h 903268"/>
              <a:gd name="connsiteX4" fmla="*/ 0 w 2124896"/>
              <a:gd name="connsiteY4" fmla="*/ 379580 h 90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4896" h="903268">
                <a:moveTo>
                  <a:pt x="0" y="379580"/>
                </a:moveTo>
                <a:lnTo>
                  <a:pt x="1028355" y="0"/>
                </a:lnTo>
                <a:lnTo>
                  <a:pt x="2124896" y="333001"/>
                </a:lnTo>
                <a:lnTo>
                  <a:pt x="1146509" y="903268"/>
                </a:lnTo>
                <a:lnTo>
                  <a:pt x="0" y="37958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189919" y="1573950"/>
            <a:ext cx="3083723" cy="987555"/>
          </a:xfrm>
          <a:prstGeom prst="rect">
            <a:avLst/>
          </a:prstGeom>
          <a:solidFill>
            <a:srgbClr val="FFFFFF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335" tIns="42671" rIns="85335" bIns="42671" rtlCol="0" anchor="ctr"/>
          <a:lstStyle/>
          <a:p>
            <a:pPr algn="ctr"/>
            <a:r>
              <a:rPr lang="en-US" sz="3733" dirty="0">
                <a:solidFill>
                  <a:schemeClr val="tx1"/>
                </a:solidFill>
              </a:rPr>
              <a:t>Switch OS</a:t>
            </a:r>
          </a:p>
        </p:txBody>
      </p:sp>
      <p:cxnSp>
        <p:nvCxnSpPr>
          <p:cNvPr id="18" name="Straight Arrow Connector 17"/>
          <p:cNvCxnSpPr>
            <a:stCxn id="21" idx="0"/>
          </p:cNvCxnSpPr>
          <p:nvPr/>
        </p:nvCxnSpPr>
        <p:spPr>
          <a:xfrm flipH="1" flipV="1">
            <a:off x="7859165" y="2439305"/>
            <a:ext cx="60138" cy="3176270"/>
          </a:xfrm>
          <a:prstGeom prst="straightConnector1">
            <a:avLst/>
          </a:prstGeom>
          <a:ln w="76200" cmpd="sng">
            <a:solidFill>
              <a:schemeClr val="accent2"/>
            </a:solidFill>
            <a:prstDash val="solid"/>
            <a:headEnd type="arrow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49001" y="1573950"/>
            <a:ext cx="5945445" cy="1071060"/>
          </a:xfrm>
          <a:prstGeom prst="rect">
            <a:avLst/>
          </a:prstGeom>
          <a:noFill/>
        </p:spPr>
        <p:txBody>
          <a:bodyPr wrap="square" lIns="85339" tIns="42671" rIns="85339" bIns="42671" rtlCol="0">
            <a:spAutoFit/>
          </a:bodyPr>
          <a:lstStyle/>
          <a:p>
            <a:pPr algn="ctr"/>
            <a:r>
              <a:rPr lang="en-US" sz="3200" i="1" dirty="0"/>
              <a:t>“This is precisely how you must process packets”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615" y="2645010"/>
            <a:ext cx="4049651" cy="1418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0825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9E8708A9-102A-FD42-A9C0-00742D026C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5479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Why are programmable forwarding planes </a:t>
            </a:r>
            <a:br>
              <a:rPr lang="en-US" dirty="0"/>
            </a:br>
            <a:r>
              <a:rPr lang="en-US" dirty="0"/>
              <a:t>happening </a:t>
            </a:r>
            <a:r>
              <a:rPr lang="en-US" i="1" dirty="0"/>
              <a:t>now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39468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C73443CF-7426-BA45-B5D3-74DD6F1C2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9765"/>
            <a:ext cx="91440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8800" b="1" dirty="0"/>
              <a:t>SDN</a:t>
            </a:r>
            <a:br>
              <a:rPr lang="en-US" sz="8800" b="1" dirty="0"/>
            </a:br>
            <a:r>
              <a:rPr lang="en-US" sz="2700" b="1" dirty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Act 1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B35653C4-5A68-7042-9DA1-9B81A6BDDD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9440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dirty="0"/>
              <a:t>In which network owners take </a:t>
            </a:r>
          </a:p>
          <a:p>
            <a:r>
              <a:rPr lang="en-US" sz="3200" dirty="0"/>
              <a:t>charge of their control plane</a:t>
            </a:r>
          </a:p>
        </p:txBody>
      </p:sp>
    </p:spTree>
    <p:extLst>
      <p:ext uri="{BB962C8B-B14F-4D97-AF65-F5344CB8AC3E}">
        <p14:creationId xmlns:p14="http://schemas.microsoft.com/office/powerpoint/2010/main" val="90964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Domain Specific Processors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55952" y="1934664"/>
            <a:ext cx="1706301" cy="3783938"/>
            <a:chOff x="555952" y="1934664"/>
            <a:chExt cx="1706301" cy="3783938"/>
          </a:xfrm>
        </p:grpSpPr>
        <p:cxnSp>
          <p:nvCxnSpPr>
            <p:cNvPr id="7" name="Straight Arrow Connector 6"/>
            <p:cNvCxnSpPr>
              <a:stCxn id="6" idx="2"/>
            </p:cNvCxnSpPr>
            <p:nvPr/>
          </p:nvCxnSpPr>
          <p:spPr>
            <a:xfrm flipH="1">
              <a:off x="1399333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08" b="96623" l="4000" r="9796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4278" y="4232169"/>
              <a:ext cx="1010108" cy="86932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105481" y="5318492"/>
              <a:ext cx="6190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CPU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5952" y="1934664"/>
              <a:ext cx="1706301" cy="50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dirty="0"/>
                <a:t>Computers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555952" y="2646297"/>
              <a:ext cx="1706301" cy="1057534"/>
              <a:chOff x="1136522" y="2646297"/>
              <a:chExt cx="1706301" cy="1057534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dirty="0">
                    <a:solidFill>
                      <a:schemeClr val="tx1"/>
                    </a:solidFill>
                  </a:rPr>
                  <a:t>Java</a:t>
                </a: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2641828" y="1934664"/>
            <a:ext cx="1746604" cy="3781768"/>
            <a:chOff x="2641828" y="1934664"/>
            <a:chExt cx="1746604" cy="378176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208" b="96415" l="1000" r="96778">
                          <a14:foregroundMark x1="29778" y1="34340" x2="29778" y2="34340"/>
                          <a14:foregroundMark x1="25111" y1="49623" x2="25111" y2="496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80165" y="4144015"/>
              <a:ext cx="1608267" cy="94709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185217" y="5316322"/>
              <a:ext cx="6447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GPU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04434" y="1934664"/>
              <a:ext cx="1391278" cy="50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dirty="0"/>
                <a:t>Graphics</a:t>
              </a:r>
            </a:p>
          </p:txBody>
        </p:sp>
        <p:cxnSp>
          <p:nvCxnSpPr>
            <p:cNvPr id="52" name="Straight Arrow Connector 51"/>
            <p:cNvCxnSpPr>
              <a:stCxn id="54" idx="2"/>
            </p:cNvCxnSpPr>
            <p:nvPr/>
          </p:nvCxnSpPr>
          <p:spPr>
            <a:xfrm flipH="1">
              <a:off x="3485209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/>
            <p:cNvGrpSpPr/>
            <p:nvPr/>
          </p:nvGrpSpPr>
          <p:grpSpPr>
            <a:xfrm>
              <a:off x="2641828" y="2646297"/>
              <a:ext cx="1706301" cy="1057534"/>
              <a:chOff x="1136522" y="2646297"/>
              <a:chExt cx="1706301" cy="1057534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dirty="0" err="1">
                    <a:solidFill>
                      <a:schemeClr val="tx1"/>
                    </a:solidFill>
                  </a:rPr>
                  <a:t>OpenCL</a:t>
                </a:r>
                <a:endParaRPr lang="en-US" sz="2667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</p:grpSp>
      <p:grpSp>
        <p:nvGrpSpPr>
          <p:cNvPr id="69" name="Group 68"/>
          <p:cNvGrpSpPr/>
          <p:nvPr/>
        </p:nvGrpSpPr>
        <p:grpSpPr>
          <a:xfrm>
            <a:off x="4665943" y="1683953"/>
            <a:ext cx="1768062" cy="4030816"/>
            <a:chOff x="4665943" y="1683953"/>
            <a:chExt cx="1768062" cy="403081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9482" l="0" r="100000">
                          <a14:foregroundMark x1="13534" y1="46114" x2="13534" y2="461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92131" y="4294089"/>
              <a:ext cx="995630" cy="72239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208932" y="5314659"/>
              <a:ext cx="5934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DSP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665943" y="1683953"/>
              <a:ext cx="1653978" cy="913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67"/>
                <a:t>Signal </a:t>
              </a:r>
            </a:p>
            <a:p>
              <a:pPr algn="ctr"/>
              <a:r>
                <a:rPr lang="en-US" sz="2667" dirty="0"/>
                <a:t>Processing</a:t>
              </a:r>
            </a:p>
          </p:txBody>
        </p:sp>
        <p:cxnSp>
          <p:nvCxnSpPr>
            <p:cNvPr id="56" name="Straight Arrow Connector 55"/>
            <p:cNvCxnSpPr>
              <a:stCxn id="58" idx="2"/>
            </p:cNvCxnSpPr>
            <p:nvPr/>
          </p:nvCxnSpPr>
          <p:spPr>
            <a:xfrm flipH="1">
              <a:off x="5571085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4727704" y="2646297"/>
              <a:ext cx="1706301" cy="1057534"/>
              <a:chOff x="1136522" y="2646297"/>
              <a:chExt cx="1706301" cy="1057534"/>
            </a:xfrm>
          </p:grpSpPr>
          <p:sp>
            <p:nvSpPr>
              <p:cNvPr id="58" name="Rounded Rectangle 57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dirty="0" err="1">
                    <a:solidFill>
                      <a:schemeClr val="tx1"/>
                    </a:solidFill>
                  </a:rPr>
                  <a:t>Matlab</a:t>
                </a:r>
                <a:endParaRPr lang="en-US" sz="2667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Rounded Rectangle 58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6813580" y="1641714"/>
            <a:ext cx="1706301" cy="4022899"/>
            <a:chOff x="6813580" y="1641714"/>
            <a:chExt cx="1706301" cy="4022899"/>
          </a:xfrm>
        </p:grpSpPr>
        <p:sp>
          <p:nvSpPr>
            <p:cNvPr id="30" name="TextBox 29"/>
            <p:cNvSpPr txBox="1"/>
            <p:nvPr/>
          </p:nvSpPr>
          <p:spPr>
            <a:xfrm>
              <a:off x="6966335" y="1641714"/>
              <a:ext cx="1391728" cy="913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67" dirty="0"/>
                <a:t>Machine</a:t>
              </a:r>
            </a:p>
            <a:p>
              <a:pPr algn="ctr"/>
              <a:r>
                <a:rPr lang="en-US" sz="2667" dirty="0"/>
                <a:t>Learning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562929" y="4112835"/>
              <a:ext cx="36260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/>
                <a:t>?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9"/>
            <a:srcRect l="12285" t="5098" r="13886" b="32726"/>
            <a:stretch/>
          </p:blipFill>
          <p:spPr>
            <a:xfrm>
              <a:off x="7188764" y="4256356"/>
              <a:ext cx="1027977" cy="668344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421264" y="5295281"/>
              <a:ext cx="5629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TPU</a:t>
              </a:r>
            </a:p>
          </p:txBody>
        </p:sp>
        <p:cxnSp>
          <p:nvCxnSpPr>
            <p:cNvPr id="60" name="Straight Arrow Connector 59"/>
            <p:cNvCxnSpPr>
              <a:stCxn id="62" idx="2"/>
            </p:cNvCxnSpPr>
            <p:nvPr/>
          </p:nvCxnSpPr>
          <p:spPr>
            <a:xfrm flipH="1">
              <a:off x="7656961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/>
            <p:cNvGrpSpPr/>
            <p:nvPr/>
          </p:nvGrpSpPr>
          <p:grpSpPr>
            <a:xfrm>
              <a:off x="6813580" y="2646297"/>
              <a:ext cx="1706301" cy="1057534"/>
              <a:chOff x="1136522" y="2646297"/>
              <a:chExt cx="1706301" cy="1057534"/>
            </a:xfrm>
          </p:grpSpPr>
          <p:sp>
            <p:nvSpPr>
              <p:cNvPr id="62" name="Rounded Rectangle 61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>
                    <a:solidFill>
                      <a:schemeClr val="tx1"/>
                    </a:solidFill>
                  </a:rPr>
                  <a:t>TensorFlow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Rounded Rectangle 62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8718018" y="1924673"/>
            <a:ext cx="2758596" cy="2778375"/>
            <a:chOff x="8718018" y="1924673"/>
            <a:chExt cx="2758596" cy="2778375"/>
          </a:xfrm>
        </p:grpSpPr>
        <p:sp>
          <p:nvSpPr>
            <p:cNvPr id="44" name="TextBox 43"/>
            <p:cNvSpPr txBox="1"/>
            <p:nvPr/>
          </p:nvSpPr>
          <p:spPr>
            <a:xfrm>
              <a:off x="9663348" y="1924673"/>
              <a:ext cx="1803700" cy="50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67"/>
                <a:t>Networking</a:t>
              </a:r>
              <a:endParaRPr lang="en-US" sz="2667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436899" y="4149049"/>
              <a:ext cx="362600" cy="553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/>
                <a:t>?</a:t>
              </a:r>
            </a:p>
          </p:txBody>
        </p:sp>
        <p:cxnSp>
          <p:nvCxnSpPr>
            <p:cNvPr id="64" name="Straight Arrow Connector 63"/>
            <p:cNvCxnSpPr>
              <a:stCxn id="66" idx="2"/>
            </p:cNvCxnSpPr>
            <p:nvPr/>
          </p:nvCxnSpPr>
          <p:spPr>
            <a:xfrm flipH="1">
              <a:off x="10613694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/>
            <p:cNvGrpSpPr/>
            <p:nvPr/>
          </p:nvGrpSpPr>
          <p:grpSpPr>
            <a:xfrm>
              <a:off x="9770313" y="2646297"/>
              <a:ext cx="1706301" cy="1057534"/>
              <a:chOff x="1136522" y="2646297"/>
              <a:chExt cx="1706301" cy="1057534"/>
            </a:xfrm>
          </p:grpSpPr>
          <p:sp>
            <p:nvSpPr>
              <p:cNvPr id="66" name="Rounded Rectangle 65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dirty="0">
                    <a:solidFill>
                      <a:schemeClr val="tx1"/>
                    </a:solidFill>
                  </a:rPr>
                  <a:t>Language</a:t>
                </a:r>
              </a:p>
            </p:txBody>
          </p:sp>
          <p:sp>
            <p:nvSpPr>
              <p:cNvPr id="67" name="Rounded Rectangle 66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8718018" y="2746893"/>
              <a:ext cx="110318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&gt;&gt;&gt;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993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Domain Specific Processors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55952" y="1934664"/>
            <a:ext cx="1706301" cy="3783938"/>
            <a:chOff x="555952" y="1934664"/>
            <a:chExt cx="1706301" cy="3783938"/>
          </a:xfrm>
        </p:grpSpPr>
        <p:cxnSp>
          <p:nvCxnSpPr>
            <p:cNvPr id="7" name="Straight Arrow Connector 6"/>
            <p:cNvCxnSpPr>
              <a:stCxn id="6" idx="2"/>
            </p:cNvCxnSpPr>
            <p:nvPr/>
          </p:nvCxnSpPr>
          <p:spPr>
            <a:xfrm flipH="1">
              <a:off x="1399333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08" b="96623" l="4000" r="9796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4278" y="4232169"/>
              <a:ext cx="1010108" cy="86932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105481" y="5318492"/>
              <a:ext cx="6190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CPU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5952" y="1934664"/>
              <a:ext cx="1706301" cy="50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dirty="0"/>
                <a:t>Computers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555952" y="2646297"/>
              <a:ext cx="1706301" cy="1057534"/>
              <a:chOff x="1136522" y="2646297"/>
              <a:chExt cx="1706301" cy="1057534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dirty="0">
                    <a:solidFill>
                      <a:schemeClr val="tx1"/>
                    </a:solidFill>
                  </a:rPr>
                  <a:t>Java</a:t>
                </a: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2641828" y="1934664"/>
            <a:ext cx="1746604" cy="3781768"/>
            <a:chOff x="2641828" y="1934664"/>
            <a:chExt cx="1746604" cy="378176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208" b="96415" l="1000" r="96778">
                          <a14:foregroundMark x1="29778" y1="34340" x2="29778" y2="34340"/>
                          <a14:foregroundMark x1="25111" y1="49623" x2="25111" y2="496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80165" y="4144015"/>
              <a:ext cx="1608267" cy="94709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185217" y="5316322"/>
              <a:ext cx="6447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GPU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04434" y="1934664"/>
              <a:ext cx="1391278" cy="50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dirty="0"/>
                <a:t>Graphics</a:t>
              </a:r>
            </a:p>
          </p:txBody>
        </p:sp>
        <p:cxnSp>
          <p:nvCxnSpPr>
            <p:cNvPr id="52" name="Straight Arrow Connector 51"/>
            <p:cNvCxnSpPr>
              <a:stCxn id="54" idx="2"/>
            </p:cNvCxnSpPr>
            <p:nvPr/>
          </p:nvCxnSpPr>
          <p:spPr>
            <a:xfrm flipH="1">
              <a:off x="3485209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/>
            <p:cNvGrpSpPr/>
            <p:nvPr/>
          </p:nvGrpSpPr>
          <p:grpSpPr>
            <a:xfrm>
              <a:off x="2641828" y="2646297"/>
              <a:ext cx="1706301" cy="1057534"/>
              <a:chOff x="1136522" y="2646297"/>
              <a:chExt cx="1706301" cy="1057534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dirty="0" err="1">
                    <a:solidFill>
                      <a:schemeClr val="tx1"/>
                    </a:solidFill>
                  </a:rPr>
                  <a:t>OpenCL</a:t>
                </a:r>
                <a:endParaRPr lang="en-US" sz="2667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</p:grpSp>
      <p:grpSp>
        <p:nvGrpSpPr>
          <p:cNvPr id="69" name="Group 68"/>
          <p:cNvGrpSpPr/>
          <p:nvPr/>
        </p:nvGrpSpPr>
        <p:grpSpPr>
          <a:xfrm>
            <a:off x="4665943" y="1683953"/>
            <a:ext cx="1768062" cy="4030816"/>
            <a:chOff x="4665943" y="1683953"/>
            <a:chExt cx="1768062" cy="403081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9482" l="0" r="100000">
                          <a14:foregroundMark x1="13534" y1="46114" x2="13534" y2="461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92131" y="4294089"/>
              <a:ext cx="995630" cy="72239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208932" y="5314659"/>
              <a:ext cx="5934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DSP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665943" y="1683953"/>
              <a:ext cx="1653978" cy="913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67"/>
                <a:t>Signal </a:t>
              </a:r>
            </a:p>
            <a:p>
              <a:pPr algn="ctr"/>
              <a:r>
                <a:rPr lang="en-US" sz="2667" dirty="0"/>
                <a:t>Processing</a:t>
              </a:r>
            </a:p>
          </p:txBody>
        </p:sp>
        <p:cxnSp>
          <p:nvCxnSpPr>
            <p:cNvPr id="56" name="Straight Arrow Connector 55"/>
            <p:cNvCxnSpPr>
              <a:stCxn id="58" idx="2"/>
            </p:cNvCxnSpPr>
            <p:nvPr/>
          </p:nvCxnSpPr>
          <p:spPr>
            <a:xfrm flipH="1">
              <a:off x="5571085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4727704" y="2646297"/>
              <a:ext cx="1706301" cy="1057534"/>
              <a:chOff x="1136522" y="2646297"/>
              <a:chExt cx="1706301" cy="1057534"/>
            </a:xfrm>
          </p:grpSpPr>
          <p:sp>
            <p:nvSpPr>
              <p:cNvPr id="58" name="Rounded Rectangle 57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dirty="0" err="1">
                    <a:solidFill>
                      <a:schemeClr val="tx1"/>
                    </a:solidFill>
                  </a:rPr>
                  <a:t>Matlab</a:t>
                </a:r>
                <a:endParaRPr lang="en-US" sz="2667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Rounded Rectangle 58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6813580" y="1641714"/>
            <a:ext cx="4117518" cy="4022899"/>
            <a:chOff x="6813580" y="1641714"/>
            <a:chExt cx="4117518" cy="4022899"/>
          </a:xfrm>
        </p:grpSpPr>
        <p:sp>
          <p:nvSpPr>
            <p:cNvPr id="30" name="TextBox 29"/>
            <p:cNvSpPr txBox="1"/>
            <p:nvPr/>
          </p:nvSpPr>
          <p:spPr>
            <a:xfrm>
              <a:off x="6966335" y="1641714"/>
              <a:ext cx="1391728" cy="913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67" dirty="0"/>
                <a:t>Machine</a:t>
              </a:r>
            </a:p>
            <a:p>
              <a:pPr algn="ctr"/>
              <a:r>
                <a:rPr lang="en-US" sz="2667" dirty="0"/>
                <a:t>Learning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562929" y="4112835"/>
              <a:ext cx="36260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/>
                <a:t>?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9"/>
            <a:srcRect l="12285" t="5098" r="13886" b="32726"/>
            <a:stretch/>
          </p:blipFill>
          <p:spPr>
            <a:xfrm>
              <a:off x="7188764" y="4256356"/>
              <a:ext cx="1027977" cy="668344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421264" y="5295281"/>
              <a:ext cx="5629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TPU</a:t>
              </a:r>
            </a:p>
          </p:txBody>
        </p:sp>
        <p:cxnSp>
          <p:nvCxnSpPr>
            <p:cNvPr id="60" name="Straight Arrow Connector 59"/>
            <p:cNvCxnSpPr>
              <a:stCxn id="62" idx="2"/>
            </p:cNvCxnSpPr>
            <p:nvPr/>
          </p:nvCxnSpPr>
          <p:spPr>
            <a:xfrm flipH="1">
              <a:off x="7656961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/>
            <p:cNvGrpSpPr/>
            <p:nvPr/>
          </p:nvGrpSpPr>
          <p:grpSpPr>
            <a:xfrm>
              <a:off x="6813580" y="2646297"/>
              <a:ext cx="1706301" cy="1057534"/>
              <a:chOff x="1136522" y="2646297"/>
              <a:chExt cx="1706301" cy="1057534"/>
            </a:xfrm>
          </p:grpSpPr>
          <p:sp>
            <p:nvSpPr>
              <p:cNvPr id="62" name="Rounded Rectangle 61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>
                    <a:solidFill>
                      <a:schemeClr val="tx1"/>
                    </a:solidFill>
                  </a:rPr>
                  <a:t>TensorFlow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Rounded Rectangle 62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  <p:sp>
          <p:nvSpPr>
            <p:cNvPr id="179" name="TextBox 178"/>
            <p:cNvSpPr txBox="1"/>
            <p:nvPr/>
          </p:nvSpPr>
          <p:spPr>
            <a:xfrm>
              <a:off x="10332857" y="5226316"/>
              <a:ext cx="598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PISA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9663348" y="1924673"/>
            <a:ext cx="180370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67"/>
              <a:t>Networking</a:t>
            </a:r>
            <a:endParaRPr lang="en-US" sz="2667" dirty="0"/>
          </a:p>
        </p:txBody>
      </p:sp>
      <p:cxnSp>
        <p:nvCxnSpPr>
          <p:cNvPr id="64" name="Straight Arrow Connector 63"/>
          <p:cNvCxnSpPr>
            <a:stCxn id="66" idx="2"/>
          </p:cNvCxnSpPr>
          <p:nvPr/>
        </p:nvCxnSpPr>
        <p:spPr>
          <a:xfrm flipH="1">
            <a:off x="10613694" y="3190486"/>
            <a:ext cx="9770" cy="958462"/>
          </a:xfrm>
          <a:prstGeom prst="straightConnector1">
            <a:avLst/>
          </a:prstGeom>
          <a:ln w="38100" cmpd="sng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 64"/>
          <p:cNvGrpSpPr/>
          <p:nvPr/>
        </p:nvGrpSpPr>
        <p:grpSpPr>
          <a:xfrm>
            <a:off x="9770313" y="2646297"/>
            <a:ext cx="1706301" cy="1057534"/>
            <a:chOff x="1136522" y="2646297"/>
            <a:chExt cx="1706301" cy="1057534"/>
          </a:xfrm>
        </p:grpSpPr>
        <p:sp>
          <p:nvSpPr>
            <p:cNvPr id="66" name="Rounded Rectangle 65"/>
            <p:cNvSpPr/>
            <p:nvPr/>
          </p:nvSpPr>
          <p:spPr>
            <a:xfrm>
              <a:off x="1136522" y="2646297"/>
              <a:ext cx="1706301" cy="54418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P4</a:t>
              </a: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1136522" y="3192111"/>
              <a:ext cx="1706301" cy="51172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dirty="0">
                  <a:solidFill>
                    <a:schemeClr val="tx1"/>
                  </a:solidFill>
                </a:rPr>
                <a:t>Compiler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8718018" y="2746893"/>
            <a:ext cx="11031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chemeClr val="accent1">
                    <a:lumMod val="60000"/>
                    <a:lumOff val="40000"/>
                  </a:schemeClr>
                </a:solidFill>
              </a:rPr>
              <a:t>&gt;&gt;&gt;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9191928" y="4150573"/>
            <a:ext cx="2656935" cy="883018"/>
            <a:chOff x="4388696" y="5253651"/>
            <a:chExt cx="2656935" cy="883018"/>
          </a:xfrm>
        </p:grpSpPr>
        <p:grpSp>
          <p:nvGrpSpPr>
            <p:cNvPr id="46" name="Group 45"/>
            <p:cNvGrpSpPr/>
            <p:nvPr/>
          </p:nvGrpSpPr>
          <p:grpSpPr>
            <a:xfrm>
              <a:off x="4785895" y="5288083"/>
              <a:ext cx="370954" cy="822800"/>
              <a:chOff x="1485649" y="3204985"/>
              <a:chExt cx="1124341" cy="2169168"/>
            </a:xfrm>
          </p:grpSpPr>
          <p:sp>
            <p:nvSpPr>
              <p:cNvPr id="177" name="Rectangle 176"/>
              <p:cNvSpPr/>
              <p:nvPr/>
            </p:nvSpPr>
            <p:spPr>
              <a:xfrm>
                <a:off x="1492629" y="3216474"/>
                <a:ext cx="1117361" cy="2157679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852" tIns="54426" rIns="108852" bIns="54426" rtlCol="0" anchor="ctr"/>
              <a:lstStyle/>
              <a:p>
                <a:pPr algn="ctr"/>
                <a:endParaRPr lang="en-US" sz="3333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8" name="Rectangle 177"/>
              <p:cNvSpPr/>
              <p:nvPr/>
            </p:nvSpPr>
            <p:spPr>
              <a:xfrm>
                <a:off x="1485649" y="3204985"/>
                <a:ext cx="1124341" cy="2157680"/>
              </a:xfrm>
              <a:prstGeom prst="rect">
                <a:avLst/>
              </a:prstGeom>
              <a:solidFill>
                <a:schemeClr val="lt1">
                  <a:alpha val="70000"/>
                </a:schemeClr>
              </a:solidFill>
              <a:ln w="31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5253109" y="5290755"/>
              <a:ext cx="370954" cy="822800"/>
              <a:chOff x="1485649" y="3204985"/>
              <a:chExt cx="1124341" cy="2169168"/>
            </a:xfrm>
          </p:grpSpPr>
          <p:sp>
            <p:nvSpPr>
              <p:cNvPr id="175" name="Rectangle 174"/>
              <p:cNvSpPr/>
              <p:nvPr/>
            </p:nvSpPr>
            <p:spPr>
              <a:xfrm>
                <a:off x="1492629" y="3216474"/>
                <a:ext cx="1117361" cy="2157679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852" tIns="54426" rIns="108852" bIns="54426" rtlCol="0" anchor="ctr"/>
              <a:lstStyle/>
              <a:p>
                <a:pPr algn="ctr"/>
                <a:endParaRPr lang="en-US" sz="3333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6" name="Rectangle 175"/>
              <p:cNvSpPr/>
              <p:nvPr/>
            </p:nvSpPr>
            <p:spPr>
              <a:xfrm>
                <a:off x="1485649" y="3204985"/>
                <a:ext cx="1124341" cy="2157680"/>
              </a:xfrm>
              <a:prstGeom prst="rect">
                <a:avLst/>
              </a:prstGeom>
              <a:solidFill>
                <a:schemeClr val="lt1">
                  <a:alpha val="70000"/>
                </a:schemeClr>
              </a:solidFill>
              <a:ln w="31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5714995" y="5293890"/>
              <a:ext cx="370954" cy="822800"/>
              <a:chOff x="1485649" y="3204985"/>
              <a:chExt cx="1124341" cy="2169168"/>
            </a:xfrm>
          </p:grpSpPr>
          <p:sp>
            <p:nvSpPr>
              <p:cNvPr id="173" name="Rectangle 172"/>
              <p:cNvSpPr/>
              <p:nvPr/>
            </p:nvSpPr>
            <p:spPr>
              <a:xfrm>
                <a:off x="1492629" y="3216474"/>
                <a:ext cx="1117361" cy="2157679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852" tIns="54426" rIns="108852" bIns="54426" rtlCol="0" anchor="ctr"/>
              <a:lstStyle/>
              <a:p>
                <a:pPr algn="ctr"/>
                <a:endParaRPr lang="en-US" sz="3333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1485649" y="3204985"/>
                <a:ext cx="1124341" cy="2157680"/>
              </a:xfrm>
              <a:prstGeom prst="rect">
                <a:avLst/>
              </a:prstGeom>
              <a:solidFill>
                <a:schemeClr val="lt1">
                  <a:alpha val="70000"/>
                </a:schemeClr>
              </a:solidFill>
              <a:ln w="31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6178541" y="5298421"/>
              <a:ext cx="370954" cy="822800"/>
              <a:chOff x="1485649" y="3204985"/>
              <a:chExt cx="1124341" cy="2169168"/>
            </a:xfrm>
          </p:grpSpPr>
          <p:sp>
            <p:nvSpPr>
              <p:cNvPr id="171" name="Rectangle 170"/>
              <p:cNvSpPr/>
              <p:nvPr/>
            </p:nvSpPr>
            <p:spPr>
              <a:xfrm>
                <a:off x="1492629" y="3216474"/>
                <a:ext cx="1117361" cy="2157679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852" tIns="54426" rIns="108852" bIns="54426" rtlCol="0" anchor="ctr"/>
              <a:lstStyle/>
              <a:p>
                <a:pPr algn="ctr"/>
                <a:endParaRPr lang="en-US" sz="3333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1485649" y="3204985"/>
                <a:ext cx="1124341" cy="2157680"/>
              </a:xfrm>
              <a:prstGeom prst="rect">
                <a:avLst/>
              </a:prstGeom>
              <a:solidFill>
                <a:schemeClr val="lt1">
                  <a:alpha val="70000"/>
                </a:schemeClr>
              </a:solidFill>
              <a:ln w="31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6684534" y="5408287"/>
              <a:ext cx="182231" cy="262558"/>
              <a:chOff x="8131589" y="4009362"/>
              <a:chExt cx="552334" cy="692189"/>
            </a:xfrm>
          </p:grpSpPr>
          <p:grpSp>
            <p:nvGrpSpPr>
              <p:cNvPr id="163" name="Group 65"/>
              <p:cNvGrpSpPr/>
              <p:nvPr/>
            </p:nvGrpSpPr>
            <p:grpSpPr>
              <a:xfrm>
                <a:off x="8131589" y="4009362"/>
                <a:ext cx="551591" cy="228624"/>
                <a:chOff x="7660968" y="1751777"/>
                <a:chExt cx="1040580" cy="450645"/>
              </a:xfrm>
            </p:grpSpPr>
            <p:sp>
              <p:nvSpPr>
                <p:cNvPr id="168" name="Freeform 167"/>
                <p:cNvSpPr/>
                <p:nvPr/>
              </p:nvSpPr>
              <p:spPr>
                <a:xfrm>
                  <a:off x="7660968" y="1751777"/>
                  <a:ext cx="1040580" cy="450645"/>
                </a:xfrm>
                <a:custGeom>
                  <a:avLst/>
                  <a:gdLst>
                    <a:gd name="connsiteX0" fmla="*/ 0 w 1040580"/>
                    <a:gd name="connsiteY0" fmla="*/ 0 h 450645"/>
                    <a:gd name="connsiteX1" fmla="*/ 1040580 w 1040580"/>
                    <a:gd name="connsiteY1" fmla="*/ 8193 h 450645"/>
                    <a:gd name="connsiteX2" fmla="*/ 1032387 w 1040580"/>
                    <a:gd name="connsiteY2" fmla="*/ 450645 h 450645"/>
                    <a:gd name="connsiteX3" fmla="*/ 16387 w 1040580"/>
                    <a:gd name="connsiteY3" fmla="*/ 442451 h 450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0580" h="450645">
                      <a:moveTo>
                        <a:pt x="0" y="0"/>
                      </a:moveTo>
                      <a:lnTo>
                        <a:pt x="1040580" y="8193"/>
                      </a:lnTo>
                      <a:lnTo>
                        <a:pt x="1032387" y="450645"/>
                      </a:lnTo>
                      <a:lnTo>
                        <a:pt x="16387" y="442451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cxnSp>
              <p:nvCxnSpPr>
                <p:cNvPr id="169" name="Straight Connector 168"/>
                <p:cNvCxnSpPr/>
                <p:nvPr/>
              </p:nvCxnSpPr>
              <p:spPr>
                <a:xfrm>
                  <a:off x="8501629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>
                <a:xfrm>
                  <a:off x="8268933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" name="Group 70"/>
              <p:cNvGrpSpPr/>
              <p:nvPr/>
            </p:nvGrpSpPr>
            <p:grpSpPr>
              <a:xfrm>
                <a:off x="8132332" y="4472927"/>
                <a:ext cx="551591" cy="228624"/>
                <a:chOff x="7660968" y="1751777"/>
                <a:chExt cx="1040580" cy="450645"/>
              </a:xfrm>
            </p:grpSpPr>
            <p:sp>
              <p:nvSpPr>
                <p:cNvPr id="165" name="Freeform 164"/>
                <p:cNvSpPr/>
                <p:nvPr/>
              </p:nvSpPr>
              <p:spPr>
                <a:xfrm>
                  <a:off x="7660968" y="1751777"/>
                  <a:ext cx="1040580" cy="450645"/>
                </a:xfrm>
                <a:custGeom>
                  <a:avLst/>
                  <a:gdLst>
                    <a:gd name="connsiteX0" fmla="*/ 0 w 1040580"/>
                    <a:gd name="connsiteY0" fmla="*/ 0 h 450645"/>
                    <a:gd name="connsiteX1" fmla="*/ 1040580 w 1040580"/>
                    <a:gd name="connsiteY1" fmla="*/ 8193 h 450645"/>
                    <a:gd name="connsiteX2" fmla="*/ 1032387 w 1040580"/>
                    <a:gd name="connsiteY2" fmla="*/ 450645 h 450645"/>
                    <a:gd name="connsiteX3" fmla="*/ 16387 w 1040580"/>
                    <a:gd name="connsiteY3" fmla="*/ 442451 h 450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0580" h="450645">
                      <a:moveTo>
                        <a:pt x="0" y="0"/>
                      </a:moveTo>
                      <a:lnTo>
                        <a:pt x="1040580" y="8193"/>
                      </a:lnTo>
                      <a:lnTo>
                        <a:pt x="1032387" y="450645"/>
                      </a:lnTo>
                      <a:lnTo>
                        <a:pt x="16387" y="442451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cxnSp>
              <p:nvCxnSpPr>
                <p:cNvPr id="166" name="Straight Connector 165"/>
                <p:cNvCxnSpPr/>
                <p:nvPr/>
              </p:nvCxnSpPr>
              <p:spPr>
                <a:xfrm>
                  <a:off x="8501629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/>
                <p:nvPr/>
              </p:nvCxnSpPr>
              <p:spPr>
                <a:xfrm>
                  <a:off x="8268933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2" name="Rectangle 71"/>
            <p:cNvSpPr/>
            <p:nvPr/>
          </p:nvSpPr>
          <p:spPr>
            <a:xfrm rot="16200000">
              <a:off x="4140666" y="5625761"/>
              <a:ext cx="883018" cy="13879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1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55495" tIns="77748" rIns="155495" bIns="77748" rtlCol="0" anchor="ctr"/>
            <a:lstStyle/>
            <a:p>
              <a:pPr algn="ctr"/>
              <a:endParaRPr lang="en-US" sz="1500" dirty="0">
                <a:solidFill>
                  <a:srgbClr val="000000"/>
                </a:solidFill>
              </a:endParaRP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6876464" y="5411735"/>
              <a:ext cx="169167" cy="602844"/>
              <a:chOff x="2488822" y="2403406"/>
              <a:chExt cx="529093" cy="1589294"/>
            </a:xfrm>
          </p:grpSpPr>
          <p:cxnSp>
            <p:nvCxnSpPr>
              <p:cNvPr id="152" name="Straight Arrow Connector 151"/>
              <p:cNvCxnSpPr/>
              <p:nvPr/>
            </p:nvCxnSpPr>
            <p:spPr>
              <a:xfrm flipV="1">
                <a:off x="2493656" y="2403406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Arrow Connector 152"/>
              <p:cNvCxnSpPr/>
              <p:nvPr/>
            </p:nvCxnSpPr>
            <p:spPr>
              <a:xfrm flipV="1">
                <a:off x="2490064" y="2555806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Arrow Connector 153"/>
              <p:cNvCxnSpPr/>
              <p:nvPr/>
            </p:nvCxnSpPr>
            <p:spPr>
              <a:xfrm flipV="1">
                <a:off x="2493656" y="2717444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/>
              <p:cNvCxnSpPr/>
              <p:nvPr/>
            </p:nvCxnSpPr>
            <p:spPr>
              <a:xfrm flipV="1">
                <a:off x="2493656" y="2871548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 flipV="1">
                <a:off x="2493656" y="3031695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Arrow Connector 156"/>
              <p:cNvCxnSpPr/>
              <p:nvPr/>
            </p:nvCxnSpPr>
            <p:spPr>
              <a:xfrm flipV="1">
                <a:off x="2494729" y="3190805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Arrow Connector 157"/>
              <p:cNvCxnSpPr/>
              <p:nvPr/>
            </p:nvCxnSpPr>
            <p:spPr>
              <a:xfrm flipV="1">
                <a:off x="2493656" y="3352442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Arrow Connector 158"/>
              <p:cNvCxnSpPr/>
              <p:nvPr/>
            </p:nvCxnSpPr>
            <p:spPr>
              <a:xfrm flipV="1">
                <a:off x="2494729" y="3512589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Arrow Connector 159"/>
              <p:cNvCxnSpPr/>
              <p:nvPr/>
            </p:nvCxnSpPr>
            <p:spPr>
              <a:xfrm flipV="1">
                <a:off x="2495802" y="3671699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Arrow Connector 160"/>
              <p:cNvCxnSpPr/>
              <p:nvPr/>
            </p:nvCxnSpPr>
            <p:spPr>
              <a:xfrm flipV="1">
                <a:off x="2493656" y="3833590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Arrow Connector 161"/>
              <p:cNvCxnSpPr/>
              <p:nvPr/>
            </p:nvCxnSpPr>
            <p:spPr>
              <a:xfrm flipV="1">
                <a:off x="2488822" y="3992700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4388696" y="5390116"/>
              <a:ext cx="125739" cy="602844"/>
              <a:chOff x="2488822" y="2403406"/>
              <a:chExt cx="529093" cy="1589294"/>
            </a:xfrm>
          </p:grpSpPr>
          <p:cxnSp>
            <p:nvCxnSpPr>
              <p:cNvPr id="141" name="Straight Arrow Connector 140"/>
              <p:cNvCxnSpPr/>
              <p:nvPr/>
            </p:nvCxnSpPr>
            <p:spPr>
              <a:xfrm flipV="1">
                <a:off x="2493656" y="2403406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/>
              <p:cNvCxnSpPr/>
              <p:nvPr/>
            </p:nvCxnSpPr>
            <p:spPr>
              <a:xfrm flipV="1">
                <a:off x="2490064" y="2555806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Arrow Connector 142"/>
              <p:cNvCxnSpPr/>
              <p:nvPr/>
            </p:nvCxnSpPr>
            <p:spPr>
              <a:xfrm flipV="1">
                <a:off x="2493656" y="2717444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Arrow Connector 143"/>
              <p:cNvCxnSpPr/>
              <p:nvPr/>
            </p:nvCxnSpPr>
            <p:spPr>
              <a:xfrm flipV="1">
                <a:off x="2493656" y="2871548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Arrow Connector 144"/>
              <p:cNvCxnSpPr/>
              <p:nvPr/>
            </p:nvCxnSpPr>
            <p:spPr>
              <a:xfrm flipV="1">
                <a:off x="2493656" y="3031695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Arrow Connector 145"/>
              <p:cNvCxnSpPr/>
              <p:nvPr/>
            </p:nvCxnSpPr>
            <p:spPr>
              <a:xfrm flipV="1">
                <a:off x="2494729" y="3190805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Arrow Connector 146"/>
              <p:cNvCxnSpPr/>
              <p:nvPr/>
            </p:nvCxnSpPr>
            <p:spPr>
              <a:xfrm flipV="1">
                <a:off x="2493656" y="3352442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Arrow Connector 147"/>
              <p:cNvCxnSpPr/>
              <p:nvPr/>
            </p:nvCxnSpPr>
            <p:spPr>
              <a:xfrm flipV="1">
                <a:off x="2494729" y="3512589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Arrow Connector 148"/>
              <p:cNvCxnSpPr/>
              <p:nvPr/>
            </p:nvCxnSpPr>
            <p:spPr>
              <a:xfrm flipV="1">
                <a:off x="2495802" y="3671699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/>
              <p:cNvCxnSpPr/>
              <p:nvPr/>
            </p:nvCxnSpPr>
            <p:spPr>
              <a:xfrm flipV="1">
                <a:off x="2493656" y="3833590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/>
              <p:cNvCxnSpPr/>
              <p:nvPr/>
            </p:nvCxnSpPr>
            <p:spPr>
              <a:xfrm flipV="1">
                <a:off x="2488822" y="3992700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/>
            <p:cNvGrpSpPr/>
            <p:nvPr/>
          </p:nvGrpSpPr>
          <p:grpSpPr>
            <a:xfrm>
              <a:off x="4822303" y="5326786"/>
              <a:ext cx="300026" cy="748431"/>
              <a:chOff x="2449931" y="225721"/>
              <a:chExt cx="909363" cy="1973109"/>
            </a:xfrm>
          </p:grpSpPr>
          <p:sp>
            <p:nvSpPr>
              <p:cNvPr id="129" name="Rectangle 128"/>
              <p:cNvSpPr/>
              <p:nvPr/>
            </p:nvSpPr>
            <p:spPr>
              <a:xfrm>
                <a:off x="2449931" y="225721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2449931" y="56313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2449931" y="902860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449931" y="1244322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2449931" y="191914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2449931" y="1581733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35" name="Trapezoid 134"/>
              <p:cNvSpPr/>
              <p:nvPr/>
            </p:nvSpPr>
            <p:spPr>
              <a:xfrm rot="5400000">
                <a:off x="3080394" y="231171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/>
              </a:p>
            </p:txBody>
          </p:sp>
          <p:sp>
            <p:nvSpPr>
              <p:cNvPr id="136" name="Trapezoid 135"/>
              <p:cNvSpPr/>
              <p:nvPr/>
            </p:nvSpPr>
            <p:spPr>
              <a:xfrm rot="5400000">
                <a:off x="3085058" y="56858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37" name="Trapezoid 136"/>
              <p:cNvSpPr/>
              <p:nvPr/>
            </p:nvSpPr>
            <p:spPr>
              <a:xfrm rot="5400000">
                <a:off x="3085058" y="908310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38" name="Trapezoid 137"/>
              <p:cNvSpPr/>
              <p:nvPr/>
            </p:nvSpPr>
            <p:spPr>
              <a:xfrm rot="5400000">
                <a:off x="3080394" y="125872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39" name="Trapezoid 138"/>
              <p:cNvSpPr/>
              <p:nvPr/>
            </p:nvSpPr>
            <p:spPr>
              <a:xfrm rot="5400000">
                <a:off x="3080394" y="158718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40" name="Trapezoid 139"/>
              <p:cNvSpPr/>
              <p:nvPr/>
            </p:nvSpPr>
            <p:spPr>
              <a:xfrm rot="5400000">
                <a:off x="3080394" y="192459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5284008" y="5335217"/>
              <a:ext cx="300026" cy="748431"/>
              <a:chOff x="2449931" y="225721"/>
              <a:chExt cx="909363" cy="1973109"/>
            </a:xfrm>
          </p:grpSpPr>
          <p:sp>
            <p:nvSpPr>
              <p:cNvPr id="117" name="Rectangle 116"/>
              <p:cNvSpPr/>
              <p:nvPr/>
            </p:nvSpPr>
            <p:spPr>
              <a:xfrm>
                <a:off x="2449931" y="225721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2449931" y="56313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2449931" y="902860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2449931" y="1244322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2449931" y="191914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2449931" y="1581733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23" name="Trapezoid 122"/>
              <p:cNvSpPr/>
              <p:nvPr/>
            </p:nvSpPr>
            <p:spPr>
              <a:xfrm rot="5400000">
                <a:off x="3080394" y="231171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24" name="Trapezoid 123"/>
              <p:cNvSpPr/>
              <p:nvPr/>
            </p:nvSpPr>
            <p:spPr>
              <a:xfrm rot="5400000">
                <a:off x="3085058" y="56858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25" name="Trapezoid 124"/>
              <p:cNvSpPr/>
              <p:nvPr/>
            </p:nvSpPr>
            <p:spPr>
              <a:xfrm rot="5400000">
                <a:off x="3085058" y="908310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26" name="Trapezoid 125"/>
              <p:cNvSpPr/>
              <p:nvPr/>
            </p:nvSpPr>
            <p:spPr>
              <a:xfrm rot="5400000">
                <a:off x="3080394" y="125872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27" name="Trapezoid 126"/>
              <p:cNvSpPr/>
              <p:nvPr/>
            </p:nvSpPr>
            <p:spPr>
              <a:xfrm rot="5400000">
                <a:off x="3080394" y="158718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28" name="Trapezoid 127"/>
              <p:cNvSpPr/>
              <p:nvPr/>
            </p:nvSpPr>
            <p:spPr>
              <a:xfrm rot="5400000">
                <a:off x="3080394" y="192459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5750713" y="5336359"/>
              <a:ext cx="300026" cy="748431"/>
              <a:chOff x="2449931" y="225721"/>
              <a:chExt cx="909363" cy="1973109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2449931" y="225721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2449931" y="56313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2449931" y="902860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2449931" y="1244322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2449931" y="191914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2449931" y="1581733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11" name="Trapezoid 110"/>
              <p:cNvSpPr/>
              <p:nvPr/>
            </p:nvSpPr>
            <p:spPr>
              <a:xfrm rot="5400000">
                <a:off x="3080394" y="231171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12" name="Trapezoid 111"/>
              <p:cNvSpPr/>
              <p:nvPr/>
            </p:nvSpPr>
            <p:spPr>
              <a:xfrm rot="5400000">
                <a:off x="3085058" y="56858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13" name="Trapezoid 112"/>
              <p:cNvSpPr/>
              <p:nvPr/>
            </p:nvSpPr>
            <p:spPr>
              <a:xfrm rot="5400000">
                <a:off x="3085058" y="908310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14" name="Trapezoid 113"/>
              <p:cNvSpPr/>
              <p:nvPr/>
            </p:nvSpPr>
            <p:spPr>
              <a:xfrm rot="5400000">
                <a:off x="3080394" y="125872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15" name="Trapezoid 114"/>
              <p:cNvSpPr/>
              <p:nvPr/>
            </p:nvSpPr>
            <p:spPr>
              <a:xfrm rot="5400000">
                <a:off x="3080394" y="158718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16" name="Trapezoid 115"/>
              <p:cNvSpPr/>
              <p:nvPr/>
            </p:nvSpPr>
            <p:spPr>
              <a:xfrm rot="5400000">
                <a:off x="3080394" y="192459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6214910" y="5347113"/>
              <a:ext cx="300026" cy="748431"/>
              <a:chOff x="2449931" y="225721"/>
              <a:chExt cx="909363" cy="1973109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2449931" y="225721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2449931" y="56313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2449931" y="902860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2449931" y="1244322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2449931" y="191914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2449931" y="1581733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99" name="Trapezoid 98"/>
              <p:cNvSpPr/>
              <p:nvPr/>
            </p:nvSpPr>
            <p:spPr>
              <a:xfrm rot="5400000">
                <a:off x="3080394" y="231171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00" name="Trapezoid 99"/>
              <p:cNvSpPr/>
              <p:nvPr/>
            </p:nvSpPr>
            <p:spPr>
              <a:xfrm rot="5400000">
                <a:off x="3085058" y="56858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01" name="Trapezoid 100"/>
              <p:cNvSpPr/>
              <p:nvPr/>
            </p:nvSpPr>
            <p:spPr>
              <a:xfrm rot="5400000">
                <a:off x="3085058" y="908310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02" name="Trapezoid 101"/>
              <p:cNvSpPr/>
              <p:nvPr/>
            </p:nvSpPr>
            <p:spPr>
              <a:xfrm rot="5400000">
                <a:off x="3080394" y="125872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03" name="Trapezoid 102"/>
              <p:cNvSpPr/>
              <p:nvPr/>
            </p:nvSpPr>
            <p:spPr>
              <a:xfrm rot="5400000">
                <a:off x="3080394" y="158718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04" name="Trapezoid 103"/>
              <p:cNvSpPr/>
              <p:nvPr/>
            </p:nvSpPr>
            <p:spPr>
              <a:xfrm rot="5400000">
                <a:off x="3080394" y="192459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6684779" y="5760077"/>
              <a:ext cx="182231" cy="262558"/>
              <a:chOff x="8131589" y="4009362"/>
              <a:chExt cx="552334" cy="692189"/>
            </a:xfrm>
          </p:grpSpPr>
          <p:grpSp>
            <p:nvGrpSpPr>
              <p:cNvPr id="85" name="Group 65"/>
              <p:cNvGrpSpPr/>
              <p:nvPr/>
            </p:nvGrpSpPr>
            <p:grpSpPr>
              <a:xfrm>
                <a:off x="8131589" y="4009362"/>
                <a:ext cx="551591" cy="228624"/>
                <a:chOff x="7660968" y="1751777"/>
                <a:chExt cx="1040580" cy="450645"/>
              </a:xfrm>
            </p:grpSpPr>
            <p:sp>
              <p:nvSpPr>
                <p:cNvPr id="90" name="Freeform 89"/>
                <p:cNvSpPr/>
                <p:nvPr/>
              </p:nvSpPr>
              <p:spPr>
                <a:xfrm>
                  <a:off x="7660968" y="1751777"/>
                  <a:ext cx="1040580" cy="450645"/>
                </a:xfrm>
                <a:custGeom>
                  <a:avLst/>
                  <a:gdLst>
                    <a:gd name="connsiteX0" fmla="*/ 0 w 1040580"/>
                    <a:gd name="connsiteY0" fmla="*/ 0 h 450645"/>
                    <a:gd name="connsiteX1" fmla="*/ 1040580 w 1040580"/>
                    <a:gd name="connsiteY1" fmla="*/ 8193 h 450645"/>
                    <a:gd name="connsiteX2" fmla="*/ 1032387 w 1040580"/>
                    <a:gd name="connsiteY2" fmla="*/ 450645 h 450645"/>
                    <a:gd name="connsiteX3" fmla="*/ 16387 w 1040580"/>
                    <a:gd name="connsiteY3" fmla="*/ 442451 h 450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0580" h="450645">
                      <a:moveTo>
                        <a:pt x="0" y="0"/>
                      </a:moveTo>
                      <a:lnTo>
                        <a:pt x="1040580" y="8193"/>
                      </a:lnTo>
                      <a:lnTo>
                        <a:pt x="1032387" y="450645"/>
                      </a:lnTo>
                      <a:lnTo>
                        <a:pt x="16387" y="442451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cxnSp>
              <p:nvCxnSpPr>
                <p:cNvPr id="91" name="Straight Connector 90"/>
                <p:cNvCxnSpPr/>
                <p:nvPr/>
              </p:nvCxnSpPr>
              <p:spPr>
                <a:xfrm>
                  <a:off x="8501629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>
                  <a:off x="8268933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70"/>
              <p:cNvGrpSpPr/>
              <p:nvPr/>
            </p:nvGrpSpPr>
            <p:grpSpPr>
              <a:xfrm>
                <a:off x="8132332" y="4472927"/>
                <a:ext cx="551591" cy="228624"/>
                <a:chOff x="7660968" y="1751777"/>
                <a:chExt cx="1040580" cy="450645"/>
              </a:xfrm>
            </p:grpSpPr>
            <p:sp>
              <p:nvSpPr>
                <p:cNvPr id="87" name="Freeform 86"/>
                <p:cNvSpPr/>
                <p:nvPr/>
              </p:nvSpPr>
              <p:spPr>
                <a:xfrm>
                  <a:off x="7660968" y="1751777"/>
                  <a:ext cx="1040580" cy="450645"/>
                </a:xfrm>
                <a:custGeom>
                  <a:avLst/>
                  <a:gdLst>
                    <a:gd name="connsiteX0" fmla="*/ 0 w 1040580"/>
                    <a:gd name="connsiteY0" fmla="*/ 0 h 450645"/>
                    <a:gd name="connsiteX1" fmla="*/ 1040580 w 1040580"/>
                    <a:gd name="connsiteY1" fmla="*/ 8193 h 450645"/>
                    <a:gd name="connsiteX2" fmla="*/ 1032387 w 1040580"/>
                    <a:gd name="connsiteY2" fmla="*/ 450645 h 450645"/>
                    <a:gd name="connsiteX3" fmla="*/ 16387 w 1040580"/>
                    <a:gd name="connsiteY3" fmla="*/ 442451 h 450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0580" h="450645">
                      <a:moveTo>
                        <a:pt x="0" y="0"/>
                      </a:moveTo>
                      <a:lnTo>
                        <a:pt x="1040580" y="8193"/>
                      </a:lnTo>
                      <a:lnTo>
                        <a:pt x="1032387" y="450645"/>
                      </a:lnTo>
                      <a:lnTo>
                        <a:pt x="16387" y="442451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cxnSp>
              <p:nvCxnSpPr>
                <p:cNvPr id="88" name="Straight Connector 87"/>
                <p:cNvCxnSpPr/>
                <p:nvPr/>
              </p:nvCxnSpPr>
              <p:spPr>
                <a:xfrm>
                  <a:off x="8501629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>
                  <a:off x="8268933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80" name="Straight Arrow Connector 79"/>
            <p:cNvCxnSpPr/>
            <p:nvPr/>
          </p:nvCxnSpPr>
          <p:spPr>
            <a:xfrm>
              <a:off x="4651574" y="5695160"/>
              <a:ext cx="134321" cy="2144"/>
            </a:xfrm>
            <a:prstGeom prst="straightConnector1">
              <a:avLst/>
            </a:prstGeom>
            <a:ln w="3175" cmpd="sng"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V="1">
              <a:off x="5624063" y="5703111"/>
              <a:ext cx="90933" cy="1223"/>
            </a:xfrm>
            <a:prstGeom prst="straightConnector1">
              <a:avLst/>
            </a:prstGeom>
            <a:ln w="3175" cmpd="sng"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>
              <a:off x="6085949" y="5707469"/>
              <a:ext cx="92591" cy="174"/>
            </a:xfrm>
            <a:prstGeom prst="straightConnector1">
              <a:avLst/>
            </a:prstGeom>
            <a:ln w="3175" cmpd="sng"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>
              <a:off x="6549495" y="5707642"/>
              <a:ext cx="135039" cy="2410"/>
            </a:xfrm>
            <a:prstGeom prst="straightConnector1">
              <a:avLst/>
            </a:prstGeom>
            <a:ln w="3175" cmpd="sng"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>
              <a:off x="5156849" y="5692467"/>
              <a:ext cx="96260" cy="2671"/>
            </a:xfrm>
            <a:prstGeom prst="straightConnector1">
              <a:avLst/>
            </a:prstGeom>
            <a:ln w="3175" cmpd="sng"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4986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7D98702C-BA5F-8D4B-B23D-DEB8E47CE420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252453" y="2895159"/>
            <a:ext cx="1499123" cy="2169168"/>
            <a:chOff x="1485649" y="3204985"/>
            <a:chExt cx="1124341" cy="2169168"/>
          </a:xfrm>
        </p:grpSpPr>
        <p:sp>
          <p:nvSpPr>
            <p:cNvPr id="8" name="Rectangle 7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2" tIns="54427" rIns="108852" bIns="54427" rtlCol="0" anchor="ctr"/>
            <a:lstStyle/>
            <a:p>
              <a:pPr algn="ctr"/>
              <a:endParaRPr lang="en-US" sz="3333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86800" y="2902200"/>
            <a:ext cx="1499123" cy="2169168"/>
            <a:chOff x="1485649" y="3204985"/>
            <a:chExt cx="1124341" cy="2169168"/>
          </a:xfrm>
        </p:grpSpPr>
        <p:sp>
          <p:nvSpPr>
            <p:cNvPr id="11" name="Rectangle 10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2" tIns="54427" rIns="108852" bIns="54427" rtlCol="0" anchor="ctr"/>
            <a:lstStyle/>
            <a:p>
              <a:pPr algn="ctr"/>
              <a:endParaRPr lang="en-US" sz="3333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20877" y="2910465"/>
            <a:ext cx="1499123" cy="2169168"/>
            <a:chOff x="1485649" y="3204985"/>
            <a:chExt cx="1124341" cy="2169168"/>
          </a:xfrm>
        </p:grpSpPr>
        <p:sp>
          <p:nvSpPr>
            <p:cNvPr id="14" name="Rectangle 13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2" tIns="54427" rIns="108852" bIns="54427" rtlCol="0" anchor="ctr"/>
            <a:lstStyle/>
            <a:p>
              <a:pPr algn="ctr"/>
              <a:endParaRPr lang="en-US" sz="3333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026400" y="2922412"/>
            <a:ext cx="1499123" cy="2169168"/>
            <a:chOff x="1485649" y="3204985"/>
            <a:chExt cx="1124341" cy="2169168"/>
          </a:xfrm>
        </p:grpSpPr>
        <p:sp>
          <p:nvSpPr>
            <p:cNvPr id="17" name="Rectangle 16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2" tIns="54427" rIns="108852" bIns="54427" rtlCol="0" anchor="ctr"/>
            <a:lstStyle/>
            <a:p>
              <a:pPr algn="ctr"/>
              <a:endParaRPr lang="en-US" sz="3333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1086945" y="3229731"/>
            <a:ext cx="519184" cy="1589295"/>
            <a:chOff x="2488822" y="2403406"/>
            <a:chExt cx="529093" cy="1589294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2493656" y="24034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2490064" y="25558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2493656" y="2717444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2493656" y="2871548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2493656" y="303169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2494729" y="319080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2493656" y="3352442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2494729" y="351258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2495802" y="367169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2493656" y="383359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2488822" y="399270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304800" y="3164151"/>
            <a:ext cx="508144" cy="1589295"/>
            <a:chOff x="2488822" y="2403406"/>
            <a:chExt cx="529093" cy="1589294"/>
          </a:xfrm>
        </p:grpSpPr>
        <p:cxnSp>
          <p:nvCxnSpPr>
            <p:cNvPr id="41" name="Straight Arrow Connector 40"/>
            <p:cNvCxnSpPr/>
            <p:nvPr/>
          </p:nvCxnSpPr>
          <p:spPr>
            <a:xfrm flipV="1">
              <a:off x="2493656" y="24034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2490064" y="25558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2493656" y="2717444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2493656" y="2871548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2493656" y="303169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V="1">
              <a:off x="2494729" y="319080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493656" y="3352442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2494729" y="351258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2495802" y="367169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2493656" y="383359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2488822" y="399270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2445803" y="2997192"/>
            <a:ext cx="1212484" cy="1973109"/>
            <a:chOff x="2449931" y="225721"/>
            <a:chExt cx="909363" cy="1973109"/>
          </a:xfrm>
        </p:grpSpPr>
        <p:sp>
          <p:nvSpPr>
            <p:cNvPr id="53" name="Rectangle 52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59" name="Trapezoid 58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60" name="Trapezoid 59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61" name="Trapezoid 60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62" name="Trapezoid 61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63" name="Trapezoid 62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64" name="Trapezoid 63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311670" y="3019418"/>
            <a:ext cx="1212484" cy="1973109"/>
            <a:chOff x="2449931" y="225721"/>
            <a:chExt cx="909363" cy="1973109"/>
          </a:xfrm>
        </p:grpSpPr>
        <p:sp>
          <p:nvSpPr>
            <p:cNvPr id="66" name="Rectangle 65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72" name="Trapezoid 71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73" name="Trapezoid 72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74" name="Trapezoid 73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75" name="Trapezoid 74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76" name="Trapezoid 75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77" name="Trapezoid 76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265223" y="3022428"/>
            <a:ext cx="1212484" cy="1973109"/>
            <a:chOff x="2449931" y="225721"/>
            <a:chExt cx="909363" cy="1973109"/>
          </a:xfrm>
        </p:grpSpPr>
        <p:sp>
          <p:nvSpPr>
            <p:cNvPr id="79" name="Rectangle 78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5" name="Trapezoid 84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6" name="Trapezoid 85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7" name="Trapezoid 86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8" name="Trapezoid 87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9" name="Trapezoid 88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90" name="Trapezoid 89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8173379" y="3050782"/>
            <a:ext cx="1212484" cy="1973109"/>
            <a:chOff x="2449931" y="225721"/>
            <a:chExt cx="909363" cy="1973109"/>
          </a:xfrm>
        </p:grpSpPr>
        <p:sp>
          <p:nvSpPr>
            <p:cNvPr id="92" name="Rectangle 91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98" name="Trapezoid 97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99" name="Trapezoid 98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00" name="Trapezoid 99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01" name="Trapezoid 100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02" name="Trapezoid 101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03" name="Trapezoid 102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2270150" y="2331544"/>
            <a:ext cx="1538765" cy="602360"/>
          </a:xfrm>
          <a:prstGeom prst="rect">
            <a:avLst/>
          </a:prstGeom>
          <a:noFill/>
        </p:spPr>
        <p:txBody>
          <a:bodyPr wrap="square" lIns="108852" tIns="54427" rIns="108852" bIns="54427" rtlCol="0">
            <a:spAutoFit/>
          </a:bodyPr>
          <a:lstStyle/>
          <a:p>
            <a:pPr algn="ctr"/>
            <a:r>
              <a:rPr lang="en-US" sz="1600" dirty="0" err="1"/>
              <a:t>Match+Action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Stage</a:t>
            </a:r>
          </a:p>
        </p:txBody>
      </p:sp>
      <p:sp>
        <p:nvSpPr>
          <p:cNvPr id="207" name="Rectangle 206"/>
          <p:cNvSpPr/>
          <p:nvPr/>
        </p:nvSpPr>
        <p:spPr>
          <a:xfrm>
            <a:off x="9971562" y="2922276"/>
            <a:ext cx="1123753" cy="2184475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55495" tIns="0" rIns="155495" bIns="77748" rtlCol="0" anchor="ctr"/>
          <a:lstStyle/>
          <a:p>
            <a:pPr algn="ctr">
              <a:lnSpc>
                <a:spcPts val="1900"/>
              </a:lnSpc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146842" y="3220643"/>
            <a:ext cx="736445" cy="692189"/>
            <a:chOff x="8131589" y="4009362"/>
            <a:chExt cx="552334" cy="692189"/>
          </a:xfrm>
          <a:noFill/>
        </p:grpSpPr>
        <p:grpSp>
          <p:nvGrpSpPr>
            <p:cNvPr id="20" name="Group 65"/>
            <p:cNvGrpSpPr/>
            <p:nvPr/>
          </p:nvGrpSpPr>
          <p:grpSpPr>
            <a:xfrm>
              <a:off x="8131589" y="4009362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25" name="Freeform 24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70"/>
            <p:cNvGrpSpPr/>
            <p:nvPr/>
          </p:nvGrpSpPr>
          <p:grpSpPr>
            <a:xfrm>
              <a:off x="8132332" y="4472927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22" name="Freeform 21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5" name="Group 104"/>
          <p:cNvGrpSpPr/>
          <p:nvPr/>
        </p:nvGrpSpPr>
        <p:grpSpPr>
          <a:xfrm>
            <a:off x="10147833" y="4148075"/>
            <a:ext cx="736445" cy="692189"/>
            <a:chOff x="8131589" y="4009362"/>
            <a:chExt cx="552334" cy="692189"/>
          </a:xfrm>
          <a:noFill/>
        </p:grpSpPr>
        <p:grpSp>
          <p:nvGrpSpPr>
            <p:cNvPr id="106" name="Group 65"/>
            <p:cNvGrpSpPr/>
            <p:nvPr/>
          </p:nvGrpSpPr>
          <p:grpSpPr>
            <a:xfrm>
              <a:off x="8131589" y="4009362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111" name="Freeform 110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cxnSp>
            <p:nvCxnSpPr>
              <p:cNvPr id="112" name="Straight Connector 111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 70"/>
            <p:cNvGrpSpPr/>
            <p:nvPr/>
          </p:nvGrpSpPr>
          <p:grpSpPr>
            <a:xfrm>
              <a:off x="8132332" y="4472927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108" name="Freeform 107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cxnSp>
            <p:nvCxnSpPr>
              <p:cNvPr id="109" name="Straight Connector 108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4" name="Straight Arrow Connector 113"/>
          <p:cNvCxnSpPr>
            <a:stCxn id="121" idx="3"/>
            <a:endCxn id="9" idx="1"/>
          </p:cNvCxnSpPr>
          <p:nvPr/>
        </p:nvCxnSpPr>
        <p:spPr>
          <a:xfrm flipV="1">
            <a:off x="1770880" y="3973999"/>
            <a:ext cx="481573" cy="12443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stCxn id="12" idx="3"/>
            <a:endCxn id="15" idx="1"/>
          </p:cNvCxnSpPr>
          <p:nvPr/>
        </p:nvCxnSpPr>
        <p:spPr>
          <a:xfrm>
            <a:off x="5685923" y="3981041"/>
            <a:ext cx="434955" cy="8265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>
            <a:stCxn id="14" idx="3"/>
            <a:endCxn id="18" idx="1"/>
          </p:cNvCxnSpPr>
          <p:nvPr/>
        </p:nvCxnSpPr>
        <p:spPr>
          <a:xfrm>
            <a:off x="7620000" y="4000796"/>
            <a:ext cx="406400" cy="457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18" idx="3"/>
            <a:endCxn id="207" idx="1"/>
          </p:cNvCxnSpPr>
          <p:nvPr/>
        </p:nvCxnSpPr>
        <p:spPr>
          <a:xfrm>
            <a:off x="9525523" y="4001252"/>
            <a:ext cx="446039" cy="13261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8" idx="3"/>
            <a:endCxn id="12" idx="1"/>
          </p:cNvCxnSpPr>
          <p:nvPr/>
        </p:nvCxnSpPr>
        <p:spPr>
          <a:xfrm flipV="1">
            <a:off x="3751576" y="3981040"/>
            <a:ext cx="435224" cy="4448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2436221" y="3022427"/>
            <a:ext cx="72059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/>
              <a:t>Memory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3307099" y="3040693"/>
            <a:ext cx="276935" cy="2051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333" dirty="0"/>
              <a:t>ALU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6400" y="5150247"/>
            <a:ext cx="1686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Programmable</a:t>
            </a:r>
            <a:br>
              <a:rPr lang="en-US" sz="1600" dirty="0"/>
            </a:br>
            <a:r>
              <a:rPr lang="en-US" sz="1600" dirty="0"/>
              <a:t>Parser</a:t>
            </a:r>
          </a:p>
        </p:txBody>
      </p:sp>
      <p:grpSp>
        <p:nvGrpSpPr>
          <p:cNvPr id="222" name="Group 221"/>
          <p:cNvGrpSpPr/>
          <p:nvPr/>
        </p:nvGrpSpPr>
        <p:grpSpPr>
          <a:xfrm>
            <a:off x="807432" y="2908556"/>
            <a:ext cx="963448" cy="2155771"/>
            <a:chOff x="605574" y="1959131"/>
            <a:chExt cx="722586" cy="1616828"/>
          </a:xfrm>
        </p:grpSpPr>
        <p:sp>
          <p:nvSpPr>
            <p:cNvPr id="121" name="Rectangle 120"/>
            <p:cNvSpPr/>
            <p:nvPr/>
          </p:nvSpPr>
          <p:spPr>
            <a:xfrm>
              <a:off x="605574" y="1959131"/>
              <a:ext cx="722586" cy="161682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55495" tIns="0" rIns="155495" bIns="77748" rtlCol="0" anchor="ctr"/>
            <a:lstStyle/>
            <a:p>
              <a:pPr algn="ctr">
                <a:lnSpc>
                  <a:spcPts val="1900"/>
                </a:lnSpc>
              </a:pPr>
              <a:r>
                <a:rPr lang="en-US" sz="2000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75714" y="2116356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1" name="Oval 170"/>
            <p:cNvSpPr/>
            <p:nvPr/>
          </p:nvSpPr>
          <p:spPr>
            <a:xfrm>
              <a:off x="696269" y="2592154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2" name="Oval 171"/>
            <p:cNvSpPr/>
            <p:nvPr/>
          </p:nvSpPr>
          <p:spPr>
            <a:xfrm>
              <a:off x="981553" y="2400219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3" name="Oval 172"/>
            <p:cNvSpPr/>
            <p:nvPr/>
          </p:nvSpPr>
          <p:spPr>
            <a:xfrm>
              <a:off x="679074" y="2977974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4" name="Oval 173"/>
            <p:cNvSpPr/>
            <p:nvPr/>
          </p:nvSpPr>
          <p:spPr>
            <a:xfrm>
              <a:off x="1007641" y="3198590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78" name="Curved Connector 177"/>
            <p:cNvCxnSpPr>
              <a:stCxn id="3" idx="0"/>
              <a:endCxn id="172" idx="0"/>
            </p:cNvCxnSpPr>
            <p:nvPr/>
          </p:nvCxnSpPr>
          <p:spPr>
            <a:xfrm rot="16200000" flipH="1">
              <a:off x="801001" y="2105368"/>
              <a:ext cx="283863" cy="305839"/>
            </a:xfrm>
            <a:prstGeom prst="curvedConnector3">
              <a:avLst>
                <a:gd name="adj1" fmla="val -19368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urved Connector 187"/>
            <p:cNvCxnSpPr>
              <a:stCxn id="3" idx="4"/>
              <a:endCxn id="171" idx="0"/>
            </p:cNvCxnSpPr>
            <p:nvPr/>
          </p:nvCxnSpPr>
          <p:spPr>
            <a:xfrm rot="16200000" flipH="1">
              <a:off x="680157" y="2461741"/>
              <a:ext cx="240269" cy="20555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urved Connector 188"/>
            <p:cNvCxnSpPr>
              <a:stCxn id="172" idx="4"/>
              <a:endCxn id="172" idx="6"/>
            </p:cNvCxnSpPr>
            <p:nvPr/>
          </p:nvCxnSpPr>
          <p:spPr>
            <a:xfrm rot="5400000" flipH="1" flipV="1">
              <a:off x="1094121" y="2519716"/>
              <a:ext cx="117764" cy="114300"/>
            </a:xfrm>
            <a:prstGeom prst="curvedConnector4">
              <a:avLst>
                <a:gd name="adj1" fmla="val -95831"/>
                <a:gd name="adj2" fmla="val 163291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urved Connector 189"/>
            <p:cNvCxnSpPr>
              <a:stCxn id="172" idx="3"/>
              <a:endCxn id="173" idx="6"/>
            </p:cNvCxnSpPr>
            <p:nvPr/>
          </p:nvCxnSpPr>
          <p:spPr>
            <a:xfrm rot="5400000">
              <a:off x="714112" y="2794819"/>
              <a:ext cx="494483" cy="107357"/>
            </a:xfrm>
            <a:prstGeom prst="curvedConnector2">
              <a:avLst/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urved Connector 190"/>
            <p:cNvCxnSpPr>
              <a:stCxn id="171" idx="6"/>
              <a:endCxn id="174" idx="0"/>
            </p:cNvCxnSpPr>
            <p:nvPr/>
          </p:nvCxnSpPr>
          <p:spPr>
            <a:xfrm>
              <a:off x="924869" y="2709919"/>
              <a:ext cx="197072" cy="488671"/>
            </a:xfrm>
            <a:prstGeom prst="curvedConnector2">
              <a:avLst/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urved Connector 192"/>
            <p:cNvCxnSpPr>
              <a:stCxn id="174" idx="4"/>
              <a:endCxn id="173" idx="4"/>
            </p:cNvCxnSpPr>
            <p:nvPr/>
          </p:nvCxnSpPr>
          <p:spPr>
            <a:xfrm rot="5400000" flipH="1">
              <a:off x="847350" y="3159528"/>
              <a:ext cx="220616" cy="328567"/>
            </a:xfrm>
            <a:prstGeom prst="curvedConnector3">
              <a:avLst>
                <a:gd name="adj1" fmla="val -40662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4" name="Left Brace 223"/>
          <p:cNvSpPr/>
          <p:nvPr/>
        </p:nvSpPr>
        <p:spPr>
          <a:xfrm rot="5400000" flipH="1">
            <a:off x="5741460" y="1639283"/>
            <a:ext cx="296357" cy="7290325"/>
          </a:xfrm>
          <a:prstGeom prst="leftBrace">
            <a:avLst>
              <a:gd name="adj1" fmla="val 43551"/>
              <a:gd name="adj2" fmla="val 49888"/>
            </a:avLst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5" name="TextBox 224"/>
          <p:cNvSpPr txBox="1"/>
          <p:nvPr/>
        </p:nvSpPr>
        <p:spPr>
          <a:xfrm>
            <a:off x="3392982" y="5385312"/>
            <a:ext cx="4780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Programmable </a:t>
            </a:r>
            <a:r>
              <a:rPr lang="en-US" sz="1600"/>
              <a:t>Match-Action Pipeline</a:t>
            </a:r>
            <a:endParaRPr lang="en-US" sz="1600" dirty="0"/>
          </a:p>
        </p:txBody>
      </p:sp>
      <p:sp>
        <p:nvSpPr>
          <p:cNvPr id="137" name="Title 2"/>
          <p:cNvSpPr txBox="1">
            <a:spLocks/>
          </p:cNvSpPr>
          <p:nvPr/>
        </p:nvSpPr>
        <p:spPr>
          <a:xfrm>
            <a:off x="398812" y="-338679"/>
            <a:ext cx="1171786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/>
              <a:t>PISA: Protocol Independent Switch Architecture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226456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roup 359"/>
          <p:cNvGrpSpPr/>
          <p:nvPr/>
        </p:nvGrpSpPr>
        <p:grpSpPr>
          <a:xfrm>
            <a:off x="10956315" y="3247519"/>
            <a:ext cx="683647" cy="1589295"/>
            <a:chOff x="2488822" y="2403406"/>
            <a:chExt cx="529093" cy="1589294"/>
          </a:xfrm>
        </p:grpSpPr>
        <p:cxnSp>
          <p:nvCxnSpPr>
            <p:cNvPr id="361" name="Straight Arrow Connector 360"/>
            <p:cNvCxnSpPr/>
            <p:nvPr/>
          </p:nvCxnSpPr>
          <p:spPr>
            <a:xfrm flipV="1">
              <a:off x="2493656" y="24034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Arrow Connector 361"/>
            <p:cNvCxnSpPr/>
            <p:nvPr/>
          </p:nvCxnSpPr>
          <p:spPr>
            <a:xfrm flipV="1">
              <a:off x="2490064" y="25558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Arrow Connector 362"/>
            <p:cNvCxnSpPr/>
            <p:nvPr/>
          </p:nvCxnSpPr>
          <p:spPr>
            <a:xfrm flipV="1">
              <a:off x="2493656" y="2717444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Arrow Connector 363"/>
            <p:cNvCxnSpPr/>
            <p:nvPr/>
          </p:nvCxnSpPr>
          <p:spPr>
            <a:xfrm flipV="1">
              <a:off x="2493656" y="2871548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Arrow Connector 364"/>
            <p:cNvCxnSpPr/>
            <p:nvPr/>
          </p:nvCxnSpPr>
          <p:spPr>
            <a:xfrm flipV="1">
              <a:off x="2493656" y="303169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Arrow Connector 365"/>
            <p:cNvCxnSpPr/>
            <p:nvPr/>
          </p:nvCxnSpPr>
          <p:spPr>
            <a:xfrm flipV="1">
              <a:off x="2494729" y="319080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Arrow Connector 366"/>
            <p:cNvCxnSpPr/>
            <p:nvPr/>
          </p:nvCxnSpPr>
          <p:spPr>
            <a:xfrm flipV="1">
              <a:off x="2493656" y="3352442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Arrow Connector 367"/>
            <p:cNvCxnSpPr/>
            <p:nvPr/>
          </p:nvCxnSpPr>
          <p:spPr>
            <a:xfrm flipV="1">
              <a:off x="2494729" y="351258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Arrow Connector 368"/>
            <p:cNvCxnSpPr/>
            <p:nvPr/>
          </p:nvCxnSpPr>
          <p:spPr>
            <a:xfrm flipV="1">
              <a:off x="2495802" y="367169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Arrow Connector 369"/>
            <p:cNvCxnSpPr/>
            <p:nvPr/>
          </p:nvCxnSpPr>
          <p:spPr>
            <a:xfrm flipV="1">
              <a:off x="2493656" y="383359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Arrow Connector 370"/>
            <p:cNvCxnSpPr/>
            <p:nvPr/>
          </p:nvCxnSpPr>
          <p:spPr>
            <a:xfrm flipV="1">
              <a:off x="2488822" y="399270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" name="Rectangle 183"/>
          <p:cNvSpPr/>
          <p:nvPr/>
        </p:nvSpPr>
        <p:spPr>
          <a:xfrm>
            <a:off x="9971562" y="2922276"/>
            <a:ext cx="1123753" cy="2184475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55495" tIns="0" rIns="155495" bIns="77748" rtlCol="0" anchor="ctr"/>
          <a:lstStyle/>
          <a:p>
            <a:pPr algn="ctr">
              <a:lnSpc>
                <a:spcPts val="1900"/>
              </a:lnSpc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437" name="Group 436"/>
          <p:cNvGrpSpPr/>
          <p:nvPr/>
        </p:nvGrpSpPr>
        <p:grpSpPr>
          <a:xfrm>
            <a:off x="10129907" y="4165863"/>
            <a:ext cx="736445" cy="692189"/>
            <a:chOff x="8131589" y="4009362"/>
            <a:chExt cx="552334" cy="692189"/>
          </a:xfrm>
        </p:grpSpPr>
        <p:grpSp>
          <p:nvGrpSpPr>
            <p:cNvPr id="438" name="Group 65"/>
            <p:cNvGrpSpPr/>
            <p:nvPr/>
          </p:nvGrpSpPr>
          <p:grpSpPr>
            <a:xfrm>
              <a:off x="8131589" y="4009362"/>
              <a:ext cx="551591" cy="228624"/>
              <a:chOff x="7660968" y="1751777"/>
              <a:chExt cx="1040580" cy="450645"/>
            </a:xfrm>
          </p:grpSpPr>
          <p:sp>
            <p:nvSpPr>
              <p:cNvPr id="443" name="Freeform 442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noFill/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cxnSp>
            <p:nvCxnSpPr>
              <p:cNvPr id="444" name="Straight Connector 443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9" name="Group 70"/>
            <p:cNvGrpSpPr/>
            <p:nvPr/>
          </p:nvGrpSpPr>
          <p:grpSpPr>
            <a:xfrm>
              <a:off x="8132332" y="4472927"/>
              <a:ext cx="551591" cy="228624"/>
              <a:chOff x="7660968" y="1751777"/>
              <a:chExt cx="1040580" cy="450645"/>
            </a:xfrm>
          </p:grpSpPr>
          <p:sp>
            <p:nvSpPr>
              <p:cNvPr id="440" name="Freeform 439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noFill/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cxnSp>
            <p:nvCxnSpPr>
              <p:cNvPr id="441" name="Straight Connector 440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8" name="Group 317"/>
          <p:cNvGrpSpPr/>
          <p:nvPr/>
        </p:nvGrpSpPr>
        <p:grpSpPr>
          <a:xfrm>
            <a:off x="9621746" y="3447084"/>
            <a:ext cx="89297" cy="578721"/>
            <a:chOff x="2682199" y="3319032"/>
            <a:chExt cx="152400" cy="987683"/>
          </a:xfrm>
        </p:grpSpPr>
        <p:sp>
          <p:nvSpPr>
            <p:cNvPr id="319" name="Rectangle 318"/>
            <p:cNvSpPr/>
            <p:nvPr/>
          </p:nvSpPr>
          <p:spPr>
            <a:xfrm>
              <a:off x="2682199" y="3319032"/>
              <a:ext cx="152400" cy="176851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  <p:sp>
          <p:nvSpPr>
            <p:cNvPr id="320" name="Rectangle 319"/>
            <p:cNvSpPr/>
            <p:nvPr/>
          </p:nvSpPr>
          <p:spPr>
            <a:xfrm>
              <a:off x="2682199" y="3716850"/>
              <a:ext cx="152400" cy="176851"/>
            </a:xfrm>
            <a:prstGeom prst="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2682199" y="4129864"/>
              <a:ext cx="152400" cy="176851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</p:grpSp>
      <p:sp>
        <p:nvSpPr>
          <p:cNvPr id="322" name="Rectangle 321"/>
          <p:cNvSpPr/>
          <p:nvPr/>
        </p:nvSpPr>
        <p:spPr>
          <a:xfrm>
            <a:off x="10196531" y="4210310"/>
            <a:ext cx="593951" cy="1065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97"/>
          </a:p>
        </p:txBody>
      </p:sp>
      <p:sp>
        <p:nvSpPr>
          <p:cNvPr id="323" name="Rectangle 322"/>
          <p:cNvSpPr/>
          <p:nvPr/>
        </p:nvSpPr>
        <p:spPr>
          <a:xfrm>
            <a:off x="9621746" y="3447083"/>
            <a:ext cx="89297" cy="10362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97"/>
          </a:p>
        </p:txBody>
      </p:sp>
      <p:sp>
        <p:nvSpPr>
          <p:cNvPr id="324" name="Rectangle 323"/>
          <p:cNvSpPr/>
          <p:nvPr/>
        </p:nvSpPr>
        <p:spPr>
          <a:xfrm>
            <a:off x="9621746" y="3680177"/>
            <a:ext cx="89297" cy="103624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97"/>
          </a:p>
        </p:txBody>
      </p:sp>
      <p:sp>
        <p:nvSpPr>
          <p:cNvPr id="325" name="Rectangle 324"/>
          <p:cNvSpPr/>
          <p:nvPr/>
        </p:nvSpPr>
        <p:spPr>
          <a:xfrm>
            <a:off x="9621746" y="3922179"/>
            <a:ext cx="89297" cy="103624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97"/>
          </a:p>
        </p:txBody>
      </p:sp>
      <p:sp>
        <p:nvSpPr>
          <p:cNvPr id="170" name="Title 2"/>
          <p:cNvSpPr txBox="1">
            <a:spLocks/>
          </p:cNvSpPr>
          <p:nvPr/>
        </p:nvSpPr>
        <p:spPr>
          <a:xfrm>
            <a:off x="398812" y="-338679"/>
            <a:ext cx="1171786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/>
              <a:t>PISA: Protocol Independent Switch Architecture</a:t>
            </a:r>
            <a:endParaRPr lang="en-US" sz="4400" b="1" dirty="0"/>
          </a:p>
        </p:txBody>
      </p:sp>
      <p:grpSp>
        <p:nvGrpSpPr>
          <p:cNvPr id="338" name="Group 337"/>
          <p:cNvGrpSpPr/>
          <p:nvPr/>
        </p:nvGrpSpPr>
        <p:grpSpPr>
          <a:xfrm>
            <a:off x="2283490" y="2911900"/>
            <a:ext cx="1499123" cy="2169168"/>
            <a:chOff x="1485649" y="3204985"/>
            <a:chExt cx="1124341" cy="2169168"/>
          </a:xfrm>
        </p:grpSpPr>
        <p:sp>
          <p:nvSpPr>
            <p:cNvPr id="339" name="Rectangle 338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2" tIns="54427" rIns="108852" bIns="54427" rtlCol="0" anchor="ctr"/>
            <a:lstStyle/>
            <a:p>
              <a:pPr algn="ctr"/>
              <a:endParaRPr lang="en-US" sz="3333" dirty="0">
                <a:solidFill>
                  <a:schemeClr val="tx1"/>
                </a:solidFill>
              </a:endParaRPr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341" name="Group 340"/>
          <p:cNvGrpSpPr/>
          <p:nvPr/>
        </p:nvGrpSpPr>
        <p:grpSpPr>
          <a:xfrm>
            <a:off x="4188877" y="2928575"/>
            <a:ext cx="1499123" cy="2169168"/>
            <a:chOff x="1485649" y="3204985"/>
            <a:chExt cx="1124341" cy="2169168"/>
          </a:xfrm>
        </p:grpSpPr>
        <p:sp>
          <p:nvSpPr>
            <p:cNvPr id="342" name="Rectangle 341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2" tIns="54427" rIns="108852" bIns="54427" rtlCol="0" anchor="ctr"/>
            <a:lstStyle/>
            <a:p>
              <a:pPr algn="ctr"/>
              <a:endParaRPr lang="en-US" sz="3333" dirty="0">
                <a:solidFill>
                  <a:schemeClr val="tx1"/>
                </a:solidFill>
              </a:endParaRPr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344" name="Group 343"/>
          <p:cNvGrpSpPr/>
          <p:nvPr/>
        </p:nvGrpSpPr>
        <p:grpSpPr>
          <a:xfrm>
            <a:off x="6089986" y="2936840"/>
            <a:ext cx="1499123" cy="2169168"/>
            <a:chOff x="1485649" y="3204985"/>
            <a:chExt cx="1124341" cy="2169168"/>
          </a:xfrm>
        </p:grpSpPr>
        <p:sp>
          <p:nvSpPr>
            <p:cNvPr id="345" name="Rectangle 344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2" tIns="54427" rIns="108852" bIns="54427" rtlCol="0" anchor="ctr"/>
            <a:lstStyle/>
            <a:p>
              <a:pPr algn="ctr"/>
              <a:endParaRPr lang="en-US" sz="3333" dirty="0">
                <a:solidFill>
                  <a:schemeClr val="tx1"/>
                </a:solidFill>
              </a:endParaRPr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347" name="Group 346"/>
          <p:cNvGrpSpPr/>
          <p:nvPr/>
        </p:nvGrpSpPr>
        <p:grpSpPr>
          <a:xfrm>
            <a:off x="7963293" y="2948787"/>
            <a:ext cx="1499123" cy="2169168"/>
            <a:chOff x="1485649" y="3204985"/>
            <a:chExt cx="1124341" cy="2169168"/>
          </a:xfrm>
        </p:grpSpPr>
        <p:sp>
          <p:nvSpPr>
            <p:cNvPr id="348" name="Rectangle 347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2" tIns="54427" rIns="108852" bIns="54427" rtlCol="0" anchor="ctr"/>
            <a:lstStyle/>
            <a:p>
              <a:pPr algn="ctr"/>
              <a:endParaRPr lang="en-US" sz="3333" dirty="0">
                <a:solidFill>
                  <a:schemeClr val="tx1"/>
                </a:solidFill>
              </a:endParaRPr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350" name="Group 349"/>
          <p:cNvGrpSpPr/>
          <p:nvPr/>
        </p:nvGrpSpPr>
        <p:grpSpPr>
          <a:xfrm>
            <a:off x="10128916" y="3238431"/>
            <a:ext cx="736445" cy="692189"/>
            <a:chOff x="8131589" y="4009362"/>
            <a:chExt cx="552334" cy="692189"/>
          </a:xfrm>
        </p:grpSpPr>
        <p:grpSp>
          <p:nvGrpSpPr>
            <p:cNvPr id="351" name="Group 65"/>
            <p:cNvGrpSpPr/>
            <p:nvPr/>
          </p:nvGrpSpPr>
          <p:grpSpPr>
            <a:xfrm>
              <a:off x="8131589" y="4009362"/>
              <a:ext cx="551591" cy="228624"/>
              <a:chOff x="7660968" y="1751777"/>
              <a:chExt cx="1040580" cy="450645"/>
            </a:xfrm>
          </p:grpSpPr>
          <p:sp>
            <p:nvSpPr>
              <p:cNvPr id="356" name="Freeform 355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noFill/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cxnSp>
            <p:nvCxnSpPr>
              <p:cNvPr id="357" name="Straight Connector 356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2" name="Group 70"/>
            <p:cNvGrpSpPr/>
            <p:nvPr/>
          </p:nvGrpSpPr>
          <p:grpSpPr>
            <a:xfrm>
              <a:off x="8132332" y="4472927"/>
              <a:ext cx="551591" cy="228624"/>
              <a:chOff x="7660968" y="1751777"/>
              <a:chExt cx="1040580" cy="450645"/>
            </a:xfrm>
          </p:grpSpPr>
          <p:sp>
            <p:nvSpPr>
              <p:cNvPr id="353" name="Freeform 352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noFill/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cxnSp>
            <p:nvCxnSpPr>
              <p:cNvPr id="354" name="Straight Connector 353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2" name="Group 371"/>
          <p:cNvGrpSpPr/>
          <p:nvPr/>
        </p:nvGrpSpPr>
        <p:grpSpPr>
          <a:xfrm>
            <a:off x="304800" y="3173273"/>
            <a:ext cx="508144" cy="1589295"/>
            <a:chOff x="2488822" y="2403406"/>
            <a:chExt cx="529093" cy="1589294"/>
          </a:xfrm>
        </p:grpSpPr>
        <p:cxnSp>
          <p:nvCxnSpPr>
            <p:cNvPr id="373" name="Straight Arrow Connector 372"/>
            <p:cNvCxnSpPr/>
            <p:nvPr/>
          </p:nvCxnSpPr>
          <p:spPr>
            <a:xfrm flipV="1">
              <a:off x="2493656" y="24034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Arrow Connector 373"/>
            <p:cNvCxnSpPr/>
            <p:nvPr/>
          </p:nvCxnSpPr>
          <p:spPr>
            <a:xfrm flipV="1">
              <a:off x="2490064" y="25558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Arrow Connector 374"/>
            <p:cNvCxnSpPr/>
            <p:nvPr/>
          </p:nvCxnSpPr>
          <p:spPr>
            <a:xfrm flipV="1">
              <a:off x="2493656" y="2717444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Arrow Connector 375"/>
            <p:cNvCxnSpPr/>
            <p:nvPr/>
          </p:nvCxnSpPr>
          <p:spPr>
            <a:xfrm flipV="1">
              <a:off x="2493656" y="2871548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Arrow Connector 376"/>
            <p:cNvCxnSpPr/>
            <p:nvPr/>
          </p:nvCxnSpPr>
          <p:spPr>
            <a:xfrm flipV="1">
              <a:off x="2493656" y="303169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Arrow Connector 377"/>
            <p:cNvCxnSpPr/>
            <p:nvPr/>
          </p:nvCxnSpPr>
          <p:spPr>
            <a:xfrm flipV="1">
              <a:off x="2494729" y="319080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Arrow Connector 378"/>
            <p:cNvCxnSpPr/>
            <p:nvPr/>
          </p:nvCxnSpPr>
          <p:spPr>
            <a:xfrm flipV="1">
              <a:off x="2493656" y="3352442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Arrow Connector 379"/>
            <p:cNvCxnSpPr/>
            <p:nvPr/>
          </p:nvCxnSpPr>
          <p:spPr>
            <a:xfrm flipV="1">
              <a:off x="2494729" y="351258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Arrow Connector 380"/>
            <p:cNvCxnSpPr/>
            <p:nvPr/>
          </p:nvCxnSpPr>
          <p:spPr>
            <a:xfrm flipV="1">
              <a:off x="2495802" y="367169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Arrow Connector 381"/>
            <p:cNvCxnSpPr/>
            <p:nvPr/>
          </p:nvCxnSpPr>
          <p:spPr>
            <a:xfrm flipV="1">
              <a:off x="2493656" y="383359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Arrow Connector 382"/>
            <p:cNvCxnSpPr/>
            <p:nvPr/>
          </p:nvCxnSpPr>
          <p:spPr>
            <a:xfrm flipV="1">
              <a:off x="2488822" y="399270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4" name="Group 383"/>
          <p:cNvGrpSpPr/>
          <p:nvPr/>
        </p:nvGrpSpPr>
        <p:grpSpPr>
          <a:xfrm>
            <a:off x="2430626" y="3006314"/>
            <a:ext cx="1212484" cy="1973109"/>
            <a:chOff x="2449931" y="225721"/>
            <a:chExt cx="909363" cy="1973109"/>
          </a:xfrm>
        </p:grpSpPr>
        <p:sp>
          <p:nvSpPr>
            <p:cNvPr id="385" name="Rectangle 384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91" name="Trapezoid 390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392" name="Trapezoid 391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93" name="Trapezoid 392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94" name="Trapezoid 393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95" name="Trapezoid 394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96" name="Trapezoid 395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397" name="Group 396"/>
          <p:cNvGrpSpPr/>
          <p:nvPr/>
        </p:nvGrpSpPr>
        <p:grpSpPr>
          <a:xfrm>
            <a:off x="4313747" y="3045792"/>
            <a:ext cx="1212484" cy="1973109"/>
            <a:chOff x="2449931" y="225721"/>
            <a:chExt cx="909363" cy="1973109"/>
          </a:xfrm>
        </p:grpSpPr>
        <p:sp>
          <p:nvSpPr>
            <p:cNvPr id="398" name="Rectangle 397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04" name="Trapezoid 403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05" name="Trapezoid 404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06" name="Trapezoid 405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07" name="Trapezoid 406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08" name="Trapezoid 407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09" name="Trapezoid 408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410" name="Group 409"/>
          <p:cNvGrpSpPr/>
          <p:nvPr/>
        </p:nvGrpSpPr>
        <p:grpSpPr>
          <a:xfrm>
            <a:off x="6234332" y="3048803"/>
            <a:ext cx="1212484" cy="1973109"/>
            <a:chOff x="2449931" y="225721"/>
            <a:chExt cx="909363" cy="1973109"/>
          </a:xfrm>
        </p:grpSpPr>
        <p:sp>
          <p:nvSpPr>
            <p:cNvPr id="411" name="Rectangle 410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12" name="Rectangle 411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15" name="Rectangle 414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16" name="Rectangle 415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17" name="Trapezoid 416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18" name="Trapezoid 417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19" name="Trapezoid 418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20" name="Trapezoid 419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21" name="Trapezoid 420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22" name="Trapezoid 421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423" name="Group 422"/>
          <p:cNvGrpSpPr/>
          <p:nvPr/>
        </p:nvGrpSpPr>
        <p:grpSpPr>
          <a:xfrm>
            <a:off x="8110272" y="3077156"/>
            <a:ext cx="1212484" cy="1973109"/>
            <a:chOff x="2449931" y="225721"/>
            <a:chExt cx="909363" cy="1973109"/>
          </a:xfrm>
        </p:grpSpPr>
        <p:sp>
          <p:nvSpPr>
            <p:cNvPr id="424" name="Rectangle 423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30" name="Trapezoid 429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31" name="Trapezoid 430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32" name="Trapezoid 431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33" name="Trapezoid 432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34" name="Trapezoid 433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35" name="Trapezoid 434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cxnSp>
        <p:nvCxnSpPr>
          <p:cNvPr id="446" name="Straight Arrow Connector 445"/>
          <p:cNvCxnSpPr/>
          <p:nvPr/>
        </p:nvCxnSpPr>
        <p:spPr>
          <a:xfrm>
            <a:off x="1757917" y="3994720"/>
            <a:ext cx="542827" cy="5653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7" name="Straight Arrow Connector 446"/>
          <p:cNvCxnSpPr/>
          <p:nvPr/>
        </p:nvCxnSpPr>
        <p:spPr>
          <a:xfrm flipV="1">
            <a:off x="5687999" y="4015680"/>
            <a:ext cx="367483" cy="3224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8" name="Straight Arrow Connector 447"/>
          <p:cNvCxnSpPr/>
          <p:nvPr/>
        </p:nvCxnSpPr>
        <p:spPr>
          <a:xfrm>
            <a:off x="7589110" y="4027169"/>
            <a:ext cx="374185" cy="459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9" name="Straight Arrow Connector 448"/>
          <p:cNvCxnSpPr/>
          <p:nvPr/>
        </p:nvCxnSpPr>
        <p:spPr>
          <a:xfrm>
            <a:off x="9427910" y="4027629"/>
            <a:ext cx="545729" cy="6353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0" name="Straight Arrow Connector 449"/>
          <p:cNvCxnSpPr/>
          <p:nvPr/>
        </p:nvCxnSpPr>
        <p:spPr>
          <a:xfrm>
            <a:off x="3799866" y="3987619"/>
            <a:ext cx="389013" cy="7043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7" name="Group 286"/>
          <p:cNvGrpSpPr/>
          <p:nvPr/>
        </p:nvGrpSpPr>
        <p:grpSpPr>
          <a:xfrm>
            <a:off x="2266953" y="3146144"/>
            <a:ext cx="89297" cy="1080537"/>
            <a:chOff x="2682199" y="3319032"/>
            <a:chExt cx="152400" cy="1844119"/>
          </a:xfrm>
        </p:grpSpPr>
        <p:sp>
          <p:nvSpPr>
            <p:cNvPr id="288" name="Rectangle 287"/>
            <p:cNvSpPr/>
            <p:nvPr/>
          </p:nvSpPr>
          <p:spPr>
            <a:xfrm>
              <a:off x="2682199" y="3319032"/>
              <a:ext cx="152400" cy="176851"/>
            </a:xfrm>
            <a:prstGeom prst="rect">
              <a:avLst/>
            </a:prstGeom>
            <a:solidFill>
              <a:srgbClr val="FF9B2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2682199" y="3861354"/>
              <a:ext cx="152400" cy="176852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2682199" y="4433320"/>
              <a:ext cx="152400" cy="176852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2682199" y="4986299"/>
              <a:ext cx="152400" cy="176852"/>
            </a:xfrm>
            <a:prstGeom prst="rect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</p:grpSp>
      <p:grpSp>
        <p:nvGrpSpPr>
          <p:cNvPr id="293" name="Group 292"/>
          <p:cNvGrpSpPr/>
          <p:nvPr/>
        </p:nvGrpSpPr>
        <p:grpSpPr>
          <a:xfrm>
            <a:off x="3916589" y="3081740"/>
            <a:ext cx="89297" cy="1305983"/>
            <a:chOff x="4743832" y="3340154"/>
            <a:chExt cx="152400" cy="2228879"/>
          </a:xfrm>
        </p:grpSpPr>
        <p:grpSp>
          <p:nvGrpSpPr>
            <p:cNvPr id="294" name="Group 293"/>
            <p:cNvGrpSpPr/>
            <p:nvPr/>
          </p:nvGrpSpPr>
          <p:grpSpPr>
            <a:xfrm>
              <a:off x="4743832" y="3340154"/>
              <a:ext cx="152400" cy="1396159"/>
              <a:chOff x="2682199" y="3319032"/>
              <a:chExt cx="152400" cy="1396159"/>
            </a:xfrm>
          </p:grpSpPr>
          <p:sp>
            <p:nvSpPr>
              <p:cNvPr id="297" name="Rectangle 296"/>
              <p:cNvSpPr/>
              <p:nvPr/>
            </p:nvSpPr>
            <p:spPr>
              <a:xfrm>
                <a:off x="2682199" y="3319032"/>
                <a:ext cx="152400" cy="176851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97"/>
              </a:p>
            </p:txBody>
          </p:sp>
          <p:sp>
            <p:nvSpPr>
              <p:cNvPr id="298" name="Rectangle 297"/>
              <p:cNvSpPr/>
              <p:nvPr/>
            </p:nvSpPr>
            <p:spPr>
              <a:xfrm>
                <a:off x="2682199" y="3716850"/>
                <a:ext cx="152400" cy="176851"/>
              </a:xfrm>
              <a:prstGeom prst="rect">
                <a:avLst/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97"/>
              </a:p>
            </p:txBody>
          </p:sp>
          <p:sp>
            <p:nvSpPr>
              <p:cNvPr id="299" name="Rectangle 298"/>
              <p:cNvSpPr/>
              <p:nvPr/>
            </p:nvSpPr>
            <p:spPr>
              <a:xfrm>
                <a:off x="2682199" y="4129864"/>
                <a:ext cx="152400" cy="17685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97"/>
              </a:p>
            </p:txBody>
          </p:sp>
          <p:sp>
            <p:nvSpPr>
              <p:cNvPr id="300" name="Rectangle 299"/>
              <p:cNvSpPr/>
              <p:nvPr/>
            </p:nvSpPr>
            <p:spPr>
              <a:xfrm>
                <a:off x="2682199" y="4538340"/>
                <a:ext cx="152400" cy="176851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97"/>
              </a:p>
            </p:txBody>
          </p:sp>
        </p:grpSp>
        <p:sp>
          <p:nvSpPr>
            <p:cNvPr id="295" name="Rectangle 294"/>
            <p:cNvSpPr/>
            <p:nvPr/>
          </p:nvSpPr>
          <p:spPr>
            <a:xfrm>
              <a:off x="4743832" y="4994364"/>
              <a:ext cx="152400" cy="17685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4743832" y="5392182"/>
              <a:ext cx="152400" cy="176851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</p:grpSp>
      <p:sp>
        <p:nvSpPr>
          <p:cNvPr id="315" name="Rectangle 314"/>
          <p:cNvSpPr/>
          <p:nvPr/>
        </p:nvSpPr>
        <p:spPr>
          <a:xfrm>
            <a:off x="4186209" y="2918888"/>
            <a:ext cx="1511097" cy="2160325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97"/>
          </a:p>
        </p:txBody>
      </p:sp>
      <p:sp>
        <p:nvSpPr>
          <p:cNvPr id="301" name="Rectangle 300"/>
          <p:cNvSpPr/>
          <p:nvPr/>
        </p:nvSpPr>
        <p:spPr>
          <a:xfrm>
            <a:off x="2280302" y="2910898"/>
            <a:ext cx="1502309" cy="2142883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97"/>
          </a:p>
        </p:txBody>
      </p:sp>
      <p:sp>
        <p:nvSpPr>
          <p:cNvPr id="316" name="Rectangle 315"/>
          <p:cNvSpPr/>
          <p:nvPr/>
        </p:nvSpPr>
        <p:spPr>
          <a:xfrm>
            <a:off x="6084669" y="2940885"/>
            <a:ext cx="1495132" cy="2153635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97"/>
          </a:p>
        </p:txBody>
      </p:sp>
      <p:sp>
        <p:nvSpPr>
          <p:cNvPr id="317" name="Rectangle 316"/>
          <p:cNvSpPr/>
          <p:nvPr/>
        </p:nvSpPr>
        <p:spPr>
          <a:xfrm>
            <a:off x="7961396" y="2947283"/>
            <a:ext cx="1501020" cy="2138972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97"/>
          </a:p>
        </p:txBody>
      </p:sp>
      <p:grpSp>
        <p:nvGrpSpPr>
          <p:cNvPr id="326" name="Group 325"/>
          <p:cNvGrpSpPr/>
          <p:nvPr/>
        </p:nvGrpSpPr>
        <p:grpSpPr>
          <a:xfrm>
            <a:off x="10199667" y="4216734"/>
            <a:ext cx="593951" cy="106565"/>
            <a:chOff x="11652632" y="5034593"/>
            <a:chExt cx="1013676" cy="181871"/>
          </a:xfrm>
        </p:grpSpPr>
        <p:sp>
          <p:nvSpPr>
            <p:cNvPr id="327" name="Rectangle 326"/>
            <p:cNvSpPr/>
            <p:nvPr/>
          </p:nvSpPr>
          <p:spPr>
            <a:xfrm>
              <a:off x="11652632" y="5034593"/>
              <a:ext cx="1013676" cy="18187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12513908" y="5037046"/>
              <a:ext cx="152400" cy="17685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12361508" y="5039613"/>
              <a:ext cx="152400" cy="17685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12209108" y="5037046"/>
              <a:ext cx="152400" cy="17685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</p:grpSp>
      <p:grpSp>
        <p:nvGrpSpPr>
          <p:cNvPr id="302" name="Group 301"/>
          <p:cNvGrpSpPr/>
          <p:nvPr/>
        </p:nvGrpSpPr>
        <p:grpSpPr>
          <a:xfrm>
            <a:off x="5916370" y="3217850"/>
            <a:ext cx="89297" cy="1072887"/>
            <a:chOff x="4743832" y="3737972"/>
            <a:chExt cx="152400" cy="1831061"/>
          </a:xfrm>
        </p:grpSpPr>
        <p:grpSp>
          <p:nvGrpSpPr>
            <p:cNvPr id="303" name="Group 302"/>
            <p:cNvGrpSpPr/>
            <p:nvPr/>
          </p:nvGrpSpPr>
          <p:grpSpPr>
            <a:xfrm>
              <a:off x="4743832" y="3737972"/>
              <a:ext cx="152400" cy="589865"/>
              <a:chOff x="2682199" y="3716850"/>
              <a:chExt cx="152400" cy="589865"/>
            </a:xfrm>
          </p:grpSpPr>
          <p:sp>
            <p:nvSpPr>
              <p:cNvPr id="306" name="Rectangle 305"/>
              <p:cNvSpPr/>
              <p:nvPr/>
            </p:nvSpPr>
            <p:spPr>
              <a:xfrm>
                <a:off x="2682199" y="3716850"/>
                <a:ext cx="152400" cy="17685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97"/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2682199" y="4129864"/>
                <a:ext cx="152400" cy="17685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97"/>
              </a:p>
            </p:txBody>
          </p:sp>
        </p:grpSp>
        <p:sp>
          <p:nvSpPr>
            <p:cNvPr id="304" name="Rectangle 303"/>
            <p:cNvSpPr/>
            <p:nvPr/>
          </p:nvSpPr>
          <p:spPr>
            <a:xfrm>
              <a:off x="4743832" y="4994364"/>
              <a:ext cx="152400" cy="176851"/>
            </a:xfrm>
            <a:prstGeom prst="rect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4743832" y="5392182"/>
              <a:ext cx="152400" cy="17685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</p:grpSp>
      <p:grpSp>
        <p:nvGrpSpPr>
          <p:cNvPr id="308" name="Group 307"/>
          <p:cNvGrpSpPr/>
          <p:nvPr/>
        </p:nvGrpSpPr>
        <p:grpSpPr>
          <a:xfrm>
            <a:off x="7734068" y="3187557"/>
            <a:ext cx="89297" cy="1305983"/>
            <a:chOff x="4743832" y="3340154"/>
            <a:chExt cx="152400" cy="2228879"/>
          </a:xfrm>
        </p:grpSpPr>
        <p:grpSp>
          <p:nvGrpSpPr>
            <p:cNvPr id="309" name="Group 308"/>
            <p:cNvGrpSpPr/>
            <p:nvPr/>
          </p:nvGrpSpPr>
          <p:grpSpPr>
            <a:xfrm>
              <a:off x="4743832" y="3340154"/>
              <a:ext cx="152400" cy="987683"/>
              <a:chOff x="2682199" y="3319032"/>
              <a:chExt cx="152400" cy="987683"/>
            </a:xfrm>
          </p:grpSpPr>
          <p:sp>
            <p:nvSpPr>
              <p:cNvPr id="312" name="Rectangle 311"/>
              <p:cNvSpPr/>
              <p:nvPr/>
            </p:nvSpPr>
            <p:spPr>
              <a:xfrm>
                <a:off x="2682199" y="3319032"/>
                <a:ext cx="152400" cy="176851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97"/>
              </a:p>
            </p:txBody>
          </p:sp>
          <p:sp>
            <p:nvSpPr>
              <p:cNvPr id="313" name="Rectangle 312"/>
              <p:cNvSpPr/>
              <p:nvPr/>
            </p:nvSpPr>
            <p:spPr>
              <a:xfrm>
                <a:off x="2682199" y="3716850"/>
                <a:ext cx="152400" cy="17685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97"/>
              </a:p>
            </p:txBody>
          </p:sp>
          <p:sp>
            <p:nvSpPr>
              <p:cNvPr id="314" name="Rectangle 313"/>
              <p:cNvSpPr/>
              <p:nvPr/>
            </p:nvSpPr>
            <p:spPr>
              <a:xfrm>
                <a:off x="2682199" y="4129864"/>
                <a:ext cx="152400" cy="176851"/>
              </a:xfrm>
              <a:prstGeom prst="rect">
                <a:avLst/>
              </a:prstGeom>
              <a:solidFill>
                <a:srgbClr val="3366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97"/>
              </a:p>
            </p:txBody>
          </p:sp>
        </p:grpSp>
        <p:sp>
          <p:nvSpPr>
            <p:cNvPr id="310" name="Rectangle 309"/>
            <p:cNvSpPr/>
            <p:nvPr/>
          </p:nvSpPr>
          <p:spPr>
            <a:xfrm>
              <a:off x="4743832" y="4994364"/>
              <a:ext cx="152400" cy="17685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  <p:sp>
          <p:nvSpPr>
            <p:cNvPr id="311" name="Rectangle 310"/>
            <p:cNvSpPr/>
            <p:nvPr/>
          </p:nvSpPr>
          <p:spPr>
            <a:xfrm>
              <a:off x="4743832" y="5392182"/>
              <a:ext cx="152400" cy="176851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</p:grpSp>
      <p:grpSp>
        <p:nvGrpSpPr>
          <p:cNvPr id="169" name="Group 168"/>
          <p:cNvGrpSpPr/>
          <p:nvPr/>
        </p:nvGrpSpPr>
        <p:grpSpPr>
          <a:xfrm>
            <a:off x="807432" y="2908556"/>
            <a:ext cx="963448" cy="2155771"/>
            <a:chOff x="605574" y="1959131"/>
            <a:chExt cx="722586" cy="1616828"/>
          </a:xfrm>
        </p:grpSpPr>
        <p:sp>
          <p:nvSpPr>
            <p:cNvPr id="171" name="Rectangle 170"/>
            <p:cNvSpPr/>
            <p:nvPr/>
          </p:nvSpPr>
          <p:spPr>
            <a:xfrm>
              <a:off x="605574" y="1959131"/>
              <a:ext cx="722586" cy="161682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55495" tIns="0" rIns="155495" bIns="77748" rtlCol="0" anchor="ctr"/>
            <a:lstStyle/>
            <a:p>
              <a:pPr algn="ctr">
                <a:lnSpc>
                  <a:spcPts val="1900"/>
                </a:lnSpc>
              </a:pPr>
              <a:r>
                <a:rPr lang="en-US" sz="2000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172" name="Oval 171"/>
            <p:cNvSpPr/>
            <p:nvPr/>
          </p:nvSpPr>
          <p:spPr>
            <a:xfrm>
              <a:off x="675714" y="2116356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4" name="Oval 173"/>
            <p:cNvSpPr/>
            <p:nvPr/>
          </p:nvSpPr>
          <p:spPr>
            <a:xfrm>
              <a:off x="696269" y="2592154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5" name="Oval 174"/>
            <p:cNvSpPr/>
            <p:nvPr/>
          </p:nvSpPr>
          <p:spPr>
            <a:xfrm>
              <a:off x="981553" y="2400219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6" name="Oval 175"/>
            <p:cNvSpPr/>
            <p:nvPr/>
          </p:nvSpPr>
          <p:spPr>
            <a:xfrm>
              <a:off x="679074" y="2977974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7" name="Oval 176"/>
            <p:cNvSpPr/>
            <p:nvPr/>
          </p:nvSpPr>
          <p:spPr>
            <a:xfrm>
              <a:off x="1007641" y="3198590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78" name="Curved Connector 177"/>
            <p:cNvCxnSpPr>
              <a:stCxn id="171" idx="0"/>
            </p:cNvCxnSpPr>
            <p:nvPr/>
          </p:nvCxnSpPr>
          <p:spPr>
            <a:xfrm rot="16200000" flipH="1">
              <a:off x="801001" y="2105368"/>
              <a:ext cx="283863" cy="305839"/>
            </a:xfrm>
            <a:prstGeom prst="curvedConnector3">
              <a:avLst>
                <a:gd name="adj1" fmla="val -19368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urved Connector 178"/>
            <p:cNvCxnSpPr>
              <a:stCxn id="171" idx="4"/>
            </p:cNvCxnSpPr>
            <p:nvPr/>
          </p:nvCxnSpPr>
          <p:spPr>
            <a:xfrm rot="16200000" flipH="1">
              <a:off x="680157" y="2461741"/>
              <a:ext cx="240269" cy="20555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urved Connector 179"/>
            <p:cNvCxnSpPr/>
            <p:nvPr/>
          </p:nvCxnSpPr>
          <p:spPr>
            <a:xfrm rot="5400000" flipH="1" flipV="1">
              <a:off x="1094121" y="2519716"/>
              <a:ext cx="117764" cy="114300"/>
            </a:xfrm>
            <a:prstGeom prst="curvedConnector4">
              <a:avLst>
                <a:gd name="adj1" fmla="val -95831"/>
                <a:gd name="adj2" fmla="val 163291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urved Connector 180"/>
            <p:cNvCxnSpPr/>
            <p:nvPr/>
          </p:nvCxnSpPr>
          <p:spPr>
            <a:xfrm rot="5400000">
              <a:off x="714112" y="2794819"/>
              <a:ext cx="494483" cy="107357"/>
            </a:xfrm>
            <a:prstGeom prst="curvedConnector2">
              <a:avLst/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urved Connector 181"/>
            <p:cNvCxnSpPr/>
            <p:nvPr/>
          </p:nvCxnSpPr>
          <p:spPr>
            <a:xfrm>
              <a:off x="924869" y="2709919"/>
              <a:ext cx="197072" cy="488671"/>
            </a:xfrm>
            <a:prstGeom prst="curvedConnector2">
              <a:avLst/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urved Connector 182"/>
            <p:cNvCxnSpPr/>
            <p:nvPr/>
          </p:nvCxnSpPr>
          <p:spPr>
            <a:xfrm rot="5400000" flipH="1">
              <a:off x="847350" y="3159528"/>
              <a:ext cx="220616" cy="328567"/>
            </a:xfrm>
            <a:prstGeom prst="curvedConnector3">
              <a:avLst>
                <a:gd name="adj1" fmla="val -40662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2" name="Rectangle 281"/>
          <p:cNvSpPr/>
          <p:nvPr/>
        </p:nvSpPr>
        <p:spPr>
          <a:xfrm>
            <a:off x="769183" y="2995184"/>
            <a:ext cx="741975" cy="1036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97"/>
          </a:p>
        </p:txBody>
      </p:sp>
      <p:sp>
        <p:nvSpPr>
          <p:cNvPr id="283" name="Rectangle 282"/>
          <p:cNvSpPr/>
          <p:nvPr/>
        </p:nvSpPr>
        <p:spPr>
          <a:xfrm>
            <a:off x="1421860" y="2995184"/>
            <a:ext cx="89297" cy="103624"/>
          </a:xfrm>
          <a:prstGeom prst="rect">
            <a:avLst/>
          </a:prstGeom>
          <a:solidFill>
            <a:srgbClr val="FF9B2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97"/>
          </a:p>
        </p:txBody>
      </p:sp>
      <p:sp>
        <p:nvSpPr>
          <p:cNvPr id="284" name="Rectangle 283"/>
          <p:cNvSpPr/>
          <p:nvPr/>
        </p:nvSpPr>
        <p:spPr>
          <a:xfrm>
            <a:off x="1332562" y="2995184"/>
            <a:ext cx="89297" cy="103624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97"/>
          </a:p>
        </p:txBody>
      </p:sp>
      <p:sp>
        <p:nvSpPr>
          <p:cNvPr id="285" name="Rectangle 284"/>
          <p:cNvSpPr/>
          <p:nvPr/>
        </p:nvSpPr>
        <p:spPr>
          <a:xfrm>
            <a:off x="1243266" y="2995184"/>
            <a:ext cx="89297" cy="103624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97"/>
          </a:p>
        </p:txBody>
      </p:sp>
      <p:sp>
        <p:nvSpPr>
          <p:cNvPr id="286" name="Rectangle 285"/>
          <p:cNvSpPr/>
          <p:nvPr/>
        </p:nvSpPr>
        <p:spPr>
          <a:xfrm>
            <a:off x="1153969" y="2995184"/>
            <a:ext cx="89297" cy="103624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97"/>
          </a:p>
        </p:txBody>
      </p:sp>
      <p:grpSp>
        <p:nvGrpSpPr>
          <p:cNvPr id="331" name="Group 330"/>
          <p:cNvGrpSpPr/>
          <p:nvPr/>
        </p:nvGrpSpPr>
        <p:grpSpPr>
          <a:xfrm>
            <a:off x="110439" y="2995184"/>
            <a:ext cx="741975" cy="103624"/>
            <a:chOff x="503996" y="2137991"/>
            <a:chExt cx="1266304" cy="176851"/>
          </a:xfrm>
        </p:grpSpPr>
        <p:sp>
          <p:nvSpPr>
            <p:cNvPr id="332" name="Rectangle 331"/>
            <p:cNvSpPr/>
            <p:nvPr/>
          </p:nvSpPr>
          <p:spPr>
            <a:xfrm>
              <a:off x="503996" y="2137991"/>
              <a:ext cx="1266304" cy="17685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1617899" y="2137991"/>
              <a:ext cx="152400" cy="176851"/>
            </a:xfrm>
            <a:prstGeom prst="rect">
              <a:avLst/>
            </a:prstGeom>
            <a:solidFill>
              <a:srgbClr val="FF9B2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1465499" y="2137991"/>
              <a:ext cx="152400" cy="176851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1313099" y="2137991"/>
              <a:ext cx="152400" cy="176851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1160699" y="2137991"/>
              <a:ext cx="152400" cy="176851"/>
            </a:xfrm>
            <a:prstGeom prst="rect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</p:grpSp>
    </p:spTree>
    <p:extLst>
      <p:ext uri="{BB962C8B-B14F-4D97-AF65-F5344CB8AC3E}">
        <p14:creationId xmlns:p14="http://schemas.microsoft.com/office/powerpoint/2010/main" val="44198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062 L 0.05365 -0.000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19753E-6 C 0.00452 0.0074 0.0092 0.01512 0.02118 0.01851 C 0.03299 0.02222 0.05191 0.0216 0.07118 0.02067 " pathEditMode="relative" rAng="0" ptsTypes="AAA">
                                      <p:cBhvr>
                                        <p:cTn id="23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9" y="104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19753E-6 C 0.00399 0.02345 0.00851 0.04722 0.0217 0.05864 C 0.03455 0.07067 0.05608 0.07037 0.0783 0.07037 " pathEditMode="relative" rAng="0" ptsTypes="AAA">
                                      <p:cBhvr>
                                        <p:cTn id="25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351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-0.00031 C 0.0052 0.03888 0.00694 0.07808 0.02066 0.09784 C 0.03454 0.1179 0.06024 0.1179 0.08628 0.11851 " pathEditMode="relative" rAng="0" ptsTypes="AAA">
                                      <p:cBhvr>
                                        <p:cTn id="27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2" y="592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77 -0.00031 C 0.00973 0.05895 0.00903 0.11882 0.02257 0.14691 C 0.03612 0.1753 0.06424 0.17191 0.09254 0.16851 " pathEditMode="relative" rAng="0" ptsTypes="AAA">
                                      <p:cBhvr>
                                        <p:cTn id="29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854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L 0.13295 0.00069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4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0.16315 0.00024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6 -3.7037E-6 L 0.15065 -0.00764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5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0.1582 0.00301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69 C 0.00377 0.02962 0.00833 0.05925 0.02148 0.07708 C 0.03489 0.09537 0.05664 0.10162 0.07864 0.10833 " pathEditMode="relative" rAng="0" ptsTypes="AAA">
                                      <p:cBhvr>
                                        <p:cTn id="105" dur="2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537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69 C 0.00169 0.02338 0.00404 0.04792 0.01549 0.06042 C 0.02708 0.07292 0.04792 0.07338 0.06875 0.07431 " pathEditMode="relative" rAng="0" ptsTypes="AAA">
                                      <p:cBhvr>
                                        <p:cTn id="107" dur="2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375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278 C 0.00065 0.01736 0.00169 0.03148 0.01107 0.03889 C 0.0207 0.04606 0.03841 0.0456 0.05625 0.0456 " pathEditMode="relative" rAng="0" ptsTypes="AAA">
                                      <p:cBhvr>
                                        <p:cTn id="109" dur="2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L 0.14648 0.0020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3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" grpId="0" animBg="1"/>
      <p:bldP spid="322" grpId="1" animBg="1"/>
      <p:bldP spid="323" grpId="0" animBg="1"/>
      <p:bldP spid="323" grpId="1" animBg="1"/>
      <p:bldP spid="323" grpId="2" animBg="1"/>
      <p:bldP spid="324" grpId="0" animBg="1"/>
      <p:bldP spid="324" grpId="1" animBg="1"/>
      <p:bldP spid="324" grpId="2" animBg="1"/>
      <p:bldP spid="325" grpId="0" animBg="1"/>
      <p:bldP spid="325" grpId="1" animBg="1"/>
      <p:bldP spid="325" grpId="2" animBg="1"/>
      <p:bldP spid="315" grpId="0" animBg="1"/>
      <p:bldP spid="315" grpId="1" animBg="1"/>
      <p:bldP spid="301" grpId="0" animBg="1"/>
      <p:bldP spid="301" grpId="1" animBg="1"/>
      <p:bldP spid="316" grpId="0" animBg="1"/>
      <p:bldP spid="316" grpId="1" animBg="1"/>
      <p:bldP spid="317" grpId="0" animBg="1"/>
      <p:bldP spid="317" grpId="1" animBg="1"/>
      <p:bldP spid="282" grpId="0" animBg="1"/>
      <p:bldP spid="283" grpId="0" animBg="1"/>
      <p:bldP spid="283" grpId="1" animBg="1"/>
      <p:bldP spid="284" grpId="0" animBg="1"/>
      <p:bldP spid="284" grpId="1" animBg="1"/>
      <p:bldP spid="285" grpId="0" animBg="1"/>
      <p:bldP spid="285" grpId="1" animBg="1"/>
      <p:bldP spid="286" grpId="0" animBg="1"/>
      <p:bldP spid="28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Example P4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7D98702C-BA5F-8D4B-B23D-DEB8E47CE420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252453" y="2895159"/>
            <a:ext cx="1499123" cy="2169168"/>
            <a:chOff x="1485649" y="3204985"/>
            <a:chExt cx="1124341" cy="2169168"/>
          </a:xfrm>
        </p:grpSpPr>
        <p:sp>
          <p:nvSpPr>
            <p:cNvPr id="8" name="Rectangle 7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2" tIns="54427" rIns="108852" bIns="54427" rtlCol="0" anchor="ctr"/>
            <a:lstStyle/>
            <a:p>
              <a:pPr algn="ctr"/>
              <a:endParaRPr lang="en-US" sz="3333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86800" y="2902200"/>
            <a:ext cx="1499123" cy="2169168"/>
            <a:chOff x="1485649" y="3204985"/>
            <a:chExt cx="1124341" cy="2169168"/>
          </a:xfrm>
        </p:grpSpPr>
        <p:sp>
          <p:nvSpPr>
            <p:cNvPr id="11" name="Rectangle 10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2" tIns="54427" rIns="108852" bIns="54427" rtlCol="0" anchor="ctr"/>
            <a:lstStyle/>
            <a:p>
              <a:pPr algn="ctr"/>
              <a:endParaRPr lang="en-US" sz="3333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20877" y="2910465"/>
            <a:ext cx="1499123" cy="2169168"/>
            <a:chOff x="1485649" y="3204985"/>
            <a:chExt cx="1124341" cy="2169168"/>
          </a:xfrm>
        </p:grpSpPr>
        <p:sp>
          <p:nvSpPr>
            <p:cNvPr id="14" name="Rectangle 13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2" tIns="54427" rIns="108852" bIns="54427" rtlCol="0" anchor="ctr"/>
            <a:lstStyle/>
            <a:p>
              <a:pPr algn="ctr"/>
              <a:endParaRPr lang="en-US" sz="3333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026400" y="2922412"/>
            <a:ext cx="1499123" cy="2169168"/>
            <a:chOff x="1485649" y="3204985"/>
            <a:chExt cx="1124341" cy="2169168"/>
          </a:xfrm>
        </p:grpSpPr>
        <p:sp>
          <p:nvSpPr>
            <p:cNvPr id="17" name="Rectangle 16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2" tIns="54427" rIns="108852" bIns="54427" rtlCol="0" anchor="ctr"/>
            <a:lstStyle/>
            <a:p>
              <a:pPr algn="ctr"/>
              <a:endParaRPr lang="en-US" sz="3333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1086945" y="3229731"/>
            <a:ext cx="519184" cy="1589295"/>
            <a:chOff x="2488822" y="2403406"/>
            <a:chExt cx="529093" cy="1589294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2493656" y="24034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2490064" y="25558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2493656" y="2717444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2493656" y="2871548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2493656" y="303169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2494729" y="319080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2493656" y="3352442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2494729" y="351258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2495802" y="367169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2493656" y="383359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2488822" y="399270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304800" y="3164151"/>
            <a:ext cx="508144" cy="1589295"/>
            <a:chOff x="2488822" y="2403406"/>
            <a:chExt cx="529093" cy="1589294"/>
          </a:xfrm>
        </p:grpSpPr>
        <p:cxnSp>
          <p:nvCxnSpPr>
            <p:cNvPr id="41" name="Straight Arrow Connector 40"/>
            <p:cNvCxnSpPr/>
            <p:nvPr/>
          </p:nvCxnSpPr>
          <p:spPr>
            <a:xfrm flipV="1">
              <a:off x="2493656" y="24034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2490064" y="25558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2493656" y="2717444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2493656" y="2871548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2493656" y="303169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V="1">
              <a:off x="2494729" y="319080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493656" y="3352442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2494729" y="351258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2495802" y="367169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2493656" y="383359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2488822" y="399270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2445803" y="2997192"/>
            <a:ext cx="1212484" cy="1973109"/>
            <a:chOff x="2449931" y="225721"/>
            <a:chExt cx="909363" cy="1973109"/>
          </a:xfrm>
        </p:grpSpPr>
        <p:sp>
          <p:nvSpPr>
            <p:cNvPr id="53" name="Rectangle 52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59" name="Trapezoid 58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60" name="Trapezoid 59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61" name="Trapezoid 60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62" name="Trapezoid 61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63" name="Trapezoid 62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64" name="Trapezoid 63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311670" y="3019418"/>
            <a:ext cx="1212484" cy="1973109"/>
            <a:chOff x="2449931" y="225721"/>
            <a:chExt cx="909363" cy="1973109"/>
          </a:xfrm>
        </p:grpSpPr>
        <p:sp>
          <p:nvSpPr>
            <p:cNvPr id="66" name="Rectangle 65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72" name="Trapezoid 71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73" name="Trapezoid 72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74" name="Trapezoid 73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75" name="Trapezoid 74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76" name="Trapezoid 75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77" name="Trapezoid 76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265223" y="3022428"/>
            <a:ext cx="1212484" cy="1973109"/>
            <a:chOff x="2449931" y="225721"/>
            <a:chExt cx="909363" cy="1973109"/>
          </a:xfrm>
        </p:grpSpPr>
        <p:sp>
          <p:nvSpPr>
            <p:cNvPr id="79" name="Rectangle 78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5" name="Trapezoid 84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6" name="Trapezoid 85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7" name="Trapezoid 86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8" name="Trapezoid 87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9" name="Trapezoid 88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90" name="Trapezoid 89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8173379" y="3050782"/>
            <a:ext cx="1212484" cy="1973109"/>
            <a:chOff x="2449931" y="225721"/>
            <a:chExt cx="909363" cy="1973109"/>
          </a:xfrm>
        </p:grpSpPr>
        <p:sp>
          <p:nvSpPr>
            <p:cNvPr id="92" name="Rectangle 91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98" name="Trapezoid 97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99" name="Trapezoid 98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00" name="Trapezoid 99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01" name="Trapezoid 100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02" name="Trapezoid 101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03" name="Trapezoid 102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sp>
        <p:nvSpPr>
          <p:cNvPr id="207" name="Rectangle 206"/>
          <p:cNvSpPr/>
          <p:nvPr/>
        </p:nvSpPr>
        <p:spPr>
          <a:xfrm>
            <a:off x="9971562" y="2922276"/>
            <a:ext cx="1123753" cy="2184475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55495" tIns="0" rIns="155495" bIns="77748" rtlCol="0" anchor="ctr"/>
          <a:lstStyle/>
          <a:p>
            <a:pPr algn="ctr">
              <a:lnSpc>
                <a:spcPts val="1900"/>
              </a:lnSpc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146842" y="3220643"/>
            <a:ext cx="736445" cy="692189"/>
            <a:chOff x="8131589" y="4009362"/>
            <a:chExt cx="552334" cy="692189"/>
          </a:xfrm>
          <a:noFill/>
        </p:grpSpPr>
        <p:grpSp>
          <p:nvGrpSpPr>
            <p:cNvPr id="20" name="Group 65"/>
            <p:cNvGrpSpPr/>
            <p:nvPr/>
          </p:nvGrpSpPr>
          <p:grpSpPr>
            <a:xfrm>
              <a:off x="8131589" y="4009362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25" name="Freeform 24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70"/>
            <p:cNvGrpSpPr/>
            <p:nvPr/>
          </p:nvGrpSpPr>
          <p:grpSpPr>
            <a:xfrm>
              <a:off x="8132332" y="4472927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22" name="Freeform 21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5" name="Group 104"/>
          <p:cNvGrpSpPr/>
          <p:nvPr/>
        </p:nvGrpSpPr>
        <p:grpSpPr>
          <a:xfrm>
            <a:off x="10147833" y="4148075"/>
            <a:ext cx="736445" cy="692189"/>
            <a:chOff x="8131589" y="4009362"/>
            <a:chExt cx="552334" cy="692189"/>
          </a:xfrm>
          <a:noFill/>
        </p:grpSpPr>
        <p:grpSp>
          <p:nvGrpSpPr>
            <p:cNvPr id="106" name="Group 65"/>
            <p:cNvGrpSpPr/>
            <p:nvPr/>
          </p:nvGrpSpPr>
          <p:grpSpPr>
            <a:xfrm>
              <a:off x="8131589" y="4009362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111" name="Freeform 110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cxnSp>
            <p:nvCxnSpPr>
              <p:cNvPr id="112" name="Straight Connector 111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 70"/>
            <p:cNvGrpSpPr/>
            <p:nvPr/>
          </p:nvGrpSpPr>
          <p:grpSpPr>
            <a:xfrm>
              <a:off x="8132332" y="4472927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108" name="Freeform 107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cxnSp>
            <p:nvCxnSpPr>
              <p:cNvPr id="109" name="Straight Connector 108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4" name="Straight Arrow Connector 113"/>
          <p:cNvCxnSpPr>
            <a:stCxn id="121" idx="3"/>
            <a:endCxn id="9" idx="1"/>
          </p:cNvCxnSpPr>
          <p:nvPr/>
        </p:nvCxnSpPr>
        <p:spPr>
          <a:xfrm flipV="1">
            <a:off x="1770880" y="3973999"/>
            <a:ext cx="481573" cy="12443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stCxn id="12" idx="3"/>
            <a:endCxn id="15" idx="1"/>
          </p:cNvCxnSpPr>
          <p:nvPr/>
        </p:nvCxnSpPr>
        <p:spPr>
          <a:xfrm>
            <a:off x="5685923" y="3981041"/>
            <a:ext cx="434955" cy="8265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>
            <a:stCxn id="14" idx="3"/>
            <a:endCxn id="18" idx="1"/>
          </p:cNvCxnSpPr>
          <p:nvPr/>
        </p:nvCxnSpPr>
        <p:spPr>
          <a:xfrm>
            <a:off x="7620000" y="4000796"/>
            <a:ext cx="406400" cy="457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18" idx="3"/>
            <a:endCxn id="207" idx="1"/>
          </p:cNvCxnSpPr>
          <p:nvPr/>
        </p:nvCxnSpPr>
        <p:spPr>
          <a:xfrm>
            <a:off x="9525523" y="4001252"/>
            <a:ext cx="446039" cy="13261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8" idx="3"/>
            <a:endCxn id="12" idx="1"/>
          </p:cNvCxnSpPr>
          <p:nvPr/>
        </p:nvCxnSpPr>
        <p:spPr>
          <a:xfrm flipV="1">
            <a:off x="3751576" y="3981040"/>
            <a:ext cx="435224" cy="4448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2436221" y="3022427"/>
            <a:ext cx="72059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/>
              <a:t>Memory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3307099" y="3040693"/>
            <a:ext cx="276935" cy="2051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333" dirty="0"/>
              <a:t>ALU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6400" y="5150247"/>
            <a:ext cx="1686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Programmable</a:t>
            </a:r>
            <a:br>
              <a:rPr lang="en-US" sz="1600" dirty="0"/>
            </a:br>
            <a:r>
              <a:rPr lang="en-US" sz="1600" dirty="0"/>
              <a:t>Parser</a:t>
            </a:r>
          </a:p>
        </p:txBody>
      </p:sp>
      <p:grpSp>
        <p:nvGrpSpPr>
          <p:cNvPr id="222" name="Group 221"/>
          <p:cNvGrpSpPr/>
          <p:nvPr/>
        </p:nvGrpSpPr>
        <p:grpSpPr>
          <a:xfrm>
            <a:off x="807432" y="2908556"/>
            <a:ext cx="963448" cy="2155771"/>
            <a:chOff x="605574" y="1959131"/>
            <a:chExt cx="722586" cy="1616828"/>
          </a:xfrm>
        </p:grpSpPr>
        <p:sp>
          <p:nvSpPr>
            <p:cNvPr id="121" name="Rectangle 120"/>
            <p:cNvSpPr/>
            <p:nvPr/>
          </p:nvSpPr>
          <p:spPr>
            <a:xfrm>
              <a:off x="605574" y="1959131"/>
              <a:ext cx="722586" cy="161682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55495" tIns="0" rIns="155495" bIns="77748" rtlCol="0" anchor="ctr"/>
            <a:lstStyle/>
            <a:p>
              <a:pPr algn="ctr">
                <a:lnSpc>
                  <a:spcPts val="1900"/>
                </a:lnSpc>
              </a:pPr>
              <a:r>
                <a:rPr lang="en-US" sz="2000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75714" y="2116356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1" name="Oval 170"/>
            <p:cNvSpPr/>
            <p:nvPr/>
          </p:nvSpPr>
          <p:spPr>
            <a:xfrm>
              <a:off x="696269" y="2592154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2" name="Oval 171"/>
            <p:cNvSpPr/>
            <p:nvPr/>
          </p:nvSpPr>
          <p:spPr>
            <a:xfrm>
              <a:off x="981553" y="2400219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3" name="Oval 172"/>
            <p:cNvSpPr/>
            <p:nvPr/>
          </p:nvSpPr>
          <p:spPr>
            <a:xfrm>
              <a:off x="679074" y="2977974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4" name="Oval 173"/>
            <p:cNvSpPr/>
            <p:nvPr/>
          </p:nvSpPr>
          <p:spPr>
            <a:xfrm>
              <a:off x="1007641" y="3198590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78" name="Curved Connector 177"/>
            <p:cNvCxnSpPr>
              <a:stCxn id="3" idx="0"/>
              <a:endCxn id="172" idx="0"/>
            </p:cNvCxnSpPr>
            <p:nvPr/>
          </p:nvCxnSpPr>
          <p:spPr>
            <a:xfrm rot="16200000" flipH="1">
              <a:off x="801001" y="2105368"/>
              <a:ext cx="283863" cy="305839"/>
            </a:xfrm>
            <a:prstGeom prst="curvedConnector3">
              <a:avLst>
                <a:gd name="adj1" fmla="val -19368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urved Connector 187"/>
            <p:cNvCxnSpPr>
              <a:stCxn id="3" idx="4"/>
              <a:endCxn id="171" idx="0"/>
            </p:cNvCxnSpPr>
            <p:nvPr/>
          </p:nvCxnSpPr>
          <p:spPr>
            <a:xfrm rot="16200000" flipH="1">
              <a:off x="680157" y="2461741"/>
              <a:ext cx="240269" cy="20555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urved Connector 188"/>
            <p:cNvCxnSpPr>
              <a:stCxn id="172" idx="4"/>
              <a:endCxn id="172" idx="6"/>
            </p:cNvCxnSpPr>
            <p:nvPr/>
          </p:nvCxnSpPr>
          <p:spPr>
            <a:xfrm rot="5400000" flipH="1" flipV="1">
              <a:off x="1094121" y="2519716"/>
              <a:ext cx="117764" cy="114300"/>
            </a:xfrm>
            <a:prstGeom prst="curvedConnector4">
              <a:avLst>
                <a:gd name="adj1" fmla="val -95831"/>
                <a:gd name="adj2" fmla="val 163291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urved Connector 189"/>
            <p:cNvCxnSpPr>
              <a:stCxn id="172" idx="3"/>
              <a:endCxn id="173" idx="6"/>
            </p:cNvCxnSpPr>
            <p:nvPr/>
          </p:nvCxnSpPr>
          <p:spPr>
            <a:xfrm rot="5400000">
              <a:off x="714112" y="2794819"/>
              <a:ext cx="494483" cy="107357"/>
            </a:xfrm>
            <a:prstGeom prst="curvedConnector2">
              <a:avLst/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urved Connector 190"/>
            <p:cNvCxnSpPr>
              <a:stCxn id="171" idx="6"/>
              <a:endCxn id="174" idx="0"/>
            </p:cNvCxnSpPr>
            <p:nvPr/>
          </p:nvCxnSpPr>
          <p:spPr>
            <a:xfrm>
              <a:off x="924869" y="2709919"/>
              <a:ext cx="197072" cy="488671"/>
            </a:xfrm>
            <a:prstGeom prst="curvedConnector2">
              <a:avLst/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urved Connector 192"/>
            <p:cNvCxnSpPr>
              <a:stCxn id="174" idx="4"/>
              <a:endCxn id="173" idx="4"/>
            </p:cNvCxnSpPr>
            <p:nvPr/>
          </p:nvCxnSpPr>
          <p:spPr>
            <a:xfrm rot="5400000" flipH="1">
              <a:off x="847350" y="3159528"/>
              <a:ext cx="220616" cy="328567"/>
            </a:xfrm>
            <a:prstGeom prst="curvedConnector3">
              <a:avLst>
                <a:gd name="adj1" fmla="val -40662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4" name="Left Brace 223"/>
          <p:cNvSpPr/>
          <p:nvPr/>
        </p:nvSpPr>
        <p:spPr>
          <a:xfrm rot="5400000" flipH="1">
            <a:off x="5741460" y="1639283"/>
            <a:ext cx="296357" cy="7290325"/>
          </a:xfrm>
          <a:prstGeom prst="leftBrace">
            <a:avLst>
              <a:gd name="adj1" fmla="val 43551"/>
              <a:gd name="adj2" fmla="val 49888"/>
            </a:avLst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5" name="TextBox 224"/>
          <p:cNvSpPr txBox="1"/>
          <p:nvPr/>
        </p:nvSpPr>
        <p:spPr>
          <a:xfrm>
            <a:off x="3392982" y="5385312"/>
            <a:ext cx="4780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Programmable </a:t>
            </a:r>
            <a:r>
              <a:rPr lang="en-US" sz="1600"/>
              <a:t>Match-Action Pipeline</a:t>
            </a:r>
            <a:endParaRPr lang="en-US" sz="1600" dirty="0"/>
          </a:p>
        </p:txBody>
      </p:sp>
      <p:grpSp>
        <p:nvGrpSpPr>
          <p:cNvPr id="123" name="Group 122"/>
          <p:cNvGrpSpPr/>
          <p:nvPr/>
        </p:nvGrpSpPr>
        <p:grpSpPr>
          <a:xfrm>
            <a:off x="3818856" y="770602"/>
            <a:ext cx="3496344" cy="1580439"/>
            <a:chOff x="2864142" y="577951"/>
            <a:chExt cx="2622258" cy="1185329"/>
          </a:xfrm>
        </p:grpSpPr>
        <p:sp>
          <p:nvSpPr>
            <p:cNvPr id="137" name="Parallelogram 136"/>
            <p:cNvSpPr/>
            <p:nvPr/>
          </p:nvSpPr>
          <p:spPr>
            <a:xfrm>
              <a:off x="2864142" y="794006"/>
              <a:ext cx="2622258" cy="969274"/>
            </a:xfrm>
            <a:prstGeom prst="parallelogram">
              <a:avLst>
                <a:gd name="adj" fmla="val 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r>
                <a:rPr lang="en-US" sz="1067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header_type</a:t>
              </a:r>
              <a:r>
                <a:rPr lang="en-US" sz="1067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ethernet_t    { … }</a:t>
              </a:r>
            </a:p>
            <a:p>
              <a:r>
                <a:rPr lang="en-US" sz="1067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header_type</a:t>
              </a:r>
              <a:r>
                <a:rPr lang="en-US" sz="1067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l2_metadata_t { … }</a:t>
              </a:r>
            </a:p>
            <a:p>
              <a:endParaRPr lang="en-US" sz="1067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endParaRPr>
            </a:p>
            <a:p>
              <a:r>
                <a:rPr lang="en-US" sz="1067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header</a:t>
              </a:r>
              <a:r>
                <a:rPr lang="en-US" sz="1067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ethernet_t    ethernet;</a:t>
              </a:r>
            </a:p>
            <a:p>
              <a:r>
                <a:rPr lang="en-US" sz="1067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header</a:t>
              </a:r>
              <a:r>
                <a:rPr lang="en-US" sz="1067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vlan_tag_t    vlan_tag[2];</a:t>
              </a:r>
            </a:p>
            <a:p>
              <a:r>
                <a:rPr lang="en-US" sz="1067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metadata </a:t>
              </a:r>
              <a:r>
                <a:rPr lang="en-US" sz="1067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l2_metadata_t l2_meta;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3176710" y="577951"/>
              <a:ext cx="2285346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cs typeface="Arial Narrow"/>
                </a:rPr>
                <a:t>Header and Data Declarations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54001" y="770602"/>
            <a:ext cx="3557169" cy="2124557"/>
            <a:chOff x="190500" y="577951"/>
            <a:chExt cx="2667877" cy="1593418"/>
          </a:xfrm>
        </p:grpSpPr>
        <p:cxnSp>
          <p:nvCxnSpPr>
            <p:cNvPr id="122" name="Straight Arrow Connector 121"/>
            <p:cNvCxnSpPr/>
            <p:nvPr/>
          </p:nvCxnSpPr>
          <p:spPr>
            <a:xfrm>
              <a:off x="990600" y="1581150"/>
              <a:ext cx="0" cy="59021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/>
            <p:cNvSpPr txBox="1"/>
            <p:nvPr/>
          </p:nvSpPr>
          <p:spPr>
            <a:xfrm>
              <a:off x="914400" y="577951"/>
              <a:ext cx="194397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cs typeface="Arial Narrow"/>
                </a:rPr>
                <a:t>Parser Program</a:t>
              </a:r>
            </a:p>
          </p:txBody>
        </p:sp>
        <p:sp>
          <p:nvSpPr>
            <p:cNvPr id="140" name="Parallelogram 139"/>
            <p:cNvSpPr/>
            <p:nvPr/>
          </p:nvSpPr>
          <p:spPr>
            <a:xfrm>
              <a:off x="190500" y="803085"/>
              <a:ext cx="2628900" cy="964666"/>
            </a:xfrm>
            <a:prstGeom prst="parallelogram">
              <a:avLst>
                <a:gd name="adj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r>
                <a:rPr lang="en-US" sz="933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parser</a:t>
              </a: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</a:t>
              </a:r>
              <a:r>
                <a:rPr lang="en-US" sz="933" dirty="0" err="1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parse_ethernet</a:t>
              </a: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{</a:t>
              </a:r>
              <a:b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</a:t>
              </a:r>
              <a:r>
                <a:rPr lang="en-US" sz="933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extract</a:t>
              </a: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(</a:t>
              </a:r>
              <a:r>
                <a:rPr lang="en-US" sz="933" dirty="0" err="1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ethernet</a:t>
              </a: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);</a:t>
              </a:r>
              <a:b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</a:t>
              </a:r>
              <a:r>
                <a:rPr lang="en-US" sz="933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return</a:t>
              </a: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</a:t>
              </a:r>
              <a:r>
                <a:rPr lang="en-US" sz="933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switch</a:t>
              </a: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(</a:t>
              </a:r>
              <a:r>
                <a:rPr lang="en-US" sz="933" dirty="0" err="1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ethernet.ethertype</a:t>
              </a: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) {</a:t>
              </a:r>
              <a:b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  0x8100 : </a:t>
              </a:r>
              <a:r>
                <a:rPr lang="en-US" sz="933" dirty="0" err="1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parse_vlan_tag</a:t>
              </a: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;</a:t>
              </a:r>
              <a:b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  0x0800 : parse_ipv4;</a:t>
              </a:r>
              <a:b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  0x8847 : </a:t>
              </a:r>
              <a:r>
                <a:rPr lang="en-US" sz="933" dirty="0" err="1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parse_mpls</a:t>
              </a: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;</a:t>
              </a:r>
              <a:b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  default: ingress;</a:t>
              </a:r>
              <a:b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}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2937537" y="770602"/>
            <a:ext cx="7956871" cy="2163300"/>
            <a:chOff x="2203152" y="577951"/>
            <a:chExt cx="5967653" cy="1622475"/>
          </a:xfrm>
        </p:grpSpPr>
        <p:sp>
          <p:nvSpPr>
            <p:cNvPr id="141" name="TextBox 140"/>
            <p:cNvSpPr txBox="1"/>
            <p:nvPr/>
          </p:nvSpPr>
          <p:spPr>
            <a:xfrm>
              <a:off x="5999234" y="577951"/>
              <a:ext cx="194397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cs typeface="Arial Narrow"/>
                </a:rPr>
                <a:t>Tables and Control Flow</a:t>
              </a:r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>
              <a:off x="6553200" y="1737858"/>
              <a:ext cx="0" cy="46256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Freeform 130"/>
            <p:cNvSpPr/>
            <p:nvPr/>
          </p:nvSpPr>
          <p:spPr>
            <a:xfrm>
              <a:off x="2203152" y="1926991"/>
              <a:ext cx="4344934" cy="251613"/>
            </a:xfrm>
            <a:custGeom>
              <a:avLst/>
              <a:gdLst>
                <a:gd name="connsiteX0" fmla="*/ 4344934 w 4344934"/>
                <a:gd name="connsiteY0" fmla="*/ 0 h 251613"/>
                <a:gd name="connsiteX1" fmla="*/ 0 w 4344934"/>
                <a:gd name="connsiteY1" fmla="*/ 0 h 251613"/>
                <a:gd name="connsiteX2" fmla="*/ 0 w 4344934"/>
                <a:gd name="connsiteY2" fmla="*/ 251613 h 251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44934" h="251613">
                  <a:moveTo>
                    <a:pt x="4344934" y="0"/>
                  </a:moveTo>
                  <a:lnTo>
                    <a:pt x="0" y="0"/>
                  </a:lnTo>
                  <a:lnTo>
                    <a:pt x="0" y="251613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33" name="Straight Arrow Connector 132"/>
            <p:cNvCxnSpPr>
              <a:endCxn id="11" idx="0"/>
            </p:cNvCxnSpPr>
            <p:nvPr/>
          </p:nvCxnSpPr>
          <p:spPr>
            <a:xfrm>
              <a:off x="3705761" y="1935135"/>
              <a:ext cx="0" cy="25013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>
            <a:xfrm>
              <a:off x="5163146" y="1935135"/>
              <a:ext cx="0" cy="25013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Parallelogram 135"/>
            <p:cNvSpPr/>
            <p:nvPr/>
          </p:nvSpPr>
          <p:spPr>
            <a:xfrm>
              <a:off x="5541905" y="787994"/>
              <a:ext cx="2628900" cy="972703"/>
            </a:xfrm>
            <a:prstGeom prst="parallelogram">
              <a:avLst>
                <a:gd name="adj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r>
                <a:rPr lang="en-US" sz="933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table</a:t>
              </a: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port_table { … }</a:t>
              </a:r>
            </a:p>
            <a:p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/>
              </a:r>
              <a:b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933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control</a:t>
              </a: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ingress {</a:t>
              </a:r>
              <a:b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</a:t>
              </a:r>
              <a:r>
                <a:rPr lang="en-US" sz="933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apply</a:t>
              </a: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(port_table);</a:t>
              </a:r>
              <a:b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</a:t>
              </a:r>
              <a:r>
                <a:rPr lang="en-US" sz="933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if</a:t>
              </a: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(l2_meta.vlan_tags == 0) {</a:t>
              </a:r>
              <a:b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    process_assign_vlan();</a:t>
              </a:r>
            </a:p>
            <a:p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}</a:t>
              </a:r>
              <a:b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}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499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 txBox="1">
            <a:spLocks noGrp="1"/>
          </p:cNvSpPr>
          <p:nvPr>
            <p:ph type="ctrTitle"/>
          </p:nvPr>
        </p:nvSpPr>
        <p:spPr>
          <a:xfrm>
            <a:off x="2393674" y="2669733"/>
            <a:ext cx="7404656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To learn more, visit P4.org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73777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585040"/>
            <a:ext cx="11582400" cy="641349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/>
              <a:t>Barefoot Tofino 6.5Tb/s Switch</a:t>
            </a:r>
            <a:br>
              <a:rPr lang="en-US" sz="5400" b="1" dirty="0"/>
            </a:br>
            <a:r>
              <a:rPr lang="en-US" sz="4000" dirty="0"/>
              <a:t>December 2016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99398" y="4876561"/>
            <a:ext cx="68916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The world’s fastest switch in production.</a:t>
            </a:r>
          </a:p>
          <a:p>
            <a:pPr algn="ctr"/>
            <a:r>
              <a:rPr lang="en-US" sz="3200" dirty="0"/>
              <a:t>Forwarding defined in software (P4).</a:t>
            </a:r>
          </a:p>
          <a:p>
            <a:pPr algn="ctr"/>
            <a:r>
              <a:rPr lang="en-US" sz="3200" dirty="0"/>
              <a:t>Programs </a:t>
            </a:r>
            <a:r>
              <a:rPr lang="en-US" sz="3200" u="sng" dirty="0"/>
              <a:t>always</a:t>
            </a:r>
            <a:r>
              <a:rPr lang="en-US" sz="3200" dirty="0"/>
              <a:t> run at line-rate.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157" b="89992" l="4208" r="92279">
                        <a14:foregroundMark x1="57802" y1="68137" x2="57802" y2="68137"/>
                        <a14:foregroundMark x1="75776" y1="68505" x2="75776" y2="68505"/>
                        <a14:foregroundMark x1="75776" y1="68505" x2="59273" y2="68873"/>
                        <a14:foregroundMark x1="26266" y1="35498" x2="21855" y2="65605"/>
                        <a14:foregroundMark x1="8660" y1="79534" x2="90114" y2="80270"/>
                        <a14:foregroundMark x1="27002" y1="81005" x2="89747" y2="81740"/>
                        <a14:backgroundMark x1="11234" y1="82475" x2="89011" y2="821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8371" y="1192608"/>
            <a:ext cx="4520241" cy="3979662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637262" y="2488156"/>
            <a:ext cx="20571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Same power.</a:t>
            </a:r>
          </a:p>
          <a:p>
            <a:r>
              <a:rPr lang="en-US" sz="2800" dirty="0"/>
              <a:t>  Same cost.</a:t>
            </a:r>
          </a:p>
        </p:txBody>
      </p:sp>
    </p:spTree>
    <p:extLst>
      <p:ext uri="{BB962C8B-B14F-4D97-AF65-F5344CB8AC3E}">
        <p14:creationId xmlns:p14="http://schemas.microsoft.com/office/powerpoint/2010/main" val="284989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122363"/>
            <a:ext cx="10965366" cy="2387600"/>
          </a:xfrm>
        </p:spPr>
        <p:txBody>
          <a:bodyPr>
            <a:normAutofit/>
          </a:bodyPr>
          <a:lstStyle/>
          <a:p>
            <a:r>
              <a:rPr lang="en-US" dirty="0"/>
              <a:t>How programmability is being used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0FE33DD-9C2D-B445-B5DC-70D2A968C6C2}"/>
              </a:ext>
            </a:extLst>
          </p:cNvPr>
          <p:cNvGrpSpPr/>
          <p:nvPr/>
        </p:nvGrpSpPr>
        <p:grpSpPr>
          <a:xfrm>
            <a:off x="1070517" y="2482811"/>
            <a:ext cx="10043531" cy="2387600"/>
            <a:chOff x="1070517" y="2482811"/>
            <a:chExt cx="10043531" cy="2387600"/>
          </a:xfrm>
        </p:grpSpPr>
        <p:sp>
          <p:nvSpPr>
            <p:cNvPr id="3" name="Title 1"/>
            <p:cNvSpPr txBox="1">
              <a:spLocks/>
            </p:cNvSpPr>
            <p:nvPr/>
          </p:nvSpPr>
          <p:spPr>
            <a:xfrm>
              <a:off x="1070517" y="2482811"/>
              <a:ext cx="10043531" cy="23876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     </a:t>
              </a:r>
              <a:r>
                <a:rPr lang="en-US" sz="5400" b="1" dirty="0"/>
                <a:t>Reducing complexity</a:t>
              </a:r>
              <a:endParaRPr lang="en-US" b="1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2687506" y="3993044"/>
              <a:ext cx="784242" cy="76585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82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645377" y="3069968"/>
            <a:ext cx="2085768" cy="10030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Compiler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521841" y="4765357"/>
            <a:ext cx="2876588" cy="1484555"/>
            <a:chOff x="7644389" y="2334410"/>
            <a:chExt cx="2876588" cy="230213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2" r="7159"/>
            <a:stretch/>
          </p:blipFill>
          <p:spPr>
            <a:xfrm rot="5400000">
              <a:off x="7858562" y="2120237"/>
              <a:ext cx="2194542" cy="2622888"/>
            </a:xfrm>
            <a:prstGeom prst="rect">
              <a:avLst/>
            </a:prstGeom>
            <a:effectLst>
              <a:softEdge rad="0"/>
            </a:effectLst>
          </p:spPr>
        </p:pic>
        <p:sp>
          <p:nvSpPr>
            <p:cNvPr id="16" name="Triangle 15"/>
            <p:cNvSpPr/>
            <p:nvPr/>
          </p:nvSpPr>
          <p:spPr>
            <a:xfrm>
              <a:off x="9004149" y="2840019"/>
              <a:ext cx="1516828" cy="17965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60" y="-64136"/>
            <a:ext cx="10515600" cy="1325563"/>
          </a:xfrm>
        </p:spPr>
        <p:txBody>
          <a:bodyPr>
            <a:noAutofit/>
          </a:bodyPr>
          <a:lstStyle/>
          <a:p>
            <a:r>
              <a:rPr lang="en-US" sz="4800" b="1" dirty="0"/>
              <a:t>Reducing complexity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92360" y="6173356"/>
            <a:ext cx="3820266" cy="578618"/>
          </a:xfrm>
          <a:prstGeom prst="rect">
            <a:avLst/>
          </a:prstGeom>
          <a:noFill/>
        </p:spPr>
        <p:txBody>
          <a:bodyPr wrap="none" lIns="85339" tIns="42671" rIns="85339" bIns="42671" rtlCol="0">
            <a:spAutoFit/>
          </a:bodyPr>
          <a:lstStyle/>
          <a:p>
            <a:r>
              <a:rPr lang="en-US" sz="3200"/>
              <a:t>Programmable Switch</a:t>
            </a:r>
            <a:endParaRPr lang="en-US" sz="3200" dirty="0"/>
          </a:p>
        </p:txBody>
      </p:sp>
      <p:cxnSp>
        <p:nvCxnSpPr>
          <p:cNvPr id="19" name="Straight Arrow Connector 18"/>
          <p:cNvCxnSpPr>
            <a:stCxn id="20" idx="2"/>
            <a:endCxn id="14" idx="1"/>
          </p:cNvCxnSpPr>
          <p:nvPr/>
        </p:nvCxnSpPr>
        <p:spPr>
          <a:xfrm>
            <a:off x="8797023" y="2759334"/>
            <a:ext cx="36262" cy="2006023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8174362" y="2277815"/>
            <a:ext cx="1245321" cy="48151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335" tIns="42671" rIns="85335" bIns="42671" rtlCol="0" anchor="ctr"/>
          <a:lstStyle/>
          <a:p>
            <a:pPr algn="ctr"/>
            <a:r>
              <a:rPr lang="en-US" sz="2400" dirty="0">
                <a:solidFill>
                  <a:srgbClr val="2B69B7"/>
                </a:solidFill>
              </a:rPr>
              <a:t>Driver</a:t>
            </a:r>
          </a:p>
        </p:txBody>
      </p:sp>
      <p:sp>
        <p:nvSpPr>
          <p:cNvPr id="5" name="Rectangle 4"/>
          <p:cNvSpPr/>
          <p:nvPr/>
        </p:nvSpPr>
        <p:spPr>
          <a:xfrm>
            <a:off x="7189919" y="1291454"/>
            <a:ext cx="3083723" cy="987555"/>
          </a:xfrm>
          <a:prstGeom prst="rect">
            <a:avLst/>
          </a:prstGeom>
          <a:solidFill>
            <a:srgbClr val="FFFFFF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335" tIns="42671" rIns="85335" bIns="42671" rtlCol="0" anchor="ctr"/>
          <a:lstStyle/>
          <a:p>
            <a:pPr algn="ctr"/>
            <a:r>
              <a:rPr lang="en-US" sz="3733" dirty="0">
                <a:solidFill>
                  <a:schemeClr val="tx1"/>
                </a:solidFill>
              </a:rPr>
              <a:t>Switch OS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40889" y="1321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/>
          </a:p>
        </p:txBody>
      </p:sp>
      <p:sp>
        <p:nvSpPr>
          <p:cNvPr id="27" name="Snip Single Corner Rectangle 26"/>
          <p:cNvSpPr/>
          <p:nvPr/>
        </p:nvSpPr>
        <p:spPr>
          <a:xfrm>
            <a:off x="3017024" y="1364801"/>
            <a:ext cx="1422400" cy="702926"/>
          </a:xfrm>
          <a:prstGeom prst="snip1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switch.p4</a:t>
            </a:r>
          </a:p>
        </p:txBody>
      </p:sp>
      <p:cxnSp>
        <p:nvCxnSpPr>
          <p:cNvPr id="10" name="Straight Arrow Connector 9"/>
          <p:cNvCxnSpPr>
            <a:endCxn id="7" idx="0"/>
          </p:cNvCxnSpPr>
          <p:nvPr/>
        </p:nvCxnSpPr>
        <p:spPr>
          <a:xfrm flipH="1">
            <a:off x="3688261" y="2066956"/>
            <a:ext cx="13634" cy="1003012"/>
          </a:xfrm>
          <a:prstGeom prst="straightConnector1">
            <a:avLst/>
          </a:prstGeom>
          <a:ln w="38100">
            <a:solidFill>
              <a:srgbClr val="ED7D3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7" idx="2"/>
          </p:cNvCxnSpPr>
          <p:nvPr/>
        </p:nvCxnSpPr>
        <p:spPr>
          <a:xfrm rot="16200000" flipH="1">
            <a:off x="5000839" y="2760401"/>
            <a:ext cx="1263766" cy="3888922"/>
          </a:xfrm>
          <a:prstGeom prst="bentConnector2">
            <a:avLst/>
          </a:prstGeom>
          <a:ln w="38100">
            <a:solidFill>
              <a:srgbClr val="ED7D3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2"/>
          <p:cNvSpPr/>
          <p:nvPr/>
        </p:nvSpPr>
        <p:spPr>
          <a:xfrm>
            <a:off x="386577" y="2342875"/>
            <a:ext cx="10726049" cy="4444414"/>
          </a:xfrm>
          <a:custGeom>
            <a:avLst/>
            <a:gdLst>
              <a:gd name="connsiteX0" fmla="*/ 0 w 7620000"/>
              <a:gd name="connsiteY0" fmla="*/ 0 h 2819400"/>
              <a:gd name="connsiteX1" fmla="*/ 7620000 w 7620000"/>
              <a:gd name="connsiteY1" fmla="*/ 0 h 2819400"/>
              <a:gd name="connsiteX2" fmla="*/ 7620000 w 7620000"/>
              <a:gd name="connsiteY2" fmla="*/ 2819400 h 2819400"/>
              <a:gd name="connsiteX3" fmla="*/ 0 w 7620000"/>
              <a:gd name="connsiteY3" fmla="*/ 2819400 h 2819400"/>
              <a:gd name="connsiteX4" fmla="*/ 0 w 7620000"/>
              <a:gd name="connsiteY4" fmla="*/ 0 h 2819400"/>
              <a:gd name="connsiteX0" fmla="*/ 0 w 7620000"/>
              <a:gd name="connsiteY0" fmla="*/ 10802 h 2830202"/>
              <a:gd name="connsiteX1" fmla="*/ 7574010 w 7620000"/>
              <a:gd name="connsiteY1" fmla="*/ 0 h 2830202"/>
              <a:gd name="connsiteX2" fmla="*/ 7620000 w 7620000"/>
              <a:gd name="connsiteY2" fmla="*/ 10802 h 2830202"/>
              <a:gd name="connsiteX3" fmla="*/ 7620000 w 7620000"/>
              <a:gd name="connsiteY3" fmla="*/ 2830202 h 2830202"/>
              <a:gd name="connsiteX4" fmla="*/ 0 w 7620000"/>
              <a:gd name="connsiteY4" fmla="*/ 2830202 h 2830202"/>
              <a:gd name="connsiteX5" fmla="*/ 0 w 7620000"/>
              <a:gd name="connsiteY5" fmla="*/ 10802 h 2830202"/>
              <a:gd name="connsiteX0" fmla="*/ 0 w 7620000"/>
              <a:gd name="connsiteY0" fmla="*/ 10802 h 2830202"/>
              <a:gd name="connsiteX1" fmla="*/ 35445 w 7620000"/>
              <a:gd name="connsiteY1" fmla="*/ 0 h 2830202"/>
              <a:gd name="connsiteX2" fmla="*/ 7574010 w 7620000"/>
              <a:gd name="connsiteY2" fmla="*/ 0 h 2830202"/>
              <a:gd name="connsiteX3" fmla="*/ 7620000 w 7620000"/>
              <a:gd name="connsiteY3" fmla="*/ 10802 h 2830202"/>
              <a:gd name="connsiteX4" fmla="*/ 7620000 w 7620000"/>
              <a:gd name="connsiteY4" fmla="*/ 2830202 h 2830202"/>
              <a:gd name="connsiteX5" fmla="*/ 0 w 7620000"/>
              <a:gd name="connsiteY5" fmla="*/ 2830202 h 2830202"/>
              <a:gd name="connsiteX6" fmla="*/ 0 w 7620000"/>
              <a:gd name="connsiteY6" fmla="*/ 10802 h 2830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20000" h="2830202">
                <a:moveTo>
                  <a:pt x="0" y="10802"/>
                </a:moveTo>
                <a:lnTo>
                  <a:pt x="35445" y="0"/>
                </a:lnTo>
                <a:lnTo>
                  <a:pt x="7574010" y="0"/>
                </a:lnTo>
                <a:lnTo>
                  <a:pt x="7620000" y="10802"/>
                </a:lnTo>
                <a:lnTo>
                  <a:pt x="7620000" y="2830202"/>
                </a:lnTo>
                <a:lnTo>
                  <a:pt x="0" y="2830202"/>
                </a:lnTo>
                <a:lnTo>
                  <a:pt x="0" y="1080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3" spcCol="182880" rtlCol="0" anchor="ctr">
            <a:noAutofit/>
          </a:bodyPr>
          <a:lstStyle/>
          <a:p>
            <a:endParaRPr lang="en-US" sz="1200" b="1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IPv4 and IPv6 routing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- Unicast Routing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  - Routed Ports &amp; SVI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  - VRF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- Unicast RPF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      - Strict and Loose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- Multicast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 - PIM-SM/DM &amp; PIM-</a:t>
            </a:r>
            <a:r>
              <a:rPr lang="en-US" sz="1200" dirty="0" err="1">
                <a:solidFill>
                  <a:schemeClr val="tx1"/>
                </a:solidFill>
              </a:rPr>
              <a:t>Bidir</a:t>
            </a:r>
            <a:endParaRPr lang="en-US" sz="1200" dirty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Ethernet switching </a:t>
            </a:r>
          </a:p>
          <a:p>
            <a:r>
              <a:rPr lang="en-US" sz="1200" b="1" dirty="0">
                <a:solidFill>
                  <a:schemeClr val="tx1"/>
                </a:solidFill>
              </a:rPr>
              <a:t>   </a:t>
            </a:r>
            <a:r>
              <a:rPr lang="en-US" sz="1200" dirty="0">
                <a:solidFill>
                  <a:schemeClr val="tx1"/>
                </a:solidFill>
              </a:rPr>
              <a:t>- VLAN Flooding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- MAC Learning &amp; Aging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- STP state 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- VLAN Translation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Load balancing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- LAG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- ECMP &amp; WCMP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- Resilient Hashing 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- </a:t>
            </a:r>
            <a:r>
              <a:rPr lang="en-US" sz="1200" dirty="0" err="1">
                <a:solidFill>
                  <a:schemeClr val="tx1"/>
                </a:solidFill>
              </a:rPr>
              <a:t>Flowlet</a:t>
            </a:r>
            <a:r>
              <a:rPr lang="en-US" sz="1200" dirty="0">
                <a:solidFill>
                  <a:schemeClr val="tx1"/>
                </a:solidFill>
              </a:rPr>
              <a:t> Switching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Fast Failover</a:t>
            </a:r>
          </a:p>
          <a:p>
            <a:r>
              <a:rPr lang="mr-IN" sz="1200" dirty="0">
                <a:solidFill>
                  <a:schemeClr val="tx1"/>
                </a:solidFill>
              </a:rPr>
              <a:t>–</a:t>
            </a:r>
            <a:r>
              <a:rPr lang="en-US" sz="1200" dirty="0">
                <a:solidFill>
                  <a:schemeClr val="tx1"/>
                </a:solidFill>
              </a:rPr>
              <a:t>  LAG &amp; ECMP</a:t>
            </a:r>
          </a:p>
          <a:p>
            <a:endParaRPr lang="en-US" sz="1200" b="1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Tunneling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- IPv4 and IPv6 Routing &amp; Switching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    - IP-in-IP (6in4, 4in4)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    - VXLAN, NVGRE, GENEVE &amp; GRE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    - Segment Routing, IL</a:t>
            </a:r>
            <a:r>
              <a:rPr lang="en-US" sz="1200" dirty="0">
                <a:solidFill>
                  <a:srgbClr val="008000"/>
                </a:solidFill>
              </a:rPr>
              <a:t>A</a:t>
            </a:r>
          </a:p>
          <a:p>
            <a:endParaRPr lang="en-US" sz="1200" b="1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      MPLS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   - LER and LSR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   - IPv4/v6 routing (L3VPN)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   - L2 switching (</a:t>
            </a:r>
            <a:r>
              <a:rPr lang="en-US" sz="1200" dirty="0" err="1">
                <a:solidFill>
                  <a:schemeClr val="tx1"/>
                </a:solidFill>
              </a:rPr>
              <a:t>EoMPLS</a:t>
            </a:r>
            <a:r>
              <a:rPr lang="en-US" sz="1200" dirty="0">
                <a:solidFill>
                  <a:schemeClr val="tx1"/>
                </a:solidFill>
              </a:rPr>
              <a:t>, VPLS)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   - MPLS over UDP/GRE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      ACL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   - MAC ACL, IPv4/v6 ACL, RACL 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   - </a:t>
            </a:r>
            <a:r>
              <a:rPr lang="en-US" sz="1200" dirty="0" err="1">
                <a:solidFill>
                  <a:schemeClr val="tx1"/>
                </a:solidFill>
              </a:rPr>
              <a:t>QoS</a:t>
            </a:r>
            <a:r>
              <a:rPr lang="en-US" sz="1200" dirty="0">
                <a:solidFill>
                  <a:schemeClr val="tx1"/>
                </a:solidFill>
              </a:rPr>
              <a:t> ACL, System ACL, PBR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   - Port Range lookups in ACLs 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</a:t>
            </a:r>
          </a:p>
          <a:p>
            <a:r>
              <a:rPr lang="en-US" sz="1200" b="1" dirty="0">
                <a:solidFill>
                  <a:schemeClr val="tx1"/>
                </a:solidFill>
              </a:rPr>
              <a:t>     QOS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    - </a:t>
            </a:r>
            <a:r>
              <a:rPr lang="en-US" sz="1200" dirty="0" err="1">
                <a:solidFill>
                  <a:schemeClr val="tx1"/>
                </a:solidFill>
              </a:rPr>
              <a:t>QoS</a:t>
            </a:r>
            <a:r>
              <a:rPr lang="en-US" sz="1200" dirty="0">
                <a:solidFill>
                  <a:schemeClr val="tx1"/>
                </a:solidFill>
              </a:rPr>
              <a:t> Classification &amp; marking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    - Drop profiles/WRED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    - </a:t>
            </a:r>
            <a:r>
              <a:rPr lang="en-US" sz="1200" dirty="0" err="1">
                <a:solidFill>
                  <a:schemeClr val="tx1"/>
                </a:solidFill>
              </a:rPr>
              <a:t>RoCE</a:t>
            </a:r>
            <a:r>
              <a:rPr lang="en-US" sz="1200" dirty="0">
                <a:solidFill>
                  <a:schemeClr val="tx1"/>
                </a:solidFill>
              </a:rPr>
              <a:t> v2 &amp; </a:t>
            </a:r>
            <a:r>
              <a:rPr lang="en-US" sz="1200" dirty="0" err="1">
                <a:solidFill>
                  <a:schemeClr val="tx1"/>
                </a:solidFill>
              </a:rPr>
              <a:t>FCoE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         - </a:t>
            </a:r>
            <a:r>
              <a:rPr lang="en-US" sz="1200" dirty="0" err="1">
                <a:solidFill>
                  <a:schemeClr val="tx1"/>
                </a:solidFill>
              </a:rPr>
              <a:t>CoPP</a:t>
            </a:r>
            <a:r>
              <a:rPr lang="en-US" sz="1200" dirty="0">
                <a:solidFill>
                  <a:schemeClr val="tx1"/>
                </a:solidFill>
              </a:rPr>
              <a:t> (Control plane policing)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endParaRPr lang="en-US" sz="1200" b="1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NAT and L4 Load Balancing</a:t>
            </a:r>
          </a:p>
          <a:p>
            <a:endParaRPr lang="en-US" sz="1200" b="1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Security Features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- Storm Control, IP Source Guard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Monitoring &amp; Telemetry</a:t>
            </a:r>
            <a:endParaRPr lang="en-US" sz="1200" dirty="0">
              <a:solidFill>
                <a:schemeClr val="tx1"/>
              </a:solidFill>
            </a:endParaRPr>
          </a:p>
          <a:p>
            <a:pPr marL="78315" indent="-78315">
              <a:buFontTx/>
              <a:buChar char="-"/>
            </a:pPr>
            <a:r>
              <a:rPr lang="en-US" sz="1200" dirty="0">
                <a:solidFill>
                  <a:schemeClr val="tx1"/>
                </a:solidFill>
              </a:rPr>
              <a:t>Ingress Mirroring and Egress Mirroring</a:t>
            </a:r>
          </a:p>
          <a:p>
            <a:pPr marL="78315" indent="-78315">
              <a:buFontTx/>
              <a:buChar char="-"/>
            </a:pPr>
            <a:r>
              <a:rPr lang="en-US" sz="1200" dirty="0">
                <a:solidFill>
                  <a:schemeClr val="tx1"/>
                </a:solidFill>
              </a:rPr>
              <a:t>Negative Mirroring</a:t>
            </a:r>
          </a:p>
          <a:p>
            <a:pPr marL="78315" indent="-78315">
              <a:buFontTx/>
              <a:buChar char="-"/>
            </a:pPr>
            <a:r>
              <a:rPr lang="en-US" sz="1200" dirty="0" err="1">
                <a:solidFill>
                  <a:schemeClr val="tx1"/>
                </a:solidFill>
              </a:rPr>
              <a:t>Sflow</a:t>
            </a:r>
            <a:endParaRPr lang="en-US" sz="1200" dirty="0">
              <a:solidFill>
                <a:schemeClr val="tx1"/>
              </a:solidFill>
            </a:endParaRPr>
          </a:p>
          <a:p>
            <a:pPr marL="78315" indent="-78315">
              <a:buFontTx/>
              <a:buChar char="-"/>
            </a:pPr>
            <a:r>
              <a:rPr lang="en-US" sz="1200" dirty="0">
                <a:solidFill>
                  <a:schemeClr val="tx1"/>
                </a:solidFill>
              </a:rPr>
              <a:t>INT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Counters</a:t>
            </a:r>
            <a:endParaRPr lang="en-US" sz="1200" dirty="0">
              <a:solidFill>
                <a:schemeClr val="tx1"/>
              </a:solidFill>
            </a:endParaRPr>
          </a:p>
          <a:p>
            <a:pPr marL="78315" indent="-78315">
              <a:buFontTx/>
              <a:buChar char="-"/>
            </a:pPr>
            <a:r>
              <a:rPr lang="en-US" sz="1200" dirty="0">
                <a:solidFill>
                  <a:schemeClr val="tx1"/>
                </a:solidFill>
              </a:rPr>
              <a:t>Route Table Entry Counters</a:t>
            </a:r>
          </a:p>
          <a:p>
            <a:pPr marL="78315" indent="-78315">
              <a:buFontTx/>
              <a:buChar char="-"/>
            </a:pPr>
            <a:r>
              <a:rPr lang="en-US" sz="1200" dirty="0">
                <a:solidFill>
                  <a:schemeClr val="tx1"/>
                </a:solidFill>
              </a:rPr>
              <a:t>VLAN/Bridge Domain Counters</a:t>
            </a:r>
          </a:p>
          <a:p>
            <a:pPr marL="78315" indent="-78315">
              <a:buFontTx/>
              <a:buChar char="-"/>
            </a:pPr>
            <a:r>
              <a:rPr lang="en-US" sz="1200" dirty="0">
                <a:solidFill>
                  <a:schemeClr val="tx1"/>
                </a:solidFill>
              </a:rPr>
              <a:t>Port/Interface Counters</a:t>
            </a:r>
          </a:p>
          <a:p>
            <a:pPr marL="78315" indent="-78315">
              <a:buFontTx/>
              <a:buChar char="-"/>
            </a:pP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Protocol Offload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- BFD, OAM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Multi-chip Fabric Support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- Forwarding, QOS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36470" y="1182446"/>
            <a:ext cx="10611420" cy="1160429"/>
            <a:chOff x="436470" y="1182446"/>
            <a:chExt cx="10611420" cy="1160429"/>
          </a:xfrm>
        </p:grpSpPr>
        <p:cxnSp>
          <p:nvCxnSpPr>
            <p:cNvPr id="28" name="Straight Connector 27"/>
            <p:cNvCxnSpPr/>
            <p:nvPr/>
          </p:nvCxnSpPr>
          <p:spPr>
            <a:xfrm flipH="1">
              <a:off x="436470" y="1697711"/>
              <a:ext cx="2452344" cy="64516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567633" y="1697711"/>
              <a:ext cx="6480257" cy="64516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2888814" y="1182446"/>
              <a:ext cx="1678819" cy="1030529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cxnSp>
        <p:nvCxnSpPr>
          <p:cNvPr id="31" name="Straight Connector 30"/>
          <p:cNvCxnSpPr/>
          <p:nvPr/>
        </p:nvCxnSpPr>
        <p:spPr>
          <a:xfrm flipV="1">
            <a:off x="553758" y="3739376"/>
            <a:ext cx="862361" cy="74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553757" y="3914766"/>
            <a:ext cx="1901702" cy="11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53757" y="4469297"/>
            <a:ext cx="1901702" cy="11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53757" y="5023828"/>
            <a:ext cx="1901702" cy="11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553757" y="5578359"/>
            <a:ext cx="1901702" cy="11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553757" y="6132890"/>
            <a:ext cx="1901702" cy="11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4242218" y="3011812"/>
            <a:ext cx="1901702" cy="11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4241523" y="3380980"/>
            <a:ext cx="1901702" cy="11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241523" y="3920685"/>
            <a:ext cx="1901702" cy="11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4241523" y="4460390"/>
            <a:ext cx="1901702" cy="11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241523" y="4093223"/>
            <a:ext cx="1901702" cy="11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4241523" y="3726056"/>
            <a:ext cx="1901702" cy="11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4241523" y="4287005"/>
            <a:ext cx="1901702" cy="11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4241523" y="5215289"/>
            <a:ext cx="1901702" cy="11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4241523" y="6288073"/>
            <a:ext cx="1901702" cy="11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241523" y="6121051"/>
            <a:ext cx="1901702" cy="11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7476642" y="2634598"/>
            <a:ext cx="1901702" cy="11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7476642" y="3198043"/>
            <a:ext cx="2268998" cy="44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7476642" y="3754086"/>
            <a:ext cx="2668087" cy="118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7487276" y="4116653"/>
            <a:ext cx="801797" cy="34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7521841" y="5034229"/>
            <a:ext cx="2118174" cy="34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7529557" y="6316156"/>
            <a:ext cx="2118174" cy="34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05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671706" y="3070739"/>
            <a:ext cx="2085768" cy="10030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Compiler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521841" y="4765357"/>
            <a:ext cx="2876588" cy="1484555"/>
            <a:chOff x="7644389" y="2334410"/>
            <a:chExt cx="2876588" cy="230213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2" r="7159"/>
            <a:stretch/>
          </p:blipFill>
          <p:spPr>
            <a:xfrm rot="5400000">
              <a:off x="7858562" y="2120237"/>
              <a:ext cx="2194542" cy="2622888"/>
            </a:xfrm>
            <a:prstGeom prst="rect">
              <a:avLst/>
            </a:prstGeom>
            <a:effectLst>
              <a:softEdge rad="0"/>
            </a:effectLst>
          </p:spPr>
        </p:pic>
        <p:sp>
          <p:nvSpPr>
            <p:cNvPr id="16" name="Triangle 15"/>
            <p:cNvSpPr/>
            <p:nvPr/>
          </p:nvSpPr>
          <p:spPr>
            <a:xfrm>
              <a:off x="9004149" y="2840019"/>
              <a:ext cx="1516828" cy="17965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Straight Arrow Connector 18"/>
          <p:cNvCxnSpPr>
            <a:stCxn id="20" idx="2"/>
            <a:endCxn id="14" idx="1"/>
          </p:cNvCxnSpPr>
          <p:nvPr/>
        </p:nvCxnSpPr>
        <p:spPr>
          <a:xfrm>
            <a:off x="8797023" y="2759334"/>
            <a:ext cx="36262" cy="2006023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8174362" y="2277815"/>
            <a:ext cx="1245321" cy="48151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335" tIns="42671" rIns="85335" bIns="42671" rtlCol="0" anchor="ctr"/>
          <a:lstStyle/>
          <a:p>
            <a:pPr algn="ctr"/>
            <a:r>
              <a:rPr lang="en-US" sz="2400" dirty="0">
                <a:solidFill>
                  <a:srgbClr val="2B69B7"/>
                </a:solidFill>
              </a:rPr>
              <a:t>Driver</a:t>
            </a:r>
          </a:p>
        </p:txBody>
      </p:sp>
      <p:sp>
        <p:nvSpPr>
          <p:cNvPr id="21" name="Freeform 20"/>
          <p:cNvSpPr/>
          <p:nvPr/>
        </p:nvSpPr>
        <p:spPr>
          <a:xfrm>
            <a:off x="7897001" y="4953499"/>
            <a:ext cx="1848639" cy="903268"/>
          </a:xfrm>
          <a:custGeom>
            <a:avLst/>
            <a:gdLst>
              <a:gd name="connsiteX0" fmla="*/ 0 w 1803400"/>
              <a:gd name="connsiteY0" fmla="*/ 336550 h 806450"/>
              <a:gd name="connsiteX1" fmla="*/ 781050 w 1803400"/>
              <a:gd name="connsiteY1" fmla="*/ 0 h 806450"/>
              <a:gd name="connsiteX2" fmla="*/ 1803400 w 1803400"/>
              <a:gd name="connsiteY2" fmla="*/ 225425 h 806450"/>
              <a:gd name="connsiteX3" fmla="*/ 1158875 w 1803400"/>
              <a:gd name="connsiteY3" fmla="*/ 806450 h 806450"/>
              <a:gd name="connsiteX4" fmla="*/ 0 w 1803400"/>
              <a:gd name="connsiteY4" fmla="*/ 336550 h 806450"/>
              <a:gd name="connsiteX0" fmla="*/ 0 w 2087801"/>
              <a:gd name="connsiteY0" fmla="*/ 336550 h 806450"/>
              <a:gd name="connsiteX1" fmla="*/ 781050 w 2087801"/>
              <a:gd name="connsiteY1" fmla="*/ 0 h 806450"/>
              <a:gd name="connsiteX2" fmla="*/ 2087801 w 2087801"/>
              <a:gd name="connsiteY2" fmla="*/ 289971 h 806450"/>
              <a:gd name="connsiteX3" fmla="*/ 1158875 w 2087801"/>
              <a:gd name="connsiteY3" fmla="*/ 806450 h 806450"/>
              <a:gd name="connsiteX4" fmla="*/ 0 w 2087801"/>
              <a:gd name="connsiteY4" fmla="*/ 336550 h 806450"/>
              <a:gd name="connsiteX0" fmla="*/ 0 w 2087801"/>
              <a:gd name="connsiteY0" fmla="*/ 336550 h 838723"/>
              <a:gd name="connsiteX1" fmla="*/ 781050 w 2087801"/>
              <a:gd name="connsiteY1" fmla="*/ 0 h 838723"/>
              <a:gd name="connsiteX2" fmla="*/ 2087801 w 2087801"/>
              <a:gd name="connsiteY2" fmla="*/ 289971 h 838723"/>
              <a:gd name="connsiteX3" fmla="*/ 1121779 w 2087801"/>
              <a:gd name="connsiteY3" fmla="*/ 838723 h 838723"/>
              <a:gd name="connsiteX4" fmla="*/ 0 w 2087801"/>
              <a:gd name="connsiteY4" fmla="*/ 336550 h 838723"/>
              <a:gd name="connsiteX0" fmla="*/ 0 w 2087801"/>
              <a:gd name="connsiteY0" fmla="*/ 336550 h 838723"/>
              <a:gd name="connsiteX1" fmla="*/ 879972 w 2087801"/>
              <a:gd name="connsiteY1" fmla="*/ 0 h 838723"/>
              <a:gd name="connsiteX2" fmla="*/ 2087801 w 2087801"/>
              <a:gd name="connsiteY2" fmla="*/ 289971 h 838723"/>
              <a:gd name="connsiteX3" fmla="*/ 1121779 w 2087801"/>
              <a:gd name="connsiteY3" fmla="*/ 838723 h 838723"/>
              <a:gd name="connsiteX4" fmla="*/ 0 w 2087801"/>
              <a:gd name="connsiteY4" fmla="*/ 336550 h 838723"/>
              <a:gd name="connsiteX0" fmla="*/ 0 w 2087801"/>
              <a:gd name="connsiteY0" fmla="*/ 336550 h 860238"/>
              <a:gd name="connsiteX1" fmla="*/ 879972 w 2087801"/>
              <a:gd name="connsiteY1" fmla="*/ 0 h 860238"/>
              <a:gd name="connsiteX2" fmla="*/ 2087801 w 2087801"/>
              <a:gd name="connsiteY2" fmla="*/ 289971 h 860238"/>
              <a:gd name="connsiteX3" fmla="*/ 1084683 w 2087801"/>
              <a:gd name="connsiteY3" fmla="*/ 860238 h 860238"/>
              <a:gd name="connsiteX4" fmla="*/ 0 w 2087801"/>
              <a:gd name="connsiteY4" fmla="*/ 336550 h 860238"/>
              <a:gd name="connsiteX0" fmla="*/ 0 w 2063070"/>
              <a:gd name="connsiteY0" fmla="*/ 336550 h 860238"/>
              <a:gd name="connsiteX1" fmla="*/ 879972 w 2063070"/>
              <a:gd name="connsiteY1" fmla="*/ 0 h 860238"/>
              <a:gd name="connsiteX2" fmla="*/ 2063070 w 2063070"/>
              <a:gd name="connsiteY2" fmla="*/ 333001 h 860238"/>
              <a:gd name="connsiteX3" fmla="*/ 1084683 w 2063070"/>
              <a:gd name="connsiteY3" fmla="*/ 860238 h 860238"/>
              <a:gd name="connsiteX4" fmla="*/ 0 w 2063070"/>
              <a:gd name="connsiteY4" fmla="*/ 336550 h 860238"/>
              <a:gd name="connsiteX0" fmla="*/ 0 w 2063070"/>
              <a:gd name="connsiteY0" fmla="*/ 368823 h 892511"/>
              <a:gd name="connsiteX1" fmla="*/ 966528 w 2063070"/>
              <a:gd name="connsiteY1" fmla="*/ 0 h 892511"/>
              <a:gd name="connsiteX2" fmla="*/ 2063070 w 2063070"/>
              <a:gd name="connsiteY2" fmla="*/ 365274 h 892511"/>
              <a:gd name="connsiteX3" fmla="*/ 1084683 w 2063070"/>
              <a:gd name="connsiteY3" fmla="*/ 892511 h 892511"/>
              <a:gd name="connsiteX4" fmla="*/ 0 w 2063070"/>
              <a:gd name="connsiteY4" fmla="*/ 368823 h 892511"/>
              <a:gd name="connsiteX0" fmla="*/ 0 w 2063070"/>
              <a:gd name="connsiteY0" fmla="*/ 368823 h 892511"/>
              <a:gd name="connsiteX1" fmla="*/ 966528 w 2063070"/>
              <a:gd name="connsiteY1" fmla="*/ 0 h 892511"/>
              <a:gd name="connsiteX2" fmla="*/ 2063070 w 2063070"/>
              <a:gd name="connsiteY2" fmla="*/ 365274 h 892511"/>
              <a:gd name="connsiteX3" fmla="*/ 1146509 w 2063070"/>
              <a:gd name="connsiteY3" fmla="*/ 892511 h 892511"/>
              <a:gd name="connsiteX4" fmla="*/ 0 w 2063070"/>
              <a:gd name="connsiteY4" fmla="*/ 368823 h 892511"/>
              <a:gd name="connsiteX0" fmla="*/ 0 w 2124896"/>
              <a:gd name="connsiteY0" fmla="*/ 368823 h 892511"/>
              <a:gd name="connsiteX1" fmla="*/ 966528 w 2124896"/>
              <a:gd name="connsiteY1" fmla="*/ 0 h 892511"/>
              <a:gd name="connsiteX2" fmla="*/ 2124896 w 2124896"/>
              <a:gd name="connsiteY2" fmla="*/ 322244 h 892511"/>
              <a:gd name="connsiteX3" fmla="*/ 1146509 w 2124896"/>
              <a:gd name="connsiteY3" fmla="*/ 892511 h 892511"/>
              <a:gd name="connsiteX4" fmla="*/ 0 w 2124896"/>
              <a:gd name="connsiteY4" fmla="*/ 368823 h 892511"/>
              <a:gd name="connsiteX0" fmla="*/ 0 w 2124896"/>
              <a:gd name="connsiteY0" fmla="*/ 379580 h 903268"/>
              <a:gd name="connsiteX1" fmla="*/ 1028355 w 2124896"/>
              <a:gd name="connsiteY1" fmla="*/ 0 h 903268"/>
              <a:gd name="connsiteX2" fmla="*/ 2124896 w 2124896"/>
              <a:gd name="connsiteY2" fmla="*/ 333001 h 903268"/>
              <a:gd name="connsiteX3" fmla="*/ 1146509 w 2124896"/>
              <a:gd name="connsiteY3" fmla="*/ 903268 h 903268"/>
              <a:gd name="connsiteX4" fmla="*/ 0 w 2124896"/>
              <a:gd name="connsiteY4" fmla="*/ 379580 h 90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4896" h="903268">
                <a:moveTo>
                  <a:pt x="0" y="379580"/>
                </a:moveTo>
                <a:lnTo>
                  <a:pt x="1028355" y="0"/>
                </a:lnTo>
                <a:lnTo>
                  <a:pt x="2124896" y="333001"/>
                </a:lnTo>
                <a:lnTo>
                  <a:pt x="1146509" y="903268"/>
                </a:lnTo>
                <a:lnTo>
                  <a:pt x="0" y="37958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189919" y="1291454"/>
            <a:ext cx="3083723" cy="987555"/>
          </a:xfrm>
          <a:prstGeom prst="rect">
            <a:avLst/>
          </a:prstGeom>
          <a:solidFill>
            <a:srgbClr val="FFFFFF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335" tIns="42671" rIns="85335" bIns="42671" rtlCol="0" anchor="ctr"/>
          <a:lstStyle/>
          <a:p>
            <a:pPr algn="ctr"/>
            <a:r>
              <a:rPr lang="en-US" sz="3733" dirty="0">
                <a:solidFill>
                  <a:schemeClr val="tx1"/>
                </a:solidFill>
              </a:rPr>
              <a:t>Switch OS</a:t>
            </a:r>
          </a:p>
        </p:txBody>
      </p:sp>
      <p:cxnSp>
        <p:nvCxnSpPr>
          <p:cNvPr id="10" name="Straight Arrow Connector 9"/>
          <p:cNvCxnSpPr>
            <a:stCxn id="27" idx="1"/>
            <a:endCxn id="7" idx="0"/>
          </p:cNvCxnSpPr>
          <p:nvPr/>
        </p:nvCxnSpPr>
        <p:spPr>
          <a:xfrm flipH="1">
            <a:off x="3714590" y="2067727"/>
            <a:ext cx="13634" cy="1003012"/>
          </a:xfrm>
          <a:prstGeom prst="straightConnector1">
            <a:avLst/>
          </a:prstGeom>
          <a:ln w="38100">
            <a:solidFill>
              <a:srgbClr val="ED7D3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7" idx="2"/>
          </p:cNvCxnSpPr>
          <p:nvPr/>
        </p:nvCxnSpPr>
        <p:spPr>
          <a:xfrm rot="16200000" flipH="1">
            <a:off x="5027168" y="2761172"/>
            <a:ext cx="1263766" cy="3888922"/>
          </a:xfrm>
          <a:prstGeom prst="bentConnector2">
            <a:avLst/>
          </a:prstGeom>
          <a:ln w="38100">
            <a:solidFill>
              <a:srgbClr val="ED7D3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7026" y="-23714"/>
            <a:ext cx="10515600" cy="1325563"/>
          </a:xfrm>
        </p:spPr>
        <p:txBody>
          <a:bodyPr>
            <a:noAutofit/>
          </a:bodyPr>
          <a:lstStyle/>
          <a:p>
            <a:r>
              <a:rPr lang="en-US" sz="4800" b="1" dirty="0"/>
              <a:t>Reducing complexity</a:t>
            </a:r>
          </a:p>
        </p:txBody>
      </p:sp>
      <p:sp>
        <p:nvSpPr>
          <p:cNvPr id="2" name="Oval 1"/>
          <p:cNvSpPr/>
          <p:nvPr/>
        </p:nvSpPr>
        <p:spPr>
          <a:xfrm>
            <a:off x="3644231" y="1754728"/>
            <a:ext cx="167985" cy="320040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 rot="16200000">
            <a:off x="3770122" y="5178867"/>
            <a:ext cx="167985" cy="320040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nip Single Corner Rectangle 26"/>
          <p:cNvSpPr/>
          <p:nvPr/>
        </p:nvSpPr>
        <p:spPr>
          <a:xfrm>
            <a:off x="3017024" y="1364801"/>
            <a:ext cx="1422400" cy="702926"/>
          </a:xfrm>
          <a:prstGeom prst="snip1Rect">
            <a:avLst/>
          </a:prstGeom>
          <a:solidFill>
            <a:srgbClr val="ED7D3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My switch.p4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92360" y="6173356"/>
            <a:ext cx="3820266" cy="578618"/>
          </a:xfrm>
          <a:prstGeom prst="rect">
            <a:avLst/>
          </a:prstGeom>
          <a:noFill/>
        </p:spPr>
        <p:txBody>
          <a:bodyPr wrap="none" lIns="85339" tIns="42671" rIns="85339" bIns="42671" rtlCol="0">
            <a:spAutoFit/>
          </a:bodyPr>
          <a:lstStyle/>
          <a:p>
            <a:r>
              <a:rPr lang="en-US" sz="3200" dirty="0"/>
              <a:t>Programmable Switch</a:t>
            </a:r>
          </a:p>
        </p:txBody>
      </p:sp>
    </p:spTree>
    <p:extLst>
      <p:ext uri="{BB962C8B-B14F-4D97-AF65-F5344CB8AC3E}">
        <p14:creationId xmlns:p14="http://schemas.microsoft.com/office/powerpoint/2010/main" val="180626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00104 0.47893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29075 -0.00092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3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2" grpId="1" animBg="1"/>
      <p:bldP spid="2" grpId="2" animBg="1"/>
      <p:bldP spid="26" grpId="0" animBg="1"/>
      <p:bldP spid="26" grpId="1" animBg="1"/>
      <p:bldP spid="26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D6D20DA5-8776-184F-9D55-E3A43B882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1500" r="3650" b="5499"/>
          <a:stretch>
            <a:fillRect/>
          </a:stretch>
        </p:blipFill>
        <p:spPr bwMode="auto">
          <a:xfrm>
            <a:off x="751584" y="1527858"/>
            <a:ext cx="3070363" cy="432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Industry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157139" y="3040394"/>
            <a:ext cx="1975751" cy="9652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667" dirty="0"/>
              <a:t>Proprietary</a:t>
            </a:r>
          </a:p>
          <a:p>
            <a:pPr algn="ctr" eaLnBrk="1" hangingPunct="1">
              <a:defRPr/>
            </a:pPr>
            <a:r>
              <a:rPr lang="en-US" sz="1667" dirty="0"/>
              <a:t>Operating System</a:t>
            </a:r>
            <a:endParaRPr lang="en-US" sz="1500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1157139" y="4094494"/>
            <a:ext cx="1975751" cy="838200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667" dirty="0"/>
              <a:t>Proprietary</a:t>
            </a:r>
          </a:p>
          <a:p>
            <a:pPr algn="ctr" eaLnBrk="1" hangingPunct="1">
              <a:defRPr/>
            </a:pPr>
            <a:r>
              <a:rPr lang="en-US" sz="1667" dirty="0"/>
              <a:t>Hardware</a:t>
            </a:r>
            <a:endParaRPr lang="en-US" sz="1500" dirty="0"/>
          </a:p>
        </p:txBody>
      </p:sp>
      <p:sp>
        <p:nvSpPr>
          <p:cNvPr id="7" name="Rounded Rectangle 6"/>
          <p:cNvSpPr/>
          <p:nvPr/>
        </p:nvSpPr>
        <p:spPr bwMode="auto">
          <a:xfrm>
            <a:off x="1157139" y="2214894"/>
            <a:ext cx="1975751" cy="736600"/>
          </a:xfrm>
          <a:prstGeom prst="roundRect">
            <a:avLst/>
          </a:prstGeom>
          <a:solidFill>
            <a:schemeClr val="accent4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667" dirty="0"/>
              <a:t>Proprietary</a:t>
            </a:r>
          </a:p>
          <a:p>
            <a:pPr algn="ctr" eaLnBrk="1" hangingPunct="1">
              <a:defRPr/>
            </a:pPr>
            <a:r>
              <a:rPr lang="en-US" sz="1667" dirty="0"/>
              <a:t>Applications</a:t>
            </a:r>
            <a:endParaRPr lang="en-US" sz="1500" dirty="0"/>
          </a:p>
        </p:txBody>
      </p: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7556500" y="1963095"/>
            <a:ext cx="3048000" cy="571500"/>
            <a:chOff x="5334000" y="1371600"/>
            <a:chExt cx="3657600" cy="685800"/>
          </a:xfrm>
          <a:solidFill>
            <a:schemeClr val="accent4"/>
          </a:solidFill>
        </p:grpSpPr>
        <p:sp>
          <p:nvSpPr>
            <p:cNvPr id="10" name="Rounded Rectangle 9"/>
            <p:cNvSpPr/>
            <p:nvPr/>
          </p:nvSpPr>
          <p:spPr bwMode="auto">
            <a:xfrm>
              <a:off x="83820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80772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77724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74676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71628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68580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65532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62484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8" name="Rounded Rectangle 17"/>
            <p:cNvSpPr/>
            <p:nvPr/>
          </p:nvSpPr>
          <p:spPr bwMode="auto">
            <a:xfrm>
              <a:off x="59436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56388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53340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</p:grpSp>
      <p:grpSp>
        <p:nvGrpSpPr>
          <p:cNvPr id="24" name="Group 51"/>
          <p:cNvGrpSpPr>
            <a:grpSpLocks/>
          </p:cNvGrpSpPr>
          <p:nvPr/>
        </p:nvGrpSpPr>
        <p:grpSpPr bwMode="auto">
          <a:xfrm>
            <a:off x="8064500" y="3877360"/>
            <a:ext cx="2159000" cy="323165"/>
            <a:chOff x="6019800" y="3200400"/>
            <a:chExt cx="2590800" cy="387679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6019800" y="3427343"/>
              <a:ext cx="25908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3"/>
            <p:cNvSpPr txBox="1">
              <a:spLocks noChangeArrowheads="1"/>
            </p:cNvSpPr>
            <p:nvPr/>
          </p:nvSpPr>
          <p:spPr bwMode="auto">
            <a:xfrm>
              <a:off x="6453791" y="3200400"/>
              <a:ext cx="1748940" cy="3876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500" dirty="0">
                  <a:latin typeface="Arial" charset="0"/>
                </a:rPr>
                <a:t>Open Interface</a:t>
              </a:r>
            </a:p>
          </p:txBody>
        </p:sp>
      </p:grpSp>
      <p:grpSp>
        <p:nvGrpSpPr>
          <p:cNvPr id="27" name="Group 57"/>
          <p:cNvGrpSpPr>
            <a:grpSpLocks/>
          </p:cNvGrpSpPr>
          <p:nvPr/>
        </p:nvGrpSpPr>
        <p:grpSpPr bwMode="auto">
          <a:xfrm>
            <a:off x="7556500" y="2725095"/>
            <a:ext cx="2921000" cy="1079500"/>
            <a:chOff x="5334000" y="1828800"/>
            <a:chExt cx="3505200" cy="1295400"/>
          </a:xfrm>
        </p:grpSpPr>
        <p:sp>
          <p:nvSpPr>
            <p:cNvPr id="28" name="Rounded Rectangle 27"/>
            <p:cNvSpPr/>
            <p:nvPr/>
          </p:nvSpPr>
          <p:spPr bwMode="auto">
            <a:xfrm>
              <a:off x="6934200" y="2286000"/>
              <a:ext cx="762000" cy="838200"/>
            </a:xfrm>
            <a:prstGeom prst="roundRect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333">
                  <a:solidFill>
                    <a:schemeClr val="tx1"/>
                  </a:solidFill>
                </a:rPr>
                <a:t>Linux</a:t>
              </a:r>
            </a:p>
          </p:txBody>
        </p:sp>
        <p:sp>
          <p:nvSpPr>
            <p:cNvPr id="29" name="Rounded Rectangle 28"/>
            <p:cNvSpPr/>
            <p:nvPr/>
          </p:nvSpPr>
          <p:spPr bwMode="auto">
            <a:xfrm>
              <a:off x="8077200" y="2286000"/>
              <a:ext cx="762000" cy="838200"/>
            </a:xfrm>
            <a:prstGeom prst="roundRect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333">
                  <a:solidFill>
                    <a:schemeClr val="tx1"/>
                  </a:solidFill>
                </a:rPr>
                <a:t>Mac</a:t>
              </a:r>
            </a:p>
            <a:p>
              <a:pPr algn="ctr">
                <a:defRPr/>
              </a:pPr>
              <a:r>
                <a:rPr lang="en-US" sz="1333">
                  <a:solidFill>
                    <a:schemeClr val="tx1"/>
                  </a:solidFill>
                </a:rPr>
                <a:t>OS</a:t>
              </a:r>
            </a:p>
          </p:txBody>
        </p:sp>
        <p:sp>
          <p:nvSpPr>
            <p:cNvPr id="30" name="Rounded Rectangle 29"/>
            <p:cNvSpPr/>
            <p:nvPr/>
          </p:nvSpPr>
          <p:spPr bwMode="auto">
            <a:xfrm>
              <a:off x="5334000" y="2286000"/>
              <a:ext cx="1219200" cy="838200"/>
            </a:xfrm>
            <a:prstGeom prst="roundRect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500">
                  <a:solidFill>
                    <a:schemeClr val="tx1"/>
                  </a:solidFill>
                </a:rPr>
                <a:t>Windows</a:t>
              </a:r>
            </a:p>
            <a:p>
              <a:pPr algn="ctr">
                <a:defRPr/>
              </a:pPr>
              <a:r>
                <a:rPr lang="en-US" sz="1500">
                  <a:solidFill>
                    <a:schemeClr val="tx1"/>
                  </a:solidFill>
                </a:rPr>
                <a:t>(OS)</a:t>
              </a:r>
            </a:p>
          </p:txBody>
        </p:sp>
        <p:sp>
          <p:nvSpPr>
            <p:cNvPr id="31" name="TextBox 23"/>
            <p:cNvSpPr txBox="1">
              <a:spLocks noChangeArrowheads="1"/>
            </p:cNvSpPr>
            <p:nvPr/>
          </p:nvSpPr>
          <p:spPr bwMode="auto">
            <a:xfrm>
              <a:off x="6553200" y="2526268"/>
              <a:ext cx="427426" cy="387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500">
                  <a:latin typeface="Arial" charset="0"/>
                </a:rPr>
                <a:t>or</a:t>
              </a:r>
            </a:p>
          </p:txBody>
        </p:sp>
        <p:sp>
          <p:nvSpPr>
            <p:cNvPr id="32" name="TextBox 24"/>
            <p:cNvSpPr txBox="1">
              <a:spLocks noChangeArrowheads="1"/>
            </p:cNvSpPr>
            <p:nvPr/>
          </p:nvSpPr>
          <p:spPr bwMode="auto">
            <a:xfrm>
              <a:off x="7696200" y="2514600"/>
              <a:ext cx="427426" cy="387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500">
                  <a:latin typeface="Arial" charset="0"/>
                </a:rPr>
                <a:t>or</a:t>
              </a:r>
            </a:p>
          </p:txBody>
        </p:sp>
        <p:grpSp>
          <p:nvGrpSpPr>
            <p:cNvPr id="33" name="Group 52"/>
            <p:cNvGrpSpPr>
              <a:grpSpLocks/>
            </p:cNvGrpSpPr>
            <p:nvPr/>
          </p:nvGrpSpPr>
          <p:grpSpPr bwMode="auto">
            <a:xfrm>
              <a:off x="5943600" y="1828800"/>
              <a:ext cx="2590800" cy="387798"/>
              <a:chOff x="6019800" y="3200400"/>
              <a:chExt cx="2590800" cy="387798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6019800" y="3427413"/>
                <a:ext cx="259080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23"/>
              <p:cNvSpPr txBox="1">
                <a:spLocks noChangeArrowheads="1"/>
              </p:cNvSpPr>
              <p:nvPr/>
            </p:nvSpPr>
            <p:spPr bwMode="auto">
              <a:xfrm>
                <a:off x="6453791" y="3200400"/>
                <a:ext cx="1748940" cy="3877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500" dirty="0">
                    <a:latin typeface="Arial" charset="0"/>
                  </a:rPr>
                  <a:t>Open Interface</a:t>
                </a: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3927701-2E5D-7341-A31B-0953C99ED42B}"/>
              </a:ext>
            </a:extLst>
          </p:cNvPr>
          <p:cNvGrpSpPr/>
          <p:nvPr/>
        </p:nvGrpSpPr>
        <p:grpSpPr>
          <a:xfrm>
            <a:off x="4709972" y="3048260"/>
            <a:ext cx="1586205" cy="1264318"/>
            <a:chOff x="4709972" y="3048260"/>
            <a:chExt cx="1586205" cy="1264318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xmlns="" id="{9C3A491A-A667-3249-8CEC-78EF641DC58A}"/>
                </a:ext>
              </a:extLst>
            </p:cNvPr>
            <p:cNvSpPr/>
            <p:nvPr/>
          </p:nvSpPr>
          <p:spPr>
            <a:xfrm>
              <a:off x="4728635" y="3048260"/>
              <a:ext cx="1567542" cy="887306"/>
            </a:xfrm>
            <a:prstGeom prst="rightArrow">
              <a:avLst>
                <a:gd name="adj1" fmla="val 64647"/>
                <a:gd name="adj2" fmla="val 59416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0197FA0C-2CA8-5B4E-AA50-4D3D80633BBC}"/>
                </a:ext>
              </a:extLst>
            </p:cNvPr>
            <p:cNvSpPr txBox="1"/>
            <p:nvPr/>
          </p:nvSpPr>
          <p:spPr>
            <a:xfrm>
              <a:off x="4709972" y="3943246"/>
              <a:ext cx="15799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Disaggregation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2B7A53A6-20B5-AD43-98A5-D7F1ADCFFBF7}"/>
              </a:ext>
            </a:extLst>
          </p:cNvPr>
          <p:cNvGrpSpPr/>
          <p:nvPr/>
        </p:nvGrpSpPr>
        <p:grpSpPr>
          <a:xfrm>
            <a:off x="7821864" y="4312264"/>
            <a:ext cx="2274636" cy="1649467"/>
            <a:chOff x="7821864" y="4312264"/>
            <a:chExt cx="2274636" cy="1649467"/>
          </a:xfrm>
        </p:grpSpPr>
        <p:sp>
          <p:nvSpPr>
            <p:cNvPr id="22" name="Rounded Rectangle 21"/>
            <p:cNvSpPr/>
            <p:nvPr/>
          </p:nvSpPr>
          <p:spPr bwMode="auto">
            <a:xfrm>
              <a:off x="8191500" y="4312264"/>
              <a:ext cx="1905000" cy="698713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667"/>
                <a:t>Microprocessor</a:t>
              </a:r>
              <a:endParaRPr lang="en-US" sz="15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3475AF8D-5D0F-BB4E-9DB8-FB317331F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46936" y="5141852"/>
              <a:ext cx="1049564" cy="769012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FE80A569-C1D3-F040-8D68-9469818EB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21864" y="5141852"/>
              <a:ext cx="1235284" cy="8198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650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122363"/>
            <a:ext cx="10965366" cy="2387600"/>
          </a:xfrm>
        </p:spPr>
        <p:txBody>
          <a:bodyPr>
            <a:normAutofit/>
          </a:bodyPr>
          <a:lstStyle/>
          <a:p>
            <a:r>
              <a:rPr lang="en-US" dirty="0"/>
              <a:t>How programmability is being used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070517" y="2482811"/>
            <a:ext cx="1004353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        </a:t>
            </a:r>
            <a:r>
              <a:rPr lang="en-US" sz="5400" b="1" dirty="0"/>
              <a:t>Adding new features</a:t>
            </a:r>
            <a:endParaRPr lang="en-US" b="1" dirty="0"/>
          </a:p>
        </p:txBody>
      </p:sp>
      <p:sp>
        <p:nvSpPr>
          <p:cNvPr id="4" name="Oval 3"/>
          <p:cNvSpPr/>
          <p:nvPr/>
        </p:nvSpPr>
        <p:spPr>
          <a:xfrm>
            <a:off x="2107646" y="3993044"/>
            <a:ext cx="784242" cy="765855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816546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274644"/>
            <a:ext cx="11785599" cy="639763"/>
          </a:xfrm>
        </p:spPr>
        <p:txBody>
          <a:bodyPr>
            <a:noAutofit/>
          </a:bodyPr>
          <a:lstStyle/>
          <a:p>
            <a:r>
              <a:rPr lang="en-US" sz="4800" b="1" dirty="0"/>
              <a:t>Protocol complexity 20 years ago</a:t>
            </a:r>
          </a:p>
        </p:txBody>
      </p:sp>
      <p:sp>
        <p:nvSpPr>
          <p:cNvPr id="4" name="Oval 3"/>
          <p:cNvSpPr/>
          <p:nvPr/>
        </p:nvSpPr>
        <p:spPr>
          <a:xfrm>
            <a:off x="4591251" y="2656575"/>
            <a:ext cx="1588168" cy="7988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>
                <a:solidFill>
                  <a:schemeClr val="tx1"/>
                </a:solidFill>
              </a:rPr>
              <a:t>Ethernet</a:t>
            </a: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617496" y="4185387"/>
            <a:ext cx="1588168" cy="7988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tx1"/>
                </a:solidFill>
              </a:rPr>
              <a:t>IPv4</a:t>
            </a:r>
          </a:p>
        </p:txBody>
      </p:sp>
      <p:sp>
        <p:nvSpPr>
          <p:cNvPr id="6" name="Oval 5"/>
          <p:cNvSpPr/>
          <p:nvPr/>
        </p:nvSpPr>
        <p:spPr>
          <a:xfrm>
            <a:off x="5733451" y="4185387"/>
            <a:ext cx="1588168" cy="7988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>
                <a:solidFill>
                  <a:schemeClr val="tx1"/>
                </a:solidFill>
              </a:rPr>
              <a:t>IPX</a:t>
            </a:r>
            <a:endParaRPr lang="en-US" sz="1700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>
            <a:stCxn id="4" idx="3"/>
            <a:endCxn id="5" idx="0"/>
          </p:cNvCxnSpPr>
          <p:nvPr/>
        </p:nvCxnSpPr>
        <p:spPr>
          <a:xfrm flipH="1">
            <a:off x="4411580" y="3338476"/>
            <a:ext cx="412253" cy="846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" idx="5"/>
            <a:endCxn id="6" idx="0"/>
          </p:cNvCxnSpPr>
          <p:nvPr/>
        </p:nvCxnSpPr>
        <p:spPr>
          <a:xfrm>
            <a:off x="5946838" y="3338476"/>
            <a:ext cx="580697" cy="846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86119" y="3451097"/>
            <a:ext cx="87408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/>
              <a:t>ethtype</a:t>
            </a:r>
            <a:endParaRPr lang="en-US" sz="1700" dirty="0"/>
          </a:p>
        </p:txBody>
      </p:sp>
      <p:sp>
        <p:nvSpPr>
          <p:cNvPr id="15" name="TextBox 14"/>
          <p:cNvSpPr txBox="1"/>
          <p:nvPr/>
        </p:nvSpPr>
        <p:spPr>
          <a:xfrm>
            <a:off x="6119446" y="3392599"/>
            <a:ext cx="87408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/>
              <a:t>ethtype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2760718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786" y="0"/>
            <a:ext cx="638521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1583" y="2165685"/>
            <a:ext cx="1338811" cy="1039529"/>
          </a:xfrm>
          <a:prstGeom prst="rect">
            <a:avLst/>
          </a:prstGeom>
          <a:noFill/>
          <a:ln w="19050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grpSp>
        <p:nvGrpSpPr>
          <p:cNvPr id="13" name="Group 12"/>
          <p:cNvGrpSpPr/>
          <p:nvPr/>
        </p:nvGrpSpPr>
        <p:grpSpPr>
          <a:xfrm>
            <a:off x="4380394" y="332326"/>
            <a:ext cx="6580319" cy="4107183"/>
            <a:chOff x="4380393" y="332324"/>
            <a:chExt cx="6580318" cy="41071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6518" y="332324"/>
              <a:ext cx="5734193" cy="4107183"/>
            </a:xfrm>
            <a:prstGeom prst="rect">
              <a:avLst/>
            </a:prstGeom>
            <a:ln w="19050">
              <a:solidFill>
                <a:schemeClr val="accent5"/>
              </a:solidFill>
              <a:prstDash val="sysDot"/>
            </a:ln>
          </p:spPr>
        </p:pic>
        <p:cxnSp>
          <p:nvCxnSpPr>
            <p:cNvPr id="8" name="Straight Connector 7"/>
            <p:cNvCxnSpPr/>
            <p:nvPr/>
          </p:nvCxnSpPr>
          <p:spPr>
            <a:xfrm flipV="1">
              <a:off x="4380393" y="332324"/>
              <a:ext cx="846125" cy="18333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380393" y="3205213"/>
              <a:ext cx="846125" cy="1234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81538" y="0"/>
            <a:ext cx="42285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Datacenter switch </a:t>
            </a:r>
            <a:r>
              <a:rPr lang="en-US" sz="3200" dirty="0"/>
              <a:t>today</a:t>
            </a:r>
          </a:p>
          <a:p>
            <a:r>
              <a:rPr lang="en-US" sz="2800" dirty="0">
                <a:solidFill>
                  <a:schemeClr val="accent5"/>
                </a:solidFill>
              </a:rPr>
              <a:t>switch.p4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4881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650" y="107547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Adding features: Some examples so far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609600" y="1547813"/>
            <a:ext cx="11582400" cy="5486400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New encapsulations and tunnels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New ways to tag packets for special treatment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New approaches to routing: </a:t>
            </a:r>
            <a:r>
              <a:rPr lang="en-US" sz="3200" i="1" dirty="0"/>
              <a:t>e.g. source routing in MSDCs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New approaches to congestion control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New ways to process packets: </a:t>
            </a:r>
            <a:r>
              <a:rPr lang="en-US" sz="3200" i="1" dirty="0"/>
              <a:t>e.g. processing ticker-symbols</a:t>
            </a:r>
          </a:p>
        </p:txBody>
      </p:sp>
    </p:spTree>
    <p:extLst>
      <p:ext uri="{BB962C8B-B14F-4D97-AF65-F5344CB8AC3E}">
        <p14:creationId xmlns:p14="http://schemas.microsoft.com/office/powerpoint/2010/main" val="3015996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25" y="25142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New applications: Some examples so far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609600" y="1281113"/>
            <a:ext cx="11582400" cy="4662487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Layer-4 Load Balancer</a:t>
            </a:r>
            <a:r>
              <a:rPr lang="en-US" sz="3200" baseline="30000" dirty="0"/>
              <a:t>1</a:t>
            </a:r>
          </a:p>
          <a:p>
            <a:pPr marL="787400" lvl="1" indent="-268288">
              <a:lnSpc>
                <a:spcPct val="100000"/>
              </a:lnSpc>
              <a:buFont typeface="Wingdings" charset="2"/>
              <a:buChar char="§"/>
            </a:pPr>
            <a:r>
              <a:rPr lang="en-US" dirty="0"/>
              <a:t>Replace 100 servers or 10 dedicated boxes with one programmable switch</a:t>
            </a:r>
          </a:p>
          <a:p>
            <a:pPr marL="787400" lvl="1" indent="-268288">
              <a:lnSpc>
                <a:spcPct val="100000"/>
              </a:lnSpc>
              <a:buFont typeface="Wingdings" charset="2"/>
              <a:buChar char="§"/>
            </a:pPr>
            <a:r>
              <a:rPr lang="en-US" dirty="0"/>
              <a:t>Track and maintain mapping for 5-10 million http flows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Fast stateless firewall</a:t>
            </a:r>
          </a:p>
          <a:p>
            <a:pPr marL="808038" lvl="1" indent="-282575">
              <a:lnSpc>
                <a:spcPct val="150000"/>
              </a:lnSpc>
              <a:buFont typeface="Wingdings" charset="2"/>
              <a:buChar char="§"/>
            </a:pPr>
            <a:r>
              <a:rPr lang="en-US" dirty="0"/>
              <a:t>Add/delete and track 100s of thousands of new connections per second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Cache for Key-value store</a:t>
            </a:r>
            <a:r>
              <a:rPr lang="en-US" sz="3200" baseline="30000" dirty="0"/>
              <a:t>2</a:t>
            </a:r>
          </a:p>
          <a:p>
            <a:pPr marL="808038" lvl="1" indent="-231775">
              <a:lnSpc>
                <a:spcPct val="100000"/>
              </a:lnSpc>
              <a:buFont typeface="Wingdings" charset="2"/>
              <a:buChar char="§"/>
            </a:pPr>
            <a:r>
              <a:rPr lang="en-US" dirty="0" err="1"/>
              <a:t>Memcache</a:t>
            </a:r>
            <a:r>
              <a:rPr lang="en-US" dirty="0"/>
              <a:t> in-network cache for 100 servers</a:t>
            </a:r>
          </a:p>
          <a:p>
            <a:pPr marL="808038" lvl="1" indent="-231775">
              <a:lnSpc>
                <a:spcPct val="100000"/>
              </a:lnSpc>
              <a:buFont typeface="Wingdings" charset="2"/>
              <a:buChar char="§"/>
            </a:pPr>
            <a:r>
              <a:rPr lang="en-US" dirty="0"/>
              <a:t>1-2 billion operations per second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en-US" sz="3200" dirty="0"/>
          </a:p>
          <a:p>
            <a:pPr marL="513260" indent="-268288">
              <a:lnSpc>
                <a:spcPct val="150000"/>
              </a:lnSpc>
              <a:buFont typeface="Wingdings" charset="2"/>
              <a:buChar char="§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4805" y="6211669"/>
            <a:ext cx="11744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[1] “</a:t>
            </a:r>
            <a:r>
              <a:rPr lang="en-US" dirty="0" err="1"/>
              <a:t>SilkRoad</a:t>
            </a:r>
            <a:r>
              <a:rPr lang="en-US" dirty="0"/>
              <a:t>: Making </a:t>
            </a:r>
            <a:r>
              <a:rPr lang="en-US" dirty="0" err="1"/>
              <a:t>Stateful</a:t>
            </a:r>
            <a:r>
              <a:rPr lang="en-US" dirty="0"/>
              <a:t> Layer-4 Load Balancing Fast and Cheap Using Switching ASICs.” </a:t>
            </a:r>
            <a:r>
              <a:rPr lang="en-US" dirty="0" err="1"/>
              <a:t>Rui</a:t>
            </a:r>
            <a:r>
              <a:rPr lang="en-US" dirty="0"/>
              <a:t> Miao et al. </a:t>
            </a:r>
            <a:r>
              <a:rPr lang="en-US" dirty="0" err="1"/>
              <a:t>Sigcomm</a:t>
            </a:r>
            <a:r>
              <a:rPr lang="en-US" dirty="0"/>
              <a:t> 2017.  </a:t>
            </a:r>
          </a:p>
          <a:p>
            <a:r>
              <a:rPr lang="en-US" dirty="0"/>
              <a:t>[2] “</a:t>
            </a:r>
            <a:r>
              <a:rPr lang="en-US" dirty="0" err="1"/>
              <a:t>NetCache</a:t>
            </a:r>
            <a:r>
              <a:rPr lang="en-US" dirty="0"/>
              <a:t>: Balancing Key-Value Stores with Fast In-Network Caching”, Xin </a:t>
            </a:r>
            <a:r>
              <a:rPr lang="en-US" dirty="0" err="1"/>
              <a:t>Jin</a:t>
            </a:r>
            <a:r>
              <a:rPr lang="en-US" dirty="0"/>
              <a:t> et al. SOSP 2017</a:t>
            </a:r>
          </a:p>
        </p:txBody>
      </p:sp>
    </p:spTree>
    <p:extLst>
      <p:ext uri="{BB962C8B-B14F-4D97-AF65-F5344CB8AC3E}">
        <p14:creationId xmlns:p14="http://schemas.microsoft.com/office/powerpoint/2010/main" val="5015761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122363"/>
            <a:ext cx="10965366" cy="2387600"/>
          </a:xfrm>
        </p:spPr>
        <p:txBody>
          <a:bodyPr>
            <a:normAutofit/>
          </a:bodyPr>
          <a:lstStyle/>
          <a:p>
            <a:r>
              <a:rPr lang="en-US" dirty="0"/>
              <a:t>How programmability is being used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070517" y="2482811"/>
            <a:ext cx="1004353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/>
              <a:t>Network telemetry</a:t>
            </a:r>
            <a:endParaRPr lang="en-US" b="1" dirty="0"/>
          </a:p>
        </p:txBody>
      </p:sp>
      <p:sp>
        <p:nvSpPr>
          <p:cNvPr id="4" name="Oval 3"/>
          <p:cNvSpPr/>
          <p:nvPr/>
        </p:nvSpPr>
        <p:spPr>
          <a:xfrm>
            <a:off x="2375274" y="3993044"/>
            <a:ext cx="784242" cy="765855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04683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" name="Picture 1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263" y="3320944"/>
            <a:ext cx="652908" cy="434184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263" y="4078151"/>
            <a:ext cx="652908" cy="434184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263" y="4835356"/>
            <a:ext cx="652908" cy="434184"/>
          </a:xfrm>
          <a:prstGeom prst="rect">
            <a:avLst/>
          </a:prstGeom>
        </p:spPr>
      </p:pic>
      <p:cxnSp>
        <p:nvCxnSpPr>
          <p:cNvPr id="231" name="Straight Connector 230"/>
          <p:cNvCxnSpPr>
            <a:stCxn id="151" idx="3"/>
            <a:endCxn id="152" idx="1"/>
          </p:cNvCxnSpPr>
          <p:nvPr/>
        </p:nvCxnSpPr>
        <p:spPr>
          <a:xfrm flipV="1">
            <a:off x="4117420" y="2780831"/>
            <a:ext cx="1834843" cy="105510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>
            <a:stCxn id="151" idx="3"/>
            <a:endCxn id="153" idx="1"/>
          </p:cNvCxnSpPr>
          <p:nvPr/>
        </p:nvCxnSpPr>
        <p:spPr>
          <a:xfrm flipV="1">
            <a:off x="4117420" y="3538038"/>
            <a:ext cx="1834843" cy="2978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>
            <a:stCxn id="151" idx="3"/>
            <a:endCxn id="154" idx="1"/>
          </p:cNvCxnSpPr>
          <p:nvPr/>
        </p:nvCxnSpPr>
        <p:spPr>
          <a:xfrm>
            <a:off x="4117420" y="3835933"/>
            <a:ext cx="1834843" cy="45931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151" idx="3"/>
            <a:endCxn id="155" idx="1"/>
          </p:cNvCxnSpPr>
          <p:nvPr/>
        </p:nvCxnSpPr>
        <p:spPr>
          <a:xfrm>
            <a:off x="4117420" y="3835932"/>
            <a:ext cx="1834843" cy="12165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6583581" y="2780831"/>
            <a:ext cx="1834843" cy="105510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6583581" y="3538038"/>
            <a:ext cx="1834843" cy="2978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 flipV="1">
            <a:off x="6583581" y="3835933"/>
            <a:ext cx="1834843" cy="45931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flipV="1">
            <a:off x="6583581" y="3835932"/>
            <a:ext cx="1834843" cy="12165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>
            <a:stCxn id="46" idx="3"/>
            <a:endCxn id="151" idx="1"/>
          </p:cNvCxnSpPr>
          <p:nvPr/>
        </p:nvCxnSpPr>
        <p:spPr>
          <a:xfrm>
            <a:off x="2740906" y="3832203"/>
            <a:ext cx="723607" cy="372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>
            <a:stCxn id="164" idx="2"/>
            <a:endCxn id="229" idx="3"/>
          </p:cNvCxnSpPr>
          <p:nvPr/>
        </p:nvCxnSpPr>
        <p:spPr>
          <a:xfrm flipH="1">
            <a:off x="9104438" y="3835805"/>
            <a:ext cx="685503" cy="160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6" name="Group 155"/>
          <p:cNvGrpSpPr>
            <a:grpSpLocks noChangeAspect="1"/>
          </p:cNvGrpSpPr>
          <p:nvPr/>
        </p:nvGrpSpPr>
        <p:grpSpPr>
          <a:xfrm>
            <a:off x="9702653" y="3657457"/>
            <a:ext cx="710289" cy="255788"/>
            <a:chOff x="12523788" y="-511175"/>
            <a:chExt cx="13454062" cy="4845051"/>
          </a:xfrm>
        </p:grpSpPr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3" name="Rectangle 162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4" name="Rectangle 163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9702653" y="2896126"/>
            <a:ext cx="710289" cy="2032228"/>
            <a:chOff x="2133452" y="2908825"/>
            <a:chExt cx="710289" cy="2032228"/>
          </a:xfrm>
        </p:grpSpPr>
        <p:grpSp>
          <p:nvGrpSpPr>
            <p:cNvPr id="166" name="Group 165"/>
            <p:cNvGrpSpPr>
              <a:grpSpLocks noChangeAspect="1"/>
            </p:cNvGrpSpPr>
            <p:nvPr/>
          </p:nvGrpSpPr>
          <p:grpSpPr>
            <a:xfrm>
              <a:off x="2133452" y="4685265"/>
              <a:ext cx="710289" cy="255788"/>
              <a:chOff x="12523788" y="-511175"/>
              <a:chExt cx="13454062" cy="4845051"/>
            </a:xfrm>
          </p:grpSpPr>
          <p:sp>
            <p:nvSpPr>
              <p:cNvPr id="221" name="Freeform 220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22" name="Freeform 221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23" name="Freeform 222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24" name="Freeform 223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25" name="Freeform 224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26" name="Rectangle 225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27" name="Rectangle 226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28" name="Rectangle 227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167" name="Group 166"/>
            <p:cNvGrpSpPr>
              <a:grpSpLocks noChangeAspect="1"/>
            </p:cNvGrpSpPr>
            <p:nvPr/>
          </p:nvGrpSpPr>
          <p:grpSpPr>
            <a:xfrm>
              <a:off x="2133452" y="4431487"/>
              <a:ext cx="710289" cy="255788"/>
              <a:chOff x="12523788" y="-511175"/>
              <a:chExt cx="13454062" cy="4845051"/>
            </a:xfrm>
          </p:grpSpPr>
          <p:sp>
            <p:nvSpPr>
              <p:cNvPr id="213" name="Freeform 212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14" name="Freeform 213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15" name="Freeform 214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16" name="Freeform 215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17" name="Freeform 216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18" name="Rectangle 217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19" name="Rectangle 218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20" name="Rectangle 219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168" name="Group 167"/>
            <p:cNvGrpSpPr>
              <a:grpSpLocks noChangeAspect="1"/>
            </p:cNvGrpSpPr>
            <p:nvPr/>
          </p:nvGrpSpPr>
          <p:grpSpPr>
            <a:xfrm>
              <a:off x="2133452" y="4177710"/>
              <a:ext cx="710289" cy="255788"/>
              <a:chOff x="12523788" y="-511175"/>
              <a:chExt cx="13454062" cy="4845051"/>
            </a:xfrm>
          </p:grpSpPr>
          <p:sp>
            <p:nvSpPr>
              <p:cNvPr id="205" name="Freeform 204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06" name="Freeform 205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07" name="Freeform 206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08" name="Freeform 207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09" name="Freeform 208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10" name="Rectangle 209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11" name="Rectangle 210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12" name="Rectangle 211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169" name="Group 168"/>
            <p:cNvGrpSpPr>
              <a:grpSpLocks noChangeAspect="1"/>
            </p:cNvGrpSpPr>
            <p:nvPr/>
          </p:nvGrpSpPr>
          <p:grpSpPr>
            <a:xfrm>
              <a:off x="2133452" y="3923933"/>
              <a:ext cx="710289" cy="255788"/>
              <a:chOff x="12523788" y="-511175"/>
              <a:chExt cx="13454062" cy="4845051"/>
            </a:xfrm>
          </p:grpSpPr>
          <p:sp>
            <p:nvSpPr>
              <p:cNvPr id="197" name="Freeform 196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98" name="Freeform 197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99" name="Freeform 198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00" name="Freeform 199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01" name="Freeform 200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02" name="Rectangle 201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03" name="Rectangle 202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04" name="Rectangle 203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170" name="Group 169"/>
            <p:cNvGrpSpPr>
              <a:grpSpLocks noChangeAspect="1"/>
            </p:cNvGrpSpPr>
            <p:nvPr/>
          </p:nvGrpSpPr>
          <p:grpSpPr>
            <a:xfrm>
              <a:off x="2133452" y="3416379"/>
              <a:ext cx="710289" cy="255788"/>
              <a:chOff x="12523788" y="-511175"/>
              <a:chExt cx="13454062" cy="4845051"/>
            </a:xfrm>
          </p:grpSpPr>
          <p:sp>
            <p:nvSpPr>
              <p:cNvPr id="189" name="Freeform 188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90" name="Freeform 189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91" name="Freeform 190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92" name="Freeform 191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93" name="Freeform 192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94" name="Rectangle 193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95" name="Rectangle 194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96" name="Rectangle 195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171" name="Group 170"/>
            <p:cNvGrpSpPr>
              <a:grpSpLocks noChangeAspect="1"/>
            </p:cNvGrpSpPr>
            <p:nvPr/>
          </p:nvGrpSpPr>
          <p:grpSpPr>
            <a:xfrm>
              <a:off x="2133452" y="3162602"/>
              <a:ext cx="710289" cy="255788"/>
              <a:chOff x="12523788" y="-511175"/>
              <a:chExt cx="13454062" cy="4845051"/>
            </a:xfrm>
          </p:grpSpPr>
          <p:sp>
            <p:nvSpPr>
              <p:cNvPr id="181" name="Freeform 180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82" name="Freeform 181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83" name="Freeform 182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84" name="Freeform 183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85" name="Freeform 184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86" name="Rectangle 185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87" name="Rectangle 186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88" name="Rectangle 187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172" name="Group 171"/>
            <p:cNvGrpSpPr>
              <a:grpSpLocks noChangeAspect="1"/>
            </p:cNvGrpSpPr>
            <p:nvPr/>
          </p:nvGrpSpPr>
          <p:grpSpPr>
            <a:xfrm>
              <a:off x="2133452" y="2908825"/>
              <a:ext cx="710289" cy="255788"/>
              <a:chOff x="12523788" y="-511175"/>
              <a:chExt cx="13454062" cy="4845051"/>
            </a:xfrm>
          </p:grpSpPr>
          <p:sp>
            <p:nvSpPr>
              <p:cNvPr id="173" name="Freeform 172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74" name="Freeform 173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75" name="Freeform 174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76" name="Freeform 175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77" name="Freeform 176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78" name="Rectangle 177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79" name="Rectangle 178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80" name="Rectangle 179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</p:grp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2133453" y="3670157"/>
            <a:ext cx="710289" cy="255788"/>
            <a:chOff x="12523788" y="-511175"/>
            <a:chExt cx="13454062" cy="4845051"/>
          </a:xfrm>
        </p:grpSpPr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2133453" y="2908826"/>
            <a:ext cx="710289" cy="2032228"/>
            <a:chOff x="2133452" y="2908825"/>
            <a:chExt cx="710289" cy="2032228"/>
          </a:xfrm>
        </p:grpSpPr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2133452" y="4685265"/>
              <a:ext cx="710289" cy="255788"/>
              <a:chOff x="12523788" y="-511175"/>
              <a:chExt cx="13454062" cy="4845051"/>
            </a:xfrm>
          </p:grpSpPr>
          <p:sp>
            <p:nvSpPr>
              <p:cNvPr id="5" name="Freeform 4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" name="Freeform 5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8" name="Freeform 7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9" name="Freeform 8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1" name="Rectangle 10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13" name="Group 12"/>
            <p:cNvGrpSpPr>
              <a:grpSpLocks noChangeAspect="1"/>
            </p:cNvGrpSpPr>
            <p:nvPr/>
          </p:nvGrpSpPr>
          <p:grpSpPr>
            <a:xfrm>
              <a:off x="2133452" y="4431487"/>
              <a:ext cx="710289" cy="255788"/>
              <a:chOff x="12523788" y="-511175"/>
              <a:chExt cx="13454062" cy="4845051"/>
            </a:xfrm>
          </p:grpSpPr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5" name="Freeform 14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6" name="Freeform 15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8" name="Freeform 17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1" name="Rectangle 20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22" name="Group 21"/>
            <p:cNvGrpSpPr>
              <a:grpSpLocks noChangeAspect="1"/>
            </p:cNvGrpSpPr>
            <p:nvPr/>
          </p:nvGrpSpPr>
          <p:grpSpPr>
            <a:xfrm>
              <a:off x="2133452" y="4177710"/>
              <a:ext cx="710289" cy="255788"/>
              <a:chOff x="12523788" y="-511175"/>
              <a:chExt cx="13454062" cy="4845051"/>
            </a:xfrm>
          </p:grpSpPr>
          <p:sp>
            <p:nvSpPr>
              <p:cNvPr id="23" name="Freeform 22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8" name="Rectangle 27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9" name="Rectangle 28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30" name="Rectangle 29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31" name="Group 30"/>
            <p:cNvGrpSpPr>
              <a:grpSpLocks noChangeAspect="1"/>
            </p:cNvGrpSpPr>
            <p:nvPr/>
          </p:nvGrpSpPr>
          <p:grpSpPr>
            <a:xfrm>
              <a:off x="2133452" y="3923933"/>
              <a:ext cx="710289" cy="255788"/>
              <a:chOff x="12523788" y="-511175"/>
              <a:chExt cx="13454062" cy="4845051"/>
            </a:xfrm>
          </p:grpSpPr>
          <p:sp>
            <p:nvSpPr>
              <p:cNvPr id="32" name="Freeform 31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33" name="Freeform 32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34" name="Freeform 33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35" name="Freeform 34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36" name="Freeform 35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37" name="Rectangle 36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38" name="Rectangle 37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39" name="Rectangle 38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2133452" y="3416379"/>
              <a:ext cx="710289" cy="255788"/>
              <a:chOff x="12523788" y="-511175"/>
              <a:chExt cx="13454062" cy="4845051"/>
            </a:xfrm>
          </p:grpSpPr>
          <p:sp>
            <p:nvSpPr>
              <p:cNvPr id="50" name="Freeform 49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1" name="Freeform 50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2" name="Freeform 51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3" name="Freeform 52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4" name="Freeform 53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5" name="Rectangle 54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6" name="Rectangle 55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7" name="Rectangle 56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58" name="Group 57"/>
            <p:cNvGrpSpPr>
              <a:grpSpLocks noChangeAspect="1"/>
            </p:cNvGrpSpPr>
            <p:nvPr/>
          </p:nvGrpSpPr>
          <p:grpSpPr>
            <a:xfrm>
              <a:off x="2133452" y="3162602"/>
              <a:ext cx="710289" cy="255788"/>
              <a:chOff x="12523788" y="-511175"/>
              <a:chExt cx="13454062" cy="4845051"/>
            </a:xfrm>
          </p:grpSpPr>
          <p:sp>
            <p:nvSpPr>
              <p:cNvPr id="59" name="Freeform 58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0" name="Freeform 59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1" name="Freeform 60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2" name="Freeform 61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3" name="Freeform 62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4" name="Rectangle 63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5" name="Rectangle 64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6" name="Rectangle 65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67" name="Group 66"/>
            <p:cNvGrpSpPr>
              <a:grpSpLocks noChangeAspect="1"/>
            </p:cNvGrpSpPr>
            <p:nvPr/>
          </p:nvGrpSpPr>
          <p:grpSpPr>
            <a:xfrm>
              <a:off x="2133452" y="2908825"/>
              <a:ext cx="710289" cy="255788"/>
              <a:chOff x="12523788" y="-511175"/>
              <a:chExt cx="13454062" cy="4845051"/>
            </a:xfrm>
          </p:grpSpPr>
          <p:sp>
            <p:nvSpPr>
              <p:cNvPr id="68" name="Freeform 67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9" name="Freeform 68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0" name="Freeform 69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1" name="Freeform 70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2" name="Freeform 71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3" name="Rectangle 72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4" name="Rectangle 73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5" name="Rectangle 74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</p:grpSp>
      <p:sp>
        <p:nvSpPr>
          <p:cNvPr id="252" name="Freeform 251"/>
          <p:cNvSpPr/>
          <p:nvPr/>
        </p:nvSpPr>
        <p:spPr>
          <a:xfrm>
            <a:off x="2819401" y="2730501"/>
            <a:ext cx="6870700" cy="1130300"/>
          </a:xfrm>
          <a:custGeom>
            <a:avLst/>
            <a:gdLst>
              <a:gd name="connsiteX0" fmla="*/ 0 w 6870700"/>
              <a:gd name="connsiteY0" fmla="*/ 1130300 h 1130300"/>
              <a:gd name="connsiteX1" fmla="*/ 939800 w 6870700"/>
              <a:gd name="connsiteY1" fmla="*/ 1130300 h 1130300"/>
              <a:gd name="connsiteX2" fmla="*/ 1282700 w 6870700"/>
              <a:gd name="connsiteY2" fmla="*/ 1117600 h 1130300"/>
              <a:gd name="connsiteX3" fmla="*/ 3213100 w 6870700"/>
              <a:gd name="connsiteY3" fmla="*/ 0 h 1130300"/>
              <a:gd name="connsiteX4" fmla="*/ 3771900 w 6870700"/>
              <a:gd name="connsiteY4" fmla="*/ 25400 h 1130300"/>
              <a:gd name="connsiteX5" fmla="*/ 5588000 w 6870700"/>
              <a:gd name="connsiteY5" fmla="*/ 1117600 h 1130300"/>
              <a:gd name="connsiteX6" fmla="*/ 6870700 w 6870700"/>
              <a:gd name="connsiteY6" fmla="*/ 1104900 h 113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0700" h="1130300">
                <a:moveTo>
                  <a:pt x="0" y="1130300"/>
                </a:moveTo>
                <a:lnTo>
                  <a:pt x="939800" y="1130300"/>
                </a:lnTo>
                <a:lnTo>
                  <a:pt x="1282700" y="1117600"/>
                </a:lnTo>
                <a:lnTo>
                  <a:pt x="3213100" y="0"/>
                </a:lnTo>
                <a:lnTo>
                  <a:pt x="3771900" y="25400"/>
                </a:lnTo>
                <a:lnTo>
                  <a:pt x="5588000" y="1117600"/>
                </a:lnTo>
                <a:lnTo>
                  <a:pt x="6870700" y="1104900"/>
                </a:lnTo>
              </a:path>
            </a:pathLst>
          </a:custGeom>
          <a:noFill/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513" y="3618839"/>
            <a:ext cx="652908" cy="434184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263" y="2563739"/>
            <a:ext cx="652908" cy="434184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530" y="3620315"/>
            <a:ext cx="652908" cy="434184"/>
          </a:xfrm>
          <a:prstGeom prst="rect">
            <a:avLst/>
          </a:prstGeom>
        </p:spPr>
      </p:pic>
      <p:grpSp>
        <p:nvGrpSpPr>
          <p:cNvPr id="271" name="Group 270"/>
          <p:cNvGrpSpPr/>
          <p:nvPr/>
        </p:nvGrpSpPr>
        <p:grpSpPr>
          <a:xfrm>
            <a:off x="4435076" y="2006815"/>
            <a:ext cx="3585828" cy="367073"/>
            <a:chOff x="4435075" y="2006815"/>
            <a:chExt cx="3585827" cy="367073"/>
          </a:xfrm>
        </p:grpSpPr>
        <p:sp>
          <p:nvSpPr>
            <p:cNvPr id="253" name="TextBox 252"/>
            <p:cNvSpPr txBox="1"/>
            <p:nvPr/>
          </p:nvSpPr>
          <p:spPr>
            <a:xfrm>
              <a:off x="4825028" y="2006815"/>
              <a:ext cx="3195874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/>
                <a:t>“</a:t>
              </a:r>
              <a:r>
                <a:rPr lang="en-US" sz="1700" i="1" dirty="0"/>
                <a:t>Which path did my packet take</a:t>
              </a:r>
              <a:r>
                <a:rPr lang="en-US" sz="1700" dirty="0"/>
                <a:t>?”</a:t>
              </a:r>
            </a:p>
          </p:txBody>
        </p:sp>
        <p:sp>
          <p:nvSpPr>
            <p:cNvPr id="254" name="Oval 253"/>
            <p:cNvSpPr/>
            <p:nvPr/>
          </p:nvSpPr>
          <p:spPr>
            <a:xfrm>
              <a:off x="4435075" y="2006883"/>
              <a:ext cx="389953" cy="3670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255" name="Rounded Rectangle 254"/>
          <p:cNvSpPr/>
          <p:nvPr/>
        </p:nvSpPr>
        <p:spPr>
          <a:xfrm>
            <a:off x="2924106" y="3606618"/>
            <a:ext cx="241300" cy="190500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sp>
        <p:nvSpPr>
          <p:cNvPr id="257" name="Rounded Rectangle 256"/>
          <p:cNvSpPr/>
          <p:nvPr/>
        </p:nvSpPr>
        <p:spPr>
          <a:xfrm>
            <a:off x="2924106" y="3593918"/>
            <a:ext cx="241300" cy="190500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sp>
        <p:nvSpPr>
          <p:cNvPr id="258" name="Rounded Rectangle 257"/>
          <p:cNvSpPr/>
          <p:nvPr/>
        </p:nvSpPr>
        <p:spPr>
          <a:xfrm>
            <a:off x="2924106" y="3593918"/>
            <a:ext cx="241300" cy="190500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sp>
        <p:nvSpPr>
          <p:cNvPr id="259" name="Rounded Rectangle 258"/>
          <p:cNvSpPr/>
          <p:nvPr/>
        </p:nvSpPr>
        <p:spPr>
          <a:xfrm>
            <a:off x="2911406" y="3593918"/>
            <a:ext cx="241300" cy="190500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sp>
        <p:nvSpPr>
          <p:cNvPr id="260" name="Rounded Rectangle 259"/>
          <p:cNvSpPr/>
          <p:nvPr/>
        </p:nvSpPr>
        <p:spPr>
          <a:xfrm>
            <a:off x="9071641" y="3644757"/>
            <a:ext cx="241300" cy="190500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sp>
        <p:nvSpPr>
          <p:cNvPr id="261" name="Rounded Rectangle 260"/>
          <p:cNvSpPr/>
          <p:nvPr/>
        </p:nvSpPr>
        <p:spPr>
          <a:xfrm>
            <a:off x="8068689" y="1697158"/>
            <a:ext cx="3678659" cy="7029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i="1" dirty="0">
                <a:solidFill>
                  <a:schemeClr val="tx2"/>
                </a:solidFill>
              </a:rPr>
              <a:t>“I visited Switch 1 @780ns, </a:t>
            </a:r>
            <a:br>
              <a:rPr lang="en-US" sz="1700" i="1" dirty="0">
                <a:solidFill>
                  <a:schemeClr val="tx2"/>
                </a:solidFill>
              </a:rPr>
            </a:br>
            <a:r>
              <a:rPr lang="en-US" sz="1700" i="1" dirty="0">
                <a:solidFill>
                  <a:schemeClr val="tx2"/>
                </a:solidFill>
              </a:rPr>
              <a:t>Switch 9 @1.3µs, Switch 12 @2.4µs”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219682" y="2400113"/>
            <a:ext cx="3305261" cy="1244643"/>
            <a:chOff x="8219681" y="2400113"/>
            <a:chExt cx="3305261" cy="1244643"/>
          </a:xfrm>
        </p:grpSpPr>
        <p:cxnSp>
          <p:nvCxnSpPr>
            <p:cNvPr id="263" name="Straight Connector 262"/>
            <p:cNvCxnSpPr>
              <a:stCxn id="260" idx="0"/>
            </p:cNvCxnSpPr>
            <p:nvPr/>
          </p:nvCxnSpPr>
          <p:spPr>
            <a:xfrm flipH="1" flipV="1">
              <a:off x="8219681" y="2400113"/>
              <a:ext cx="972609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stCxn id="260" idx="0"/>
            </p:cNvCxnSpPr>
            <p:nvPr/>
          </p:nvCxnSpPr>
          <p:spPr>
            <a:xfrm flipV="1">
              <a:off x="9192290" y="2400113"/>
              <a:ext cx="2332652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0" name="Group 229"/>
          <p:cNvGrpSpPr/>
          <p:nvPr/>
        </p:nvGrpSpPr>
        <p:grpSpPr>
          <a:xfrm>
            <a:off x="4435077" y="5827573"/>
            <a:ext cx="3765429" cy="367073"/>
            <a:chOff x="4435075" y="2006815"/>
            <a:chExt cx="3765428" cy="367073"/>
          </a:xfrm>
        </p:grpSpPr>
        <p:sp>
          <p:nvSpPr>
            <p:cNvPr id="232" name="TextBox 231"/>
            <p:cNvSpPr txBox="1"/>
            <p:nvPr/>
          </p:nvSpPr>
          <p:spPr>
            <a:xfrm>
              <a:off x="4825028" y="2006815"/>
              <a:ext cx="337547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/>
                <a:t>“</a:t>
              </a:r>
              <a:r>
                <a:rPr lang="en-US" sz="1700" i="1" dirty="0"/>
                <a:t>Which rules did my packet follow</a:t>
              </a:r>
              <a:r>
                <a:rPr lang="en-US" sz="1700" dirty="0"/>
                <a:t>?”</a:t>
              </a:r>
            </a:p>
          </p:txBody>
        </p:sp>
        <p:sp>
          <p:nvSpPr>
            <p:cNvPr id="234" name="Oval 233"/>
            <p:cNvSpPr/>
            <p:nvPr/>
          </p:nvSpPr>
          <p:spPr>
            <a:xfrm>
              <a:off x="4435075" y="2006883"/>
              <a:ext cx="389953" cy="3670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41" name="Group 240"/>
          <p:cNvGrpSpPr/>
          <p:nvPr/>
        </p:nvGrpSpPr>
        <p:grpSpPr>
          <a:xfrm flipV="1">
            <a:off x="8230506" y="3841725"/>
            <a:ext cx="3305261" cy="1244643"/>
            <a:chOff x="8219681" y="2400113"/>
            <a:chExt cx="3305261" cy="1244643"/>
          </a:xfrm>
        </p:grpSpPr>
        <p:cxnSp>
          <p:nvCxnSpPr>
            <p:cNvPr id="247" name="Straight Connector 246"/>
            <p:cNvCxnSpPr/>
            <p:nvPr/>
          </p:nvCxnSpPr>
          <p:spPr>
            <a:xfrm flipH="1" flipV="1">
              <a:off x="8219681" y="2400113"/>
              <a:ext cx="972609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flipV="1">
              <a:off x="9192290" y="2400113"/>
              <a:ext cx="2332652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0" name="Rounded Rectangle 249"/>
          <p:cNvSpPr/>
          <p:nvPr/>
        </p:nvSpPr>
        <p:spPr>
          <a:xfrm>
            <a:off x="8026400" y="5098569"/>
            <a:ext cx="3808839" cy="69508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i="1" dirty="0">
                <a:solidFill>
                  <a:schemeClr val="tx2"/>
                </a:solidFill>
              </a:rPr>
              <a:t>“In Switch 1, I followed rules 75 and 250. In Switch 9, I followed rules 3 and 80. ”</a:t>
            </a:r>
          </a:p>
        </p:txBody>
      </p:sp>
      <p:graphicFrame>
        <p:nvGraphicFramePr>
          <p:cNvPr id="256" name="Table 2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316101"/>
              </p:ext>
            </p:extLst>
          </p:nvPr>
        </p:nvGraphicFramePr>
        <p:xfrm>
          <a:off x="2786657" y="4499111"/>
          <a:ext cx="1588136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53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27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Rule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is-IS" sz="1200" dirty="0"/>
                        <a:t>…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192.168.0/24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is-IS" sz="1200" dirty="0"/>
                        <a:t>…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pSp>
        <p:nvGrpSpPr>
          <p:cNvPr id="262" name="Group 261"/>
          <p:cNvGrpSpPr/>
          <p:nvPr/>
        </p:nvGrpSpPr>
        <p:grpSpPr>
          <a:xfrm flipV="1">
            <a:off x="2786657" y="4002801"/>
            <a:ext cx="1570021" cy="461247"/>
            <a:chOff x="6388391" y="2189073"/>
            <a:chExt cx="4400817" cy="1455683"/>
          </a:xfrm>
        </p:grpSpPr>
        <p:cxnSp>
          <p:nvCxnSpPr>
            <p:cNvPr id="264" name="Straight Connector 263"/>
            <p:cNvCxnSpPr/>
            <p:nvPr/>
          </p:nvCxnSpPr>
          <p:spPr>
            <a:xfrm flipH="1" flipV="1">
              <a:off x="6388391" y="2189073"/>
              <a:ext cx="2803905" cy="1455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flipV="1">
              <a:off x="9192291" y="2189073"/>
              <a:ext cx="1596917" cy="1455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09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-0.00092 L -0.00078 -0.00092 C 0.0543 -0.003 0.03385 -0.00277 0.06068 -0.00277 L 0.08568 -0.00277 L 0.22943 -0.14722 L 0.30755 -0.14722 L 0.45026 0.00834 L 0.54714 0.00649 " pathEditMode="relative" ptsTypes="AAAAAAAA">
                                      <p:cBhvr>
                                        <p:cTn id="20" dur="2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-0.00092 L -0.00078 -0.00069 C 0.0543 -0.00301 0.03385 -0.00277 0.06068 -0.00277 L 0.08568 -0.00277 L 0.22943 -0.14722 L 0.30755 -0.14722 L 0.45026 0.00834 L 0.54714 0.00648 " pathEditMode="relative" rAng="0" ptsTypes="AAAAAAAA">
                                      <p:cBhvr>
                                        <p:cTn id="24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-685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-0.00092 L -0.00078 -0.00069 C 0.0543 -0.00301 0.03385 -0.00277 0.06068 -0.00277 L 0.08568 -0.00277 L 0.22943 -0.14722 L 0.30755 -0.14722 L 0.45026 0.00834 L 0.54714 0.00648 " pathEditMode="relative" rAng="0" ptsTypes="AAAAAAAA">
                                      <p:cBhvr>
                                        <p:cTn id="28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-685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-0.00092 L -0.00078 -0.00069 C 0.05429 -0.00301 0.03385 -0.00277 0.06068 -0.00277 L 0.08568 -0.00277 L 0.22943 -0.14722 L 0.30755 -0.14722 L 0.45026 0.00834 L 0.54713 0.00648 " pathEditMode="relative" rAng="0" ptsTypes="AAAAAAAA">
                                      <p:cBhvr>
                                        <p:cTn id="32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-685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 animBg="1"/>
      <p:bldP spid="255" grpId="0" animBg="1"/>
      <p:bldP spid="255" grpId="1" animBg="1"/>
      <p:bldP spid="257" grpId="0" animBg="1"/>
      <p:bldP spid="257" grpId="1" animBg="1"/>
      <p:bldP spid="258" grpId="0" animBg="1"/>
      <p:bldP spid="258" grpId="1" animBg="1"/>
      <p:bldP spid="259" grpId="0" animBg="1"/>
      <p:bldP spid="259" grpId="1" animBg="1"/>
      <p:bldP spid="260" grpId="0" animBg="1"/>
      <p:bldP spid="261" grpId="0" animBg="1"/>
      <p:bldP spid="25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" name="Picture 1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263" y="3320944"/>
            <a:ext cx="652908" cy="434184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263" y="4078151"/>
            <a:ext cx="652908" cy="434184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263" y="4835356"/>
            <a:ext cx="652908" cy="434184"/>
          </a:xfrm>
          <a:prstGeom prst="rect">
            <a:avLst/>
          </a:prstGeom>
        </p:spPr>
      </p:pic>
      <p:cxnSp>
        <p:nvCxnSpPr>
          <p:cNvPr id="231" name="Straight Connector 230"/>
          <p:cNvCxnSpPr>
            <a:stCxn id="151" idx="3"/>
            <a:endCxn id="152" idx="1"/>
          </p:cNvCxnSpPr>
          <p:nvPr/>
        </p:nvCxnSpPr>
        <p:spPr>
          <a:xfrm flipV="1">
            <a:off x="4117420" y="2780831"/>
            <a:ext cx="1834843" cy="105510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>
            <a:stCxn id="151" idx="3"/>
            <a:endCxn id="153" idx="1"/>
          </p:cNvCxnSpPr>
          <p:nvPr/>
        </p:nvCxnSpPr>
        <p:spPr>
          <a:xfrm flipV="1">
            <a:off x="4117420" y="3538038"/>
            <a:ext cx="1834843" cy="2978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>
            <a:stCxn id="151" idx="3"/>
            <a:endCxn id="154" idx="1"/>
          </p:cNvCxnSpPr>
          <p:nvPr/>
        </p:nvCxnSpPr>
        <p:spPr>
          <a:xfrm>
            <a:off x="4117420" y="3835933"/>
            <a:ext cx="1834843" cy="45931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151" idx="3"/>
            <a:endCxn id="155" idx="1"/>
          </p:cNvCxnSpPr>
          <p:nvPr/>
        </p:nvCxnSpPr>
        <p:spPr>
          <a:xfrm>
            <a:off x="4117420" y="3835932"/>
            <a:ext cx="1834843" cy="12165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6583581" y="2780831"/>
            <a:ext cx="1834843" cy="105510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6583581" y="3538038"/>
            <a:ext cx="1834843" cy="2978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 flipV="1">
            <a:off x="6583581" y="3835933"/>
            <a:ext cx="1834843" cy="45931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flipV="1">
            <a:off x="6583581" y="3835932"/>
            <a:ext cx="1834843" cy="12165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>
            <a:stCxn id="46" idx="3"/>
            <a:endCxn id="151" idx="1"/>
          </p:cNvCxnSpPr>
          <p:nvPr/>
        </p:nvCxnSpPr>
        <p:spPr>
          <a:xfrm>
            <a:off x="2740906" y="3832203"/>
            <a:ext cx="723607" cy="372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>
            <a:stCxn id="164" idx="2"/>
            <a:endCxn id="229" idx="3"/>
          </p:cNvCxnSpPr>
          <p:nvPr/>
        </p:nvCxnSpPr>
        <p:spPr>
          <a:xfrm flipH="1">
            <a:off x="9104438" y="3835805"/>
            <a:ext cx="685503" cy="160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6" name="Group 155"/>
          <p:cNvGrpSpPr>
            <a:grpSpLocks noChangeAspect="1"/>
          </p:cNvGrpSpPr>
          <p:nvPr/>
        </p:nvGrpSpPr>
        <p:grpSpPr>
          <a:xfrm>
            <a:off x="9702653" y="3657457"/>
            <a:ext cx="710289" cy="255788"/>
            <a:chOff x="12523788" y="-511175"/>
            <a:chExt cx="13454062" cy="4845051"/>
          </a:xfrm>
        </p:grpSpPr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3" name="Rectangle 162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4" name="Rectangle 163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</p:grp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2133453" y="3670157"/>
            <a:ext cx="710289" cy="255788"/>
            <a:chOff x="12523788" y="-511175"/>
            <a:chExt cx="13454062" cy="4845051"/>
          </a:xfrm>
        </p:grpSpPr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</p:grpSp>
      <p:sp>
        <p:nvSpPr>
          <p:cNvPr id="252" name="Freeform 251"/>
          <p:cNvSpPr/>
          <p:nvPr/>
        </p:nvSpPr>
        <p:spPr>
          <a:xfrm>
            <a:off x="2819401" y="2730501"/>
            <a:ext cx="6870700" cy="1130300"/>
          </a:xfrm>
          <a:custGeom>
            <a:avLst/>
            <a:gdLst>
              <a:gd name="connsiteX0" fmla="*/ 0 w 6870700"/>
              <a:gd name="connsiteY0" fmla="*/ 1130300 h 1130300"/>
              <a:gd name="connsiteX1" fmla="*/ 939800 w 6870700"/>
              <a:gd name="connsiteY1" fmla="*/ 1130300 h 1130300"/>
              <a:gd name="connsiteX2" fmla="*/ 1282700 w 6870700"/>
              <a:gd name="connsiteY2" fmla="*/ 1117600 h 1130300"/>
              <a:gd name="connsiteX3" fmla="*/ 3213100 w 6870700"/>
              <a:gd name="connsiteY3" fmla="*/ 0 h 1130300"/>
              <a:gd name="connsiteX4" fmla="*/ 3771900 w 6870700"/>
              <a:gd name="connsiteY4" fmla="*/ 25400 h 1130300"/>
              <a:gd name="connsiteX5" fmla="*/ 5588000 w 6870700"/>
              <a:gd name="connsiteY5" fmla="*/ 1117600 h 1130300"/>
              <a:gd name="connsiteX6" fmla="*/ 6870700 w 6870700"/>
              <a:gd name="connsiteY6" fmla="*/ 1104900 h 113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0700" h="1130300">
                <a:moveTo>
                  <a:pt x="0" y="1130300"/>
                </a:moveTo>
                <a:lnTo>
                  <a:pt x="939800" y="1130300"/>
                </a:lnTo>
                <a:lnTo>
                  <a:pt x="1282700" y="1117600"/>
                </a:lnTo>
                <a:lnTo>
                  <a:pt x="3213100" y="0"/>
                </a:lnTo>
                <a:lnTo>
                  <a:pt x="3771900" y="25400"/>
                </a:lnTo>
                <a:lnTo>
                  <a:pt x="5588000" y="1117600"/>
                </a:lnTo>
                <a:lnTo>
                  <a:pt x="6870700" y="1104900"/>
                </a:lnTo>
              </a:path>
            </a:pathLst>
          </a:custGeom>
          <a:noFill/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513" y="3618839"/>
            <a:ext cx="652908" cy="434184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263" y="2563739"/>
            <a:ext cx="652908" cy="434184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530" y="3620315"/>
            <a:ext cx="652908" cy="434184"/>
          </a:xfrm>
          <a:prstGeom prst="rect">
            <a:avLst/>
          </a:prstGeom>
        </p:spPr>
      </p:pic>
      <p:grpSp>
        <p:nvGrpSpPr>
          <p:cNvPr id="271" name="Group 270"/>
          <p:cNvGrpSpPr/>
          <p:nvPr/>
        </p:nvGrpSpPr>
        <p:grpSpPr>
          <a:xfrm>
            <a:off x="3117255" y="2006815"/>
            <a:ext cx="4889902" cy="367073"/>
            <a:chOff x="4435075" y="2006815"/>
            <a:chExt cx="4889904" cy="367073"/>
          </a:xfrm>
        </p:grpSpPr>
        <p:sp>
          <p:nvSpPr>
            <p:cNvPr id="253" name="TextBox 252"/>
            <p:cNvSpPr txBox="1"/>
            <p:nvPr/>
          </p:nvSpPr>
          <p:spPr>
            <a:xfrm>
              <a:off x="4825028" y="2006815"/>
              <a:ext cx="449995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/>
                <a:t>“</a:t>
              </a:r>
              <a:r>
                <a:rPr lang="en-US" sz="1700" i="1" dirty="0"/>
                <a:t>How long did </a:t>
              </a:r>
              <a:r>
                <a:rPr lang="en-US" sz="1700" i="1"/>
                <a:t>my packet queue </a:t>
              </a:r>
              <a:r>
                <a:rPr lang="en-US" sz="1700" i="1" dirty="0"/>
                <a:t>at each switch</a:t>
              </a:r>
              <a:r>
                <a:rPr lang="en-US" sz="1700" dirty="0"/>
                <a:t>?”</a:t>
              </a:r>
            </a:p>
          </p:txBody>
        </p:sp>
        <p:sp>
          <p:nvSpPr>
            <p:cNvPr id="254" name="Oval 253"/>
            <p:cNvSpPr/>
            <p:nvPr/>
          </p:nvSpPr>
          <p:spPr>
            <a:xfrm>
              <a:off x="4435075" y="2006883"/>
              <a:ext cx="389953" cy="3670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260" name="Rounded Rectangle 259"/>
          <p:cNvSpPr/>
          <p:nvPr/>
        </p:nvSpPr>
        <p:spPr>
          <a:xfrm>
            <a:off x="9071641" y="3644757"/>
            <a:ext cx="241300" cy="190500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sp>
        <p:nvSpPr>
          <p:cNvPr id="261" name="Rounded Rectangle 260"/>
          <p:cNvSpPr/>
          <p:nvPr/>
        </p:nvSpPr>
        <p:spPr>
          <a:xfrm>
            <a:off x="8133237" y="1931502"/>
            <a:ext cx="3576163" cy="4686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i="1" dirty="0">
                <a:solidFill>
                  <a:schemeClr val="tx2"/>
                </a:solidFill>
              </a:rPr>
              <a:t>“Delay: 100ns, 200ns, </a:t>
            </a:r>
            <a:r>
              <a:rPr lang="en-US" sz="1700" i="1" dirty="0">
                <a:solidFill>
                  <a:srgbClr val="FF0000"/>
                </a:solidFill>
              </a:rPr>
              <a:t>19740ns</a:t>
            </a:r>
            <a:r>
              <a:rPr lang="en-US" sz="1700" i="1" dirty="0">
                <a:solidFill>
                  <a:schemeClr val="tx2"/>
                </a:solidFill>
              </a:rPr>
              <a:t>”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219682" y="2400113"/>
            <a:ext cx="3305261" cy="1244643"/>
            <a:chOff x="8219681" y="2400113"/>
            <a:chExt cx="3305261" cy="1244643"/>
          </a:xfrm>
        </p:grpSpPr>
        <p:cxnSp>
          <p:nvCxnSpPr>
            <p:cNvPr id="263" name="Straight Connector 262"/>
            <p:cNvCxnSpPr>
              <a:stCxn id="260" idx="0"/>
            </p:cNvCxnSpPr>
            <p:nvPr/>
          </p:nvCxnSpPr>
          <p:spPr>
            <a:xfrm flipH="1" flipV="1">
              <a:off x="8219681" y="2400113"/>
              <a:ext cx="972609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stCxn id="260" idx="0"/>
            </p:cNvCxnSpPr>
            <p:nvPr/>
          </p:nvCxnSpPr>
          <p:spPr>
            <a:xfrm flipV="1">
              <a:off x="9192290" y="2400113"/>
              <a:ext cx="2332652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6" name="Freeform 275"/>
          <p:cNvSpPr/>
          <p:nvPr/>
        </p:nvSpPr>
        <p:spPr>
          <a:xfrm>
            <a:off x="7791818" y="4893257"/>
            <a:ext cx="2796489" cy="1460544"/>
          </a:xfrm>
          <a:custGeom>
            <a:avLst/>
            <a:gdLst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29575 w 2800371"/>
              <a:gd name="connsiteY85" fmla="*/ 1147427 h 1456023"/>
              <a:gd name="connsiteX86" fmla="*/ 335397 w 2800371"/>
              <a:gd name="connsiteY86" fmla="*/ 120391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29575 w 2800371"/>
              <a:gd name="connsiteY85" fmla="*/ 1147427 h 1456023"/>
              <a:gd name="connsiteX86" fmla="*/ 342458 w 2800371"/>
              <a:gd name="connsiteY86" fmla="*/ 141574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71941 w 2800371"/>
              <a:gd name="connsiteY85" fmla="*/ 1454581 h 1456023"/>
              <a:gd name="connsiteX86" fmla="*/ 342458 w 2800371"/>
              <a:gd name="connsiteY86" fmla="*/ 141574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342458 w 2800371"/>
              <a:gd name="connsiteY86" fmla="*/ 1415745 h 1458111"/>
              <a:gd name="connsiteX87" fmla="*/ 172994 w 2800371"/>
              <a:gd name="connsiteY87" fmla="*/ 1313360 h 1458111"/>
              <a:gd name="connsiteX88" fmla="*/ 141220 w 2800371"/>
              <a:gd name="connsiteY88" fmla="*/ 1341604 h 1458111"/>
              <a:gd name="connsiteX89" fmla="*/ 95323 w 2800371"/>
              <a:gd name="connsiteY89" fmla="*/ 1359257 h 1458111"/>
              <a:gd name="connsiteX90" fmla="*/ 45896 w 2800371"/>
              <a:gd name="connsiteY90" fmla="*/ 1405153 h 1458111"/>
              <a:gd name="connsiteX91" fmla="*/ 31774 w 2800371"/>
              <a:gd name="connsiteY91" fmla="*/ 1408684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67729"/>
              <a:gd name="connsiteX1" fmla="*/ 7061 w 2800371"/>
              <a:gd name="connsiteY1" fmla="*/ 1331013 h 1467729"/>
              <a:gd name="connsiteX2" fmla="*/ 52957 w 2800371"/>
              <a:gd name="connsiteY2" fmla="*/ 1309830 h 1467729"/>
              <a:gd name="connsiteX3" fmla="*/ 67079 w 2800371"/>
              <a:gd name="connsiteY3" fmla="*/ 1306299 h 1467729"/>
              <a:gd name="connsiteX4" fmla="*/ 102384 w 2800371"/>
              <a:gd name="connsiteY4" fmla="*/ 1320421 h 1467729"/>
              <a:gd name="connsiteX5" fmla="*/ 123567 w 2800371"/>
              <a:gd name="connsiteY5" fmla="*/ 1334543 h 1467729"/>
              <a:gd name="connsiteX6" fmla="*/ 165933 w 2800371"/>
              <a:gd name="connsiteY6" fmla="*/ 1331013 h 1467729"/>
              <a:gd name="connsiteX7" fmla="*/ 194177 w 2800371"/>
              <a:gd name="connsiteY7" fmla="*/ 1316891 h 1467729"/>
              <a:gd name="connsiteX8" fmla="*/ 208299 w 2800371"/>
              <a:gd name="connsiteY8" fmla="*/ 1313360 h 1467729"/>
              <a:gd name="connsiteX9" fmla="*/ 240074 w 2800371"/>
              <a:gd name="connsiteY9" fmla="*/ 1306299 h 1467729"/>
              <a:gd name="connsiteX10" fmla="*/ 275379 w 2800371"/>
              <a:gd name="connsiteY10" fmla="*/ 1309830 h 1467729"/>
              <a:gd name="connsiteX11" fmla="*/ 293031 w 2800371"/>
              <a:gd name="connsiteY11" fmla="*/ 1316891 h 1467729"/>
              <a:gd name="connsiteX12" fmla="*/ 310684 w 2800371"/>
              <a:gd name="connsiteY12" fmla="*/ 1309830 h 1467729"/>
              <a:gd name="connsiteX13" fmla="*/ 353050 w 2800371"/>
              <a:gd name="connsiteY13" fmla="*/ 1302769 h 1467729"/>
              <a:gd name="connsiteX14" fmla="*/ 427190 w 2800371"/>
              <a:gd name="connsiteY14" fmla="*/ 1313360 h 1467729"/>
              <a:gd name="connsiteX15" fmla="*/ 451904 w 2800371"/>
              <a:gd name="connsiteY15" fmla="*/ 1320421 h 1467729"/>
              <a:gd name="connsiteX16" fmla="*/ 554289 w 2800371"/>
              <a:gd name="connsiteY16" fmla="*/ 1309830 h 1467729"/>
              <a:gd name="connsiteX17" fmla="*/ 586063 w 2800371"/>
              <a:gd name="connsiteY17" fmla="*/ 1285116 h 1467729"/>
              <a:gd name="connsiteX18" fmla="*/ 617838 w 2800371"/>
              <a:gd name="connsiteY18" fmla="*/ 1260403 h 1467729"/>
              <a:gd name="connsiteX19" fmla="*/ 631960 w 2800371"/>
              <a:gd name="connsiteY19" fmla="*/ 1235689 h 1467729"/>
              <a:gd name="connsiteX20" fmla="*/ 649612 w 2800371"/>
              <a:gd name="connsiteY20" fmla="*/ 1214506 h 1467729"/>
              <a:gd name="connsiteX21" fmla="*/ 670795 w 2800371"/>
              <a:gd name="connsiteY21" fmla="*/ 1207445 h 1467729"/>
              <a:gd name="connsiteX22" fmla="*/ 720222 w 2800371"/>
              <a:gd name="connsiteY22" fmla="*/ 1218037 h 1467729"/>
              <a:gd name="connsiteX23" fmla="*/ 741405 w 2800371"/>
              <a:gd name="connsiteY23" fmla="*/ 1242750 h 1467729"/>
              <a:gd name="connsiteX24" fmla="*/ 751997 w 2800371"/>
              <a:gd name="connsiteY24" fmla="*/ 1249811 h 1467729"/>
              <a:gd name="connsiteX25" fmla="*/ 882625 w 2800371"/>
              <a:gd name="connsiteY25" fmla="*/ 1260403 h 1467729"/>
              <a:gd name="connsiteX26" fmla="*/ 914400 w 2800371"/>
              <a:gd name="connsiteY26" fmla="*/ 1295708 h 1467729"/>
              <a:gd name="connsiteX27" fmla="*/ 935583 w 2800371"/>
              <a:gd name="connsiteY27" fmla="*/ 1306299 h 1467729"/>
              <a:gd name="connsiteX28" fmla="*/ 963827 w 2800371"/>
              <a:gd name="connsiteY28" fmla="*/ 1313360 h 1467729"/>
              <a:gd name="connsiteX29" fmla="*/ 1016784 w 2800371"/>
              <a:gd name="connsiteY29" fmla="*/ 1239220 h 1467729"/>
              <a:gd name="connsiteX30" fmla="*/ 1073272 w 2800371"/>
              <a:gd name="connsiteY30" fmla="*/ 1182732 h 1467729"/>
              <a:gd name="connsiteX31" fmla="*/ 1105047 w 2800371"/>
              <a:gd name="connsiteY31" fmla="*/ 1172140 h 1467729"/>
              <a:gd name="connsiteX32" fmla="*/ 1154474 w 2800371"/>
              <a:gd name="connsiteY32" fmla="*/ 1175671 h 1467729"/>
              <a:gd name="connsiteX33" fmla="*/ 1179187 w 2800371"/>
              <a:gd name="connsiteY33" fmla="*/ 1196854 h 1467729"/>
              <a:gd name="connsiteX34" fmla="*/ 1193309 w 2800371"/>
              <a:gd name="connsiteY34" fmla="*/ 1207445 h 1467729"/>
              <a:gd name="connsiteX35" fmla="*/ 1218023 w 2800371"/>
              <a:gd name="connsiteY35" fmla="*/ 1225098 h 1467729"/>
              <a:gd name="connsiteX36" fmla="*/ 1228614 w 2800371"/>
              <a:gd name="connsiteY36" fmla="*/ 1242750 h 1467729"/>
              <a:gd name="connsiteX37" fmla="*/ 1232145 w 2800371"/>
              <a:gd name="connsiteY37" fmla="*/ 1253342 h 1467729"/>
              <a:gd name="connsiteX38" fmla="*/ 1253328 w 2800371"/>
              <a:gd name="connsiteY38" fmla="*/ 1274525 h 1467729"/>
              <a:gd name="connsiteX39" fmla="*/ 1299224 w 2800371"/>
              <a:gd name="connsiteY39" fmla="*/ 1263933 h 1467729"/>
              <a:gd name="connsiteX40" fmla="*/ 1313346 w 2800371"/>
              <a:gd name="connsiteY40" fmla="*/ 1239220 h 1467729"/>
              <a:gd name="connsiteX41" fmla="*/ 1327468 w 2800371"/>
              <a:gd name="connsiteY41" fmla="*/ 1218037 h 1467729"/>
              <a:gd name="connsiteX42" fmla="*/ 1338060 w 2800371"/>
              <a:gd name="connsiteY42" fmla="*/ 1200384 h 1467729"/>
              <a:gd name="connsiteX43" fmla="*/ 1348651 w 2800371"/>
              <a:gd name="connsiteY43" fmla="*/ 1165079 h 1467729"/>
              <a:gd name="connsiteX44" fmla="*/ 1355713 w 2800371"/>
              <a:gd name="connsiteY44" fmla="*/ 1150957 h 1467729"/>
              <a:gd name="connsiteX45" fmla="*/ 1398079 w 2800371"/>
              <a:gd name="connsiteY45" fmla="*/ 1052103 h 1467729"/>
              <a:gd name="connsiteX46" fmla="*/ 1419262 w 2800371"/>
              <a:gd name="connsiteY46" fmla="*/ 1030920 h 1467729"/>
              <a:gd name="connsiteX47" fmla="*/ 1443975 w 2800371"/>
              <a:gd name="connsiteY47" fmla="*/ 935597 h 1467729"/>
              <a:gd name="connsiteX48" fmla="*/ 1454567 w 2800371"/>
              <a:gd name="connsiteY48" fmla="*/ 907353 h 1467729"/>
              <a:gd name="connsiteX49" fmla="*/ 1461628 w 2800371"/>
              <a:gd name="connsiteY49" fmla="*/ 886170 h 1467729"/>
              <a:gd name="connsiteX50" fmla="*/ 1475750 w 2800371"/>
              <a:gd name="connsiteY50" fmla="*/ 850865 h 1467729"/>
              <a:gd name="connsiteX51" fmla="*/ 1500463 w 2800371"/>
              <a:gd name="connsiteY51" fmla="*/ 801438 h 1467729"/>
              <a:gd name="connsiteX52" fmla="*/ 1571073 w 2800371"/>
              <a:gd name="connsiteY52" fmla="*/ 610791 h 1467729"/>
              <a:gd name="connsiteX53" fmla="*/ 1613439 w 2800371"/>
              <a:gd name="connsiteY53" fmla="*/ 300106 h 1467729"/>
              <a:gd name="connsiteX54" fmla="*/ 1627561 w 2800371"/>
              <a:gd name="connsiteY54" fmla="*/ 225966 h 1467729"/>
              <a:gd name="connsiteX55" fmla="*/ 1631092 w 2800371"/>
              <a:gd name="connsiteY55" fmla="*/ 151825 h 1467729"/>
              <a:gd name="connsiteX56" fmla="*/ 1666397 w 2800371"/>
              <a:gd name="connsiteY56" fmla="*/ 84746 h 1467729"/>
              <a:gd name="connsiteX57" fmla="*/ 1673458 w 2800371"/>
              <a:gd name="connsiteY57" fmla="*/ 63563 h 1467729"/>
              <a:gd name="connsiteX58" fmla="*/ 1676988 w 2800371"/>
              <a:gd name="connsiteY58" fmla="*/ 52971 h 1467729"/>
              <a:gd name="connsiteX59" fmla="*/ 1691110 w 2800371"/>
              <a:gd name="connsiteY59" fmla="*/ 24727 h 1467729"/>
              <a:gd name="connsiteX60" fmla="*/ 1698171 w 2800371"/>
              <a:gd name="connsiteY60" fmla="*/ 14136 h 1467729"/>
              <a:gd name="connsiteX61" fmla="*/ 1729946 w 2800371"/>
              <a:gd name="connsiteY61" fmla="*/ 17666 h 1467729"/>
              <a:gd name="connsiteX62" fmla="*/ 1765251 w 2800371"/>
              <a:gd name="connsiteY62" fmla="*/ 24727 h 1467729"/>
              <a:gd name="connsiteX63" fmla="*/ 1821739 w 2800371"/>
              <a:gd name="connsiteY63" fmla="*/ 28258 h 1467729"/>
              <a:gd name="connsiteX64" fmla="*/ 1864105 w 2800371"/>
              <a:gd name="connsiteY64" fmla="*/ 24727 h 1467729"/>
              <a:gd name="connsiteX65" fmla="*/ 1874696 w 2800371"/>
              <a:gd name="connsiteY65" fmla="*/ 21197 h 1467729"/>
              <a:gd name="connsiteX66" fmla="*/ 1966489 w 2800371"/>
              <a:gd name="connsiteY66" fmla="*/ 17666 h 1467729"/>
              <a:gd name="connsiteX67" fmla="*/ 2308948 w 2800371"/>
              <a:gd name="connsiteY67" fmla="*/ 7075 h 1467729"/>
              <a:gd name="connsiteX68" fmla="*/ 2372497 w 2800371"/>
              <a:gd name="connsiteY68" fmla="*/ 7075 h 1467729"/>
              <a:gd name="connsiteX69" fmla="*/ 2393680 w 2800371"/>
              <a:gd name="connsiteY69" fmla="*/ 14136 h 1467729"/>
              <a:gd name="connsiteX70" fmla="*/ 2404272 w 2800371"/>
              <a:gd name="connsiteY70" fmla="*/ 77685 h 1467729"/>
              <a:gd name="connsiteX71" fmla="*/ 2464290 w 2800371"/>
              <a:gd name="connsiteY71" fmla="*/ 296576 h 1467729"/>
              <a:gd name="connsiteX72" fmla="*/ 2489004 w 2800371"/>
              <a:gd name="connsiteY72" fmla="*/ 533119 h 1467729"/>
              <a:gd name="connsiteX73" fmla="*/ 2517248 w 2800371"/>
              <a:gd name="connsiteY73" fmla="*/ 593138 h 1467729"/>
              <a:gd name="connsiteX74" fmla="*/ 2559614 w 2800371"/>
              <a:gd name="connsiteY74" fmla="*/ 716706 h 1467729"/>
              <a:gd name="connsiteX75" fmla="*/ 2626693 w 2800371"/>
              <a:gd name="connsiteY75" fmla="*/ 836743 h 1467729"/>
              <a:gd name="connsiteX76" fmla="*/ 2686712 w 2800371"/>
              <a:gd name="connsiteY76" fmla="*/ 967371 h 1467729"/>
              <a:gd name="connsiteX77" fmla="*/ 2697303 w 2800371"/>
              <a:gd name="connsiteY77" fmla="*/ 977963 h 1467729"/>
              <a:gd name="connsiteX78" fmla="*/ 2704364 w 2800371"/>
              <a:gd name="connsiteY78" fmla="*/ 988554 h 1467729"/>
              <a:gd name="connsiteX79" fmla="*/ 2729078 w 2800371"/>
              <a:gd name="connsiteY79" fmla="*/ 1002676 h 1467729"/>
              <a:gd name="connsiteX80" fmla="*/ 2743200 w 2800371"/>
              <a:gd name="connsiteY80" fmla="*/ 1016798 h 1467729"/>
              <a:gd name="connsiteX81" fmla="*/ 2789096 w 2800371"/>
              <a:gd name="connsiteY81" fmla="*/ 1027390 h 1467729"/>
              <a:gd name="connsiteX82" fmla="*/ 2792627 w 2800371"/>
              <a:gd name="connsiteY82" fmla="*/ 1327482 h 1467729"/>
              <a:gd name="connsiteX83" fmla="*/ 2760852 w 2800371"/>
              <a:gd name="connsiteY83" fmla="*/ 1454580 h 1467729"/>
              <a:gd name="connsiteX84" fmla="*/ 2068874 w 2800371"/>
              <a:gd name="connsiteY84" fmla="*/ 1458111 h 1467729"/>
              <a:gd name="connsiteX85" fmla="*/ 571941 w 2800371"/>
              <a:gd name="connsiteY85" fmla="*/ 1454581 h 1467729"/>
              <a:gd name="connsiteX86" fmla="*/ 289501 w 2800371"/>
              <a:gd name="connsiteY86" fmla="*/ 1458111 h 1467729"/>
              <a:gd name="connsiteX87" fmla="*/ 172994 w 2800371"/>
              <a:gd name="connsiteY87" fmla="*/ 1313360 h 1467729"/>
              <a:gd name="connsiteX88" fmla="*/ 141220 w 2800371"/>
              <a:gd name="connsiteY88" fmla="*/ 1341604 h 1467729"/>
              <a:gd name="connsiteX89" fmla="*/ 95323 w 2800371"/>
              <a:gd name="connsiteY89" fmla="*/ 1359257 h 1467729"/>
              <a:gd name="connsiteX90" fmla="*/ 45896 w 2800371"/>
              <a:gd name="connsiteY90" fmla="*/ 1405153 h 1467729"/>
              <a:gd name="connsiteX91" fmla="*/ 31774 w 2800371"/>
              <a:gd name="connsiteY91" fmla="*/ 1408684 h 1467729"/>
              <a:gd name="connsiteX92" fmla="*/ 10591 w 2800371"/>
              <a:gd name="connsiteY92" fmla="*/ 1415745 h 1467729"/>
              <a:gd name="connsiteX93" fmla="*/ 3530 w 2800371"/>
              <a:gd name="connsiteY93" fmla="*/ 1433397 h 1467729"/>
              <a:gd name="connsiteX94" fmla="*/ 0 w 2800371"/>
              <a:gd name="connsiteY94" fmla="*/ 1454580 h 1467729"/>
              <a:gd name="connsiteX95" fmla="*/ 7061 w 2800371"/>
              <a:gd name="connsiteY95" fmla="*/ 1359257 h 1467729"/>
              <a:gd name="connsiteX96" fmla="*/ 7061 w 2800371"/>
              <a:gd name="connsiteY96" fmla="*/ 1331013 h 1467729"/>
              <a:gd name="connsiteX0" fmla="*/ 7061 w 2800371"/>
              <a:gd name="connsiteY0" fmla="*/ 1331013 h 1464231"/>
              <a:gd name="connsiteX1" fmla="*/ 7061 w 2800371"/>
              <a:gd name="connsiteY1" fmla="*/ 1331013 h 1464231"/>
              <a:gd name="connsiteX2" fmla="*/ 52957 w 2800371"/>
              <a:gd name="connsiteY2" fmla="*/ 1309830 h 1464231"/>
              <a:gd name="connsiteX3" fmla="*/ 67079 w 2800371"/>
              <a:gd name="connsiteY3" fmla="*/ 1306299 h 1464231"/>
              <a:gd name="connsiteX4" fmla="*/ 102384 w 2800371"/>
              <a:gd name="connsiteY4" fmla="*/ 1320421 h 1464231"/>
              <a:gd name="connsiteX5" fmla="*/ 123567 w 2800371"/>
              <a:gd name="connsiteY5" fmla="*/ 1334543 h 1464231"/>
              <a:gd name="connsiteX6" fmla="*/ 165933 w 2800371"/>
              <a:gd name="connsiteY6" fmla="*/ 1331013 h 1464231"/>
              <a:gd name="connsiteX7" fmla="*/ 194177 w 2800371"/>
              <a:gd name="connsiteY7" fmla="*/ 1316891 h 1464231"/>
              <a:gd name="connsiteX8" fmla="*/ 208299 w 2800371"/>
              <a:gd name="connsiteY8" fmla="*/ 1313360 h 1464231"/>
              <a:gd name="connsiteX9" fmla="*/ 240074 w 2800371"/>
              <a:gd name="connsiteY9" fmla="*/ 1306299 h 1464231"/>
              <a:gd name="connsiteX10" fmla="*/ 275379 w 2800371"/>
              <a:gd name="connsiteY10" fmla="*/ 1309830 h 1464231"/>
              <a:gd name="connsiteX11" fmla="*/ 293031 w 2800371"/>
              <a:gd name="connsiteY11" fmla="*/ 1316891 h 1464231"/>
              <a:gd name="connsiteX12" fmla="*/ 310684 w 2800371"/>
              <a:gd name="connsiteY12" fmla="*/ 1309830 h 1464231"/>
              <a:gd name="connsiteX13" fmla="*/ 353050 w 2800371"/>
              <a:gd name="connsiteY13" fmla="*/ 1302769 h 1464231"/>
              <a:gd name="connsiteX14" fmla="*/ 427190 w 2800371"/>
              <a:gd name="connsiteY14" fmla="*/ 1313360 h 1464231"/>
              <a:gd name="connsiteX15" fmla="*/ 451904 w 2800371"/>
              <a:gd name="connsiteY15" fmla="*/ 1320421 h 1464231"/>
              <a:gd name="connsiteX16" fmla="*/ 554289 w 2800371"/>
              <a:gd name="connsiteY16" fmla="*/ 1309830 h 1464231"/>
              <a:gd name="connsiteX17" fmla="*/ 586063 w 2800371"/>
              <a:gd name="connsiteY17" fmla="*/ 1285116 h 1464231"/>
              <a:gd name="connsiteX18" fmla="*/ 617838 w 2800371"/>
              <a:gd name="connsiteY18" fmla="*/ 1260403 h 1464231"/>
              <a:gd name="connsiteX19" fmla="*/ 631960 w 2800371"/>
              <a:gd name="connsiteY19" fmla="*/ 1235689 h 1464231"/>
              <a:gd name="connsiteX20" fmla="*/ 649612 w 2800371"/>
              <a:gd name="connsiteY20" fmla="*/ 1214506 h 1464231"/>
              <a:gd name="connsiteX21" fmla="*/ 670795 w 2800371"/>
              <a:gd name="connsiteY21" fmla="*/ 1207445 h 1464231"/>
              <a:gd name="connsiteX22" fmla="*/ 720222 w 2800371"/>
              <a:gd name="connsiteY22" fmla="*/ 1218037 h 1464231"/>
              <a:gd name="connsiteX23" fmla="*/ 741405 w 2800371"/>
              <a:gd name="connsiteY23" fmla="*/ 1242750 h 1464231"/>
              <a:gd name="connsiteX24" fmla="*/ 751997 w 2800371"/>
              <a:gd name="connsiteY24" fmla="*/ 1249811 h 1464231"/>
              <a:gd name="connsiteX25" fmla="*/ 882625 w 2800371"/>
              <a:gd name="connsiteY25" fmla="*/ 1260403 h 1464231"/>
              <a:gd name="connsiteX26" fmla="*/ 914400 w 2800371"/>
              <a:gd name="connsiteY26" fmla="*/ 1295708 h 1464231"/>
              <a:gd name="connsiteX27" fmla="*/ 935583 w 2800371"/>
              <a:gd name="connsiteY27" fmla="*/ 1306299 h 1464231"/>
              <a:gd name="connsiteX28" fmla="*/ 963827 w 2800371"/>
              <a:gd name="connsiteY28" fmla="*/ 1313360 h 1464231"/>
              <a:gd name="connsiteX29" fmla="*/ 1016784 w 2800371"/>
              <a:gd name="connsiteY29" fmla="*/ 1239220 h 1464231"/>
              <a:gd name="connsiteX30" fmla="*/ 1073272 w 2800371"/>
              <a:gd name="connsiteY30" fmla="*/ 1182732 h 1464231"/>
              <a:gd name="connsiteX31" fmla="*/ 1105047 w 2800371"/>
              <a:gd name="connsiteY31" fmla="*/ 1172140 h 1464231"/>
              <a:gd name="connsiteX32" fmla="*/ 1154474 w 2800371"/>
              <a:gd name="connsiteY32" fmla="*/ 1175671 h 1464231"/>
              <a:gd name="connsiteX33" fmla="*/ 1179187 w 2800371"/>
              <a:gd name="connsiteY33" fmla="*/ 1196854 h 1464231"/>
              <a:gd name="connsiteX34" fmla="*/ 1193309 w 2800371"/>
              <a:gd name="connsiteY34" fmla="*/ 1207445 h 1464231"/>
              <a:gd name="connsiteX35" fmla="*/ 1218023 w 2800371"/>
              <a:gd name="connsiteY35" fmla="*/ 1225098 h 1464231"/>
              <a:gd name="connsiteX36" fmla="*/ 1228614 w 2800371"/>
              <a:gd name="connsiteY36" fmla="*/ 1242750 h 1464231"/>
              <a:gd name="connsiteX37" fmla="*/ 1232145 w 2800371"/>
              <a:gd name="connsiteY37" fmla="*/ 1253342 h 1464231"/>
              <a:gd name="connsiteX38" fmla="*/ 1253328 w 2800371"/>
              <a:gd name="connsiteY38" fmla="*/ 1274525 h 1464231"/>
              <a:gd name="connsiteX39" fmla="*/ 1299224 w 2800371"/>
              <a:gd name="connsiteY39" fmla="*/ 1263933 h 1464231"/>
              <a:gd name="connsiteX40" fmla="*/ 1313346 w 2800371"/>
              <a:gd name="connsiteY40" fmla="*/ 1239220 h 1464231"/>
              <a:gd name="connsiteX41" fmla="*/ 1327468 w 2800371"/>
              <a:gd name="connsiteY41" fmla="*/ 1218037 h 1464231"/>
              <a:gd name="connsiteX42" fmla="*/ 1338060 w 2800371"/>
              <a:gd name="connsiteY42" fmla="*/ 1200384 h 1464231"/>
              <a:gd name="connsiteX43" fmla="*/ 1348651 w 2800371"/>
              <a:gd name="connsiteY43" fmla="*/ 1165079 h 1464231"/>
              <a:gd name="connsiteX44" fmla="*/ 1355713 w 2800371"/>
              <a:gd name="connsiteY44" fmla="*/ 1150957 h 1464231"/>
              <a:gd name="connsiteX45" fmla="*/ 1398079 w 2800371"/>
              <a:gd name="connsiteY45" fmla="*/ 1052103 h 1464231"/>
              <a:gd name="connsiteX46" fmla="*/ 1419262 w 2800371"/>
              <a:gd name="connsiteY46" fmla="*/ 1030920 h 1464231"/>
              <a:gd name="connsiteX47" fmla="*/ 1443975 w 2800371"/>
              <a:gd name="connsiteY47" fmla="*/ 935597 h 1464231"/>
              <a:gd name="connsiteX48" fmla="*/ 1454567 w 2800371"/>
              <a:gd name="connsiteY48" fmla="*/ 907353 h 1464231"/>
              <a:gd name="connsiteX49" fmla="*/ 1461628 w 2800371"/>
              <a:gd name="connsiteY49" fmla="*/ 886170 h 1464231"/>
              <a:gd name="connsiteX50" fmla="*/ 1475750 w 2800371"/>
              <a:gd name="connsiteY50" fmla="*/ 850865 h 1464231"/>
              <a:gd name="connsiteX51" fmla="*/ 1500463 w 2800371"/>
              <a:gd name="connsiteY51" fmla="*/ 801438 h 1464231"/>
              <a:gd name="connsiteX52" fmla="*/ 1571073 w 2800371"/>
              <a:gd name="connsiteY52" fmla="*/ 610791 h 1464231"/>
              <a:gd name="connsiteX53" fmla="*/ 1613439 w 2800371"/>
              <a:gd name="connsiteY53" fmla="*/ 300106 h 1464231"/>
              <a:gd name="connsiteX54" fmla="*/ 1627561 w 2800371"/>
              <a:gd name="connsiteY54" fmla="*/ 225966 h 1464231"/>
              <a:gd name="connsiteX55" fmla="*/ 1631092 w 2800371"/>
              <a:gd name="connsiteY55" fmla="*/ 151825 h 1464231"/>
              <a:gd name="connsiteX56" fmla="*/ 1666397 w 2800371"/>
              <a:gd name="connsiteY56" fmla="*/ 84746 h 1464231"/>
              <a:gd name="connsiteX57" fmla="*/ 1673458 w 2800371"/>
              <a:gd name="connsiteY57" fmla="*/ 63563 h 1464231"/>
              <a:gd name="connsiteX58" fmla="*/ 1676988 w 2800371"/>
              <a:gd name="connsiteY58" fmla="*/ 52971 h 1464231"/>
              <a:gd name="connsiteX59" fmla="*/ 1691110 w 2800371"/>
              <a:gd name="connsiteY59" fmla="*/ 24727 h 1464231"/>
              <a:gd name="connsiteX60" fmla="*/ 1698171 w 2800371"/>
              <a:gd name="connsiteY60" fmla="*/ 14136 h 1464231"/>
              <a:gd name="connsiteX61" fmla="*/ 1729946 w 2800371"/>
              <a:gd name="connsiteY61" fmla="*/ 17666 h 1464231"/>
              <a:gd name="connsiteX62" fmla="*/ 1765251 w 2800371"/>
              <a:gd name="connsiteY62" fmla="*/ 24727 h 1464231"/>
              <a:gd name="connsiteX63" fmla="*/ 1821739 w 2800371"/>
              <a:gd name="connsiteY63" fmla="*/ 28258 h 1464231"/>
              <a:gd name="connsiteX64" fmla="*/ 1864105 w 2800371"/>
              <a:gd name="connsiteY64" fmla="*/ 24727 h 1464231"/>
              <a:gd name="connsiteX65" fmla="*/ 1874696 w 2800371"/>
              <a:gd name="connsiteY65" fmla="*/ 21197 h 1464231"/>
              <a:gd name="connsiteX66" fmla="*/ 1966489 w 2800371"/>
              <a:gd name="connsiteY66" fmla="*/ 17666 h 1464231"/>
              <a:gd name="connsiteX67" fmla="*/ 2308948 w 2800371"/>
              <a:gd name="connsiteY67" fmla="*/ 7075 h 1464231"/>
              <a:gd name="connsiteX68" fmla="*/ 2372497 w 2800371"/>
              <a:gd name="connsiteY68" fmla="*/ 7075 h 1464231"/>
              <a:gd name="connsiteX69" fmla="*/ 2393680 w 2800371"/>
              <a:gd name="connsiteY69" fmla="*/ 14136 h 1464231"/>
              <a:gd name="connsiteX70" fmla="*/ 2404272 w 2800371"/>
              <a:gd name="connsiteY70" fmla="*/ 77685 h 1464231"/>
              <a:gd name="connsiteX71" fmla="*/ 2464290 w 2800371"/>
              <a:gd name="connsiteY71" fmla="*/ 296576 h 1464231"/>
              <a:gd name="connsiteX72" fmla="*/ 2489004 w 2800371"/>
              <a:gd name="connsiteY72" fmla="*/ 533119 h 1464231"/>
              <a:gd name="connsiteX73" fmla="*/ 2517248 w 2800371"/>
              <a:gd name="connsiteY73" fmla="*/ 593138 h 1464231"/>
              <a:gd name="connsiteX74" fmla="*/ 2559614 w 2800371"/>
              <a:gd name="connsiteY74" fmla="*/ 716706 h 1464231"/>
              <a:gd name="connsiteX75" fmla="*/ 2626693 w 2800371"/>
              <a:gd name="connsiteY75" fmla="*/ 836743 h 1464231"/>
              <a:gd name="connsiteX76" fmla="*/ 2686712 w 2800371"/>
              <a:gd name="connsiteY76" fmla="*/ 967371 h 1464231"/>
              <a:gd name="connsiteX77" fmla="*/ 2697303 w 2800371"/>
              <a:gd name="connsiteY77" fmla="*/ 977963 h 1464231"/>
              <a:gd name="connsiteX78" fmla="*/ 2704364 w 2800371"/>
              <a:gd name="connsiteY78" fmla="*/ 988554 h 1464231"/>
              <a:gd name="connsiteX79" fmla="*/ 2729078 w 2800371"/>
              <a:gd name="connsiteY79" fmla="*/ 1002676 h 1464231"/>
              <a:gd name="connsiteX80" fmla="*/ 2743200 w 2800371"/>
              <a:gd name="connsiteY80" fmla="*/ 1016798 h 1464231"/>
              <a:gd name="connsiteX81" fmla="*/ 2789096 w 2800371"/>
              <a:gd name="connsiteY81" fmla="*/ 1027390 h 1464231"/>
              <a:gd name="connsiteX82" fmla="*/ 2792627 w 2800371"/>
              <a:gd name="connsiteY82" fmla="*/ 1327482 h 1464231"/>
              <a:gd name="connsiteX83" fmla="*/ 2760852 w 2800371"/>
              <a:gd name="connsiteY83" fmla="*/ 1454580 h 1464231"/>
              <a:gd name="connsiteX84" fmla="*/ 2068874 w 2800371"/>
              <a:gd name="connsiteY84" fmla="*/ 1458111 h 1464231"/>
              <a:gd name="connsiteX85" fmla="*/ 571941 w 2800371"/>
              <a:gd name="connsiteY85" fmla="*/ 1454581 h 1464231"/>
              <a:gd name="connsiteX86" fmla="*/ 289501 w 2800371"/>
              <a:gd name="connsiteY86" fmla="*/ 1458111 h 1464231"/>
              <a:gd name="connsiteX87" fmla="*/ 151811 w 2800371"/>
              <a:gd name="connsiteY87" fmla="*/ 1454580 h 1464231"/>
              <a:gd name="connsiteX88" fmla="*/ 141220 w 2800371"/>
              <a:gd name="connsiteY88" fmla="*/ 1341604 h 1464231"/>
              <a:gd name="connsiteX89" fmla="*/ 95323 w 2800371"/>
              <a:gd name="connsiteY89" fmla="*/ 1359257 h 1464231"/>
              <a:gd name="connsiteX90" fmla="*/ 45896 w 2800371"/>
              <a:gd name="connsiteY90" fmla="*/ 1405153 h 1464231"/>
              <a:gd name="connsiteX91" fmla="*/ 31774 w 2800371"/>
              <a:gd name="connsiteY91" fmla="*/ 1408684 h 1464231"/>
              <a:gd name="connsiteX92" fmla="*/ 10591 w 2800371"/>
              <a:gd name="connsiteY92" fmla="*/ 1415745 h 1464231"/>
              <a:gd name="connsiteX93" fmla="*/ 3530 w 2800371"/>
              <a:gd name="connsiteY93" fmla="*/ 1433397 h 1464231"/>
              <a:gd name="connsiteX94" fmla="*/ 0 w 2800371"/>
              <a:gd name="connsiteY94" fmla="*/ 1454580 h 1464231"/>
              <a:gd name="connsiteX95" fmla="*/ 7061 w 2800371"/>
              <a:gd name="connsiteY95" fmla="*/ 1359257 h 1464231"/>
              <a:gd name="connsiteX96" fmla="*/ 7061 w 2800371"/>
              <a:gd name="connsiteY96" fmla="*/ 1331013 h 1464231"/>
              <a:gd name="connsiteX0" fmla="*/ 7061 w 2800371"/>
              <a:gd name="connsiteY0" fmla="*/ 1331013 h 1464231"/>
              <a:gd name="connsiteX1" fmla="*/ 7061 w 2800371"/>
              <a:gd name="connsiteY1" fmla="*/ 1331013 h 1464231"/>
              <a:gd name="connsiteX2" fmla="*/ 52957 w 2800371"/>
              <a:gd name="connsiteY2" fmla="*/ 1309830 h 1464231"/>
              <a:gd name="connsiteX3" fmla="*/ 67079 w 2800371"/>
              <a:gd name="connsiteY3" fmla="*/ 1306299 h 1464231"/>
              <a:gd name="connsiteX4" fmla="*/ 102384 w 2800371"/>
              <a:gd name="connsiteY4" fmla="*/ 1320421 h 1464231"/>
              <a:gd name="connsiteX5" fmla="*/ 123567 w 2800371"/>
              <a:gd name="connsiteY5" fmla="*/ 1334543 h 1464231"/>
              <a:gd name="connsiteX6" fmla="*/ 165933 w 2800371"/>
              <a:gd name="connsiteY6" fmla="*/ 1331013 h 1464231"/>
              <a:gd name="connsiteX7" fmla="*/ 194177 w 2800371"/>
              <a:gd name="connsiteY7" fmla="*/ 1316891 h 1464231"/>
              <a:gd name="connsiteX8" fmla="*/ 208299 w 2800371"/>
              <a:gd name="connsiteY8" fmla="*/ 1313360 h 1464231"/>
              <a:gd name="connsiteX9" fmla="*/ 240074 w 2800371"/>
              <a:gd name="connsiteY9" fmla="*/ 1306299 h 1464231"/>
              <a:gd name="connsiteX10" fmla="*/ 275379 w 2800371"/>
              <a:gd name="connsiteY10" fmla="*/ 1309830 h 1464231"/>
              <a:gd name="connsiteX11" fmla="*/ 293031 w 2800371"/>
              <a:gd name="connsiteY11" fmla="*/ 1316891 h 1464231"/>
              <a:gd name="connsiteX12" fmla="*/ 310684 w 2800371"/>
              <a:gd name="connsiteY12" fmla="*/ 1309830 h 1464231"/>
              <a:gd name="connsiteX13" fmla="*/ 353050 w 2800371"/>
              <a:gd name="connsiteY13" fmla="*/ 1302769 h 1464231"/>
              <a:gd name="connsiteX14" fmla="*/ 427190 w 2800371"/>
              <a:gd name="connsiteY14" fmla="*/ 1313360 h 1464231"/>
              <a:gd name="connsiteX15" fmla="*/ 451904 w 2800371"/>
              <a:gd name="connsiteY15" fmla="*/ 1320421 h 1464231"/>
              <a:gd name="connsiteX16" fmla="*/ 554289 w 2800371"/>
              <a:gd name="connsiteY16" fmla="*/ 1309830 h 1464231"/>
              <a:gd name="connsiteX17" fmla="*/ 586063 w 2800371"/>
              <a:gd name="connsiteY17" fmla="*/ 1285116 h 1464231"/>
              <a:gd name="connsiteX18" fmla="*/ 617838 w 2800371"/>
              <a:gd name="connsiteY18" fmla="*/ 1260403 h 1464231"/>
              <a:gd name="connsiteX19" fmla="*/ 631960 w 2800371"/>
              <a:gd name="connsiteY19" fmla="*/ 1235689 h 1464231"/>
              <a:gd name="connsiteX20" fmla="*/ 649612 w 2800371"/>
              <a:gd name="connsiteY20" fmla="*/ 1214506 h 1464231"/>
              <a:gd name="connsiteX21" fmla="*/ 670795 w 2800371"/>
              <a:gd name="connsiteY21" fmla="*/ 1207445 h 1464231"/>
              <a:gd name="connsiteX22" fmla="*/ 720222 w 2800371"/>
              <a:gd name="connsiteY22" fmla="*/ 1218037 h 1464231"/>
              <a:gd name="connsiteX23" fmla="*/ 741405 w 2800371"/>
              <a:gd name="connsiteY23" fmla="*/ 1242750 h 1464231"/>
              <a:gd name="connsiteX24" fmla="*/ 751997 w 2800371"/>
              <a:gd name="connsiteY24" fmla="*/ 1249811 h 1464231"/>
              <a:gd name="connsiteX25" fmla="*/ 882625 w 2800371"/>
              <a:gd name="connsiteY25" fmla="*/ 1260403 h 1464231"/>
              <a:gd name="connsiteX26" fmla="*/ 914400 w 2800371"/>
              <a:gd name="connsiteY26" fmla="*/ 1295708 h 1464231"/>
              <a:gd name="connsiteX27" fmla="*/ 935583 w 2800371"/>
              <a:gd name="connsiteY27" fmla="*/ 1306299 h 1464231"/>
              <a:gd name="connsiteX28" fmla="*/ 963827 w 2800371"/>
              <a:gd name="connsiteY28" fmla="*/ 1313360 h 1464231"/>
              <a:gd name="connsiteX29" fmla="*/ 1016784 w 2800371"/>
              <a:gd name="connsiteY29" fmla="*/ 1239220 h 1464231"/>
              <a:gd name="connsiteX30" fmla="*/ 1073272 w 2800371"/>
              <a:gd name="connsiteY30" fmla="*/ 1182732 h 1464231"/>
              <a:gd name="connsiteX31" fmla="*/ 1105047 w 2800371"/>
              <a:gd name="connsiteY31" fmla="*/ 1172140 h 1464231"/>
              <a:gd name="connsiteX32" fmla="*/ 1154474 w 2800371"/>
              <a:gd name="connsiteY32" fmla="*/ 1175671 h 1464231"/>
              <a:gd name="connsiteX33" fmla="*/ 1179187 w 2800371"/>
              <a:gd name="connsiteY33" fmla="*/ 1196854 h 1464231"/>
              <a:gd name="connsiteX34" fmla="*/ 1193309 w 2800371"/>
              <a:gd name="connsiteY34" fmla="*/ 1207445 h 1464231"/>
              <a:gd name="connsiteX35" fmla="*/ 1218023 w 2800371"/>
              <a:gd name="connsiteY35" fmla="*/ 1225098 h 1464231"/>
              <a:gd name="connsiteX36" fmla="*/ 1228614 w 2800371"/>
              <a:gd name="connsiteY36" fmla="*/ 1242750 h 1464231"/>
              <a:gd name="connsiteX37" fmla="*/ 1232145 w 2800371"/>
              <a:gd name="connsiteY37" fmla="*/ 1253342 h 1464231"/>
              <a:gd name="connsiteX38" fmla="*/ 1253328 w 2800371"/>
              <a:gd name="connsiteY38" fmla="*/ 1274525 h 1464231"/>
              <a:gd name="connsiteX39" fmla="*/ 1299224 w 2800371"/>
              <a:gd name="connsiteY39" fmla="*/ 1263933 h 1464231"/>
              <a:gd name="connsiteX40" fmla="*/ 1313346 w 2800371"/>
              <a:gd name="connsiteY40" fmla="*/ 1239220 h 1464231"/>
              <a:gd name="connsiteX41" fmla="*/ 1327468 w 2800371"/>
              <a:gd name="connsiteY41" fmla="*/ 1218037 h 1464231"/>
              <a:gd name="connsiteX42" fmla="*/ 1338060 w 2800371"/>
              <a:gd name="connsiteY42" fmla="*/ 1200384 h 1464231"/>
              <a:gd name="connsiteX43" fmla="*/ 1348651 w 2800371"/>
              <a:gd name="connsiteY43" fmla="*/ 1165079 h 1464231"/>
              <a:gd name="connsiteX44" fmla="*/ 1355713 w 2800371"/>
              <a:gd name="connsiteY44" fmla="*/ 1150957 h 1464231"/>
              <a:gd name="connsiteX45" fmla="*/ 1398079 w 2800371"/>
              <a:gd name="connsiteY45" fmla="*/ 1052103 h 1464231"/>
              <a:gd name="connsiteX46" fmla="*/ 1419262 w 2800371"/>
              <a:gd name="connsiteY46" fmla="*/ 1030920 h 1464231"/>
              <a:gd name="connsiteX47" fmla="*/ 1443975 w 2800371"/>
              <a:gd name="connsiteY47" fmla="*/ 935597 h 1464231"/>
              <a:gd name="connsiteX48" fmla="*/ 1454567 w 2800371"/>
              <a:gd name="connsiteY48" fmla="*/ 907353 h 1464231"/>
              <a:gd name="connsiteX49" fmla="*/ 1461628 w 2800371"/>
              <a:gd name="connsiteY49" fmla="*/ 886170 h 1464231"/>
              <a:gd name="connsiteX50" fmla="*/ 1475750 w 2800371"/>
              <a:gd name="connsiteY50" fmla="*/ 850865 h 1464231"/>
              <a:gd name="connsiteX51" fmla="*/ 1500463 w 2800371"/>
              <a:gd name="connsiteY51" fmla="*/ 801438 h 1464231"/>
              <a:gd name="connsiteX52" fmla="*/ 1571073 w 2800371"/>
              <a:gd name="connsiteY52" fmla="*/ 610791 h 1464231"/>
              <a:gd name="connsiteX53" fmla="*/ 1613439 w 2800371"/>
              <a:gd name="connsiteY53" fmla="*/ 300106 h 1464231"/>
              <a:gd name="connsiteX54" fmla="*/ 1627561 w 2800371"/>
              <a:gd name="connsiteY54" fmla="*/ 225966 h 1464231"/>
              <a:gd name="connsiteX55" fmla="*/ 1631092 w 2800371"/>
              <a:gd name="connsiteY55" fmla="*/ 151825 h 1464231"/>
              <a:gd name="connsiteX56" fmla="*/ 1666397 w 2800371"/>
              <a:gd name="connsiteY56" fmla="*/ 84746 h 1464231"/>
              <a:gd name="connsiteX57" fmla="*/ 1673458 w 2800371"/>
              <a:gd name="connsiteY57" fmla="*/ 63563 h 1464231"/>
              <a:gd name="connsiteX58" fmla="*/ 1676988 w 2800371"/>
              <a:gd name="connsiteY58" fmla="*/ 52971 h 1464231"/>
              <a:gd name="connsiteX59" fmla="*/ 1691110 w 2800371"/>
              <a:gd name="connsiteY59" fmla="*/ 24727 h 1464231"/>
              <a:gd name="connsiteX60" fmla="*/ 1698171 w 2800371"/>
              <a:gd name="connsiteY60" fmla="*/ 14136 h 1464231"/>
              <a:gd name="connsiteX61" fmla="*/ 1729946 w 2800371"/>
              <a:gd name="connsiteY61" fmla="*/ 17666 h 1464231"/>
              <a:gd name="connsiteX62" fmla="*/ 1765251 w 2800371"/>
              <a:gd name="connsiteY62" fmla="*/ 24727 h 1464231"/>
              <a:gd name="connsiteX63" fmla="*/ 1821739 w 2800371"/>
              <a:gd name="connsiteY63" fmla="*/ 28258 h 1464231"/>
              <a:gd name="connsiteX64" fmla="*/ 1864105 w 2800371"/>
              <a:gd name="connsiteY64" fmla="*/ 24727 h 1464231"/>
              <a:gd name="connsiteX65" fmla="*/ 1874696 w 2800371"/>
              <a:gd name="connsiteY65" fmla="*/ 21197 h 1464231"/>
              <a:gd name="connsiteX66" fmla="*/ 1966489 w 2800371"/>
              <a:gd name="connsiteY66" fmla="*/ 17666 h 1464231"/>
              <a:gd name="connsiteX67" fmla="*/ 2308948 w 2800371"/>
              <a:gd name="connsiteY67" fmla="*/ 7075 h 1464231"/>
              <a:gd name="connsiteX68" fmla="*/ 2372497 w 2800371"/>
              <a:gd name="connsiteY68" fmla="*/ 7075 h 1464231"/>
              <a:gd name="connsiteX69" fmla="*/ 2393680 w 2800371"/>
              <a:gd name="connsiteY69" fmla="*/ 14136 h 1464231"/>
              <a:gd name="connsiteX70" fmla="*/ 2404272 w 2800371"/>
              <a:gd name="connsiteY70" fmla="*/ 77685 h 1464231"/>
              <a:gd name="connsiteX71" fmla="*/ 2464290 w 2800371"/>
              <a:gd name="connsiteY71" fmla="*/ 296576 h 1464231"/>
              <a:gd name="connsiteX72" fmla="*/ 2489004 w 2800371"/>
              <a:gd name="connsiteY72" fmla="*/ 533119 h 1464231"/>
              <a:gd name="connsiteX73" fmla="*/ 2517248 w 2800371"/>
              <a:gd name="connsiteY73" fmla="*/ 593138 h 1464231"/>
              <a:gd name="connsiteX74" fmla="*/ 2559614 w 2800371"/>
              <a:gd name="connsiteY74" fmla="*/ 716706 h 1464231"/>
              <a:gd name="connsiteX75" fmla="*/ 2626693 w 2800371"/>
              <a:gd name="connsiteY75" fmla="*/ 836743 h 1464231"/>
              <a:gd name="connsiteX76" fmla="*/ 2686712 w 2800371"/>
              <a:gd name="connsiteY76" fmla="*/ 967371 h 1464231"/>
              <a:gd name="connsiteX77" fmla="*/ 2697303 w 2800371"/>
              <a:gd name="connsiteY77" fmla="*/ 977963 h 1464231"/>
              <a:gd name="connsiteX78" fmla="*/ 2704364 w 2800371"/>
              <a:gd name="connsiteY78" fmla="*/ 988554 h 1464231"/>
              <a:gd name="connsiteX79" fmla="*/ 2729078 w 2800371"/>
              <a:gd name="connsiteY79" fmla="*/ 1002676 h 1464231"/>
              <a:gd name="connsiteX80" fmla="*/ 2743200 w 2800371"/>
              <a:gd name="connsiteY80" fmla="*/ 1016798 h 1464231"/>
              <a:gd name="connsiteX81" fmla="*/ 2789096 w 2800371"/>
              <a:gd name="connsiteY81" fmla="*/ 1027390 h 1464231"/>
              <a:gd name="connsiteX82" fmla="*/ 2792627 w 2800371"/>
              <a:gd name="connsiteY82" fmla="*/ 1327482 h 1464231"/>
              <a:gd name="connsiteX83" fmla="*/ 2760852 w 2800371"/>
              <a:gd name="connsiteY83" fmla="*/ 1454580 h 1464231"/>
              <a:gd name="connsiteX84" fmla="*/ 2068874 w 2800371"/>
              <a:gd name="connsiteY84" fmla="*/ 1458111 h 1464231"/>
              <a:gd name="connsiteX85" fmla="*/ 571941 w 2800371"/>
              <a:gd name="connsiteY85" fmla="*/ 1454581 h 1464231"/>
              <a:gd name="connsiteX86" fmla="*/ 289501 w 2800371"/>
              <a:gd name="connsiteY86" fmla="*/ 1458111 h 1464231"/>
              <a:gd name="connsiteX87" fmla="*/ 151811 w 2800371"/>
              <a:gd name="connsiteY87" fmla="*/ 1454580 h 1464231"/>
              <a:gd name="connsiteX88" fmla="*/ 141220 w 2800371"/>
              <a:gd name="connsiteY88" fmla="*/ 1341604 h 1464231"/>
              <a:gd name="connsiteX89" fmla="*/ 95323 w 2800371"/>
              <a:gd name="connsiteY89" fmla="*/ 1454580 h 1464231"/>
              <a:gd name="connsiteX90" fmla="*/ 45896 w 2800371"/>
              <a:gd name="connsiteY90" fmla="*/ 1405153 h 1464231"/>
              <a:gd name="connsiteX91" fmla="*/ 31774 w 2800371"/>
              <a:gd name="connsiteY91" fmla="*/ 1408684 h 1464231"/>
              <a:gd name="connsiteX92" fmla="*/ 10591 w 2800371"/>
              <a:gd name="connsiteY92" fmla="*/ 1415745 h 1464231"/>
              <a:gd name="connsiteX93" fmla="*/ 3530 w 2800371"/>
              <a:gd name="connsiteY93" fmla="*/ 1433397 h 1464231"/>
              <a:gd name="connsiteX94" fmla="*/ 0 w 2800371"/>
              <a:gd name="connsiteY94" fmla="*/ 1454580 h 1464231"/>
              <a:gd name="connsiteX95" fmla="*/ 7061 w 2800371"/>
              <a:gd name="connsiteY95" fmla="*/ 1359257 h 1464231"/>
              <a:gd name="connsiteX96" fmla="*/ 7061 w 2800371"/>
              <a:gd name="connsiteY96" fmla="*/ 1331013 h 1464231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289501 w 2800371"/>
              <a:gd name="connsiteY86" fmla="*/ 1458111 h 1458111"/>
              <a:gd name="connsiteX87" fmla="*/ 151811 w 2800371"/>
              <a:gd name="connsiteY87" fmla="*/ 1454580 h 1458111"/>
              <a:gd name="connsiteX88" fmla="*/ 130628 w 2800371"/>
              <a:gd name="connsiteY88" fmla="*/ 1454580 h 1458111"/>
              <a:gd name="connsiteX89" fmla="*/ 95323 w 2800371"/>
              <a:gd name="connsiteY89" fmla="*/ 1454580 h 1458111"/>
              <a:gd name="connsiteX90" fmla="*/ 45896 w 2800371"/>
              <a:gd name="connsiteY90" fmla="*/ 1405153 h 1458111"/>
              <a:gd name="connsiteX91" fmla="*/ 31774 w 2800371"/>
              <a:gd name="connsiteY91" fmla="*/ 1408684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289501 w 2800371"/>
              <a:gd name="connsiteY86" fmla="*/ 1458111 h 1458111"/>
              <a:gd name="connsiteX87" fmla="*/ 151811 w 2800371"/>
              <a:gd name="connsiteY87" fmla="*/ 1454580 h 1458111"/>
              <a:gd name="connsiteX88" fmla="*/ 130628 w 2800371"/>
              <a:gd name="connsiteY88" fmla="*/ 1454580 h 1458111"/>
              <a:gd name="connsiteX89" fmla="*/ 95323 w 2800371"/>
              <a:gd name="connsiteY89" fmla="*/ 1454580 h 1458111"/>
              <a:gd name="connsiteX90" fmla="*/ 45896 w 2800371"/>
              <a:gd name="connsiteY90" fmla="*/ 1405153 h 1458111"/>
              <a:gd name="connsiteX91" fmla="*/ 35305 w 2800371"/>
              <a:gd name="connsiteY91" fmla="*/ 1454580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60544"/>
              <a:gd name="connsiteX1" fmla="*/ 7061 w 2800371"/>
              <a:gd name="connsiteY1" fmla="*/ 1331013 h 1460544"/>
              <a:gd name="connsiteX2" fmla="*/ 52957 w 2800371"/>
              <a:gd name="connsiteY2" fmla="*/ 1309830 h 1460544"/>
              <a:gd name="connsiteX3" fmla="*/ 67079 w 2800371"/>
              <a:gd name="connsiteY3" fmla="*/ 1306299 h 1460544"/>
              <a:gd name="connsiteX4" fmla="*/ 102384 w 2800371"/>
              <a:gd name="connsiteY4" fmla="*/ 1320421 h 1460544"/>
              <a:gd name="connsiteX5" fmla="*/ 123567 w 2800371"/>
              <a:gd name="connsiteY5" fmla="*/ 1334543 h 1460544"/>
              <a:gd name="connsiteX6" fmla="*/ 165933 w 2800371"/>
              <a:gd name="connsiteY6" fmla="*/ 1331013 h 1460544"/>
              <a:gd name="connsiteX7" fmla="*/ 194177 w 2800371"/>
              <a:gd name="connsiteY7" fmla="*/ 1316891 h 1460544"/>
              <a:gd name="connsiteX8" fmla="*/ 208299 w 2800371"/>
              <a:gd name="connsiteY8" fmla="*/ 1313360 h 1460544"/>
              <a:gd name="connsiteX9" fmla="*/ 240074 w 2800371"/>
              <a:gd name="connsiteY9" fmla="*/ 1306299 h 1460544"/>
              <a:gd name="connsiteX10" fmla="*/ 275379 w 2800371"/>
              <a:gd name="connsiteY10" fmla="*/ 1309830 h 1460544"/>
              <a:gd name="connsiteX11" fmla="*/ 293031 w 2800371"/>
              <a:gd name="connsiteY11" fmla="*/ 1316891 h 1460544"/>
              <a:gd name="connsiteX12" fmla="*/ 310684 w 2800371"/>
              <a:gd name="connsiteY12" fmla="*/ 1309830 h 1460544"/>
              <a:gd name="connsiteX13" fmla="*/ 353050 w 2800371"/>
              <a:gd name="connsiteY13" fmla="*/ 1302769 h 1460544"/>
              <a:gd name="connsiteX14" fmla="*/ 427190 w 2800371"/>
              <a:gd name="connsiteY14" fmla="*/ 1313360 h 1460544"/>
              <a:gd name="connsiteX15" fmla="*/ 451904 w 2800371"/>
              <a:gd name="connsiteY15" fmla="*/ 1320421 h 1460544"/>
              <a:gd name="connsiteX16" fmla="*/ 554289 w 2800371"/>
              <a:gd name="connsiteY16" fmla="*/ 1309830 h 1460544"/>
              <a:gd name="connsiteX17" fmla="*/ 586063 w 2800371"/>
              <a:gd name="connsiteY17" fmla="*/ 1285116 h 1460544"/>
              <a:gd name="connsiteX18" fmla="*/ 617838 w 2800371"/>
              <a:gd name="connsiteY18" fmla="*/ 1260403 h 1460544"/>
              <a:gd name="connsiteX19" fmla="*/ 631960 w 2800371"/>
              <a:gd name="connsiteY19" fmla="*/ 1235689 h 1460544"/>
              <a:gd name="connsiteX20" fmla="*/ 649612 w 2800371"/>
              <a:gd name="connsiteY20" fmla="*/ 1214506 h 1460544"/>
              <a:gd name="connsiteX21" fmla="*/ 670795 w 2800371"/>
              <a:gd name="connsiteY21" fmla="*/ 1207445 h 1460544"/>
              <a:gd name="connsiteX22" fmla="*/ 720222 w 2800371"/>
              <a:gd name="connsiteY22" fmla="*/ 1218037 h 1460544"/>
              <a:gd name="connsiteX23" fmla="*/ 741405 w 2800371"/>
              <a:gd name="connsiteY23" fmla="*/ 1242750 h 1460544"/>
              <a:gd name="connsiteX24" fmla="*/ 751997 w 2800371"/>
              <a:gd name="connsiteY24" fmla="*/ 1249811 h 1460544"/>
              <a:gd name="connsiteX25" fmla="*/ 882625 w 2800371"/>
              <a:gd name="connsiteY25" fmla="*/ 1260403 h 1460544"/>
              <a:gd name="connsiteX26" fmla="*/ 914400 w 2800371"/>
              <a:gd name="connsiteY26" fmla="*/ 1295708 h 1460544"/>
              <a:gd name="connsiteX27" fmla="*/ 935583 w 2800371"/>
              <a:gd name="connsiteY27" fmla="*/ 1306299 h 1460544"/>
              <a:gd name="connsiteX28" fmla="*/ 963827 w 2800371"/>
              <a:gd name="connsiteY28" fmla="*/ 1313360 h 1460544"/>
              <a:gd name="connsiteX29" fmla="*/ 1016784 w 2800371"/>
              <a:gd name="connsiteY29" fmla="*/ 1239220 h 1460544"/>
              <a:gd name="connsiteX30" fmla="*/ 1073272 w 2800371"/>
              <a:gd name="connsiteY30" fmla="*/ 1182732 h 1460544"/>
              <a:gd name="connsiteX31" fmla="*/ 1105047 w 2800371"/>
              <a:gd name="connsiteY31" fmla="*/ 1172140 h 1460544"/>
              <a:gd name="connsiteX32" fmla="*/ 1154474 w 2800371"/>
              <a:gd name="connsiteY32" fmla="*/ 1175671 h 1460544"/>
              <a:gd name="connsiteX33" fmla="*/ 1179187 w 2800371"/>
              <a:gd name="connsiteY33" fmla="*/ 1196854 h 1460544"/>
              <a:gd name="connsiteX34" fmla="*/ 1193309 w 2800371"/>
              <a:gd name="connsiteY34" fmla="*/ 1207445 h 1460544"/>
              <a:gd name="connsiteX35" fmla="*/ 1218023 w 2800371"/>
              <a:gd name="connsiteY35" fmla="*/ 1225098 h 1460544"/>
              <a:gd name="connsiteX36" fmla="*/ 1228614 w 2800371"/>
              <a:gd name="connsiteY36" fmla="*/ 1242750 h 1460544"/>
              <a:gd name="connsiteX37" fmla="*/ 1232145 w 2800371"/>
              <a:gd name="connsiteY37" fmla="*/ 1253342 h 1460544"/>
              <a:gd name="connsiteX38" fmla="*/ 1253328 w 2800371"/>
              <a:gd name="connsiteY38" fmla="*/ 1274525 h 1460544"/>
              <a:gd name="connsiteX39" fmla="*/ 1299224 w 2800371"/>
              <a:gd name="connsiteY39" fmla="*/ 1263933 h 1460544"/>
              <a:gd name="connsiteX40" fmla="*/ 1313346 w 2800371"/>
              <a:gd name="connsiteY40" fmla="*/ 1239220 h 1460544"/>
              <a:gd name="connsiteX41" fmla="*/ 1327468 w 2800371"/>
              <a:gd name="connsiteY41" fmla="*/ 1218037 h 1460544"/>
              <a:gd name="connsiteX42" fmla="*/ 1338060 w 2800371"/>
              <a:gd name="connsiteY42" fmla="*/ 1200384 h 1460544"/>
              <a:gd name="connsiteX43" fmla="*/ 1348651 w 2800371"/>
              <a:gd name="connsiteY43" fmla="*/ 1165079 h 1460544"/>
              <a:gd name="connsiteX44" fmla="*/ 1355713 w 2800371"/>
              <a:gd name="connsiteY44" fmla="*/ 1150957 h 1460544"/>
              <a:gd name="connsiteX45" fmla="*/ 1398079 w 2800371"/>
              <a:gd name="connsiteY45" fmla="*/ 1052103 h 1460544"/>
              <a:gd name="connsiteX46" fmla="*/ 1419262 w 2800371"/>
              <a:gd name="connsiteY46" fmla="*/ 1030920 h 1460544"/>
              <a:gd name="connsiteX47" fmla="*/ 1443975 w 2800371"/>
              <a:gd name="connsiteY47" fmla="*/ 935597 h 1460544"/>
              <a:gd name="connsiteX48" fmla="*/ 1454567 w 2800371"/>
              <a:gd name="connsiteY48" fmla="*/ 907353 h 1460544"/>
              <a:gd name="connsiteX49" fmla="*/ 1461628 w 2800371"/>
              <a:gd name="connsiteY49" fmla="*/ 886170 h 1460544"/>
              <a:gd name="connsiteX50" fmla="*/ 1475750 w 2800371"/>
              <a:gd name="connsiteY50" fmla="*/ 850865 h 1460544"/>
              <a:gd name="connsiteX51" fmla="*/ 1500463 w 2800371"/>
              <a:gd name="connsiteY51" fmla="*/ 801438 h 1460544"/>
              <a:gd name="connsiteX52" fmla="*/ 1571073 w 2800371"/>
              <a:gd name="connsiteY52" fmla="*/ 610791 h 1460544"/>
              <a:gd name="connsiteX53" fmla="*/ 1613439 w 2800371"/>
              <a:gd name="connsiteY53" fmla="*/ 300106 h 1460544"/>
              <a:gd name="connsiteX54" fmla="*/ 1627561 w 2800371"/>
              <a:gd name="connsiteY54" fmla="*/ 225966 h 1460544"/>
              <a:gd name="connsiteX55" fmla="*/ 1631092 w 2800371"/>
              <a:gd name="connsiteY55" fmla="*/ 151825 h 1460544"/>
              <a:gd name="connsiteX56" fmla="*/ 1666397 w 2800371"/>
              <a:gd name="connsiteY56" fmla="*/ 84746 h 1460544"/>
              <a:gd name="connsiteX57" fmla="*/ 1673458 w 2800371"/>
              <a:gd name="connsiteY57" fmla="*/ 63563 h 1460544"/>
              <a:gd name="connsiteX58" fmla="*/ 1676988 w 2800371"/>
              <a:gd name="connsiteY58" fmla="*/ 52971 h 1460544"/>
              <a:gd name="connsiteX59" fmla="*/ 1691110 w 2800371"/>
              <a:gd name="connsiteY59" fmla="*/ 24727 h 1460544"/>
              <a:gd name="connsiteX60" fmla="*/ 1698171 w 2800371"/>
              <a:gd name="connsiteY60" fmla="*/ 14136 h 1460544"/>
              <a:gd name="connsiteX61" fmla="*/ 1729946 w 2800371"/>
              <a:gd name="connsiteY61" fmla="*/ 17666 h 1460544"/>
              <a:gd name="connsiteX62" fmla="*/ 1765251 w 2800371"/>
              <a:gd name="connsiteY62" fmla="*/ 24727 h 1460544"/>
              <a:gd name="connsiteX63" fmla="*/ 1821739 w 2800371"/>
              <a:gd name="connsiteY63" fmla="*/ 28258 h 1460544"/>
              <a:gd name="connsiteX64" fmla="*/ 1864105 w 2800371"/>
              <a:gd name="connsiteY64" fmla="*/ 24727 h 1460544"/>
              <a:gd name="connsiteX65" fmla="*/ 1874696 w 2800371"/>
              <a:gd name="connsiteY65" fmla="*/ 21197 h 1460544"/>
              <a:gd name="connsiteX66" fmla="*/ 1966489 w 2800371"/>
              <a:gd name="connsiteY66" fmla="*/ 17666 h 1460544"/>
              <a:gd name="connsiteX67" fmla="*/ 2308948 w 2800371"/>
              <a:gd name="connsiteY67" fmla="*/ 7075 h 1460544"/>
              <a:gd name="connsiteX68" fmla="*/ 2372497 w 2800371"/>
              <a:gd name="connsiteY68" fmla="*/ 7075 h 1460544"/>
              <a:gd name="connsiteX69" fmla="*/ 2393680 w 2800371"/>
              <a:gd name="connsiteY69" fmla="*/ 14136 h 1460544"/>
              <a:gd name="connsiteX70" fmla="*/ 2404272 w 2800371"/>
              <a:gd name="connsiteY70" fmla="*/ 77685 h 1460544"/>
              <a:gd name="connsiteX71" fmla="*/ 2464290 w 2800371"/>
              <a:gd name="connsiteY71" fmla="*/ 296576 h 1460544"/>
              <a:gd name="connsiteX72" fmla="*/ 2489004 w 2800371"/>
              <a:gd name="connsiteY72" fmla="*/ 533119 h 1460544"/>
              <a:gd name="connsiteX73" fmla="*/ 2517248 w 2800371"/>
              <a:gd name="connsiteY73" fmla="*/ 593138 h 1460544"/>
              <a:gd name="connsiteX74" fmla="*/ 2559614 w 2800371"/>
              <a:gd name="connsiteY74" fmla="*/ 716706 h 1460544"/>
              <a:gd name="connsiteX75" fmla="*/ 2626693 w 2800371"/>
              <a:gd name="connsiteY75" fmla="*/ 836743 h 1460544"/>
              <a:gd name="connsiteX76" fmla="*/ 2686712 w 2800371"/>
              <a:gd name="connsiteY76" fmla="*/ 967371 h 1460544"/>
              <a:gd name="connsiteX77" fmla="*/ 2697303 w 2800371"/>
              <a:gd name="connsiteY77" fmla="*/ 977963 h 1460544"/>
              <a:gd name="connsiteX78" fmla="*/ 2704364 w 2800371"/>
              <a:gd name="connsiteY78" fmla="*/ 988554 h 1460544"/>
              <a:gd name="connsiteX79" fmla="*/ 2729078 w 2800371"/>
              <a:gd name="connsiteY79" fmla="*/ 1002676 h 1460544"/>
              <a:gd name="connsiteX80" fmla="*/ 2743200 w 2800371"/>
              <a:gd name="connsiteY80" fmla="*/ 1016798 h 1460544"/>
              <a:gd name="connsiteX81" fmla="*/ 2789096 w 2800371"/>
              <a:gd name="connsiteY81" fmla="*/ 1027390 h 1460544"/>
              <a:gd name="connsiteX82" fmla="*/ 2792627 w 2800371"/>
              <a:gd name="connsiteY82" fmla="*/ 1327482 h 1460544"/>
              <a:gd name="connsiteX83" fmla="*/ 2760852 w 2800371"/>
              <a:gd name="connsiteY83" fmla="*/ 1454580 h 1460544"/>
              <a:gd name="connsiteX84" fmla="*/ 2068874 w 2800371"/>
              <a:gd name="connsiteY84" fmla="*/ 1458111 h 1460544"/>
              <a:gd name="connsiteX85" fmla="*/ 571941 w 2800371"/>
              <a:gd name="connsiteY85" fmla="*/ 1454581 h 1460544"/>
              <a:gd name="connsiteX86" fmla="*/ 289501 w 2800371"/>
              <a:gd name="connsiteY86" fmla="*/ 1458111 h 1460544"/>
              <a:gd name="connsiteX87" fmla="*/ 151811 w 2800371"/>
              <a:gd name="connsiteY87" fmla="*/ 1454580 h 1460544"/>
              <a:gd name="connsiteX88" fmla="*/ 130628 w 2800371"/>
              <a:gd name="connsiteY88" fmla="*/ 1454580 h 1460544"/>
              <a:gd name="connsiteX89" fmla="*/ 95323 w 2800371"/>
              <a:gd name="connsiteY89" fmla="*/ 1454580 h 1460544"/>
              <a:gd name="connsiteX90" fmla="*/ 70609 w 2800371"/>
              <a:gd name="connsiteY90" fmla="*/ 1454580 h 1460544"/>
              <a:gd name="connsiteX91" fmla="*/ 35305 w 2800371"/>
              <a:gd name="connsiteY91" fmla="*/ 1454580 h 1460544"/>
              <a:gd name="connsiteX92" fmla="*/ 10591 w 2800371"/>
              <a:gd name="connsiteY92" fmla="*/ 1415745 h 1460544"/>
              <a:gd name="connsiteX93" fmla="*/ 3530 w 2800371"/>
              <a:gd name="connsiteY93" fmla="*/ 1433397 h 1460544"/>
              <a:gd name="connsiteX94" fmla="*/ 0 w 2800371"/>
              <a:gd name="connsiteY94" fmla="*/ 1454580 h 1460544"/>
              <a:gd name="connsiteX95" fmla="*/ 7061 w 2800371"/>
              <a:gd name="connsiteY95" fmla="*/ 1359257 h 1460544"/>
              <a:gd name="connsiteX96" fmla="*/ 7061 w 2800371"/>
              <a:gd name="connsiteY96" fmla="*/ 1331013 h 1460544"/>
              <a:gd name="connsiteX0" fmla="*/ 7061 w 2800371"/>
              <a:gd name="connsiteY0" fmla="*/ 1331013 h 1460544"/>
              <a:gd name="connsiteX1" fmla="*/ 7061 w 2800371"/>
              <a:gd name="connsiteY1" fmla="*/ 1331013 h 1460544"/>
              <a:gd name="connsiteX2" fmla="*/ 52957 w 2800371"/>
              <a:gd name="connsiteY2" fmla="*/ 1309830 h 1460544"/>
              <a:gd name="connsiteX3" fmla="*/ 67079 w 2800371"/>
              <a:gd name="connsiteY3" fmla="*/ 1306299 h 1460544"/>
              <a:gd name="connsiteX4" fmla="*/ 102384 w 2800371"/>
              <a:gd name="connsiteY4" fmla="*/ 1320421 h 1460544"/>
              <a:gd name="connsiteX5" fmla="*/ 123567 w 2800371"/>
              <a:gd name="connsiteY5" fmla="*/ 1334543 h 1460544"/>
              <a:gd name="connsiteX6" fmla="*/ 165933 w 2800371"/>
              <a:gd name="connsiteY6" fmla="*/ 1331013 h 1460544"/>
              <a:gd name="connsiteX7" fmla="*/ 194177 w 2800371"/>
              <a:gd name="connsiteY7" fmla="*/ 1316891 h 1460544"/>
              <a:gd name="connsiteX8" fmla="*/ 208299 w 2800371"/>
              <a:gd name="connsiteY8" fmla="*/ 1313360 h 1460544"/>
              <a:gd name="connsiteX9" fmla="*/ 240074 w 2800371"/>
              <a:gd name="connsiteY9" fmla="*/ 1306299 h 1460544"/>
              <a:gd name="connsiteX10" fmla="*/ 275379 w 2800371"/>
              <a:gd name="connsiteY10" fmla="*/ 1309830 h 1460544"/>
              <a:gd name="connsiteX11" fmla="*/ 293031 w 2800371"/>
              <a:gd name="connsiteY11" fmla="*/ 1316891 h 1460544"/>
              <a:gd name="connsiteX12" fmla="*/ 310684 w 2800371"/>
              <a:gd name="connsiteY12" fmla="*/ 1309830 h 1460544"/>
              <a:gd name="connsiteX13" fmla="*/ 353050 w 2800371"/>
              <a:gd name="connsiteY13" fmla="*/ 1302769 h 1460544"/>
              <a:gd name="connsiteX14" fmla="*/ 427190 w 2800371"/>
              <a:gd name="connsiteY14" fmla="*/ 1313360 h 1460544"/>
              <a:gd name="connsiteX15" fmla="*/ 451904 w 2800371"/>
              <a:gd name="connsiteY15" fmla="*/ 1320421 h 1460544"/>
              <a:gd name="connsiteX16" fmla="*/ 554289 w 2800371"/>
              <a:gd name="connsiteY16" fmla="*/ 1309830 h 1460544"/>
              <a:gd name="connsiteX17" fmla="*/ 586063 w 2800371"/>
              <a:gd name="connsiteY17" fmla="*/ 1285116 h 1460544"/>
              <a:gd name="connsiteX18" fmla="*/ 617838 w 2800371"/>
              <a:gd name="connsiteY18" fmla="*/ 1260403 h 1460544"/>
              <a:gd name="connsiteX19" fmla="*/ 631960 w 2800371"/>
              <a:gd name="connsiteY19" fmla="*/ 1235689 h 1460544"/>
              <a:gd name="connsiteX20" fmla="*/ 649612 w 2800371"/>
              <a:gd name="connsiteY20" fmla="*/ 1214506 h 1460544"/>
              <a:gd name="connsiteX21" fmla="*/ 670795 w 2800371"/>
              <a:gd name="connsiteY21" fmla="*/ 1207445 h 1460544"/>
              <a:gd name="connsiteX22" fmla="*/ 720222 w 2800371"/>
              <a:gd name="connsiteY22" fmla="*/ 1218037 h 1460544"/>
              <a:gd name="connsiteX23" fmla="*/ 741405 w 2800371"/>
              <a:gd name="connsiteY23" fmla="*/ 1242750 h 1460544"/>
              <a:gd name="connsiteX24" fmla="*/ 751997 w 2800371"/>
              <a:gd name="connsiteY24" fmla="*/ 1249811 h 1460544"/>
              <a:gd name="connsiteX25" fmla="*/ 882625 w 2800371"/>
              <a:gd name="connsiteY25" fmla="*/ 1260403 h 1460544"/>
              <a:gd name="connsiteX26" fmla="*/ 914400 w 2800371"/>
              <a:gd name="connsiteY26" fmla="*/ 1295708 h 1460544"/>
              <a:gd name="connsiteX27" fmla="*/ 935583 w 2800371"/>
              <a:gd name="connsiteY27" fmla="*/ 1306299 h 1460544"/>
              <a:gd name="connsiteX28" fmla="*/ 963827 w 2800371"/>
              <a:gd name="connsiteY28" fmla="*/ 1313360 h 1460544"/>
              <a:gd name="connsiteX29" fmla="*/ 1016784 w 2800371"/>
              <a:gd name="connsiteY29" fmla="*/ 1239220 h 1460544"/>
              <a:gd name="connsiteX30" fmla="*/ 1073272 w 2800371"/>
              <a:gd name="connsiteY30" fmla="*/ 1182732 h 1460544"/>
              <a:gd name="connsiteX31" fmla="*/ 1105047 w 2800371"/>
              <a:gd name="connsiteY31" fmla="*/ 1172140 h 1460544"/>
              <a:gd name="connsiteX32" fmla="*/ 1154474 w 2800371"/>
              <a:gd name="connsiteY32" fmla="*/ 1175671 h 1460544"/>
              <a:gd name="connsiteX33" fmla="*/ 1179187 w 2800371"/>
              <a:gd name="connsiteY33" fmla="*/ 1196854 h 1460544"/>
              <a:gd name="connsiteX34" fmla="*/ 1193309 w 2800371"/>
              <a:gd name="connsiteY34" fmla="*/ 1207445 h 1460544"/>
              <a:gd name="connsiteX35" fmla="*/ 1218023 w 2800371"/>
              <a:gd name="connsiteY35" fmla="*/ 1225098 h 1460544"/>
              <a:gd name="connsiteX36" fmla="*/ 1228614 w 2800371"/>
              <a:gd name="connsiteY36" fmla="*/ 1242750 h 1460544"/>
              <a:gd name="connsiteX37" fmla="*/ 1232145 w 2800371"/>
              <a:gd name="connsiteY37" fmla="*/ 1253342 h 1460544"/>
              <a:gd name="connsiteX38" fmla="*/ 1253328 w 2800371"/>
              <a:gd name="connsiteY38" fmla="*/ 1274525 h 1460544"/>
              <a:gd name="connsiteX39" fmla="*/ 1299224 w 2800371"/>
              <a:gd name="connsiteY39" fmla="*/ 1263933 h 1460544"/>
              <a:gd name="connsiteX40" fmla="*/ 1313346 w 2800371"/>
              <a:gd name="connsiteY40" fmla="*/ 1239220 h 1460544"/>
              <a:gd name="connsiteX41" fmla="*/ 1327468 w 2800371"/>
              <a:gd name="connsiteY41" fmla="*/ 1218037 h 1460544"/>
              <a:gd name="connsiteX42" fmla="*/ 1338060 w 2800371"/>
              <a:gd name="connsiteY42" fmla="*/ 1200384 h 1460544"/>
              <a:gd name="connsiteX43" fmla="*/ 1348651 w 2800371"/>
              <a:gd name="connsiteY43" fmla="*/ 1165079 h 1460544"/>
              <a:gd name="connsiteX44" fmla="*/ 1355713 w 2800371"/>
              <a:gd name="connsiteY44" fmla="*/ 1150957 h 1460544"/>
              <a:gd name="connsiteX45" fmla="*/ 1398079 w 2800371"/>
              <a:gd name="connsiteY45" fmla="*/ 1052103 h 1460544"/>
              <a:gd name="connsiteX46" fmla="*/ 1419262 w 2800371"/>
              <a:gd name="connsiteY46" fmla="*/ 1030920 h 1460544"/>
              <a:gd name="connsiteX47" fmla="*/ 1443975 w 2800371"/>
              <a:gd name="connsiteY47" fmla="*/ 935597 h 1460544"/>
              <a:gd name="connsiteX48" fmla="*/ 1454567 w 2800371"/>
              <a:gd name="connsiteY48" fmla="*/ 907353 h 1460544"/>
              <a:gd name="connsiteX49" fmla="*/ 1461628 w 2800371"/>
              <a:gd name="connsiteY49" fmla="*/ 886170 h 1460544"/>
              <a:gd name="connsiteX50" fmla="*/ 1475750 w 2800371"/>
              <a:gd name="connsiteY50" fmla="*/ 850865 h 1460544"/>
              <a:gd name="connsiteX51" fmla="*/ 1500463 w 2800371"/>
              <a:gd name="connsiteY51" fmla="*/ 801438 h 1460544"/>
              <a:gd name="connsiteX52" fmla="*/ 1571073 w 2800371"/>
              <a:gd name="connsiteY52" fmla="*/ 610791 h 1460544"/>
              <a:gd name="connsiteX53" fmla="*/ 1613439 w 2800371"/>
              <a:gd name="connsiteY53" fmla="*/ 300106 h 1460544"/>
              <a:gd name="connsiteX54" fmla="*/ 1627561 w 2800371"/>
              <a:gd name="connsiteY54" fmla="*/ 225966 h 1460544"/>
              <a:gd name="connsiteX55" fmla="*/ 1631092 w 2800371"/>
              <a:gd name="connsiteY55" fmla="*/ 151825 h 1460544"/>
              <a:gd name="connsiteX56" fmla="*/ 1666397 w 2800371"/>
              <a:gd name="connsiteY56" fmla="*/ 84746 h 1460544"/>
              <a:gd name="connsiteX57" fmla="*/ 1673458 w 2800371"/>
              <a:gd name="connsiteY57" fmla="*/ 63563 h 1460544"/>
              <a:gd name="connsiteX58" fmla="*/ 1676988 w 2800371"/>
              <a:gd name="connsiteY58" fmla="*/ 52971 h 1460544"/>
              <a:gd name="connsiteX59" fmla="*/ 1691110 w 2800371"/>
              <a:gd name="connsiteY59" fmla="*/ 24727 h 1460544"/>
              <a:gd name="connsiteX60" fmla="*/ 1698171 w 2800371"/>
              <a:gd name="connsiteY60" fmla="*/ 14136 h 1460544"/>
              <a:gd name="connsiteX61" fmla="*/ 1729946 w 2800371"/>
              <a:gd name="connsiteY61" fmla="*/ 17666 h 1460544"/>
              <a:gd name="connsiteX62" fmla="*/ 1765251 w 2800371"/>
              <a:gd name="connsiteY62" fmla="*/ 24727 h 1460544"/>
              <a:gd name="connsiteX63" fmla="*/ 1821739 w 2800371"/>
              <a:gd name="connsiteY63" fmla="*/ 28258 h 1460544"/>
              <a:gd name="connsiteX64" fmla="*/ 1864105 w 2800371"/>
              <a:gd name="connsiteY64" fmla="*/ 24727 h 1460544"/>
              <a:gd name="connsiteX65" fmla="*/ 1874696 w 2800371"/>
              <a:gd name="connsiteY65" fmla="*/ 21197 h 1460544"/>
              <a:gd name="connsiteX66" fmla="*/ 1966489 w 2800371"/>
              <a:gd name="connsiteY66" fmla="*/ 17666 h 1460544"/>
              <a:gd name="connsiteX67" fmla="*/ 2308948 w 2800371"/>
              <a:gd name="connsiteY67" fmla="*/ 7075 h 1460544"/>
              <a:gd name="connsiteX68" fmla="*/ 2372497 w 2800371"/>
              <a:gd name="connsiteY68" fmla="*/ 7075 h 1460544"/>
              <a:gd name="connsiteX69" fmla="*/ 2393680 w 2800371"/>
              <a:gd name="connsiteY69" fmla="*/ 14136 h 1460544"/>
              <a:gd name="connsiteX70" fmla="*/ 2404272 w 2800371"/>
              <a:gd name="connsiteY70" fmla="*/ 77685 h 1460544"/>
              <a:gd name="connsiteX71" fmla="*/ 2464290 w 2800371"/>
              <a:gd name="connsiteY71" fmla="*/ 296576 h 1460544"/>
              <a:gd name="connsiteX72" fmla="*/ 2489004 w 2800371"/>
              <a:gd name="connsiteY72" fmla="*/ 533119 h 1460544"/>
              <a:gd name="connsiteX73" fmla="*/ 2517248 w 2800371"/>
              <a:gd name="connsiteY73" fmla="*/ 593138 h 1460544"/>
              <a:gd name="connsiteX74" fmla="*/ 2559614 w 2800371"/>
              <a:gd name="connsiteY74" fmla="*/ 716706 h 1460544"/>
              <a:gd name="connsiteX75" fmla="*/ 2626693 w 2800371"/>
              <a:gd name="connsiteY75" fmla="*/ 836743 h 1460544"/>
              <a:gd name="connsiteX76" fmla="*/ 2686712 w 2800371"/>
              <a:gd name="connsiteY76" fmla="*/ 967371 h 1460544"/>
              <a:gd name="connsiteX77" fmla="*/ 2697303 w 2800371"/>
              <a:gd name="connsiteY77" fmla="*/ 977963 h 1460544"/>
              <a:gd name="connsiteX78" fmla="*/ 2704364 w 2800371"/>
              <a:gd name="connsiteY78" fmla="*/ 988554 h 1460544"/>
              <a:gd name="connsiteX79" fmla="*/ 2729078 w 2800371"/>
              <a:gd name="connsiteY79" fmla="*/ 1002676 h 1460544"/>
              <a:gd name="connsiteX80" fmla="*/ 2743200 w 2800371"/>
              <a:gd name="connsiteY80" fmla="*/ 1016798 h 1460544"/>
              <a:gd name="connsiteX81" fmla="*/ 2789096 w 2800371"/>
              <a:gd name="connsiteY81" fmla="*/ 1027390 h 1460544"/>
              <a:gd name="connsiteX82" fmla="*/ 2792627 w 2800371"/>
              <a:gd name="connsiteY82" fmla="*/ 1327482 h 1460544"/>
              <a:gd name="connsiteX83" fmla="*/ 2760852 w 2800371"/>
              <a:gd name="connsiteY83" fmla="*/ 1454580 h 1460544"/>
              <a:gd name="connsiteX84" fmla="*/ 2068874 w 2800371"/>
              <a:gd name="connsiteY84" fmla="*/ 1458111 h 1460544"/>
              <a:gd name="connsiteX85" fmla="*/ 571941 w 2800371"/>
              <a:gd name="connsiteY85" fmla="*/ 1454581 h 1460544"/>
              <a:gd name="connsiteX86" fmla="*/ 289501 w 2800371"/>
              <a:gd name="connsiteY86" fmla="*/ 1458111 h 1460544"/>
              <a:gd name="connsiteX87" fmla="*/ 151811 w 2800371"/>
              <a:gd name="connsiteY87" fmla="*/ 1454580 h 1460544"/>
              <a:gd name="connsiteX88" fmla="*/ 130628 w 2800371"/>
              <a:gd name="connsiteY88" fmla="*/ 1454580 h 1460544"/>
              <a:gd name="connsiteX89" fmla="*/ 95323 w 2800371"/>
              <a:gd name="connsiteY89" fmla="*/ 1454580 h 1460544"/>
              <a:gd name="connsiteX90" fmla="*/ 70609 w 2800371"/>
              <a:gd name="connsiteY90" fmla="*/ 1454580 h 1460544"/>
              <a:gd name="connsiteX91" fmla="*/ 35305 w 2800371"/>
              <a:gd name="connsiteY91" fmla="*/ 1454580 h 1460544"/>
              <a:gd name="connsiteX92" fmla="*/ 10591 w 2800371"/>
              <a:gd name="connsiteY92" fmla="*/ 1415745 h 1460544"/>
              <a:gd name="connsiteX93" fmla="*/ 24713 w 2800371"/>
              <a:gd name="connsiteY93" fmla="*/ 1451050 h 1460544"/>
              <a:gd name="connsiteX94" fmla="*/ 0 w 2800371"/>
              <a:gd name="connsiteY94" fmla="*/ 1454580 h 1460544"/>
              <a:gd name="connsiteX95" fmla="*/ 7061 w 2800371"/>
              <a:gd name="connsiteY95" fmla="*/ 1359257 h 1460544"/>
              <a:gd name="connsiteX96" fmla="*/ 7061 w 2800371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796489" h="1460544">
                <a:moveTo>
                  <a:pt x="7061" y="1331013"/>
                </a:moveTo>
                <a:lnTo>
                  <a:pt x="7061" y="1331013"/>
                </a:lnTo>
                <a:cubicBezTo>
                  <a:pt x="22360" y="1323952"/>
                  <a:pt x="37377" y="1316246"/>
                  <a:pt x="52957" y="1309830"/>
                </a:cubicBezTo>
                <a:cubicBezTo>
                  <a:pt x="57444" y="1307982"/>
                  <a:pt x="62334" y="1305282"/>
                  <a:pt x="67079" y="1306299"/>
                </a:cubicBezTo>
                <a:cubicBezTo>
                  <a:pt x="79473" y="1308955"/>
                  <a:pt x="91047" y="1314753"/>
                  <a:pt x="102384" y="1320421"/>
                </a:cubicBezTo>
                <a:cubicBezTo>
                  <a:pt x="109974" y="1324216"/>
                  <a:pt x="123567" y="1334543"/>
                  <a:pt x="123567" y="1334543"/>
                </a:cubicBezTo>
                <a:cubicBezTo>
                  <a:pt x="137689" y="1333366"/>
                  <a:pt x="151886" y="1332886"/>
                  <a:pt x="165933" y="1331013"/>
                </a:cubicBezTo>
                <a:cubicBezTo>
                  <a:pt x="177691" y="1329445"/>
                  <a:pt x="183186" y="1321776"/>
                  <a:pt x="194177" y="1316891"/>
                </a:cubicBezTo>
                <a:cubicBezTo>
                  <a:pt x="198611" y="1314920"/>
                  <a:pt x="203562" y="1314413"/>
                  <a:pt x="208299" y="1313360"/>
                </a:cubicBezTo>
                <a:cubicBezTo>
                  <a:pt x="248638" y="1304396"/>
                  <a:pt x="205634" y="1314910"/>
                  <a:pt x="240074" y="1306299"/>
                </a:cubicBezTo>
                <a:cubicBezTo>
                  <a:pt x="251842" y="1307476"/>
                  <a:pt x="263782" y="1307510"/>
                  <a:pt x="275379" y="1309830"/>
                </a:cubicBezTo>
                <a:cubicBezTo>
                  <a:pt x="281593" y="1311073"/>
                  <a:pt x="286694" y="1316891"/>
                  <a:pt x="293031" y="1316891"/>
                </a:cubicBezTo>
                <a:cubicBezTo>
                  <a:pt x="299369" y="1316891"/>
                  <a:pt x="304672" y="1311834"/>
                  <a:pt x="310684" y="1309830"/>
                </a:cubicBezTo>
                <a:cubicBezTo>
                  <a:pt x="324684" y="1305163"/>
                  <a:pt x="338228" y="1304621"/>
                  <a:pt x="353050" y="1302769"/>
                </a:cubicBezTo>
                <a:cubicBezTo>
                  <a:pt x="364871" y="1304345"/>
                  <a:pt x="407828" y="1309488"/>
                  <a:pt x="427190" y="1313360"/>
                </a:cubicBezTo>
                <a:cubicBezTo>
                  <a:pt x="438269" y="1315576"/>
                  <a:pt x="441812" y="1317057"/>
                  <a:pt x="451904" y="1320421"/>
                </a:cubicBezTo>
                <a:cubicBezTo>
                  <a:pt x="486431" y="1318983"/>
                  <a:pt x="523064" y="1326861"/>
                  <a:pt x="554289" y="1309830"/>
                </a:cubicBezTo>
                <a:cubicBezTo>
                  <a:pt x="585293" y="1292919"/>
                  <a:pt x="566138" y="1301720"/>
                  <a:pt x="586063" y="1285116"/>
                </a:cubicBezTo>
                <a:cubicBezTo>
                  <a:pt x="596371" y="1276526"/>
                  <a:pt x="617838" y="1260403"/>
                  <a:pt x="617838" y="1260403"/>
                </a:cubicBezTo>
                <a:cubicBezTo>
                  <a:pt x="622545" y="1252165"/>
                  <a:pt x="627417" y="1244019"/>
                  <a:pt x="631960" y="1235689"/>
                </a:cubicBezTo>
                <a:cubicBezTo>
                  <a:pt x="639022" y="1222742"/>
                  <a:pt x="636171" y="1220480"/>
                  <a:pt x="649612" y="1214506"/>
                </a:cubicBezTo>
                <a:cubicBezTo>
                  <a:pt x="656413" y="1211483"/>
                  <a:pt x="663734" y="1209799"/>
                  <a:pt x="670795" y="1207445"/>
                </a:cubicBezTo>
                <a:cubicBezTo>
                  <a:pt x="687271" y="1210976"/>
                  <a:pt x="704518" y="1211930"/>
                  <a:pt x="720222" y="1218037"/>
                </a:cubicBezTo>
                <a:cubicBezTo>
                  <a:pt x="734026" y="1223405"/>
                  <a:pt x="732766" y="1234111"/>
                  <a:pt x="741405" y="1242750"/>
                </a:cubicBezTo>
                <a:cubicBezTo>
                  <a:pt x="744406" y="1245750"/>
                  <a:pt x="747786" y="1249285"/>
                  <a:pt x="751997" y="1249811"/>
                </a:cubicBezTo>
                <a:cubicBezTo>
                  <a:pt x="795345" y="1255230"/>
                  <a:pt x="839082" y="1256872"/>
                  <a:pt x="882625" y="1260403"/>
                </a:cubicBezTo>
                <a:cubicBezTo>
                  <a:pt x="890247" y="1270566"/>
                  <a:pt x="904264" y="1290640"/>
                  <a:pt x="914400" y="1295708"/>
                </a:cubicBezTo>
                <a:cubicBezTo>
                  <a:pt x="921461" y="1299238"/>
                  <a:pt x="928149" y="1303644"/>
                  <a:pt x="935583" y="1306299"/>
                </a:cubicBezTo>
                <a:cubicBezTo>
                  <a:pt x="944722" y="1309563"/>
                  <a:pt x="954412" y="1311006"/>
                  <a:pt x="963827" y="1313360"/>
                </a:cubicBezTo>
                <a:cubicBezTo>
                  <a:pt x="1018271" y="1272527"/>
                  <a:pt x="969522" y="1316020"/>
                  <a:pt x="1016784" y="1239220"/>
                </a:cubicBezTo>
                <a:cubicBezTo>
                  <a:pt x="1029237" y="1218983"/>
                  <a:pt x="1050522" y="1194107"/>
                  <a:pt x="1073272" y="1182732"/>
                </a:cubicBezTo>
                <a:cubicBezTo>
                  <a:pt x="1083258" y="1177739"/>
                  <a:pt x="1094455" y="1175671"/>
                  <a:pt x="1105047" y="1172140"/>
                </a:cubicBezTo>
                <a:cubicBezTo>
                  <a:pt x="1121523" y="1173317"/>
                  <a:pt x="1138208" y="1172800"/>
                  <a:pt x="1154474" y="1175671"/>
                </a:cubicBezTo>
                <a:cubicBezTo>
                  <a:pt x="1161237" y="1176865"/>
                  <a:pt x="1176761" y="1194732"/>
                  <a:pt x="1179187" y="1196854"/>
                </a:cubicBezTo>
                <a:cubicBezTo>
                  <a:pt x="1183615" y="1200729"/>
                  <a:pt x="1188319" y="1204327"/>
                  <a:pt x="1193309" y="1207445"/>
                </a:cubicBezTo>
                <a:cubicBezTo>
                  <a:pt x="1208077" y="1216675"/>
                  <a:pt x="1207334" y="1210845"/>
                  <a:pt x="1218023" y="1225098"/>
                </a:cubicBezTo>
                <a:cubicBezTo>
                  <a:pt x="1222140" y="1230587"/>
                  <a:pt x="1225545" y="1236613"/>
                  <a:pt x="1228614" y="1242750"/>
                </a:cubicBezTo>
                <a:cubicBezTo>
                  <a:pt x="1230278" y="1246079"/>
                  <a:pt x="1229860" y="1250404"/>
                  <a:pt x="1232145" y="1253342"/>
                </a:cubicBezTo>
                <a:cubicBezTo>
                  <a:pt x="1238276" y="1261224"/>
                  <a:pt x="1253328" y="1274525"/>
                  <a:pt x="1253328" y="1274525"/>
                </a:cubicBezTo>
                <a:cubicBezTo>
                  <a:pt x="1268627" y="1270994"/>
                  <a:pt x="1285691" y="1271894"/>
                  <a:pt x="1299224" y="1263933"/>
                </a:cubicBezTo>
                <a:cubicBezTo>
                  <a:pt x="1307402" y="1259122"/>
                  <a:pt x="1308373" y="1247300"/>
                  <a:pt x="1313346" y="1239220"/>
                </a:cubicBezTo>
                <a:cubicBezTo>
                  <a:pt x="1317794" y="1231993"/>
                  <a:pt x="1322912" y="1225197"/>
                  <a:pt x="1327468" y="1218037"/>
                </a:cubicBezTo>
                <a:cubicBezTo>
                  <a:pt x="1331152" y="1212248"/>
                  <a:pt x="1334529" y="1206268"/>
                  <a:pt x="1338060" y="1200384"/>
                </a:cubicBezTo>
                <a:cubicBezTo>
                  <a:pt x="1341590" y="1188616"/>
                  <a:pt x="1344519" y="1176650"/>
                  <a:pt x="1348651" y="1165079"/>
                </a:cubicBezTo>
                <a:cubicBezTo>
                  <a:pt x="1350421" y="1160123"/>
                  <a:pt x="1353893" y="1155896"/>
                  <a:pt x="1355713" y="1150957"/>
                </a:cubicBezTo>
                <a:cubicBezTo>
                  <a:pt x="1372801" y="1104578"/>
                  <a:pt x="1370201" y="1092847"/>
                  <a:pt x="1398079" y="1052103"/>
                </a:cubicBezTo>
                <a:cubicBezTo>
                  <a:pt x="1403718" y="1043862"/>
                  <a:pt x="1412201" y="1037981"/>
                  <a:pt x="1419262" y="1030920"/>
                </a:cubicBezTo>
                <a:cubicBezTo>
                  <a:pt x="1427500" y="999146"/>
                  <a:pt x="1432449" y="966332"/>
                  <a:pt x="1443975" y="935597"/>
                </a:cubicBezTo>
                <a:cubicBezTo>
                  <a:pt x="1447506" y="926182"/>
                  <a:pt x="1451185" y="916822"/>
                  <a:pt x="1454567" y="907353"/>
                </a:cubicBezTo>
                <a:cubicBezTo>
                  <a:pt x="1457070" y="900344"/>
                  <a:pt x="1459015" y="893139"/>
                  <a:pt x="1461628" y="886170"/>
                </a:cubicBezTo>
                <a:cubicBezTo>
                  <a:pt x="1466078" y="874302"/>
                  <a:pt x="1470469" y="862387"/>
                  <a:pt x="1475750" y="850865"/>
                </a:cubicBezTo>
                <a:cubicBezTo>
                  <a:pt x="1483425" y="834120"/>
                  <a:pt x="1494425" y="818841"/>
                  <a:pt x="1500463" y="801438"/>
                </a:cubicBezTo>
                <a:cubicBezTo>
                  <a:pt x="1569270" y="603111"/>
                  <a:pt x="1500150" y="745544"/>
                  <a:pt x="1571073" y="610791"/>
                </a:cubicBezTo>
                <a:cubicBezTo>
                  <a:pt x="1581457" y="413502"/>
                  <a:pt x="1569125" y="524838"/>
                  <a:pt x="1613439" y="300106"/>
                </a:cubicBezTo>
                <a:cubicBezTo>
                  <a:pt x="1618306" y="275424"/>
                  <a:pt x="1627561" y="225966"/>
                  <a:pt x="1627561" y="225966"/>
                </a:cubicBezTo>
                <a:cubicBezTo>
                  <a:pt x="1628738" y="201252"/>
                  <a:pt x="1625958" y="176028"/>
                  <a:pt x="1631092" y="151825"/>
                </a:cubicBezTo>
                <a:cubicBezTo>
                  <a:pt x="1635405" y="131494"/>
                  <a:pt x="1657129" y="104827"/>
                  <a:pt x="1666397" y="84746"/>
                </a:cubicBezTo>
                <a:cubicBezTo>
                  <a:pt x="1669516" y="77988"/>
                  <a:pt x="1671104" y="70624"/>
                  <a:pt x="1673458" y="63563"/>
                </a:cubicBezTo>
                <a:cubicBezTo>
                  <a:pt x="1674635" y="60032"/>
                  <a:pt x="1674924" y="56067"/>
                  <a:pt x="1676988" y="52971"/>
                </a:cubicBezTo>
                <a:cubicBezTo>
                  <a:pt x="1693347" y="28434"/>
                  <a:pt x="1673836" y="59274"/>
                  <a:pt x="1691110" y="24727"/>
                </a:cubicBezTo>
                <a:cubicBezTo>
                  <a:pt x="1693008" y="20932"/>
                  <a:pt x="1695817" y="17666"/>
                  <a:pt x="1698171" y="14136"/>
                </a:cubicBezTo>
                <a:cubicBezTo>
                  <a:pt x="1708763" y="15313"/>
                  <a:pt x="1719420" y="16004"/>
                  <a:pt x="1729946" y="17666"/>
                </a:cubicBezTo>
                <a:cubicBezTo>
                  <a:pt x="1741801" y="19538"/>
                  <a:pt x="1753273" y="23978"/>
                  <a:pt x="1765251" y="24727"/>
                </a:cubicBezTo>
                <a:lnTo>
                  <a:pt x="1821739" y="28258"/>
                </a:lnTo>
                <a:cubicBezTo>
                  <a:pt x="1835861" y="27081"/>
                  <a:pt x="1850058" y="26600"/>
                  <a:pt x="1864105" y="24727"/>
                </a:cubicBezTo>
                <a:cubicBezTo>
                  <a:pt x="1867794" y="24235"/>
                  <a:pt x="1870984" y="21453"/>
                  <a:pt x="1874696" y="21197"/>
                </a:cubicBezTo>
                <a:cubicBezTo>
                  <a:pt x="1905244" y="19090"/>
                  <a:pt x="1935885" y="18661"/>
                  <a:pt x="1966489" y="17666"/>
                </a:cubicBezTo>
                <a:lnTo>
                  <a:pt x="2308948" y="7075"/>
                </a:lnTo>
                <a:cubicBezTo>
                  <a:pt x="2347463" y="-1484"/>
                  <a:pt x="2333983" y="-3196"/>
                  <a:pt x="2372497" y="7075"/>
                </a:cubicBezTo>
                <a:cubicBezTo>
                  <a:pt x="2379689" y="8993"/>
                  <a:pt x="2393680" y="14136"/>
                  <a:pt x="2393680" y="14136"/>
                </a:cubicBezTo>
                <a:cubicBezTo>
                  <a:pt x="2397211" y="35319"/>
                  <a:pt x="2399710" y="56700"/>
                  <a:pt x="2404272" y="77685"/>
                </a:cubicBezTo>
                <a:cubicBezTo>
                  <a:pt x="2421688" y="157801"/>
                  <a:pt x="2440782" y="216647"/>
                  <a:pt x="2464290" y="296576"/>
                </a:cubicBezTo>
                <a:cubicBezTo>
                  <a:pt x="2467293" y="331606"/>
                  <a:pt x="2479697" y="495116"/>
                  <a:pt x="2489004" y="533119"/>
                </a:cubicBezTo>
                <a:cubicBezTo>
                  <a:pt x="2494263" y="554595"/>
                  <a:pt x="2509311" y="572501"/>
                  <a:pt x="2517248" y="593138"/>
                </a:cubicBezTo>
                <a:cubicBezTo>
                  <a:pt x="2532879" y="633779"/>
                  <a:pt x="2542965" y="676472"/>
                  <a:pt x="2559614" y="716706"/>
                </a:cubicBezTo>
                <a:cubicBezTo>
                  <a:pt x="2602135" y="819466"/>
                  <a:pt x="2589079" y="768152"/>
                  <a:pt x="2626693" y="836743"/>
                </a:cubicBezTo>
                <a:cubicBezTo>
                  <a:pt x="2729286" y="1023826"/>
                  <a:pt x="2604610" y="803168"/>
                  <a:pt x="2686712" y="967371"/>
                </a:cubicBezTo>
                <a:cubicBezTo>
                  <a:pt x="2688945" y="971837"/>
                  <a:pt x="2694107" y="974127"/>
                  <a:pt x="2697303" y="977963"/>
                </a:cubicBezTo>
                <a:cubicBezTo>
                  <a:pt x="2700019" y="981223"/>
                  <a:pt x="2701364" y="985554"/>
                  <a:pt x="2704364" y="988554"/>
                </a:cubicBezTo>
                <a:cubicBezTo>
                  <a:pt x="2713820" y="998009"/>
                  <a:pt x="2718001" y="994369"/>
                  <a:pt x="2729078" y="1002676"/>
                </a:cubicBezTo>
                <a:cubicBezTo>
                  <a:pt x="2734404" y="1006670"/>
                  <a:pt x="2737661" y="1013105"/>
                  <a:pt x="2743200" y="1016798"/>
                </a:cubicBezTo>
                <a:cubicBezTo>
                  <a:pt x="2756634" y="1025754"/>
                  <a:pt x="2774068" y="1025511"/>
                  <a:pt x="2789096" y="1027390"/>
                </a:cubicBezTo>
                <a:cubicBezTo>
                  <a:pt x="2799358" y="1140269"/>
                  <a:pt x="2797334" y="1255695"/>
                  <a:pt x="2792627" y="1327482"/>
                </a:cubicBezTo>
                <a:cubicBezTo>
                  <a:pt x="2787920" y="1399269"/>
                  <a:pt x="2785566" y="1387501"/>
                  <a:pt x="2760852" y="1458111"/>
                </a:cubicBezTo>
                <a:cubicBezTo>
                  <a:pt x="2526662" y="1453404"/>
                  <a:pt x="2433693" y="1458699"/>
                  <a:pt x="2068874" y="1458111"/>
                </a:cubicBezTo>
                <a:lnTo>
                  <a:pt x="571941" y="1454581"/>
                </a:lnTo>
                <a:cubicBezTo>
                  <a:pt x="275379" y="1454581"/>
                  <a:pt x="359523" y="1458111"/>
                  <a:pt x="289501" y="1458111"/>
                </a:cubicBezTo>
                <a:cubicBezTo>
                  <a:pt x="219479" y="1458111"/>
                  <a:pt x="178290" y="1455168"/>
                  <a:pt x="151811" y="1454580"/>
                </a:cubicBezTo>
                <a:cubicBezTo>
                  <a:pt x="125332" y="1453992"/>
                  <a:pt x="140043" y="1454580"/>
                  <a:pt x="130628" y="1454580"/>
                </a:cubicBezTo>
                <a:cubicBezTo>
                  <a:pt x="121213" y="1454580"/>
                  <a:pt x="110622" y="1448696"/>
                  <a:pt x="95323" y="1454580"/>
                </a:cubicBezTo>
                <a:cubicBezTo>
                  <a:pt x="81903" y="1468000"/>
                  <a:pt x="80612" y="1454580"/>
                  <a:pt x="70609" y="1454580"/>
                </a:cubicBezTo>
                <a:cubicBezTo>
                  <a:pt x="60606" y="1454580"/>
                  <a:pt x="45308" y="1461052"/>
                  <a:pt x="35305" y="1454580"/>
                </a:cubicBezTo>
                <a:cubicBezTo>
                  <a:pt x="25302" y="1448108"/>
                  <a:pt x="12356" y="1416333"/>
                  <a:pt x="10591" y="1415745"/>
                </a:cubicBezTo>
                <a:cubicBezTo>
                  <a:pt x="8826" y="1415157"/>
                  <a:pt x="26380" y="1444936"/>
                  <a:pt x="24713" y="1451050"/>
                </a:cubicBezTo>
                <a:cubicBezTo>
                  <a:pt x="22830" y="1457956"/>
                  <a:pt x="0" y="1461738"/>
                  <a:pt x="0" y="1454580"/>
                </a:cubicBezTo>
                <a:cubicBezTo>
                  <a:pt x="0" y="1440185"/>
                  <a:pt x="3257" y="1382083"/>
                  <a:pt x="7061" y="1359257"/>
                </a:cubicBezTo>
                <a:cubicBezTo>
                  <a:pt x="10963" y="1335845"/>
                  <a:pt x="7061" y="1335720"/>
                  <a:pt x="7061" y="1331013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grpSp>
        <p:nvGrpSpPr>
          <p:cNvPr id="77" name="Group 76"/>
          <p:cNvGrpSpPr/>
          <p:nvPr/>
        </p:nvGrpSpPr>
        <p:grpSpPr>
          <a:xfrm>
            <a:off x="6974053" y="4631328"/>
            <a:ext cx="3614254" cy="2039894"/>
            <a:chOff x="6974051" y="4631329"/>
            <a:chExt cx="3614255" cy="2039894"/>
          </a:xfrm>
        </p:grpSpPr>
        <p:sp>
          <p:nvSpPr>
            <p:cNvPr id="237" name="TextBox 236"/>
            <p:cNvSpPr txBox="1"/>
            <p:nvPr/>
          </p:nvSpPr>
          <p:spPr>
            <a:xfrm>
              <a:off x="9907089" y="6317280"/>
              <a:ext cx="62388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/>
                <a:t>Time</a:t>
              </a:r>
            </a:p>
          </p:txBody>
        </p:sp>
        <p:sp>
          <p:nvSpPr>
            <p:cNvPr id="238" name="TextBox 237"/>
            <p:cNvSpPr txBox="1"/>
            <p:nvPr/>
          </p:nvSpPr>
          <p:spPr>
            <a:xfrm>
              <a:off x="6974051" y="5276900"/>
              <a:ext cx="77777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/>
                <a:t>Queue</a:t>
              </a:r>
            </a:p>
          </p:txBody>
        </p:sp>
        <p:cxnSp>
          <p:nvCxnSpPr>
            <p:cNvPr id="241" name="Straight Connector 240"/>
            <p:cNvCxnSpPr/>
            <p:nvPr/>
          </p:nvCxnSpPr>
          <p:spPr>
            <a:xfrm>
              <a:off x="7788698" y="4898862"/>
              <a:ext cx="2752302" cy="664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7" name="Rectangle 276"/>
            <p:cNvSpPr/>
            <p:nvPr/>
          </p:nvSpPr>
          <p:spPr>
            <a:xfrm>
              <a:off x="7788698" y="6234866"/>
              <a:ext cx="2799608" cy="1605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/>
            </a:p>
          </p:txBody>
        </p:sp>
        <p:cxnSp>
          <p:nvCxnSpPr>
            <p:cNvPr id="230" name="Straight Arrow Connector 229"/>
            <p:cNvCxnSpPr/>
            <p:nvPr/>
          </p:nvCxnSpPr>
          <p:spPr>
            <a:xfrm flipV="1">
              <a:off x="7788698" y="4631329"/>
              <a:ext cx="0" cy="17640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Arrow Connector 234"/>
            <p:cNvCxnSpPr/>
            <p:nvPr/>
          </p:nvCxnSpPr>
          <p:spPr>
            <a:xfrm>
              <a:off x="7788698" y="6395426"/>
              <a:ext cx="27523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7787106" y="3860800"/>
            <a:ext cx="2753895" cy="696371"/>
            <a:chOff x="7787105" y="3860800"/>
            <a:chExt cx="2753895" cy="696370"/>
          </a:xfrm>
        </p:grpSpPr>
        <p:cxnSp>
          <p:nvCxnSpPr>
            <p:cNvPr id="282" name="Straight Connector 281"/>
            <p:cNvCxnSpPr/>
            <p:nvPr/>
          </p:nvCxnSpPr>
          <p:spPr>
            <a:xfrm flipH="1">
              <a:off x="7787105" y="3860800"/>
              <a:ext cx="990878" cy="6963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>
              <a:off x="8777983" y="3866302"/>
              <a:ext cx="1763017" cy="6908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/>
        </p:nvGrpSpPr>
        <p:grpSpPr>
          <a:xfrm>
            <a:off x="3124005" y="5688510"/>
            <a:ext cx="4469467" cy="367073"/>
            <a:chOff x="4435075" y="2006815"/>
            <a:chExt cx="4469469" cy="367073"/>
          </a:xfrm>
        </p:grpSpPr>
        <p:sp>
          <p:nvSpPr>
            <p:cNvPr id="289" name="TextBox 288"/>
            <p:cNvSpPr txBox="1"/>
            <p:nvPr/>
          </p:nvSpPr>
          <p:spPr>
            <a:xfrm>
              <a:off x="4825028" y="2006815"/>
              <a:ext cx="4079516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/>
                <a:t>“</a:t>
              </a:r>
              <a:r>
                <a:rPr lang="en-US" sz="1700" i="1" dirty="0"/>
                <a:t>Who did my packet share the queue with</a:t>
              </a:r>
              <a:r>
                <a:rPr lang="en-US" sz="1700" dirty="0"/>
                <a:t>?”</a:t>
              </a:r>
            </a:p>
          </p:txBody>
        </p:sp>
        <p:sp>
          <p:nvSpPr>
            <p:cNvPr id="290" name="Oval 289"/>
            <p:cNvSpPr/>
            <p:nvPr/>
          </p:nvSpPr>
          <p:spPr>
            <a:xfrm>
              <a:off x="4435075" y="2006883"/>
              <a:ext cx="389953" cy="3670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915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 animBg="1"/>
      <p:bldP spid="27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" name="Picture 1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263" y="3320944"/>
            <a:ext cx="652908" cy="434184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263" y="4835356"/>
            <a:ext cx="652908" cy="434184"/>
          </a:xfrm>
          <a:prstGeom prst="rect">
            <a:avLst/>
          </a:prstGeom>
        </p:spPr>
      </p:pic>
      <p:cxnSp>
        <p:nvCxnSpPr>
          <p:cNvPr id="231" name="Straight Connector 230"/>
          <p:cNvCxnSpPr>
            <a:stCxn id="151" idx="3"/>
            <a:endCxn id="152" idx="1"/>
          </p:cNvCxnSpPr>
          <p:nvPr/>
        </p:nvCxnSpPr>
        <p:spPr>
          <a:xfrm flipV="1">
            <a:off x="4117420" y="2780831"/>
            <a:ext cx="1834843" cy="105510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>
            <a:stCxn id="151" idx="3"/>
            <a:endCxn id="153" idx="1"/>
          </p:cNvCxnSpPr>
          <p:nvPr/>
        </p:nvCxnSpPr>
        <p:spPr>
          <a:xfrm flipV="1">
            <a:off x="4117420" y="3538038"/>
            <a:ext cx="1834843" cy="2978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>
            <a:stCxn id="151" idx="3"/>
            <a:endCxn id="154" idx="1"/>
          </p:cNvCxnSpPr>
          <p:nvPr/>
        </p:nvCxnSpPr>
        <p:spPr>
          <a:xfrm>
            <a:off x="4117420" y="3835933"/>
            <a:ext cx="1834843" cy="45931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151" idx="3"/>
            <a:endCxn id="155" idx="1"/>
          </p:cNvCxnSpPr>
          <p:nvPr/>
        </p:nvCxnSpPr>
        <p:spPr>
          <a:xfrm>
            <a:off x="4117420" y="3835932"/>
            <a:ext cx="1834843" cy="12165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6583581" y="2780831"/>
            <a:ext cx="1834843" cy="105510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6583581" y="3538038"/>
            <a:ext cx="1834843" cy="2978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 flipV="1">
            <a:off x="6583581" y="3835933"/>
            <a:ext cx="1834843" cy="45931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flipV="1">
            <a:off x="6583581" y="3835932"/>
            <a:ext cx="1834843" cy="12165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>
            <a:stCxn id="46" idx="3"/>
            <a:endCxn id="151" idx="1"/>
          </p:cNvCxnSpPr>
          <p:nvPr/>
        </p:nvCxnSpPr>
        <p:spPr>
          <a:xfrm>
            <a:off x="2740906" y="3832203"/>
            <a:ext cx="723607" cy="372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>
            <a:stCxn id="164" idx="2"/>
            <a:endCxn id="229" idx="3"/>
          </p:cNvCxnSpPr>
          <p:nvPr/>
        </p:nvCxnSpPr>
        <p:spPr>
          <a:xfrm flipH="1">
            <a:off x="9104438" y="3835805"/>
            <a:ext cx="685503" cy="160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6" name="Group 155"/>
          <p:cNvGrpSpPr>
            <a:grpSpLocks noChangeAspect="1"/>
          </p:cNvGrpSpPr>
          <p:nvPr/>
        </p:nvGrpSpPr>
        <p:grpSpPr>
          <a:xfrm>
            <a:off x="9702653" y="3657457"/>
            <a:ext cx="710289" cy="255788"/>
            <a:chOff x="12523788" y="-511175"/>
            <a:chExt cx="13454062" cy="4845051"/>
          </a:xfrm>
        </p:grpSpPr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3" name="Rectangle 162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4" name="Rectangle 163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</p:grp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2133453" y="3670157"/>
            <a:ext cx="710289" cy="255788"/>
            <a:chOff x="12523788" y="-511175"/>
            <a:chExt cx="13454062" cy="4845051"/>
          </a:xfrm>
        </p:grpSpPr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</p:grpSp>
      <p:sp>
        <p:nvSpPr>
          <p:cNvPr id="252" name="Freeform 251"/>
          <p:cNvSpPr/>
          <p:nvPr/>
        </p:nvSpPr>
        <p:spPr>
          <a:xfrm>
            <a:off x="2819401" y="2730501"/>
            <a:ext cx="6870700" cy="1130300"/>
          </a:xfrm>
          <a:custGeom>
            <a:avLst/>
            <a:gdLst>
              <a:gd name="connsiteX0" fmla="*/ 0 w 6870700"/>
              <a:gd name="connsiteY0" fmla="*/ 1130300 h 1130300"/>
              <a:gd name="connsiteX1" fmla="*/ 939800 w 6870700"/>
              <a:gd name="connsiteY1" fmla="*/ 1130300 h 1130300"/>
              <a:gd name="connsiteX2" fmla="*/ 1282700 w 6870700"/>
              <a:gd name="connsiteY2" fmla="*/ 1117600 h 1130300"/>
              <a:gd name="connsiteX3" fmla="*/ 3213100 w 6870700"/>
              <a:gd name="connsiteY3" fmla="*/ 0 h 1130300"/>
              <a:gd name="connsiteX4" fmla="*/ 3771900 w 6870700"/>
              <a:gd name="connsiteY4" fmla="*/ 25400 h 1130300"/>
              <a:gd name="connsiteX5" fmla="*/ 5588000 w 6870700"/>
              <a:gd name="connsiteY5" fmla="*/ 1117600 h 1130300"/>
              <a:gd name="connsiteX6" fmla="*/ 6870700 w 6870700"/>
              <a:gd name="connsiteY6" fmla="*/ 1104900 h 113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0700" h="1130300">
                <a:moveTo>
                  <a:pt x="0" y="1130300"/>
                </a:moveTo>
                <a:lnTo>
                  <a:pt x="939800" y="1130300"/>
                </a:lnTo>
                <a:lnTo>
                  <a:pt x="1282700" y="1117600"/>
                </a:lnTo>
                <a:lnTo>
                  <a:pt x="3213100" y="0"/>
                </a:lnTo>
                <a:lnTo>
                  <a:pt x="3771900" y="25400"/>
                </a:lnTo>
                <a:lnTo>
                  <a:pt x="5588000" y="1117600"/>
                </a:lnTo>
                <a:lnTo>
                  <a:pt x="6870700" y="1104900"/>
                </a:lnTo>
              </a:path>
            </a:pathLst>
          </a:custGeom>
          <a:noFill/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pic>
        <p:nvPicPr>
          <p:cNvPr id="152" name="Picture 1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263" y="2563739"/>
            <a:ext cx="652908" cy="434184"/>
          </a:xfrm>
          <a:prstGeom prst="rect">
            <a:avLst/>
          </a:prstGeom>
        </p:spPr>
      </p:pic>
      <p:grpSp>
        <p:nvGrpSpPr>
          <p:cNvPr id="271" name="Group 270"/>
          <p:cNvGrpSpPr/>
          <p:nvPr/>
        </p:nvGrpSpPr>
        <p:grpSpPr>
          <a:xfrm>
            <a:off x="3103663" y="1997911"/>
            <a:ext cx="4889902" cy="367073"/>
            <a:chOff x="4435075" y="2006815"/>
            <a:chExt cx="4889904" cy="367073"/>
          </a:xfrm>
        </p:grpSpPr>
        <p:sp>
          <p:nvSpPr>
            <p:cNvPr id="253" name="TextBox 252"/>
            <p:cNvSpPr txBox="1"/>
            <p:nvPr/>
          </p:nvSpPr>
          <p:spPr>
            <a:xfrm>
              <a:off x="4825028" y="2006815"/>
              <a:ext cx="449995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/>
                <a:t>“</a:t>
              </a:r>
              <a:r>
                <a:rPr lang="en-US" sz="1700" i="1" dirty="0"/>
                <a:t>How long did my packet queue at each switch</a:t>
              </a:r>
              <a:r>
                <a:rPr lang="en-US" sz="1700" dirty="0"/>
                <a:t>?”</a:t>
              </a:r>
            </a:p>
          </p:txBody>
        </p:sp>
        <p:sp>
          <p:nvSpPr>
            <p:cNvPr id="254" name="Oval 253"/>
            <p:cNvSpPr/>
            <p:nvPr/>
          </p:nvSpPr>
          <p:spPr>
            <a:xfrm>
              <a:off x="4435075" y="2006883"/>
              <a:ext cx="389953" cy="3670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260" name="Rounded Rectangle 259"/>
          <p:cNvSpPr/>
          <p:nvPr/>
        </p:nvSpPr>
        <p:spPr>
          <a:xfrm>
            <a:off x="9071641" y="3644757"/>
            <a:ext cx="241300" cy="190500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grpSp>
        <p:nvGrpSpPr>
          <p:cNvPr id="268" name="Group 267"/>
          <p:cNvGrpSpPr/>
          <p:nvPr/>
        </p:nvGrpSpPr>
        <p:grpSpPr>
          <a:xfrm>
            <a:off x="8133237" y="1931502"/>
            <a:ext cx="3576163" cy="1713255"/>
            <a:chOff x="8133238" y="1931501"/>
            <a:chExt cx="3576162" cy="1713255"/>
          </a:xfrm>
        </p:grpSpPr>
        <p:sp>
          <p:nvSpPr>
            <p:cNvPr id="261" name="Rounded Rectangle 260"/>
            <p:cNvSpPr/>
            <p:nvPr/>
          </p:nvSpPr>
          <p:spPr>
            <a:xfrm>
              <a:off x="8133238" y="1931501"/>
              <a:ext cx="3576162" cy="46861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i="1" dirty="0">
                  <a:solidFill>
                    <a:schemeClr val="tx2"/>
                  </a:solidFill>
                </a:rPr>
                <a:t>“Delay: 100ns, 200ns, </a:t>
              </a:r>
              <a:r>
                <a:rPr lang="en-US" sz="1700" i="1" dirty="0">
                  <a:solidFill>
                    <a:srgbClr val="FF0000"/>
                  </a:solidFill>
                </a:rPr>
                <a:t>19740ns</a:t>
              </a:r>
              <a:r>
                <a:rPr lang="en-US" sz="1700" i="1" dirty="0">
                  <a:solidFill>
                    <a:schemeClr val="tx2"/>
                  </a:solidFill>
                </a:rPr>
                <a:t>”</a:t>
              </a:r>
            </a:p>
          </p:txBody>
        </p:sp>
        <p:cxnSp>
          <p:nvCxnSpPr>
            <p:cNvPr id="263" name="Straight Connector 262"/>
            <p:cNvCxnSpPr>
              <a:stCxn id="260" idx="0"/>
            </p:cNvCxnSpPr>
            <p:nvPr/>
          </p:nvCxnSpPr>
          <p:spPr>
            <a:xfrm flipH="1" flipV="1">
              <a:off x="8219681" y="2400113"/>
              <a:ext cx="972609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stCxn id="260" idx="0"/>
            </p:cNvCxnSpPr>
            <p:nvPr/>
          </p:nvCxnSpPr>
          <p:spPr>
            <a:xfrm flipV="1">
              <a:off x="9192290" y="2400113"/>
              <a:ext cx="2332652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0" name="Straight Arrow Connector 229"/>
          <p:cNvCxnSpPr/>
          <p:nvPr/>
        </p:nvCxnSpPr>
        <p:spPr>
          <a:xfrm flipV="1">
            <a:off x="7788699" y="4631330"/>
            <a:ext cx="0" cy="17640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TextBox 236"/>
          <p:cNvSpPr txBox="1"/>
          <p:nvPr/>
        </p:nvSpPr>
        <p:spPr>
          <a:xfrm>
            <a:off x="9907089" y="6317281"/>
            <a:ext cx="62388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/>
              <a:t>Time</a:t>
            </a:r>
          </a:p>
        </p:txBody>
      </p:sp>
      <p:sp>
        <p:nvSpPr>
          <p:cNvPr id="238" name="TextBox 237"/>
          <p:cNvSpPr txBox="1"/>
          <p:nvPr/>
        </p:nvSpPr>
        <p:spPr>
          <a:xfrm>
            <a:off x="6974051" y="5276901"/>
            <a:ext cx="77777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/>
              <a:t>Queue</a:t>
            </a:r>
          </a:p>
        </p:txBody>
      </p:sp>
      <p:cxnSp>
        <p:nvCxnSpPr>
          <p:cNvPr id="241" name="Straight Connector 240"/>
          <p:cNvCxnSpPr/>
          <p:nvPr/>
        </p:nvCxnSpPr>
        <p:spPr>
          <a:xfrm>
            <a:off x="7788698" y="4898863"/>
            <a:ext cx="2752303" cy="664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Freeform 273"/>
          <p:cNvSpPr/>
          <p:nvPr/>
        </p:nvSpPr>
        <p:spPr>
          <a:xfrm>
            <a:off x="7791820" y="4893257"/>
            <a:ext cx="2796489" cy="1460544"/>
          </a:xfrm>
          <a:custGeom>
            <a:avLst/>
            <a:gdLst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29575 w 2800371"/>
              <a:gd name="connsiteY85" fmla="*/ 1147427 h 1456023"/>
              <a:gd name="connsiteX86" fmla="*/ 335397 w 2800371"/>
              <a:gd name="connsiteY86" fmla="*/ 120391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29575 w 2800371"/>
              <a:gd name="connsiteY85" fmla="*/ 1147427 h 1456023"/>
              <a:gd name="connsiteX86" fmla="*/ 342458 w 2800371"/>
              <a:gd name="connsiteY86" fmla="*/ 141574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71941 w 2800371"/>
              <a:gd name="connsiteY85" fmla="*/ 1454581 h 1456023"/>
              <a:gd name="connsiteX86" fmla="*/ 342458 w 2800371"/>
              <a:gd name="connsiteY86" fmla="*/ 141574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342458 w 2800371"/>
              <a:gd name="connsiteY86" fmla="*/ 1415745 h 1458111"/>
              <a:gd name="connsiteX87" fmla="*/ 172994 w 2800371"/>
              <a:gd name="connsiteY87" fmla="*/ 1313360 h 1458111"/>
              <a:gd name="connsiteX88" fmla="*/ 141220 w 2800371"/>
              <a:gd name="connsiteY88" fmla="*/ 1341604 h 1458111"/>
              <a:gd name="connsiteX89" fmla="*/ 95323 w 2800371"/>
              <a:gd name="connsiteY89" fmla="*/ 1359257 h 1458111"/>
              <a:gd name="connsiteX90" fmla="*/ 45896 w 2800371"/>
              <a:gd name="connsiteY90" fmla="*/ 1405153 h 1458111"/>
              <a:gd name="connsiteX91" fmla="*/ 31774 w 2800371"/>
              <a:gd name="connsiteY91" fmla="*/ 1408684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67729"/>
              <a:gd name="connsiteX1" fmla="*/ 7061 w 2800371"/>
              <a:gd name="connsiteY1" fmla="*/ 1331013 h 1467729"/>
              <a:gd name="connsiteX2" fmla="*/ 52957 w 2800371"/>
              <a:gd name="connsiteY2" fmla="*/ 1309830 h 1467729"/>
              <a:gd name="connsiteX3" fmla="*/ 67079 w 2800371"/>
              <a:gd name="connsiteY3" fmla="*/ 1306299 h 1467729"/>
              <a:gd name="connsiteX4" fmla="*/ 102384 w 2800371"/>
              <a:gd name="connsiteY4" fmla="*/ 1320421 h 1467729"/>
              <a:gd name="connsiteX5" fmla="*/ 123567 w 2800371"/>
              <a:gd name="connsiteY5" fmla="*/ 1334543 h 1467729"/>
              <a:gd name="connsiteX6" fmla="*/ 165933 w 2800371"/>
              <a:gd name="connsiteY6" fmla="*/ 1331013 h 1467729"/>
              <a:gd name="connsiteX7" fmla="*/ 194177 w 2800371"/>
              <a:gd name="connsiteY7" fmla="*/ 1316891 h 1467729"/>
              <a:gd name="connsiteX8" fmla="*/ 208299 w 2800371"/>
              <a:gd name="connsiteY8" fmla="*/ 1313360 h 1467729"/>
              <a:gd name="connsiteX9" fmla="*/ 240074 w 2800371"/>
              <a:gd name="connsiteY9" fmla="*/ 1306299 h 1467729"/>
              <a:gd name="connsiteX10" fmla="*/ 275379 w 2800371"/>
              <a:gd name="connsiteY10" fmla="*/ 1309830 h 1467729"/>
              <a:gd name="connsiteX11" fmla="*/ 293031 w 2800371"/>
              <a:gd name="connsiteY11" fmla="*/ 1316891 h 1467729"/>
              <a:gd name="connsiteX12" fmla="*/ 310684 w 2800371"/>
              <a:gd name="connsiteY12" fmla="*/ 1309830 h 1467729"/>
              <a:gd name="connsiteX13" fmla="*/ 353050 w 2800371"/>
              <a:gd name="connsiteY13" fmla="*/ 1302769 h 1467729"/>
              <a:gd name="connsiteX14" fmla="*/ 427190 w 2800371"/>
              <a:gd name="connsiteY14" fmla="*/ 1313360 h 1467729"/>
              <a:gd name="connsiteX15" fmla="*/ 451904 w 2800371"/>
              <a:gd name="connsiteY15" fmla="*/ 1320421 h 1467729"/>
              <a:gd name="connsiteX16" fmla="*/ 554289 w 2800371"/>
              <a:gd name="connsiteY16" fmla="*/ 1309830 h 1467729"/>
              <a:gd name="connsiteX17" fmla="*/ 586063 w 2800371"/>
              <a:gd name="connsiteY17" fmla="*/ 1285116 h 1467729"/>
              <a:gd name="connsiteX18" fmla="*/ 617838 w 2800371"/>
              <a:gd name="connsiteY18" fmla="*/ 1260403 h 1467729"/>
              <a:gd name="connsiteX19" fmla="*/ 631960 w 2800371"/>
              <a:gd name="connsiteY19" fmla="*/ 1235689 h 1467729"/>
              <a:gd name="connsiteX20" fmla="*/ 649612 w 2800371"/>
              <a:gd name="connsiteY20" fmla="*/ 1214506 h 1467729"/>
              <a:gd name="connsiteX21" fmla="*/ 670795 w 2800371"/>
              <a:gd name="connsiteY21" fmla="*/ 1207445 h 1467729"/>
              <a:gd name="connsiteX22" fmla="*/ 720222 w 2800371"/>
              <a:gd name="connsiteY22" fmla="*/ 1218037 h 1467729"/>
              <a:gd name="connsiteX23" fmla="*/ 741405 w 2800371"/>
              <a:gd name="connsiteY23" fmla="*/ 1242750 h 1467729"/>
              <a:gd name="connsiteX24" fmla="*/ 751997 w 2800371"/>
              <a:gd name="connsiteY24" fmla="*/ 1249811 h 1467729"/>
              <a:gd name="connsiteX25" fmla="*/ 882625 w 2800371"/>
              <a:gd name="connsiteY25" fmla="*/ 1260403 h 1467729"/>
              <a:gd name="connsiteX26" fmla="*/ 914400 w 2800371"/>
              <a:gd name="connsiteY26" fmla="*/ 1295708 h 1467729"/>
              <a:gd name="connsiteX27" fmla="*/ 935583 w 2800371"/>
              <a:gd name="connsiteY27" fmla="*/ 1306299 h 1467729"/>
              <a:gd name="connsiteX28" fmla="*/ 963827 w 2800371"/>
              <a:gd name="connsiteY28" fmla="*/ 1313360 h 1467729"/>
              <a:gd name="connsiteX29" fmla="*/ 1016784 w 2800371"/>
              <a:gd name="connsiteY29" fmla="*/ 1239220 h 1467729"/>
              <a:gd name="connsiteX30" fmla="*/ 1073272 w 2800371"/>
              <a:gd name="connsiteY30" fmla="*/ 1182732 h 1467729"/>
              <a:gd name="connsiteX31" fmla="*/ 1105047 w 2800371"/>
              <a:gd name="connsiteY31" fmla="*/ 1172140 h 1467729"/>
              <a:gd name="connsiteX32" fmla="*/ 1154474 w 2800371"/>
              <a:gd name="connsiteY32" fmla="*/ 1175671 h 1467729"/>
              <a:gd name="connsiteX33" fmla="*/ 1179187 w 2800371"/>
              <a:gd name="connsiteY33" fmla="*/ 1196854 h 1467729"/>
              <a:gd name="connsiteX34" fmla="*/ 1193309 w 2800371"/>
              <a:gd name="connsiteY34" fmla="*/ 1207445 h 1467729"/>
              <a:gd name="connsiteX35" fmla="*/ 1218023 w 2800371"/>
              <a:gd name="connsiteY35" fmla="*/ 1225098 h 1467729"/>
              <a:gd name="connsiteX36" fmla="*/ 1228614 w 2800371"/>
              <a:gd name="connsiteY36" fmla="*/ 1242750 h 1467729"/>
              <a:gd name="connsiteX37" fmla="*/ 1232145 w 2800371"/>
              <a:gd name="connsiteY37" fmla="*/ 1253342 h 1467729"/>
              <a:gd name="connsiteX38" fmla="*/ 1253328 w 2800371"/>
              <a:gd name="connsiteY38" fmla="*/ 1274525 h 1467729"/>
              <a:gd name="connsiteX39" fmla="*/ 1299224 w 2800371"/>
              <a:gd name="connsiteY39" fmla="*/ 1263933 h 1467729"/>
              <a:gd name="connsiteX40" fmla="*/ 1313346 w 2800371"/>
              <a:gd name="connsiteY40" fmla="*/ 1239220 h 1467729"/>
              <a:gd name="connsiteX41" fmla="*/ 1327468 w 2800371"/>
              <a:gd name="connsiteY41" fmla="*/ 1218037 h 1467729"/>
              <a:gd name="connsiteX42" fmla="*/ 1338060 w 2800371"/>
              <a:gd name="connsiteY42" fmla="*/ 1200384 h 1467729"/>
              <a:gd name="connsiteX43" fmla="*/ 1348651 w 2800371"/>
              <a:gd name="connsiteY43" fmla="*/ 1165079 h 1467729"/>
              <a:gd name="connsiteX44" fmla="*/ 1355713 w 2800371"/>
              <a:gd name="connsiteY44" fmla="*/ 1150957 h 1467729"/>
              <a:gd name="connsiteX45" fmla="*/ 1398079 w 2800371"/>
              <a:gd name="connsiteY45" fmla="*/ 1052103 h 1467729"/>
              <a:gd name="connsiteX46" fmla="*/ 1419262 w 2800371"/>
              <a:gd name="connsiteY46" fmla="*/ 1030920 h 1467729"/>
              <a:gd name="connsiteX47" fmla="*/ 1443975 w 2800371"/>
              <a:gd name="connsiteY47" fmla="*/ 935597 h 1467729"/>
              <a:gd name="connsiteX48" fmla="*/ 1454567 w 2800371"/>
              <a:gd name="connsiteY48" fmla="*/ 907353 h 1467729"/>
              <a:gd name="connsiteX49" fmla="*/ 1461628 w 2800371"/>
              <a:gd name="connsiteY49" fmla="*/ 886170 h 1467729"/>
              <a:gd name="connsiteX50" fmla="*/ 1475750 w 2800371"/>
              <a:gd name="connsiteY50" fmla="*/ 850865 h 1467729"/>
              <a:gd name="connsiteX51" fmla="*/ 1500463 w 2800371"/>
              <a:gd name="connsiteY51" fmla="*/ 801438 h 1467729"/>
              <a:gd name="connsiteX52" fmla="*/ 1571073 w 2800371"/>
              <a:gd name="connsiteY52" fmla="*/ 610791 h 1467729"/>
              <a:gd name="connsiteX53" fmla="*/ 1613439 w 2800371"/>
              <a:gd name="connsiteY53" fmla="*/ 300106 h 1467729"/>
              <a:gd name="connsiteX54" fmla="*/ 1627561 w 2800371"/>
              <a:gd name="connsiteY54" fmla="*/ 225966 h 1467729"/>
              <a:gd name="connsiteX55" fmla="*/ 1631092 w 2800371"/>
              <a:gd name="connsiteY55" fmla="*/ 151825 h 1467729"/>
              <a:gd name="connsiteX56" fmla="*/ 1666397 w 2800371"/>
              <a:gd name="connsiteY56" fmla="*/ 84746 h 1467729"/>
              <a:gd name="connsiteX57" fmla="*/ 1673458 w 2800371"/>
              <a:gd name="connsiteY57" fmla="*/ 63563 h 1467729"/>
              <a:gd name="connsiteX58" fmla="*/ 1676988 w 2800371"/>
              <a:gd name="connsiteY58" fmla="*/ 52971 h 1467729"/>
              <a:gd name="connsiteX59" fmla="*/ 1691110 w 2800371"/>
              <a:gd name="connsiteY59" fmla="*/ 24727 h 1467729"/>
              <a:gd name="connsiteX60" fmla="*/ 1698171 w 2800371"/>
              <a:gd name="connsiteY60" fmla="*/ 14136 h 1467729"/>
              <a:gd name="connsiteX61" fmla="*/ 1729946 w 2800371"/>
              <a:gd name="connsiteY61" fmla="*/ 17666 h 1467729"/>
              <a:gd name="connsiteX62" fmla="*/ 1765251 w 2800371"/>
              <a:gd name="connsiteY62" fmla="*/ 24727 h 1467729"/>
              <a:gd name="connsiteX63" fmla="*/ 1821739 w 2800371"/>
              <a:gd name="connsiteY63" fmla="*/ 28258 h 1467729"/>
              <a:gd name="connsiteX64" fmla="*/ 1864105 w 2800371"/>
              <a:gd name="connsiteY64" fmla="*/ 24727 h 1467729"/>
              <a:gd name="connsiteX65" fmla="*/ 1874696 w 2800371"/>
              <a:gd name="connsiteY65" fmla="*/ 21197 h 1467729"/>
              <a:gd name="connsiteX66" fmla="*/ 1966489 w 2800371"/>
              <a:gd name="connsiteY66" fmla="*/ 17666 h 1467729"/>
              <a:gd name="connsiteX67" fmla="*/ 2308948 w 2800371"/>
              <a:gd name="connsiteY67" fmla="*/ 7075 h 1467729"/>
              <a:gd name="connsiteX68" fmla="*/ 2372497 w 2800371"/>
              <a:gd name="connsiteY68" fmla="*/ 7075 h 1467729"/>
              <a:gd name="connsiteX69" fmla="*/ 2393680 w 2800371"/>
              <a:gd name="connsiteY69" fmla="*/ 14136 h 1467729"/>
              <a:gd name="connsiteX70" fmla="*/ 2404272 w 2800371"/>
              <a:gd name="connsiteY70" fmla="*/ 77685 h 1467729"/>
              <a:gd name="connsiteX71" fmla="*/ 2464290 w 2800371"/>
              <a:gd name="connsiteY71" fmla="*/ 296576 h 1467729"/>
              <a:gd name="connsiteX72" fmla="*/ 2489004 w 2800371"/>
              <a:gd name="connsiteY72" fmla="*/ 533119 h 1467729"/>
              <a:gd name="connsiteX73" fmla="*/ 2517248 w 2800371"/>
              <a:gd name="connsiteY73" fmla="*/ 593138 h 1467729"/>
              <a:gd name="connsiteX74" fmla="*/ 2559614 w 2800371"/>
              <a:gd name="connsiteY74" fmla="*/ 716706 h 1467729"/>
              <a:gd name="connsiteX75" fmla="*/ 2626693 w 2800371"/>
              <a:gd name="connsiteY75" fmla="*/ 836743 h 1467729"/>
              <a:gd name="connsiteX76" fmla="*/ 2686712 w 2800371"/>
              <a:gd name="connsiteY76" fmla="*/ 967371 h 1467729"/>
              <a:gd name="connsiteX77" fmla="*/ 2697303 w 2800371"/>
              <a:gd name="connsiteY77" fmla="*/ 977963 h 1467729"/>
              <a:gd name="connsiteX78" fmla="*/ 2704364 w 2800371"/>
              <a:gd name="connsiteY78" fmla="*/ 988554 h 1467729"/>
              <a:gd name="connsiteX79" fmla="*/ 2729078 w 2800371"/>
              <a:gd name="connsiteY79" fmla="*/ 1002676 h 1467729"/>
              <a:gd name="connsiteX80" fmla="*/ 2743200 w 2800371"/>
              <a:gd name="connsiteY80" fmla="*/ 1016798 h 1467729"/>
              <a:gd name="connsiteX81" fmla="*/ 2789096 w 2800371"/>
              <a:gd name="connsiteY81" fmla="*/ 1027390 h 1467729"/>
              <a:gd name="connsiteX82" fmla="*/ 2792627 w 2800371"/>
              <a:gd name="connsiteY82" fmla="*/ 1327482 h 1467729"/>
              <a:gd name="connsiteX83" fmla="*/ 2760852 w 2800371"/>
              <a:gd name="connsiteY83" fmla="*/ 1454580 h 1467729"/>
              <a:gd name="connsiteX84" fmla="*/ 2068874 w 2800371"/>
              <a:gd name="connsiteY84" fmla="*/ 1458111 h 1467729"/>
              <a:gd name="connsiteX85" fmla="*/ 571941 w 2800371"/>
              <a:gd name="connsiteY85" fmla="*/ 1454581 h 1467729"/>
              <a:gd name="connsiteX86" fmla="*/ 289501 w 2800371"/>
              <a:gd name="connsiteY86" fmla="*/ 1458111 h 1467729"/>
              <a:gd name="connsiteX87" fmla="*/ 172994 w 2800371"/>
              <a:gd name="connsiteY87" fmla="*/ 1313360 h 1467729"/>
              <a:gd name="connsiteX88" fmla="*/ 141220 w 2800371"/>
              <a:gd name="connsiteY88" fmla="*/ 1341604 h 1467729"/>
              <a:gd name="connsiteX89" fmla="*/ 95323 w 2800371"/>
              <a:gd name="connsiteY89" fmla="*/ 1359257 h 1467729"/>
              <a:gd name="connsiteX90" fmla="*/ 45896 w 2800371"/>
              <a:gd name="connsiteY90" fmla="*/ 1405153 h 1467729"/>
              <a:gd name="connsiteX91" fmla="*/ 31774 w 2800371"/>
              <a:gd name="connsiteY91" fmla="*/ 1408684 h 1467729"/>
              <a:gd name="connsiteX92" fmla="*/ 10591 w 2800371"/>
              <a:gd name="connsiteY92" fmla="*/ 1415745 h 1467729"/>
              <a:gd name="connsiteX93" fmla="*/ 3530 w 2800371"/>
              <a:gd name="connsiteY93" fmla="*/ 1433397 h 1467729"/>
              <a:gd name="connsiteX94" fmla="*/ 0 w 2800371"/>
              <a:gd name="connsiteY94" fmla="*/ 1454580 h 1467729"/>
              <a:gd name="connsiteX95" fmla="*/ 7061 w 2800371"/>
              <a:gd name="connsiteY95" fmla="*/ 1359257 h 1467729"/>
              <a:gd name="connsiteX96" fmla="*/ 7061 w 2800371"/>
              <a:gd name="connsiteY96" fmla="*/ 1331013 h 1467729"/>
              <a:gd name="connsiteX0" fmla="*/ 7061 w 2800371"/>
              <a:gd name="connsiteY0" fmla="*/ 1331013 h 1464231"/>
              <a:gd name="connsiteX1" fmla="*/ 7061 w 2800371"/>
              <a:gd name="connsiteY1" fmla="*/ 1331013 h 1464231"/>
              <a:gd name="connsiteX2" fmla="*/ 52957 w 2800371"/>
              <a:gd name="connsiteY2" fmla="*/ 1309830 h 1464231"/>
              <a:gd name="connsiteX3" fmla="*/ 67079 w 2800371"/>
              <a:gd name="connsiteY3" fmla="*/ 1306299 h 1464231"/>
              <a:gd name="connsiteX4" fmla="*/ 102384 w 2800371"/>
              <a:gd name="connsiteY4" fmla="*/ 1320421 h 1464231"/>
              <a:gd name="connsiteX5" fmla="*/ 123567 w 2800371"/>
              <a:gd name="connsiteY5" fmla="*/ 1334543 h 1464231"/>
              <a:gd name="connsiteX6" fmla="*/ 165933 w 2800371"/>
              <a:gd name="connsiteY6" fmla="*/ 1331013 h 1464231"/>
              <a:gd name="connsiteX7" fmla="*/ 194177 w 2800371"/>
              <a:gd name="connsiteY7" fmla="*/ 1316891 h 1464231"/>
              <a:gd name="connsiteX8" fmla="*/ 208299 w 2800371"/>
              <a:gd name="connsiteY8" fmla="*/ 1313360 h 1464231"/>
              <a:gd name="connsiteX9" fmla="*/ 240074 w 2800371"/>
              <a:gd name="connsiteY9" fmla="*/ 1306299 h 1464231"/>
              <a:gd name="connsiteX10" fmla="*/ 275379 w 2800371"/>
              <a:gd name="connsiteY10" fmla="*/ 1309830 h 1464231"/>
              <a:gd name="connsiteX11" fmla="*/ 293031 w 2800371"/>
              <a:gd name="connsiteY11" fmla="*/ 1316891 h 1464231"/>
              <a:gd name="connsiteX12" fmla="*/ 310684 w 2800371"/>
              <a:gd name="connsiteY12" fmla="*/ 1309830 h 1464231"/>
              <a:gd name="connsiteX13" fmla="*/ 353050 w 2800371"/>
              <a:gd name="connsiteY13" fmla="*/ 1302769 h 1464231"/>
              <a:gd name="connsiteX14" fmla="*/ 427190 w 2800371"/>
              <a:gd name="connsiteY14" fmla="*/ 1313360 h 1464231"/>
              <a:gd name="connsiteX15" fmla="*/ 451904 w 2800371"/>
              <a:gd name="connsiteY15" fmla="*/ 1320421 h 1464231"/>
              <a:gd name="connsiteX16" fmla="*/ 554289 w 2800371"/>
              <a:gd name="connsiteY16" fmla="*/ 1309830 h 1464231"/>
              <a:gd name="connsiteX17" fmla="*/ 586063 w 2800371"/>
              <a:gd name="connsiteY17" fmla="*/ 1285116 h 1464231"/>
              <a:gd name="connsiteX18" fmla="*/ 617838 w 2800371"/>
              <a:gd name="connsiteY18" fmla="*/ 1260403 h 1464231"/>
              <a:gd name="connsiteX19" fmla="*/ 631960 w 2800371"/>
              <a:gd name="connsiteY19" fmla="*/ 1235689 h 1464231"/>
              <a:gd name="connsiteX20" fmla="*/ 649612 w 2800371"/>
              <a:gd name="connsiteY20" fmla="*/ 1214506 h 1464231"/>
              <a:gd name="connsiteX21" fmla="*/ 670795 w 2800371"/>
              <a:gd name="connsiteY21" fmla="*/ 1207445 h 1464231"/>
              <a:gd name="connsiteX22" fmla="*/ 720222 w 2800371"/>
              <a:gd name="connsiteY22" fmla="*/ 1218037 h 1464231"/>
              <a:gd name="connsiteX23" fmla="*/ 741405 w 2800371"/>
              <a:gd name="connsiteY23" fmla="*/ 1242750 h 1464231"/>
              <a:gd name="connsiteX24" fmla="*/ 751997 w 2800371"/>
              <a:gd name="connsiteY24" fmla="*/ 1249811 h 1464231"/>
              <a:gd name="connsiteX25" fmla="*/ 882625 w 2800371"/>
              <a:gd name="connsiteY25" fmla="*/ 1260403 h 1464231"/>
              <a:gd name="connsiteX26" fmla="*/ 914400 w 2800371"/>
              <a:gd name="connsiteY26" fmla="*/ 1295708 h 1464231"/>
              <a:gd name="connsiteX27" fmla="*/ 935583 w 2800371"/>
              <a:gd name="connsiteY27" fmla="*/ 1306299 h 1464231"/>
              <a:gd name="connsiteX28" fmla="*/ 963827 w 2800371"/>
              <a:gd name="connsiteY28" fmla="*/ 1313360 h 1464231"/>
              <a:gd name="connsiteX29" fmla="*/ 1016784 w 2800371"/>
              <a:gd name="connsiteY29" fmla="*/ 1239220 h 1464231"/>
              <a:gd name="connsiteX30" fmla="*/ 1073272 w 2800371"/>
              <a:gd name="connsiteY30" fmla="*/ 1182732 h 1464231"/>
              <a:gd name="connsiteX31" fmla="*/ 1105047 w 2800371"/>
              <a:gd name="connsiteY31" fmla="*/ 1172140 h 1464231"/>
              <a:gd name="connsiteX32" fmla="*/ 1154474 w 2800371"/>
              <a:gd name="connsiteY32" fmla="*/ 1175671 h 1464231"/>
              <a:gd name="connsiteX33" fmla="*/ 1179187 w 2800371"/>
              <a:gd name="connsiteY33" fmla="*/ 1196854 h 1464231"/>
              <a:gd name="connsiteX34" fmla="*/ 1193309 w 2800371"/>
              <a:gd name="connsiteY34" fmla="*/ 1207445 h 1464231"/>
              <a:gd name="connsiteX35" fmla="*/ 1218023 w 2800371"/>
              <a:gd name="connsiteY35" fmla="*/ 1225098 h 1464231"/>
              <a:gd name="connsiteX36" fmla="*/ 1228614 w 2800371"/>
              <a:gd name="connsiteY36" fmla="*/ 1242750 h 1464231"/>
              <a:gd name="connsiteX37" fmla="*/ 1232145 w 2800371"/>
              <a:gd name="connsiteY37" fmla="*/ 1253342 h 1464231"/>
              <a:gd name="connsiteX38" fmla="*/ 1253328 w 2800371"/>
              <a:gd name="connsiteY38" fmla="*/ 1274525 h 1464231"/>
              <a:gd name="connsiteX39" fmla="*/ 1299224 w 2800371"/>
              <a:gd name="connsiteY39" fmla="*/ 1263933 h 1464231"/>
              <a:gd name="connsiteX40" fmla="*/ 1313346 w 2800371"/>
              <a:gd name="connsiteY40" fmla="*/ 1239220 h 1464231"/>
              <a:gd name="connsiteX41" fmla="*/ 1327468 w 2800371"/>
              <a:gd name="connsiteY41" fmla="*/ 1218037 h 1464231"/>
              <a:gd name="connsiteX42" fmla="*/ 1338060 w 2800371"/>
              <a:gd name="connsiteY42" fmla="*/ 1200384 h 1464231"/>
              <a:gd name="connsiteX43" fmla="*/ 1348651 w 2800371"/>
              <a:gd name="connsiteY43" fmla="*/ 1165079 h 1464231"/>
              <a:gd name="connsiteX44" fmla="*/ 1355713 w 2800371"/>
              <a:gd name="connsiteY44" fmla="*/ 1150957 h 1464231"/>
              <a:gd name="connsiteX45" fmla="*/ 1398079 w 2800371"/>
              <a:gd name="connsiteY45" fmla="*/ 1052103 h 1464231"/>
              <a:gd name="connsiteX46" fmla="*/ 1419262 w 2800371"/>
              <a:gd name="connsiteY46" fmla="*/ 1030920 h 1464231"/>
              <a:gd name="connsiteX47" fmla="*/ 1443975 w 2800371"/>
              <a:gd name="connsiteY47" fmla="*/ 935597 h 1464231"/>
              <a:gd name="connsiteX48" fmla="*/ 1454567 w 2800371"/>
              <a:gd name="connsiteY48" fmla="*/ 907353 h 1464231"/>
              <a:gd name="connsiteX49" fmla="*/ 1461628 w 2800371"/>
              <a:gd name="connsiteY49" fmla="*/ 886170 h 1464231"/>
              <a:gd name="connsiteX50" fmla="*/ 1475750 w 2800371"/>
              <a:gd name="connsiteY50" fmla="*/ 850865 h 1464231"/>
              <a:gd name="connsiteX51" fmla="*/ 1500463 w 2800371"/>
              <a:gd name="connsiteY51" fmla="*/ 801438 h 1464231"/>
              <a:gd name="connsiteX52" fmla="*/ 1571073 w 2800371"/>
              <a:gd name="connsiteY52" fmla="*/ 610791 h 1464231"/>
              <a:gd name="connsiteX53" fmla="*/ 1613439 w 2800371"/>
              <a:gd name="connsiteY53" fmla="*/ 300106 h 1464231"/>
              <a:gd name="connsiteX54" fmla="*/ 1627561 w 2800371"/>
              <a:gd name="connsiteY54" fmla="*/ 225966 h 1464231"/>
              <a:gd name="connsiteX55" fmla="*/ 1631092 w 2800371"/>
              <a:gd name="connsiteY55" fmla="*/ 151825 h 1464231"/>
              <a:gd name="connsiteX56" fmla="*/ 1666397 w 2800371"/>
              <a:gd name="connsiteY56" fmla="*/ 84746 h 1464231"/>
              <a:gd name="connsiteX57" fmla="*/ 1673458 w 2800371"/>
              <a:gd name="connsiteY57" fmla="*/ 63563 h 1464231"/>
              <a:gd name="connsiteX58" fmla="*/ 1676988 w 2800371"/>
              <a:gd name="connsiteY58" fmla="*/ 52971 h 1464231"/>
              <a:gd name="connsiteX59" fmla="*/ 1691110 w 2800371"/>
              <a:gd name="connsiteY59" fmla="*/ 24727 h 1464231"/>
              <a:gd name="connsiteX60" fmla="*/ 1698171 w 2800371"/>
              <a:gd name="connsiteY60" fmla="*/ 14136 h 1464231"/>
              <a:gd name="connsiteX61" fmla="*/ 1729946 w 2800371"/>
              <a:gd name="connsiteY61" fmla="*/ 17666 h 1464231"/>
              <a:gd name="connsiteX62" fmla="*/ 1765251 w 2800371"/>
              <a:gd name="connsiteY62" fmla="*/ 24727 h 1464231"/>
              <a:gd name="connsiteX63" fmla="*/ 1821739 w 2800371"/>
              <a:gd name="connsiteY63" fmla="*/ 28258 h 1464231"/>
              <a:gd name="connsiteX64" fmla="*/ 1864105 w 2800371"/>
              <a:gd name="connsiteY64" fmla="*/ 24727 h 1464231"/>
              <a:gd name="connsiteX65" fmla="*/ 1874696 w 2800371"/>
              <a:gd name="connsiteY65" fmla="*/ 21197 h 1464231"/>
              <a:gd name="connsiteX66" fmla="*/ 1966489 w 2800371"/>
              <a:gd name="connsiteY66" fmla="*/ 17666 h 1464231"/>
              <a:gd name="connsiteX67" fmla="*/ 2308948 w 2800371"/>
              <a:gd name="connsiteY67" fmla="*/ 7075 h 1464231"/>
              <a:gd name="connsiteX68" fmla="*/ 2372497 w 2800371"/>
              <a:gd name="connsiteY68" fmla="*/ 7075 h 1464231"/>
              <a:gd name="connsiteX69" fmla="*/ 2393680 w 2800371"/>
              <a:gd name="connsiteY69" fmla="*/ 14136 h 1464231"/>
              <a:gd name="connsiteX70" fmla="*/ 2404272 w 2800371"/>
              <a:gd name="connsiteY70" fmla="*/ 77685 h 1464231"/>
              <a:gd name="connsiteX71" fmla="*/ 2464290 w 2800371"/>
              <a:gd name="connsiteY71" fmla="*/ 296576 h 1464231"/>
              <a:gd name="connsiteX72" fmla="*/ 2489004 w 2800371"/>
              <a:gd name="connsiteY72" fmla="*/ 533119 h 1464231"/>
              <a:gd name="connsiteX73" fmla="*/ 2517248 w 2800371"/>
              <a:gd name="connsiteY73" fmla="*/ 593138 h 1464231"/>
              <a:gd name="connsiteX74" fmla="*/ 2559614 w 2800371"/>
              <a:gd name="connsiteY74" fmla="*/ 716706 h 1464231"/>
              <a:gd name="connsiteX75" fmla="*/ 2626693 w 2800371"/>
              <a:gd name="connsiteY75" fmla="*/ 836743 h 1464231"/>
              <a:gd name="connsiteX76" fmla="*/ 2686712 w 2800371"/>
              <a:gd name="connsiteY76" fmla="*/ 967371 h 1464231"/>
              <a:gd name="connsiteX77" fmla="*/ 2697303 w 2800371"/>
              <a:gd name="connsiteY77" fmla="*/ 977963 h 1464231"/>
              <a:gd name="connsiteX78" fmla="*/ 2704364 w 2800371"/>
              <a:gd name="connsiteY78" fmla="*/ 988554 h 1464231"/>
              <a:gd name="connsiteX79" fmla="*/ 2729078 w 2800371"/>
              <a:gd name="connsiteY79" fmla="*/ 1002676 h 1464231"/>
              <a:gd name="connsiteX80" fmla="*/ 2743200 w 2800371"/>
              <a:gd name="connsiteY80" fmla="*/ 1016798 h 1464231"/>
              <a:gd name="connsiteX81" fmla="*/ 2789096 w 2800371"/>
              <a:gd name="connsiteY81" fmla="*/ 1027390 h 1464231"/>
              <a:gd name="connsiteX82" fmla="*/ 2792627 w 2800371"/>
              <a:gd name="connsiteY82" fmla="*/ 1327482 h 1464231"/>
              <a:gd name="connsiteX83" fmla="*/ 2760852 w 2800371"/>
              <a:gd name="connsiteY83" fmla="*/ 1454580 h 1464231"/>
              <a:gd name="connsiteX84" fmla="*/ 2068874 w 2800371"/>
              <a:gd name="connsiteY84" fmla="*/ 1458111 h 1464231"/>
              <a:gd name="connsiteX85" fmla="*/ 571941 w 2800371"/>
              <a:gd name="connsiteY85" fmla="*/ 1454581 h 1464231"/>
              <a:gd name="connsiteX86" fmla="*/ 289501 w 2800371"/>
              <a:gd name="connsiteY86" fmla="*/ 1458111 h 1464231"/>
              <a:gd name="connsiteX87" fmla="*/ 151811 w 2800371"/>
              <a:gd name="connsiteY87" fmla="*/ 1454580 h 1464231"/>
              <a:gd name="connsiteX88" fmla="*/ 141220 w 2800371"/>
              <a:gd name="connsiteY88" fmla="*/ 1341604 h 1464231"/>
              <a:gd name="connsiteX89" fmla="*/ 95323 w 2800371"/>
              <a:gd name="connsiteY89" fmla="*/ 1359257 h 1464231"/>
              <a:gd name="connsiteX90" fmla="*/ 45896 w 2800371"/>
              <a:gd name="connsiteY90" fmla="*/ 1405153 h 1464231"/>
              <a:gd name="connsiteX91" fmla="*/ 31774 w 2800371"/>
              <a:gd name="connsiteY91" fmla="*/ 1408684 h 1464231"/>
              <a:gd name="connsiteX92" fmla="*/ 10591 w 2800371"/>
              <a:gd name="connsiteY92" fmla="*/ 1415745 h 1464231"/>
              <a:gd name="connsiteX93" fmla="*/ 3530 w 2800371"/>
              <a:gd name="connsiteY93" fmla="*/ 1433397 h 1464231"/>
              <a:gd name="connsiteX94" fmla="*/ 0 w 2800371"/>
              <a:gd name="connsiteY94" fmla="*/ 1454580 h 1464231"/>
              <a:gd name="connsiteX95" fmla="*/ 7061 w 2800371"/>
              <a:gd name="connsiteY95" fmla="*/ 1359257 h 1464231"/>
              <a:gd name="connsiteX96" fmla="*/ 7061 w 2800371"/>
              <a:gd name="connsiteY96" fmla="*/ 1331013 h 1464231"/>
              <a:gd name="connsiteX0" fmla="*/ 7061 w 2800371"/>
              <a:gd name="connsiteY0" fmla="*/ 1331013 h 1464231"/>
              <a:gd name="connsiteX1" fmla="*/ 7061 w 2800371"/>
              <a:gd name="connsiteY1" fmla="*/ 1331013 h 1464231"/>
              <a:gd name="connsiteX2" fmla="*/ 52957 w 2800371"/>
              <a:gd name="connsiteY2" fmla="*/ 1309830 h 1464231"/>
              <a:gd name="connsiteX3" fmla="*/ 67079 w 2800371"/>
              <a:gd name="connsiteY3" fmla="*/ 1306299 h 1464231"/>
              <a:gd name="connsiteX4" fmla="*/ 102384 w 2800371"/>
              <a:gd name="connsiteY4" fmla="*/ 1320421 h 1464231"/>
              <a:gd name="connsiteX5" fmla="*/ 123567 w 2800371"/>
              <a:gd name="connsiteY5" fmla="*/ 1334543 h 1464231"/>
              <a:gd name="connsiteX6" fmla="*/ 165933 w 2800371"/>
              <a:gd name="connsiteY6" fmla="*/ 1331013 h 1464231"/>
              <a:gd name="connsiteX7" fmla="*/ 194177 w 2800371"/>
              <a:gd name="connsiteY7" fmla="*/ 1316891 h 1464231"/>
              <a:gd name="connsiteX8" fmla="*/ 208299 w 2800371"/>
              <a:gd name="connsiteY8" fmla="*/ 1313360 h 1464231"/>
              <a:gd name="connsiteX9" fmla="*/ 240074 w 2800371"/>
              <a:gd name="connsiteY9" fmla="*/ 1306299 h 1464231"/>
              <a:gd name="connsiteX10" fmla="*/ 275379 w 2800371"/>
              <a:gd name="connsiteY10" fmla="*/ 1309830 h 1464231"/>
              <a:gd name="connsiteX11" fmla="*/ 293031 w 2800371"/>
              <a:gd name="connsiteY11" fmla="*/ 1316891 h 1464231"/>
              <a:gd name="connsiteX12" fmla="*/ 310684 w 2800371"/>
              <a:gd name="connsiteY12" fmla="*/ 1309830 h 1464231"/>
              <a:gd name="connsiteX13" fmla="*/ 353050 w 2800371"/>
              <a:gd name="connsiteY13" fmla="*/ 1302769 h 1464231"/>
              <a:gd name="connsiteX14" fmla="*/ 427190 w 2800371"/>
              <a:gd name="connsiteY14" fmla="*/ 1313360 h 1464231"/>
              <a:gd name="connsiteX15" fmla="*/ 451904 w 2800371"/>
              <a:gd name="connsiteY15" fmla="*/ 1320421 h 1464231"/>
              <a:gd name="connsiteX16" fmla="*/ 554289 w 2800371"/>
              <a:gd name="connsiteY16" fmla="*/ 1309830 h 1464231"/>
              <a:gd name="connsiteX17" fmla="*/ 586063 w 2800371"/>
              <a:gd name="connsiteY17" fmla="*/ 1285116 h 1464231"/>
              <a:gd name="connsiteX18" fmla="*/ 617838 w 2800371"/>
              <a:gd name="connsiteY18" fmla="*/ 1260403 h 1464231"/>
              <a:gd name="connsiteX19" fmla="*/ 631960 w 2800371"/>
              <a:gd name="connsiteY19" fmla="*/ 1235689 h 1464231"/>
              <a:gd name="connsiteX20" fmla="*/ 649612 w 2800371"/>
              <a:gd name="connsiteY20" fmla="*/ 1214506 h 1464231"/>
              <a:gd name="connsiteX21" fmla="*/ 670795 w 2800371"/>
              <a:gd name="connsiteY21" fmla="*/ 1207445 h 1464231"/>
              <a:gd name="connsiteX22" fmla="*/ 720222 w 2800371"/>
              <a:gd name="connsiteY22" fmla="*/ 1218037 h 1464231"/>
              <a:gd name="connsiteX23" fmla="*/ 741405 w 2800371"/>
              <a:gd name="connsiteY23" fmla="*/ 1242750 h 1464231"/>
              <a:gd name="connsiteX24" fmla="*/ 751997 w 2800371"/>
              <a:gd name="connsiteY24" fmla="*/ 1249811 h 1464231"/>
              <a:gd name="connsiteX25" fmla="*/ 882625 w 2800371"/>
              <a:gd name="connsiteY25" fmla="*/ 1260403 h 1464231"/>
              <a:gd name="connsiteX26" fmla="*/ 914400 w 2800371"/>
              <a:gd name="connsiteY26" fmla="*/ 1295708 h 1464231"/>
              <a:gd name="connsiteX27" fmla="*/ 935583 w 2800371"/>
              <a:gd name="connsiteY27" fmla="*/ 1306299 h 1464231"/>
              <a:gd name="connsiteX28" fmla="*/ 963827 w 2800371"/>
              <a:gd name="connsiteY28" fmla="*/ 1313360 h 1464231"/>
              <a:gd name="connsiteX29" fmla="*/ 1016784 w 2800371"/>
              <a:gd name="connsiteY29" fmla="*/ 1239220 h 1464231"/>
              <a:gd name="connsiteX30" fmla="*/ 1073272 w 2800371"/>
              <a:gd name="connsiteY30" fmla="*/ 1182732 h 1464231"/>
              <a:gd name="connsiteX31" fmla="*/ 1105047 w 2800371"/>
              <a:gd name="connsiteY31" fmla="*/ 1172140 h 1464231"/>
              <a:gd name="connsiteX32" fmla="*/ 1154474 w 2800371"/>
              <a:gd name="connsiteY32" fmla="*/ 1175671 h 1464231"/>
              <a:gd name="connsiteX33" fmla="*/ 1179187 w 2800371"/>
              <a:gd name="connsiteY33" fmla="*/ 1196854 h 1464231"/>
              <a:gd name="connsiteX34" fmla="*/ 1193309 w 2800371"/>
              <a:gd name="connsiteY34" fmla="*/ 1207445 h 1464231"/>
              <a:gd name="connsiteX35" fmla="*/ 1218023 w 2800371"/>
              <a:gd name="connsiteY35" fmla="*/ 1225098 h 1464231"/>
              <a:gd name="connsiteX36" fmla="*/ 1228614 w 2800371"/>
              <a:gd name="connsiteY36" fmla="*/ 1242750 h 1464231"/>
              <a:gd name="connsiteX37" fmla="*/ 1232145 w 2800371"/>
              <a:gd name="connsiteY37" fmla="*/ 1253342 h 1464231"/>
              <a:gd name="connsiteX38" fmla="*/ 1253328 w 2800371"/>
              <a:gd name="connsiteY38" fmla="*/ 1274525 h 1464231"/>
              <a:gd name="connsiteX39" fmla="*/ 1299224 w 2800371"/>
              <a:gd name="connsiteY39" fmla="*/ 1263933 h 1464231"/>
              <a:gd name="connsiteX40" fmla="*/ 1313346 w 2800371"/>
              <a:gd name="connsiteY40" fmla="*/ 1239220 h 1464231"/>
              <a:gd name="connsiteX41" fmla="*/ 1327468 w 2800371"/>
              <a:gd name="connsiteY41" fmla="*/ 1218037 h 1464231"/>
              <a:gd name="connsiteX42" fmla="*/ 1338060 w 2800371"/>
              <a:gd name="connsiteY42" fmla="*/ 1200384 h 1464231"/>
              <a:gd name="connsiteX43" fmla="*/ 1348651 w 2800371"/>
              <a:gd name="connsiteY43" fmla="*/ 1165079 h 1464231"/>
              <a:gd name="connsiteX44" fmla="*/ 1355713 w 2800371"/>
              <a:gd name="connsiteY44" fmla="*/ 1150957 h 1464231"/>
              <a:gd name="connsiteX45" fmla="*/ 1398079 w 2800371"/>
              <a:gd name="connsiteY45" fmla="*/ 1052103 h 1464231"/>
              <a:gd name="connsiteX46" fmla="*/ 1419262 w 2800371"/>
              <a:gd name="connsiteY46" fmla="*/ 1030920 h 1464231"/>
              <a:gd name="connsiteX47" fmla="*/ 1443975 w 2800371"/>
              <a:gd name="connsiteY47" fmla="*/ 935597 h 1464231"/>
              <a:gd name="connsiteX48" fmla="*/ 1454567 w 2800371"/>
              <a:gd name="connsiteY48" fmla="*/ 907353 h 1464231"/>
              <a:gd name="connsiteX49" fmla="*/ 1461628 w 2800371"/>
              <a:gd name="connsiteY49" fmla="*/ 886170 h 1464231"/>
              <a:gd name="connsiteX50" fmla="*/ 1475750 w 2800371"/>
              <a:gd name="connsiteY50" fmla="*/ 850865 h 1464231"/>
              <a:gd name="connsiteX51" fmla="*/ 1500463 w 2800371"/>
              <a:gd name="connsiteY51" fmla="*/ 801438 h 1464231"/>
              <a:gd name="connsiteX52" fmla="*/ 1571073 w 2800371"/>
              <a:gd name="connsiteY52" fmla="*/ 610791 h 1464231"/>
              <a:gd name="connsiteX53" fmla="*/ 1613439 w 2800371"/>
              <a:gd name="connsiteY53" fmla="*/ 300106 h 1464231"/>
              <a:gd name="connsiteX54" fmla="*/ 1627561 w 2800371"/>
              <a:gd name="connsiteY54" fmla="*/ 225966 h 1464231"/>
              <a:gd name="connsiteX55" fmla="*/ 1631092 w 2800371"/>
              <a:gd name="connsiteY55" fmla="*/ 151825 h 1464231"/>
              <a:gd name="connsiteX56" fmla="*/ 1666397 w 2800371"/>
              <a:gd name="connsiteY56" fmla="*/ 84746 h 1464231"/>
              <a:gd name="connsiteX57" fmla="*/ 1673458 w 2800371"/>
              <a:gd name="connsiteY57" fmla="*/ 63563 h 1464231"/>
              <a:gd name="connsiteX58" fmla="*/ 1676988 w 2800371"/>
              <a:gd name="connsiteY58" fmla="*/ 52971 h 1464231"/>
              <a:gd name="connsiteX59" fmla="*/ 1691110 w 2800371"/>
              <a:gd name="connsiteY59" fmla="*/ 24727 h 1464231"/>
              <a:gd name="connsiteX60" fmla="*/ 1698171 w 2800371"/>
              <a:gd name="connsiteY60" fmla="*/ 14136 h 1464231"/>
              <a:gd name="connsiteX61" fmla="*/ 1729946 w 2800371"/>
              <a:gd name="connsiteY61" fmla="*/ 17666 h 1464231"/>
              <a:gd name="connsiteX62" fmla="*/ 1765251 w 2800371"/>
              <a:gd name="connsiteY62" fmla="*/ 24727 h 1464231"/>
              <a:gd name="connsiteX63" fmla="*/ 1821739 w 2800371"/>
              <a:gd name="connsiteY63" fmla="*/ 28258 h 1464231"/>
              <a:gd name="connsiteX64" fmla="*/ 1864105 w 2800371"/>
              <a:gd name="connsiteY64" fmla="*/ 24727 h 1464231"/>
              <a:gd name="connsiteX65" fmla="*/ 1874696 w 2800371"/>
              <a:gd name="connsiteY65" fmla="*/ 21197 h 1464231"/>
              <a:gd name="connsiteX66" fmla="*/ 1966489 w 2800371"/>
              <a:gd name="connsiteY66" fmla="*/ 17666 h 1464231"/>
              <a:gd name="connsiteX67" fmla="*/ 2308948 w 2800371"/>
              <a:gd name="connsiteY67" fmla="*/ 7075 h 1464231"/>
              <a:gd name="connsiteX68" fmla="*/ 2372497 w 2800371"/>
              <a:gd name="connsiteY68" fmla="*/ 7075 h 1464231"/>
              <a:gd name="connsiteX69" fmla="*/ 2393680 w 2800371"/>
              <a:gd name="connsiteY69" fmla="*/ 14136 h 1464231"/>
              <a:gd name="connsiteX70" fmla="*/ 2404272 w 2800371"/>
              <a:gd name="connsiteY70" fmla="*/ 77685 h 1464231"/>
              <a:gd name="connsiteX71" fmla="*/ 2464290 w 2800371"/>
              <a:gd name="connsiteY71" fmla="*/ 296576 h 1464231"/>
              <a:gd name="connsiteX72" fmla="*/ 2489004 w 2800371"/>
              <a:gd name="connsiteY72" fmla="*/ 533119 h 1464231"/>
              <a:gd name="connsiteX73" fmla="*/ 2517248 w 2800371"/>
              <a:gd name="connsiteY73" fmla="*/ 593138 h 1464231"/>
              <a:gd name="connsiteX74" fmla="*/ 2559614 w 2800371"/>
              <a:gd name="connsiteY74" fmla="*/ 716706 h 1464231"/>
              <a:gd name="connsiteX75" fmla="*/ 2626693 w 2800371"/>
              <a:gd name="connsiteY75" fmla="*/ 836743 h 1464231"/>
              <a:gd name="connsiteX76" fmla="*/ 2686712 w 2800371"/>
              <a:gd name="connsiteY76" fmla="*/ 967371 h 1464231"/>
              <a:gd name="connsiteX77" fmla="*/ 2697303 w 2800371"/>
              <a:gd name="connsiteY77" fmla="*/ 977963 h 1464231"/>
              <a:gd name="connsiteX78" fmla="*/ 2704364 w 2800371"/>
              <a:gd name="connsiteY78" fmla="*/ 988554 h 1464231"/>
              <a:gd name="connsiteX79" fmla="*/ 2729078 w 2800371"/>
              <a:gd name="connsiteY79" fmla="*/ 1002676 h 1464231"/>
              <a:gd name="connsiteX80" fmla="*/ 2743200 w 2800371"/>
              <a:gd name="connsiteY80" fmla="*/ 1016798 h 1464231"/>
              <a:gd name="connsiteX81" fmla="*/ 2789096 w 2800371"/>
              <a:gd name="connsiteY81" fmla="*/ 1027390 h 1464231"/>
              <a:gd name="connsiteX82" fmla="*/ 2792627 w 2800371"/>
              <a:gd name="connsiteY82" fmla="*/ 1327482 h 1464231"/>
              <a:gd name="connsiteX83" fmla="*/ 2760852 w 2800371"/>
              <a:gd name="connsiteY83" fmla="*/ 1454580 h 1464231"/>
              <a:gd name="connsiteX84" fmla="*/ 2068874 w 2800371"/>
              <a:gd name="connsiteY84" fmla="*/ 1458111 h 1464231"/>
              <a:gd name="connsiteX85" fmla="*/ 571941 w 2800371"/>
              <a:gd name="connsiteY85" fmla="*/ 1454581 h 1464231"/>
              <a:gd name="connsiteX86" fmla="*/ 289501 w 2800371"/>
              <a:gd name="connsiteY86" fmla="*/ 1458111 h 1464231"/>
              <a:gd name="connsiteX87" fmla="*/ 151811 w 2800371"/>
              <a:gd name="connsiteY87" fmla="*/ 1454580 h 1464231"/>
              <a:gd name="connsiteX88" fmla="*/ 141220 w 2800371"/>
              <a:gd name="connsiteY88" fmla="*/ 1341604 h 1464231"/>
              <a:gd name="connsiteX89" fmla="*/ 95323 w 2800371"/>
              <a:gd name="connsiteY89" fmla="*/ 1454580 h 1464231"/>
              <a:gd name="connsiteX90" fmla="*/ 45896 w 2800371"/>
              <a:gd name="connsiteY90" fmla="*/ 1405153 h 1464231"/>
              <a:gd name="connsiteX91" fmla="*/ 31774 w 2800371"/>
              <a:gd name="connsiteY91" fmla="*/ 1408684 h 1464231"/>
              <a:gd name="connsiteX92" fmla="*/ 10591 w 2800371"/>
              <a:gd name="connsiteY92" fmla="*/ 1415745 h 1464231"/>
              <a:gd name="connsiteX93" fmla="*/ 3530 w 2800371"/>
              <a:gd name="connsiteY93" fmla="*/ 1433397 h 1464231"/>
              <a:gd name="connsiteX94" fmla="*/ 0 w 2800371"/>
              <a:gd name="connsiteY94" fmla="*/ 1454580 h 1464231"/>
              <a:gd name="connsiteX95" fmla="*/ 7061 w 2800371"/>
              <a:gd name="connsiteY95" fmla="*/ 1359257 h 1464231"/>
              <a:gd name="connsiteX96" fmla="*/ 7061 w 2800371"/>
              <a:gd name="connsiteY96" fmla="*/ 1331013 h 1464231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289501 w 2800371"/>
              <a:gd name="connsiteY86" fmla="*/ 1458111 h 1458111"/>
              <a:gd name="connsiteX87" fmla="*/ 151811 w 2800371"/>
              <a:gd name="connsiteY87" fmla="*/ 1454580 h 1458111"/>
              <a:gd name="connsiteX88" fmla="*/ 130628 w 2800371"/>
              <a:gd name="connsiteY88" fmla="*/ 1454580 h 1458111"/>
              <a:gd name="connsiteX89" fmla="*/ 95323 w 2800371"/>
              <a:gd name="connsiteY89" fmla="*/ 1454580 h 1458111"/>
              <a:gd name="connsiteX90" fmla="*/ 45896 w 2800371"/>
              <a:gd name="connsiteY90" fmla="*/ 1405153 h 1458111"/>
              <a:gd name="connsiteX91" fmla="*/ 31774 w 2800371"/>
              <a:gd name="connsiteY91" fmla="*/ 1408684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289501 w 2800371"/>
              <a:gd name="connsiteY86" fmla="*/ 1458111 h 1458111"/>
              <a:gd name="connsiteX87" fmla="*/ 151811 w 2800371"/>
              <a:gd name="connsiteY87" fmla="*/ 1454580 h 1458111"/>
              <a:gd name="connsiteX88" fmla="*/ 130628 w 2800371"/>
              <a:gd name="connsiteY88" fmla="*/ 1454580 h 1458111"/>
              <a:gd name="connsiteX89" fmla="*/ 95323 w 2800371"/>
              <a:gd name="connsiteY89" fmla="*/ 1454580 h 1458111"/>
              <a:gd name="connsiteX90" fmla="*/ 45896 w 2800371"/>
              <a:gd name="connsiteY90" fmla="*/ 1405153 h 1458111"/>
              <a:gd name="connsiteX91" fmla="*/ 35305 w 2800371"/>
              <a:gd name="connsiteY91" fmla="*/ 1454580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60544"/>
              <a:gd name="connsiteX1" fmla="*/ 7061 w 2800371"/>
              <a:gd name="connsiteY1" fmla="*/ 1331013 h 1460544"/>
              <a:gd name="connsiteX2" fmla="*/ 52957 w 2800371"/>
              <a:gd name="connsiteY2" fmla="*/ 1309830 h 1460544"/>
              <a:gd name="connsiteX3" fmla="*/ 67079 w 2800371"/>
              <a:gd name="connsiteY3" fmla="*/ 1306299 h 1460544"/>
              <a:gd name="connsiteX4" fmla="*/ 102384 w 2800371"/>
              <a:gd name="connsiteY4" fmla="*/ 1320421 h 1460544"/>
              <a:gd name="connsiteX5" fmla="*/ 123567 w 2800371"/>
              <a:gd name="connsiteY5" fmla="*/ 1334543 h 1460544"/>
              <a:gd name="connsiteX6" fmla="*/ 165933 w 2800371"/>
              <a:gd name="connsiteY6" fmla="*/ 1331013 h 1460544"/>
              <a:gd name="connsiteX7" fmla="*/ 194177 w 2800371"/>
              <a:gd name="connsiteY7" fmla="*/ 1316891 h 1460544"/>
              <a:gd name="connsiteX8" fmla="*/ 208299 w 2800371"/>
              <a:gd name="connsiteY8" fmla="*/ 1313360 h 1460544"/>
              <a:gd name="connsiteX9" fmla="*/ 240074 w 2800371"/>
              <a:gd name="connsiteY9" fmla="*/ 1306299 h 1460544"/>
              <a:gd name="connsiteX10" fmla="*/ 275379 w 2800371"/>
              <a:gd name="connsiteY10" fmla="*/ 1309830 h 1460544"/>
              <a:gd name="connsiteX11" fmla="*/ 293031 w 2800371"/>
              <a:gd name="connsiteY11" fmla="*/ 1316891 h 1460544"/>
              <a:gd name="connsiteX12" fmla="*/ 310684 w 2800371"/>
              <a:gd name="connsiteY12" fmla="*/ 1309830 h 1460544"/>
              <a:gd name="connsiteX13" fmla="*/ 353050 w 2800371"/>
              <a:gd name="connsiteY13" fmla="*/ 1302769 h 1460544"/>
              <a:gd name="connsiteX14" fmla="*/ 427190 w 2800371"/>
              <a:gd name="connsiteY14" fmla="*/ 1313360 h 1460544"/>
              <a:gd name="connsiteX15" fmla="*/ 451904 w 2800371"/>
              <a:gd name="connsiteY15" fmla="*/ 1320421 h 1460544"/>
              <a:gd name="connsiteX16" fmla="*/ 554289 w 2800371"/>
              <a:gd name="connsiteY16" fmla="*/ 1309830 h 1460544"/>
              <a:gd name="connsiteX17" fmla="*/ 586063 w 2800371"/>
              <a:gd name="connsiteY17" fmla="*/ 1285116 h 1460544"/>
              <a:gd name="connsiteX18" fmla="*/ 617838 w 2800371"/>
              <a:gd name="connsiteY18" fmla="*/ 1260403 h 1460544"/>
              <a:gd name="connsiteX19" fmla="*/ 631960 w 2800371"/>
              <a:gd name="connsiteY19" fmla="*/ 1235689 h 1460544"/>
              <a:gd name="connsiteX20" fmla="*/ 649612 w 2800371"/>
              <a:gd name="connsiteY20" fmla="*/ 1214506 h 1460544"/>
              <a:gd name="connsiteX21" fmla="*/ 670795 w 2800371"/>
              <a:gd name="connsiteY21" fmla="*/ 1207445 h 1460544"/>
              <a:gd name="connsiteX22" fmla="*/ 720222 w 2800371"/>
              <a:gd name="connsiteY22" fmla="*/ 1218037 h 1460544"/>
              <a:gd name="connsiteX23" fmla="*/ 741405 w 2800371"/>
              <a:gd name="connsiteY23" fmla="*/ 1242750 h 1460544"/>
              <a:gd name="connsiteX24" fmla="*/ 751997 w 2800371"/>
              <a:gd name="connsiteY24" fmla="*/ 1249811 h 1460544"/>
              <a:gd name="connsiteX25" fmla="*/ 882625 w 2800371"/>
              <a:gd name="connsiteY25" fmla="*/ 1260403 h 1460544"/>
              <a:gd name="connsiteX26" fmla="*/ 914400 w 2800371"/>
              <a:gd name="connsiteY26" fmla="*/ 1295708 h 1460544"/>
              <a:gd name="connsiteX27" fmla="*/ 935583 w 2800371"/>
              <a:gd name="connsiteY27" fmla="*/ 1306299 h 1460544"/>
              <a:gd name="connsiteX28" fmla="*/ 963827 w 2800371"/>
              <a:gd name="connsiteY28" fmla="*/ 1313360 h 1460544"/>
              <a:gd name="connsiteX29" fmla="*/ 1016784 w 2800371"/>
              <a:gd name="connsiteY29" fmla="*/ 1239220 h 1460544"/>
              <a:gd name="connsiteX30" fmla="*/ 1073272 w 2800371"/>
              <a:gd name="connsiteY30" fmla="*/ 1182732 h 1460544"/>
              <a:gd name="connsiteX31" fmla="*/ 1105047 w 2800371"/>
              <a:gd name="connsiteY31" fmla="*/ 1172140 h 1460544"/>
              <a:gd name="connsiteX32" fmla="*/ 1154474 w 2800371"/>
              <a:gd name="connsiteY32" fmla="*/ 1175671 h 1460544"/>
              <a:gd name="connsiteX33" fmla="*/ 1179187 w 2800371"/>
              <a:gd name="connsiteY33" fmla="*/ 1196854 h 1460544"/>
              <a:gd name="connsiteX34" fmla="*/ 1193309 w 2800371"/>
              <a:gd name="connsiteY34" fmla="*/ 1207445 h 1460544"/>
              <a:gd name="connsiteX35" fmla="*/ 1218023 w 2800371"/>
              <a:gd name="connsiteY35" fmla="*/ 1225098 h 1460544"/>
              <a:gd name="connsiteX36" fmla="*/ 1228614 w 2800371"/>
              <a:gd name="connsiteY36" fmla="*/ 1242750 h 1460544"/>
              <a:gd name="connsiteX37" fmla="*/ 1232145 w 2800371"/>
              <a:gd name="connsiteY37" fmla="*/ 1253342 h 1460544"/>
              <a:gd name="connsiteX38" fmla="*/ 1253328 w 2800371"/>
              <a:gd name="connsiteY38" fmla="*/ 1274525 h 1460544"/>
              <a:gd name="connsiteX39" fmla="*/ 1299224 w 2800371"/>
              <a:gd name="connsiteY39" fmla="*/ 1263933 h 1460544"/>
              <a:gd name="connsiteX40" fmla="*/ 1313346 w 2800371"/>
              <a:gd name="connsiteY40" fmla="*/ 1239220 h 1460544"/>
              <a:gd name="connsiteX41" fmla="*/ 1327468 w 2800371"/>
              <a:gd name="connsiteY41" fmla="*/ 1218037 h 1460544"/>
              <a:gd name="connsiteX42" fmla="*/ 1338060 w 2800371"/>
              <a:gd name="connsiteY42" fmla="*/ 1200384 h 1460544"/>
              <a:gd name="connsiteX43" fmla="*/ 1348651 w 2800371"/>
              <a:gd name="connsiteY43" fmla="*/ 1165079 h 1460544"/>
              <a:gd name="connsiteX44" fmla="*/ 1355713 w 2800371"/>
              <a:gd name="connsiteY44" fmla="*/ 1150957 h 1460544"/>
              <a:gd name="connsiteX45" fmla="*/ 1398079 w 2800371"/>
              <a:gd name="connsiteY45" fmla="*/ 1052103 h 1460544"/>
              <a:gd name="connsiteX46" fmla="*/ 1419262 w 2800371"/>
              <a:gd name="connsiteY46" fmla="*/ 1030920 h 1460544"/>
              <a:gd name="connsiteX47" fmla="*/ 1443975 w 2800371"/>
              <a:gd name="connsiteY47" fmla="*/ 935597 h 1460544"/>
              <a:gd name="connsiteX48" fmla="*/ 1454567 w 2800371"/>
              <a:gd name="connsiteY48" fmla="*/ 907353 h 1460544"/>
              <a:gd name="connsiteX49" fmla="*/ 1461628 w 2800371"/>
              <a:gd name="connsiteY49" fmla="*/ 886170 h 1460544"/>
              <a:gd name="connsiteX50" fmla="*/ 1475750 w 2800371"/>
              <a:gd name="connsiteY50" fmla="*/ 850865 h 1460544"/>
              <a:gd name="connsiteX51" fmla="*/ 1500463 w 2800371"/>
              <a:gd name="connsiteY51" fmla="*/ 801438 h 1460544"/>
              <a:gd name="connsiteX52" fmla="*/ 1571073 w 2800371"/>
              <a:gd name="connsiteY52" fmla="*/ 610791 h 1460544"/>
              <a:gd name="connsiteX53" fmla="*/ 1613439 w 2800371"/>
              <a:gd name="connsiteY53" fmla="*/ 300106 h 1460544"/>
              <a:gd name="connsiteX54" fmla="*/ 1627561 w 2800371"/>
              <a:gd name="connsiteY54" fmla="*/ 225966 h 1460544"/>
              <a:gd name="connsiteX55" fmla="*/ 1631092 w 2800371"/>
              <a:gd name="connsiteY55" fmla="*/ 151825 h 1460544"/>
              <a:gd name="connsiteX56" fmla="*/ 1666397 w 2800371"/>
              <a:gd name="connsiteY56" fmla="*/ 84746 h 1460544"/>
              <a:gd name="connsiteX57" fmla="*/ 1673458 w 2800371"/>
              <a:gd name="connsiteY57" fmla="*/ 63563 h 1460544"/>
              <a:gd name="connsiteX58" fmla="*/ 1676988 w 2800371"/>
              <a:gd name="connsiteY58" fmla="*/ 52971 h 1460544"/>
              <a:gd name="connsiteX59" fmla="*/ 1691110 w 2800371"/>
              <a:gd name="connsiteY59" fmla="*/ 24727 h 1460544"/>
              <a:gd name="connsiteX60" fmla="*/ 1698171 w 2800371"/>
              <a:gd name="connsiteY60" fmla="*/ 14136 h 1460544"/>
              <a:gd name="connsiteX61" fmla="*/ 1729946 w 2800371"/>
              <a:gd name="connsiteY61" fmla="*/ 17666 h 1460544"/>
              <a:gd name="connsiteX62" fmla="*/ 1765251 w 2800371"/>
              <a:gd name="connsiteY62" fmla="*/ 24727 h 1460544"/>
              <a:gd name="connsiteX63" fmla="*/ 1821739 w 2800371"/>
              <a:gd name="connsiteY63" fmla="*/ 28258 h 1460544"/>
              <a:gd name="connsiteX64" fmla="*/ 1864105 w 2800371"/>
              <a:gd name="connsiteY64" fmla="*/ 24727 h 1460544"/>
              <a:gd name="connsiteX65" fmla="*/ 1874696 w 2800371"/>
              <a:gd name="connsiteY65" fmla="*/ 21197 h 1460544"/>
              <a:gd name="connsiteX66" fmla="*/ 1966489 w 2800371"/>
              <a:gd name="connsiteY66" fmla="*/ 17666 h 1460544"/>
              <a:gd name="connsiteX67" fmla="*/ 2308948 w 2800371"/>
              <a:gd name="connsiteY67" fmla="*/ 7075 h 1460544"/>
              <a:gd name="connsiteX68" fmla="*/ 2372497 w 2800371"/>
              <a:gd name="connsiteY68" fmla="*/ 7075 h 1460544"/>
              <a:gd name="connsiteX69" fmla="*/ 2393680 w 2800371"/>
              <a:gd name="connsiteY69" fmla="*/ 14136 h 1460544"/>
              <a:gd name="connsiteX70" fmla="*/ 2404272 w 2800371"/>
              <a:gd name="connsiteY70" fmla="*/ 77685 h 1460544"/>
              <a:gd name="connsiteX71" fmla="*/ 2464290 w 2800371"/>
              <a:gd name="connsiteY71" fmla="*/ 296576 h 1460544"/>
              <a:gd name="connsiteX72" fmla="*/ 2489004 w 2800371"/>
              <a:gd name="connsiteY72" fmla="*/ 533119 h 1460544"/>
              <a:gd name="connsiteX73" fmla="*/ 2517248 w 2800371"/>
              <a:gd name="connsiteY73" fmla="*/ 593138 h 1460544"/>
              <a:gd name="connsiteX74" fmla="*/ 2559614 w 2800371"/>
              <a:gd name="connsiteY74" fmla="*/ 716706 h 1460544"/>
              <a:gd name="connsiteX75" fmla="*/ 2626693 w 2800371"/>
              <a:gd name="connsiteY75" fmla="*/ 836743 h 1460544"/>
              <a:gd name="connsiteX76" fmla="*/ 2686712 w 2800371"/>
              <a:gd name="connsiteY76" fmla="*/ 967371 h 1460544"/>
              <a:gd name="connsiteX77" fmla="*/ 2697303 w 2800371"/>
              <a:gd name="connsiteY77" fmla="*/ 977963 h 1460544"/>
              <a:gd name="connsiteX78" fmla="*/ 2704364 w 2800371"/>
              <a:gd name="connsiteY78" fmla="*/ 988554 h 1460544"/>
              <a:gd name="connsiteX79" fmla="*/ 2729078 w 2800371"/>
              <a:gd name="connsiteY79" fmla="*/ 1002676 h 1460544"/>
              <a:gd name="connsiteX80" fmla="*/ 2743200 w 2800371"/>
              <a:gd name="connsiteY80" fmla="*/ 1016798 h 1460544"/>
              <a:gd name="connsiteX81" fmla="*/ 2789096 w 2800371"/>
              <a:gd name="connsiteY81" fmla="*/ 1027390 h 1460544"/>
              <a:gd name="connsiteX82" fmla="*/ 2792627 w 2800371"/>
              <a:gd name="connsiteY82" fmla="*/ 1327482 h 1460544"/>
              <a:gd name="connsiteX83" fmla="*/ 2760852 w 2800371"/>
              <a:gd name="connsiteY83" fmla="*/ 1454580 h 1460544"/>
              <a:gd name="connsiteX84" fmla="*/ 2068874 w 2800371"/>
              <a:gd name="connsiteY84" fmla="*/ 1458111 h 1460544"/>
              <a:gd name="connsiteX85" fmla="*/ 571941 w 2800371"/>
              <a:gd name="connsiteY85" fmla="*/ 1454581 h 1460544"/>
              <a:gd name="connsiteX86" fmla="*/ 289501 w 2800371"/>
              <a:gd name="connsiteY86" fmla="*/ 1458111 h 1460544"/>
              <a:gd name="connsiteX87" fmla="*/ 151811 w 2800371"/>
              <a:gd name="connsiteY87" fmla="*/ 1454580 h 1460544"/>
              <a:gd name="connsiteX88" fmla="*/ 130628 w 2800371"/>
              <a:gd name="connsiteY88" fmla="*/ 1454580 h 1460544"/>
              <a:gd name="connsiteX89" fmla="*/ 95323 w 2800371"/>
              <a:gd name="connsiteY89" fmla="*/ 1454580 h 1460544"/>
              <a:gd name="connsiteX90" fmla="*/ 70609 w 2800371"/>
              <a:gd name="connsiteY90" fmla="*/ 1454580 h 1460544"/>
              <a:gd name="connsiteX91" fmla="*/ 35305 w 2800371"/>
              <a:gd name="connsiteY91" fmla="*/ 1454580 h 1460544"/>
              <a:gd name="connsiteX92" fmla="*/ 10591 w 2800371"/>
              <a:gd name="connsiteY92" fmla="*/ 1415745 h 1460544"/>
              <a:gd name="connsiteX93" fmla="*/ 3530 w 2800371"/>
              <a:gd name="connsiteY93" fmla="*/ 1433397 h 1460544"/>
              <a:gd name="connsiteX94" fmla="*/ 0 w 2800371"/>
              <a:gd name="connsiteY94" fmla="*/ 1454580 h 1460544"/>
              <a:gd name="connsiteX95" fmla="*/ 7061 w 2800371"/>
              <a:gd name="connsiteY95" fmla="*/ 1359257 h 1460544"/>
              <a:gd name="connsiteX96" fmla="*/ 7061 w 2800371"/>
              <a:gd name="connsiteY96" fmla="*/ 1331013 h 1460544"/>
              <a:gd name="connsiteX0" fmla="*/ 7061 w 2800371"/>
              <a:gd name="connsiteY0" fmla="*/ 1331013 h 1460544"/>
              <a:gd name="connsiteX1" fmla="*/ 7061 w 2800371"/>
              <a:gd name="connsiteY1" fmla="*/ 1331013 h 1460544"/>
              <a:gd name="connsiteX2" fmla="*/ 52957 w 2800371"/>
              <a:gd name="connsiteY2" fmla="*/ 1309830 h 1460544"/>
              <a:gd name="connsiteX3" fmla="*/ 67079 w 2800371"/>
              <a:gd name="connsiteY3" fmla="*/ 1306299 h 1460544"/>
              <a:gd name="connsiteX4" fmla="*/ 102384 w 2800371"/>
              <a:gd name="connsiteY4" fmla="*/ 1320421 h 1460544"/>
              <a:gd name="connsiteX5" fmla="*/ 123567 w 2800371"/>
              <a:gd name="connsiteY5" fmla="*/ 1334543 h 1460544"/>
              <a:gd name="connsiteX6" fmla="*/ 165933 w 2800371"/>
              <a:gd name="connsiteY6" fmla="*/ 1331013 h 1460544"/>
              <a:gd name="connsiteX7" fmla="*/ 194177 w 2800371"/>
              <a:gd name="connsiteY7" fmla="*/ 1316891 h 1460544"/>
              <a:gd name="connsiteX8" fmla="*/ 208299 w 2800371"/>
              <a:gd name="connsiteY8" fmla="*/ 1313360 h 1460544"/>
              <a:gd name="connsiteX9" fmla="*/ 240074 w 2800371"/>
              <a:gd name="connsiteY9" fmla="*/ 1306299 h 1460544"/>
              <a:gd name="connsiteX10" fmla="*/ 275379 w 2800371"/>
              <a:gd name="connsiteY10" fmla="*/ 1309830 h 1460544"/>
              <a:gd name="connsiteX11" fmla="*/ 293031 w 2800371"/>
              <a:gd name="connsiteY11" fmla="*/ 1316891 h 1460544"/>
              <a:gd name="connsiteX12" fmla="*/ 310684 w 2800371"/>
              <a:gd name="connsiteY12" fmla="*/ 1309830 h 1460544"/>
              <a:gd name="connsiteX13" fmla="*/ 353050 w 2800371"/>
              <a:gd name="connsiteY13" fmla="*/ 1302769 h 1460544"/>
              <a:gd name="connsiteX14" fmla="*/ 427190 w 2800371"/>
              <a:gd name="connsiteY14" fmla="*/ 1313360 h 1460544"/>
              <a:gd name="connsiteX15" fmla="*/ 451904 w 2800371"/>
              <a:gd name="connsiteY15" fmla="*/ 1320421 h 1460544"/>
              <a:gd name="connsiteX16" fmla="*/ 554289 w 2800371"/>
              <a:gd name="connsiteY16" fmla="*/ 1309830 h 1460544"/>
              <a:gd name="connsiteX17" fmla="*/ 586063 w 2800371"/>
              <a:gd name="connsiteY17" fmla="*/ 1285116 h 1460544"/>
              <a:gd name="connsiteX18" fmla="*/ 617838 w 2800371"/>
              <a:gd name="connsiteY18" fmla="*/ 1260403 h 1460544"/>
              <a:gd name="connsiteX19" fmla="*/ 631960 w 2800371"/>
              <a:gd name="connsiteY19" fmla="*/ 1235689 h 1460544"/>
              <a:gd name="connsiteX20" fmla="*/ 649612 w 2800371"/>
              <a:gd name="connsiteY20" fmla="*/ 1214506 h 1460544"/>
              <a:gd name="connsiteX21" fmla="*/ 670795 w 2800371"/>
              <a:gd name="connsiteY21" fmla="*/ 1207445 h 1460544"/>
              <a:gd name="connsiteX22" fmla="*/ 720222 w 2800371"/>
              <a:gd name="connsiteY22" fmla="*/ 1218037 h 1460544"/>
              <a:gd name="connsiteX23" fmla="*/ 741405 w 2800371"/>
              <a:gd name="connsiteY23" fmla="*/ 1242750 h 1460544"/>
              <a:gd name="connsiteX24" fmla="*/ 751997 w 2800371"/>
              <a:gd name="connsiteY24" fmla="*/ 1249811 h 1460544"/>
              <a:gd name="connsiteX25" fmla="*/ 882625 w 2800371"/>
              <a:gd name="connsiteY25" fmla="*/ 1260403 h 1460544"/>
              <a:gd name="connsiteX26" fmla="*/ 914400 w 2800371"/>
              <a:gd name="connsiteY26" fmla="*/ 1295708 h 1460544"/>
              <a:gd name="connsiteX27" fmla="*/ 935583 w 2800371"/>
              <a:gd name="connsiteY27" fmla="*/ 1306299 h 1460544"/>
              <a:gd name="connsiteX28" fmla="*/ 963827 w 2800371"/>
              <a:gd name="connsiteY28" fmla="*/ 1313360 h 1460544"/>
              <a:gd name="connsiteX29" fmla="*/ 1016784 w 2800371"/>
              <a:gd name="connsiteY29" fmla="*/ 1239220 h 1460544"/>
              <a:gd name="connsiteX30" fmla="*/ 1073272 w 2800371"/>
              <a:gd name="connsiteY30" fmla="*/ 1182732 h 1460544"/>
              <a:gd name="connsiteX31" fmla="*/ 1105047 w 2800371"/>
              <a:gd name="connsiteY31" fmla="*/ 1172140 h 1460544"/>
              <a:gd name="connsiteX32" fmla="*/ 1154474 w 2800371"/>
              <a:gd name="connsiteY32" fmla="*/ 1175671 h 1460544"/>
              <a:gd name="connsiteX33" fmla="*/ 1179187 w 2800371"/>
              <a:gd name="connsiteY33" fmla="*/ 1196854 h 1460544"/>
              <a:gd name="connsiteX34" fmla="*/ 1193309 w 2800371"/>
              <a:gd name="connsiteY34" fmla="*/ 1207445 h 1460544"/>
              <a:gd name="connsiteX35" fmla="*/ 1218023 w 2800371"/>
              <a:gd name="connsiteY35" fmla="*/ 1225098 h 1460544"/>
              <a:gd name="connsiteX36" fmla="*/ 1228614 w 2800371"/>
              <a:gd name="connsiteY36" fmla="*/ 1242750 h 1460544"/>
              <a:gd name="connsiteX37" fmla="*/ 1232145 w 2800371"/>
              <a:gd name="connsiteY37" fmla="*/ 1253342 h 1460544"/>
              <a:gd name="connsiteX38" fmla="*/ 1253328 w 2800371"/>
              <a:gd name="connsiteY38" fmla="*/ 1274525 h 1460544"/>
              <a:gd name="connsiteX39" fmla="*/ 1299224 w 2800371"/>
              <a:gd name="connsiteY39" fmla="*/ 1263933 h 1460544"/>
              <a:gd name="connsiteX40" fmla="*/ 1313346 w 2800371"/>
              <a:gd name="connsiteY40" fmla="*/ 1239220 h 1460544"/>
              <a:gd name="connsiteX41" fmla="*/ 1327468 w 2800371"/>
              <a:gd name="connsiteY41" fmla="*/ 1218037 h 1460544"/>
              <a:gd name="connsiteX42" fmla="*/ 1338060 w 2800371"/>
              <a:gd name="connsiteY42" fmla="*/ 1200384 h 1460544"/>
              <a:gd name="connsiteX43" fmla="*/ 1348651 w 2800371"/>
              <a:gd name="connsiteY43" fmla="*/ 1165079 h 1460544"/>
              <a:gd name="connsiteX44" fmla="*/ 1355713 w 2800371"/>
              <a:gd name="connsiteY44" fmla="*/ 1150957 h 1460544"/>
              <a:gd name="connsiteX45" fmla="*/ 1398079 w 2800371"/>
              <a:gd name="connsiteY45" fmla="*/ 1052103 h 1460544"/>
              <a:gd name="connsiteX46" fmla="*/ 1419262 w 2800371"/>
              <a:gd name="connsiteY46" fmla="*/ 1030920 h 1460544"/>
              <a:gd name="connsiteX47" fmla="*/ 1443975 w 2800371"/>
              <a:gd name="connsiteY47" fmla="*/ 935597 h 1460544"/>
              <a:gd name="connsiteX48" fmla="*/ 1454567 w 2800371"/>
              <a:gd name="connsiteY48" fmla="*/ 907353 h 1460544"/>
              <a:gd name="connsiteX49" fmla="*/ 1461628 w 2800371"/>
              <a:gd name="connsiteY49" fmla="*/ 886170 h 1460544"/>
              <a:gd name="connsiteX50" fmla="*/ 1475750 w 2800371"/>
              <a:gd name="connsiteY50" fmla="*/ 850865 h 1460544"/>
              <a:gd name="connsiteX51" fmla="*/ 1500463 w 2800371"/>
              <a:gd name="connsiteY51" fmla="*/ 801438 h 1460544"/>
              <a:gd name="connsiteX52" fmla="*/ 1571073 w 2800371"/>
              <a:gd name="connsiteY52" fmla="*/ 610791 h 1460544"/>
              <a:gd name="connsiteX53" fmla="*/ 1613439 w 2800371"/>
              <a:gd name="connsiteY53" fmla="*/ 300106 h 1460544"/>
              <a:gd name="connsiteX54" fmla="*/ 1627561 w 2800371"/>
              <a:gd name="connsiteY54" fmla="*/ 225966 h 1460544"/>
              <a:gd name="connsiteX55" fmla="*/ 1631092 w 2800371"/>
              <a:gd name="connsiteY55" fmla="*/ 151825 h 1460544"/>
              <a:gd name="connsiteX56" fmla="*/ 1666397 w 2800371"/>
              <a:gd name="connsiteY56" fmla="*/ 84746 h 1460544"/>
              <a:gd name="connsiteX57" fmla="*/ 1673458 w 2800371"/>
              <a:gd name="connsiteY57" fmla="*/ 63563 h 1460544"/>
              <a:gd name="connsiteX58" fmla="*/ 1676988 w 2800371"/>
              <a:gd name="connsiteY58" fmla="*/ 52971 h 1460544"/>
              <a:gd name="connsiteX59" fmla="*/ 1691110 w 2800371"/>
              <a:gd name="connsiteY59" fmla="*/ 24727 h 1460544"/>
              <a:gd name="connsiteX60" fmla="*/ 1698171 w 2800371"/>
              <a:gd name="connsiteY60" fmla="*/ 14136 h 1460544"/>
              <a:gd name="connsiteX61" fmla="*/ 1729946 w 2800371"/>
              <a:gd name="connsiteY61" fmla="*/ 17666 h 1460544"/>
              <a:gd name="connsiteX62" fmla="*/ 1765251 w 2800371"/>
              <a:gd name="connsiteY62" fmla="*/ 24727 h 1460544"/>
              <a:gd name="connsiteX63" fmla="*/ 1821739 w 2800371"/>
              <a:gd name="connsiteY63" fmla="*/ 28258 h 1460544"/>
              <a:gd name="connsiteX64" fmla="*/ 1864105 w 2800371"/>
              <a:gd name="connsiteY64" fmla="*/ 24727 h 1460544"/>
              <a:gd name="connsiteX65" fmla="*/ 1874696 w 2800371"/>
              <a:gd name="connsiteY65" fmla="*/ 21197 h 1460544"/>
              <a:gd name="connsiteX66" fmla="*/ 1966489 w 2800371"/>
              <a:gd name="connsiteY66" fmla="*/ 17666 h 1460544"/>
              <a:gd name="connsiteX67" fmla="*/ 2308948 w 2800371"/>
              <a:gd name="connsiteY67" fmla="*/ 7075 h 1460544"/>
              <a:gd name="connsiteX68" fmla="*/ 2372497 w 2800371"/>
              <a:gd name="connsiteY68" fmla="*/ 7075 h 1460544"/>
              <a:gd name="connsiteX69" fmla="*/ 2393680 w 2800371"/>
              <a:gd name="connsiteY69" fmla="*/ 14136 h 1460544"/>
              <a:gd name="connsiteX70" fmla="*/ 2404272 w 2800371"/>
              <a:gd name="connsiteY70" fmla="*/ 77685 h 1460544"/>
              <a:gd name="connsiteX71" fmla="*/ 2464290 w 2800371"/>
              <a:gd name="connsiteY71" fmla="*/ 296576 h 1460544"/>
              <a:gd name="connsiteX72" fmla="*/ 2489004 w 2800371"/>
              <a:gd name="connsiteY72" fmla="*/ 533119 h 1460544"/>
              <a:gd name="connsiteX73" fmla="*/ 2517248 w 2800371"/>
              <a:gd name="connsiteY73" fmla="*/ 593138 h 1460544"/>
              <a:gd name="connsiteX74" fmla="*/ 2559614 w 2800371"/>
              <a:gd name="connsiteY74" fmla="*/ 716706 h 1460544"/>
              <a:gd name="connsiteX75" fmla="*/ 2626693 w 2800371"/>
              <a:gd name="connsiteY75" fmla="*/ 836743 h 1460544"/>
              <a:gd name="connsiteX76" fmla="*/ 2686712 w 2800371"/>
              <a:gd name="connsiteY76" fmla="*/ 967371 h 1460544"/>
              <a:gd name="connsiteX77" fmla="*/ 2697303 w 2800371"/>
              <a:gd name="connsiteY77" fmla="*/ 977963 h 1460544"/>
              <a:gd name="connsiteX78" fmla="*/ 2704364 w 2800371"/>
              <a:gd name="connsiteY78" fmla="*/ 988554 h 1460544"/>
              <a:gd name="connsiteX79" fmla="*/ 2729078 w 2800371"/>
              <a:gd name="connsiteY79" fmla="*/ 1002676 h 1460544"/>
              <a:gd name="connsiteX80" fmla="*/ 2743200 w 2800371"/>
              <a:gd name="connsiteY80" fmla="*/ 1016798 h 1460544"/>
              <a:gd name="connsiteX81" fmla="*/ 2789096 w 2800371"/>
              <a:gd name="connsiteY81" fmla="*/ 1027390 h 1460544"/>
              <a:gd name="connsiteX82" fmla="*/ 2792627 w 2800371"/>
              <a:gd name="connsiteY82" fmla="*/ 1327482 h 1460544"/>
              <a:gd name="connsiteX83" fmla="*/ 2760852 w 2800371"/>
              <a:gd name="connsiteY83" fmla="*/ 1454580 h 1460544"/>
              <a:gd name="connsiteX84" fmla="*/ 2068874 w 2800371"/>
              <a:gd name="connsiteY84" fmla="*/ 1458111 h 1460544"/>
              <a:gd name="connsiteX85" fmla="*/ 571941 w 2800371"/>
              <a:gd name="connsiteY85" fmla="*/ 1454581 h 1460544"/>
              <a:gd name="connsiteX86" fmla="*/ 289501 w 2800371"/>
              <a:gd name="connsiteY86" fmla="*/ 1458111 h 1460544"/>
              <a:gd name="connsiteX87" fmla="*/ 151811 w 2800371"/>
              <a:gd name="connsiteY87" fmla="*/ 1454580 h 1460544"/>
              <a:gd name="connsiteX88" fmla="*/ 130628 w 2800371"/>
              <a:gd name="connsiteY88" fmla="*/ 1454580 h 1460544"/>
              <a:gd name="connsiteX89" fmla="*/ 95323 w 2800371"/>
              <a:gd name="connsiteY89" fmla="*/ 1454580 h 1460544"/>
              <a:gd name="connsiteX90" fmla="*/ 70609 w 2800371"/>
              <a:gd name="connsiteY90" fmla="*/ 1454580 h 1460544"/>
              <a:gd name="connsiteX91" fmla="*/ 35305 w 2800371"/>
              <a:gd name="connsiteY91" fmla="*/ 1454580 h 1460544"/>
              <a:gd name="connsiteX92" fmla="*/ 10591 w 2800371"/>
              <a:gd name="connsiteY92" fmla="*/ 1415745 h 1460544"/>
              <a:gd name="connsiteX93" fmla="*/ 24713 w 2800371"/>
              <a:gd name="connsiteY93" fmla="*/ 1451050 h 1460544"/>
              <a:gd name="connsiteX94" fmla="*/ 0 w 2800371"/>
              <a:gd name="connsiteY94" fmla="*/ 1454580 h 1460544"/>
              <a:gd name="connsiteX95" fmla="*/ 7061 w 2800371"/>
              <a:gd name="connsiteY95" fmla="*/ 1359257 h 1460544"/>
              <a:gd name="connsiteX96" fmla="*/ 7061 w 2800371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796489" h="1460544">
                <a:moveTo>
                  <a:pt x="7061" y="1331013"/>
                </a:moveTo>
                <a:lnTo>
                  <a:pt x="7061" y="1331013"/>
                </a:lnTo>
                <a:cubicBezTo>
                  <a:pt x="22360" y="1323952"/>
                  <a:pt x="37377" y="1316246"/>
                  <a:pt x="52957" y="1309830"/>
                </a:cubicBezTo>
                <a:cubicBezTo>
                  <a:pt x="57444" y="1307982"/>
                  <a:pt x="62334" y="1305282"/>
                  <a:pt x="67079" y="1306299"/>
                </a:cubicBezTo>
                <a:cubicBezTo>
                  <a:pt x="79473" y="1308955"/>
                  <a:pt x="91047" y="1314753"/>
                  <a:pt x="102384" y="1320421"/>
                </a:cubicBezTo>
                <a:cubicBezTo>
                  <a:pt x="109974" y="1324216"/>
                  <a:pt x="123567" y="1334543"/>
                  <a:pt x="123567" y="1334543"/>
                </a:cubicBezTo>
                <a:cubicBezTo>
                  <a:pt x="137689" y="1333366"/>
                  <a:pt x="151886" y="1332886"/>
                  <a:pt x="165933" y="1331013"/>
                </a:cubicBezTo>
                <a:cubicBezTo>
                  <a:pt x="177691" y="1329445"/>
                  <a:pt x="183186" y="1321776"/>
                  <a:pt x="194177" y="1316891"/>
                </a:cubicBezTo>
                <a:cubicBezTo>
                  <a:pt x="198611" y="1314920"/>
                  <a:pt x="203562" y="1314413"/>
                  <a:pt x="208299" y="1313360"/>
                </a:cubicBezTo>
                <a:cubicBezTo>
                  <a:pt x="248638" y="1304396"/>
                  <a:pt x="205634" y="1314910"/>
                  <a:pt x="240074" y="1306299"/>
                </a:cubicBezTo>
                <a:cubicBezTo>
                  <a:pt x="251842" y="1307476"/>
                  <a:pt x="263782" y="1307510"/>
                  <a:pt x="275379" y="1309830"/>
                </a:cubicBezTo>
                <a:cubicBezTo>
                  <a:pt x="281593" y="1311073"/>
                  <a:pt x="286694" y="1316891"/>
                  <a:pt x="293031" y="1316891"/>
                </a:cubicBezTo>
                <a:cubicBezTo>
                  <a:pt x="299369" y="1316891"/>
                  <a:pt x="304672" y="1311834"/>
                  <a:pt x="310684" y="1309830"/>
                </a:cubicBezTo>
                <a:cubicBezTo>
                  <a:pt x="324684" y="1305163"/>
                  <a:pt x="338228" y="1304621"/>
                  <a:pt x="353050" y="1302769"/>
                </a:cubicBezTo>
                <a:cubicBezTo>
                  <a:pt x="364871" y="1304345"/>
                  <a:pt x="407828" y="1309488"/>
                  <a:pt x="427190" y="1313360"/>
                </a:cubicBezTo>
                <a:cubicBezTo>
                  <a:pt x="438269" y="1315576"/>
                  <a:pt x="441812" y="1317057"/>
                  <a:pt x="451904" y="1320421"/>
                </a:cubicBezTo>
                <a:cubicBezTo>
                  <a:pt x="486431" y="1318983"/>
                  <a:pt x="523064" y="1326861"/>
                  <a:pt x="554289" y="1309830"/>
                </a:cubicBezTo>
                <a:cubicBezTo>
                  <a:pt x="585293" y="1292919"/>
                  <a:pt x="566138" y="1301720"/>
                  <a:pt x="586063" y="1285116"/>
                </a:cubicBezTo>
                <a:cubicBezTo>
                  <a:pt x="596371" y="1276526"/>
                  <a:pt x="617838" y="1260403"/>
                  <a:pt x="617838" y="1260403"/>
                </a:cubicBezTo>
                <a:cubicBezTo>
                  <a:pt x="622545" y="1252165"/>
                  <a:pt x="627417" y="1244019"/>
                  <a:pt x="631960" y="1235689"/>
                </a:cubicBezTo>
                <a:cubicBezTo>
                  <a:pt x="639022" y="1222742"/>
                  <a:pt x="636171" y="1220480"/>
                  <a:pt x="649612" y="1214506"/>
                </a:cubicBezTo>
                <a:cubicBezTo>
                  <a:pt x="656413" y="1211483"/>
                  <a:pt x="663734" y="1209799"/>
                  <a:pt x="670795" y="1207445"/>
                </a:cubicBezTo>
                <a:cubicBezTo>
                  <a:pt x="687271" y="1210976"/>
                  <a:pt x="704518" y="1211930"/>
                  <a:pt x="720222" y="1218037"/>
                </a:cubicBezTo>
                <a:cubicBezTo>
                  <a:pt x="734026" y="1223405"/>
                  <a:pt x="732766" y="1234111"/>
                  <a:pt x="741405" y="1242750"/>
                </a:cubicBezTo>
                <a:cubicBezTo>
                  <a:pt x="744406" y="1245750"/>
                  <a:pt x="747786" y="1249285"/>
                  <a:pt x="751997" y="1249811"/>
                </a:cubicBezTo>
                <a:cubicBezTo>
                  <a:pt x="795345" y="1255230"/>
                  <a:pt x="839082" y="1256872"/>
                  <a:pt x="882625" y="1260403"/>
                </a:cubicBezTo>
                <a:cubicBezTo>
                  <a:pt x="890247" y="1270566"/>
                  <a:pt x="904264" y="1290640"/>
                  <a:pt x="914400" y="1295708"/>
                </a:cubicBezTo>
                <a:cubicBezTo>
                  <a:pt x="921461" y="1299238"/>
                  <a:pt x="928149" y="1303644"/>
                  <a:pt x="935583" y="1306299"/>
                </a:cubicBezTo>
                <a:cubicBezTo>
                  <a:pt x="944722" y="1309563"/>
                  <a:pt x="954412" y="1311006"/>
                  <a:pt x="963827" y="1313360"/>
                </a:cubicBezTo>
                <a:cubicBezTo>
                  <a:pt x="1018271" y="1272527"/>
                  <a:pt x="969522" y="1316020"/>
                  <a:pt x="1016784" y="1239220"/>
                </a:cubicBezTo>
                <a:cubicBezTo>
                  <a:pt x="1029237" y="1218983"/>
                  <a:pt x="1050522" y="1194107"/>
                  <a:pt x="1073272" y="1182732"/>
                </a:cubicBezTo>
                <a:cubicBezTo>
                  <a:pt x="1083258" y="1177739"/>
                  <a:pt x="1094455" y="1175671"/>
                  <a:pt x="1105047" y="1172140"/>
                </a:cubicBezTo>
                <a:cubicBezTo>
                  <a:pt x="1121523" y="1173317"/>
                  <a:pt x="1138208" y="1172800"/>
                  <a:pt x="1154474" y="1175671"/>
                </a:cubicBezTo>
                <a:cubicBezTo>
                  <a:pt x="1161237" y="1176865"/>
                  <a:pt x="1176761" y="1194732"/>
                  <a:pt x="1179187" y="1196854"/>
                </a:cubicBezTo>
                <a:cubicBezTo>
                  <a:pt x="1183615" y="1200729"/>
                  <a:pt x="1188319" y="1204327"/>
                  <a:pt x="1193309" y="1207445"/>
                </a:cubicBezTo>
                <a:cubicBezTo>
                  <a:pt x="1208077" y="1216675"/>
                  <a:pt x="1207334" y="1210845"/>
                  <a:pt x="1218023" y="1225098"/>
                </a:cubicBezTo>
                <a:cubicBezTo>
                  <a:pt x="1222140" y="1230587"/>
                  <a:pt x="1225545" y="1236613"/>
                  <a:pt x="1228614" y="1242750"/>
                </a:cubicBezTo>
                <a:cubicBezTo>
                  <a:pt x="1230278" y="1246079"/>
                  <a:pt x="1229860" y="1250404"/>
                  <a:pt x="1232145" y="1253342"/>
                </a:cubicBezTo>
                <a:cubicBezTo>
                  <a:pt x="1238276" y="1261224"/>
                  <a:pt x="1253328" y="1274525"/>
                  <a:pt x="1253328" y="1274525"/>
                </a:cubicBezTo>
                <a:cubicBezTo>
                  <a:pt x="1268627" y="1270994"/>
                  <a:pt x="1285691" y="1271894"/>
                  <a:pt x="1299224" y="1263933"/>
                </a:cubicBezTo>
                <a:cubicBezTo>
                  <a:pt x="1307402" y="1259122"/>
                  <a:pt x="1308373" y="1247300"/>
                  <a:pt x="1313346" y="1239220"/>
                </a:cubicBezTo>
                <a:cubicBezTo>
                  <a:pt x="1317794" y="1231993"/>
                  <a:pt x="1322912" y="1225197"/>
                  <a:pt x="1327468" y="1218037"/>
                </a:cubicBezTo>
                <a:cubicBezTo>
                  <a:pt x="1331152" y="1212248"/>
                  <a:pt x="1334529" y="1206268"/>
                  <a:pt x="1338060" y="1200384"/>
                </a:cubicBezTo>
                <a:cubicBezTo>
                  <a:pt x="1341590" y="1188616"/>
                  <a:pt x="1344519" y="1176650"/>
                  <a:pt x="1348651" y="1165079"/>
                </a:cubicBezTo>
                <a:cubicBezTo>
                  <a:pt x="1350421" y="1160123"/>
                  <a:pt x="1353893" y="1155896"/>
                  <a:pt x="1355713" y="1150957"/>
                </a:cubicBezTo>
                <a:cubicBezTo>
                  <a:pt x="1372801" y="1104578"/>
                  <a:pt x="1370201" y="1092847"/>
                  <a:pt x="1398079" y="1052103"/>
                </a:cubicBezTo>
                <a:cubicBezTo>
                  <a:pt x="1403718" y="1043862"/>
                  <a:pt x="1412201" y="1037981"/>
                  <a:pt x="1419262" y="1030920"/>
                </a:cubicBezTo>
                <a:cubicBezTo>
                  <a:pt x="1427500" y="999146"/>
                  <a:pt x="1432449" y="966332"/>
                  <a:pt x="1443975" y="935597"/>
                </a:cubicBezTo>
                <a:cubicBezTo>
                  <a:pt x="1447506" y="926182"/>
                  <a:pt x="1451185" y="916822"/>
                  <a:pt x="1454567" y="907353"/>
                </a:cubicBezTo>
                <a:cubicBezTo>
                  <a:pt x="1457070" y="900344"/>
                  <a:pt x="1459015" y="893139"/>
                  <a:pt x="1461628" y="886170"/>
                </a:cubicBezTo>
                <a:cubicBezTo>
                  <a:pt x="1466078" y="874302"/>
                  <a:pt x="1470469" y="862387"/>
                  <a:pt x="1475750" y="850865"/>
                </a:cubicBezTo>
                <a:cubicBezTo>
                  <a:pt x="1483425" y="834120"/>
                  <a:pt x="1494425" y="818841"/>
                  <a:pt x="1500463" y="801438"/>
                </a:cubicBezTo>
                <a:cubicBezTo>
                  <a:pt x="1569270" y="603111"/>
                  <a:pt x="1500150" y="745544"/>
                  <a:pt x="1571073" y="610791"/>
                </a:cubicBezTo>
                <a:cubicBezTo>
                  <a:pt x="1581457" y="413502"/>
                  <a:pt x="1569125" y="524838"/>
                  <a:pt x="1613439" y="300106"/>
                </a:cubicBezTo>
                <a:cubicBezTo>
                  <a:pt x="1618306" y="275424"/>
                  <a:pt x="1627561" y="225966"/>
                  <a:pt x="1627561" y="225966"/>
                </a:cubicBezTo>
                <a:cubicBezTo>
                  <a:pt x="1628738" y="201252"/>
                  <a:pt x="1625958" y="176028"/>
                  <a:pt x="1631092" y="151825"/>
                </a:cubicBezTo>
                <a:cubicBezTo>
                  <a:pt x="1635405" y="131494"/>
                  <a:pt x="1657129" y="104827"/>
                  <a:pt x="1666397" y="84746"/>
                </a:cubicBezTo>
                <a:cubicBezTo>
                  <a:pt x="1669516" y="77988"/>
                  <a:pt x="1671104" y="70624"/>
                  <a:pt x="1673458" y="63563"/>
                </a:cubicBezTo>
                <a:cubicBezTo>
                  <a:pt x="1674635" y="60032"/>
                  <a:pt x="1674924" y="56067"/>
                  <a:pt x="1676988" y="52971"/>
                </a:cubicBezTo>
                <a:cubicBezTo>
                  <a:pt x="1693347" y="28434"/>
                  <a:pt x="1673836" y="59274"/>
                  <a:pt x="1691110" y="24727"/>
                </a:cubicBezTo>
                <a:cubicBezTo>
                  <a:pt x="1693008" y="20932"/>
                  <a:pt x="1695817" y="17666"/>
                  <a:pt x="1698171" y="14136"/>
                </a:cubicBezTo>
                <a:cubicBezTo>
                  <a:pt x="1708763" y="15313"/>
                  <a:pt x="1719420" y="16004"/>
                  <a:pt x="1729946" y="17666"/>
                </a:cubicBezTo>
                <a:cubicBezTo>
                  <a:pt x="1741801" y="19538"/>
                  <a:pt x="1753273" y="23978"/>
                  <a:pt x="1765251" y="24727"/>
                </a:cubicBezTo>
                <a:lnTo>
                  <a:pt x="1821739" y="28258"/>
                </a:lnTo>
                <a:cubicBezTo>
                  <a:pt x="1835861" y="27081"/>
                  <a:pt x="1850058" y="26600"/>
                  <a:pt x="1864105" y="24727"/>
                </a:cubicBezTo>
                <a:cubicBezTo>
                  <a:pt x="1867794" y="24235"/>
                  <a:pt x="1870984" y="21453"/>
                  <a:pt x="1874696" y="21197"/>
                </a:cubicBezTo>
                <a:cubicBezTo>
                  <a:pt x="1905244" y="19090"/>
                  <a:pt x="1935885" y="18661"/>
                  <a:pt x="1966489" y="17666"/>
                </a:cubicBezTo>
                <a:lnTo>
                  <a:pt x="2308948" y="7075"/>
                </a:lnTo>
                <a:cubicBezTo>
                  <a:pt x="2347463" y="-1484"/>
                  <a:pt x="2333983" y="-3196"/>
                  <a:pt x="2372497" y="7075"/>
                </a:cubicBezTo>
                <a:cubicBezTo>
                  <a:pt x="2379689" y="8993"/>
                  <a:pt x="2393680" y="14136"/>
                  <a:pt x="2393680" y="14136"/>
                </a:cubicBezTo>
                <a:cubicBezTo>
                  <a:pt x="2397211" y="35319"/>
                  <a:pt x="2399710" y="56700"/>
                  <a:pt x="2404272" y="77685"/>
                </a:cubicBezTo>
                <a:cubicBezTo>
                  <a:pt x="2421688" y="157801"/>
                  <a:pt x="2440782" y="216647"/>
                  <a:pt x="2464290" y="296576"/>
                </a:cubicBezTo>
                <a:cubicBezTo>
                  <a:pt x="2467293" y="331606"/>
                  <a:pt x="2479697" y="495116"/>
                  <a:pt x="2489004" y="533119"/>
                </a:cubicBezTo>
                <a:cubicBezTo>
                  <a:pt x="2494263" y="554595"/>
                  <a:pt x="2509311" y="572501"/>
                  <a:pt x="2517248" y="593138"/>
                </a:cubicBezTo>
                <a:cubicBezTo>
                  <a:pt x="2532879" y="633779"/>
                  <a:pt x="2542965" y="676472"/>
                  <a:pt x="2559614" y="716706"/>
                </a:cubicBezTo>
                <a:cubicBezTo>
                  <a:pt x="2602135" y="819466"/>
                  <a:pt x="2589079" y="768152"/>
                  <a:pt x="2626693" y="836743"/>
                </a:cubicBezTo>
                <a:cubicBezTo>
                  <a:pt x="2729286" y="1023826"/>
                  <a:pt x="2604610" y="803168"/>
                  <a:pt x="2686712" y="967371"/>
                </a:cubicBezTo>
                <a:cubicBezTo>
                  <a:pt x="2688945" y="971837"/>
                  <a:pt x="2694107" y="974127"/>
                  <a:pt x="2697303" y="977963"/>
                </a:cubicBezTo>
                <a:cubicBezTo>
                  <a:pt x="2700019" y="981223"/>
                  <a:pt x="2701364" y="985554"/>
                  <a:pt x="2704364" y="988554"/>
                </a:cubicBezTo>
                <a:cubicBezTo>
                  <a:pt x="2713820" y="998009"/>
                  <a:pt x="2718001" y="994369"/>
                  <a:pt x="2729078" y="1002676"/>
                </a:cubicBezTo>
                <a:cubicBezTo>
                  <a:pt x="2734404" y="1006670"/>
                  <a:pt x="2737661" y="1013105"/>
                  <a:pt x="2743200" y="1016798"/>
                </a:cubicBezTo>
                <a:cubicBezTo>
                  <a:pt x="2756634" y="1025754"/>
                  <a:pt x="2774068" y="1025511"/>
                  <a:pt x="2789096" y="1027390"/>
                </a:cubicBezTo>
                <a:cubicBezTo>
                  <a:pt x="2799358" y="1140269"/>
                  <a:pt x="2797334" y="1255695"/>
                  <a:pt x="2792627" y="1327482"/>
                </a:cubicBezTo>
                <a:cubicBezTo>
                  <a:pt x="2787920" y="1399269"/>
                  <a:pt x="2785566" y="1387501"/>
                  <a:pt x="2760852" y="1458111"/>
                </a:cubicBezTo>
                <a:cubicBezTo>
                  <a:pt x="2526662" y="1453404"/>
                  <a:pt x="2433693" y="1458699"/>
                  <a:pt x="2068874" y="1458111"/>
                </a:cubicBezTo>
                <a:lnTo>
                  <a:pt x="571941" y="1454581"/>
                </a:lnTo>
                <a:cubicBezTo>
                  <a:pt x="275379" y="1454581"/>
                  <a:pt x="359523" y="1458111"/>
                  <a:pt x="289501" y="1458111"/>
                </a:cubicBezTo>
                <a:cubicBezTo>
                  <a:pt x="219479" y="1458111"/>
                  <a:pt x="178290" y="1455168"/>
                  <a:pt x="151811" y="1454580"/>
                </a:cubicBezTo>
                <a:cubicBezTo>
                  <a:pt x="125332" y="1453992"/>
                  <a:pt x="140043" y="1454580"/>
                  <a:pt x="130628" y="1454580"/>
                </a:cubicBezTo>
                <a:cubicBezTo>
                  <a:pt x="121213" y="1454580"/>
                  <a:pt x="110622" y="1448696"/>
                  <a:pt x="95323" y="1454580"/>
                </a:cubicBezTo>
                <a:cubicBezTo>
                  <a:pt x="81903" y="1468000"/>
                  <a:pt x="80612" y="1454580"/>
                  <a:pt x="70609" y="1454580"/>
                </a:cubicBezTo>
                <a:cubicBezTo>
                  <a:pt x="60606" y="1454580"/>
                  <a:pt x="45308" y="1461052"/>
                  <a:pt x="35305" y="1454580"/>
                </a:cubicBezTo>
                <a:cubicBezTo>
                  <a:pt x="25302" y="1448108"/>
                  <a:pt x="12356" y="1416333"/>
                  <a:pt x="10591" y="1415745"/>
                </a:cubicBezTo>
                <a:cubicBezTo>
                  <a:pt x="8826" y="1415157"/>
                  <a:pt x="26380" y="1444936"/>
                  <a:pt x="24713" y="1451050"/>
                </a:cubicBezTo>
                <a:cubicBezTo>
                  <a:pt x="22830" y="1457956"/>
                  <a:pt x="0" y="1461738"/>
                  <a:pt x="0" y="1454580"/>
                </a:cubicBezTo>
                <a:cubicBezTo>
                  <a:pt x="0" y="1440185"/>
                  <a:pt x="3257" y="1382083"/>
                  <a:pt x="7061" y="1359257"/>
                </a:cubicBezTo>
                <a:cubicBezTo>
                  <a:pt x="10963" y="1335845"/>
                  <a:pt x="7061" y="1335720"/>
                  <a:pt x="7061" y="13310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sp>
        <p:nvSpPr>
          <p:cNvPr id="276" name="Freeform 275"/>
          <p:cNvSpPr/>
          <p:nvPr/>
        </p:nvSpPr>
        <p:spPr>
          <a:xfrm>
            <a:off x="7791818" y="4893257"/>
            <a:ext cx="2796489" cy="1460544"/>
          </a:xfrm>
          <a:custGeom>
            <a:avLst/>
            <a:gdLst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29575 w 2800371"/>
              <a:gd name="connsiteY85" fmla="*/ 1147427 h 1456023"/>
              <a:gd name="connsiteX86" fmla="*/ 335397 w 2800371"/>
              <a:gd name="connsiteY86" fmla="*/ 120391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29575 w 2800371"/>
              <a:gd name="connsiteY85" fmla="*/ 1147427 h 1456023"/>
              <a:gd name="connsiteX86" fmla="*/ 342458 w 2800371"/>
              <a:gd name="connsiteY86" fmla="*/ 141574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71941 w 2800371"/>
              <a:gd name="connsiteY85" fmla="*/ 1454581 h 1456023"/>
              <a:gd name="connsiteX86" fmla="*/ 342458 w 2800371"/>
              <a:gd name="connsiteY86" fmla="*/ 141574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342458 w 2800371"/>
              <a:gd name="connsiteY86" fmla="*/ 1415745 h 1458111"/>
              <a:gd name="connsiteX87" fmla="*/ 172994 w 2800371"/>
              <a:gd name="connsiteY87" fmla="*/ 1313360 h 1458111"/>
              <a:gd name="connsiteX88" fmla="*/ 141220 w 2800371"/>
              <a:gd name="connsiteY88" fmla="*/ 1341604 h 1458111"/>
              <a:gd name="connsiteX89" fmla="*/ 95323 w 2800371"/>
              <a:gd name="connsiteY89" fmla="*/ 1359257 h 1458111"/>
              <a:gd name="connsiteX90" fmla="*/ 45896 w 2800371"/>
              <a:gd name="connsiteY90" fmla="*/ 1405153 h 1458111"/>
              <a:gd name="connsiteX91" fmla="*/ 31774 w 2800371"/>
              <a:gd name="connsiteY91" fmla="*/ 1408684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67729"/>
              <a:gd name="connsiteX1" fmla="*/ 7061 w 2800371"/>
              <a:gd name="connsiteY1" fmla="*/ 1331013 h 1467729"/>
              <a:gd name="connsiteX2" fmla="*/ 52957 w 2800371"/>
              <a:gd name="connsiteY2" fmla="*/ 1309830 h 1467729"/>
              <a:gd name="connsiteX3" fmla="*/ 67079 w 2800371"/>
              <a:gd name="connsiteY3" fmla="*/ 1306299 h 1467729"/>
              <a:gd name="connsiteX4" fmla="*/ 102384 w 2800371"/>
              <a:gd name="connsiteY4" fmla="*/ 1320421 h 1467729"/>
              <a:gd name="connsiteX5" fmla="*/ 123567 w 2800371"/>
              <a:gd name="connsiteY5" fmla="*/ 1334543 h 1467729"/>
              <a:gd name="connsiteX6" fmla="*/ 165933 w 2800371"/>
              <a:gd name="connsiteY6" fmla="*/ 1331013 h 1467729"/>
              <a:gd name="connsiteX7" fmla="*/ 194177 w 2800371"/>
              <a:gd name="connsiteY7" fmla="*/ 1316891 h 1467729"/>
              <a:gd name="connsiteX8" fmla="*/ 208299 w 2800371"/>
              <a:gd name="connsiteY8" fmla="*/ 1313360 h 1467729"/>
              <a:gd name="connsiteX9" fmla="*/ 240074 w 2800371"/>
              <a:gd name="connsiteY9" fmla="*/ 1306299 h 1467729"/>
              <a:gd name="connsiteX10" fmla="*/ 275379 w 2800371"/>
              <a:gd name="connsiteY10" fmla="*/ 1309830 h 1467729"/>
              <a:gd name="connsiteX11" fmla="*/ 293031 w 2800371"/>
              <a:gd name="connsiteY11" fmla="*/ 1316891 h 1467729"/>
              <a:gd name="connsiteX12" fmla="*/ 310684 w 2800371"/>
              <a:gd name="connsiteY12" fmla="*/ 1309830 h 1467729"/>
              <a:gd name="connsiteX13" fmla="*/ 353050 w 2800371"/>
              <a:gd name="connsiteY13" fmla="*/ 1302769 h 1467729"/>
              <a:gd name="connsiteX14" fmla="*/ 427190 w 2800371"/>
              <a:gd name="connsiteY14" fmla="*/ 1313360 h 1467729"/>
              <a:gd name="connsiteX15" fmla="*/ 451904 w 2800371"/>
              <a:gd name="connsiteY15" fmla="*/ 1320421 h 1467729"/>
              <a:gd name="connsiteX16" fmla="*/ 554289 w 2800371"/>
              <a:gd name="connsiteY16" fmla="*/ 1309830 h 1467729"/>
              <a:gd name="connsiteX17" fmla="*/ 586063 w 2800371"/>
              <a:gd name="connsiteY17" fmla="*/ 1285116 h 1467729"/>
              <a:gd name="connsiteX18" fmla="*/ 617838 w 2800371"/>
              <a:gd name="connsiteY18" fmla="*/ 1260403 h 1467729"/>
              <a:gd name="connsiteX19" fmla="*/ 631960 w 2800371"/>
              <a:gd name="connsiteY19" fmla="*/ 1235689 h 1467729"/>
              <a:gd name="connsiteX20" fmla="*/ 649612 w 2800371"/>
              <a:gd name="connsiteY20" fmla="*/ 1214506 h 1467729"/>
              <a:gd name="connsiteX21" fmla="*/ 670795 w 2800371"/>
              <a:gd name="connsiteY21" fmla="*/ 1207445 h 1467729"/>
              <a:gd name="connsiteX22" fmla="*/ 720222 w 2800371"/>
              <a:gd name="connsiteY22" fmla="*/ 1218037 h 1467729"/>
              <a:gd name="connsiteX23" fmla="*/ 741405 w 2800371"/>
              <a:gd name="connsiteY23" fmla="*/ 1242750 h 1467729"/>
              <a:gd name="connsiteX24" fmla="*/ 751997 w 2800371"/>
              <a:gd name="connsiteY24" fmla="*/ 1249811 h 1467729"/>
              <a:gd name="connsiteX25" fmla="*/ 882625 w 2800371"/>
              <a:gd name="connsiteY25" fmla="*/ 1260403 h 1467729"/>
              <a:gd name="connsiteX26" fmla="*/ 914400 w 2800371"/>
              <a:gd name="connsiteY26" fmla="*/ 1295708 h 1467729"/>
              <a:gd name="connsiteX27" fmla="*/ 935583 w 2800371"/>
              <a:gd name="connsiteY27" fmla="*/ 1306299 h 1467729"/>
              <a:gd name="connsiteX28" fmla="*/ 963827 w 2800371"/>
              <a:gd name="connsiteY28" fmla="*/ 1313360 h 1467729"/>
              <a:gd name="connsiteX29" fmla="*/ 1016784 w 2800371"/>
              <a:gd name="connsiteY29" fmla="*/ 1239220 h 1467729"/>
              <a:gd name="connsiteX30" fmla="*/ 1073272 w 2800371"/>
              <a:gd name="connsiteY30" fmla="*/ 1182732 h 1467729"/>
              <a:gd name="connsiteX31" fmla="*/ 1105047 w 2800371"/>
              <a:gd name="connsiteY31" fmla="*/ 1172140 h 1467729"/>
              <a:gd name="connsiteX32" fmla="*/ 1154474 w 2800371"/>
              <a:gd name="connsiteY32" fmla="*/ 1175671 h 1467729"/>
              <a:gd name="connsiteX33" fmla="*/ 1179187 w 2800371"/>
              <a:gd name="connsiteY33" fmla="*/ 1196854 h 1467729"/>
              <a:gd name="connsiteX34" fmla="*/ 1193309 w 2800371"/>
              <a:gd name="connsiteY34" fmla="*/ 1207445 h 1467729"/>
              <a:gd name="connsiteX35" fmla="*/ 1218023 w 2800371"/>
              <a:gd name="connsiteY35" fmla="*/ 1225098 h 1467729"/>
              <a:gd name="connsiteX36" fmla="*/ 1228614 w 2800371"/>
              <a:gd name="connsiteY36" fmla="*/ 1242750 h 1467729"/>
              <a:gd name="connsiteX37" fmla="*/ 1232145 w 2800371"/>
              <a:gd name="connsiteY37" fmla="*/ 1253342 h 1467729"/>
              <a:gd name="connsiteX38" fmla="*/ 1253328 w 2800371"/>
              <a:gd name="connsiteY38" fmla="*/ 1274525 h 1467729"/>
              <a:gd name="connsiteX39" fmla="*/ 1299224 w 2800371"/>
              <a:gd name="connsiteY39" fmla="*/ 1263933 h 1467729"/>
              <a:gd name="connsiteX40" fmla="*/ 1313346 w 2800371"/>
              <a:gd name="connsiteY40" fmla="*/ 1239220 h 1467729"/>
              <a:gd name="connsiteX41" fmla="*/ 1327468 w 2800371"/>
              <a:gd name="connsiteY41" fmla="*/ 1218037 h 1467729"/>
              <a:gd name="connsiteX42" fmla="*/ 1338060 w 2800371"/>
              <a:gd name="connsiteY42" fmla="*/ 1200384 h 1467729"/>
              <a:gd name="connsiteX43" fmla="*/ 1348651 w 2800371"/>
              <a:gd name="connsiteY43" fmla="*/ 1165079 h 1467729"/>
              <a:gd name="connsiteX44" fmla="*/ 1355713 w 2800371"/>
              <a:gd name="connsiteY44" fmla="*/ 1150957 h 1467729"/>
              <a:gd name="connsiteX45" fmla="*/ 1398079 w 2800371"/>
              <a:gd name="connsiteY45" fmla="*/ 1052103 h 1467729"/>
              <a:gd name="connsiteX46" fmla="*/ 1419262 w 2800371"/>
              <a:gd name="connsiteY46" fmla="*/ 1030920 h 1467729"/>
              <a:gd name="connsiteX47" fmla="*/ 1443975 w 2800371"/>
              <a:gd name="connsiteY47" fmla="*/ 935597 h 1467729"/>
              <a:gd name="connsiteX48" fmla="*/ 1454567 w 2800371"/>
              <a:gd name="connsiteY48" fmla="*/ 907353 h 1467729"/>
              <a:gd name="connsiteX49" fmla="*/ 1461628 w 2800371"/>
              <a:gd name="connsiteY49" fmla="*/ 886170 h 1467729"/>
              <a:gd name="connsiteX50" fmla="*/ 1475750 w 2800371"/>
              <a:gd name="connsiteY50" fmla="*/ 850865 h 1467729"/>
              <a:gd name="connsiteX51" fmla="*/ 1500463 w 2800371"/>
              <a:gd name="connsiteY51" fmla="*/ 801438 h 1467729"/>
              <a:gd name="connsiteX52" fmla="*/ 1571073 w 2800371"/>
              <a:gd name="connsiteY52" fmla="*/ 610791 h 1467729"/>
              <a:gd name="connsiteX53" fmla="*/ 1613439 w 2800371"/>
              <a:gd name="connsiteY53" fmla="*/ 300106 h 1467729"/>
              <a:gd name="connsiteX54" fmla="*/ 1627561 w 2800371"/>
              <a:gd name="connsiteY54" fmla="*/ 225966 h 1467729"/>
              <a:gd name="connsiteX55" fmla="*/ 1631092 w 2800371"/>
              <a:gd name="connsiteY55" fmla="*/ 151825 h 1467729"/>
              <a:gd name="connsiteX56" fmla="*/ 1666397 w 2800371"/>
              <a:gd name="connsiteY56" fmla="*/ 84746 h 1467729"/>
              <a:gd name="connsiteX57" fmla="*/ 1673458 w 2800371"/>
              <a:gd name="connsiteY57" fmla="*/ 63563 h 1467729"/>
              <a:gd name="connsiteX58" fmla="*/ 1676988 w 2800371"/>
              <a:gd name="connsiteY58" fmla="*/ 52971 h 1467729"/>
              <a:gd name="connsiteX59" fmla="*/ 1691110 w 2800371"/>
              <a:gd name="connsiteY59" fmla="*/ 24727 h 1467729"/>
              <a:gd name="connsiteX60" fmla="*/ 1698171 w 2800371"/>
              <a:gd name="connsiteY60" fmla="*/ 14136 h 1467729"/>
              <a:gd name="connsiteX61" fmla="*/ 1729946 w 2800371"/>
              <a:gd name="connsiteY61" fmla="*/ 17666 h 1467729"/>
              <a:gd name="connsiteX62" fmla="*/ 1765251 w 2800371"/>
              <a:gd name="connsiteY62" fmla="*/ 24727 h 1467729"/>
              <a:gd name="connsiteX63" fmla="*/ 1821739 w 2800371"/>
              <a:gd name="connsiteY63" fmla="*/ 28258 h 1467729"/>
              <a:gd name="connsiteX64" fmla="*/ 1864105 w 2800371"/>
              <a:gd name="connsiteY64" fmla="*/ 24727 h 1467729"/>
              <a:gd name="connsiteX65" fmla="*/ 1874696 w 2800371"/>
              <a:gd name="connsiteY65" fmla="*/ 21197 h 1467729"/>
              <a:gd name="connsiteX66" fmla="*/ 1966489 w 2800371"/>
              <a:gd name="connsiteY66" fmla="*/ 17666 h 1467729"/>
              <a:gd name="connsiteX67" fmla="*/ 2308948 w 2800371"/>
              <a:gd name="connsiteY67" fmla="*/ 7075 h 1467729"/>
              <a:gd name="connsiteX68" fmla="*/ 2372497 w 2800371"/>
              <a:gd name="connsiteY68" fmla="*/ 7075 h 1467729"/>
              <a:gd name="connsiteX69" fmla="*/ 2393680 w 2800371"/>
              <a:gd name="connsiteY69" fmla="*/ 14136 h 1467729"/>
              <a:gd name="connsiteX70" fmla="*/ 2404272 w 2800371"/>
              <a:gd name="connsiteY70" fmla="*/ 77685 h 1467729"/>
              <a:gd name="connsiteX71" fmla="*/ 2464290 w 2800371"/>
              <a:gd name="connsiteY71" fmla="*/ 296576 h 1467729"/>
              <a:gd name="connsiteX72" fmla="*/ 2489004 w 2800371"/>
              <a:gd name="connsiteY72" fmla="*/ 533119 h 1467729"/>
              <a:gd name="connsiteX73" fmla="*/ 2517248 w 2800371"/>
              <a:gd name="connsiteY73" fmla="*/ 593138 h 1467729"/>
              <a:gd name="connsiteX74" fmla="*/ 2559614 w 2800371"/>
              <a:gd name="connsiteY74" fmla="*/ 716706 h 1467729"/>
              <a:gd name="connsiteX75" fmla="*/ 2626693 w 2800371"/>
              <a:gd name="connsiteY75" fmla="*/ 836743 h 1467729"/>
              <a:gd name="connsiteX76" fmla="*/ 2686712 w 2800371"/>
              <a:gd name="connsiteY76" fmla="*/ 967371 h 1467729"/>
              <a:gd name="connsiteX77" fmla="*/ 2697303 w 2800371"/>
              <a:gd name="connsiteY77" fmla="*/ 977963 h 1467729"/>
              <a:gd name="connsiteX78" fmla="*/ 2704364 w 2800371"/>
              <a:gd name="connsiteY78" fmla="*/ 988554 h 1467729"/>
              <a:gd name="connsiteX79" fmla="*/ 2729078 w 2800371"/>
              <a:gd name="connsiteY79" fmla="*/ 1002676 h 1467729"/>
              <a:gd name="connsiteX80" fmla="*/ 2743200 w 2800371"/>
              <a:gd name="connsiteY80" fmla="*/ 1016798 h 1467729"/>
              <a:gd name="connsiteX81" fmla="*/ 2789096 w 2800371"/>
              <a:gd name="connsiteY81" fmla="*/ 1027390 h 1467729"/>
              <a:gd name="connsiteX82" fmla="*/ 2792627 w 2800371"/>
              <a:gd name="connsiteY82" fmla="*/ 1327482 h 1467729"/>
              <a:gd name="connsiteX83" fmla="*/ 2760852 w 2800371"/>
              <a:gd name="connsiteY83" fmla="*/ 1454580 h 1467729"/>
              <a:gd name="connsiteX84" fmla="*/ 2068874 w 2800371"/>
              <a:gd name="connsiteY84" fmla="*/ 1458111 h 1467729"/>
              <a:gd name="connsiteX85" fmla="*/ 571941 w 2800371"/>
              <a:gd name="connsiteY85" fmla="*/ 1454581 h 1467729"/>
              <a:gd name="connsiteX86" fmla="*/ 289501 w 2800371"/>
              <a:gd name="connsiteY86" fmla="*/ 1458111 h 1467729"/>
              <a:gd name="connsiteX87" fmla="*/ 172994 w 2800371"/>
              <a:gd name="connsiteY87" fmla="*/ 1313360 h 1467729"/>
              <a:gd name="connsiteX88" fmla="*/ 141220 w 2800371"/>
              <a:gd name="connsiteY88" fmla="*/ 1341604 h 1467729"/>
              <a:gd name="connsiteX89" fmla="*/ 95323 w 2800371"/>
              <a:gd name="connsiteY89" fmla="*/ 1359257 h 1467729"/>
              <a:gd name="connsiteX90" fmla="*/ 45896 w 2800371"/>
              <a:gd name="connsiteY90" fmla="*/ 1405153 h 1467729"/>
              <a:gd name="connsiteX91" fmla="*/ 31774 w 2800371"/>
              <a:gd name="connsiteY91" fmla="*/ 1408684 h 1467729"/>
              <a:gd name="connsiteX92" fmla="*/ 10591 w 2800371"/>
              <a:gd name="connsiteY92" fmla="*/ 1415745 h 1467729"/>
              <a:gd name="connsiteX93" fmla="*/ 3530 w 2800371"/>
              <a:gd name="connsiteY93" fmla="*/ 1433397 h 1467729"/>
              <a:gd name="connsiteX94" fmla="*/ 0 w 2800371"/>
              <a:gd name="connsiteY94" fmla="*/ 1454580 h 1467729"/>
              <a:gd name="connsiteX95" fmla="*/ 7061 w 2800371"/>
              <a:gd name="connsiteY95" fmla="*/ 1359257 h 1467729"/>
              <a:gd name="connsiteX96" fmla="*/ 7061 w 2800371"/>
              <a:gd name="connsiteY96" fmla="*/ 1331013 h 1467729"/>
              <a:gd name="connsiteX0" fmla="*/ 7061 w 2800371"/>
              <a:gd name="connsiteY0" fmla="*/ 1331013 h 1464231"/>
              <a:gd name="connsiteX1" fmla="*/ 7061 w 2800371"/>
              <a:gd name="connsiteY1" fmla="*/ 1331013 h 1464231"/>
              <a:gd name="connsiteX2" fmla="*/ 52957 w 2800371"/>
              <a:gd name="connsiteY2" fmla="*/ 1309830 h 1464231"/>
              <a:gd name="connsiteX3" fmla="*/ 67079 w 2800371"/>
              <a:gd name="connsiteY3" fmla="*/ 1306299 h 1464231"/>
              <a:gd name="connsiteX4" fmla="*/ 102384 w 2800371"/>
              <a:gd name="connsiteY4" fmla="*/ 1320421 h 1464231"/>
              <a:gd name="connsiteX5" fmla="*/ 123567 w 2800371"/>
              <a:gd name="connsiteY5" fmla="*/ 1334543 h 1464231"/>
              <a:gd name="connsiteX6" fmla="*/ 165933 w 2800371"/>
              <a:gd name="connsiteY6" fmla="*/ 1331013 h 1464231"/>
              <a:gd name="connsiteX7" fmla="*/ 194177 w 2800371"/>
              <a:gd name="connsiteY7" fmla="*/ 1316891 h 1464231"/>
              <a:gd name="connsiteX8" fmla="*/ 208299 w 2800371"/>
              <a:gd name="connsiteY8" fmla="*/ 1313360 h 1464231"/>
              <a:gd name="connsiteX9" fmla="*/ 240074 w 2800371"/>
              <a:gd name="connsiteY9" fmla="*/ 1306299 h 1464231"/>
              <a:gd name="connsiteX10" fmla="*/ 275379 w 2800371"/>
              <a:gd name="connsiteY10" fmla="*/ 1309830 h 1464231"/>
              <a:gd name="connsiteX11" fmla="*/ 293031 w 2800371"/>
              <a:gd name="connsiteY11" fmla="*/ 1316891 h 1464231"/>
              <a:gd name="connsiteX12" fmla="*/ 310684 w 2800371"/>
              <a:gd name="connsiteY12" fmla="*/ 1309830 h 1464231"/>
              <a:gd name="connsiteX13" fmla="*/ 353050 w 2800371"/>
              <a:gd name="connsiteY13" fmla="*/ 1302769 h 1464231"/>
              <a:gd name="connsiteX14" fmla="*/ 427190 w 2800371"/>
              <a:gd name="connsiteY14" fmla="*/ 1313360 h 1464231"/>
              <a:gd name="connsiteX15" fmla="*/ 451904 w 2800371"/>
              <a:gd name="connsiteY15" fmla="*/ 1320421 h 1464231"/>
              <a:gd name="connsiteX16" fmla="*/ 554289 w 2800371"/>
              <a:gd name="connsiteY16" fmla="*/ 1309830 h 1464231"/>
              <a:gd name="connsiteX17" fmla="*/ 586063 w 2800371"/>
              <a:gd name="connsiteY17" fmla="*/ 1285116 h 1464231"/>
              <a:gd name="connsiteX18" fmla="*/ 617838 w 2800371"/>
              <a:gd name="connsiteY18" fmla="*/ 1260403 h 1464231"/>
              <a:gd name="connsiteX19" fmla="*/ 631960 w 2800371"/>
              <a:gd name="connsiteY19" fmla="*/ 1235689 h 1464231"/>
              <a:gd name="connsiteX20" fmla="*/ 649612 w 2800371"/>
              <a:gd name="connsiteY20" fmla="*/ 1214506 h 1464231"/>
              <a:gd name="connsiteX21" fmla="*/ 670795 w 2800371"/>
              <a:gd name="connsiteY21" fmla="*/ 1207445 h 1464231"/>
              <a:gd name="connsiteX22" fmla="*/ 720222 w 2800371"/>
              <a:gd name="connsiteY22" fmla="*/ 1218037 h 1464231"/>
              <a:gd name="connsiteX23" fmla="*/ 741405 w 2800371"/>
              <a:gd name="connsiteY23" fmla="*/ 1242750 h 1464231"/>
              <a:gd name="connsiteX24" fmla="*/ 751997 w 2800371"/>
              <a:gd name="connsiteY24" fmla="*/ 1249811 h 1464231"/>
              <a:gd name="connsiteX25" fmla="*/ 882625 w 2800371"/>
              <a:gd name="connsiteY25" fmla="*/ 1260403 h 1464231"/>
              <a:gd name="connsiteX26" fmla="*/ 914400 w 2800371"/>
              <a:gd name="connsiteY26" fmla="*/ 1295708 h 1464231"/>
              <a:gd name="connsiteX27" fmla="*/ 935583 w 2800371"/>
              <a:gd name="connsiteY27" fmla="*/ 1306299 h 1464231"/>
              <a:gd name="connsiteX28" fmla="*/ 963827 w 2800371"/>
              <a:gd name="connsiteY28" fmla="*/ 1313360 h 1464231"/>
              <a:gd name="connsiteX29" fmla="*/ 1016784 w 2800371"/>
              <a:gd name="connsiteY29" fmla="*/ 1239220 h 1464231"/>
              <a:gd name="connsiteX30" fmla="*/ 1073272 w 2800371"/>
              <a:gd name="connsiteY30" fmla="*/ 1182732 h 1464231"/>
              <a:gd name="connsiteX31" fmla="*/ 1105047 w 2800371"/>
              <a:gd name="connsiteY31" fmla="*/ 1172140 h 1464231"/>
              <a:gd name="connsiteX32" fmla="*/ 1154474 w 2800371"/>
              <a:gd name="connsiteY32" fmla="*/ 1175671 h 1464231"/>
              <a:gd name="connsiteX33" fmla="*/ 1179187 w 2800371"/>
              <a:gd name="connsiteY33" fmla="*/ 1196854 h 1464231"/>
              <a:gd name="connsiteX34" fmla="*/ 1193309 w 2800371"/>
              <a:gd name="connsiteY34" fmla="*/ 1207445 h 1464231"/>
              <a:gd name="connsiteX35" fmla="*/ 1218023 w 2800371"/>
              <a:gd name="connsiteY35" fmla="*/ 1225098 h 1464231"/>
              <a:gd name="connsiteX36" fmla="*/ 1228614 w 2800371"/>
              <a:gd name="connsiteY36" fmla="*/ 1242750 h 1464231"/>
              <a:gd name="connsiteX37" fmla="*/ 1232145 w 2800371"/>
              <a:gd name="connsiteY37" fmla="*/ 1253342 h 1464231"/>
              <a:gd name="connsiteX38" fmla="*/ 1253328 w 2800371"/>
              <a:gd name="connsiteY38" fmla="*/ 1274525 h 1464231"/>
              <a:gd name="connsiteX39" fmla="*/ 1299224 w 2800371"/>
              <a:gd name="connsiteY39" fmla="*/ 1263933 h 1464231"/>
              <a:gd name="connsiteX40" fmla="*/ 1313346 w 2800371"/>
              <a:gd name="connsiteY40" fmla="*/ 1239220 h 1464231"/>
              <a:gd name="connsiteX41" fmla="*/ 1327468 w 2800371"/>
              <a:gd name="connsiteY41" fmla="*/ 1218037 h 1464231"/>
              <a:gd name="connsiteX42" fmla="*/ 1338060 w 2800371"/>
              <a:gd name="connsiteY42" fmla="*/ 1200384 h 1464231"/>
              <a:gd name="connsiteX43" fmla="*/ 1348651 w 2800371"/>
              <a:gd name="connsiteY43" fmla="*/ 1165079 h 1464231"/>
              <a:gd name="connsiteX44" fmla="*/ 1355713 w 2800371"/>
              <a:gd name="connsiteY44" fmla="*/ 1150957 h 1464231"/>
              <a:gd name="connsiteX45" fmla="*/ 1398079 w 2800371"/>
              <a:gd name="connsiteY45" fmla="*/ 1052103 h 1464231"/>
              <a:gd name="connsiteX46" fmla="*/ 1419262 w 2800371"/>
              <a:gd name="connsiteY46" fmla="*/ 1030920 h 1464231"/>
              <a:gd name="connsiteX47" fmla="*/ 1443975 w 2800371"/>
              <a:gd name="connsiteY47" fmla="*/ 935597 h 1464231"/>
              <a:gd name="connsiteX48" fmla="*/ 1454567 w 2800371"/>
              <a:gd name="connsiteY48" fmla="*/ 907353 h 1464231"/>
              <a:gd name="connsiteX49" fmla="*/ 1461628 w 2800371"/>
              <a:gd name="connsiteY49" fmla="*/ 886170 h 1464231"/>
              <a:gd name="connsiteX50" fmla="*/ 1475750 w 2800371"/>
              <a:gd name="connsiteY50" fmla="*/ 850865 h 1464231"/>
              <a:gd name="connsiteX51" fmla="*/ 1500463 w 2800371"/>
              <a:gd name="connsiteY51" fmla="*/ 801438 h 1464231"/>
              <a:gd name="connsiteX52" fmla="*/ 1571073 w 2800371"/>
              <a:gd name="connsiteY52" fmla="*/ 610791 h 1464231"/>
              <a:gd name="connsiteX53" fmla="*/ 1613439 w 2800371"/>
              <a:gd name="connsiteY53" fmla="*/ 300106 h 1464231"/>
              <a:gd name="connsiteX54" fmla="*/ 1627561 w 2800371"/>
              <a:gd name="connsiteY54" fmla="*/ 225966 h 1464231"/>
              <a:gd name="connsiteX55" fmla="*/ 1631092 w 2800371"/>
              <a:gd name="connsiteY55" fmla="*/ 151825 h 1464231"/>
              <a:gd name="connsiteX56" fmla="*/ 1666397 w 2800371"/>
              <a:gd name="connsiteY56" fmla="*/ 84746 h 1464231"/>
              <a:gd name="connsiteX57" fmla="*/ 1673458 w 2800371"/>
              <a:gd name="connsiteY57" fmla="*/ 63563 h 1464231"/>
              <a:gd name="connsiteX58" fmla="*/ 1676988 w 2800371"/>
              <a:gd name="connsiteY58" fmla="*/ 52971 h 1464231"/>
              <a:gd name="connsiteX59" fmla="*/ 1691110 w 2800371"/>
              <a:gd name="connsiteY59" fmla="*/ 24727 h 1464231"/>
              <a:gd name="connsiteX60" fmla="*/ 1698171 w 2800371"/>
              <a:gd name="connsiteY60" fmla="*/ 14136 h 1464231"/>
              <a:gd name="connsiteX61" fmla="*/ 1729946 w 2800371"/>
              <a:gd name="connsiteY61" fmla="*/ 17666 h 1464231"/>
              <a:gd name="connsiteX62" fmla="*/ 1765251 w 2800371"/>
              <a:gd name="connsiteY62" fmla="*/ 24727 h 1464231"/>
              <a:gd name="connsiteX63" fmla="*/ 1821739 w 2800371"/>
              <a:gd name="connsiteY63" fmla="*/ 28258 h 1464231"/>
              <a:gd name="connsiteX64" fmla="*/ 1864105 w 2800371"/>
              <a:gd name="connsiteY64" fmla="*/ 24727 h 1464231"/>
              <a:gd name="connsiteX65" fmla="*/ 1874696 w 2800371"/>
              <a:gd name="connsiteY65" fmla="*/ 21197 h 1464231"/>
              <a:gd name="connsiteX66" fmla="*/ 1966489 w 2800371"/>
              <a:gd name="connsiteY66" fmla="*/ 17666 h 1464231"/>
              <a:gd name="connsiteX67" fmla="*/ 2308948 w 2800371"/>
              <a:gd name="connsiteY67" fmla="*/ 7075 h 1464231"/>
              <a:gd name="connsiteX68" fmla="*/ 2372497 w 2800371"/>
              <a:gd name="connsiteY68" fmla="*/ 7075 h 1464231"/>
              <a:gd name="connsiteX69" fmla="*/ 2393680 w 2800371"/>
              <a:gd name="connsiteY69" fmla="*/ 14136 h 1464231"/>
              <a:gd name="connsiteX70" fmla="*/ 2404272 w 2800371"/>
              <a:gd name="connsiteY70" fmla="*/ 77685 h 1464231"/>
              <a:gd name="connsiteX71" fmla="*/ 2464290 w 2800371"/>
              <a:gd name="connsiteY71" fmla="*/ 296576 h 1464231"/>
              <a:gd name="connsiteX72" fmla="*/ 2489004 w 2800371"/>
              <a:gd name="connsiteY72" fmla="*/ 533119 h 1464231"/>
              <a:gd name="connsiteX73" fmla="*/ 2517248 w 2800371"/>
              <a:gd name="connsiteY73" fmla="*/ 593138 h 1464231"/>
              <a:gd name="connsiteX74" fmla="*/ 2559614 w 2800371"/>
              <a:gd name="connsiteY74" fmla="*/ 716706 h 1464231"/>
              <a:gd name="connsiteX75" fmla="*/ 2626693 w 2800371"/>
              <a:gd name="connsiteY75" fmla="*/ 836743 h 1464231"/>
              <a:gd name="connsiteX76" fmla="*/ 2686712 w 2800371"/>
              <a:gd name="connsiteY76" fmla="*/ 967371 h 1464231"/>
              <a:gd name="connsiteX77" fmla="*/ 2697303 w 2800371"/>
              <a:gd name="connsiteY77" fmla="*/ 977963 h 1464231"/>
              <a:gd name="connsiteX78" fmla="*/ 2704364 w 2800371"/>
              <a:gd name="connsiteY78" fmla="*/ 988554 h 1464231"/>
              <a:gd name="connsiteX79" fmla="*/ 2729078 w 2800371"/>
              <a:gd name="connsiteY79" fmla="*/ 1002676 h 1464231"/>
              <a:gd name="connsiteX80" fmla="*/ 2743200 w 2800371"/>
              <a:gd name="connsiteY80" fmla="*/ 1016798 h 1464231"/>
              <a:gd name="connsiteX81" fmla="*/ 2789096 w 2800371"/>
              <a:gd name="connsiteY81" fmla="*/ 1027390 h 1464231"/>
              <a:gd name="connsiteX82" fmla="*/ 2792627 w 2800371"/>
              <a:gd name="connsiteY82" fmla="*/ 1327482 h 1464231"/>
              <a:gd name="connsiteX83" fmla="*/ 2760852 w 2800371"/>
              <a:gd name="connsiteY83" fmla="*/ 1454580 h 1464231"/>
              <a:gd name="connsiteX84" fmla="*/ 2068874 w 2800371"/>
              <a:gd name="connsiteY84" fmla="*/ 1458111 h 1464231"/>
              <a:gd name="connsiteX85" fmla="*/ 571941 w 2800371"/>
              <a:gd name="connsiteY85" fmla="*/ 1454581 h 1464231"/>
              <a:gd name="connsiteX86" fmla="*/ 289501 w 2800371"/>
              <a:gd name="connsiteY86" fmla="*/ 1458111 h 1464231"/>
              <a:gd name="connsiteX87" fmla="*/ 151811 w 2800371"/>
              <a:gd name="connsiteY87" fmla="*/ 1454580 h 1464231"/>
              <a:gd name="connsiteX88" fmla="*/ 141220 w 2800371"/>
              <a:gd name="connsiteY88" fmla="*/ 1341604 h 1464231"/>
              <a:gd name="connsiteX89" fmla="*/ 95323 w 2800371"/>
              <a:gd name="connsiteY89" fmla="*/ 1359257 h 1464231"/>
              <a:gd name="connsiteX90" fmla="*/ 45896 w 2800371"/>
              <a:gd name="connsiteY90" fmla="*/ 1405153 h 1464231"/>
              <a:gd name="connsiteX91" fmla="*/ 31774 w 2800371"/>
              <a:gd name="connsiteY91" fmla="*/ 1408684 h 1464231"/>
              <a:gd name="connsiteX92" fmla="*/ 10591 w 2800371"/>
              <a:gd name="connsiteY92" fmla="*/ 1415745 h 1464231"/>
              <a:gd name="connsiteX93" fmla="*/ 3530 w 2800371"/>
              <a:gd name="connsiteY93" fmla="*/ 1433397 h 1464231"/>
              <a:gd name="connsiteX94" fmla="*/ 0 w 2800371"/>
              <a:gd name="connsiteY94" fmla="*/ 1454580 h 1464231"/>
              <a:gd name="connsiteX95" fmla="*/ 7061 w 2800371"/>
              <a:gd name="connsiteY95" fmla="*/ 1359257 h 1464231"/>
              <a:gd name="connsiteX96" fmla="*/ 7061 w 2800371"/>
              <a:gd name="connsiteY96" fmla="*/ 1331013 h 1464231"/>
              <a:gd name="connsiteX0" fmla="*/ 7061 w 2800371"/>
              <a:gd name="connsiteY0" fmla="*/ 1331013 h 1464231"/>
              <a:gd name="connsiteX1" fmla="*/ 7061 w 2800371"/>
              <a:gd name="connsiteY1" fmla="*/ 1331013 h 1464231"/>
              <a:gd name="connsiteX2" fmla="*/ 52957 w 2800371"/>
              <a:gd name="connsiteY2" fmla="*/ 1309830 h 1464231"/>
              <a:gd name="connsiteX3" fmla="*/ 67079 w 2800371"/>
              <a:gd name="connsiteY3" fmla="*/ 1306299 h 1464231"/>
              <a:gd name="connsiteX4" fmla="*/ 102384 w 2800371"/>
              <a:gd name="connsiteY4" fmla="*/ 1320421 h 1464231"/>
              <a:gd name="connsiteX5" fmla="*/ 123567 w 2800371"/>
              <a:gd name="connsiteY5" fmla="*/ 1334543 h 1464231"/>
              <a:gd name="connsiteX6" fmla="*/ 165933 w 2800371"/>
              <a:gd name="connsiteY6" fmla="*/ 1331013 h 1464231"/>
              <a:gd name="connsiteX7" fmla="*/ 194177 w 2800371"/>
              <a:gd name="connsiteY7" fmla="*/ 1316891 h 1464231"/>
              <a:gd name="connsiteX8" fmla="*/ 208299 w 2800371"/>
              <a:gd name="connsiteY8" fmla="*/ 1313360 h 1464231"/>
              <a:gd name="connsiteX9" fmla="*/ 240074 w 2800371"/>
              <a:gd name="connsiteY9" fmla="*/ 1306299 h 1464231"/>
              <a:gd name="connsiteX10" fmla="*/ 275379 w 2800371"/>
              <a:gd name="connsiteY10" fmla="*/ 1309830 h 1464231"/>
              <a:gd name="connsiteX11" fmla="*/ 293031 w 2800371"/>
              <a:gd name="connsiteY11" fmla="*/ 1316891 h 1464231"/>
              <a:gd name="connsiteX12" fmla="*/ 310684 w 2800371"/>
              <a:gd name="connsiteY12" fmla="*/ 1309830 h 1464231"/>
              <a:gd name="connsiteX13" fmla="*/ 353050 w 2800371"/>
              <a:gd name="connsiteY13" fmla="*/ 1302769 h 1464231"/>
              <a:gd name="connsiteX14" fmla="*/ 427190 w 2800371"/>
              <a:gd name="connsiteY14" fmla="*/ 1313360 h 1464231"/>
              <a:gd name="connsiteX15" fmla="*/ 451904 w 2800371"/>
              <a:gd name="connsiteY15" fmla="*/ 1320421 h 1464231"/>
              <a:gd name="connsiteX16" fmla="*/ 554289 w 2800371"/>
              <a:gd name="connsiteY16" fmla="*/ 1309830 h 1464231"/>
              <a:gd name="connsiteX17" fmla="*/ 586063 w 2800371"/>
              <a:gd name="connsiteY17" fmla="*/ 1285116 h 1464231"/>
              <a:gd name="connsiteX18" fmla="*/ 617838 w 2800371"/>
              <a:gd name="connsiteY18" fmla="*/ 1260403 h 1464231"/>
              <a:gd name="connsiteX19" fmla="*/ 631960 w 2800371"/>
              <a:gd name="connsiteY19" fmla="*/ 1235689 h 1464231"/>
              <a:gd name="connsiteX20" fmla="*/ 649612 w 2800371"/>
              <a:gd name="connsiteY20" fmla="*/ 1214506 h 1464231"/>
              <a:gd name="connsiteX21" fmla="*/ 670795 w 2800371"/>
              <a:gd name="connsiteY21" fmla="*/ 1207445 h 1464231"/>
              <a:gd name="connsiteX22" fmla="*/ 720222 w 2800371"/>
              <a:gd name="connsiteY22" fmla="*/ 1218037 h 1464231"/>
              <a:gd name="connsiteX23" fmla="*/ 741405 w 2800371"/>
              <a:gd name="connsiteY23" fmla="*/ 1242750 h 1464231"/>
              <a:gd name="connsiteX24" fmla="*/ 751997 w 2800371"/>
              <a:gd name="connsiteY24" fmla="*/ 1249811 h 1464231"/>
              <a:gd name="connsiteX25" fmla="*/ 882625 w 2800371"/>
              <a:gd name="connsiteY25" fmla="*/ 1260403 h 1464231"/>
              <a:gd name="connsiteX26" fmla="*/ 914400 w 2800371"/>
              <a:gd name="connsiteY26" fmla="*/ 1295708 h 1464231"/>
              <a:gd name="connsiteX27" fmla="*/ 935583 w 2800371"/>
              <a:gd name="connsiteY27" fmla="*/ 1306299 h 1464231"/>
              <a:gd name="connsiteX28" fmla="*/ 963827 w 2800371"/>
              <a:gd name="connsiteY28" fmla="*/ 1313360 h 1464231"/>
              <a:gd name="connsiteX29" fmla="*/ 1016784 w 2800371"/>
              <a:gd name="connsiteY29" fmla="*/ 1239220 h 1464231"/>
              <a:gd name="connsiteX30" fmla="*/ 1073272 w 2800371"/>
              <a:gd name="connsiteY30" fmla="*/ 1182732 h 1464231"/>
              <a:gd name="connsiteX31" fmla="*/ 1105047 w 2800371"/>
              <a:gd name="connsiteY31" fmla="*/ 1172140 h 1464231"/>
              <a:gd name="connsiteX32" fmla="*/ 1154474 w 2800371"/>
              <a:gd name="connsiteY32" fmla="*/ 1175671 h 1464231"/>
              <a:gd name="connsiteX33" fmla="*/ 1179187 w 2800371"/>
              <a:gd name="connsiteY33" fmla="*/ 1196854 h 1464231"/>
              <a:gd name="connsiteX34" fmla="*/ 1193309 w 2800371"/>
              <a:gd name="connsiteY34" fmla="*/ 1207445 h 1464231"/>
              <a:gd name="connsiteX35" fmla="*/ 1218023 w 2800371"/>
              <a:gd name="connsiteY35" fmla="*/ 1225098 h 1464231"/>
              <a:gd name="connsiteX36" fmla="*/ 1228614 w 2800371"/>
              <a:gd name="connsiteY36" fmla="*/ 1242750 h 1464231"/>
              <a:gd name="connsiteX37" fmla="*/ 1232145 w 2800371"/>
              <a:gd name="connsiteY37" fmla="*/ 1253342 h 1464231"/>
              <a:gd name="connsiteX38" fmla="*/ 1253328 w 2800371"/>
              <a:gd name="connsiteY38" fmla="*/ 1274525 h 1464231"/>
              <a:gd name="connsiteX39" fmla="*/ 1299224 w 2800371"/>
              <a:gd name="connsiteY39" fmla="*/ 1263933 h 1464231"/>
              <a:gd name="connsiteX40" fmla="*/ 1313346 w 2800371"/>
              <a:gd name="connsiteY40" fmla="*/ 1239220 h 1464231"/>
              <a:gd name="connsiteX41" fmla="*/ 1327468 w 2800371"/>
              <a:gd name="connsiteY41" fmla="*/ 1218037 h 1464231"/>
              <a:gd name="connsiteX42" fmla="*/ 1338060 w 2800371"/>
              <a:gd name="connsiteY42" fmla="*/ 1200384 h 1464231"/>
              <a:gd name="connsiteX43" fmla="*/ 1348651 w 2800371"/>
              <a:gd name="connsiteY43" fmla="*/ 1165079 h 1464231"/>
              <a:gd name="connsiteX44" fmla="*/ 1355713 w 2800371"/>
              <a:gd name="connsiteY44" fmla="*/ 1150957 h 1464231"/>
              <a:gd name="connsiteX45" fmla="*/ 1398079 w 2800371"/>
              <a:gd name="connsiteY45" fmla="*/ 1052103 h 1464231"/>
              <a:gd name="connsiteX46" fmla="*/ 1419262 w 2800371"/>
              <a:gd name="connsiteY46" fmla="*/ 1030920 h 1464231"/>
              <a:gd name="connsiteX47" fmla="*/ 1443975 w 2800371"/>
              <a:gd name="connsiteY47" fmla="*/ 935597 h 1464231"/>
              <a:gd name="connsiteX48" fmla="*/ 1454567 w 2800371"/>
              <a:gd name="connsiteY48" fmla="*/ 907353 h 1464231"/>
              <a:gd name="connsiteX49" fmla="*/ 1461628 w 2800371"/>
              <a:gd name="connsiteY49" fmla="*/ 886170 h 1464231"/>
              <a:gd name="connsiteX50" fmla="*/ 1475750 w 2800371"/>
              <a:gd name="connsiteY50" fmla="*/ 850865 h 1464231"/>
              <a:gd name="connsiteX51" fmla="*/ 1500463 w 2800371"/>
              <a:gd name="connsiteY51" fmla="*/ 801438 h 1464231"/>
              <a:gd name="connsiteX52" fmla="*/ 1571073 w 2800371"/>
              <a:gd name="connsiteY52" fmla="*/ 610791 h 1464231"/>
              <a:gd name="connsiteX53" fmla="*/ 1613439 w 2800371"/>
              <a:gd name="connsiteY53" fmla="*/ 300106 h 1464231"/>
              <a:gd name="connsiteX54" fmla="*/ 1627561 w 2800371"/>
              <a:gd name="connsiteY54" fmla="*/ 225966 h 1464231"/>
              <a:gd name="connsiteX55" fmla="*/ 1631092 w 2800371"/>
              <a:gd name="connsiteY55" fmla="*/ 151825 h 1464231"/>
              <a:gd name="connsiteX56" fmla="*/ 1666397 w 2800371"/>
              <a:gd name="connsiteY56" fmla="*/ 84746 h 1464231"/>
              <a:gd name="connsiteX57" fmla="*/ 1673458 w 2800371"/>
              <a:gd name="connsiteY57" fmla="*/ 63563 h 1464231"/>
              <a:gd name="connsiteX58" fmla="*/ 1676988 w 2800371"/>
              <a:gd name="connsiteY58" fmla="*/ 52971 h 1464231"/>
              <a:gd name="connsiteX59" fmla="*/ 1691110 w 2800371"/>
              <a:gd name="connsiteY59" fmla="*/ 24727 h 1464231"/>
              <a:gd name="connsiteX60" fmla="*/ 1698171 w 2800371"/>
              <a:gd name="connsiteY60" fmla="*/ 14136 h 1464231"/>
              <a:gd name="connsiteX61" fmla="*/ 1729946 w 2800371"/>
              <a:gd name="connsiteY61" fmla="*/ 17666 h 1464231"/>
              <a:gd name="connsiteX62" fmla="*/ 1765251 w 2800371"/>
              <a:gd name="connsiteY62" fmla="*/ 24727 h 1464231"/>
              <a:gd name="connsiteX63" fmla="*/ 1821739 w 2800371"/>
              <a:gd name="connsiteY63" fmla="*/ 28258 h 1464231"/>
              <a:gd name="connsiteX64" fmla="*/ 1864105 w 2800371"/>
              <a:gd name="connsiteY64" fmla="*/ 24727 h 1464231"/>
              <a:gd name="connsiteX65" fmla="*/ 1874696 w 2800371"/>
              <a:gd name="connsiteY65" fmla="*/ 21197 h 1464231"/>
              <a:gd name="connsiteX66" fmla="*/ 1966489 w 2800371"/>
              <a:gd name="connsiteY66" fmla="*/ 17666 h 1464231"/>
              <a:gd name="connsiteX67" fmla="*/ 2308948 w 2800371"/>
              <a:gd name="connsiteY67" fmla="*/ 7075 h 1464231"/>
              <a:gd name="connsiteX68" fmla="*/ 2372497 w 2800371"/>
              <a:gd name="connsiteY68" fmla="*/ 7075 h 1464231"/>
              <a:gd name="connsiteX69" fmla="*/ 2393680 w 2800371"/>
              <a:gd name="connsiteY69" fmla="*/ 14136 h 1464231"/>
              <a:gd name="connsiteX70" fmla="*/ 2404272 w 2800371"/>
              <a:gd name="connsiteY70" fmla="*/ 77685 h 1464231"/>
              <a:gd name="connsiteX71" fmla="*/ 2464290 w 2800371"/>
              <a:gd name="connsiteY71" fmla="*/ 296576 h 1464231"/>
              <a:gd name="connsiteX72" fmla="*/ 2489004 w 2800371"/>
              <a:gd name="connsiteY72" fmla="*/ 533119 h 1464231"/>
              <a:gd name="connsiteX73" fmla="*/ 2517248 w 2800371"/>
              <a:gd name="connsiteY73" fmla="*/ 593138 h 1464231"/>
              <a:gd name="connsiteX74" fmla="*/ 2559614 w 2800371"/>
              <a:gd name="connsiteY74" fmla="*/ 716706 h 1464231"/>
              <a:gd name="connsiteX75" fmla="*/ 2626693 w 2800371"/>
              <a:gd name="connsiteY75" fmla="*/ 836743 h 1464231"/>
              <a:gd name="connsiteX76" fmla="*/ 2686712 w 2800371"/>
              <a:gd name="connsiteY76" fmla="*/ 967371 h 1464231"/>
              <a:gd name="connsiteX77" fmla="*/ 2697303 w 2800371"/>
              <a:gd name="connsiteY77" fmla="*/ 977963 h 1464231"/>
              <a:gd name="connsiteX78" fmla="*/ 2704364 w 2800371"/>
              <a:gd name="connsiteY78" fmla="*/ 988554 h 1464231"/>
              <a:gd name="connsiteX79" fmla="*/ 2729078 w 2800371"/>
              <a:gd name="connsiteY79" fmla="*/ 1002676 h 1464231"/>
              <a:gd name="connsiteX80" fmla="*/ 2743200 w 2800371"/>
              <a:gd name="connsiteY80" fmla="*/ 1016798 h 1464231"/>
              <a:gd name="connsiteX81" fmla="*/ 2789096 w 2800371"/>
              <a:gd name="connsiteY81" fmla="*/ 1027390 h 1464231"/>
              <a:gd name="connsiteX82" fmla="*/ 2792627 w 2800371"/>
              <a:gd name="connsiteY82" fmla="*/ 1327482 h 1464231"/>
              <a:gd name="connsiteX83" fmla="*/ 2760852 w 2800371"/>
              <a:gd name="connsiteY83" fmla="*/ 1454580 h 1464231"/>
              <a:gd name="connsiteX84" fmla="*/ 2068874 w 2800371"/>
              <a:gd name="connsiteY84" fmla="*/ 1458111 h 1464231"/>
              <a:gd name="connsiteX85" fmla="*/ 571941 w 2800371"/>
              <a:gd name="connsiteY85" fmla="*/ 1454581 h 1464231"/>
              <a:gd name="connsiteX86" fmla="*/ 289501 w 2800371"/>
              <a:gd name="connsiteY86" fmla="*/ 1458111 h 1464231"/>
              <a:gd name="connsiteX87" fmla="*/ 151811 w 2800371"/>
              <a:gd name="connsiteY87" fmla="*/ 1454580 h 1464231"/>
              <a:gd name="connsiteX88" fmla="*/ 141220 w 2800371"/>
              <a:gd name="connsiteY88" fmla="*/ 1341604 h 1464231"/>
              <a:gd name="connsiteX89" fmla="*/ 95323 w 2800371"/>
              <a:gd name="connsiteY89" fmla="*/ 1454580 h 1464231"/>
              <a:gd name="connsiteX90" fmla="*/ 45896 w 2800371"/>
              <a:gd name="connsiteY90" fmla="*/ 1405153 h 1464231"/>
              <a:gd name="connsiteX91" fmla="*/ 31774 w 2800371"/>
              <a:gd name="connsiteY91" fmla="*/ 1408684 h 1464231"/>
              <a:gd name="connsiteX92" fmla="*/ 10591 w 2800371"/>
              <a:gd name="connsiteY92" fmla="*/ 1415745 h 1464231"/>
              <a:gd name="connsiteX93" fmla="*/ 3530 w 2800371"/>
              <a:gd name="connsiteY93" fmla="*/ 1433397 h 1464231"/>
              <a:gd name="connsiteX94" fmla="*/ 0 w 2800371"/>
              <a:gd name="connsiteY94" fmla="*/ 1454580 h 1464231"/>
              <a:gd name="connsiteX95" fmla="*/ 7061 w 2800371"/>
              <a:gd name="connsiteY95" fmla="*/ 1359257 h 1464231"/>
              <a:gd name="connsiteX96" fmla="*/ 7061 w 2800371"/>
              <a:gd name="connsiteY96" fmla="*/ 1331013 h 1464231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289501 w 2800371"/>
              <a:gd name="connsiteY86" fmla="*/ 1458111 h 1458111"/>
              <a:gd name="connsiteX87" fmla="*/ 151811 w 2800371"/>
              <a:gd name="connsiteY87" fmla="*/ 1454580 h 1458111"/>
              <a:gd name="connsiteX88" fmla="*/ 130628 w 2800371"/>
              <a:gd name="connsiteY88" fmla="*/ 1454580 h 1458111"/>
              <a:gd name="connsiteX89" fmla="*/ 95323 w 2800371"/>
              <a:gd name="connsiteY89" fmla="*/ 1454580 h 1458111"/>
              <a:gd name="connsiteX90" fmla="*/ 45896 w 2800371"/>
              <a:gd name="connsiteY90" fmla="*/ 1405153 h 1458111"/>
              <a:gd name="connsiteX91" fmla="*/ 31774 w 2800371"/>
              <a:gd name="connsiteY91" fmla="*/ 1408684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289501 w 2800371"/>
              <a:gd name="connsiteY86" fmla="*/ 1458111 h 1458111"/>
              <a:gd name="connsiteX87" fmla="*/ 151811 w 2800371"/>
              <a:gd name="connsiteY87" fmla="*/ 1454580 h 1458111"/>
              <a:gd name="connsiteX88" fmla="*/ 130628 w 2800371"/>
              <a:gd name="connsiteY88" fmla="*/ 1454580 h 1458111"/>
              <a:gd name="connsiteX89" fmla="*/ 95323 w 2800371"/>
              <a:gd name="connsiteY89" fmla="*/ 1454580 h 1458111"/>
              <a:gd name="connsiteX90" fmla="*/ 45896 w 2800371"/>
              <a:gd name="connsiteY90" fmla="*/ 1405153 h 1458111"/>
              <a:gd name="connsiteX91" fmla="*/ 35305 w 2800371"/>
              <a:gd name="connsiteY91" fmla="*/ 1454580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60544"/>
              <a:gd name="connsiteX1" fmla="*/ 7061 w 2800371"/>
              <a:gd name="connsiteY1" fmla="*/ 1331013 h 1460544"/>
              <a:gd name="connsiteX2" fmla="*/ 52957 w 2800371"/>
              <a:gd name="connsiteY2" fmla="*/ 1309830 h 1460544"/>
              <a:gd name="connsiteX3" fmla="*/ 67079 w 2800371"/>
              <a:gd name="connsiteY3" fmla="*/ 1306299 h 1460544"/>
              <a:gd name="connsiteX4" fmla="*/ 102384 w 2800371"/>
              <a:gd name="connsiteY4" fmla="*/ 1320421 h 1460544"/>
              <a:gd name="connsiteX5" fmla="*/ 123567 w 2800371"/>
              <a:gd name="connsiteY5" fmla="*/ 1334543 h 1460544"/>
              <a:gd name="connsiteX6" fmla="*/ 165933 w 2800371"/>
              <a:gd name="connsiteY6" fmla="*/ 1331013 h 1460544"/>
              <a:gd name="connsiteX7" fmla="*/ 194177 w 2800371"/>
              <a:gd name="connsiteY7" fmla="*/ 1316891 h 1460544"/>
              <a:gd name="connsiteX8" fmla="*/ 208299 w 2800371"/>
              <a:gd name="connsiteY8" fmla="*/ 1313360 h 1460544"/>
              <a:gd name="connsiteX9" fmla="*/ 240074 w 2800371"/>
              <a:gd name="connsiteY9" fmla="*/ 1306299 h 1460544"/>
              <a:gd name="connsiteX10" fmla="*/ 275379 w 2800371"/>
              <a:gd name="connsiteY10" fmla="*/ 1309830 h 1460544"/>
              <a:gd name="connsiteX11" fmla="*/ 293031 w 2800371"/>
              <a:gd name="connsiteY11" fmla="*/ 1316891 h 1460544"/>
              <a:gd name="connsiteX12" fmla="*/ 310684 w 2800371"/>
              <a:gd name="connsiteY12" fmla="*/ 1309830 h 1460544"/>
              <a:gd name="connsiteX13" fmla="*/ 353050 w 2800371"/>
              <a:gd name="connsiteY13" fmla="*/ 1302769 h 1460544"/>
              <a:gd name="connsiteX14" fmla="*/ 427190 w 2800371"/>
              <a:gd name="connsiteY14" fmla="*/ 1313360 h 1460544"/>
              <a:gd name="connsiteX15" fmla="*/ 451904 w 2800371"/>
              <a:gd name="connsiteY15" fmla="*/ 1320421 h 1460544"/>
              <a:gd name="connsiteX16" fmla="*/ 554289 w 2800371"/>
              <a:gd name="connsiteY16" fmla="*/ 1309830 h 1460544"/>
              <a:gd name="connsiteX17" fmla="*/ 586063 w 2800371"/>
              <a:gd name="connsiteY17" fmla="*/ 1285116 h 1460544"/>
              <a:gd name="connsiteX18" fmla="*/ 617838 w 2800371"/>
              <a:gd name="connsiteY18" fmla="*/ 1260403 h 1460544"/>
              <a:gd name="connsiteX19" fmla="*/ 631960 w 2800371"/>
              <a:gd name="connsiteY19" fmla="*/ 1235689 h 1460544"/>
              <a:gd name="connsiteX20" fmla="*/ 649612 w 2800371"/>
              <a:gd name="connsiteY20" fmla="*/ 1214506 h 1460544"/>
              <a:gd name="connsiteX21" fmla="*/ 670795 w 2800371"/>
              <a:gd name="connsiteY21" fmla="*/ 1207445 h 1460544"/>
              <a:gd name="connsiteX22" fmla="*/ 720222 w 2800371"/>
              <a:gd name="connsiteY22" fmla="*/ 1218037 h 1460544"/>
              <a:gd name="connsiteX23" fmla="*/ 741405 w 2800371"/>
              <a:gd name="connsiteY23" fmla="*/ 1242750 h 1460544"/>
              <a:gd name="connsiteX24" fmla="*/ 751997 w 2800371"/>
              <a:gd name="connsiteY24" fmla="*/ 1249811 h 1460544"/>
              <a:gd name="connsiteX25" fmla="*/ 882625 w 2800371"/>
              <a:gd name="connsiteY25" fmla="*/ 1260403 h 1460544"/>
              <a:gd name="connsiteX26" fmla="*/ 914400 w 2800371"/>
              <a:gd name="connsiteY26" fmla="*/ 1295708 h 1460544"/>
              <a:gd name="connsiteX27" fmla="*/ 935583 w 2800371"/>
              <a:gd name="connsiteY27" fmla="*/ 1306299 h 1460544"/>
              <a:gd name="connsiteX28" fmla="*/ 963827 w 2800371"/>
              <a:gd name="connsiteY28" fmla="*/ 1313360 h 1460544"/>
              <a:gd name="connsiteX29" fmla="*/ 1016784 w 2800371"/>
              <a:gd name="connsiteY29" fmla="*/ 1239220 h 1460544"/>
              <a:gd name="connsiteX30" fmla="*/ 1073272 w 2800371"/>
              <a:gd name="connsiteY30" fmla="*/ 1182732 h 1460544"/>
              <a:gd name="connsiteX31" fmla="*/ 1105047 w 2800371"/>
              <a:gd name="connsiteY31" fmla="*/ 1172140 h 1460544"/>
              <a:gd name="connsiteX32" fmla="*/ 1154474 w 2800371"/>
              <a:gd name="connsiteY32" fmla="*/ 1175671 h 1460544"/>
              <a:gd name="connsiteX33" fmla="*/ 1179187 w 2800371"/>
              <a:gd name="connsiteY33" fmla="*/ 1196854 h 1460544"/>
              <a:gd name="connsiteX34" fmla="*/ 1193309 w 2800371"/>
              <a:gd name="connsiteY34" fmla="*/ 1207445 h 1460544"/>
              <a:gd name="connsiteX35" fmla="*/ 1218023 w 2800371"/>
              <a:gd name="connsiteY35" fmla="*/ 1225098 h 1460544"/>
              <a:gd name="connsiteX36" fmla="*/ 1228614 w 2800371"/>
              <a:gd name="connsiteY36" fmla="*/ 1242750 h 1460544"/>
              <a:gd name="connsiteX37" fmla="*/ 1232145 w 2800371"/>
              <a:gd name="connsiteY37" fmla="*/ 1253342 h 1460544"/>
              <a:gd name="connsiteX38" fmla="*/ 1253328 w 2800371"/>
              <a:gd name="connsiteY38" fmla="*/ 1274525 h 1460544"/>
              <a:gd name="connsiteX39" fmla="*/ 1299224 w 2800371"/>
              <a:gd name="connsiteY39" fmla="*/ 1263933 h 1460544"/>
              <a:gd name="connsiteX40" fmla="*/ 1313346 w 2800371"/>
              <a:gd name="connsiteY40" fmla="*/ 1239220 h 1460544"/>
              <a:gd name="connsiteX41" fmla="*/ 1327468 w 2800371"/>
              <a:gd name="connsiteY41" fmla="*/ 1218037 h 1460544"/>
              <a:gd name="connsiteX42" fmla="*/ 1338060 w 2800371"/>
              <a:gd name="connsiteY42" fmla="*/ 1200384 h 1460544"/>
              <a:gd name="connsiteX43" fmla="*/ 1348651 w 2800371"/>
              <a:gd name="connsiteY43" fmla="*/ 1165079 h 1460544"/>
              <a:gd name="connsiteX44" fmla="*/ 1355713 w 2800371"/>
              <a:gd name="connsiteY44" fmla="*/ 1150957 h 1460544"/>
              <a:gd name="connsiteX45" fmla="*/ 1398079 w 2800371"/>
              <a:gd name="connsiteY45" fmla="*/ 1052103 h 1460544"/>
              <a:gd name="connsiteX46" fmla="*/ 1419262 w 2800371"/>
              <a:gd name="connsiteY46" fmla="*/ 1030920 h 1460544"/>
              <a:gd name="connsiteX47" fmla="*/ 1443975 w 2800371"/>
              <a:gd name="connsiteY47" fmla="*/ 935597 h 1460544"/>
              <a:gd name="connsiteX48" fmla="*/ 1454567 w 2800371"/>
              <a:gd name="connsiteY48" fmla="*/ 907353 h 1460544"/>
              <a:gd name="connsiteX49" fmla="*/ 1461628 w 2800371"/>
              <a:gd name="connsiteY49" fmla="*/ 886170 h 1460544"/>
              <a:gd name="connsiteX50" fmla="*/ 1475750 w 2800371"/>
              <a:gd name="connsiteY50" fmla="*/ 850865 h 1460544"/>
              <a:gd name="connsiteX51" fmla="*/ 1500463 w 2800371"/>
              <a:gd name="connsiteY51" fmla="*/ 801438 h 1460544"/>
              <a:gd name="connsiteX52" fmla="*/ 1571073 w 2800371"/>
              <a:gd name="connsiteY52" fmla="*/ 610791 h 1460544"/>
              <a:gd name="connsiteX53" fmla="*/ 1613439 w 2800371"/>
              <a:gd name="connsiteY53" fmla="*/ 300106 h 1460544"/>
              <a:gd name="connsiteX54" fmla="*/ 1627561 w 2800371"/>
              <a:gd name="connsiteY54" fmla="*/ 225966 h 1460544"/>
              <a:gd name="connsiteX55" fmla="*/ 1631092 w 2800371"/>
              <a:gd name="connsiteY55" fmla="*/ 151825 h 1460544"/>
              <a:gd name="connsiteX56" fmla="*/ 1666397 w 2800371"/>
              <a:gd name="connsiteY56" fmla="*/ 84746 h 1460544"/>
              <a:gd name="connsiteX57" fmla="*/ 1673458 w 2800371"/>
              <a:gd name="connsiteY57" fmla="*/ 63563 h 1460544"/>
              <a:gd name="connsiteX58" fmla="*/ 1676988 w 2800371"/>
              <a:gd name="connsiteY58" fmla="*/ 52971 h 1460544"/>
              <a:gd name="connsiteX59" fmla="*/ 1691110 w 2800371"/>
              <a:gd name="connsiteY59" fmla="*/ 24727 h 1460544"/>
              <a:gd name="connsiteX60" fmla="*/ 1698171 w 2800371"/>
              <a:gd name="connsiteY60" fmla="*/ 14136 h 1460544"/>
              <a:gd name="connsiteX61" fmla="*/ 1729946 w 2800371"/>
              <a:gd name="connsiteY61" fmla="*/ 17666 h 1460544"/>
              <a:gd name="connsiteX62" fmla="*/ 1765251 w 2800371"/>
              <a:gd name="connsiteY62" fmla="*/ 24727 h 1460544"/>
              <a:gd name="connsiteX63" fmla="*/ 1821739 w 2800371"/>
              <a:gd name="connsiteY63" fmla="*/ 28258 h 1460544"/>
              <a:gd name="connsiteX64" fmla="*/ 1864105 w 2800371"/>
              <a:gd name="connsiteY64" fmla="*/ 24727 h 1460544"/>
              <a:gd name="connsiteX65" fmla="*/ 1874696 w 2800371"/>
              <a:gd name="connsiteY65" fmla="*/ 21197 h 1460544"/>
              <a:gd name="connsiteX66" fmla="*/ 1966489 w 2800371"/>
              <a:gd name="connsiteY66" fmla="*/ 17666 h 1460544"/>
              <a:gd name="connsiteX67" fmla="*/ 2308948 w 2800371"/>
              <a:gd name="connsiteY67" fmla="*/ 7075 h 1460544"/>
              <a:gd name="connsiteX68" fmla="*/ 2372497 w 2800371"/>
              <a:gd name="connsiteY68" fmla="*/ 7075 h 1460544"/>
              <a:gd name="connsiteX69" fmla="*/ 2393680 w 2800371"/>
              <a:gd name="connsiteY69" fmla="*/ 14136 h 1460544"/>
              <a:gd name="connsiteX70" fmla="*/ 2404272 w 2800371"/>
              <a:gd name="connsiteY70" fmla="*/ 77685 h 1460544"/>
              <a:gd name="connsiteX71" fmla="*/ 2464290 w 2800371"/>
              <a:gd name="connsiteY71" fmla="*/ 296576 h 1460544"/>
              <a:gd name="connsiteX72" fmla="*/ 2489004 w 2800371"/>
              <a:gd name="connsiteY72" fmla="*/ 533119 h 1460544"/>
              <a:gd name="connsiteX73" fmla="*/ 2517248 w 2800371"/>
              <a:gd name="connsiteY73" fmla="*/ 593138 h 1460544"/>
              <a:gd name="connsiteX74" fmla="*/ 2559614 w 2800371"/>
              <a:gd name="connsiteY74" fmla="*/ 716706 h 1460544"/>
              <a:gd name="connsiteX75" fmla="*/ 2626693 w 2800371"/>
              <a:gd name="connsiteY75" fmla="*/ 836743 h 1460544"/>
              <a:gd name="connsiteX76" fmla="*/ 2686712 w 2800371"/>
              <a:gd name="connsiteY76" fmla="*/ 967371 h 1460544"/>
              <a:gd name="connsiteX77" fmla="*/ 2697303 w 2800371"/>
              <a:gd name="connsiteY77" fmla="*/ 977963 h 1460544"/>
              <a:gd name="connsiteX78" fmla="*/ 2704364 w 2800371"/>
              <a:gd name="connsiteY78" fmla="*/ 988554 h 1460544"/>
              <a:gd name="connsiteX79" fmla="*/ 2729078 w 2800371"/>
              <a:gd name="connsiteY79" fmla="*/ 1002676 h 1460544"/>
              <a:gd name="connsiteX80" fmla="*/ 2743200 w 2800371"/>
              <a:gd name="connsiteY80" fmla="*/ 1016798 h 1460544"/>
              <a:gd name="connsiteX81" fmla="*/ 2789096 w 2800371"/>
              <a:gd name="connsiteY81" fmla="*/ 1027390 h 1460544"/>
              <a:gd name="connsiteX82" fmla="*/ 2792627 w 2800371"/>
              <a:gd name="connsiteY82" fmla="*/ 1327482 h 1460544"/>
              <a:gd name="connsiteX83" fmla="*/ 2760852 w 2800371"/>
              <a:gd name="connsiteY83" fmla="*/ 1454580 h 1460544"/>
              <a:gd name="connsiteX84" fmla="*/ 2068874 w 2800371"/>
              <a:gd name="connsiteY84" fmla="*/ 1458111 h 1460544"/>
              <a:gd name="connsiteX85" fmla="*/ 571941 w 2800371"/>
              <a:gd name="connsiteY85" fmla="*/ 1454581 h 1460544"/>
              <a:gd name="connsiteX86" fmla="*/ 289501 w 2800371"/>
              <a:gd name="connsiteY86" fmla="*/ 1458111 h 1460544"/>
              <a:gd name="connsiteX87" fmla="*/ 151811 w 2800371"/>
              <a:gd name="connsiteY87" fmla="*/ 1454580 h 1460544"/>
              <a:gd name="connsiteX88" fmla="*/ 130628 w 2800371"/>
              <a:gd name="connsiteY88" fmla="*/ 1454580 h 1460544"/>
              <a:gd name="connsiteX89" fmla="*/ 95323 w 2800371"/>
              <a:gd name="connsiteY89" fmla="*/ 1454580 h 1460544"/>
              <a:gd name="connsiteX90" fmla="*/ 70609 w 2800371"/>
              <a:gd name="connsiteY90" fmla="*/ 1454580 h 1460544"/>
              <a:gd name="connsiteX91" fmla="*/ 35305 w 2800371"/>
              <a:gd name="connsiteY91" fmla="*/ 1454580 h 1460544"/>
              <a:gd name="connsiteX92" fmla="*/ 10591 w 2800371"/>
              <a:gd name="connsiteY92" fmla="*/ 1415745 h 1460544"/>
              <a:gd name="connsiteX93" fmla="*/ 3530 w 2800371"/>
              <a:gd name="connsiteY93" fmla="*/ 1433397 h 1460544"/>
              <a:gd name="connsiteX94" fmla="*/ 0 w 2800371"/>
              <a:gd name="connsiteY94" fmla="*/ 1454580 h 1460544"/>
              <a:gd name="connsiteX95" fmla="*/ 7061 w 2800371"/>
              <a:gd name="connsiteY95" fmla="*/ 1359257 h 1460544"/>
              <a:gd name="connsiteX96" fmla="*/ 7061 w 2800371"/>
              <a:gd name="connsiteY96" fmla="*/ 1331013 h 1460544"/>
              <a:gd name="connsiteX0" fmla="*/ 7061 w 2800371"/>
              <a:gd name="connsiteY0" fmla="*/ 1331013 h 1460544"/>
              <a:gd name="connsiteX1" fmla="*/ 7061 w 2800371"/>
              <a:gd name="connsiteY1" fmla="*/ 1331013 h 1460544"/>
              <a:gd name="connsiteX2" fmla="*/ 52957 w 2800371"/>
              <a:gd name="connsiteY2" fmla="*/ 1309830 h 1460544"/>
              <a:gd name="connsiteX3" fmla="*/ 67079 w 2800371"/>
              <a:gd name="connsiteY3" fmla="*/ 1306299 h 1460544"/>
              <a:gd name="connsiteX4" fmla="*/ 102384 w 2800371"/>
              <a:gd name="connsiteY4" fmla="*/ 1320421 h 1460544"/>
              <a:gd name="connsiteX5" fmla="*/ 123567 w 2800371"/>
              <a:gd name="connsiteY5" fmla="*/ 1334543 h 1460544"/>
              <a:gd name="connsiteX6" fmla="*/ 165933 w 2800371"/>
              <a:gd name="connsiteY6" fmla="*/ 1331013 h 1460544"/>
              <a:gd name="connsiteX7" fmla="*/ 194177 w 2800371"/>
              <a:gd name="connsiteY7" fmla="*/ 1316891 h 1460544"/>
              <a:gd name="connsiteX8" fmla="*/ 208299 w 2800371"/>
              <a:gd name="connsiteY8" fmla="*/ 1313360 h 1460544"/>
              <a:gd name="connsiteX9" fmla="*/ 240074 w 2800371"/>
              <a:gd name="connsiteY9" fmla="*/ 1306299 h 1460544"/>
              <a:gd name="connsiteX10" fmla="*/ 275379 w 2800371"/>
              <a:gd name="connsiteY10" fmla="*/ 1309830 h 1460544"/>
              <a:gd name="connsiteX11" fmla="*/ 293031 w 2800371"/>
              <a:gd name="connsiteY11" fmla="*/ 1316891 h 1460544"/>
              <a:gd name="connsiteX12" fmla="*/ 310684 w 2800371"/>
              <a:gd name="connsiteY12" fmla="*/ 1309830 h 1460544"/>
              <a:gd name="connsiteX13" fmla="*/ 353050 w 2800371"/>
              <a:gd name="connsiteY13" fmla="*/ 1302769 h 1460544"/>
              <a:gd name="connsiteX14" fmla="*/ 427190 w 2800371"/>
              <a:gd name="connsiteY14" fmla="*/ 1313360 h 1460544"/>
              <a:gd name="connsiteX15" fmla="*/ 451904 w 2800371"/>
              <a:gd name="connsiteY15" fmla="*/ 1320421 h 1460544"/>
              <a:gd name="connsiteX16" fmla="*/ 554289 w 2800371"/>
              <a:gd name="connsiteY16" fmla="*/ 1309830 h 1460544"/>
              <a:gd name="connsiteX17" fmla="*/ 586063 w 2800371"/>
              <a:gd name="connsiteY17" fmla="*/ 1285116 h 1460544"/>
              <a:gd name="connsiteX18" fmla="*/ 617838 w 2800371"/>
              <a:gd name="connsiteY18" fmla="*/ 1260403 h 1460544"/>
              <a:gd name="connsiteX19" fmla="*/ 631960 w 2800371"/>
              <a:gd name="connsiteY19" fmla="*/ 1235689 h 1460544"/>
              <a:gd name="connsiteX20" fmla="*/ 649612 w 2800371"/>
              <a:gd name="connsiteY20" fmla="*/ 1214506 h 1460544"/>
              <a:gd name="connsiteX21" fmla="*/ 670795 w 2800371"/>
              <a:gd name="connsiteY21" fmla="*/ 1207445 h 1460544"/>
              <a:gd name="connsiteX22" fmla="*/ 720222 w 2800371"/>
              <a:gd name="connsiteY22" fmla="*/ 1218037 h 1460544"/>
              <a:gd name="connsiteX23" fmla="*/ 741405 w 2800371"/>
              <a:gd name="connsiteY23" fmla="*/ 1242750 h 1460544"/>
              <a:gd name="connsiteX24" fmla="*/ 751997 w 2800371"/>
              <a:gd name="connsiteY24" fmla="*/ 1249811 h 1460544"/>
              <a:gd name="connsiteX25" fmla="*/ 882625 w 2800371"/>
              <a:gd name="connsiteY25" fmla="*/ 1260403 h 1460544"/>
              <a:gd name="connsiteX26" fmla="*/ 914400 w 2800371"/>
              <a:gd name="connsiteY26" fmla="*/ 1295708 h 1460544"/>
              <a:gd name="connsiteX27" fmla="*/ 935583 w 2800371"/>
              <a:gd name="connsiteY27" fmla="*/ 1306299 h 1460544"/>
              <a:gd name="connsiteX28" fmla="*/ 963827 w 2800371"/>
              <a:gd name="connsiteY28" fmla="*/ 1313360 h 1460544"/>
              <a:gd name="connsiteX29" fmla="*/ 1016784 w 2800371"/>
              <a:gd name="connsiteY29" fmla="*/ 1239220 h 1460544"/>
              <a:gd name="connsiteX30" fmla="*/ 1073272 w 2800371"/>
              <a:gd name="connsiteY30" fmla="*/ 1182732 h 1460544"/>
              <a:gd name="connsiteX31" fmla="*/ 1105047 w 2800371"/>
              <a:gd name="connsiteY31" fmla="*/ 1172140 h 1460544"/>
              <a:gd name="connsiteX32" fmla="*/ 1154474 w 2800371"/>
              <a:gd name="connsiteY32" fmla="*/ 1175671 h 1460544"/>
              <a:gd name="connsiteX33" fmla="*/ 1179187 w 2800371"/>
              <a:gd name="connsiteY33" fmla="*/ 1196854 h 1460544"/>
              <a:gd name="connsiteX34" fmla="*/ 1193309 w 2800371"/>
              <a:gd name="connsiteY34" fmla="*/ 1207445 h 1460544"/>
              <a:gd name="connsiteX35" fmla="*/ 1218023 w 2800371"/>
              <a:gd name="connsiteY35" fmla="*/ 1225098 h 1460544"/>
              <a:gd name="connsiteX36" fmla="*/ 1228614 w 2800371"/>
              <a:gd name="connsiteY36" fmla="*/ 1242750 h 1460544"/>
              <a:gd name="connsiteX37" fmla="*/ 1232145 w 2800371"/>
              <a:gd name="connsiteY37" fmla="*/ 1253342 h 1460544"/>
              <a:gd name="connsiteX38" fmla="*/ 1253328 w 2800371"/>
              <a:gd name="connsiteY38" fmla="*/ 1274525 h 1460544"/>
              <a:gd name="connsiteX39" fmla="*/ 1299224 w 2800371"/>
              <a:gd name="connsiteY39" fmla="*/ 1263933 h 1460544"/>
              <a:gd name="connsiteX40" fmla="*/ 1313346 w 2800371"/>
              <a:gd name="connsiteY40" fmla="*/ 1239220 h 1460544"/>
              <a:gd name="connsiteX41" fmla="*/ 1327468 w 2800371"/>
              <a:gd name="connsiteY41" fmla="*/ 1218037 h 1460544"/>
              <a:gd name="connsiteX42" fmla="*/ 1338060 w 2800371"/>
              <a:gd name="connsiteY42" fmla="*/ 1200384 h 1460544"/>
              <a:gd name="connsiteX43" fmla="*/ 1348651 w 2800371"/>
              <a:gd name="connsiteY43" fmla="*/ 1165079 h 1460544"/>
              <a:gd name="connsiteX44" fmla="*/ 1355713 w 2800371"/>
              <a:gd name="connsiteY44" fmla="*/ 1150957 h 1460544"/>
              <a:gd name="connsiteX45" fmla="*/ 1398079 w 2800371"/>
              <a:gd name="connsiteY45" fmla="*/ 1052103 h 1460544"/>
              <a:gd name="connsiteX46" fmla="*/ 1419262 w 2800371"/>
              <a:gd name="connsiteY46" fmla="*/ 1030920 h 1460544"/>
              <a:gd name="connsiteX47" fmla="*/ 1443975 w 2800371"/>
              <a:gd name="connsiteY47" fmla="*/ 935597 h 1460544"/>
              <a:gd name="connsiteX48" fmla="*/ 1454567 w 2800371"/>
              <a:gd name="connsiteY48" fmla="*/ 907353 h 1460544"/>
              <a:gd name="connsiteX49" fmla="*/ 1461628 w 2800371"/>
              <a:gd name="connsiteY49" fmla="*/ 886170 h 1460544"/>
              <a:gd name="connsiteX50" fmla="*/ 1475750 w 2800371"/>
              <a:gd name="connsiteY50" fmla="*/ 850865 h 1460544"/>
              <a:gd name="connsiteX51" fmla="*/ 1500463 w 2800371"/>
              <a:gd name="connsiteY51" fmla="*/ 801438 h 1460544"/>
              <a:gd name="connsiteX52" fmla="*/ 1571073 w 2800371"/>
              <a:gd name="connsiteY52" fmla="*/ 610791 h 1460544"/>
              <a:gd name="connsiteX53" fmla="*/ 1613439 w 2800371"/>
              <a:gd name="connsiteY53" fmla="*/ 300106 h 1460544"/>
              <a:gd name="connsiteX54" fmla="*/ 1627561 w 2800371"/>
              <a:gd name="connsiteY54" fmla="*/ 225966 h 1460544"/>
              <a:gd name="connsiteX55" fmla="*/ 1631092 w 2800371"/>
              <a:gd name="connsiteY55" fmla="*/ 151825 h 1460544"/>
              <a:gd name="connsiteX56" fmla="*/ 1666397 w 2800371"/>
              <a:gd name="connsiteY56" fmla="*/ 84746 h 1460544"/>
              <a:gd name="connsiteX57" fmla="*/ 1673458 w 2800371"/>
              <a:gd name="connsiteY57" fmla="*/ 63563 h 1460544"/>
              <a:gd name="connsiteX58" fmla="*/ 1676988 w 2800371"/>
              <a:gd name="connsiteY58" fmla="*/ 52971 h 1460544"/>
              <a:gd name="connsiteX59" fmla="*/ 1691110 w 2800371"/>
              <a:gd name="connsiteY59" fmla="*/ 24727 h 1460544"/>
              <a:gd name="connsiteX60" fmla="*/ 1698171 w 2800371"/>
              <a:gd name="connsiteY60" fmla="*/ 14136 h 1460544"/>
              <a:gd name="connsiteX61" fmla="*/ 1729946 w 2800371"/>
              <a:gd name="connsiteY61" fmla="*/ 17666 h 1460544"/>
              <a:gd name="connsiteX62" fmla="*/ 1765251 w 2800371"/>
              <a:gd name="connsiteY62" fmla="*/ 24727 h 1460544"/>
              <a:gd name="connsiteX63" fmla="*/ 1821739 w 2800371"/>
              <a:gd name="connsiteY63" fmla="*/ 28258 h 1460544"/>
              <a:gd name="connsiteX64" fmla="*/ 1864105 w 2800371"/>
              <a:gd name="connsiteY64" fmla="*/ 24727 h 1460544"/>
              <a:gd name="connsiteX65" fmla="*/ 1874696 w 2800371"/>
              <a:gd name="connsiteY65" fmla="*/ 21197 h 1460544"/>
              <a:gd name="connsiteX66" fmla="*/ 1966489 w 2800371"/>
              <a:gd name="connsiteY66" fmla="*/ 17666 h 1460544"/>
              <a:gd name="connsiteX67" fmla="*/ 2308948 w 2800371"/>
              <a:gd name="connsiteY67" fmla="*/ 7075 h 1460544"/>
              <a:gd name="connsiteX68" fmla="*/ 2372497 w 2800371"/>
              <a:gd name="connsiteY68" fmla="*/ 7075 h 1460544"/>
              <a:gd name="connsiteX69" fmla="*/ 2393680 w 2800371"/>
              <a:gd name="connsiteY69" fmla="*/ 14136 h 1460544"/>
              <a:gd name="connsiteX70" fmla="*/ 2404272 w 2800371"/>
              <a:gd name="connsiteY70" fmla="*/ 77685 h 1460544"/>
              <a:gd name="connsiteX71" fmla="*/ 2464290 w 2800371"/>
              <a:gd name="connsiteY71" fmla="*/ 296576 h 1460544"/>
              <a:gd name="connsiteX72" fmla="*/ 2489004 w 2800371"/>
              <a:gd name="connsiteY72" fmla="*/ 533119 h 1460544"/>
              <a:gd name="connsiteX73" fmla="*/ 2517248 w 2800371"/>
              <a:gd name="connsiteY73" fmla="*/ 593138 h 1460544"/>
              <a:gd name="connsiteX74" fmla="*/ 2559614 w 2800371"/>
              <a:gd name="connsiteY74" fmla="*/ 716706 h 1460544"/>
              <a:gd name="connsiteX75" fmla="*/ 2626693 w 2800371"/>
              <a:gd name="connsiteY75" fmla="*/ 836743 h 1460544"/>
              <a:gd name="connsiteX76" fmla="*/ 2686712 w 2800371"/>
              <a:gd name="connsiteY76" fmla="*/ 967371 h 1460544"/>
              <a:gd name="connsiteX77" fmla="*/ 2697303 w 2800371"/>
              <a:gd name="connsiteY77" fmla="*/ 977963 h 1460544"/>
              <a:gd name="connsiteX78" fmla="*/ 2704364 w 2800371"/>
              <a:gd name="connsiteY78" fmla="*/ 988554 h 1460544"/>
              <a:gd name="connsiteX79" fmla="*/ 2729078 w 2800371"/>
              <a:gd name="connsiteY79" fmla="*/ 1002676 h 1460544"/>
              <a:gd name="connsiteX80" fmla="*/ 2743200 w 2800371"/>
              <a:gd name="connsiteY80" fmla="*/ 1016798 h 1460544"/>
              <a:gd name="connsiteX81" fmla="*/ 2789096 w 2800371"/>
              <a:gd name="connsiteY81" fmla="*/ 1027390 h 1460544"/>
              <a:gd name="connsiteX82" fmla="*/ 2792627 w 2800371"/>
              <a:gd name="connsiteY82" fmla="*/ 1327482 h 1460544"/>
              <a:gd name="connsiteX83" fmla="*/ 2760852 w 2800371"/>
              <a:gd name="connsiteY83" fmla="*/ 1454580 h 1460544"/>
              <a:gd name="connsiteX84" fmla="*/ 2068874 w 2800371"/>
              <a:gd name="connsiteY84" fmla="*/ 1458111 h 1460544"/>
              <a:gd name="connsiteX85" fmla="*/ 571941 w 2800371"/>
              <a:gd name="connsiteY85" fmla="*/ 1454581 h 1460544"/>
              <a:gd name="connsiteX86" fmla="*/ 289501 w 2800371"/>
              <a:gd name="connsiteY86" fmla="*/ 1458111 h 1460544"/>
              <a:gd name="connsiteX87" fmla="*/ 151811 w 2800371"/>
              <a:gd name="connsiteY87" fmla="*/ 1454580 h 1460544"/>
              <a:gd name="connsiteX88" fmla="*/ 130628 w 2800371"/>
              <a:gd name="connsiteY88" fmla="*/ 1454580 h 1460544"/>
              <a:gd name="connsiteX89" fmla="*/ 95323 w 2800371"/>
              <a:gd name="connsiteY89" fmla="*/ 1454580 h 1460544"/>
              <a:gd name="connsiteX90" fmla="*/ 70609 w 2800371"/>
              <a:gd name="connsiteY90" fmla="*/ 1454580 h 1460544"/>
              <a:gd name="connsiteX91" fmla="*/ 35305 w 2800371"/>
              <a:gd name="connsiteY91" fmla="*/ 1454580 h 1460544"/>
              <a:gd name="connsiteX92" fmla="*/ 10591 w 2800371"/>
              <a:gd name="connsiteY92" fmla="*/ 1415745 h 1460544"/>
              <a:gd name="connsiteX93" fmla="*/ 24713 w 2800371"/>
              <a:gd name="connsiteY93" fmla="*/ 1451050 h 1460544"/>
              <a:gd name="connsiteX94" fmla="*/ 0 w 2800371"/>
              <a:gd name="connsiteY94" fmla="*/ 1454580 h 1460544"/>
              <a:gd name="connsiteX95" fmla="*/ 7061 w 2800371"/>
              <a:gd name="connsiteY95" fmla="*/ 1359257 h 1460544"/>
              <a:gd name="connsiteX96" fmla="*/ 7061 w 2800371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796489" h="1460544">
                <a:moveTo>
                  <a:pt x="7061" y="1331013"/>
                </a:moveTo>
                <a:lnTo>
                  <a:pt x="7061" y="1331013"/>
                </a:lnTo>
                <a:cubicBezTo>
                  <a:pt x="22360" y="1323952"/>
                  <a:pt x="37377" y="1316246"/>
                  <a:pt x="52957" y="1309830"/>
                </a:cubicBezTo>
                <a:cubicBezTo>
                  <a:pt x="57444" y="1307982"/>
                  <a:pt x="62334" y="1305282"/>
                  <a:pt x="67079" y="1306299"/>
                </a:cubicBezTo>
                <a:cubicBezTo>
                  <a:pt x="79473" y="1308955"/>
                  <a:pt x="91047" y="1314753"/>
                  <a:pt x="102384" y="1320421"/>
                </a:cubicBezTo>
                <a:cubicBezTo>
                  <a:pt x="109974" y="1324216"/>
                  <a:pt x="123567" y="1334543"/>
                  <a:pt x="123567" y="1334543"/>
                </a:cubicBezTo>
                <a:cubicBezTo>
                  <a:pt x="137689" y="1333366"/>
                  <a:pt x="151886" y="1332886"/>
                  <a:pt x="165933" y="1331013"/>
                </a:cubicBezTo>
                <a:cubicBezTo>
                  <a:pt x="177691" y="1329445"/>
                  <a:pt x="183186" y="1321776"/>
                  <a:pt x="194177" y="1316891"/>
                </a:cubicBezTo>
                <a:cubicBezTo>
                  <a:pt x="198611" y="1314920"/>
                  <a:pt x="203562" y="1314413"/>
                  <a:pt x="208299" y="1313360"/>
                </a:cubicBezTo>
                <a:cubicBezTo>
                  <a:pt x="248638" y="1304396"/>
                  <a:pt x="205634" y="1314910"/>
                  <a:pt x="240074" y="1306299"/>
                </a:cubicBezTo>
                <a:cubicBezTo>
                  <a:pt x="251842" y="1307476"/>
                  <a:pt x="263782" y="1307510"/>
                  <a:pt x="275379" y="1309830"/>
                </a:cubicBezTo>
                <a:cubicBezTo>
                  <a:pt x="281593" y="1311073"/>
                  <a:pt x="286694" y="1316891"/>
                  <a:pt x="293031" y="1316891"/>
                </a:cubicBezTo>
                <a:cubicBezTo>
                  <a:pt x="299369" y="1316891"/>
                  <a:pt x="304672" y="1311834"/>
                  <a:pt x="310684" y="1309830"/>
                </a:cubicBezTo>
                <a:cubicBezTo>
                  <a:pt x="324684" y="1305163"/>
                  <a:pt x="338228" y="1304621"/>
                  <a:pt x="353050" y="1302769"/>
                </a:cubicBezTo>
                <a:cubicBezTo>
                  <a:pt x="364871" y="1304345"/>
                  <a:pt x="407828" y="1309488"/>
                  <a:pt x="427190" y="1313360"/>
                </a:cubicBezTo>
                <a:cubicBezTo>
                  <a:pt x="438269" y="1315576"/>
                  <a:pt x="441812" y="1317057"/>
                  <a:pt x="451904" y="1320421"/>
                </a:cubicBezTo>
                <a:cubicBezTo>
                  <a:pt x="486431" y="1318983"/>
                  <a:pt x="523064" y="1326861"/>
                  <a:pt x="554289" y="1309830"/>
                </a:cubicBezTo>
                <a:cubicBezTo>
                  <a:pt x="585293" y="1292919"/>
                  <a:pt x="566138" y="1301720"/>
                  <a:pt x="586063" y="1285116"/>
                </a:cubicBezTo>
                <a:cubicBezTo>
                  <a:pt x="596371" y="1276526"/>
                  <a:pt x="617838" y="1260403"/>
                  <a:pt x="617838" y="1260403"/>
                </a:cubicBezTo>
                <a:cubicBezTo>
                  <a:pt x="622545" y="1252165"/>
                  <a:pt x="627417" y="1244019"/>
                  <a:pt x="631960" y="1235689"/>
                </a:cubicBezTo>
                <a:cubicBezTo>
                  <a:pt x="639022" y="1222742"/>
                  <a:pt x="636171" y="1220480"/>
                  <a:pt x="649612" y="1214506"/>
                </a:cubicBezTo>
                <a:cubicBezTo>
                  <a:pt x="656413" y="1211483"/>
                  <a:pt x="663734" y="1209799"/>
                  <a:pt x="670795" y="1207445"/>
                </a:cubicBezTo>
                <a:cubicBezTo>
                  <a:pt x="687271" y="1210976"/>
                  <a:pt x="704518" y="1211930"/>
                  <a:pt x="720222" y="1218037"/>
                </a:cubicBezTo>
                <a:cubicBezTo>
                  <a:pt x="734026" y="1223405"/>
                  <a:pt x="732766" y="1234111"/>
                  <a:pt x="741405" y="1242750"/>
                </a:cubicBezTo>
                <a:cubicBezTo>
                  <a:pt x="744406" y="1245750"/>
                  <a:pt x="747786" y="1249285"/>
                  <a:pt x="751997" y="1249811"/>
                </a:cubicBezTo>
                <a:cubicBezTo>
                  <a:pt x="795345" y="1255230"/>
                  <a:pt x="839082" y="1256872"/>
                  <a:pt x="882625" y="1260403"/>
                </a:cubicBezTo>
                <a:cubicBezTo>
                  <a:pt x="890247" y="1270566"/>
                  <a:pt x="904264" y="1290640"/>
                  <a:pt x="914400" y="1295708"/>
                </a:cubicBezTo>
                <a:cubicBezTo>
                  <a:pt x="921461" y="1299238"/>
                  <a:pt x="928149" y="1303644"/>
                  <a:pt x="935583" y="1306299"/>
                </a:cubicBezTo>
                <a:cubicBezTo>
                  <a:pt x="944722" y="1309563"/>
                  <a:pt x="954412" y="1311006"/>
                  <a:pt x="963827" y="1313360"/>
                </a:cubicBezTo>
                <a:cubicBezTo>
                  <a:pt x="1018271" y="1272527"/>
                  <a:pt x="969522" y="1316020"/>
                  <a:pt x="1016784" y="1239220"/>
                </a:cubicBezTo>
                <a:cubicBezTo>
                  <a:pt x="1029237" y="1218983"/>
                  <a:pt x="1050522" y="1194107"/>
                  <a:pt x="1073272" y="1182732"/>
                </a:cubicBezTo>
                <a:cubicBezTo>
                  <a:pt x="1083258" y="1177739"/>
                  <a:pt x="1094455" y="1175671"/>
                  <a:pt x="1105047" y="1172140"/>
                </a:cubicBezTo>
                <a:cubicBezTo>
                  <a:pt x="1121523" y="1173317"/>
                  <a:pt x="1138208" y="1172800"/>
                  <a:pt x="1154474" y="1175671"/>
                </a:cubicBezTo>
                <a:cubicBezTo>
                  <a:pt x="1161237" y="1176865"/>
                  <a:pt x="1176761" y="1194732"/>
                  <a:pt x="1179187" y="1196854"/>
                </a:cubicBezTo>
                <a:cubicBezTo>
                  <a:pt x="1183615" y="1200729"/>
                  <a:pt x="1188319" y="1204327"/>
                  <a:pt x="1193309" y="1207445"/>
                </a:cubicBezTo>
                <a:cubicBezTo>
                  <a:pt x="1208077" y="1216675"/>
                  <a:pt x="1207334" y="1210845"/>
                  <a:pt x="1218023" y="1225098"/>
                </a:cubicBezTo>
                <a:cubicBezTo>
                  <a:pt x="1222140" y="1230587"/>
                  <a:pt x="1225545" y="1236613"/>
                  <a:pt x="1228614" y="1242750"/>
                </a:cubicBezTo>
                <a:cubicBezTo>
                  <a:pt x="1230278" y="1246079"/>
                  <a:pt x="1229860" y="1250404"/>
                  <a:pt x="1232145" y="1253342"/>
                </a:cubicBezTo>
                <a:cubicBezTo>
                  <a:pt x="1238276" y="1261224"/>
                  <a:pt x="1253328" y="1274525"/>
                  <a:pt x="1253328" y="1274525"/>
                </a:cubicBezTo>
                <a:cubicBezTo>
                  <a:pt x="1268627" y="1270994"/>
                  <a:pt x="1285691" y="1271894"/>
                  <a:pt x="1299224" y="1263933"/>
                </a:cubicBezTo>
                <a:cubicBezTo>
                  <a:pt x="1307402" y="1259122"/>
                  <a:pt x="1308373" y="1247300"/>
                  <a:pt x="1313346" y="1239220"/>
                </a:cubicBezTo>
                <a:cubicBezTo>
                  <a:pt x="1317794" y="1231993"/>
                  <a:pt x="1322912" y="1225197"/>
                  <a:pt x="1327468" y="1218037"/>
                </a:cubicBezTo>
                <a:cubicBezTo>
                  <a:pt x="1331152" y="1212248"/>
                  <a:pt x="1334529" y="1206268"/>
                  <a:pt x="1338060" y="1200384"/>
                </a:cubicBezTo>
                <a:cubicBezTo>
                  <a:pt x="1341590" y="1188616"/>
                  <a:pt x="1344519" y="1176650"/>
                  <a:pt x="1348651" y="1165079"/>
                </a:cubicBezTo>
                <a:cubicBezTo>
                  <a:pt x="1350421" y="1160123"/>
                  <a:pt x="1353893" y="1155896"/>
                  <a:pt x="1355713" y="1150957"/>
                </a:cubicBezTo>
                <a:cubicBezTo>
                  <a:pt x="1372801" y="1104578"/>
                  <a:pt x="1370201" y="1092847"/>
                  <a:pt x="1398079" y="1052103"/>
                </a:cubicBezTo>
                <a:cubicBezTo>
                  <a:pt x="1403718" y="1043862"/>
                  <a:pt x="1412201" y="1037981"/>
                  <a:pt x="1419262" y="1030920"/>
                </a:cubicBezTo>
                <a:cubicBezTo>
                  <a:pt x="1427500" y="999146"/>
                  <a:pt x="1432449" y="966332"/>
                  <a:pt x="1443975" y="935597"/>
                </a:cubicBezTo>
                <a:cubicBezTo>
                  <a:pt x="1447506" y="926182"/>
                  <a:pt x="1451185" y="916822"/>
                  <a:pt x="1454567" y="907353"/>
                </a:cubicBezTo>
                <a:cubicBezTo>
                  <a:pt x="1457070" y="900344"/>
                  <a:pt x="1459015" y="893139"/>
                  <a:pt x="1461628" y="886170"/>
                </a:cubicBezTo>
                <a:cubicBezTo>
                  <a:pt x="1466078" y="874302"/>
                  <a:pt x="1470469" y="862387"/>
                  <a:pt x="1475750" y="850865"/>
                </a:cubicBezTo>
                <a:cubicBezTo>
                  <a:pt x="1483425" y="834120"/>
                  <a:pt x="1494425" y="818841"/>
                  <a:pt x="1500463" y="801438"/>
                </a:cubicBezTo>
                <a:cubicBezTo>
                  <a:pt x="1569270" y="603111"/>
                  <a:pt x="1500150" y="745544"/>
                  <a:pt x="1571073" y="610791"/>
                </a:cubicBezTo>
                <a:cubicBezTo>
                  <a:pt x="1581457" y="413502"/>
                  <a:pt x="1569125" y="524838"/>
                  <a:pt x="1613439" y="300106"/>
                </a:cubicBezTo>
                <a:cubicBezTo>
                  <a:pt x="1618306" y="275424"/>
                  <a:pt x="1627561" y="225966"/>
                  <a:pt x="1627561" y="225966"/>
                </a:cubicBezTo>
                <a:cubicBezTo>
                  <a:pt x="1628738" y="201252"/>
                  <a:pt x="1625958" y="176028"/>
                  <a:pt x="1631092" y="151825"/>
                </a:cubicBezTo>
                <a:cubicBezTo>
                  <a:pt x="1635405" y="131494"/>
                  <a:pt x="1657129" y="104827"/>
                  <a:pt x="1666397" y="84746"/>
                </a:cubicBezTo>
                <a:cubicBezTo>
                  <a:pt x="1669516" y="77988"/>
                  <a:pt x="1671104" y="70624"/>
                  <a:pt x="1673458" y="63563"/>
                </a:cubicBezTo>
                <a:cubicBezTo>
                  <a:pt x="1674635" y="60032"/>
                  <a:pt x="1674924" y="56067"/>
                  <a:pt x="1676988" y="52971"/>
                </a:cubicBezTo>
                <a:cubicBezTo>
                  <a:pt x="1693347" y="28434"/>
                  <a:pt x="1673836" y="59274"/>
                  <a:pt x="1691110" y="24727"/>
                </a:cubicBezTo>
                <a:cubicBezTo>
                  <a:pt x="1693008" y="20932"/>
                  <a:pt x="1695817" y="17666"/>
                  <a:pt x="1698171" y="14136"/>
                </a:cubicBezTo>
                <a:cubicBezTo>
                  <a:pt x="1708763" y="15313"/>
                  <a:pt x="1719420" y="16004"/>
                  <a:pt x="1729946" y="17666"/>
                </a:cubicBezTo>
                <a:cubicBezTo>
                  <a:pt x="1741801" y="19538"/>
                  <a:pt x="1753273" y="23978"/>
                  <a:pt x="1765251" y="24727"/>
                </a:cubicBezTo>
                <a:lnTo>
                  <a:pt x="1821739" y="28258"/>
                </a:lnTo>
                <a:cubicBezTo>
                  <a:pt x="1835861" y="27081"/>
                  <a:pt x="1850058" y="26600"/>
                  <a:pt x="1864105" y="24727"/>
                </a:cubicBezTo>
                <a:cubicBezTo>
                  <a:pt x="1867794" y="24235"/>
                  <a:pt x="1870984" y="21453"/>
                  <a:pt x="1874696" y="21197"/>
                </a:cubicBezTo>
                <a:cubicBezTo>
                  <a:pt x="1905244" y="19090"/>
                  <a:pt x="1935885" y="18661"/>
                  <a:pt x="1966489" y="17666"/>
                </a:cubicBezTo>
                <a:lnTo>
                  <a:pt x="2308948" y="7075"/>
                </a:lnTo>
                <a:cubicBezTo>
                  <a:pt x="2347463" y="-1484"/>
                  <a:pt x="2333983" y="-3196"/>
                  <a:pt x="2372497" y="7075"/>
                </a:cubicBezTo>
                <a:cubicBezTo>
                  <a:pt x="2379689" y="8993"/>
                  <a:pt x="2393680" y="14136"/>
                  <a:pt x="2393680" y="14136"/>
                </a:cubicBezTo>
                <a:cubicBezTo>
                  <a:pt x="2397211" y="35319"/>
                  <a:pt x="2399710" y="56700"/>
                  <a:pt x="2404272" y="77685"/>
                </a:cubicBezTo>
                <a:cubicBezTo>
                  <a:pt x="2421688" y="157801"/>
                  <a:pt x="2440782" y="216647"/>
                  <a:pt x="2464290" y="296576"/>
                </a:cubicBezTo>
                <a:cubicBezTo>
                  <a:pt x="2467293" y="331606"/>
                  <a:pt x="2479697" y="495116"/>
                  <a:pt x="2489004" y="533119"/>
                </a:cubicBezTo>
                <a:cubicBezTo>
                  <a:pt x="2494263" y="554595"/>
                  <a:pt x="2509311" y="572501"/>
                  <a:pt x="2517248" y="593138"/>
                </a:cubicBezTo>
                <a:cubicBezTo>
                  <a:pt x="2532879" y="633779"/>
                  <a:pt x="2542965" y="676472"/>
                  <a:pt x="2559614" y="716706"/>
                </a:cubicBezTo>
                <a:cubicBezTo>
                  <a:pt x="2602135" y="819466"/>
                  <a:pt x="2589079" y="768152"/>
                  <a:pt x="2626693" y="836743"/>
                </a:cubicBezTo>
                <a:cubicBezTo>
                  <a:pt x="2729286" y="1023826"/>
                  <a:pt x="2604610" y="803168"/>
                  <a:pt x="2686712" y="967371"/>
                </a:cubicBezTo>
                <a:cubicBezTo>
                  <a:pt x="2688945" y="971837"/>
                  <a:pt x="2694107" y="974127"/>
                  <a:pt x="2697303" y="977963"/>
                </a:cubicBezTo>
                <a:cubicBezTo>
                  <a:pt x="2700019" y="981223"/>
                  <a:pt x="2701364" y="985554"/>
                  <a:pt x="2704364" y="988554"/>
                </a:cubicBezTo>
                <a:cubicBezTo>
                  <a:pt x="2713820" y="998009"/>
                  <a:pt x="2718001" y="994369"/>
                  <a:pt x="2729078" y="1002676"/>
                </a:cubicBezTo>
                <a:cubicBezTo>
                  <a:pt x="2734404" y="1006670"/>
                  <a:pt x="2737661" y="1013105"/>
                  <a:pt x="2743200" y="1016798"/>
                </a:cubicBezTo>
                <a:cubicBezTo>
                  <a:pt x="2756634" y="1025754"/>
                  <a:pt x="2774068" y="1025511"/>
                  <a:pt x="2789096" y="1027390"/>
                </a:cubicBezTo>
                <a:cubicBezTo>
                  <a:pt x="2799358" y="1140269"/>
                  <a:pt x="2797334" y="1255695"/>
                  <a:pt x="2792627" y="1327482"/>
                </a:cubicBezTo>
                <a:cubicBezTo>
                  <a:pt x="2787920" y="1399269"/>
                  <a:pt x="2785566" y="1387501"/>
                  <a:pt x="2760852" y="1458111"/>
                </a:cubicBezTo>
                <a:cubicBezTo>
                  <a:pt x="2526662" y="1453404"/>
                  <a:pt x="2433693" y="1458699"/>
                  <a:pt x="2068874" y="1458111"/>
                </a:cubicBezTo>
                <a:lnTo>
                  <a:pt x="571941" y="1454581"/>
                </a:lnTo>
                <a:cubicBezTo>
                  <a:pt x="275379" y="1454581"/>
                  <a:pt x="359523" y="1458111"/>
                  <a:pt x="289501" y="1458111"/>
                </a:cubicBezTo>
                <a:cubicBezTo>
                  <a:pt x="219479" y="1458111"/>
                  <a:pt x="178290" y="1455168"/>
                  <a:pt x="151811" y="1454580"/>
                </a:cubicBezTo>
                <a:cubicBezTo>
                  <a:pt x="125332" y="1453992"/>
                  <a:pt x="140043" y="1454580"/>
                  <a:pt x="130628" y="1454580"/>
                </a:cubicBezTo>
                <a:cubicBezTo>
                  <a:pt x="121213" y="1454580"/>
                  <a:pt x="110622" y="1448696"/>
                  <a:pt x="95323" y="1454580"/>
                </a:cubicBezTo>
                <a:cubicBezTo>
                  <a:pt x="81903" y="1468000"/>
                  <a:pt x="80612" y="1454580"/>
                  <a:pt x="70609" y="1454580"/>
                </a:cubicBezTo>
                <a:cubicBezTo>
                  <a:pt x="60606" y="1454580"/>
                  <a:pt x="45308" y="1461052"/>
                  <a:pt x="35305" y="1454580"/>
                </a:cubicBezTo>
                <a:cubicBezTo>
                  <a:pt x="25302" y="1448108"/>
                  <a:pt x="12356" y="1416333"/>
                  <a:pt x="10591" y="1415745"/>
                </a:cubicBezTo>
                <a:cubicBezTo>
                  <a:pt x="8826" y="1415157"/>
                  <a:pt x="26380" y="1444936"/>
                  <a:pt x="24713" y="1451050"/>
                </a:cubicBezTo>
                <a:cubicBezTo>
                  <a:pt x="22830" y="1457956"/>
                  <a:pt x="0" y="1461738"/>
                  <a:pt x="0" y="1454580"/>
                </a:cubicBezTo>
                <a:cubicBezTo>
                  <a:pt x="0" y="1440185"/>
                  <a:pt x="3257" y="1382083"/>
                  <a:pt x="7061" y="1359257"/>
                </a:cubicBezTo>
                <a:cubicBezTo>
                  <a:pt x="10963" y="1335845"/>
                  <a:pt x="7061" y="1335720"/>
                  <a:pt x="7061" y="1331013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grpSp>
        <p:nvGrpSpPr>
          <p:cNvPr id="54" name="Group 53"/>
          <p:cNvGrpSpPr/>
          <p:nvPr/>
        </p:nvGrpSpPr>
        <p:grpSpPr>
          <a:xfrm>
            <a:off x="3131200" y="5687855"/>
            <a:ext cx="4469467" cy="367073"/>
            <a:chOff x="4435075" y="2006815"/>
            <a:chExt cx="4469469" cy="367073"/>
          </a:xfrm>
        </p:grpSpPr>
        <p:sp>
          <p:nvSpPr>
            <p:cNvPr id="55" name="TextBox 54"/>
            <p:cNvSpPr txBox="1"/>
            <p:nvPr/>
          </p:nvSpPr>
          <p:spPr>
            <a:xfrm>
              <a:off x="4825028" y="2006815"/>
              <a:ext cx="4079516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/>
                <a:t>“</a:t>
              </a:r>
              <a:r>
                <a:rPr lang="en-US" sz="1700" i="1" dirty="0"/>
                <a:t>Who did my packet share the queue with</a:t>
              </a:r>
              <a:r>
                <a:rPr lang="en-US" sz="1700" dirty="0"/>
                <a:t>?”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435075" y="2006883"/>
              <a:ext cx="389953" cy="3670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275" name="Freeform 274"/>
          <p:cNvSpPr/>
          <p:nvPr/>
        </p:nvSpPr>
        <p:spPr>
          <a:xfrm>
            <a:off x="7788287" y="6291355"/>
            <a:ext cx="2767915" cy="105915"/>
          </a:xfrm>
          <a:custGeom>
            <a:avLst/>
            <a:gdLst>
              <a:gd name="connsiteX0" fmla="*/ 3531 w 2767914"/>
              <a:gd name="connsiteY0" fmla="*/ 105915 h 105915"/>
              <a:gd name="connsiteX1" fmla="*/ 0 w 2767914"/>
              <a:gd name="connsiteY1" fmla="*/ 17653 h 105915"/>
              <a:gd name="connsiteX2" fmla="*/ 91793 w 2767914"/>
              <a:gd name="connsiteY2" fmla="*/ 21183 h 105915"/>
              <a:gd name="connsiteX3" fmla="*/ 197708 w 2767914"/>
              <a:gd name="connsiteY3" fmla="*/ 38836 h 105915"/>
              <a:gd name="connsiteX4" fmla="*/ 349520 w 2767914"/>
              <a:gd name="connsiteY4" fmla="*/ 24714 h 105915"/>
              <a:gd name="connsiteX5" fmla="*/ 448374 w 2767914"/>
              <a:gd name="connsiteY5" fmla="*/ 35305 h 105915"/>
              <a:gd name="connsiteX6" fmla="*/ 596655 w 2767914"/>
              <a:gd name="connsiteY6" fmla="*/ 0 h 105915"/>
              <a:gd name="connsiteX7" fmla="*/ 780241 w 2767914"/>
              <a:gd name="connsiteY7" fmla="*/ 38836 h 105915"/>
              <a:gd name="connsiteX8" fmla="*/ 988541 w 2767914"/>
              <a:gd name="connsiteY8" fmla="*/ 21183 h 105915"/>
              <a:gd name="connsiteX9" fmla="*/ 1175657 w 2767914"/>
              <a:gd name="connsiteY9" fmla="*/ 38836 h 105915"/>
              <a:gd name="connsiteX10" fmla="*/ 1292164 w 2767914"/>
              <a:gd name="connsiteY10" fmla="*/ 24714 h 105915"/>
              <a:gd name="connsiteX11" fmla="*/ 1405140 w 2767914"/>
              <a:gd name="connsiteY11" fmla="*/ 35305 h 105915"/>
              <a:gd name="connsiteX12" fmla="*/ 1542830 w 2767914"/>
              <a:gd name="connsiteY12" fmla="*/ 35305 h 105915"/>
              <a:gd name="connsiteX13" fmla="*/ 1595787 w 2767914"/>
              <a:gd name="connsiteY13" fmla="*/ 10592 h 105915"/>
              <a:gd name="connsiteX14" fmla="*/ 1691111 w 2767914"/>
              <a:gd name="connsiteY14" fmla="*/ 35305 h 105915"/>
              <a:gd name="connsiteX15" fmla="*/ 1800556 w 2767914"/>
              <a:gd name="connsiteY15" fmla="*/ 17653 h 105915"/>
              <a:gd name="connsiteX16" fmla="*/ 1962959 w 2767914"/>
              <a:gd name="connsiteY16" fmla="*/ 42366 h 105915"/>
              <a:gd name="connsiteX17" fmla="*/ 2234808 w 2767914"/>
              <a:gd name="connsiteY17" fmla="*/ 21183 h 105915"/>
              <a:gd name="connsiteX18" fmla="*/ 2358376 w 2767914"/>
              <a:gd name="connsiteY18" fmla="*/ 38836 h 105915"/>
              <a:gd name="connsiteX19" fmla="*/ 2549023 w 2767914"/>
              <a:gd name="connsiteY19" fmla="*/ 28244 h 105915"/>
              <a:gd name="connsiteX20" fmla="*/ 2679651 w 2767914"/>
              <a:gd name="connsiteY20" fmla="*/ 35305 h 105915"/>
              <a:gd name="connsiteX21" fmla="*/ 2767914 w 2767914"/>
              <a:gd name="connsiteY21" fmla="*/ 56488 h 105915"/>
              <a:gd name="connsiteX22" fmla="*/ 2767914 w 2767914"/>
              <a:gd name="connsiteY22" fmla="*/ 105915 h 105915"/>
              <a:gd name="connsiteX23" fmla="*/ 3531 w 2767914"/>
              <a:gd name="connsiteY23" fmla="*/ 105915 h 10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767914" h="105915">
                <a:moveTo>
                  <a:pt x="3531" y="105915"/>
                </a:moveTo>
                <a:lnTo>
                  <a:pt x="0" y="17653"/>
                </a:lnTo>
                <a:lnTo>
                  <a:pt x="91793" y="21183"/>
                </a:lnTo>
                <a:lnTo>
                  <a:pt x="197708" y="38836"/>
                </a:lnTo>
                <a:lnTo>
                  <a:pt x="349520" y="24714"/>
                </a:lnTo>
                <a:lnTo>
                  <a:pt x="448374" y="35305"/>
                </a:lnTo>
                <a:lnTo>
                  <a:pt x="596655" y="0"/>
                </a:lnTo>
                <a:lnTo>
                  <a:pt x="780241" y="38836"/>
                </a:lnTo>
                <a:lnTo>
                  <a:pt x="988541" y="21183"/>
                </a:lnTo>
                <a:lnTo>
                  <a:pt x="1175657" y="38836"/>
                </a:lnTo>
                <a:lnTo>
                  <a:pt x="1292164" y="24714"/>
                </a:lnTo>
                <a:lnTo>
                  <a:pt x="1405140" y="35305"/>
                </a:lnTo>
                <a:lnTo>
                  <a:pt x="1542830" y="35305"/>
                </a:lnTo>
                <a:lnTo>
                  <a:pt x="1595787" y="10592"/>
                </a:lnTo>
                <a:lnTo>
                  <a:pt x="1691111" y="35305"/>
                </a:lnTo>
                <a:lnTo>
                  <a:pt x="1800556" y="17653"/>
                </a:lnTo>
                <a:lnTo>
                  <a:pt x="1962959" y="42366"/>
                </a:lnTo>
                <a:lnTo>
                  <a:pt x="2234808" y="21183"/>
                </a:lnTo>
                <a:lnTo>
                  <a:pt x="2358376" y="38836"/>
                </a:lnTo>
                <a:lnTo>
                  <a:pt x="2549023" y="28244"/>
                </a:lnTo>
                <a:lnTo>
                  <a:pt x="2679651" y="35305"/>
                </a:lnTo>
                <a:lnTo>
                  <a:pt x="2767914" y="56488"/>
                </a:lnTo>
                <a:lnTo>
                  <a:pt x="2767914" y="105915"/>
                </a:lnTo>
                <a:lnTo>
                  <a:pt x="3531" y="105915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cxnSp>
        <p:nvCxnSpPr>
          <p:cNvPr id="235" name="Straight Arrow Connector 234"/>
          <p:cNvCxnSpPr/>
          <p:nvPr/>
        </p:nvCxnSpPr>
        <p:spPr>
          <a:xfrm>
            <a:off x="7788698" y="6395427"/>
            <a:ext cx="27523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/>
          <p:cNvSpPr/>
          <p:nvPr/>
        </p:nvSpPr>
        <p:spPr>
          <a:xfrm>
            <a:off x="2796989" y="3851237"/>
            <a:ext cx="6895652" cy="978947"/>
          </a:xfrm>
          <a:custGeom>
            <a:avLst/>
            <a:gdLst>
              <a:gd name="connsiteX0" fmla="*/ 0 w 6895652"/>
              <a:gd name="connsiteY0" fmla="*/ 978946 h 978946"/>
              <a:gd name="connsiteX1" fmla="*/ 656217 w 6895652"/>
              <a:gd name="connsiteY1" fmla="*/ 0 h 978946"/>
              <a:gd name="connsiteX2" fmla="*/ 1344706 w 6895652"/>
              <a:gd name="connsiteY2" fmla="*/ 0 h 978946"/>
              <a:gd name="connsiteX3" fmla="*/ 3248810 w 6895652"/>
              <a:gd name="connsiteY3" fmla="*/ 473336 h 978946"/>
              <a:gd name="connsiteX4" fmla="*/ 3732904 w 6895652"/>
              <a:gd name="connsiteY4" fmla="*/ 473336 h 978946"/>
              <a:gd name="connsiteX5" fmla="*/ 5593977 w 6895652"/>
              <a:gd name="connsiteY5" fmla="*/ 43030 h 978946"/>
              <a:gd name="connsiteX6" fmla="*/ 6895652 w 6895652"/>
              <a:gd name="connsiteY6" fmla="*/ 32273 h 978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95652" h="978946">
                <a:moveTo>
                  <a:pt x="0" y="978946"/>
                </a:moveTo>
                <a:lnTo>
                  <a:pt x="656217" y="0"/>
                </a:lnTo>
                <a:lnTo>
                  <a:pt x="1344706" y="0"/>
                </a:lnTo>
                <a:lnTo>
                  <a:pt x="3248810" y="473336"/>
                </a:lnTo>
                <a:lnTo>
                  <a:pt x="3732904" y="473336"/>
                </a:lnTo>
                <a:lnTo>
                  <a:pt x="5593977" y="43030"/>
                </a:lnTo>
                <a:lnTo>
                  <a:pt x="6895652" y="32273"/>
                </a:lnTo>
              </a:path>
            </a:pathLst>
          </a:custGeom>
          <a:noFill/>
          <a:ln w="57150"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pic>
        <p:nvPicPr>
          <p:cNvPr id="154" name="Picture 1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263" y="4078151"/>
            <a:ext cx="652908" cy="434184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513" y="3618839"/>
            <a:ext cx="652908" cy="434184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530" y="3620315"/>
            <a:ext cx="652908" cy="43418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631329" y="3835930"/>
            <a:ext cx="1833183" cy="1410914"/>
            <a:chOff x="1631330" y="3835931"/>
            <a:chExt cx="1833182" cy="1410914"/>
          </a:xfrm>
        </p:grpSpPr>
        <p:grpSp>
          <p:nvGrpSpPr>
            <p:cNvPr id="57" name="Group 56"/>
            <p:cNvGrpSpPr>
              <a:grpSpLocks noChangeAspect="1"/>
            </p:cNvGrpSpPr>
            <p:nvPr/>
          </p:nvGrpSpPr>
          <p:grpSpPr>
            <a:xfrm>
              <a:off x="2109111" y="4637469"/>
              <a:ext cx="710289" cy="255788"/>
              <a:chOff x="12523788" y="-511175"/>
              <a:chExt cx="13454062" cy="4845051"/>
            </a:xfrm>
          </p:grpSpPr>
          <p:sp>
            <p:nvSpPr>
              <p:cNvPr id="58" name="Freeform 57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9" name="Freeform 58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0" name="Freeform 59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1" name="Freeform 60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2" name="Freeform 61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3" name="Rectangle 62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4" name="Rectangle 63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5" name="Rectangle 64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cxnSp>
          <p:nvCxnSpPr>
            <p:cNvPr id="66" name="Straight Connector 65"/>
            <p:cNvCxnSpPr>
              <a:stCxn id="61" idx="2"/>
              <a:endCxn id="151" idx="1"/>
            </p:cNvCxnSpPr>
            <p:nvPr/>
          </p:nvCxnSpPr>
          <p:spPr>
            <a:xfrm flipV="1">
              <a:off x="2819400" y="3835931"/>
              <a:ext cx="645112" cy="96086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1631330" y="4892902"/>
              <a:ext cx="156818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/>
                <a:t>Aggressor flow!</a:t>
              </a:r>
            </a:p>
          </p:txBody>
        </p:sp>
      </p:grpSp>
      <p:sp>
        <p:nvSpPr>
          <p:cNvPr id="72" name="Rounded Rectangle 71"/>
          <p:cNvSpPr/>
          <p:nvPr/>
        </p:nvSpPr>
        <p:spPr>
          <a:xfrm>
            <a:off x="2879131" y="4454531"/>
            <a:ext cx="241300" cy="1905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sp>
        <p:nvSpPr>
          <p:cNvPr id="73" name="Rounded Rectangle 72"/>
          <p:cNvSpPr/>
          <p:nvPr/>
        </p:nvSpPr>
        <p:spPr>
          <a:xfrm>
            <a:off x="2880925" y="4467081"/>
            <a:ext cx="241300" cy="1905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sp>
        <p:nvSpPr>
          <p:cNvPr id="74" name="Rounded Rectangle 73"/>
          <p:cNvSpPr/>
          <p:nvPr/>
        </p:nvSpPr>
        <p:spPr>
          <a:xfrm>
            <a:off x="2882715" y="4468873"/>
            <a:ext cx="241300" cy="1905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sp>
        <p:nvSpPr>
          <p:cNvPr id="75" name="Rounded Rectangle 74"/>
          <p:cNvSpPr/>
          <p:nvPr/>
        </p:nvSpPr>
        <p:spPr>
          <a:xfrm>
            <a:off x="2884503" y="4459909"/>
            <a:ext cx="241300" cy="1905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sp>
        <p:nvSpPr>
          <p:cNvPr id="76" name="Rounded Rectangle 75"/>
          <p:cNvSpPr/>
          <p:nvPr/>
        </p:nvSpPr>
        <p:spPr>
          <a:xfrm>
            <a:off x="2884507" y="4459909"/>
            <a:ext cx="241300" cy="1905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195318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03698 -0.10047 L 0.09349 -0.10047 L 0.25143 -0.03148 L 0.29024 -0.03148 L 0.44375 -0.09422 L 0.55143 -0.09746 " pathEditMode="relative" ptsTypes="AAAAAAA">
                                      <p:cBhvr>
                                        <p:cTn id="1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fill="hold" grpId="1" nodeType="with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5833E-6 2.22222E-6 L 0.03698 -0.10047 L 0.09349 -0.10047 L 0.25144 -0.03148 L 0.29024 -0.03148 L 0.44375 -0.09422 L 0.55144 -0.09746 " pathEditMode="relative" rAng="0" ptsTypes="AAAAAAA">
                                      <p:cBhvr>
                                        <p:cTn id="2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5" y="-50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7.40741E-7 L 0.03698 -0.10046 L 0.09349 -0.10046 L 0.25144 -0.03148 L 0.29024 -0.03148 L 0.44375 -0.09421 L 0.55144 -0.09745 " pathEditMode="relative" rAng="0" ptsTypes="AAAAAAA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5" y="-50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375E-6 -3.7037E-7 L 0.03698 -0.10046 L 0.09349 -0.10046 L 0.25144 -0.03148 L 0.29024 -0.03148 L 0.44375 -0.09421 L 0.55144 -0.09745 " pathEditMode="relative" rAng="0" ptsTypes="AAAAAAA">
                                      <p:cBhvr>
                                        <p:cTn id="2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5" y="-50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375E-6 -3.7037E-7 L 0.03698 -0.10046 L 0.09349 -0.10046 L 0.25144 -0.03148 L 0.29024 -0.03148 L 0.44375 -0.09421 L 0.55144 -0.09745 " pathEditMode="relative" rAng="0" ptsTypes="AAAAAAA">
                                      <p:cBhvr>
                                        <p:cTn id="3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5" y="-50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74644"/>
            <a:ext cx="11785599" cy="6397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We’d like the network to answer these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002536"/>
            <a:ext cx="10972800" cy="5449825"/>
          </a:xfrm>
        </p:spPr>
        <p:txBody>
          <a:bodyPr>
            <a:normAutofit/>
          </a:bodyPr>
          <a:lstStyle/>
          <a:p>
            <a:pPr marL="514338" indent="-514338">
              <a:buFont typeface="+mj-lt"/>
              <a:buAutoNum type="arabicPeriod"/>
            </a:pPr>
            <a:r>
              <a:rPr lang="en-US" sz="3600" dirty="0"/>
              <a:t>“</a:t>
            </a:r>
            <a:r>
              <a:rPr lang="en-US" sz="3600" i="1" dirty="0"/>
              <a:t>Which path did my packet take</a:t>
            </a:r>
            <a:r>
              <a:rPr lang="en-US" sz="3600" dirty="0"/>
              <a:t>?”</a:t>
            </a:r>
          </a:p>
          <a:p>
            <a:pPr marL="514338" indent="-514338">
              <a:buFont typeface="+mj-lt"/>
              <a:buAutoNum type="arabicPeriod"/>
            </a:pPr>
            <a:r>
              <a:rPr lang="en-US" sz="3600" dirty="0"/>
              <a:t>“</a:t>
            </a:r>
            <a:r>
              <a:rPr lang="en-US" sz="3600" i="1" dirty="0"/>
              <a:t>Which rules did my packet follow</a:t>
            </a:r>
            <a:r>
              <a:rPr lang="en-US" sz="3600" dirty="0"/>
              <a:t>?”</a:t>
            </a:r>
          </a:p>
          <a:p>
            <a:pPr marL="514338" indent="-514338">
              <a:buFont typeface="+mj-lt"/>
              <a:buAutoNum type="arabicPeriod"/>
            </a:pPr>
            <a:r>
              <a:rPr lang="en-US" sz="3600" dirty="0"/>
              <a:t>“</a:t>
            </a:r>
            <a:r>
              <a:rPr lang="en-US" sz="3600" i="1" dirty="0"/>
              <a:t>How long did it queue at each switch</a:t>
            </a:r>
            <a:r>
              <a:rPr lang="en-US" sz="3600" dirty="0"/>
              <a:t>?”</a:t>
            </a:r>
          </a:p>
          <a:p>
            <a:pPr marL="514338" indent="-514338">
              <a:buFont typeface="+mj-lt"/>
              <a:buAutoNum type="arabicPeriod"/>
            </a:pPr>
            <a:r>
              <a:rPr lang="en-US" sz="3600" dirty="0"/>
              <a:t>“</a:t>
            </a:r>
            <a:r>
              <a:rPr lang="en-US" sz="3600" i="1" dirty="0"/>
              <a:t>Who did it share the queues with</a:t>
            </a:r>
            <a:r>
              <a:rPr lang="en-US" sz="3600" dirty="0"/>
              <a:t>?”</a:t>
            </a:r>
          </a:p>
          <a:p>
            <a:pPr marL="514338" indent="-514338">
              <a:buFont typeface="+mj-lt"/>
              <a:buAutoNum type="arabicPeriod"/>
            </a:pP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28321" y="5581674"/>
            <a:ext cx="113588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 PISA device programmed using P4 can answer all four questions at line rate, for the first time. Without generating additional packets.</a:t>
            </a:r>
          </a:p>
        </p:txBody>
      </p:sp>
      <p:sp>
        <p:nvSpPr>
          <p:cNvPr id="9" name="Oval 8"/>
          <p:cNvSpPr/>
          <p:nvPr/>
        </p:nvSpPr>
        <p:spPr>
          <a:xfrm>
            <a:off x="790701" y="2089786"/>
            <a:ext cx="527463" cy="501785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788721" y="2752825"/>
            <a:ext cx="527463" cy="501785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786741" y="3392113"/>
            <a:ext cx="527463" cy="501785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784761" y="4055150"/>
            <a:ext cx="527463" cy="501785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55109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DE698D84-B565-2D47-975A-4D12E973103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" y="1638015"/>
            <a:ext cx="5523331" cy="441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Networking Industry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810224" y="3546385"/>
            <a:ext cx="2540000" cy="9652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667" dirty="0"/>
              <a:t>Proprietary</a:t>
            </a:r>
          </a:p>
          <a:p>
            <a:pPr algn="ctr" eaLnBrk="1" hangingPunct="1">
              <a:defRPr/>
            </a:pPr>
            <a:r>
              <a:rPr lang="en-US" sz="1667" dirty="0"/>
              <a:t>Operating System</a:t>
            </a:r>
            <a:endParaRPr lang="en-US" sz="1500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1810224" y="4587785"/>
            <a:ext cx="2540000" cy="838200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667" dirty="0"/>
              <a:t>Proprietary</a:t>
            </a:r>
          </a:p>
          <a:p>
            <a:pPr algn="ctr" eaLnBrk="1" hangingPunct="1">
              <a:defRPr/>
            </a:pPr>
            <a:r>
              <a:rPr lang="en-US" sz="1667" dirty="0"/>
              <a:t>Hardware</a:t>
            </a:r>
            <a:endParaRPr lang="en-US" sz="1500" dirty="0"/>
          </a:p>
        </p:txBody>
      </p:sp>
      <p:sp>
        <p:nvSpPr>
          <p:cNvPr id="7" name="Rounded Rectangle 6"/>
          <p:cNvSpPr/>
          <p:nvPr/>
        </p:nvSpPr>
        <p:spPr bwMode="auto">
          <a:xfrm>
            <a:off x="1810224" y="2708185"/>
            <a:ext cx="2540000" cy="736600"/>
          </a:xfrm>
          <a:prstGeom prst="roundRect">
            <a:avLst/>
          </a:prstGeom>
          <a:solidFill>
            <a:schemeClr val="accent4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667" dirty="0"/>
              <a:t>Proprietary</a:t>
            </a:r>
          </a:p>
          <a:p>
            <a:pPr algn="ctr" eaLnBrk="1" hangingPunct="1">
              <a:defRPr/>
            </a:pPr>
            <a:r>
              <a:rPr lang="en-US" sz="1667" dirty="0"/>
              <a:t>Features</a:t>
            </a:r>
            <a:endParaRPr lang="en-US" sz="1500" dirty="0"/>
          </a:p>
        </p:txBody>
      </p: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7556500" y="1963095"/>
            <a:ext cx="3048000" cy="571500"/>
            <a:chOff x="5334000" y="1371600"/>
            <a:chExt cx="3657600" cy="685800"/>
          </a:xfrm>
          <a:solidFill>
            <a:schemeClr val="accent4"/>
          </a:solidFill>
        </p:grpSpPr>
        <p:sp>
          <p:nvSpPr>
            <p:cNvPr id="10" name="Rounded Rectangle 9"/>
            <p:cNvSpPr/>
            <p:nvPr/>
          </p:nvSpPr>
          <p:spPr bwMode="auto">
            <a:xfrm>
              <a:off x="83820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80772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77724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74676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71628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68580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65532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62484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8" name="Rounded Rectangle 17"/>
            <p:cNvSpPr/>
            <p:nvPr/>
          </p:nvSpPr>
          <p:spPr bwMode="auto">
            <a:xfrm>
              <a:off x="59436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56388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53340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</p:grpSp>
      <p:grpSp>
        <p:nvGrpSpPr>
          <p:cNvPr id="21" name="Group 51"/>
          <p:cNvGrpSpPr>
            <a:grpSpLocks/>
          </p:cNvGrpSpPr>
          <p:nvPr/>
        </p:nvGrpSpPr>
        <p:grpSpPr bwMode="auto">
          <a:xfrm>
            <a:off x="8064500" y="3877360"/>
            <a:ext cx="2159000" cy="323165"/>
            <a:chOff x="6019800" y="3200400"/>
            <a:chExt cx="2590800" cy="387679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6019800" y="3427343"/>
              <a:ext cx="25908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3"/>
            <p:cNvSpPr txBox="1">
              <a:spLocks noChangeArrowheads="1"/>
            </p:cNvSpPr>
            <p:nvPr/>
          </p:nvSpPr>
          <p:spPr bwMode="auto">
            <a:xfrm>
              <a:off x="6453791" y="3200400"/>
              <a:ext cx="1748940" cy="3876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500" dirty="0">
                  <a:latin typeface="Arial" charset="0"/>
                </a:rPr>
                <a:t>Open Interface</a:t>
              </a:r>
            </a:p>
          </p:txBody>
        </p:sp>
      </p:grpSp>
      <p:grpSp>
        <p:nvGrpSpPr>
          <p:cNvPr id="30" name="Group 52"/>
          <p:cNvGrpSpPr>
            <a:grpSpLocks/>
          </p:cNvGrpSpPr>
          <p:nvPr/>
        </p:nvGrpSpPr>
        <p:grpSpPr bwMode="auto">
          <a:xfrm>
            <a:off x="8064500" y="2708188"/>
            <a:ext cx="2159000" cy="323165"/>
            <a:chOff x="6019800" y="3200400"/>
            <a:chExt cx="2590800" cy="387798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6019800" y="3427413"/>
              <a:ext cx="2590800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23"/>
            <p:cNvSpPr txBox="1">
              <a:spLocks noChangeArrowheads="1"/>
            </p:cNvSpPr>
            <p:nvPr/>
          </p:nvSpPr>
          <p:spPr bwMode="auto">
            <a:xfrm>
              <a:off x="6453791" y="3200400"/>
              <a:ext cx="1748940" cy="3877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500" dirty="0">
                  <a:latin typeface="Arial" charset="0"/>
                </a:rPr>
                <a:t>Open Interface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352318" y="3063213"/>
            <a:ext cx="3202365" cy="698500"/>
            <a:chOff x="8822781" y="3675855"/>
            <a:chExt cx="3842838" cy="838200"/>
          </a:xfrm>
          <a:solidFill>
            <a:srgbClr val="FF0000"/>
          </a:solidFill>
        </p:grpSpPr>
        <p:sp>
          <p:nvSpPr>
            <p:cNvPr id="38" name="Rounded Rectangle 37"/>
            <p:cNvSpPr/>
            <p:nvPr/>
          </p:nvSpPr>
          <p:spPr bwMode="auto">
            <a:xfrm>
              <a:off x="8822781" y="3675855"/>
              <a:ext cx="1709238" cy="8382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Control </a:t>
              </a:r>
              <a:br>
                <a:rPr lang="en-US" sz="2000" dirty="0">
                  <a:solidFill>
                    <a:schemeClr val="tx1"/>
                  </a:solidFill>
                </a:rPr>
              </a:br>
              <a:r>
                <a:rPr lang="en-US" sz="2000" dirty="0">
                  <a:solidFill>
                    <a:schemeClr val="tx1"/>
                  </a:solidFill>
                </a:rPr>
                <a:t>Plane  1</a:t>
              </a:r>
            </a:p>
          </p:txBody>
        </p:sp>
        <p:sp>
          <p:nvSpPr>
            <p:cNvPr id="43" name="Rounded Rectangle 42"/>
            <p:cNvSpPr/>
            <p:nvPr/>
          </p:nvSpPr>
          <p:spPr bwMode="auto">
            <a:xfrm>
              <a:off x="10956381" y="3675855"/>
              <a:ext cx="1709238" cy="838200"/>
            </a:xfrm>
            <a:prstGeom prst="roundRect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Control </a:t>
              </a:r>
              <a:br>
                <a:rPr lang="en-US" sz="2000" dirty="0">
                  <a:solidFill>
                    <a:schemeClr val="tx1"/>
                  </a:solidFill>
                </a:rPr>
              </a:br>
              <a:r>
                <a:rPr lang="en-US" sz="2000" dirty="0">
                  <a:solidFill>
                    <a:schemeClr val="tx1"/>
                  </a:solidFill>
                </a:rPr>
                <a:t>Plane  2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706884" y="3050180"/>
            <a:ext cx="5433324" cy="698500"/>
            <a:chOff x="8048260" y="3714642"/>
            <a:chExt cx="6519989" cy="838200"/>
          </a:xfrm>
          <a:solidFill>
            <a:srgbClr val="FF0000"/>
          </a:solidFill>
        </p:grpSpPr>
        <p:sp>
          <p:nvSpPr>
            <p:cNvPr id="45" name="Rounded Rectangle 44"/>
            <p:cNvSpPr/>
            <p:nvPr/>
          </p:nvSpPr>
          <p:spPr bwMode="auto">
            <a:xfrm>
              <a:off x="8048260" y="3714642"/>
              <a:ext cx="762000" cy="8382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333" dirty="0">
                  <a:solidFill>
                    <a:schemeClr val="tx1"/>
                  </a:solidFill>
                </a:rPr>
                <a:t>NOX</a:t>
              </a:r>
            </a:p>
          </p:txBody>
        </p:sp>
        <p:sp>
          <p:nvSpPr>
            <p:cNvPr id="46" name="Rounded Rectangle 45"/>
            <p:cNvSpPr/>
            <p:nvPr/>
          </p:nvSpPr>
          <p:spPr bwMode="auto">
            <a:xfrm>
              <a:off x="8728047" y="3714642"/>
              <a:ext cx="1043592" cy="8382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500" dirty="0">
                  <a:solidFill>
                    <a:schemeClr val="tx1"/>
                  </a:solidFill>
                </a:rPr>
                <a:t>Beacon</a:t>
              </a:r>
            </a:p>
          </p:txBody>
        </p:sp>
        <p:sp>
          <p:nvSpPr>
            <p:cNvPr id="47" name="Rounded Rectangle 46"/>
            <p:cNvSpPr/>
            <p:nvPr/>
          </p:nvSpPr>
          <p:spPr bwMode="auto">
            <a:xfrm>
              <a:off x="9689426" y="3714642"/>
              <a:ext cx="762000" cy="8382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333" dirty="0">
                  <a:solidFill>
                    <a:schemeClr val="tx1"/>
                  </a:solidFill>
                </a:rPr>
                <a:t>ONIX</a:t>
              </a:r>
            </a:p>
          </p:txBody>
        </p:sp>
        <p:sp>
          <p:nvSpPr>
            <p:cNvPr id="48" name="Rounded Rectangle 47"/>
            <p:cNvSpPr/>
            <p:nvPr/>
          </p:nvSpPr>
          <p:spPr bwMode="auto">
            <a:xfrm>
              <a:off x="10369213" y="3714642"/>
              <a:ext cx="762000" cy="838200"/>
            </a:xfrm>
            <a:prstGeom prst="roundRect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333" dirty="0">
                  <a:solidFill>
                    <a:schemeClr val="tx1"/>
                  </a:solidFill>
                </a:rPr>
                <a:t>POX</a:t>
              </a:r>
            </a:p>
          </p:txBody>
        </p:sp>
        <p:sp>
          <p:nvSpPr>
            <p:cNvPr id="49" name="Rounded Rectangle 48"/>
            <p:cNvSpPr/>
            <p:nvPr/>
          </p:nvSpPr>
          <p:spPr bwMode="auto">
            <a:xfrm>
              <a:off x="11048999" y="3714642"/>
              <a:ext cx="860632" cy="8382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333" dirty="0">
                  <a:solidFill>
                    <a:schemeClr val="tx1"/>
                  </a:solidFill>
                </a:rPr>
                <a:t>ONOS</a:t>
              </a:r>
            </a:p>
          </p:txBody>
        </p:sp>
        <p:sp>
          <p:nvSpPr>
            <p:cNvPr id="50" name="Rounded Rectangle 49"/>
            <p:cNvSpPr/>
            <p:nvPr/>
          </p:nvSpPr>
          <p:spPr bwMode="auto">
            <a:xfrm>
              <a:off x="11728787" y="3714642"/>
              <a:ext cx="762000" cy="838200"/>
            </a:xfrm>
            <a:prstGeom prst="roundRect">
              <a:avLst/>
            </a:prstGeom>
            <a:grpFill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333" dirty="0">
                  <a:solidFill>
                    <a:schemeClr val="tx1"/>
                  </a:solidFill>
                </a:rPr>
                <a:t>Flood</a:t>
              </a:r>
              <a:br>
                <a:rPr lang="en-US" sz="1333" dirty="0">
                  <a:solidFill>
                    <a:schemeClr val="tx1"/>
                  </a:solidFill>
                </a:rPr>
              </a:br>
              <a:r>
                <a:rPr lang="en-US" sz="1333" dirty="0">
                  <a:solidFill>
                    <a:schemeClr val="tx1"/>
                  </a:solidFill>
                </a:rPr>
                <a:t>light</a:t>
              </a:r>
            </a:p>
          </p:txBody>
        </p:sp>
        <p:sp>
          <p:nvSpPr>
            <p:cNvPr id="51" name="Rounded Rectangle 50"/>
            <p:cNvSpPr/>
            <p:nvPr/>
          </p:nvSpPr>
          <p:spPr bwMode="auto">
            <a:xfrm>
              <a:off x="12408574" y="3714642"/>
              <a:ext cx="862926" cy="8382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333" dirty="0" err="1">
                  <a:solidFill>
                    <a:schemeClr val="tx1"/>
                  </a:solidFill>
                </a:rPr>
                <a:t>Trema</a:t>
              </a:r>
              <a:endParaRPr lang="en-US" sz="1333" dirty="0">
                <a:solidFill>
                  <a:schemeClr val="tx1"/>
                </a:solidFill>
              </a:endParaRPr>
            </a:p>
          </p:txBody>
        </p:sp>
        <p:sp>
          <p:nvSpPr>
            <p:cNvPr id="52" name="Rounded Rectangle 51"/>
            <p:cNvSpPr/>
            <p:nvPr/>
          </p:nvSpPr>
          <p:spPr bwMode="auto">
            <a:xfrm>
              <a:off x="13164561" y="3714642"/>
              <a:ext cx="762000" cy="8382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333" dirty="0">
                  <a:solidFill>
                    <a:schemeClr val="tx1"/>
                  </a:solidFill>
                </a:rPr>
                <a:t>ODL</a:t>
              </a:r>
            </a:p>
          </p:txBody>
        </p:sp>
        <p:sp>
          <p:nvSpPr>
            <p:cNvPr id="53" name="Rounded Rectangle 52"/>
            <p:cNvSpPr/>
            <p:nvPr/>
          </p:nvSpPr>
          <p:spPr bwMode="auto">
            <a:xfrm>
              <a:off x="13806249" y="3714642"/>
              <a:ext cx="762000" cy="8382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333" dirty="0" err="1">
                  <a:solidFill>
                    <a:schemeClr val="tx1"/>
                  </a:solidFill>
                </a:rPr>
                <a:t>Ryu</a:t>
              </a:r>
              <a:endParaRPr lang="en-US" sz="1333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9BE4F41F-3650-8B4B-B483-566CA502983F}"/>
              </a:ext>
            </a:extLst>
          </p:cNvPr>
          <p:cNvGrpSpPr/>
          <p:nvPr/>
        </p:nvGrpSpPr>
        <p:grpSpPr>
          <a:xfrm>
            <a:off x="8139302" y="4312281"/>
            <a:ext cx="2201178" cy="1712447"/>
            <a:chOff x="8139302" y="4312281"/>
            <a:chExt cx="2201178" cy="1712447"/>
          </a:xfrm>
        </p:grpSpPr>
        <p:sp>
          <p:nvSpPr>
            <p:cNvPr id="34" name="Rounded Rectangle 33"/>
            <p:cNvSpPr/>
            <p:nvPr/>
          </p:nvSpPr>
          <p:spPr bwMode="auto">
            <a:xfrm>
              <a:off x="8191500" y="4312281"/>
              <a:ext cx="1905000" cy="69871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667" dirty="0"/>
                <a:t>Merchant</a:t>
              </a:r>
              <a:br>
                <a:rPr lang="en-US" sz="1667" dirty="0"/>
              </a:br>
              <a:r>
                <a:rPr lang="en-US" sz="1667" dirty="0"/>
                <a:t>Switch Chips</a:t>
              </a:r>
              <a:endParaRPr lang="en-US" sz="1500" dirty="0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4F71FC3F-CE05-6346-A5D8-84AAE8F95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9302" y="5108047"/>
              <a:ext cx="916681" cy="916681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D6262953-46A6-A447-B51A-1CBE53E7A66D}"/>
                </a:ext>
              </a:extLst>
            </p:cNvPr>
            <p:cNvGrpSpPr/>
            <p:nvPr/>
          </p:nvGrpSpPr>
          <p:grpSpPr>
            <a:xfrm>
              <a:off x="9207502" y="5010997"/>
              <a:ext cx="1132978" cy="964657"/>
              <a:chOff x="5388715" y="4119865"/>
              <a:chExt cx="2421784" cy="2270482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C47DB273-4C46-C743-814C-55D9434FCE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2617" t="12597"/>
              <a:stretch/>
            </p:blipFill>
            <p:spPr>
              <a:xfrm>
                <a:off x="5948622" y="4511584"/>
                <a:ext cx="1861877" cy="1878763"/>
              </a:xfrm>
              <a:prstGeom prst="rect">
                <a:avLst/>
              </a:prstGeom>
            </p:spPr>
          </p:pic>
          <p:sp>
            <p:nvSpPr>
              <p:cNvPr id="25" name="Triangle 24">
                <a:extLst>
                  <a:ext uri="{FF2B5EF4-FFF2-40B4-BE49-F238E27FC236}">
                    <a16:creationId xmlns:a16="http://schemas.microsoft.com/office/drawing/2014/main" xmlns="" id="{A2ECD381-B7F9-4344-9524-5B02268C48AE}"/>
                  </a:ext>
                </a:extLst>
              </p:cNvPr>
              <p:cNvSpPr/>
              <p:nvPr/>
            </p:nvSpPr>
            <p:spPr>
              <a:xfrm rot="10648951">
                <a:off x="5388715" y="4419908"/>
                <a:ext cx="842811" cy="1546544"/>
              </a:xfrm>
              <a:prstGeom prst="triangle">
                <a:avLst>
                  <a:gd name="adj" fmla="val 3263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riangle 55">
                <a:extLst>
                  <a:ext uri="{FF2B5EF4-FFF2-40B4-BE49-F238E27FC236}">
                    <a16:creationId xmlns:a16="http://schemas.microsoft.com/office/drawing/2014/main" xmlns="" id="{7D76514D-8ECE-664E-A72E-5608199AA23A}"/>
                  </a:ext>
                </a:extLst>
              </p:cNvPr>
              <p:cNvSpPr/>
              <p:nvPr/>
            </p:nvSpPr>
            <p:spPr>
              <a:xfrm rot="15925014">
                <a:off x="6243467" y="3670524"/>
                <a:ext cx="647861" cy="1546544"/>
              </a:xfrm>
              <a:prstGeom prst="triangle">
                <a:avLst>
                  <a:gd name="adj" fmla="val 4323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21846ACE-4089-D94C-86B2-93E9D6C173F7}"/>
              </a:ext>
            </a:extLst>
          </p:cNvPr>
          <p:cNvGrpSpPr/>
          <p:nvPr/>
        </p:nvGrpSpPr>
        <p:grpSpPr>
          <a:xfrm>
            <a:off x="4900884" y="2990054"/>
            <a:ext cx="1639246" cy="1322524"/>
            <a:chOff x="4900884" y="2990054"/>
            <a:chExt cx="1639246" cy="1322524"/>
          </a:xfrm>
        </p:grpSpPr>
        <p:sp>
          <p:nvSpPr>
            <p:cNvPr id="42" name="Right Arrow 41">
              <a:extLst>
                <a:ext uri="{FF2B5EF4-FFF2-40B4-BE49-F238E27FC236}">
                  <a16:creationId xmlns:a16="http://schemas.microsoft.com/office/drawing/2014/main" xmlns="" id="{B1B58396-D13A-4845-8624-CE9F855BCAFE}"/>
                </a:ext>
              </a:extLst>
            </p:cNvPr>
            <p:cNvSpPr/>
            <p:nvPr/>
          </p:nvSpPr>
          <p:spPr>
            <a:xfrm>
              <a:off x="4972588" y="2990054"/>
              <a:ext cx="1567542" cy="887306"/>
            </a:xfrm>
            <a:prstGeom prst="rightArrow">
              <a:avLst>
                <a:gd name="adj1" fmla="val 64647"/>
                <a:gd name="adj2" fmla="val 59416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398080EB-36AF-9C4E-88C7-1DF5295405E7}"/>
                </a:ext>
              </a:extLst>
            </p:cNvPr>
            <p:cNvSpPr txBox="1"/>
            <p:nvPr/>
          </p:nvSpPr>
          <p:spPr>
            <a:xfrm>
              <a:off x="4900884" y="3943246"/>
              <a:ext cx="15799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Disaggregation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262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8232981" y="4966636"/>
            <a:ext cx="1090170" cy="1285704"/>
            <a:chOff x="8232981" y="4966636"/>
            <a:chExt cx="1090170" cy="128570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68409" y="4966636"/>
              <a:ext cx="819150" cy="81915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232981" y="5729120"/>
              <a:ext cx="10901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Log, Analyze</a:t>
              </a:r>
            </a:p>
            <a:p>
              <a:pPr algn="ctr"/>
              <a:r>
                <a:rPr lang="en-US" sz="1400" dirty="0"/>
                <a:t>Replay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507" y="222691"/>
            <a:ext cx="10515600" cy="1325563"/>
          </a:xfrm>
        </p:spPr>
        <p:txBody>
          <a:bodyPr/>
          <a:lstStyle/>
          <a:p>
            <a:r>
              <a:rPr lang="en-US" b="1" dirty="0"/>
              <a:t>INT: </a:t>
            </a:r>
            <a:r>
              <a:rPr lang="en-US" b="1" dirty="0" err="1"/>
              <a:t>Inband</a:t>
            </a:r>
            <a:r>
              <a:rPr lang="en-US" b="1" dirty="0"/>
              <a:t> Network Telemetry</a:t>
            </a:r>
          </a:p>
        </p:txBody>
      </p:sp>
      <p:pic>
        <p:nvPicPr>
          <p:cNvPr id="153" name="Picture 1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263" y="3320944"/>
            <a:ext cx="652908" cy="434184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263" y="4078151"/>
            <a:ext cx="652908" cy="434184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263" y="4835356"/>
            <a:ext cx="652908" cy="434184"/>
          </a:xfrm>
          <a:prstGeom prst="rect">
            <a:avLst/>
          </a:prstGeom>
        </p:spPr>
      </p:pic>
      <p:cxnSp>
        <p:nvCxnSpPr>
          <p:cNvPr id="231" name="Straight Connector 230"/>
          <p:cNvCxnSpPr>
            <a:stCxn id="151" idx="3"/>
            <a:endCxn id="152" idx="1"/>
          </p:cNvCxnSpPr>
          <p:nvPr/>
        </p:nvCxnSpPr>
        <p:spPr>
          <a:xfrm flipV="1">
            <a:off x="4117420" y="2780831"/>
            <a:ext cx="1834843" cy="105510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>
            <a:stCxn id="151" idx="3"/>
            <a:endCxn id="153" idx="1"/>
          </p:cNvCxnSpPr>
          <p:nvPr/>
        </p:nvCxnSpPr>
        <p:spPr>
          <a:xfrm flipV="1">
            <a:off x="4117420" y="3538038"/>
            <a:ext cx="1834843" cy="2978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>
            <a:stCxn id="151" idx="3"/>
            <a:endCxn id="154" idx="1"/>
          </p:cNvCxnSpPr>
          <p:nvPr/>
        </p:nvCxnSpPr>
        <p:spPr>
          <a:xfrm>
            <a:off x="4117420" y="3835933"/>
            <a:ext cx="1834843" cy="45931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151" idx="3"/>
            <a:endCxn id="155" idx="1"/>
          </p:cNvCxnSpPr>
          <p:nvPr/>
        </p:nvCxnSpPr>
        <p:spPr>
          <a:xfrm>
            <a:off x="4117420" y="3835932"/>
            <a:ext cx="1834843" cy="12165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6583581" y="2780831"/>
            <a:ext cx="1834843" cy="105510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6583581" y="3538038"/>
            <a:ext cx="1834843" cy="2978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 flipV="1">
            <a:off x="6583581" y="3835933"/>
            <a:ext cx="1834843" cy="45931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flipV="1">
            <a:off x="6583581" y="3835932"/>
            <a:ext cx="1834843" cy="12165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>
            <a:stCxn id="46" idx="3"/>
            <a:endCxn id="151" idx="1"/>
          </p:cNvCxnSpPr>
          <p:nvPr/>
        </p:nvCxnSpPr>
        <p:spPr>
          <a:xfrm>
            <a:off x="2740906" y="3832203"/>
            <a:ext cx="723607" cy="372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>
            <a:stCxn id="164" idx="2"/>
            <a:endCxn id="229" idx="3"/>
          </p:cNvCxnSpPr>
          <p:nvPr/>
        </p:nvCxnSpPr>
        <p:spPr>
          <a:xfrm flipH="1">
            <a:off x="9104438" y="3835805"/>
            <a:ext cx="685503" cy="160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6" name="Group 155"/>
          <p:cNvGrpSpPr>
            <a:grpSpLocks noChangeAspect="1"/>
          </p:cNvGrpSpPr>
          <p:nvPr/>
        </p:nvGrpSpPr>
        <p:grpSpPr>
          <a:xfrm>
            <a:off x="9702653" y="3657457"/>
            <a:ext cx="710289" cy="255788"/>
            <a:chOff x="12523788" y="-511175"/>
            <a:chExt cx="13454062" cy="4845051"/>
          </a:xfrm>
        </p:grpSpPr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3" name="Rectangle 162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4" name="Rectangle 163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</p:grp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2133453" y="3670157"/>
            <a:ext cx="710289" cy="255788"/>
            <a:chOff x="12523788" y="-511175"/>
            <a:chExt cx="13454062" cy="4845051"/>
          </a:xfrm>
        </p:grpSpPr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</p:grpSp>
      <p:sp>
        <p:nvSpPr>
          <p:cNvPr id="252" name="Freeform 251"/>
          <p:cNvSpPr/>
          <p:nvPr/>
        </p:nvSpPr>
        <p:spPr>
          <a:xfrm>
            <a:off x="2819401" y="2730501"/>
            <a:ext cx="6870700" cy="1130300"/>
          </a:xfrm>
          <a:custGeom>
            <a:avLst/>
            <a:gdLst>
              <a:gd name="connsiteX0" fmla="*/ 0 w 6870700"/>
              <a:gd name="connsiteY0" fmla="*/ 1130300 h 1130300"/>
              <a:gd name="connsiteX1" fmla="*/ 939800 w 6870700"/>
              <a:gd name="connsiteY1" fmla="*/ 1130300 h 1130300"/>
              <a:gd name="connsiteX2" fmla="*/ 1282700 w 6870700"/>
              <a:gd name="connsiteY2" fmla="*/ 1117600 h 1130300"/>
              <a:gd name="connsiteX3" fmla="*/ 3213100 w 6870700"/>
              <a:gd name="connsiteY3" fmla="*/ 0 h 1130300"/>
              <a:gd name="connsiteX4" fmla="*/ 3771900 w 6870700"/>
              <a:gd name="connsiteY4" fmla="*/ 25400 h 1130300"/>
              <a:gd name="connsiteX5" fmla="*/ 5588000 w 6870700"/>
              <a:gd name="connsiteY5" fmla="*/ 1117600 h 1130300"/>
              <a:gd name="connsiteX6" fmla="*/ 6870700 w 6870700"/>
              <a:gd name="connsiteY6" fmla="*/ 1104900 h 113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0700" h="1130300">
                <a:moveTo>
                  <a:pt x="0" y="1130300"/>
                </a:moveTo>
                <a:lnTo>
                  <a:pt x="939800" y="1130300"/>
                </a:lnTo>
                <a:lnTo>
                  <a:pt x="1282700" y="1117600"/>
                </a:lnTo>
                <a:lnTo>
                  <a:pt x="3213100" y="0"/>
                </a:lnTo>
                <a:lnTo>
                  <a:pt x="3771900" y="25400"/>
                </a:lnTo>
                <a:lnTo>
                  <a:pt x="5588000" y="1117600"/>
                </a:lnTo>
                <a:lnTo>
                  <a:pt x="6870700" y="1104900"/>
                </a:lnTo>
              </a:path>
            </a:pathLst>
          </a:custGeom>
          <a:noFill/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513" y="3618839"/>
            <a:ext cx="652908" cy="434184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263" y="2563739"/>
            <a:ext cx="652908" cy="434184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530" y="3620315"/>
            <a:ext cx="652908" cy="434184"/>
          </a:xfrm>
          <a:prstGeom prst="rect">
            <a:avLst/>
          </a:prstGeom>
        </p:spPr>
      </p:pic>
      <p:sp>
        <p:nvSpPr>
          <p:cNvPr id="261" name="Rounded Rectangle 260"/>
          <p:cNvSpPr/>
          <p:nvPr/>
        </p:nvSpPr>
        <p:spPr>
          <a:xfrm>
            <a:off x="2060144" y="1877776"/>
            <a:ext cx="3576163" cy="4686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chemeClr val="tx2"/>
                </a:solidFill>
              </a:rPr>
              <a:t>Add</a:t>
            </a:r>
            <a:r>
              <a:rPr lang="en-US" sz="1700" i="1" dirty="0">
                <a:solidFill>
                  <a:schemeClr val="tx2"/>
                </a:solidFill>
              </a:rPr>
              <a:t>: </a:t>
            </a:r>
            <a:r>
              <a:rPr lang="en-US" sz="1700" i="1" dirty="0" err="1">
                <a:solidFill>
                  <a:schemeClr val="tx2"/>
                </a:solidFill>
              </a:rPr>
              <a:t>SwitchID</a:t>
            </a:r>
            <a:r>
              <a:rPr lang="en-US" sz="1700" i="1" dirty="0">
                <a:solidFill>
                  <a:schemeClr val="tx2"/>
                </a:solidFill>
              </a:rPr>
              <a:t>, Arrival Time, </a:t>
            </a:r>
            <a:br>
              <a:rPr lang="en-US" sz="1700" i="1" dirty="0">
                <a:solidFill>
                  <a:schemeClr val="tx2"/>
                </a:solidFill>
              </a:rPr>
            </a:br>
            <a:r>
              <a:rPr lang="en-US" sz="1700" i="1" dirty="0">
                <a:solidFill>
                  <a:schemeClr val="tx2"/>
                </a:solidFill>
              </a:rPr>
              <a:t>Queue Delay, Matched Rules, </a:t>
            </a:r>
            <a:r>
              <a:rPr lang="is-IS" sz="1700" i="1" dirty="0">
                <a:solidFill>
                  <a:schemeClr val="tx2"/>
                </a:solidFill>
              </a:rPr>
              <a:t>…</a:t>
            </a:r>
            <a:endParaRPr lang="en-US" sz="1700" i="1" dirty="0">
              <a:solidFill>
                <a:schemeClr val="tx2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46590" y="2346388"/>
            <a:ext cx="3305260" cy="1232647"/>
            <a:chOff x="8219682" y="2400114"/>
            <a:chExt cx="3305260" cy="1232647"/>
          </a:xfrm>
        </p:grpSpPr>
        <p:cxnSp>
          <p:nvCxnSpPr>
            <p:cNvPr id="263" name="Straight Connector 262"/>
            <p:cNvCxnSpPr>
              <a:stCxn id="61" idx="0"/>
            </p:cNvCxnSpPr>
            <p:nvPr/>
          </p:nvCxnSpPr>
          <p:spPr>
            <a:xfrm flipH="1" flipV="1">
              <a:off x="8219682" y="2400114"/>
              <a:ext cx="1752322" cy="12326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stCxn id="61" idx="0"/>
            </p:cNvCxnSpPr>
            <p:nvPr/>
          </p:nvCxnSpPr>
          <p:spPr>
            <a:xfrm flipV="1">
              <a:off x="9972004" y="2400114"/>
              <a:ext cx="1552938" cy="12326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ounded Rectangle 59"/>
          <p:cNvSpPr/>
          <p:nvPr/>
        </p:nvSpPr>
        <p:spPr>
          <a:xfrm>
            <a:off x="2433274" y="3599847"/>
            <a:ext cx="404101" cy="190500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grpSp>
        <p:nvGrpSpPr>
          <p:cNvPr id="6" name="Group 5"/>
          <p:cNvGrpSpPr/>
          <p:nvPr/>
        </p:nvGrpSpPr>
        <p:grpSpPr>
          <a:xfrm>
            <a:off x="3696861" y="3579035"/>
            <a:ext cx="404101" cy="190500"/>
            <a:chOff x="3709917" y="3569367"/>
            <a:chExt cx="404101" cy="190500"/>
          </a:xfrm>
        </p:grpSpPr>
        <p:sp>
          <p:nvSpPr>
            <p:cNvPr id="61" name="Rounded Rectangle 60"/>
            <p:cNvSpPr/>
            <p:nvPr/>
          </p:nvSpPr>
          <p:spPr>
            <a:xfrm>
              <a:off x="3709917" y="3569367"/>
              <a:ext cx="404101" cy="190500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rgbClr val="92D050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4020952" y="3583914"/>
              <a:ext cx="49398" cy="168936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063966" y="2467467"/>
            <a:ext cx="404101" cy="190500"/>
            <a:chOff x="3709917" y="3569367"/>
            <a:chExt cx="404101" cy="190500"/>
          </a:xfrm>
        </p:grpSpPr>
        <p:sp>
          <p:nvSpPr>
            <p:cNvPr id="65" name="Rounded Rectangle 64"/>
            <p:cNvSpPr/>
            <p:nvPr/>
          </p:nvSpPr>
          <p:spPr>
            <a:xfrm>
              <a:off x="3709917" y="3569367"/>
              <a:ext cx="404101" cy="190500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rgbClr val="92D050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/>
            </a:p>
          </p:txBody>
        </p:sp>
        <p:sp>
          <p:nvSpPr>
            <p:cNvPr id="66" name="Rounded Rectangle 65"/>
            <p:cNvSpPr/>
            <p:nvPr/>
          </p:nvSpPr>
          <p:spPr>
            <a:xfrm>
              <a:off x="4020952" y="3583914"/>
              <a:ext cx="49398" cy="168936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57452" y="3583914"/>
              <a:ext cx="49398" cy="168936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Rounded Rectangle 70"/>
          <p:cNvSpPr/>
          <p:nvPr/>
        </p:nvSpPr>
        <p:spPr>
          <a:xfrm>
            <a:off x="8547306" y="3596378"/>
            <a:ext cx="404101" cy="190500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grpSp>
        <p:nvGrpSpPr>
          <p:cNvPr id="9" name="Group 8"/>
          <p:cNvGrpSpPr/>
          <p:nvPr/>
        </p:nvGrpSpPr>
        <p:grpSpPr>
          <a:xfrm>
            <a:off x="8737373" y="3610925"/>
            <a:ext cx="170366" cy="168936"/>
            <a:chOff x="8737373" y="3610925"/>
            <a:chExt cx="170366" cy="168936"/>
          </a:xfrm>
        </p:grpSpPr>
        <p:sp>
          <p:nvSpPr>
            <p:cNvPr id="72" name="Rounded Rectangle 71"/>
            <p:cNvSpPr/>
            <p:nvPr/>
          </p:nvSpPr>
          <p:spPr>
            <a:xfrm>
              <a:off x="8858341" y="3610925"/>
              <a:ext cx="49398" cy="168936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ounded Rectangle 72"/>
            <p:cNvSpPr/>
            <p:nvPr/>
          </p:nvSpPr>
          <p:spPr>
            <a:xfrm>
              <a:off x="8794841" y="3610925"/>
              <a:ext cx="49398" cy="168936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8737373" y="3610925"/>
              <a:ext cx="49398" cy="168936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6" name="Straight Connector 75"/>
          <p:cNvCxnSpPr>
            <a:stCxn id="7" idx="0"/>
            <a:endCxn id="229" idx="2"/>
          </p:cNvCxnSpPr>
          <p:nvPr/>
        </p:nvCxnSpPr>
        <p:spPr>
          <a:xfrm flipV="1">
            <a:off x="8777984" y="4054499"/>
            <a:ext cx="0" cy="91213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222576" y="3175262"/>
            <a:ext cx="1580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Original Packet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9080735" y="4413103"/>
            <a:ext cx="1509715" cy="1623794"/>
            <a:chOff x="9080735" y="4413103"/>
            <a:chExt cx="1509715" cy="16237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80735" y="4413103"/>
              <a:ext cx="1509715" cy="1509715"/>
            </a:xfrm>
            <a:prstGeom prst="rect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9425449" y="5729120"/>
              <a:ext cx="8202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Visualize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905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116 L 0.10351 -0.00278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5" y="-9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0.19258 -0.16366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22" y="-819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20534 0.16551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826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46 L 0.10469 -0.00046 " pathEditMode="relative" ptsTypes="AA">
                                      <p:cBhvr>
                                        <p:cTn id="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-0.00013 0.19514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 animBg="1"/>
      <p:bldP spid="60" grpId="0" animBg="1"/>
      <p:bldP spid="60" grpId="1" animBg="1"/>
      <p:bldP spid="71" grpId="0" animBg="1"/>
      <p:bldP spid="71" grpId="1" animBg="1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8232981" y="4966636"/>
            <a:ext cx="1090170" cy="1285704"/>
            <a:chOff x="8232981" y="4966636"/>
            <a:chExt cx="1090170" cy="128570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68409" y="4966636"/>
              <a:ext cx="819150" cy="81915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232981" y="5729120"/>
              <a:ext cx="10901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Log, Analyze</a:t>
              </a:r>
            </a:p>
            <a:p>
              <a:pPr algn="ctr"/>
              <a:r>
                <a:rPr lang="en-US" sz="1400" dirty="0"/>
                <a:t>Replay</a:t>
              </a:r>
            </a:p>
          </p:txBody>
        </p:sp>
      </p:grpSp>
      <p:pic>
        <p:nvPicPr>
          <p:cNvPr id="153" name="Picture 1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263" y="3320944"/>
            <a:ext cx="652908" cy="434184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263" y="4078151"/>
            <a:ext cx="652908" cy="434184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263" y="4835356"/>
            <a:ext cx="652908" cy="434184"/>
          </a:xfrm>
          <a:prstGeom prst="rect">
            <a:avLst/>
          </a:prstGeom>
        </p:spPr>
      </p:pic>
      <p:cxnSp>
        <p:nvCxnSpPr>
          <p:cNvPr id="231" name="Straight Connector 230"/>
          <p:cNvCxnSpPr>
            <a:stCxn id="151" idx="3"/>
            <a:endCxn id="152" idx="1"/>
          </p:cNvCxnSpPr>
          <p:nvPr/>
        </p:nvCxnSpPr>
        <p:spPr>
          <a:xfrm flipV="1">
            <a:off x="4117420" y="2780831"/>
            <a:ext cx="1834843" cy="105510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>
            <a:stCxn id="151" idx="3"/>
            <a:endCxn id="153" idx="1"/>
          </p:cNvCxnSpPr>
          <p:nvPr/>
        </p:nvCxnSpPr>
        <p:spPr>
          <a:xfrm flipV="1">
            <a:off x="4117420" y="3538038"/>
            <a:ext cx="1834843" cy="2978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>
            <a:stCxn id="151" idx="3"/>
            <a:endCxn id="154" idx="1"/>
          </p:cNvCxnSpPr>
          <p:nvPr/>
        </p:nvCxnSpPr>
        <p:spPr>
          <a:xfrm>
            <a:off x="4117420" y="3835933"/>
            <a:ext cx="1834843" cy="45931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151" idx="3"/>
            <a:endCxn id="155" idx="1"/>
          </p:cNvCxnSpPr>
          <p:nvPr/>
        </p:nvCxnSpPr>
        <p:spPr>
          <a:xfrm>
            <a:off x="4117420" y="3835932"/>
            <a:ext cx="1834843" cy="12165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6583581" y="2780831"/>
            <a:ext cx="1834843" cy="105510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6583581" y="3538038"/>
            <a:ext cx="1834843" cy="2978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 flipV="1">
            <a:off x="6583581" y="3835933"/>
            <a:ext cx="1834843" cy="45931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flipV="1">
            <a:off x="6583581" y="3835932"/>
            <a:ext cx="1834843" cy="12165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>
            <a:stCxn id="46" idx="3"/>
            <a:endCxn id="151" idx="1"/>
          </p:cNvCxnSpPr>
          <p:nvPr/>
        </p:nvCxnSpPr>
        <p:spPr>
          <a:xfrm>
            <a:off x="2740906" y="3832203"/>
            <a:ext cx="723607" cy="372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>
            <a:stCxn id="164" idx="2"/>
            <a:endCxn id="229" idx="3"/>
          </p:cNvCxnSpPr>
          <p:nvPr/>
        </p:nvCxnSpPr>
        <p:spPr>
          <a:xfrm flipH="1">
            <a:off x="9104438" y="3835805"/>
            <a:ext cx="685503" cy="160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6" name="Group 155"/>
          <p:cNvGrpSpPr>
            <a:grpSpLocks noChangeAspect="1"/>
          </p:cNvGrpSpPr>
          <p:nvPr/>
        </p:nvGrpSpPr>
        <p:grpSpPr>
          <a:xfrm>
            <a:off x="9702653" y="3657457"/>
            <a:ext cx="710289" cy="255788"/>
            <a:chOff x="12523788" y="-511175"/>
            <a:chExt cx="13454062" cy="4845051"/>
          </a:xfrm>
        </p:grpSpPr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3" name="Rectangle 162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4" name="Rectangle 163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</p:grp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2133453" y="3670157"/>
            <a:ext cx="710289" cy="255788"/>
            <a:chOff x="12523788" y="-511175"/>
            <a:chExt cx="13454062" cy="4845051"/>
          </a:xfrm>
        </p:grpSpPr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</p:grpSp>
      <p:sp>
        <p:nvSpPr>
          <p:cNvPr id="252" name="Freeform 251"/>
          <p:cNvSpPr/>
          <p:nvPr/>
        </p:nvSpPr>
        <p:spPr>
          <a:xfrm>
            <a:off x="2819401" y="2730501"/>
            <a:ext cx="6870700" cy="1130300"/>
          </a:xfrm>
          <a:custGeom>
            <a:avLst/>
            <a:gdLst>
              <a:gd name="connsiteX0" fmla="*/ 0 w 6870700"/>
              <a:gd name="connsiteY0" fmla="*/ 1130300 h 1130300"/>
              <a:gd name="connsiteX1" fmla="*/ 939800 w 6870700"/>
              <a:gd name="connsiteY1" fmla="*/ 1130300 h 1130300"/>
              <a:gd name="connsiteX2" fmla="*/ 1282700 w 6870700"/>
              <a:gd name="connsiteY2" fmla="*/ 1117600 h 1130300"/>
              <a:gd name="connsiteX3" fmla="*/ 3213100 w 6870700"/>
              <a:gd name="connsiteY3" fmla="*/ 0 h 1130300"/>
              <a:gd name="connsiteX4" fmla="*/ 3771900 w 6870700"/>
              <a:gd name="connsiteY4" fmla="*/ 25400 h 1130300"/>
              <a:gd name="connsiteX5" fmla="*/ 5588000 w 6870700"/>
              <a:gd name="connsiteY5" fmla="*/ 1117600 h 1130300"/>
              <a:gd name="connsiteX6" fmla="*/ 6870700 w 6870700"/>
              <a:gd name="connsiteY6" fmla="*/ 1104900 h 113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0700" h="1130300">
                <a:moveTo>
                  <a:pt x="0" y="1130300"/>
                </a:moveTo>
                <a:lnTo>
                  <a:pt x="939800" y="1130300"/>
                </a:lnTo>
                <a:lnTo>
                  <a:pt x="1282700" y="1117600"/>
                </a:lnTo>
                <a:lnTo>
                  <a:pt x="3213100" y="0"/>
                </a:lnTo>
                <a:lnTo>
                  <a:pt x="3771900" y="25400"/>
                </a:lnTo>
                <a:lnTo>
                  <a:pt x="5588000" y="1117600"/>
                </a:lnTo>
                <a:lnTo>
                  <a:pt x="6870700" y="1104900"/>
                </a:lnTo>
              </a:path>
            </a:pathLst>
          </a:custGeom>
          <a:noFill/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513" y="3618839"/>
            <a:ext cx="652908" cy="434184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263" y="2563739"/>
            <a:ext cx="652908" cy="434184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530" y="3620315"/>
            <a:ext cx="652908" cy="434184"/>
          </a:xfrm>
          <a:prstGeom prst="rect">
            <a:avLst/>
          </a:prstGeom>
        </p:spPr>
      </p:pic>
      <p:cxnSp>
        <p:nvCxnSpPr>
          <p:cNvPr id="76" name="Straight Connector 75"/>
          <p:cNvCxnSpPr>
            <a:stCxn id="7" idx="0"/>
            <a:endCxn id="229" idx="2"/>
          </p:cNvCxnSpPr>
          <p:nvPr/>
        </p:nvCxnSpPr>
        <p:spPr>
          <a:xfrm flipV="1">
            <a:off x="8777984" y="4054499"/>
            <a:ext cx="0" cy="91213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9080735" y="4413103"/>
            <a:ext cx="1509715" cy="1623794"/>
            <a:chOff x="9080735" y="4413103"/>
            <a:chExt cx="1509715" cy="16237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80735" y="4413103"/>
              <a:ext cx="1509715" cy="1509715"/>
            </a:xfrm>
            <a:prstGeom prst="rect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9425449" y="5729120"/>
              <a:ext cx="8202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Visualize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734811" y="2799584"/>
            <a:ext cx="5084849" cy="2368308"/>
            <a:chOff x="3734811" y="2799584"/>
            <a:chExt cx="5084849" cy="2368308"/>
          </a:xfrm>
        </p:grpSpPr>
        <p:sp>
          <p:nvSpPr>
            <p:cNvPr id="12" name="Oval 11"/>
            <p:cNvSpPr/>
            <p:nvPr/>
          </p:nvSpPr>
          <p:spPr>
            <a:xfrm>
              <a:off x="3734811" y="3869999"/>
              <a:ext cx="88900" cy="91543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6237019" y="2799584"/>
              <a:ext cx="88900" cy="91543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8730760" y="3872233"/>
              <a:ext cx="88900" cy="91543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6230816" y="3565914"/>
              <a:ext cx="88900" cy="91543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6224613" y="4322719"/>
              <a:ext cx="88900" cy="91543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6218410" y="5076349"/>
              <a:ext cx="88900" cy="91543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-21266" y="307265"/>
            <a:ext cx="5632053" cy="2847774"/>
            <a:chOff x="-21266" y="307265"/>
            <a:chExt cx="5632053" cy="2847774"/>
          </a:xfrm>
        </p:grpSpPr>
        <p:sp>
          <p:nvSpPr>
            <p:cNvPr id="100" name="TextBox 99"/>
            <p:cNvSpPr txBox="1"/>
            <p:nvPr/>
          </p:nvSpPr>
          <p:spPr>
            <a:xfrm>
              <a:off x="115391" y="307265"/>
              <a:ext cx="5495396" cy="2462134"/>
            </a:xfrm>
            <a:prstGeom prst="rect">
              <a:avLst/>
            </a:prstGeom>
            <a:solidFill>
              <a:schemeClr val="accent2">
                <a:alpha val="45000"/>
              </a:schemeClr>
            </a:solidFill>
          </p:spPr>
          <p:txBody>
            <a:bodyPr wrap="square" lIns="121843" tIns="60921" rIns="121843" bIns="60921" rtlCol="0">
              <a:spAutoFit/>
            </a:bodyPr>
            <a:lstStyle/>
            <a:p>
              <a:pPr defTabSz="914354"/>
              <a:r>
                <a:rPr lang="en-US" sz="800" dirty="0">
                  <a:solidFill>
                    <a:prstClr val="black"/>
                  </a:solidFill>
                  <a:latin typeface="Courier New"/>
                  <a:cs typeface="Courier New"/>
                </a:rPr>
                <a:t>/* INT: add switch id */</a:t>
              </a:r>
            </a:p>
            <a:p>
              <a:pPr defTabSz="914354"/>
              <a:r>
                <a:rPr lang="en-US" sz="800" dirty="0">
                  <a:solidFill>
                    <a:prstClr val="black"/>
                  </a:solidFill>
                  <a:latin typeface="Courier New"/>
                  <a:cs typeface="Courier New"/>
                </a:rPr>
                <a:t>action int_set_header_0() {    </a:t>
              </a:r>
            </a:p>
            <a:p>
              <a:pPr defTabSz="914354"/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  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add_header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(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int_switch_id_header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);    </a:t>
              </a:r>
            </a:p>
            <a:p>
              <a:pPr defTabSz="914354"/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  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modify_field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(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int_switch_id_header.switch_id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, </a:t>
              </a:r>
            </a:p>
            <a:p>
              <a:pPr defTabSz="914354"/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              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global_config_metadata.switch_id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);</a:t>
              </a:r>
            </a:p>
            <a:p>
              <a:pPr defTabSz="914354"/>
              <a:r>
                <a:rPr lang="en-US" sz="800" dirty="0">
                  <a:solidFill>
                    <a:prstClr val="black"/>
                  </a:solidFill>
                  <a:latin typeface="Courier New"/>
                  <a:cs typeface="Courier New"/>
                </a:rPr>
                <a:t>}</a:t>
              </a:r>
            </a:p>
            <a:p>
              <a:pPr defTabSz="914354"/>
              <a:endParaRPr lang="en-US" sz="800" b="1" dirty="0">
                <a:solidFill>
                  <a:prstClr val="black"/>
                </a:solidFill>
                <a:latin typeface="Courier New"/>
                <a:cs typeface="Courier New"/>
              </a:endParaRPr>
            </a:p>
            <a:p>
              <a:pPr defTabSz="914354"/>
              <a:r>
                <a:rPr lang="en-US" sz="800" dirty="0">
                  <a:solidFill>
                    <a:prstClr val="black"/>
                  </a:solidFill>
                  <a:latin typeface="Courier New"/>
                  <a:cs typeface="Courier New"/>
                </a:rPr>
                <a:t>/* INT: add ingress timestamp */</a:t>
              </a:r>
            </a:p>
            <a:p>
              <a:pPr defTabSz="914354"/>
              <a:r>
                <a:rPr lang="en-US" sz="800" dirty="0">
                  <a:solidFill>
                    <a:prstClr val="black"/>
                  </a:solidFill>
                  <a:latin typeface="Courier New"/>
                  <a:cs typeface="Courier New"/>
                </a:rPr>
                <a:t>action int_set_header_1() {   </a:t>
              </a:r>
            </a:p>
            <a:p>
              <a:pPr defTabSz="914354"/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  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add_header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(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int_ingress_tstamp_header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);</a:t>
              </a:r>
            </a:p>
            <a:p>
              <a:pPr defTabSz="914354"/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  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modify_field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(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int_ingress_tstamp_header.ingress_tstamp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, i2e_metadata.ingress_tstamp);</a:t>
              </a:r>
            </a:p>
            <a:p>
              <a:pPr defTabSz="914354"/>
              <a:r>
                <a:rPr lang="en-US" sz="800" dirty="0">
                  <a:solidFill>
                    <a:prstClr val="black"/>
                  </a:solidFill>
                  <a:latin typeface="Courier New"/>
                  <a:cs typeface="Courier New"/>
                </a:rPr>
                <a:t>}</a:t>
              </a:r>
            </a:p>
            <a:p>
              <a:pPr defTabSz="914354"/>
              <a:endParaRPr lang="en-US" sz="800" b="1" dirty="0">
                <a:solidFill>
                  <a:prstClr val="black"/>
                </a:solidFill>
                <a:latin typeface="Courier New"/>
                <a:cs typeface="Courier New"/>
              </a:endParaRPr>
            </a:p>
            <a:p>
              <a:pPr defTabSz="914354"/>
              <a:r>
                <a:rPr lang="en-US" sz="800" dirty="0">
                  <a:solidFill>
                    <a:prstClr val="black"/>
                  </a:solidFill>
                  <a:latin typeface="Courier New"/>
                  <a:cs typeface="Courier New"/>
                </a:rPr>
                <a:t>/* INT: add egress timestamp */</a:t>
              </a:r>
            </a:p>
            <a:p>
              <a:pPr defTabSz="914354"/>
              <a:r>
                <a:rPr lang="en-US" sz="800" dirty="0">
                  <a:solidFill>
                    <a:prstClr val="black"/>
                  </a:solidFill>
                  <a:latin typeface="Courier New"/>
                  <a:cs typeface="Courier New"/>
                </a:rPr>
                <a:t>action int_set_header_2() {    </a:t>
              </a:r>
            </a:p>
            <a:p>
              <a:pPr defTabSz="914354"/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  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add_header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(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int_egress_tstamp_header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);    </a:t>
              </a:r>
            </a:p>
            <a:p>
              <a:pPr defTabSz="914354"/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  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modify_field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(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int_egress_tstamp_header.egress_tstamp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,      </a:t>
              </a:r>
            </a:p>
            <a:p>
              <a:pPr defTabSz="914354"/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               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eg_intr_md_from_parser_aux.egress_global_tstamp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);</a:t>
              </a:r>
            </a:p>
            <a:p>
              <a:pPr defTabSz="914354"/>
              <a:r>
                <a:rPr lang="en-US" sz="800" dirty="0">
                  <a:solidFill>
                    <a:prstClr val="black"/>
                  </a:solidFill>
                  <a:latin typeface="Courier New"/>
                  <a:cs typeface="Courier New"/>
                </a:rPr>
                <a:t>}</a:t>
              </a: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-21266" y="2600851"/>
              <a:ext cx="5277944" cy="55418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43" tIns="60921" rIns="121843" bIns="60921" rtlCol="0" anchor="ctr"/>
            <a:lstStyle/>
            <a:p>
              <a:pPr defTabSz="914354"/>
              <a:r>
                <a:rPr lang="en-US" sz="1200" dirty="0">
                  <a:solidFill>
                    <a:prstClr val="black"/>
                  </a:solidFill>
                  <a:latin typeface="Arial"/>
                </a:rPr>
                <a:t>P4 code snippet: Insert switch ID, ingress and </a:t>
              </a:r>
              <a:r>
                <a:rPr lang="en-US" sz="1200">
                  <a:solidFill>
                    <a:prstClr val="black"/>
                  </a:solidFill>
                  <a:latin typeface="Arial"/>
                </a:rPr>
                <a:t>egress timestamp</a:t>
              </a:r>
              <a:endParaRPr lang="en-US" sz="1200" dirty="0">
                <a:solidFill>
                  <a:prstClr val="black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061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122363"/>
            <a:ext cx="10965366" cy="2387600"/>
          </a:xfrm>
        </p:spPr>
        <p:txBody>
          <a:bodyPr>
            <a:normAutofit/>
          </a:bodyPr>
          <a:lstStyle/>
          <a:p>
            <a:r>
              <a:rPr lang="en-US" dirty="0"/>
              <a:t>How programmability is being used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070517" y="4010669"/>
            <a:ext cx="1004353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4" name="Oval 3"/>
          <p:cNvSpPr/>
          <p:nvPr/>
        </p:nvSpPr>
        <p:spPr>
          <a:xfrm>
            <a:off x="2224801" y="5428302"/>
            <a:ext cx="784242" cy="765855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FCF66B39-3D1E-4843-84BF-B5002BB4594D}"/>
              </a:ext>
            </a:extLst>
          </p:cNvPr>
          <p:cNvSpPr txBox="1">
            <a:spLocks/>
          </p:cNvSpPr>
          <p:nvPr/>
        </p:nvSpPr>
        <p:spPr>
          <a:xfrm>
            <a:off x="781149" y="3133302"/>
            <a:ext cx="1004353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C2B6723-F45C-B848-B06F-5CD280DDED4C}"/>
              </a:ext>
            </a:extLst>
          </p:cNvPr>
          <p:cNvSpPr/>
          <p:nvPr/>
        </p:nvSpPr>
        <p:spPr>
          <a:xfrm>
            <a:off x="2224801" y="4664373"/>
            <a:ext cx="784242" cy="765855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D501AED4-CFE6-9C41-AF2F-720BD7A53475}"/>
              </a:ext>
            </a:extLst>
          </p:cNvPr>
          <p:cNvSpPr txBox="1">
            <a:spLocks/>
          </p:cNvSpPr>
          <p:nvPr/>
        </p:nvSpPr>
        <p:spPr>
          <a:xfrm>
            <a:off x="3070225" y="3844237"/>
            <a:ext cx="1004353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600"/>
              </a:spcBef>
            </a:pPr>
            <a:r>
              <a:rPr lang="en-US" sz="5400" b="1" dirty="0"/>
              <a:t>Reducing complexity</a:t>
            </a:r>
          </a:p>
          <a:p>
            <a:pPr algn="l">
              <a:spcBef>
                <a:spcPts val="600"/>
              </a:spcBef>
            </a:pPr>
            <a:r>
              <a:rPr lang="en-US" sz="5400" b="1" dirty="0"/>
              <a:t>Adding new features</a:t>
            </a:r>
          </a:p>
          <a:p>
            <a:pPr algn="l">
              <a:spcBef>
                <a:spcPts val="600"/>
              </a:spcBef>
            </a:pPr>
            <a:r>
              <a:rPr lang="en-US" sz="5400" b="1" dirty="0"/>
              <a:t>Network telemetry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7922130C-46D3-8C46-876E-ECE8769FB58D}"/>
              </a:ext>
            </a:extLst>
          </p:cNvPr>
          <p:cNvSpPr/>
          <p:nvPr/>
        </p:nvSpPr>
        <p:spPr>
          <a:xfrm>
            <a:off x="2224801" y="3900444"/>
            <a:ext cx="784242" cy="765855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562744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520" y="-635"/>
            <a:ext cx="12158882" cy="1325563"/>
          </a:xfrm>
        </p:spPr>
        <p:txBody>
          <a:bodyPr>
            <a:normAutofit/>
          </a:bodyPr>
          <a:lstStyle/>
          <a:p>
            <a:r>
              <a:rPr lang="en-US" b="1" dirty="0"/>
              <a:t>In summary…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7579" y="1750105"/>
            <a:ext cx="10866120" cy="4568652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200" b="1" dirty="0"/>
              <a:t>SDN is about who is in charge</a:t>
            </a:r>
            <a:r>
              <a:rPr lang="en-US" sz="3200" dirty="0"/>
              <a:t>!</a:t>
            </a:r>
          </a:p>
          <a:p>
            <a:pPr marL="457200" lvl="1" indent="0">
              <a:buNone/>
            </a:pPr>
            <a:r>
              <a:rPr lang="en-US" b="1" dirty="0"/>
              <a:t>Act 1</a:t>
            </a:r>
            <a:r>
              <a:rPr lang="en-US" dirty="0"/>
              <a:t>: Network owners and operators took charge of how their networks are controlled.</a:t>
            </a:r>
          </a:p>
          <a:p>
            <a:pPr marL="457200" lvl="1" indent="0">
              <a:buNone/>
            </a:pPr>
            <a:r>
              <a:rPr lang="en-US" b="1" dirty="0"/>
              <a:t>Act 2</a:t>
            </a:r>
            <a:r>
              <a:rPr lang="en-US" dirty="0"/>
              <a:t>: They also decide how packets are processed. </a:t>
            </a:r>
            <a:endParaRPr lang="en-US" b="1" dirty="0"/>
          </a:p>
          <a:p>
            <a:pPr marL="457200" indent="-457200">
              <a:spcBef>
                <a:spcPts val="2200"/>
              </a:spcBef>
              <a:buFont typeface="+mj-lt"/>
              <a:buAutoNum type="arabicPeriod"/>
            </a:pPr>
            <a:r>
              <a:rPr lang="en-US" sz="3200" b="1" dirty="0"/>
              <a:t>Chip technology</a:t>
            </a:r>
            <a:r>
              <a:rPr lang="en-US" sz="3200" dirty="0"/>
              <a:t>: Programmable forwarding now has the same power, performance and cost as fixed function.</a:t>
            </a:r>
          </a:p>
          <a:p>
            <a:pPr marL="457200" indent="-457200">
              <a:spcBef>
                <a:spcPts val="2200"/>
              </a:spcBef>
              <a:buFont typeface="+mj-lt"/>
              <a:buAutoNum type="arabicPeriod"/>
            </a:pPr>
            <a:r>
              <a:rPr lang="en-US" sz="3200" b="1" dirty="0"/>
              <a:t>New ideas</a:t>
            </a:r>
            <a:r>
              <a:rPr lang="en-US" sz="3200" dirty="0"/>
              <a:t>: Beautiful new ideas now owned by the programmer, not the chip designer. 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4343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783128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500" dirty="0"/>
              <a:t>SDN inevitable because…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2306639"/>
            <a:ext cx="11310544" cy="3110031"/>
          </a:xfrm>
        </p:spPr>
        <p:txBody>
          <a:bodyPr>
            <a:normAutofit/>
          </a:bodyPr>
          <a:lstStyle/>
          <a:p>
            <a:pPr marL="612236" indent="-612236">
              <a:buFont typeface="+mj-lt"/>
              <a:buAutoNum type="arabicPeriod"/>
            </a:pPr>
            <a:r>
              <a:rPr lang="en-US" sz="4250" dirty="0"/>
              <a:t>Rise of Linux.</a:t>
            </a:r>
          </a:p>
          <a:p>
            <a:pPr marL="612236" indent="-612236">
              <a:buFont typeface="+mj-lt"/>
              <a:buAutoNum type="arabicPeriod"/>
            </a:pPr>
            <a:r>
              <a:rPr lang="en-US" sz="4250" dirty="0"/>
              <a:t>Rise of </a:t>
            </a:r>
            <a:r>
              <a:rPr lang="en-US" sz="4250" dirty="0" err="1"/>
              <a:t>whitebox</a:t>
            </a:r>
            <a:r>
              <a:rPr lang="en-US" sz="4250" dirty="0"/>
              <a:t> servers and data centers.</a:t>
            </a:r>
          </a:p>
          <a:p>
            <a:pPr marL="612236" indent="-612236">
              <a:buFont typeface="+mj-lt"/>
              <a:buAutoNum type="arabicPeriod"/>
            </a:pPr>
            <a:r>
              <a:rPr lang="en-US" sz="4250" dirty="0"/>
              <a:t>Rise of merchant switching silicon.</a:t>
            </a:r>
          </a:p>
          <a:p>
            <a:pPr marL="0" indent="0">
              <a:buNone/>
            </a:pPr>
            <a:endParaRPr lang="en-US" sz="4250" dirty="0"/>
          </a:p>
          <a:p>
            <a:pPr marL="0" indent="0">
              <a:buNone/>
            </a:pPr>
            <a:endParaRPr lang="en-US" sz="42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431CD-A83D-384C-97C7-66FF0CCEF56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727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391199"/>
            <a:ext cx="2770943" cy="142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/>
          <p:cNvGrpSpPr/>
          <p:nvPr/>
        </p:nvGrpSpPr>
        <p:grpSpPr>
          <a:xfrm>
            <a:off x="3309742" y="1491730"/>
            <a:ext cx="2289329" cy="1242550"/>
            <a:chOff x="3971690" y="2640133"/>
            <a:chExt cx="2747195" cy="1491060"/>
          </a:xfrm>
        </p:grpSpPr>
        <p:sp>
          <p:nvSpPr>
            <p:cNvPr id="8" name="Rounded Rectangle 7"/>
            <p:cNvSpPr/>
            <p:nvPr/>
          </p:nvSpPr>
          <p:spPr>
            <a:xfrm>
              <a:off x="3971690" y="2640133"/>
              <a:ext cx="2747195" cy="497020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dirty="0">
                  <a:solidFill>
                    <a:schemeClr val="tx1"/>
                  </a:solidFill>
                </a:rPr>
                <a:t>Applications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971690" y="3137153"/>
              <a:ext cx="2747195" cy="497020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dirty="0">
                  <a:solidFill>
                    <a:schemeClr val="tx1"/>
                  </a:solidFill>
                </a:rPr>
                <a:t>OS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971690" y="3634173"/>
              <a:ext cx="2747195" cy="497020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dirty="0">
                  <a:solidFill>
                    <a:schemeClr val="tx1"/>
                  </a:solidFill>
                </a:rPr>
                <a:t>CPU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81" b="68253" l="1514" r="98443">
                        <a14:foregroundMark x1="11635" y1="48962" x2="11635" y2="48962"/>
                        <a14:foregroundMark x1="8997" y1="49394" x2="8997" y2="49394"/>
                      </a14:backgroundRemoval>
                    </a14:imgEffect>
                  </a14:imgLayer>
                </a14:imgProps>
              </a:ext>
            </a:extLst>
          </a:blip>
          <a:srcRect l="1584" t="31668" r="2169" b="30793"/>
          <a:stretch/>
        </p:blipFill>
        <p:spPr>
          <a:xfrm>
            <a:off x="6313137" y="2098945"/>
            <a:ext cx="2979934" cy="63533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9293071" y="2302296"/>
            <a:ext cx="2289329" cy="414183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</a:rPr>
              <a:t>x86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293071" y="830879"/>
            <a:ext cx="2289329" cy="414183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</a:rPr>
              <a:t>Applications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293071" y="1553564"/>
            <a:ext cx="2289329" cy="414183"/>
            <a:chOff x="11151685" y="1725376"/>
            <a:chExt cx="2747195" cy="497020"/>
          </a:xfrm>
          <a:noFill/>
        </p:grpSpPr>
        <p:sp>
          <p:nvSpPr>
            <p:cNvPr id="16" name="Rounded Rectangle 15"/>
            <p:cNvSpPr/>
            <p:nvPr/>
          </p:nvSpPr>
          <p:spPr>
            <a:xfrm>
              <a:off x="11151685" y="1725376"/>
              <a:ext cx="2747195" cy="497020"/>
            </a:xfrm>
            <a:prstGeom prst="round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dirty="0">
                  <a:solidFill>
                    <a:schemeClr val="tx1"/>
                  </a:solidFill>
                </a:rPr>
                <a:t>Linux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96" b="100000" l="50321" r="99466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l="50839"/>
            <a:stretch/>
          </p:blipFill>
          <p:spPr>
            <a:xfrm>
              <a:off x="11339916" y="1768366"/>
              <a:ext cx="398607" cy="409236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8" b="96623" l="4000" r="979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9930" y="2253087"/>
            <a:ext cx="590812" cy="5084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roup 21"/>
          <p:cNvGrpSpPr/>
          <p:nvPr/>
        </p:nvGrpSpPr>
        <p:grpSpPr>
          <a:xfrm>
            <a:off x="3365941" y="4698540"/>
            <a:ext cx="2289329" cy="1242550"/>
            <a:chOff x="3971690" y="2640133"/>
            <a:chExt cx="2747195" cy="1491060"/>
          </a:xfrm>
        </p:grpSpPr>
        <p:sp>
          <p:nvSpPr>
            <p:cNvPr id="23" name="Rounded Rectangle 22"/>
            <p:cNvSpPr/>
            <p:nvPr/>
          </p:nvSpPr>
          <p:spPr>
            <a:xfrm>
              <a:off x="3971690" y="2640133"/>
              <a:ext cx="2747195" cy="497020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dirty="0">
                  <a:solidFill>
                    <a:schemeClr val="tx1"/>
                  </a:solidFill>
                </a:rPr>
                <a:t>Applications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3971690" y="3137153"/>
              <a:ext cx="2747195" cy="497020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dirty="0">
                  <a:solidFill>
                    <a:schemeClr val="tx1"/>
                  </a:solidFill>
                </a:rPr>
                <a:t>OS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3971690" y="3634173"/>
              <a:ext cx="2747195" cy="497020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dirty="0">
                  <a:solidFill>
                    <a:schemeClr val="tx1"/>
                  </a:solidFill>
                </a:rPr>
                <a:t>CPU + ASIC</a:t>
              </a: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9349271" y="5509106"/>
            <a:ext cx="2289329" cy="414183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</a:rPr>
              <a:t>    x86 + ASIC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349271" y="4037689"/>
            <a:ext cx="2289329" cy="414183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Control Programs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349271" y="4760374"/>
            <a:ext cx="2289329" cy="414183"/>
            <a:chOff x="11219124" y="5573548"/>
            <a:chExt cx="2747195" cy="497020"/>
          </a:xfrm>
          <a:noFill/>
        </p:grpSpPr>
        <p:sp>
          <p:nvSpPr>
            <p:cNvPr id="28" name="Rounded Rectangle 27"/>
            <p:cNvSpPr/>
            <p:nvPr/>
          </p:nvSpPr>
          <p:spPr>
            <a:xfrm>
              <a:off x="11219124" y="5573548"/>
              <a:ext cx="2747195" cy="497020"/>
            </a:xfrm>
            <a:prstGeom prst="round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dirty="0">
                  <a:solidFill>
                    <a:schemeClr val="tx1"/>
                  </a:solidFill>
                </a:rPr>
                <a:t>Linux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96" b="100000" l="50321" r="99466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l="50839"/>
            <a:stretch/>
          </p:blipFill>
          <p:spPr>
            <a:xfrm>
              <a:off x="11407355" y="5616538"/>
              <a:ext cx="398607" cy="409236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8" b="96623" l="4000" r="979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6003" y="5459897"/>
            <a:ext cx="590812" cy="5084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293" y1="18876" x2="3293" y2="18876"/>
                        <a14:foregroundMark x1="18631" y1="8835" x2="18631" y2="8835"/>
                        <a14:foregroundMark x1="90381" y1="4217" x2="90381" y2="4217"/>
                        <a14:foregroundMark x1="25390" y1="7028" x2="84922" y2="7831"/>
                        <a14:foregroundMark x1="93154" y1="8835" x2="92028" y2="73695"/>
                        <a14:backgroundMark x1="90815" y1="92972" x2="99047" y2="708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037" y="4749153"/>
            <a:ext cx="2825238" cy="121921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0" b="89919" l="4008" r="97962">
                        <a14:foregroundMark x1="5027" y1="51324" x2="32133" y2="84420"/>
                        <a14:backgroundMark x1="6386" y1="54379" x2="6386" y2="54379"/>
                        <a14:backgroundMark x1="4959" y1="52037" x2="4959" y2="52037"/>
                        <a14:backgroundMark x1="11753" y1="60794" x2="11753" y2="60794"/>
                        <a14:backgroundMark x1="18614" y1="69348" x2="18614" y2="69348"/>
                        <a14:backgroundMark x1="23370" y1="74338" x2="23370" y2="74338"/>
                        <a14:backgroundMark x1="30774" y1="83503" x2="8288" y2="56619"/>
                        <a14:backgroundMark x1="5503" y1="52444" x2="30503" y2="82790"/>
                        <a14:backgroundMark x1="4959" y1="50916" x2="4959" y2="509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6981" y="4300001"/>
            <a:ext cx="3092289" cy="206292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80B4FBA-AF45-FD4F-91F9-D18859E3EFB4}"/>
              </a:ext>
            </a:extLst>
          </p:cNvPr>
          <p:cNvSpPr txBox="1"/>
          <p:nvPr/>
        </p:nvSpPr>
        <p:spPr>
          <a:xfrm>
            <a:off x="5203858" y="517812"/>
            <a:ext cx="1591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Servers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300498B-0656-054B-AAF3-5B5961EF05AF}"/>
              </a:ext>
            </a:extLst>
          </p:cNvPr>
          <p:cNvGrpSpPr/>
          <p:nvPr/>
        </p:nvGrpSpPr>
        <p:grpSpPr>
          <a:xfrm>
            <a:off x="740780" y="3383804"/>
            <a:ext cx="10897820" cy="1006030"/>
            <a:chOff x="740780" y="3383804"/>
            <a:chExt cx="10897820" cy="100603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6BE4149-C11E-DC48-931B-7274E3D802D0}"/>
                </a:ext>
              </a:extLst>
            </p:cNvPr>
            <p:cNvSpPr txBox="1"/>
            <p:nvPr/>
          </p:nvSpPr>
          <p:spPr>
            <a:xfrm>
              <a:off x="4664598" y="3743503"/>
              <a:ext cx="36109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/>
                  </a:solidFill>
                </a:rPr>
                <a:t>Network switches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DCA4A721-CCD4-AF40-9DA8-7EB65B80F9C8}"/>
                </a:ext>
              </a:extLst>
            </p:cNvPr>
            <p:cNvCxnSpPr/>
            <p:nvPr/>
          </p:nvCxnSpPr>
          <p:spPr>
            <a:xfrm flipV="1">
              <a:off x="740780" y="3383804"/>
              <a:ext cx="10897820" cy="7593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5936DEC-6CC5-D54E-A124-027CA7A2FF3E}"/>
              </a:ext>
            </a:extLst>
          </p:cNvPr>
          <p:cNvSpPr txBox="1"/>
          <p:nvPr/>
        </p:nvSpPr>
        <p:spPr>
          <a:xfrm>
            <a:off x="1446835" y="2739493"/>
            <a:ext cx="815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Legacy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31338DB-DC50-EA4E-A37F-3CE8D737CDB4}"/>
              </a:ext>
            </a:extLst>
          </p:cNvPr>
          <p:cNvSpPr txBox="1"/>
          <p:nvPr/>
        </p:nvSpPr>
        <p:spPr>
          <a:xfrm>
            <a:off x="7395524" y="2730709"/>
            <a:ext cx="1092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Whitebox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6550555-3DE1-BA45-9356-95E793017A95}"/>
              </a:ext>
            </a:extLst>
          </p:cNvPr>
          <p:cNvSpPr txBox="1"/>
          <p:nvPr/>
        </p:nvSpPr>
        <p:spPr>
          <a:xfrm>
            <a:off x="1446835" y="5991303"/>
            <a:ext cx="815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Legacy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CC46E18-961D-F648-BCED-51694351C34D}"/>
              </a:ext>
            </a:extLst>
          </p:cNvPr>
          <p:cNvSpPr txBox="1"/>
          <p:nvPr/>
        </p:nvSpPr>
        <p:spPr>
          <a:xfrm>
            <a:off x="7395524" y="5982519"/>
            <a:ext cx="1092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Whitebox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5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7" grpId="0" animBg="1"/>
      <p:bldP spid="29" grpId="0" animBg="1"/>
      <p:bldP spid="34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Example: Big Data Center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251200" y="1439284"/>
            <a:ext cx="5588000" cy="2279650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>
              <a:latin typeface="+mj-lt"/>
            </a:endParaRPr>
          </a:p>
        </p:txBody>
      </p:sp>
      <p:cxnSp>
        <p:nvCxnSpPr>
          <p:cNvPr id="12" name="Straight Connector 11"/>
          <p:cNvCxnSpPr>
            <a:cxnSpLocks/>
            <a:stCxn id="312" idx="1"/>
          </p:cNvCxnSpPr>
          <p:nvPr/>
        </p:nvCxnSpPr>
        <p:spPr bwMode="auto">
          <a:xfrm flipV="1">
            <a:off x="4083050" y="1915536"/>
            <a:ext cx="886884" cy="719136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 rot="5400000" flipH="1" flipV="1">
            <a:off x="5037402" y="798728"/>
            <a:ext cx="906462" cy="2997200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05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447" y="3270355"/>
            <a:ext cx="445344" cy="36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574" y="3270355"/>
            <a:ext cx="445344" cy="36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4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701" y="3270355"/>
            <a:ext cx="445344" cy="36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5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829" y="3270355"/>
            <a:ext cx="445344" cy="36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6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956" y="3270356"/>
            <a:ext cx="445344" cy="36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7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083" y="3270356"/>
            <a:ext cx="445344" cy="36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8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1" y="3365108"/>
            <a:ext cx="445344" cy="36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9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329" y="3365108"/>
            <a:ext cx="445344" cy="36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0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456" y="3365109"/>
            <a:ext cx="445344" cy="36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1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583" y="3365109"/>
            <a:ext cx="445344" cy="36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710" y="3365109"/>
            <a:ext cx="445344" cy="36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838" y="3365109"/>
            <a:ext cx="445344" cy="36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 bwMode="auto">
          <a:xfrm rot="5400000">
            <a:off x="3451754" y="2871209"/>
            <a:ext cx="434975" cy="3619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 rot="5400000">
            <a:off x="3608653" y="2956140"/>
            <a:ext cx="417513" cy="2095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 bwMode="auto">
          <a:xfrm rot="5400000">
            <a:off x="3700727" y="3048216"/>
            <a:ext cx="417513" cy="25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 bwMode="auto">
          <a:xfrm rot="16200000" flipH="1">
            <a:off x="3793860" y="2980482"/>
            <a:ext cx="417513" cy="1608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 bwMode="auto">
          <a:xfrm rot="16200000" flipH="1">
            <a:off x="3893078" y="2933651"/>
            <a:ext cx="434975" cy="2370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 bwMode="auto">
          <a:xfrm>
            <a:off x="4019551" y="2793422"/>
            <a:ext cx="433916" cy="4762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cxnSpLocks/>
            <a:stCxn id="322" idx="1"/>
          </p:cNvCxnSpPr>
          <p:nvPr/>
        </p:nvCxnSpPr>
        <p:spPr bwMode="auto">
          <a:xfrm flipH="1" flipV="1">
            <a:off x="5080001" y="1944110"/>
            <a:ext cx="390804" cy="690562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 bwMode="auto">
          <a:xfrm rot="5400000" flipH="1" flipV="1">
            <a:off x="5839354" y="1442988"/>
            <a:ext cx="803275" cy="1805518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085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096" y="3266958"/>
            <a:ext cx="445284" cy="36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86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198" y="3266959"/>
            <a:ext cx="445284" cy="36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87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301" y="3266959"/>
            <a:ext cx="445284" cy="36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88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403" y="3266959"/>
            <a:ext cx="445284" cy="36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89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506" y="3266960"/>
            <a:ext cx="445284" cy="36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0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607" y="3266960"/>
            <a:ext cx="445284" cy="36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1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858" y="3361713"/>
            <a:ext cx="445284" cy="36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961" y="3361713"/>
            <a:ext cx="445284" cy="36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63" y="3361714"/>
            <a:ext cx="445284" cy="36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4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165" y="3361714"/>
            <a:ext cx="445284" cy="36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5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267" y="3361714"/>
            <a:ext cx="445284" cy="36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6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369" y="3361714"/>
            <a:ext cx="445284" cy="36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5" name="Straight Connector 94"/>
          <p:cNvCxnSpPr/>
          <p:nvPr/>
        </p:nvCxnSpPr>
        <p:spPr bwMode="auto">
          <a:xfrm rot="5400000">
            <a:off x="4800071" y="2868036"/>
            <a:ext cx="434975" cy="3619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 bwMode="auto">
          <a:xfrm rot="5400000">
            <a:off x="4954853" y="2952965"/>
            <a:ext cx="417513" cy="2095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 bwMode="auto">
          <a:xfrm rot="5400000">
            <a:off x="5046927" y="3045041"/>
            <a:ext cx="417513" cy="25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 bwMode="auto">
          <a:xfrm rot="16200000" flipH="1">
            <a:off x="5140060" y="2977307"/>
            <a:ext cx="417513" cy="1608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 bwMode="auto">
          <a:xfrm rot="16200000" flipH="1">
            <a:off x="5240338" y="2929419"/>
            <a:ext cx="434975" cy="2391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 bwMode="auto">
          <a:xfrm>
            <a:off x="5365751" y="2790247"/>
            <a:ext cx="433916" cy="4762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>
            <a:cxnSpLocks/>
          </p:cNvCxnSpPr>
          <p:nvPr/>
        </p:nvCxnSpPr>
        <p:spPr bwMode="auto">
          <a:xfrm rot="16200000" flipV="1">
            <a:off x="5577947" y="1529773"/>
            <a:ext cx="695325" cy="1466849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>
            <a:cxnSpLocks/>
          </p:cNvCxnSpPr>
          <p:nvPr/>
        </p:nvCxnSpPr>
        <p:spPr bwMode="auto">
          <a:xfrm rot="5400000" flipH="1" flipV="1">
            <a:off x="6514043" y="2114501"/>
            <a:ext cx="800100" cy="459318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199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734" y="3263674"/>
            <a:ext cx="445207" cy="36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0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803" y="3263674"/>
            <a:ext cx="445207" cy="36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1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873" y="3263674"/>
            <a:ext cx="445207" cy="36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943" y="3263674"/>
            <a:ext cx="445207" cy="36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014" y="3263674"/>
            <a:ext cx="445207" cy="36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4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083" y="3263675"/>
            <a:ext cx="445207" cy="36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5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504" y="3358407"/>
            <a:ext cx="445207" cy="36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6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574" y="3358408"/>
            <a:ext cx="445207" cy="36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7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645" y="3358408"/>
            <a:ext cx="445207" cy="36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8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714" y="3358409"/>
            <a:ext cx="445207" cy="36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9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784" y="3358409"/>
            <a:ext cx="445207" cy="36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10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854" y="3358409"/>
            <a:ext cx="445207" cy="36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4" name="Straight Connector 163"/>
          <p:cNvCxnSpPr>
            <a:cxnSpLocks/>
          </p:cNvCxnSpPr>
          <p:nvPr/>
        </p:nvCxnSpPr>
        <p:spPr bwMode="auto">
          <a:xfrm rot="5400000">
            <a:off x="6147065" y="2865655"/>
            <a:ext cx="433388" cy="3619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cxnSpLocks/>
          </p:cNvCxnSpPr>
          <p:nvPr/>
        </p:nvCxnSpPr>
        <p:spPr bwMode="auto">
          <a:xfrm rot="5400000">
            <a:off x="6301053" y="2949790"/>
            <a:ext cx="417513" cy="2095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>
            <a:cxnSpLocks/>
          </p:cNvCxnSpPr>
          <p:nvPr/>
        </p:nvCxnSpPr>
        <p:spPr bwMode="auto">
          <a:xfrm rot="5400000">
            <a:off x="6394186" y="3042924"/>
            <a:ext cx="417513" cy="232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>
            <a:cxnSpLocks/>
          </p:cNvCxnSpPr>
          <p:nvPr/>
        </p:nvCxnSpPr>
        <p:spPr bwMode="auto">
          <a:xfrm rot="16200000" flipH="1">
            <a:off x="6486261" y="2974133"/>
            <a:ext cx="417513" cy="1608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>
            <a:cxnSpLocks/>
          </p:cNvCxnSpPr>
          <p:nvPr/>
        </p:nvCxnSpPr>
        <p:spPr bwMode="auto">
          <a:xfrm rot="16200000" flipH="1">
            <a:off x="6587332" y="2927037"/>
            <a:ext cx="433388" cy="2391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>
            <a:cxnSpLocks/>
          </p:cNvCxnSpPr>
          <p:nvPr/>
        </p:nvCxnSpPr>
        <p:spPr bwMode="auto">
          <a:xfrm>
            <a:off x="6714067" y="2787072"/>
            <a:ext cx="431800" cy="4762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>
            <a:cxnSpLocks/>
          </p:cNvCxnSpPr>
          <p:nvPr/>
        </p:nvCxnSpPr>
        <p:spPr bwMode="auto">
          <a:xfrm rot="16200000" flipV="1">
            <a:off x="7282393" y="1886958"/>
            <a:ext cx="692150" cy="749300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>
            <a:cxnSpLocks/>
          </p:cNvCxnSpPr>
          <p:nvPr/>
        </p:nvCxnSpPr>
        <p:spPr bwMode="auto">
          <a:xfrm rot="16200000" flipV="1">
            <a:off x="6186223" y="894508"/>
            <a:ext cx="896938" cy="2796118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131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844" y="3260282"/>
            <a:ext cx="445399" cy="36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993" y="3260283"/>
            <a:ext cx="445399" cy="36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144" y="3260283"/>
            <a:ext cx="445399" cy="36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4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294" y="3260283"/>
            <a:ext cx="445399" cy="36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5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445" y="3260284"/>
            <a:ext cx="445399" cy="36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6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594" y="3260284"/>
            <a:ext cx="445399" cy="36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7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591" y="3355017"/>
            <a:ext cx="445399" cy="36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8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741" y="3355018"/>
            <a:ext cx="445399" cy="36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9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92" y="3355018"/>
            <a:ext cx="445399" cy="36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40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041" y="3355019"/>
            <a:ext cx="445399" cy="36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41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191" y="3355019"/>
            <a:ext cx="445399" cy="36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4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341" y="3355019"/>
            <a:ext cx="445399" cy="36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3" name="Straight Connector 232"/>
          <p:cNvCxnSpPr>
            <a:cxnSpLocks/>
          </p:cNvCxnSpPr>
          <p:nvPr/>
        </p:nvCxnSpPr>
        <p:spPr bwMode="auto">
          <a:xfrm rot="5400000">
            <a:off x="7495382" y="2862478"/>
            <a:ext cx="433388" cy="3619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/>
          <p:cNvCxnSpPr>
            <a:cxnSpLocks/>
          </p:cNvCxnSpPr>
          <p:nvPr/>
        </p:nvCxnSpPr>
        <p:spPr bwMode="auto">
          <a:xfrm rot="5400000">
            <a:off x="7649369" y="2946617"/>
            <a:ext cx="417513" cy="2095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>
            <a:cxnSpLocks/>
          </p:cNvCxnSpPr>
          <p:nvPr/>
        </p:nvCxnSpPr>
        <p:spPr bwMode="auto">
          <a:xfrm rot="5400000">
            <a:off x="7742501" y="3039750"/>
            <a:ext cx="417513" cy="232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>
            <a:cxnSpLocks/>
          </p:cNvCxnSpPr>
          <p:nvPr/>
        </p:nvCxnSpPr>
        <p:spPr bwMode="auto">
          <a:xfrm rot="16200000" flipH="1">
            <a:off x="7834576" y="2970957"/>
            <a:ext cx="417513" cy="1608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>
            <a:cxnSpLocks/>
          </p:cNvCxnSpPr>
          <p:nvPr/>
        </p:nvCxnSpPr>
        <p:spPr bwMode="auto">
          <a:xfrm rot="16200000" flipH="1">
            <a:off x="7935649" y="2923861"/>
            <a:ext cx="433388" cy="2391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>
            <a:cxnSpLocks/>
          </p:cNvCxnSpPr>
          <p:nvPr/>
        </p:nvCxnSpPr>
        <p:spPr bwMode="auto">
          <a:xfrm>
            <a:off x="8062383" y="2783897"/>
            <a:ext cx="431800" cy="4762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36" name="TextBox 318"/>
          <p:cNvSpPr txBox="1">
            <a:spLocks noChangeArrowheads="1"/>
          </p:cNvSpPr>
          <p:nvPr/>
        </p:nvSpPr>
        <p:spPr bwMode="auto">
          <a:xfrm>
            <a:off x="304801" y="3936892"/>
            <a:ext cx="5363633" cy="260874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lIns="108852" tIns="54426" rIns="108852" bIns="54426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333" dirty="0">
                <a:latin typeface="Calibri" charset="0"/>
              </a:rPr>
              <a:t>Cost</a:t>
            </a:r>
          </a:p>
          <a:p>
            <a:pPr eaLnBrk="1" hangingPunct="1"/>
            <a:r>
              <a:rPr lang="en-US" sz="2417" dirty="0">
                <a:latin typeface="Calibri" charset="0"/>
              </a:rPr>
              <a:t>500,000 servers</a:t>
            </a:r>
          </a:p>
          <a:p>
            <a:pPr eaLnBrk="1" hangingPunct="1"/>
            <a:r>
              <a:rPr lang="en-US" sz="2417" dirty="0">
                <a:latin typeface="Calibri" charset="0"/>
              </a:rPr>
              <a:t>25,000 switches</a:t>
            </a:r>
          </a:p>
          <a:p>
            <a:pPr eaLnBrk="1" hangingPunct="1"/>
            <a:r>
              <a:rPr lang="en-US" sz="2417" dirty="0">
                <a:latin typeface="Calibri" charset="0"/>
              </a:rPr>
              <a:t>$10k per legacy switch = $250M</a:t>
            </a:r>
          </a:p>
          <a:p>
            <a:pPr eaLnBrk="1" hangingPunct="1"/>
            <a:r>
              <a:rPr lang="en-US" sz="2417" dirty="0">
                <a:latin typeface="Calibri" charset="0"/>
              </a:rPr>
              <a:t>$2k disaggregated switch = $50M</a:t>
            </a:r>
          </a:p>
          <a:p>
            <a:pPr eaLnBrk="1" hangingPunct="1"/>
            <a:r>
              <a:rPr lang="en-US" sz="2417" b="1" dirty="0">
                <a:latin typeface="Calibri" charset="0"/>
              </a:rPr>
              <a:t>Savings in 5 data centers = $1Bn</a:t>
            </a:r>
          </a:p>
          <a:p>
            <a:pPr eaLnBrk="1" hangingPunct="1"/>
            <a:endParaRPr lang="en-US" sz="2417" dirty="0">
              <a:latin typeface="Calibri" charset="0"/>
            </a:endParaRPr>
          </a:p>
        </p:txBody>
      </p:sp>
      <p:sp>
        <p:nvSpPr>
          <p:cNvPr id="320" name="TextBox 319"/>
          <p:cNvSpPr txBox="1"/>
          <p:nvPr/>
        </p:nvSpPr>
        <p:spPr>
          <a:xfrm>
            <a:off x="6604000" y="3936892"/>
            <a:ext cx="5384800" cy="260874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108852" tIns="54426" rIns="108852" bIns="54426"/>
          <a:lstStyle/>
          <a:p>
            <a:pPr>
              <a:defRPr/>
            </a:pPr>
            <a:r>
              <a:rPr lang="en-US" sz="3333" dirty="0">
                <a:latin typeface="Calibri" charset="0"/>
                <a:ea typeface="ＭＳ Ｐゴシック" charset="-128"/>
                <a:cs typeface="ＭＳ Ｐゴシック" charset="-128"/>
              </a:rPr>
              <a:t>Control</a:t>
            </a:r>
            <a:endParaRPr lang="en-US" sz="2417" dirty="0">
              <a:latin typeface="Calibri" charset="0"/>
              <a:ea typeface="ＭＳ Ｐゴシック" charset="-128"/>
              <a:cs typeface="ＭＳ Ｐゴシック" charset="-128"/>
            </a:endParaRPr>
          </a:p>
          <a:p>
            <a:pPr>
              <a:defRPr/>
            </a:pPr>
            <a:r>
              <a:rPr lang="en-US" sz="2417" dirty="0">
                <a:latin typeface="Calibri" charset="0"/>
                <a:ea typeface="ＭＳ Ｐゴシック" charset="-128"/>
                <a:cs typeface="ＭＳ Ｐゴシック" charset="-128"/>
              </a:rPr>
              <a:t>Centralized remote control is easier</a:t>
            </a:r>
          </a:p>
          <a:p>
            <a:pPr>
              <a:defRPr/>
            </a:pPr>
            <a:r>
              <a:rPr lang="en-US" sz="2000" dirty="0">
                <a:latin typeface="Calibri" charset="0"/>
                <a:ea typeface="ＭＳ Ｐゴシック" charset="-128"/>
                <a:cs typeface="ＭＳ Ｐゴシック" charset="-128"/>
              </a:rPr>
              <a:t>“Centralize if you can, distribute if you can’t”</a:t>
            </a:r>
          </a:p>
          <a:p>
            <a:pPr>
              <a:defRPr/>
            </a:pPr>
            <a:r>
              <a:rPr lang="en-US" sz="2417" dirty="0">
                <a:latin typeface="Calibri" charset="0"/>
                <a:ea typeface="ＭＳ Ｐゴシック" charset="-128"/>
                <a:cs typeface="ＭＳ Ｐゴシック" charset="-128"/>
              </a:rPr>
              <a:t>Customized, differentiated network</a:t>
            </a:r>
          </a:p>
          <a:p>
            <a:pPr>
              <a:defRPr/>
            </a:pPr>
            <a:r>
              <a:rPr lang="en-US" sz="2417" dirty="0">
                <a:latin typeface="Calibri" charset="0"/>
                <a:ea typeface="ＭＳ Ｐゴシック" charset="-128"/>
                <a:cs typeface="ＭＳ Ｐゴシック" charset="-128"/>
              </a:rPr>
              <a:t>Home grown traffic engineering</a:t>
            </a:r>
          </a:p>
          <a:p>
            <a:pPr>
              <a:defRPr/>
            </a:pPr>
            <a:r>
              <a:rPr lang="en-US" sz="2417" b="1" dirty="0">
                <a:latin typeface="Calibri" charset="0"/>
                <a:ea typeface="ＭＳ Ｐゴシック" charset="-128"/>
                <a:cs typeface="ＭＳ Ｐゴシック" charset="-128"/>
              </a:rPr>
              <a:t>50% utilization → 95% utilization</a:t>
            </a:r>
          </a:p>
        </p:txBody>
      </p:sp>
      <p:sp>
        <p:nvSpPr>
          <p:cNvPr id="309" name="Can 308"/>
          <p:cNvSpPr/>
          <p:nvPr/>
        </p:nvSpPr>
        <p:spPr>
          <a:xfrm>
            <a:off x="4625422" y="1642484"/>
            <a:ext cx="909154" cy="361950"/>
          </a:xfrm>
          <a:prstGeom prst="can">
            <a:avLst>
              <a:gd name="adj" fmla="val 50000"/>
            </a:avLst>
          </a:prstGeom>
          <a:solidFill>
            <a:schemeClr val="accent1"/>
          </a:solidFill>
          <a:ln w="1270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10" name="Can 309"/>
          <p:cNvSpPr/>
          <p:nvPr/>
        </p:nvSpPr>
        <p:spPr>
          <a:xfrm>
            <a:off x="6691290" y="1642484"/>
            <a:ext cx="909154" cy="361950"/>
          </a:xfrm>
          <a:prstGeom prst="can">
            <a:avLst>
              <a:gd name="adj" fmla="val 50000"/>
            </a:avLst>
          </a:prstGeom>
          <a:solidFill>
            <a:schemeClr val="accent1"/>
          </a:solidFill>
          <a:ln w="1270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grpSp>
        <p:nvGrpSpPr>
          <p:cNvPr id="2" name="Group 1"/>
          <p:cNvGrpSpPr/>
          <p:nvPr/>
        </p:nvGrpSpPr>
        <p:grpSpPr>
          <a:xfrm>
            <a:off x="3605370" y="2572759"/>
            <a:ext cx="845511" cy="373065"/>
            <a:chOff x="4326444" y="2990850"/>
            <a:chExt cx="1014613" cy="447678"/>
          </a:xfrm>
          <a:solidFill>
            <a:schemeClr val="accent1"/>
          </a:solidFill>
        </p:grpSpPr>
        <p:sp>
          <p:nvSpPr>
            <p:cNvPr id="311" name="Can 310"/>
            <p:cNvSpPr/>
            <p:nvPr/>
          </p:nvSpPr>
          <p:spPr>
            <a:xfrm>
              <a:off x="4721901" y="2990850"/>
              <a:ext cx="619156" cy="224790"/>
            </a:xfrm>
            <a:prstGeom prst="can">
              <a:avLst>
                <a:gd name="adj" fmla="val 50000"/>
              </a:avLst>
            </a:prstGeom>
            <a:grpFill/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12" name="Can 311"/>
            <p:cNvSpPr/>
            <p:nvPr/>
          </p:nvSpPr>
          <p:spPr>
            <a:xfrm>
              <a:off x="4590082" y="3065146"/>
              <a:ext cx="619156" cy="224790"/>
            </a:xfrm>
            <a:prstGeom prst="can">
              <a:avLst>
                <a:gd name="adj" fmla="val 50000"/>
              </a:avLst>
            </a:prstGeom>
            <a:grpFill/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13" name="Can 312"/>
            <p:cNvSpPr/>
            <p:nvPr/>
          </p:nvSpPr>
          <p:spPr>
            <a:xfrm>
              <a:off x="4458263" y="3139442"/>
              <a:ext cx="619156" cy="224790"/>
            </a:xfrm>
            <a:prstGeom prst="can">
              <a:avLst>
                <a:gd name="adj" fmla="val 50000"/>
              </a:avLst>
            </a:prstGeom>
            <a:grpFill/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14" name="Can 313"/>
            <p:cNvSpPr/>
            <p:nvPr/>
          </p:nvSpPr>
          <p:spPr>
            <a:xfrm>
              <a:off x="4326444" y="3213738"/>
              <a:ext cx="619156" cy="224790"/>
            </a:xfrm>
            <a:prstGeom prst="can">
              <a:avLst>
                <a:gd name="adj" fmla="val 50000"/>
              </a:avLst>
            </a:prstGeom>
            <a:grpFill/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4993125" y="2572759"/>
            <a:ext cx="845511" cy="373065"/>
            <a:chOff x="4326444" y="2990850"/>
            <a:chExt cx="1014613" cy="447678"/>
          </a:xfrm>
          <a:solidFill>
            <a:schemeClr val="accent1"/>
          </a:solidFill>
        </p:grpSpPr>
        <p:sp>
          <p:nvSpPr>
            <p:cNvPr id="321" name="Can 320"/>
            <p:cNvSpPr/>
            <p:nvPr/>
          </p:nvSpPr>
          <p:spPr>
            <a:xfrm>
              <a:off x="4721901" y="2990850"/>
              <a:ext cx="619156" cy="224790"/>
            </a:xfrm>
            <a:prstGeom prst="can">
              <a:avLst>
                <a:gd name="adj" fmla="val 50000"/>
              </a:avLst>
            </a:prstGeom>
            <a:grpFill/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22" name="Can 321"/>
            <p:cNvSpPr/>
            <p:nvPr/>
          </p:nvSpPr>
          <p:spPr>
            <a:xfrm>
              <a:off x="4590082" y="3065146"/>
              <a:ext cx="619156" cy="224790"/>
            </a:xfrm>
            <a:prstGeom prst="can">
              <a:avLst>
                <a:gd name="adj" fmla="val 50000"/>
              </a:avLst>
            </a:prstGeom>
            <a:grpFill/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23" name="Can 322"/>
            <p:cNvSpPr/>
            <p:nvPr/>
          </p:nvSpPr>
          <p:spPr>
            <a:xfrm>
              <a:off x="4458263" y="3139442"/>
              <a:ext cx="619156" cy="224790"/>
            </a:xfrm>
            <a:prstGeom prst="can">
              <a:avLst>
                <a:gd name="adj" fmla="val 50000"/>
              </a:avLst>
            </a:prstGeom>
            <a:grpFill/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24" name="Can 323"/>
            <p:cNvSpPr/>
            <p:nvPr/>
          </p:nvSpPr>
          <p:spPr>
            <a:xfrm>
              <a:off x="4326444" y="3213738"/>
              <a:ext cx="619156" cy="224790"/>
            </a:xfrm>
            <a:prstGeom prst="can">
              <a:avLst>
                <a:gd name="adj" fmla="val 50000"/>
              </a:avLst>
            </a:prstGeom>
            <a:grpFill/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325" name="Group 324"/>
          <p:cNvGrpSpPr/>
          <p:nvPr/>
        </p:nvGrpSpPr>
        <p:grpSpPr>
          <a:xfrm flipH="1">
            <a:off x="6380880" y="2572759"/>
            <a:ext cx="845511" cy="373065"/>
            <a:chOff x="4326444" y="2990850"/>
            <a:chExt cx="1014613" cy="447678"/>
          </a:xfrm>
          <a:solidFill>
            <a:schemeClr val="accent1"/>
          </a:solidFill>
        </p:grpSpPr>
        <p:sp>
          <p:nvSpPr>
            <p:cNvPr id="326" name="Can 325"/>
            <p:cNvSpPr/>
            <p:nvPr/>
          </p:nvSpPr>
          <p:spPr>
            <a:xfrm>
              <a:off x="4721901" y="2990850"/>
              <a:ext cx="619156" cy="224790"/>
            </a:xfrm>
            <a:prstGeom prst="can">
              <a:avLst>
                <a:gd name="adj" fmla="val 50000"/>
              </a:avLst>
            </a:prstGeom>
            <a:grpFill/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27" name="Can 326"/>
            <p:cNvSpPr/>
            <p:nvPr/>
          </p:nvSpPr>
          <p:spPr>
            <a:xfrm>
              <a:off x="4590082" y="3065146"/>
              <a:ext cx="619156" cy="224790"/>
            </a:xfrm>
            <a:prstGeom prst="can">
              <a:avLst>
                <a:gd name="adj" fmla="val 50000"/>
              </a:avLst>
            </a:prstGeom>
            <a:grpFill/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28" name="Can 327"/>
            <p:cNvSpPr/>
            <p:nvPr/>
          </p:nvSpPr>
          <p:spPr>
            <a:xfrm>
              <a:off x="4458263" y="3139442"/>
              <a:ext cx="619156" cy="224790"/>
            </a:xfrm>
            <a:prstGeom prst="can">
              <a:avLst>
                <a:gd name="adj" fmla="val 50000"/>
              </a:avLst>
            </a:prstGeom>
            <a:grpFill/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29" name="Can 328"/>
            <p:cNvSpPr/>
            <p:nvPr/>
          </p:nvSpPr>
          <p:spPr>
            <a:xfrm>
              <a:off x="4326444" y="3213738"/>
              <a:ext cx="619156" cy="224790"/>
            </a:xfrm>
            <a:prstGeom prst="can">
              <a:avLst>
                <a:gd name="adj" fmla="val 50000"/>
              </a:avLst>
            </a:prstGeom>
            <a:grpFill/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330" name="Group 329"/>
          <p:cNvGrpSpPr/>
          <p:nvPr/>
        </p:nvGrpSpPr>
        <p:grpSpPr>
          <a:xfrm flipH="1">
            <a:off x="7655742" y="2572759"/>
            <a:ext cx="845511" cy="373065"/>
            <a:chOff x="4326444" y="2990850"/>
            <a:chExt cx="1014613" cy="447678"/>
          </a:xfrm>
          <a:solidFill>
            <a:schemeClr val="accent1"/>
          </a:solidFill>
        </p:grpSpPr>
        <p:sp>
          <p:nvSpPr>
            <p:cNvPr id="331" name="Can 330"/>
            <p:cNvSpPr/>
            <p:nvPr/>
          </p:nvSpPr>
          <p:spPr>
            <a:xfrm>
              <a:off x="4721901" y="2990850"/>
              <a:ext cx="619156" cy="224790"/>
            </a:xfrm>
            <a:prstGeom prst="can">
              <a:avLst>
                <a:gd name="adj" fmla="val 50000"/>
              </a:avLst>
            </a:prstGeom>
            <a:grpFill/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32" name="Can 331"/>
            <p:cNvSpPr/>
            <p:nvPr/>
          </p:nvSpPr>
          <p:spPr>
            <a:xfrm>
              <a:off x="4590082" y="3065146"/>
              <a:ext cx="619156" cy="224790"/>
            </a:xfrm>
            <a:prstGeom prst="can">
              <a:avLst>
                <a:gd name="adj" fmla="val 50000"/>
              </a:avLst>
            </a:prstGeom>
            <a:grpFill/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33" name="Can 332"/>
            <p:cNvSpPr/>
            <p:nvPr/>
          </p:nvSpPr>
          <p:spPr>
            <a:xfrm>
              <a:off x="4458263" y="3139442"/>
              <a:ext cx="619156" cy="224790"/>
            </a:xfrm>
            <a:prstGeom prst="can">
              <a:avLst>
                <a:gd name="adj" fmla="val 50000"/>
              </a:avLst>
            </a:prstGeom>
            <a:grpFill/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34" name="Can 333"/>
            <p:cNvSpPr/>
            <p:nvPr/>
          </p:nvSpPr>
          <p:spPr>
            <a:xfrm>
              <a:off x="4326444" y="3213738"/>
              <a:ext cx="619156" cy="224790"/>
            </a:xfrm>
            <a:prstGeom prst="can">
              <a:avLst>
                <a:gd name="adj" fmla="val 50000"/>
              </a:avLst>
            </a:prstGeom>
            <a:grpFill/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</p:spTree>
    <p:extLst>
      <p:ext uri="{BB962C8B-B14F-4D97-AF65-F5344CB8AC3E}">
        <p14:creationId xmlns:p14="http://schemas.microsoft.com/office/powerpoint/2010/main" val="351567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uiExpand="1" build="allAtOnce" animBg="1"/>
      <p:bldP spid="320" grpId="0" uiExpand="1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B9FFEF-A8A9-3A41-A1CA-9CDA0D397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networking equipment is disaggregating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B5724C-D117-754A-9863-C6DFCC97A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458" y="1690688"/>
            <a:ext cx="10515600" cy="4857069"/>
          </a:xfrm>
        </p:spPr>
        <p:txBody>
          <a:bodyPr>
            <a:normAutofit/>
          </a:bodyPr>
          <a:lstStyle/>
          <a:p>
            <a:r>
              <a:rPr lang="en-US" sz="3200" dirty="0" err="1"/>
              <a:t>Basestation</a:t>
            </a:r>
            <a:endParaRPr lang="en-US" sz="3200" dirty="0"/>
          </a:p>
          <a:p>
            <a:r>
              <a:rPr lang="en-US" sz="3200" dirty="0"/>
              <a:t>5G GW</a:t>
            </a:r>
          </a:p>
          <a:p>
            <a:r>
              <a:rPr lang="en-US" sz="3200" dirty="0"/>
              <a:t>Optical and Metro Transport</a:t>
            </a:r>
          </a:p>
          <a:p>
            <a:r>
              <a:rPr lang="en-US" sz="3200" dirty="0" err="1"/>
              <a:t>WiFi</a:t>
            </a:r>
            <a:r>
              <a:rPr lang="en-US" sz="3200" dirty="0"/>
              <a:t> AP</a:t>
            </a:r>
          </a:p>
          <a:p>
            <a:r>
              <a:rPr lang="en-US" sz="3200" dirty="0"/>
              <a:t>Residential broadband access</a:t>
            </a:r>
          </a:p>
          <a:p>
            <a:r>
              <a:rPr lang="en-US" sz="3200" dirty="0"/>
              <a:t>Enterprise network equipment: switch, router, firewall</a:t>
            </a:r>
          </a:p>
          <a:p>
            <a:endParaRPr lang="en-US" sz="3200" dirty="0"/>
          </a:p>
          <a:p>
            <a:pPr marL="0" indent="0" algn="ctr">
              <a:buNone/>
            </a:pPr>
            <a:r>
              <a:rPr lang="en-US" sz="4000" dirty="0"/>
              <a:t>“Software is eating the world (of networking)”</a:t>
            </a:r>
          </a:p>
        </p:txBody>
      </p:sp>
    </p:spTree>
    <p:extLst>
      <p:ext uri="{BB962C8B-B14F-4D97-AF65-F5344CB8AC3E}">
        <p14:creationId xmlns:p14="http://schemas.microsoft.com/office/powerpoint/2010/main" val="27363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09"/>
          <p:cNvGrpSpPr/>
          <p:nvPr/>
        </p:nvGrpSpPr>
        <p:grpSpPr>
          <a:xfrm>
            <a:off x="2528581" y="4526280"/>
            <a:ext cx="2774190" cy="1003726"/>
            <a:chOff x="2506057" y="4216400"/>
            <a:chExt cx="2973064" cy="1286470"/>
          </a:xfrm>
        </p:grpSpPr>
        <p:sp>
          <p:nvSpPr>
            <p:cNvPr id="60" name="Right Triangle 59"/>
            <p:cNvSpPr/>
            <p:nvPr/>
          </p:nvSpPr>
          <p:spPr>
            <a:xfrm flipH="1">
              <a:off x="2654299" y="4216400"/>
              <a:ext cx="2824822" cy="1286470"/>
            </a:xfrm>
            <a:prstGeom prst="rtTriangle">
              <a:avLst/>
            </a:prstGeom>
            <a:noFill/>
            <a:ln w="57150">
              <a:solidFill>
                <a:schemeClr val="accent6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500">
                <a:solidFill>
                  <a:schemeClr val="bg1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 rot="20330256">
              <a:off x="2506057" y="4476197"/>
              <a:ext cx="2885827" cy="433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6"/>
                  </a:solidFill>
                </a:rPr>
                <a:t>Rise of Merchant Switch Chips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431CD-A83D-384C-97C7-66FF0CCEF56F}" type="slidenum">
              <a:rPr lang="en-US" smtClean="0"/>
              <a:t>9</a:t>
            </a:fld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09600" y="5710238"/>
            <a:ext cx="1097280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29733" y="5706070"/>
            <a:ext cx="610951" cy="340741"/>
          </a:xfrm>
          <a:prstGeom prst="rect">
            <a:avLst/>
          </a:prstGeom>
          <a:noFill/>
        </p:spPr>
        <p:txBody>
          <a:bodyPr wrap="none" lIns="108846" tIns="54423" rIns="108846" bIns="54423" rtlCol="0">
            <a:spAutoFit/>
          </a:bodyPr>
          <a:lstStyle/>
          <a:p>
            <a:r>
              <a:rPr lang="en-US" sz="1500" dirty="0"/>
              <a:t>1994</a:t>
            </a:r>
          </a:p>
        </p:txBody>
      </p:sp>
      <p:grpSp>
        <p:nvGrpSpPr>
          <p:cNvPr id="107" name="Group 106"/>
          <p:cNvGrpSpPr/>
          <p:nvPr/>
        </p:nvGrpSpPr>
        <p:grpSpPr>
          <a:xfrm>
            <a:off x="745368" y="2520792"/>
            <a:ext cx="822661" cy="3185278"/>
            <a:chOff x="553899" y="2520792"/>
            <a:chExt cx="616996" cy="3185278"/>
          </a:xfrm>
        </p:grpSpPr>
        <p:sp>
          <p:nvSpPr>
            <p:cNvPr id="10" name="TextBox 9"/>
            <p:cNvSpPr txBox="1"/>
            <p:nvPr/>
          </p:nvSpPr>
          <p:spPr>
            <a:xfrm>
              <a:off x="553899" y="2520792"/>
              <a:ext cx="616996" cy="323165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BFBFB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chemeClr val="bg1"/>
                  </a:solidFill>
                </a:rPr>
                <a:t>Linux v1</a:t>
              </a:r>
            </a:p>
          </p:txBody>
        </p:sp>
        <p:cxnSp>
          <p:nvCxnSpPr>
            <p:cNvPr id="16" name="Straight Arrow Connector 15"/>
            <p:cNvCxnSpPr>
              <a:stCxn id="10" idx="2"/>
              <a:endCxn id="14" idx="0"/>
            </p:cNvCxnSpPr>
            <p:nvPr/>
          </p:nvCxnSpPr>
          <p:spPr>
            <a:xfrm flipH="1">
              <a:off x="846280" y="2843957"/>
              <a:ext cx="16118" cy="286211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/>
          <p:cNvGrpSpPr/>
          <p:nvPr/>
        </p:nvGrpSpPr>
        <p:grpSpPr>
          <a:xfrm>
            <a:off x="1280864" y="1386380"/>
            <a:ext cx="2406429" cy="4650476"/>
            <a:chOff x="1463568" y="1378760"/>
            <a:chExt cx="1804822" cy="4650475"/>
          </a:xfrm>
        </p:grpSpPr>
        <p:sp>
          <p:nvSpPr>
            <p:cNvPr id="8" name="TextBox 7"/>
            <p:cNvSpPr txBox="1"/>
            <p:nvPr/>
          </p:nvSpPr>
          <p:spPr>
            <a:xfrm>
              <a:off x="1463568" y="1378760"/>
              <a:ext cx="1804822" cy="32316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</a:rPr>
                <a:t>IBM, Compaq, Dell run Linux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162028" y="5706070"/>
              <a:ext cx="43184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1998</a:t>
              </a:r>
            </a:p>
          </p:txBody>
        </p:sp>
        <p:cxnSp>
          <p:nvCxnSpPr>
            <p:cNvPr id="18" name="Straight Arrow Connector 17"/>
            <p:cNvCxnSpPr>
              <a:stCxn id="8" idx="2"/>
              <a:endCxn id="9" idx="0"/>
            </p:cNvCxnSpPr>
            <p:nvPr/>
          </p:nvCxnSpPr>
          <p:spPr>
            <a:xfrm>
              <a:off x="2365979" y="1701925"/>
              <a:ext cx="11974" cy="400414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/>
          <p:cNvGrpSpPr/>
          <p:nvPr/>
        </p:nvGrpSpPr>
        <p:grpSpPr>
          <a:xfrm>
            <a:off x="1514490" y="2528413"/>
            <a:ext cx="575800" cy="3508444"/>
            <a:chOff x="1387328" y="2520792"/>
            <a:chExt cx="431850" cy="3508443"/>
          </a:xfrm>
        </p:grpSpPr>
        <p:sp>
          <p:nvSpPr>
            <p:cNvPr id="11" name="TextBox 10"/>
            <p:cNvSpPr txBox="1"/>
            <p:nvPr/>
          </p:nvSpPr>
          <p:spPr>
            <a:xfrm>
              <a:off x="1464430" y="2520792"/>
              <a:ext cx="276759" cy="323165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BFBFB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chemeClr val="bg1"/>
                  </a:solidFill>
                </a:rPr>
                <a:t>v2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87328" y="5706070"/>
              <a:ext cx="43185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1996</a:t>
              </a:r>
            </a:p>
          </p:txBody>
        </p:sp>
        <p:cxnSp>
          <p:nvCxnSpPr>
            <p:cNvPr id="20" name="Straight Arrow Connector 19"/>
            <p:cNvCxnSpPr>
              <a:stCxn id="11" idx="2"/>
              <a:endCxn id="19" idx="0"/>
            </p:cNvCxnSpPr>
            <p:nvPr/>
          </p:nvCxnSpPr>
          <p:spPr>
            <a:xfrm>
              <a:off x="1602810" y="2843957"/>
              <a:ext cx="443" cy="286211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/>
          <p:cNvGrpSpPr/>
          <p:nvPr/>
        </p:nvGrpSpPr>
        <p:grpSpPr>
          <a:xfrm>
            <a:off x="6970674" y="361563"/>
            <a:ext cx="1902124" cy="5683181"/>
            <a:chOff x="6499333" y="605443"/>
            <a:chExt cx="1426594" cy="5644084"/>
          </a:xfrm>
          <a:solidFill>
            <a:schemeClr val="accent2"/>
          </a:solidFill>
        </p:grpSpPr>
        <p:sp>
          <p:nvSpPr>
            <p:cNvPr id="13" name="TextBox 12"/>
            <p:cNvSpPr txBox="1"/>
            <p:nvPr/>
          </p:nvSpPr>
          <p:spPr>
            <a:xfrm>
              <a:off x="6499333" y="605443"/>
              <a:ext cx="1426594" cy="1467165"/>
            </a:xfrm>
            <a:prstGeom prst="rect">
              <a:avLst/>
            </a:prstGeom>
            <a:grpFill/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</a:rPr>
                <a:t>Android/Linux</a:t>
              </a:r>
            </a:p>
            <a:p>
              <a:pPr algn="ctr"/>
              <a:r>
                <a:rPr lang="en-US" sz="1500" dirty="0">
                  <a:solidFill>
                    <a:schemeClr val="bg1"/>
                  </a:solidFill>
                </a:rPr>
                <a:t>3/4 new smartphones</a:t>
              </a:r>
            </a:p>
            <a:p>
              <a:pPr algn="ctr"/>
              <a:r>
                <a:rPr lang="en-US" sz="1500" dirty="0">
                  <a:solidFill>
                    <a:schemeClr val="bg1"/>
                  </a:solidFill>
                </a:rPr>
                <a:t>2/3 servers</a:t>
              </a:r>
            </a:p>
            <a:p>
              <a:pPr algn="ctr"/>
              <a:r>
                <a:rPr lang="en-US" sz="1500" dirty="0">
                  <a:solidFill>
                    <a:schemeClr val="bg1"/>
                  </a:solidFill>
                </a:rPr>
                <a:t>2/3 websites</a:t>
              </a:r>
            </a:p>
            <a:p>
              <a:pPr algn="ctr"/>
              <a:r>
                <a:rPr lang="en-US" sz="1500" dirty="0">
                  <a:solidFill>
                    <a:schemeClr val="bg1"/>
                  </a:solidFill>
                </a:rPr>
                <a:t>2/3 mainframes</a:t>
              </a:r>
            </a:p>
            <a:p>
              <a:pPr algn="ctr"/>
              <a:r>
                <a:rPr lang="en-US" sz="1500" dirty="0">
                  <a:solidFill>
                    <a:schemeClr val="bg1"/>
                  </a:solidFill>
                </a:rPr>
                <a:t>99% supercomputers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010200" y="5928585"/>
              <a:ext cx="431850" cy="3209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2013</a:t>
              </a:r>
            </a:p>
          </p:txBody>
        </p:sp>
        <p:cxnSp>
          <p:nvCxnSpPr>
            <p:cNvPr id="31" name="Straight Arrow Connector 30"/>
            <p:cNvCxnSpPr>
              <a:stCxn id="13" idx="2"/>
              <a:endCxn id="30" idx="0"/>
            </p:cNvCxnSpPr>
            <p:nvPr/>
          </p:nvCxnSpPr>
          <p:spPr>
            <a:xfrm>
              <a:off x="7212630" y="2072608"/>
              <a:ext cx="13496" cy="3855977"/>
            </a:xfrm>
            <a:prstGeom prst="straightConnector1">
              <a:avLst/>
            </a:prstGeom>
            <a:grpFill/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/>
          <p:cNvGrpSpPr/>
          <p:nvPr/>
        </p:nvGrpSpPr>
        <p:grpSpPr>
          <a:xfrm>
            <a:off x="6207724" y="3452974"/>
            <a:ext cx="686343" cy="2576264"/>
            <a:chOff x="5433026" y="3452972"/>
            <a:chExt cx="514756" cy="2576263"/>
          </a:xfrm>
        </p:grpSpPr>
        <p:sp>
          <p:nvSpPr>
            <p:cNvPr id="25" name="TextBox 24"/>
            <p:cNvSpPr txBox="1"/>
            <p:nvPr/>
          </p:nvSpPr>
          <p:spPr>
            <a:xfrm>
              <a:off x="5482916" y="5706070"/>
              <a:ext cx="43184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2011</a:t>
              </a:r>
            </a:p>
          </p:txBody>
        </p:sp>
        <p:cxnSp>
          <p:nvCxnSpPr>
            <p:cNvPr id="26" name="Straight Arrow Connector 25"/>
            <p:cNvCxnSpPr>
              <a:cxnSpLocks/>
              <a:stCxn id="54" idx="2"/>
              <a:endCxn id="25" idx="0"/>
            </p:cNvCxnSpPr>
            <p:nvPr/>
          </p:nvCxnSpPr>
          <p:spPr>
            <a:xfrm>
              <a:off x="5690404" y="4006970"/>
              <a:ext cx="8436" cy="16991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5433026" y="3452972"/>
              <a:ext cx="514756" cy="5539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/>
                <a:t>OCP</a:t>
              </a:r>
            </a:p>
            <a:p>
              <a:pPr algn="ctr"/>
              <a:r>
                <a:rPr lang="en-US" sz="1500" dirty="0"/>
                <a:t>Server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7535581" y="3483453"/>
            <a:ext cx="733613" cy="57157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08846" tIns="54423" rIns="108846" bIns="54423" rtlCol="0">
            <a:spAutoFit/>
          </a:bodyPr>
          <a:lstStyle/>
          <a:p>
            <a:pPr algn="ctr"/>
            <a:r>
              <a:rPr lang="en-US" sz="1500" dirty="0"/>
              <a:t>OCP</a:t>
            </a:r>
          </a:p>
          <a:p>
            <a:pPr algn="ctr"/>
            <a:r>
              <a:rPr lang="en-US" sz="1500" dirty="0"/>
              <a:t>Switch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596113" y="4129784"/>
            <a:ext cx="612554" cy="34074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08846" tIns="54423" rIns="108846" bIns="54423" rtlCol="0">
            <a:spAutoFit/>
          </a:bodyPr>
          <a:lstStyle/>
          <a:p>
            <a:pPr algn="ctr"/>
            <a:r>
              <a:rPr lang="en-US" sz="1500" dirty="0"/>
              <a:t>ONIE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625574" y="4494314"/>
            <a:ext cx="545228" cy="34074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08846" tIns="54423" rIns="108846" bIns="54423" rtlCol="0">
            <a:spAutoFit/>
          </a:bodyPr>
          <a:lstStyle/>
          <a:p>
            <a:pPr algn="ctr"/>
            <a:r>
              <a:rPr lang="en-US" sz="1500" dirty="0"/>
              <a:t>ODL</a:t>
            </a:r>
          </a:p>
        </p:txBody>
      </p:sp>
      <p:grpSp>
        <p:nvGrpSpPr>
          <p:cNvPr id="111" name="Group 110"/>
          <p:cNvGrpSpPr/>
          <p:nvPr/>
        </p:nvGrpSpPr>
        <p:grpSpPr>
          <a:xfrm>
            <a:off x="4539029" y="2232659"/>
            <a:ext cx="1651285" cy="3796578"/>
            <a:chOff x="3752893" y="2232658"/>
            <a:chExt cx="1238464" cy="3796577"/>
          </a:xfrm>
        </p:grpSpPr>
        <p:sp>
          <p:nvSpPr>
            <p:cNvPr id="65" name="TextBox 64"/>
            <p:cNvSpPr txBox="1"/>
            <p:nvPr/>
          </p:nvSpPr>
          <p:spPr>
            <a:xfrm>
              <a:off x="3752893" y="2232658"/>
              <a:ext cx="1238464" cy="5539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/>
                <a:t>1</a:t>
              </a:r>
              <a:r>
                <a:rPr lang="en-US" sz="1500" baseline="30000" dirty="0"/>
                <a:t>st</a:t>
              </a:r>
              <a:r>
                <a:rPr lang="en-US" sz="1500" dirty="0"/>
                <a:t> MSDC with</a:t>
              </a:r>
              <a:br>
                <a:rPr lang="en-US" sz="1500" dirty="0"/>
              </a:br>
              <a:r>
                <a:rPr lang="en-US" sz="1500" dirty="0"/>
                <a:t>switch chip + Linux</a:t>
              </a:r>
            </a:p>
          </p:txBody>
        </p:sp>
        <p:cxnSp>
          <p:nvCxnSpPr>
            <p:cNvPr id="66" name="Straight Arrow Connector 65"/>
            <p:cNvCxnSpPr>
              <a:cxnSpLocks/>
              <a:stCxn id="65" idx="2"/>
              <a:endCxn id="70" idx="0"/>
            </p:cNvCxnSpPr>
            <p:nvPr/>
          </p:nvCxnSpPr>
          <p:spPr>
            <a:xfrm>
              <a:off x="4372125" y="2786656"/>
              <a:ext cx="5537" cy="29194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4161737" y="5706070"/>
              <a:ext cx="43184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2008</a:t>
              </a: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6398890" y="2850144"/>
            <a:ext cx="1663468" cy="3194332"/>
            <a:chOff x="5823105" y="2834904"/>
            <a:chExt cx="1247601" cy="3194331"/>
          </a:xfrm>
        </p:grpSpPr>
        <p:sp>
          <p:nvSpPr>
            <p:cNvPr id="71" name="TextBox 70"/>
            <p:cNvSpPr txBox="1"/>
            <p:nvPr/>
          </p:nvSpPr>
          <p:spPr>
            <a:xfrm>
              <a:off x="5823105" y="2834904"/>
              <a:ext cx="1247601" cy="5539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/>
                <a:t>1</a:t>
              </a:r>
              <a:r>
                <a:rPr lang="en-US" sz="1500" baseline="30000" dirty="0"/>
                <a:t>st</a:t>
              </a:r>
              <a:r>
                <a:rPr lang="en-US" sz="1500" dirty="0"/>
                <a:t> WAN with</a:t>
              </a:r>
            </a:p>
            <a:p>
              <a:pPr algn="ctr"/>
              <a:r>
                <a:rPr lang="en-US" sz="1500" dirty="0"/>
                <a:t>Switch chip + Linux</a:t>
              </a:r>
            </a:p>
          </p:txBody>
        </p:sp>
        <p:cxnSp>
          <p:nvCxnSpPr>
            <p:cNvPr id="72" name="Straight Arrow Connector 71"/>
            <p:cNvCxnSpPr>
              <a:stCxn id="71" idx="2"/>
              <a:endCxn id="76" idx="0"/>
            </p:cNvCxnSpPr>
            <p:nvPr/>
          </p:nvCxnSpPr>
          <p:spPr>
            <a:xfrm>
              <a:off x="6446906" y="3388902"/>
              <a:ext cx="11968" cy="2317168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6242948" y="5706070"/>
              <a:ext cx="431849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2012</a:t>
              </a: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8562632" y="5724383"/>
            <a:ext cx="610951" cy="340741"/>
          </a:xfrm>
          <a:prstGeom prst="rect">
            <a:avLst/>
          </a:prstGeom>
          <a:noFill/>
        </p:spPr>
        <p:txBody>
          <a:bodyPr wrap="none" lIns="108846" tIns="54423" rIns="108846" bIns="54423" rtlCol="0">
            <a:spAutoFit/>
          </a:bodyPr>
          <a:lstStyle/>
          <a:p>
            <a:r>
              <a:rPr lang="en-US" sz="1500" dirty="0"/>
              <a:t>2015</a:t>
            </a:r>
          </a:p>
        </p:txBody>
      </p:sp>
      <p:cxnSp>
        <p:nvCxnSpPr>
          <p:cNvPr id="86" name="Straight Arrow Connector 85"/>
          <p:cNvCxnSpPr>
            <a:stCxn id="78" idx="2"/>
            <a:endCxn id="80" idx="0"/>
          </p:cNvCxnSpPr>
          <p:nvPr/>
        </p:nvCxnSpPr>
        <p:spPr>
          <a:xfrm>
            <a:off x="8864846" y="3399634"/>
            <a:ext cx="3262" cy="23247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8606217" y="4123951"/>
            <a:ext cx="550037" cy="34074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08846" tIns="54423" rIns="108846" bIns="54423" rtlCol="0">
            <a:spAutoFit/>
          </a:bodyPr>
          <a:lstStyle/>
          <a:p>
            <a:pPr algn="ctr"/>
            <a:r>
              <a:rPr lang="en-US" sz="1500" dirty="0"/>
              <a:t>ONL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538892" y="4500761"/>
            <a:ext cx="684689" cy="34074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08846" tIns="54423" rIns="108846" bIns="54423" rtlCol="0">
            <a:spAutoFit/>
          </a:bodyPr>
          <a:lstStyle/>
          <a:p>
            <a:pPr algn="ctr"/>
            <a:r>
              <a:rPr lang="en-US" sz="1500" dirty="0"/>
              <a:t>ONOS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421487" y="4877712"/>
            <a:ext cx="965215" cy="34074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08846" tIns="54423" rIns="108846" bIns="54423" rtlCol="0">
            <a:spAutoFit/>
          </a:bodyPr>
          <a:lstStyle/>
          <a:p>
            <a:pPr algn="ctr"/>
            <a:r>
              <a:rPr lang="en-US" sz="1500" dirty="0" err="1"/>
              <a:t>OpenNFV</a:t>
            </a:r>
            <a:endParaRPr lang="en-US" sz="1500" dirty="0"/>
          </a:p>
        </p:txBody>
      </p:sp>
      <p:sp>
        <p:nvSpPr>
          <p:cNvPr id="91" name="TextBox 90"/>
          <p:cNvSpPr txBox="1"/>
          <p:nvPr/>
        </p:nvSpPr>
        <p:spPr>
          <a:xfrm>
            <a:off x="1575531" y="1772208"/>
            <a:ext cx="1826220" cy="340741"/>
          </a:xfrm>
          <a:prstGeom prst="rect">
            <a:avLst/>
          </a:prstGeom>
          <a:solidFill>
            <a:schemeClr val="accent2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08846" tIns="54423" rIns="108846" bIns="54423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Google incorporated</a:t>
            </a:r>
          </a:p>
        </p:txBody>
      </p:sp>
      <p:grpSp>
        <p:nvGrpSpPr>
          <p:cNvPr id="112" name="Group 111"/>
          <p:cNvGrpSpPr/>
          <p:nvPr/>
        </p:nvGrpSpPr>
        <p:grpSpPr>
          <a:xfrm>
            <a:off x="5627784" y="3214211"/>
            <a:ext cx="575799" cy="2815029"/>
            <a:chOff x="4830902" y="3214210"/>
            <a:chExt cx="431849" cy="2815025"/>
          </a:xfrm>
        </p:grpSpPr>
        <p:sp>
          <p:nvSpPr>
            <p:cNvPr id="93" name="TextBox 92"/>
            <p:cNvSpPr txBox="1"/>
            <p:nvPr/>
          </p:nvSpPr>
          <p:spPr>
            <a:xfrm>
              <a:off x="4857027" y="4028501"/>
              <a:ext cx="378710" cy="3231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/>
                <a:t>OVS</a:t>
              </a:r>
            </a:p>
          </p:txBody>
        </p:sp>
        <p:cxnSp>
          <p:nvCxnSpPr>
            <p:cNvPr id="94" name="Straight Arrow Connector 93"/>
            <p:cNvCxnSpPr>
              <a:stCxn id="93" idx="2"/>
              <a:endCxn id="97" idx="0"/>
            </p:cNvCxnSpPr>
            <p:nvPr/>
          </p:nvCxnSpPr>
          <p:spPr>
            <a:xfrm>
              <a:off x="5046382" y="4351665"/>
              <a:ext cx="445" cy="135440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/>
          </p:nvSpPr>
          <p:spPr>
            <a:xfrm>
              <a:off x="4830902" y="5706070"/>
              <a:ext cx="43184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2010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863351" y="3214210"/>
              <a:ext cx="377267" cy="7848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/>
                <a:t>NEC</a:t>
              </a:r>
            </a:p>
            <a:p>
              <a:pPr algn="ctr"/>
              <a:r>
                <a:rPr lang="en-US" sz="1500" dirty="0"/>
                <a:t>+</a:t>
              </a:r>
            </a:p>
            <a:p>
              <a:pPr algn="ctr"/>
              <a:r>
                <a:rPr lang="en-US" sz="1500" dirty="0"/>
                <a:t>HP</a:t>
              </a:r>
            </a:p>
          </p:txBody>
        </p:sp>
      </p:grpSp>
      <p:sp>
        <p:nvSpPr>
          <p:cNvPr id="117" name="TextBox 116"/>
          <p:cNvSpPr txBox="1"/>
          <p:nvPr/>
        </p:nvSpPr>
        <p:spPr>
          <a:xfrm>
            <a:off x="6284970" y="2228170"/>
            <a:ext cx="2058398" cy="57157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08846" tIns="54423" rIns="108846" bIns="54423" rtlCol="0">
            <a:spAutoFit/>
          </a:bodyPr>
          <a:lstStyle/>
          <a:p>
            <a:r>
              <a:rPr lang="en-US" sz="1500" dirty="0"/>
              <a:t># Virtual Ethernet ports</a:t>
            </a:r>
          </a:p>
          <a:p>
            <a:r>
              <a:rPr lang="en-US" sz="1500" dirty="0"/>
              <a:t>&gt;  # Physical ports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9573473" y="3060065"/>
            <a:ext cx="679880" cy="34074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08846" tIns="54423" rIns="108846" bIns="54423" rtlCol="0">
            <a:spAutoFit/>
          </a:bodyPr>
          <a:lstStyle/>
          <a:p>
            <a:pPr algn="ctr"/>
            <a:r>
              <a:rPr lang="en-US" sz="1500" dirty="0"/>
              <a:t>ONAP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9602813" y="5696115"/>
            <a:ext cx="610951" cy="340741"/>
          </a:xfrm>
          <a:prstGeom prst="rect">
            <a:avLst/>
          </a:prstGeom>
          <a:noFill/>
        </p:spPr>
        <p:txBody>
          <a:bodyPr wrap="none" lIns="108846" tIns="54423" rIns="108846" bIns="54423" rtlCol="0">
            <a:spAutoFit/>
          </a:bodyPr>
          <a:lstStyle/>
          <a:p>
            <a:r>
              <a:rPr lang="en-US" sz="1500" dirty="0"/>
              <a:t>2016</a:t>
            </a:r>
          </a:p>
        </p:txBody>
      </p:sp>
      <p:cxnSp>
        <p:nvCxnSpPr>
          <p:cNvPr id="73" name="Straight Arrow Connector 72"/>
          <p:cNvCxnSpPr>
            <a:stCxn id="67" idx="2"/>
            <a:endCxn id="69" idx="0"/>
          </p:cNvCxnSpPr>
          <p:nvPr/>
        </p:nvCxnSpPr>
        <p:spPr>
          <a:xfrm flipH="1">
            <a:off x="9908289" y="3400806"/>
            <a:ext cx="5124" cy="22953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9561128" y="3911111"/>
            <a:ext cx="733612" cy="80240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08846" tIns="54423" rIns="108846" bIns="54423" rtlCol="0">
            <a:spAutoFit/>
          </a:bodyPr>
          <a:lstStyle/>
          <a:p>
            <a:pPr algn="ctr"/>
            <a:r>
              <a:rPr lang="en-US" sz="1500" dirty="0"/>
              <a:t>HP</a:t>
            </a:r>
          </a:p>
          <a:p>
            <a:pPr algn="ctr"/>
            <a:r>
              <a:rPr lang="en-US" sz="1500" dirty="0"/>
              <a:t>Open</a:t>
            </a:r>
          </a:p>
          <a:p>
            <a:pPr algn="ctr"/>
            <a:r>
              <a:rPr lang="en-US" sz="1500" dirty="0"/>
              <a:t>Switch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576586" y="3058893"/>
            <a:ext cx="576519" cy="34074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08846" tIns="54423" rIns="108846" bIns="54423" rtlCol="0">
            <a:spAutoFit/>
          </a:bodyPr>
          <a:lstStyle/>
          <a:p>
            <a:pPr algn="ctr"/>
            <a:r>
              <a:rPr lang="en-US" sz="1500"/>
              <a:t>OVN</a:t>
            </a:r>
            <a:endParaRPr lang="en-US" sz="1500" dirty="0"/>
          </a:p>
        </p:txBody>
      </p:sp>
      <p:sp>
        <p:nvSpPr>
          <p:cNvPr id="68" name="TextBox 67"/>
          <p:cNvSpPr txBox="1"/>
          <p:nvPr/>
        </p:nvSpPr>
        <p:spPr>
          <a:xfrm>
            <a:off x="9584983" y="3496123"/>
            <a:ext cx="705528" cy="34074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08846" tIns="54423" rIns="108846" bIns="54423" rtlCol="0">
            <a:spAutoFit/>
          </a:bodyPr>
          <a:lstStyle/>
          <a:p>
            <a:pPr algn="ctr"/>
            <a:r>
              <a:rPr lang="en-US" sz="1500" dirty="0" err="1"/>
              <a:t>SONiC</a:t>
            </a:r>
            <a:endParaRPr lang="en-US" sz="1500" dirty="0"/>
          </a:p>
        </p:txBody>
      </p:sp>
      <p:sp>
        <p:nvSpPr>
          <p:cNvPr id="57" name="TextBox 56"/>
          <p:cNvSpPr txBox="1"/>
          <p:nvPr/>
        </p:nvSpPr>
        <p:spPr>
          <a:xfrm>
            <a:off x="8505954" y="3478457"/>
            <a:ext cx="765801" cy="57157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08846" tIns="54423" rIns="108846" bIns="54423" rtlCol="0">
            <a:spAutoFit/>
          </a:bodyPr>
          <a:lstStyle/>
          <a:p>
            <a:pPr algn="ctr"/>
            <a:r>
              <a:rPr lang="en-US" sz="1500" dirty="0"/>
              <a:t>OCP</a:t>
            </a:r>
          </a:p>
          <a:p>
            <a:pPr algn="ctr"/>
            <a:r>
              <a:rPr lang="en-US" sz="1500" dirty="0"/>
              <a:t>Wedge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51080C7A-A84F-EC41-8FBA-B726970222B8}"/>
              </a:ext>
            </a:extLst>
          </p:cNvPr>
          <p:cNvSpPr txBox="1"/>
          <p:nvPr/>
        </p:nvSpPr>
        <p:spPr>
          <a:xfrm>
            <a:off x="7487259" y="4878333"/>
            <a:ext cx="852475" cy="34074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846" tIns="54423" rIns="108846" bIns="54423" rtlCol="0">
            <a:spAutoFit/>
          </a:bodyPr>
          <a:lstStyle/>
          <a:p>
            <a:pPr algn="ctr"/>
            <a:r>
              <a:rPr lang="en-US" sz="1500" dirty="0"/>
              <a:t>FBOSS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C9FF2D0A-7310-BA45-8AAC-93B01A8F11A0}"/>
              </a:ext>
            </a:extLst>
          </p:cNvPr>
          <p:cNvSpPr txBox="1"/>
          <p:nvPr/>
        </p:nvSpPr>
        <p:spPr>
          <a:xfrm>
            <a:off x="10522471" y="2874854"/>
            <a:ext cx="747206" cy="34074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08846" tIns="54423" rIns="108846" bIns="54423" rtlCol="0">
            <a:spAutoFit/>
          </a:bodyPr>
          <a:lstStyle/>
          <a:p>
            <a:pPr algn="ctr"/>
            <a:r>
              <a:rPr lang="en-US" sz="1500" dirty="0" err="1"/>
              <a:t>dNOSS</a:t>
            </a:r>
            <a:endParaRPr lang="en-US" sz="1500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B0BC997E-23BA-6049-8C7D-F1BD8C8CBD67}"/>
              </a:ext>
            </a:extLst>
          </p:cNvPr>
          <p:cNvSpPr txBox="1"/>
          <p:nvPr/>
        </p:nvSpPr>
        <p:spPr>
          <a:xfrm>
            <a:off x="10504838" y="5703735"/>
            <a:ext cx="782472" cy="340741"/>
          </a:xfrm>
          <a:prstGeom prst="rect">
            <a:avLst/>
          </a:prstGeom>
          <a:noFill/>
        </p:spPr>
        <p:txBody>
          <a:bodyPr wrap="none" lIns="108846" tIns="54423" rIns="108846" bIns="54423" rtlCol="0">
            <a:spAutoFit/>
          </a:bodyPr>
          <a:lstStyle/>
          <a:p>
            <a:r>
              <a:rPr lang="en-US" sz="1500" dirty="0"/>
              <a:t>2017/8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xmlns="" id="{AACE50AB-33E7-3343-A3D8-4A4B2E1A90DF}"/>
              </a:ext>
            </a:extLst>
          </p:cNvPr>
          <p:cNvCxnSpPr>
            <a:stCxn id="82" idx="2"/>
            <a:endCxn id="83" idx="0"/>
          </p:cNvCxnSpPr>
          <p:nvPr/>
        </p:nvCxnSpPr>
        <p:spPr>
          <a:xfrm>
            <a:off x="10896074" y="3215595"/>
            <a:ext cx="0" cy="24881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12F073FD-AB7A-BC40-94FA-833D945440FE}"/>
              </a:ext>
            </a:extLst>
          </p:cNvPr>
          <p:cNvSpPr txBox="1"/>
          <p:nvPr/>
        </p:nvSpPr>
        <p:spPr>
          <a:xfrm>
            <a:off x="10474060" y="3313082"/>
            <a:ext cx="844028" cy="34074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08846" tIns="54423" rIns="108846" bIns="54423" rtlCol="0">
            <a:spAutoFit/>
          </a:bodyPr>
          <a:lstStyle/>
          <a:p>
            <a:pPr algn="ctr"/>
            <a:r>
              <a:rPr lang="en-US" sz="1500" dirty="0"/>
              <a:t>Stratum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7A68BD1E-B5EB-2E46-B816-91EA464D646B}"/>
              </a:ext>
            </a:extLst>
          </p:cNvPr>
          <p:cNvSpPr txBox="1"/>
          <p:nvPr/>
        </p:nvSpPr>
        <p:spPr>
          <a:xfrm>
            <a:off x="8513429" y="5272685"/>
            <a:ext cx="670199" cy="34074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08846" tIns="54423" rIns="108846" bIns="54423" rtlCol="0">
            <a:spAutoFit/>
          </a:bodyPr>
          <a:lstStyle/>
          <a:p>
            <a:pPr algn="ctr"/>
            <a:r>
              <a:rPr lang="en-US" sz="1500" dirty="0"/>
              <a:t>CORD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C4133BC2-34C7-3544-B2AB-9E401AC231F2}"/>
              </a:ext>
            </a:extLst>
          </p:cNvPr>
          <p:cNvSpPr txBox="1"/>
          <p:nvPr/>
        </p:nvSpPr>
        <p:spPr>
          <a:xfrm>
            <a:off x="10461579" y="3769240"/>
            <a:ext cx="883269" cy="57157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08846" tIns="54423" rIns="108846" bIns="54423" rtlCol="0">
            <a:spAutoFit/>
          </a:bodyPr>
          <a:lstStyle/>
          <a:p>
            <a:pPr algn="ctr"/>
            <a:r>
              <a:rPr lang="en-US" sz="1500" dirty="0"/>
              <a:t>P4</a:t>
            </a:r>
          </a:p>
          <a:p>
            <a:pPr algn="ctr"/>
            <a:r>
              <a:rPr lang="en-US" sz="1500" dirty="0"/>
              <a:t>Runtime</a:t>
            </a:r>
          </a:p>
        </p:txBody>
      </p:sp>
    </p:spTree>
    <p:extLst>
      <p:ext uri="{BB962C8B-B14F-4D97-AF65-F5344CB8AC3E}">
        <p14:creationId xmlns:p14="http://schemas.microsoft.com/office/powerpoint/2010/main" val="207759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62" grpId="0" animBg="1"/>
      <p:bldP spid="58" grpId="0" animBg="1"/>
      <p:bldP spid="63" grpId="0" animBg="1"/>
      <p:bldP spid="64" grpId="0" animBg="1"/>
      <p:bldP spid="91" grpId="0" animBg="1"/>
      <p:bldP spid="117" grpId="0" animBg="1"/>
      <p:bldP spid="67" grpId="0" animBg="1"/>
      <p:bldP spid="75" grpId="0" animBg="1"/>
      <p:bldP spid="78" grpId="0" animBg="1"/>
      <p:bldP spid="68" grpId="0" animBg="1"/>
      <p:bldP spid="57" grpId="0" animBg="1"/>
      <p:bldP spid="74" grpId="0" animBg="1"/>
      <p:bldP spid="82" grpId="0" animBg="1"/>
      <p:bldP spid="88" grpId="0" animBg="1"/>
      <p:bldP spid="89" grpId="0" animBg="1"/>
      <p:bldP spid="9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18737</TotalTime>
  <Words>1381</Words>
  <Application>Microsoft Macintosh PowerPoint</Application>
  <PresentationFormat>Widescreen</PresentationFormat>
  <Paragraphs>534</Paragraphs>
  <Slides>44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Arial Narrow</vt:lpstr>
      <vt:lpstr>Calibri</vt:lpstr>
      <vt:lpstr>Calibri Light</vt:lpstr>
      <vt:lpstr>Courier New</vt:lpstr>
      <vt:lpstr>LucidaGrande</vt:lpstr>
      <vt:lpstr>Mangal</vt:lpstr>
      <vt:lpstr>ＭＳ Ｐゴシック</vt:lpstr>
      <vt:lpstr>Wingdings</vt:lpstr>
      <vt:lpstr>Arial</vt:lpstr>
      <vt:lpstr>Office Theme</vt:lpstr>
      <vt:lpstr>Programmable forwarding planes are here to stay</vt:lpstr>
      <vt:lpstr>SDN   Act 1</vt:lpstr>
      <vt:lpstr>Computer Industry</vt:lpstr>
      <vt:lpstr>Networking Industry</vt:lpstr>
      <vt:lpstr>SDN inevitable because…</vt:lpstr>
      <vt:lpstr>PowerPoint Presentation</vt:lpstr>
      <vt:lpstr>Example: Big Data Center</vt:lpstr>
      <vt:lpstr>All networking equipment is disaggregating</vt:lpstr>
      <vt:lpstr>PowerPoint Presentation</vt:lpstr>
      <vt:lpstr>Now I can tailor my network to meet my needs!</vt:lpstr>
      <vt:lpstr>But wait a minute…</vt:lpstr>
      <vt:lpstr>PowerPoint Presentation</vt:lpstr>
      <vt:lpstr>PowerPoint Presentation</vt:lpstr>
      <vt:lpstr>When you need a new feature…</vt:lpstr>
      <vt:lpstr>Network systems are built “bottoms-up”</vt:lpstr>
      <vt:lpstr>“Programmable switches are 10-100x slower than fixed-function switches”</vt:lpstr>
      <vt:lpstr>SDN   Act 2</vt:lpstr>
      <vt:lpstr>Network systems are starting to be  programmed “top-down”</vt:lpstr>
      <vt:lpstr>Why are programmable forwarding planes  happening now?</vt:lpstr>
      <vt:lpstr>Domain Specific Processors</vt:lpstr>
      <vt:lpstr>Domain Specific Processors</vt:lpstr>
      <vt:lpstr>PowerPoint Presentation</vt:lpstr>
      <vt:lpstr>PowerPoint Presentation</vt:lpstr>
      <vt:lpstr>Example P4 Program</vt:lpstr>
      <vt:lpstr>To learn more, visit P4.org</vt:lpstr>
      <vt:lpstr>Barefoot Tofino 6.5Tb/s Switch December 2016</vt:lpstr>
      <vt:lpstr>How programmability is being used </vt:lpstr>
      <vt:lpstr>Reducing complexity</vt:lpstr>
      <vt:lpstr>Reducing complexity</vt:lpstr>
      <vt:lpstr>How programmability is being used </vt:lpstr>
      <vt:lpstr>Protocol complexity 20 years ago</vt:lpstr>
      <vt:lpstr>PowerPoint Presentation</vt:lpstr>
      <vt:lpstr>Adding features: Some examples so far</vt:lpstr>
      <vt:lpstr>New applications: Some examples so far</vt:lpstr>
      <vt:lpstr>How programmability is being used </vt:lpstr>
      <vt:lpstr>PowerPoint Presentation</vt:lpstr>
      <vt:lpstr>PowerPoint Presentation</vt:lpstr>
      <vt:lpstr>PowerPoint Presentation</vt:lpstr>
      <vt:lpstr>We’d like the network to answer these questions</vt:lpstr>
      <vt:lpstr>INT: Inband Network Telemetry</vt:lpstr>
      <vt:lpstr>PowerPoint Presentation</vt:lpstr>
      <vt:lpstr>How programmability is being used </vt:lpstr>
      <vt:lpstr>In summary…</vt:lpstr>
      <vt:lpstr>Thank you!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W McKeown</dc:creator>
  <cp:lastModifiedBy>Rachel Everman</cp:lastModifiedBy>
  <cp:revision>169</cp:revision>
  <dcterms:created xsi:type="dcterms:W3CDTF">2017-01-09T23:24:22Z</dcterms:created>
  <dcterms:modified xsi:type="dcterms:W3CDTF">2018-05-23T14:17:48Z</dcterms:modified>
</cp:coreProperties>
</file>