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89" r:id="rId3"/>
    <p:sldId id="287" r:id="rId4"/>
    <p:sldId id="291" r:id="rId5"/>
    <p:sldId id="288" r:id="rId6"/>
    <p:sldId id="260" r:id="rId7"/>
    <p:sldId id="261" r:id="rId8"/>
    <p:sldId id="262" r:id="rId9"/>
    <p:sldId id="263" r:id="rId10"/>
    <p:sldId id="281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9" r:id="rId26"/>
    <p:sldId id="278" r:id="rId27"/>
    <p:sldId id="280" r:id="rId28"/>
    <p:sldId id="290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3C10D-145F-408C-A42D-26A596BC4AEE}" type="datetimeFigureOut">
              <a:rPr lang="en-US" smtClean="0"/>
              <a:pPr/>
              <a:t>7/8/2009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A351D-4F60-48C0-9089-0EE79AB6EF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B49116-578F-41F7-AAB7-0F3E06562E31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38D36E-74CB-4352-A744-CEF65875B30E}" type="slidenum">
              <a:rPr lang="en-US"/>
              <a:pPr/>
              <a:t>19</a:t>
            </a:fld>
            <a:endParaRPr lang="en-US"/>
          </a:p>
        </p:txBody>
      </p:sp>
      <p:sp>
        <p:nvSpPr>
          <p:cNvPr id="86019" name="Rectangle 7"/>
          <p:cNvSpPr txBox="1">
            <a:spLocks noGrp="1"/>
          </p:cNvSpPr>
          <p:nvPr/>
        </p:nvSpPr>
        <p:spPr bwMode="auto">
          <a:xfrm>
            <a:off x="3885459" y="8686723"/>
            <a:ext cx="2972542" cy="4572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BBEE1FE-A7F5-4DAE-9740-A01B8E774997}" type="slidenum">
              <a:rPr lang="en-US" sz="1200">
                <a:solidFill>
                  <a:srgbClr val="000000"/>
                </a:solidFill>
                <a:ea typeface="ヒラギノ角ゴ ProN W3" pitchFamily="-108" charset="-128"/>
                <a:sym typeface="Arial" charset="0"/>
              </a:rPr>
              <a:pPr algn="r"/>
              <a:t>19</a:t>
            </a:fld>
            <a:endParaRPr lang="en-US" sz="1200">
              <a:solidFill>
                <a:srgbClr val="000000"/>
              </a:solidFill>
              <a:ea typeface="ヒラギノ角ゴ ProN W3" pitchFamily="-108" charset="-128"/>
              <a:sym typeface="Arial" charset="0"/>
            </a:endParaRPr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1" name="Rectangle 3"/>
          <p:cNvSpPr>
            <a:spLocks noGrp="1"/>
          </p:cNvSpPr>
          <p:nvPr>
            <p:ph type="body" idx="1"/>
          </p:nvPr>
        </p:nvSpPr>
        <p:spPr>
          <a:xfrm>
            <a:off x="914507" y="4344134"/>
            <a:ext cx="5028988" cy="411395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A83AFD-2AC7-45E8-AACE-87B2DA1CDB53}" type="slidenum">
              <a:rPr lang="en-US"/>
              <a:pPr/>
              <a:t>20</a:t>
            </a:fld>
            <a:endParaRPr lang="en-US"/>
          </a:p>
        </p:txBody>
      </p:sp>
      <p:sp>
        <p:nvSpPr>
          <p:cNvPr id="88067" name="Rectangle 7"/>
          <p:cNvSpPr txBox="1">
            <a:spLocks noGrp="1"/>
          </p:cNvSpPr>
          <p:nvPr/>
        </p:nvSpPr>
        <p:spPr bwMode="auto">
          <a:xfrm>
            <a:off x="3885459" y="8686723"/>
            <a:ext cx="2972542" cy="4572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E66259A-FF08-4F31-87D9-29D16AA7FE21}" type="slidenum">
              <a:rPr lang="en-US" sz="1200">
                <a:solidFill>
                  <a:srgbClr val="000000"/>
                </a:solidFill>
                <a:ea typeface="ヒラギノ角ゴ ProN W3" pitchFamily="-108" charset="-128"/>
                <a:sym typeface="Arial" charset="0"/>
              </a:rPr>
              <a:pPr algn="r"/>
              <a:t>20</a:t>
            </a:fld>
            <a:endParaRPr lang="en-US" sz="1200">
              <a:solidFill>
                <a:srgbClr val="000000"/>
              </a:solidFill>
              <a:ea typeface="ヒラギノ角ゴ ProN W3" pitchFamily="-108" charset="-128"/>
              <a:sym typeface="Arial" charset="0"/>
            </a:endParaRPr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9" name="Rectangle 3"/>
          <p:cNvSpPr>
            <a:spLocks noGrp="1"/>
          </p:cNvSpPr>
          <p:nvPr>
            <p:ph type="body" idx="1"/>
          </p:nvPr>
        </p:nvSpPr>
        <p:spPr>
          <a:xfrm>
            <a:off x="914507" y="4344134"/>
            <a:ext cx="5028988" cy="411395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85264E-9CA1-4AE5-B0B5-79F2C6633F9A}" type="slidenum">
              <a:rPr lang="en-US"/>
              <a:pPr/>
              <a:t>21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6C30F7-62A1-40E1-B26D-967B39934EF1}" type="slidenum">
              <a:rPr lang="en-US"/>
              <a:pPr/>
              <a:t>22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-108" charset="-128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DA8EE6-2F05-4E9E-B6E5-06A9A1192897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A23F71-D810-4BCB-A1F4-D793A95CF9E6}" type="slidenum">
              <a:rPr lang="en-US"/>
              <a:pPr/>
              <a:t>7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8C2D8A-43FD-41A6-B773-4491B9A11B82}" type="slidenum">
              <a:rPr lang="en-US"/>
              <a:pPr/>
              <a:t>9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17E82E-D44A-436D-8C7B-17BE3F870AEB}" type="slidenum">
              <a:rPr lang="en-US"/>
              <a:pPr/>
              <a:t>10</a:t>
            </a:fld>
            <a:endParaRPr lang="en-US"/>
          </a:p>
        </p:txBody>
      </p:sp>
      <p:sp>
        <p:nvSpPr>
          <p:cNvPr id="655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5EC62A-1451-43E5-9950-04C05AFB5D02}" type="slidenum">
              <a:rPr lang="en-US"/>
              <a:pPr/>
              <a:t>11</a:t>
            </a:fld>
            <a:endParaRPr lang="en-US"/>
          </a:p>
        </p:txBody>
      </p:sp>
      <p:sp>
        <p:nvSpPr>
          <p:cNvPr id="72707" name="Rectangle 7"/>
          <p:cNvSpPr txBox="1">
            <a:spLocks noGrp="1"/>
          </p:cNvSpPr>
          <p:nvPr/>
        </p:nvSpPr>
        <p:spPr bwMode="auto">
          <a:xfrm>
            <a:off x="3885459" y="8686723"/>
            <a:ext cx="2972542" cy="4572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3229C0-74FF-4AAB-BE03-C37450C8FAFF}" type="slidenum">
              <a:rPr lang="en-US" sz="1200">
                <a:solidFill>
                  <a:srgbClr val="000000"/>
                </a:solidFill>
                <a:ea typeface="ヒラギノ角ゴ ProN W3" pitchFamily="-108" charset="-128"/>
                <a:sym typeface="Arial" charset="0"/>
              </a:rPr>
              <a:pPr algn="r"/>
              <a:t>11</a:t>
            </a:fld>
            <a:endParaRPr lang="en-US" sz="1200">
              <a:solidFill>
                <a:srgbClr val="000000"/>
              </a:solidFill>
              <a:ea typeface="ヒラギノ角ゴ ProN W3" pitchFamily="-108" charset="-128"/>
              <a:sym typeface="Arial" charset="0"/>
            </a:endParaRPr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9" name="Rectangle 3"/>
          <p:cNvSpPr>
            <a:spLocks noGrp="1"/>
          </p:cNvSpPr>
          <p:nvPr>
            <p:ph type="body" idx="1"/>
          </p:nvPr>
        </p:nvSpPr>
        <p:spPr>
          <a:xfrm>
            <a:off x="914507" y="4344134"/>
            <a:ext cx="5028988" cy="411395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-108" charset="-128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0049BF-6F40-46AD-882B-12F8A9134AF5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-108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B02906-6636-446C-853B-971294EDE294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-108" charset="-128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93CDD4-385A-4AD6-8C56-4CE404425F3A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92940-F288-4FC9-926A-714A60EDCC4B}" type="slidenum">
              <a:rPr lang="en-US"/>
              <a:pPr/>
              <a:t>15</a:t>
            </a:fld>
            <a:endParaRPr lang="en-US"/>
          </a:p>
        </p:txBody>
      </p:sp>
      <p:sp>
        <p:nvSpPr>
          <p:cNvPr id="80899" name="Rectangle 7"/>
          <p:cNvSpPr txBox="1">
            <a:spLocks noGrp="1"/>
          </p:cNvSpPr>
          <p:nvPr/>
        </p:nvSpPr>
        <p:spPr bwMode="auto">
          <a:xfrm>
            <a:off x="3885459" y="8686723"/>
            <a:ext cx="2972542" cy="4572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50DC579-1493-4791-8D30-A63C5A80FF25}" type="slidenum">
              <a:rPr lang="en-US" sz="1200">
                <a:solidFill>
                  <a:srgbClr val="000000"/>
                </a:solidFill>
                <a:ea typeface="ヒラギノ角ゴ ProN W3" pitchFamily="-108" charset="-128"/>
                <a:sym typeface="Arial" charset="0"/>
              </a:rPr>
              <a:pPr algn="r"/>
              <a:t>15</a:t>
            </a:fld>
            <a:endParaRPr lang="en-US" sz="1200">
              <a:solidFill>
                <a:srgbClr val="000000"/>
              </a:solidFill>
              <a:ea typeface="ヒラギノ角ゴ ProN W3" pitchFamily="-108" charset="-128"/>
              <a:sym typeface="Arial" charset="0"/>
            </a:endParaRPr>
          </a:p>
        </p:txBody>
      </p:sp>
      <p:sp>
        <p:nvSpPr>
          <p:cNvPr id="80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1" name="Rectangle 3"/>
          <p:cNvSpPr>
            <a:spLocks noGrp="1"/>
          </p:cNvSpPr>
          <p:nvPr>
            <p:ph type="body" idx="1"/>
          </p:nvPr>
        </p:nvSpPr>
        <p:spPr>
          <a:xfrm>
            <a:off x="914507" y="4344134"/>
            <a:ext cx="5028988" cy="411395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7350-FBDF-4775-9C0E-671ED3C57273}" type="datetimeFigureOut">
              <a:rPr lang="en-US" smtClean="0"/>
              <a:pPr/>
              <a:t>7/8/2009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F59E-F539-411E-AB2E-2FBDF471C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7350-FBDF-4775-9C0E-671ED3C57273}" type="datetimeFigureOut">
              <a:rPr lang="en-US" smtClean="0"/>
              <a:pPr/>
              <a:t>7/8/2009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F59E-F539-411E-AB2E-2FBDF471C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7350-FBDF-4775-9C0E-671ED3C57273}" type="datetimeFigureOut">
              <a:rPr lang="en-US" smtClean="0"/>
              <a:pPr/>
              <a:t>7/8/2009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F59E-F539-411E-AB2E-2FBDF471C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7350-FBDF-4775-9C0E-671ED3C57273}" type="datetimeFigureOut">
              <a:rPr lang="en-US" smtClean="0"/>
              <a:pPr/>
              <a:t>7/8/2009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F59E-F539-411E-AB2E-2FBDF471C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7350-FBDF-4775-9C0E-671ED3C57273}" type="datetimeFigureOut">
              <a:rPr lang="en-US" smtClean="0"/>
              <a:pPr/>
              <a:t>7/8/2009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F59E-F539-411E-AB2E-2FBDF471C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7350-FBDF-4775-9C0E-671ED3C57273}" type="datetimeFigureOut">
              <a:rPr lang="en-US" smtClean="0"/>
              <a:pPr/>
              <a:t>7/8/2009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F59E-F539-411E-AB2E-2FBDF471C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7350-FBDF-4775-9C0E-671ED3C57273}" type="datetimeFigureOut">
              <a:rPr lang="en-US" smtClean="0"/>
              <a:pPr/>
              <a:t>7/8/2009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F59E-F539-411E-AB2E-2FBDF471C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7350-FBDF-4775-9C0E-671ED3C57273}" type="datetimeFigureOut">
              <a:rPr lang="en-US" smtClean="0"/>
              <a:pPr/>
              <a:t>7/8/2009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F59E-F539-411E-AB2E-2FBDF471C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7350-FBDF-4775-9C0E-671ED3C57273}" type="datetimeFigureOut">
              <a:rPr lang="en-US" smtClean="0"/>
              <a:pPr/>
              <a:t>7/8/2009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F59E-F539-411E-AB2E-2FBDF471C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7350-FBDF-4775-9C0E-671ED3C57273}" type="datetimeFigureOut">
              <a:rPr lang="en-US" smtClean="0"/>
              <a:pPr/>
              <a:t>7/8/2009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F59E-F539-411E-AB2E-2FBDF471C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7350-FBDF-4775-9C0E-671ED3C57273}" type="datetimeFigureOut">
              <a:rPr lang="en-US" smtClean="0"/>
              <a:pPr/>
              <a:t>7/8/2009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F59E-F539-411E-AB2E-2FBDF471C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D7350-FBDF-4775-9C0E-671ED3C57273}" type="datetimeFigureOut">
              <a:rPr lang="en-US" smtClean="0"/>
              <a:pPr/>
              <a:t>7/8/2009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EF59E-F539-411E-AB2E-2FBDF471C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1"/>
          <p:cNvSpPr>
            <a:spLocks noChangeArrowheads="1"/>
          </p:cNvSpPr>
          <p:nvPr/>
        </p:nvSpPr>
        <p:spPr bwMode="auto">
          <a:xfrm>
            <a:off x="7543800" y="0"/>
            <a:ext cx="1597025" cy="6858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a typeface="ヒラギノ角ゴ ProN W3" pitchFamily="-108" charset="-128"/>
              <a:sym typeface="Arial" charset="0"/>
            </a:endParaRPr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ctrTitle"/>
          </p:nvPr>
        </p:nvSpPr>
        <p:spPr>
          <a:xfrm>
            <a:off x="838200" y="1524000"/>
            <a:ext cx="6248400" cy="1470025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err="1" smtClean="0">
                <a:solidFill>
                  <a:srgbClr val="333399"/>
                </a:solidFill>
                <a:ea typeface="ＭＳ Ｐゴシック" pitchFamily="-108" charset="-128"/>
              </a:rPr>
              <a:t>OpenFlow</a:t>
            </a:r>
            <a:r>
              <a:rPr lang="en-US" sz="4000" b="1" dirty="0" smtClean="0">
                <a:solidFill>
                  <a:srgbClr val="333399"/>
                </a:solidFill>
                <a:ea typeface="ＭＳ Ｐゴシック" pitchFamily="-108" charset="-128"/>
              </a:rPr>
              <a:t>: Enabling </a:t>
            </a:r>
            <a:r>
              <a:rPr lang="en-US" sz="4000" b="1" dirty="0" smtClean="0">
                <a:solidFill>
                  <a:srgbClr val="333399"/>
                </a:solidFill>
                <a:ea typeface="ＭＳ Ｐゴシック" pitchFamily="-108" charset="-128"/>
              </a:rPr>
              <a:t>Technology Transfer to Networking Industry</a:t>
            </a:r>
            <a:endParaRPr lang="en-US" sz="4000" b="1" dirty="0" smtClean="0">
              <a:solidFill>
                <a:srgbClr val="333399"/>
              </a:solidFill>
              <a:ea typeface="ＭＳ Ｐゴシック" pitchFamily="-108" charset="-128"/>
            </a:endParaRPr>
          </a:p>
        </p:txBody>
      </p:sp>
      <p:sp>
        <p:nvSpPr>
          <p:cNvPr id="7" name="Text Box 50"/>
          <p:cNvSpPr txBox="1">
            <a:spLocks noChangeArrowheads="1"/>
          </p:cNvSpPr>
          <p:nvPr/>
        </p:nvSpPr>
        <p:spPr bwMode="auto">
          <a:xfrm>
            <a:off x="2820988" y="5867400"/>
            <a:ext cx="246061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Nikhil </a:t>
            </a:r>
            <a:r>
              <a:rPr lang="en-US" b="1" dirty="0" err="1" smtClean="0">
                <a:solidFill>
                  <a:schemeClr val="tx2"/>
                </a:solidFill>
              </a:rPr>
              <a:t>Handigol</a:t>
            </a:r>
            <a:endParaRPr lang="en-US" dirty="0">
              <a:solidFill>
                <a:schemeClr val="tx2"/>
              </a:solidFill>
            </a:endParaRPr>
          </a:p>
          <a:p>
            <a:pPr algn="ctr"/>
            <a:r>
              <a:rPr lang="en-US" dirty="0" smtClean="0">
                <a:solidFill>
                  <a:schemeClr val="accent2"/>
                </a:solidFill>
              </a:rPr>
              <a:t>nikhilh@cs.stanford.edu</a:t>
            </a:r>
            <a:endParaRPr lang="en-US" dirty="0">
              <a:solidFill>
                <a:schemeClr val="accent2"/>
              </a:solidFill>
            </a:endParaRPr>
          </a:p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5365" name="Picture 12" descr="SU_Seal_Blk_p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152400"/>
            <a:ext cx="1058863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Box 11"/>
          <p:cNvSpPr txBox="1">
            <a:spLocks noChangeArrowheads="1"/>
          </p:cNvSpPr>
          <p:nvPr/>
        </p:nvSpPr>
        <p:spPr bwMode="auto">
          <a:xfrm>
            <a:off x="2881313" y="3592513"/>
            <a:ext cx="27828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Cisco Nerd Lunch, July </a:t>
            </a:r>
            <a:r>
              <a:rPr lang="en-US" dirty="0"/>
              <a:t>2009</a:t>
            </a:r>
          </a:p>
        </p:txBody>
      </p:sp>
      <p:sp>
        <p:nvSpPr>
          <p:cNvPr id="15367" name="Text Box 11"/>
          <p:cNvSpPr txBox="1">
            <a:spLocks noChangeArrowheads="1"/>
          </p:cNvSpPr>
          <p:nvPr/>
        </p:nvSpPr>
        <p:spPr bwMode="auto">
          <a:xfrm>
            <a:off x="1165225" y="4867275"/>
            <a:ext cx="5845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0"/>
            <a:ext cx="2967038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ea typeface="ＭＳ Ｐゴシック" pitchFamily="-108" charset="-128"/>
              </a:rPr>
              <a:t>Our Solution: </a:t>
            </a:r>
            <a:r>
              <a:rPr lang="en-US" dirty="0" err="1" smtClean="0">
                <a:ea typeface="ＭＳ Ｐゴシック" pitchFamily="-108" charset="-128"/>
              </a:rPr>
              <a:t>OpenFlow</a:t>
            </a:r>
            <a:endParaRPr lang="en-US" dirty="0" smtClean="0">
              <a:solidFill>
                <a:schemeClr val="accent2"/>
              </a:solidFill>
              <a:ea typeface="ＭＳ Ｐゴシック" pitchFamily="-108" charset="-128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22438"/>
            <a:ext cx="8229600" cy="4525962"/>
          </a:xfrm>
        </p:spPr>
        <p:txBody>
          <a:bodyPr>
            <a:normAutofit/>
          </a:bodyPr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dirty="0" err="1" smtClean="0">
                <a:ea typeface="ＭＳ Ｐゴシック" pitchFamily="-108" charset="-128"/>
              </a:rPr>
              <a:t>OpenFlow</a:t>
            </a:r>
            <a:r>
              <a:rPr lang="en-US" dirty="0" smtClean="0">
                <a:ea typeface="ＭＳ Ｐゴシック" pitchFamily="-108" charset="-128"/>
              </a:rPr>
              <a:t> is an open external API to a flow-table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08" charset="-128"/>
              </a:rPr>
              <a:t>Allows separation of control and data path via a simple, well defined interface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08" charset="-128"/>
              </a:rPr>
              <a:t>Defined to be easy to add to existing hardware switches, routers, </a:t>
            </a:r>
            <a:r>
              <a:rPr lang="en-US" dirty="0" err="1" smtClean="0">
                <a:ea typeface="ＭＳ Ｐゴシック" pitchFamily="-108" charset="-128"/>
              </a:rPr>
              <a:t>APs</a:t>
            </a:r>
            <a:r>
              <a:rPr lang="en-US" dirty="0" smtClean="0">
                <a:ea typeface="ＭＳ Ｐゴシック" pitchFamily="-108" charset="-128"/>
              </a:rPr>
              <a:t>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0"/>
            <a:ext cx="7772400" cy="1143000"/>
          </a:xfrm>
        </p:spPr>
        <p:txBody>
          <a:bodyPr lIns="50800" tIns="50800" rIns="132080" bIns="50800"/>
          <a:lstStyle/>
          <a:p>
            <a:pPr marL="39688" eaLnBrk="1" hangingPunct="1"/>
            <a:r>
              <a:rPr lang="en-US" dirty="0" err="1" smtClean="0">
                <a:ea typeface="ＭＳ Ｐゴシック" pitchFamily="-108" charset="-128"/>
              </a:rPr>
              <a:t>OpenFlow</a:t>
            </a:r>
            <a:r>
              <a:rPr lang="en-US" dirty="0" smtClean="0">
                <a:ea typeface="ＭＳ Ｐゴシック" pitchFamily="-108" charset="-128"/>
              </a:rPr>
              <a:t> Basics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1"/>
          <p:cNvSpPr>
            <a:spLocks/>
          </p:cNvSpPr>
          <p:nvPr/>
        </p:nvSpPr>
        <p:spPr bwMode="auto">
          <a:xfrm>
            <a:off x="874713" y="3000375"/>
            <a:ext cx="7385050" cy="3027363"/>
          </a:xfrm>
          <a:prstGeom prst="roundRect">
            <a:avLst>
              <a:gd name="adj" fmla="val 6486"/>
            </a:avLst>
          </a:prstGeom>
          <a:solidFill>
            <a:srgbClr val="7F7F7F"/>
          </a:solidFill>
          <a:ln w="25400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0463" y="4811713"/>
            <a:ext cx="3275012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/>
          </p:cNvSpPr>
          <p:nvPr/>
        </p:nvSpPr>
        <p:spPr bwMode="auto">
          <a:xfrm>
            <a:off x="1162050" y="3130550"/>
            <a:ext cx="4041775" cy="692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3600114" algn="ctr" rotWithShape="0">
              <a:schemeClr val="bg2">
                <a:alpha val="64998"/>
              </a:scheme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r>
              <a:rPr lang="en-US" sz="4500">
                <a:solidFill>
                  <a:srgbClr val="FFFFFF"/>
                </a:solidFill>
              </a:rPr>
              <a:t>Ethernet Switch</a:t>
            </a:r>
          </a:p>
        </p:txBody>
      </p:sp>
      <p:pic>
        <p:nvPicPr>
          <p:cNvPr id="7373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0463" y="5251450"/>
            <a:ext cx="3278187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373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0900" y="4811713"/>
            <a:ext cx="327501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373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0900" y="5251450"/>
            <a:ext cx="3278188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373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34225" y="3286125"/>
            <a:ext cx="403225" cy="428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373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5863" y="3286125"/>
            <a:ext cx="403225" cy="428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-108" charset="-128"/>
            </a:endParaRPr>
          </a:p>
        </p:txBody>
      </p:sp>
      <p:sp>
        <p:nvSpPr>
          <p:cNvPr id="75779" name="AutoShape 2"/>
          <p:cNvSpPr>
            <a:spLocks/>
          </p:cNvSpPr>
          <p:nvPr/>
        </p:nvSpPr>
        <p:spPr bwMode="auto">
          <a:xfrm>
            <a:off x="874713" y="2982913"/>
            <a:ext cx="7385050" cy="3027362"/>
          </a:xfrm>
          <a:prstGeom prst="roundRect">
            <a:avLst>
              <a:gd name="adj" fmla="val 6486"/>
            </a:avLst>
          </a:prstGeom>
          <a:solidFill>
            <a:srgbClr val="7F7F7F"/>
          </a:solidFill>
          <a:ln w="25400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79" name="AutoShape 3"/>
          <p:cNvSpPr>
            <a:spLocks/>
          </p:cNvSpPr>
          <p:nvPr/>
        </p:nvSpPr>
        <p:spPr bwMode="auto">
          <a:xfrm>
            <a:off x="1106488" y="4697413"/>
            <a:ext cx="6884987" cy="1054100"/>
          </a:xfrm>
          <a:prstGeom prst="roundRect">
            <a:avLst>
              <a:gd name="adj" fmla="val 8472"/>
            </a:avLst>
          </a:prstGeom>
          <a:solidFill>
            <a:srgbClr val="C8D2DF"/>
          </a:solidFill>
          <a:ln w="25400">
            <a:solidFill>
              <a:srgbClr val="003F8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450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Data Path (Hardware)</a:t>
            </a:r>
          </a:p>
        </p:txBody>
      </p:sp>
      <p:sp>
        <p:nvSpPr>
          <p:cNvPr id="75781" name="Line 4"/>
          <p:cNvSpPr>
            <a:spLocks noChangeShapeType="1"/>
          </p:cNvSpPr>
          <p:nvPr/>
        </p:nvSpPr>
        <p:spPr bwMode="auto">
          <a:xfrm rot="10800000" flipH="1">
            <a:off x="1036638" y="4456113"/>
            <a:ext cx="7072312" cy="17462"/>
          </a:xfrm>
          <a:prstGeom prst="line">
            <a:avLst/>
          </a:prstGeom>
          <a:noFill/>
          <a:ln w="63500">
            <a:solidFill>
              <a:srgbClr val="001949"/>
            </a:solidFill>
            <a:prstDash val="sysDot"/>
            <a:round/>
            <a:headEnd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4581" name="AutoShape 5"/>
          <p:cNvSpPr>
            <a:spLocks/>
          </p:cNvSpPr>
          <p:nvPr/>
        </p:nvSpPr>
        <p:spPr bwMode="auto">
          <a:xfrm>
            <a:off x="1106488" y="3232150"/>
            <a:ext cx="3394075" cy="1036638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>
            <a:solidFill>
              <a:srgbClr val="003F8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450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Control Path</a:t>
            </a:r>
          </a:p>
        </p:txBody>
      </p:sp>
      <p:sp>
        <p:nvSpPr>
          <p:cNvPr id="24582" name="AutoShape 6"/>
          <p:cNvSpPr>
            <a:spLocks/>
          </p:cNvSpPr>
          <p:nvPr/>
        </p:nvSpPr>
        <p:spPr bwMode="auto">
          <a:xfrm>
            <a:off x="1106488" y="3232150"/>
            <a:ext cx="6884987" cy="1036638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>
            <a:solidFill>
              <a:srgbClr val="003F8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450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Control Path (Software)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1"/>
          <p:cNvSpPr>
            <a:spLocks/>
          </p:cNvSpPr>
          <p:nvPr/>
        </p:nvSpPr>
        <p:spPr bwMode="auto">
          <a:xfrm>
            <a:off x="874713" y="2982913"/>
            <a:ext cx="7385050" cy="3027362"/>
          </a:xfrm>
          <a:prstGeom prst="roundRect">
            <a:avLst>
              <a:gd name="adj" fmla="val 6486"/>
            </a:avLst>
          </a:prstGeom>
          <a:solidFill>
            <a:srgbClr val="7F7F7F"/>
          </a:solidFill>
          <a:ln w="25400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2" name="AutoShape 2"/>
          <p:cNvSpPr>
            <a:spLocks/>
          </p:cNvSpPr>
          <p:nvPr/>
        </p:nvSpPr>
        <p:spPr bwMode="auto">
          <a:xfrm>
            <a:off x="1106488" y="4697413"/>
            <a:ext cx="6894512" cy="1054100"/>
          </a:xfrm>
          <a:prstGeom prst="roundRect">
            <a:avLst>
              <a:gd name="adj" fmla="val 8472"/>
            </a:avLst>
          </a:prstGeom>
          <a:solidFill>
            <a:srgbClr val="C8D2DF"/>
          </a:solidFill>
          <a:ln w="25400">
            <a:solidFill>
              <a:srgbClr val="003F8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450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Data Path (Hardware)</a:t>
            </a:r>
          </a:p>
        </p:txBody>
      </p:sp>
      <p:sp>
        <p:nvSpPr>
          <p:cNvPr id="25603" name="AutoShape 3"/>
          <p:cNvSpPr>
            <a:spLocks/>
          </p:cNvSpPr>
          <p:nvPr/>
        </p:nvSpPr>
        <p:spPr bwMode="auto">
          <a:xfrm>
            <a:off x="1106488" y="3232150"/>
            <a:ext cx="3394075" cy="1036638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>
            <a:solidFill>
              <a:srgbClr val="003F8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450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Control Path</a:t>
            </a:r>
          </a:p>
        </p:txBody>
      </p:sp>
      <p:sp>
        <p:nvSpPr>
          <p:cNvPr id="77829" name="Line 4"/>
          <p:cNvSpPr>
            <a:spLocks noChangeShapeType="1"/>
          </p:cNvSpPr>
          <p:nvPr/>
        </p:nvSpPr>
        <p:spPr bwMode="auto">
          <a:xfrm rot="10800000" flipH="1">
            <a:off x="1036638" y="4456113"/>
            <a:ext cx="7072312" cy="17462"/>
          </a:xfrm>
          <a:prstGeom prst="line">
            <a:avLst/>
          </a:prstGeom>
          <a:noFill/>
          <a:ln w="63500">
            <a:solidFill>
              <a:srgbClr val="001949"/>
            </a:solidFill>
            <a:prstDash val="sysDot"/>
            <a:round/>
            <a:headEnd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5605" name="AutoShape 5"/>
          <p:cNvSpPr>
            <a:spLocks/>
          </p:cNvSpPr>
          <p:nvPr/>
        </p:nvSpPr>
        <p:spPr bwMode="auto">
          <a:xfrm>
            <a:off x="4652963" y="3232150"/>
            <a:ext cx="3348037" cy="1036638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>
            <a:solidFill>
              <a:srgbClr val="003F8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450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OpenFlow</a:t>
            </a:r>
          </a:p>
        </p:txBody>
      </p:sp>
      <p:sp>
        <p:nvSpPr>
          <p:cNvPr id="25606" name="AutoShape 6"/>
          <p:cNvSpPr>
            <a:spLocks/>
          </p:cNvSpPr>
          <p:nvPr/>
        </p:nvSpPr>
        <p:spPr bwMode="auto">
          <a:xfrm>
            <a:off x="1847850" y="581025"/>
            <a:ext cx="5581650" cy="1177925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 w="25400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7" name="AutoShape 7"/>
          <p:cNvSpPr>
            <a:spLocks/>
          </p:cNvSpPr>
          <p:nvPr/>
        </p:nvSpPr>
        <p:spPr bwMode="auto">
          <a:xfrm>
            <a:off x="1928813" y="652463"/>
            <a:ext cx="5429250" cy="1035050"/>
          </a:xfrm>
          <a:prstGeom prst="roundRect">
            <a:avLst>
              <a:gd name="adj" fmla="val 14653"/>
            </a:avLst>
          </a:prstGeom>
          <a:solidFill>
            <a:srgbClr val="C8D2DF"/>
          </a:solidFill>
          <a:ln w="25400">
            <a:solidFill>
              <a:srgbClr val="003F8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450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OpenFlow Controller</a:t>
            </a: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6286500" y="1758950"/>
            <a:ext cx="0" cy="1223963"/>
          </a:xfrm>
          <a:prstGeom prst="line">
            <a:avLst/>
          </a:prstGeom>
          <a:noFill/>
          <a:ln w="139700">
            <a:solidFill>
              <a:srgbClr val="FF7F00"/>
            </a:solidFill>
            <a:round/>
            <a:headEnd type="triangle" w="med" len="med"/>
            <a:tailEnd type="triangl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5609" name="Rectangle 9"/>
          <p:cNvSpPr>
            <a:spLocks/>
          </p:cNvSpPr>
          <p:nvPr/>
        </p:nvSpPr>
        <p:spPr bwMode="auto">
          <a:xfrm>
            <a:off x="1471613" y="2089150"/>
            <a:ext cx="4943475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3400"/>
              <a:t>OpenFlow Protocol (SSL)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  <p:bldP spid="25607" grpId="0" animBg="1" autoUpdateAnimBg="0"/>
      <p:bldP spid="25608" grpId="0" animBg="1"/>
      <p:bldP spid="2560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 lIns="50800" tIns="50800" rIns="132080" bIns="50800">
            <a:normAutofit/>
          </a:bodyPr>
          <a:lstStyle/>
          <a:p>
            <a:pPr marL="39688" eaLnBrk="1" hangingPunct="1"/>
            <a:r>
              <a:rPr lang="en-US" dirty="0" err="1" smtClean="0">
                <a:ea typeface="ＭＳ Ｐゴシック" pitchFamily="-108" charset="-128"/>
              </a:rPr>
              <a:t>OpenFlow</a:t>
            </a:r>
            <a:r>
              <a:rPr lang="en-US" dirty="0" smtClean="0">
                <a:ea typeface="ＭＳ Ｐゴシック" pitchFamily="-108" charset="-128"/>
              </a:rPr>
              <a:t> </a:t>
            </a:r>
            <a:r>
              <a:rPr lang="en-US" dirty="0" smtClean="0">
                <a:ea typeface="ＭＳ Ｐゴシック" pitchFamily="-108" charset="-128"/>
              </a:rPr>
              <a:t>Basics</a:t>
            </a:r>
            <a:endParaRPr lang="en-US" dirty="0" smtClean="0">
              <a:ea typeface="ＭＳ Ｐゴシック" pitchFamily="-108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19200" y="2133600"/>
            <a:ext cx="2209800" cy="685800"/>
            <a:chOff x="0" y="0"/>
            <a:chExt cx="1392" cy="432"/>
          </a:xfrm>
        </p:grpSpPr>
        <p:sp>
          <p:nvSpPr>
            <p:cNvPr id="79919" name="AutoShape 5"/>
            <p:cNvSpPr>
              <a:spLocks/>
            </p:cNvSpPr>
            <p:nvPr/>
          </p:nvSpPr>
          <p:spPr bwMode="auto">
            <a:xfrm>
              <a:off x="0" y="0"/>
              <a:ext cx="1392" cy="43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ea typeface="ヒラギノ角ゴ ProN W3" pitchFamily="-108" charset="-128"/>
                <a:sym typeface="Arial" charset="0"/>
              </a:endParaRPr>
            </a:p>
          </p:txBody>
        </p:sp>
        <p:sp>
          <p:nvSpPr>
            <p:cNvPr id="79920" name="Rectangle 6"/>
            <p:cNvSpPr>
              <a:spLocks/>
            </p:cNvSpPr>
            <p:nvPr/>
          </p:nvSpPr>
          <p:spPr bwMode="auto">
            <a:xfrm>
              <a:off x="16" y="0"/>
              <a:ext cx="1360" cy="4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90055" bIns="38100" anchor="ctr">
              <a:spAutoFit/>
            </a:bodyPr>
            <a:lstStyle/>
            <a:p>
              <a:pPr marL="12700" algn="ctr"/>
              <a:r>
                <a:rPr lang="en-US" sz="2000">
                  <a:solidFill>
                    <a:srgbClr val="333399"/>
                  </a:solidFill>
                  <a:cs typeface="Arial" charset="0"/>
                  <a:sym typeface="Arial" charset="0"/>
                </a:rPr>
                <a:t>Rule</a:t>
              </a:r>
            </a:p>
            <a:p>
              <a:pPr marL="12700" algn="ctr"/>
              <a:r>
                <a:rPr lang="en-US" sz="2000">
                  <a:solidFill>
                    <a:srgbClr val="333399"/>
                  </a:solidFill>
                  <a:cs typeface="Arial" charset="0"/>
                  <a:sym typeface="Arial" charset="0"/>
                </a:rPr>
                <a:t>(exact &amp; wildcard)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505200" y="2133600"/>
            <a:ext cx="2209800" cy="685800"/>
            <a:chOff x="0" y="0"/>
            <a:chExt cx="1392" cy="432"/>
          </a:xfrm>
        </p:grpSpPr>
        <p:sp>
          <p:nvSpPr>
            <p:cNvPr id="79917" name="AutoShape 8"/>
            <p:cNvSpPr>
              <a:spLocks/>
            </p:cNvSpPr>
            <p:nvPr/>
          </p:nvSpPr>
          <p:spPr bwMode="auto">
            <a:xfrm>
              <a:off x="0" y="0"/>
              <a:ext cx="1392" cy="432"/>
            </a:xfrm>
            <a:prstGeom prst="roundRect">
              <a:avLst>
                <a:gd name="adj" fmla="val 16667"/>
              </a:avLst>
            </a:prstGeom>
            <a:solidFill>
              <a:srgbClr val="99CC00">
                <a:alpha val="61960"/>
              </a:srgbClr>
            </a:solidFill>
            <a:ln w="38100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ea typeface="ヒラギノ角ゴ ProN W3" pitchFamily="-108" charset="-128"/>
                <a:sym typeface="Arial" charset="0"/>
              </a:endParaRPr>
            </a:p>
          </p:txBody>
        </p:sp>
        <p:sp>
          <p:nvSpPr>
            <p:cNvPr id="79918" name="Rectangle 9"/>
            <p:cNvSpPr>
              <a:spLocks/>
            </p:cNvSpPr>
            <p:nvPr/>
          </p:nvSpPr>
          <p:spPr bwMode="auto">
            <a:xfrm>
              <a:off x="429" y="96"/>
              <a:ext cx="534" cy="2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90055" bIns="38100" anchor="ctr">
              <a:spAutoFit/>
            </a:bodyPr>
            <a:lstStyle/>
            <a:p>
              <a:pPr marL="12700" algn="ctr"/>
              <a:r>
                <a:rPr lang="en-US" sz="2000">
                  <a:solidFill>
                    <a:srgbClr val="333399"/>
                  </a:solidFill>
                  <a:cs typeface="Arial" charset="0"/>
                  <a:sym typeface="Arial" charset="0"/>
                </a:rPr>
                <a:t>Action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791200" y="2133600"/>
            <a:ext cx="2209800" cy="685800"/>
            <a:chOff x="0" y="0"/>
            <a:chExt cx="1392" cy="432"/>
          </a:xfrm>
        </p:grpSpPr>
        <p:sp>
          <p:nvSpPr>
            <p:cNvPr id="79915" name="AutoShape 11"/>
            <p:cNvSpPr>
              <a:spLocks/>
            </p:cNvSpPr>
            <p:nvPr/>
          </p:nvSpPr>
          <p:spPr bwMode="auto">
            <a:xfrm>
              <a:off x="0" y="0"/>
              <a:ext cx="1392" cy="432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38100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ea typeface="ヒラギノ角ゴ ProN W3" pitchFamily="-108" charset="-128"/>
                <a:sym typeface="Arial" charset="0"/>
              </a:endParaRPr>
            </a:p>
          </p:txBody>
        </p:sp>
        <p:sp>
          <p:nvSpPr>
            <p:cNvPr id="79916" name="Rectangle 12"/>
            <p:cNvSpPr>
              <a:spLocks/>
            </p:cNvSpPr>
            <p:nvPr/>
          </p:nvSpPr>
          <p:spPr bwMode="auto">
            <a:xfrm>
              <a:off x="331" y="96"/>
              <a:ext cx="729" cy="2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90055" bIns="38100" anchor="ctr">
              <a:spAutoFit/>
            </a:bodyPr>
            <a:lstStyle/>
            <a:p>
              <a:pPr marL="12700" algn="ctr"/>
              <a:r>
                <a:rPr lang="en-US" sz="2000">
                  <a:solidFill>
                    <a:srgbClr val="333399"/>
                  </a:solidFill>
                  <a:cs typeface="Arial" charset="0"/>
                  <a:sym typeface="Arial" charset="0"/>
                </a:rPr>
                <a:t>Statistics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143000" y="2057400"/>
            <a:ext cx="6934200" cy="3886200"/>
            <a:chOff x="0" y="0"/>
            <a:chExt cx="4368" cy="2448"/>
          </a:xfrm>
        </p:grpSpPr>
        <p:sp>
          <p:nvSpPr>
            <p:cNvPr id="79885" name="Rectangle 14"/>
            <p:cNvSpPr>
              <a:spLocks/>
            </p:cNvSpPr>
            <p:nvPr/>
          </p:nvSpPr>
          <p:spPr bwMode="auto">
            <a:xfrm>
              <a:off x="0" y="0"/>
              <a:ext cx="4368" cy="2448"/>
            </a:xfrm>
            <a:prstGeom prst="rect">
              <a:avLst/>
            </a:prstGeom>
            <a:noFill/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ea typeface="ヒラギノ角ゴ ProN W3" pitchFamily="-108" charset="-128"/>
                <a:sym typeface="Arial" charset="0"/>
              </a:endParaRPr>
            </a:p>
          </p:txBody>
        </p: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48" y="527"/>
              <a:ext cx="4272" cy="1873"/>
              <a:chOff x="0" y="-1"/>
              <a:chExt cx="4272" cy="1873"/>
            </a:xfrm>
          </p:grpSpPr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0" y="-1"/>
                <a:ext cx="1392" cy="433"/>
                <a:chOff x="0" y="-1"/>
                <a:chExt cx="1392" cy="433"/>
              </a:xfrm>
            </p:grpSpPr>
            <p:sp>
              <p:nvSpPr>
                <p:cNvPr id="79913" name="AutoShape 17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000000"/>
                    </a:solidFill>
                    <a:ea typeface="ヒラギノ角ゴ ProN W3" pitchFamily="-108" charset="-128"/>
                    <a:sym typeface="Arial" charset="0"/>
                  </a:endParaRPr>
                </a:p>
              </p:txBody>
            </p:sp>
            <p:sp>
              <p:nvSpPr>
                <p:cNvPr id="79914" name="Rectangle 18"/>
                <p:cNvSpPr>
                  <a:spLocks/>
                </p:cNvSpPr>
                <p:nvPr/>
              </p:nvSpPr>
              <p:spPr bwMode="auto">
                <a:xfrm>
                  <a:off x="16" y="-1"/>
                  <a:ext cx="1360" cy="43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  <a:cs typeface="Arial" charset="0"/>
                      <a:sym typeface="Arial" charset="0"/>
                    </a:rPr>
                    <a:t>Rule</a:t>
                  </a:r>
                </a:p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  <a:cs typeface="Arial" charset="0"/>
                      <a:sym typeface="Arial" charset="0"/>
                    </a:rPr>
                    <a:t>(exact &amp; wildcard)</a:t>
                  </a:r>
                </a:p>
              </p:txBody>
            </p:sp>
          </p:grp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1440" y="0"/>
                <a:ext cx="1392" cy="432"/>
                <a:chOff x="0" y="0"/>
                <a:chExt cx="1392" cy="432"/>
              </a:xfrm>
            </p:grpSpPr>
            <p:sp>
              <p:nvSpPr>
                <p:cNvPr id="79911" name="AutoShape 20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1960"/>
                  </a:srgbClr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000000"/>
                    </a:solidFill>
                    <a:ea typeface="ヒラギノ角ゴ ProN W3" pitchFamily="-108" charset="-128"/>
                    <a:sym typeface="Arial" charset="0"/>
                  </a:endParaRPr>
                </a:p>
              </p:txBody>
            </p:sp>
            <p:sp>
              <p:nvSpPr>
                <p:cNvPr id="79912" name="Rectangle 21"/>
                <p:cNvSpPr>
                  <a:spLocks/>
                </p:cNvSpPr>
                <p:nvPr/>
              </p:nvSpPr>
              <p:spPr bwMode="auto">
                <a:xfrm>
                  <a:off x="429" y="96"/>
                  <a:ext cx="534" cy="24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  <a:cs typeface="Arial" charset="0"/>
                      <a:sym typeface="Arial" charset="0"/>
                    </a:rPr>
                    <a:t>Action</a:t>
                  </a:r>
                </a:p>
              </p:txBody>
            </p:sp>
          </p:grp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2880" y="0"/>
                <a:ext cx="1392" cy="432"/>
                <a:chOff x="0" y="0"/>
                <a:chExt cx="1392" cy="432"/>
              </a:xfrm>
            </p:grpSpPr>
            <p:sp>
              <p:nvSpPr>
                <p:cNvPr id="79909" name="AutoShape 23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000000"/>
                    </a:solidFill>
                    <a:ea typeface="ヒラギノ角ゴ ProN W3" pitchFamily="-108" charset="-128"/>
                    <a:sym typeface="Arial" charset="0"/>
                  </a:endParaRPr>
                </a:p>
              </p:txBody>
            </p:sp>
            <p:sp>
              <p:nvSpPr>
                <p:cNvPr id="79910" name="Rectangle 24"/>
                <p:cNvSpPr>
                  <a:spLocks/>
                </p:cNvSpPr>
                <p:nvPr/>
              </p:nvSpPr>
              <p:spPr bwMode="auto">
                <a:xfrm>
                  <a:off x="331" y="96"/>
                  <a:ext cx="729" cy="24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  <a:cs typeface="Arial" charset="0"/>
                      <a:sym typeface="Arial" charset="0"/>
                    </a:rPr>
                    <a:t>Statistics</a:t>
                  </a:r>
                </a:p>
              </p:txBody>
            </p:sp>
          </p:grpSp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0" y="480"/>
                <a:ext cx="1392" cy="432"/>
                <a:chOff x="0" y="0"/>
                <a:chExt cx="1392" cy="432"/>
              </a:xfrm>
            </p:grpSpPr>
            <p:sp>
              <p:nvSpPr>
                <p:cNvPr id="79907" name="AutoShape 26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000000"/>
                    </a:solidFill>
                    <a:ea typeface="ヒラギノ角ゴ ProN W3" pitchFamily="-108" charset="-128"/>
                    <a:sym typeface="Arial" charset="0"/>
                  </a:endParaRPr>
                </a:p>
              </p:txBody>
            </p:sp>
            <p:sp>
              <p:nvSpPr>
                <p:cNvPr id="79908" name="Rectangle 27"/>
                <p:cNvSpPr>
                  <a:spLocks/>
                </p:cNvSpPr>
                <p:nvPr/>
              </p:nvSpPr>
              <p:spPr bwMode="auto">
                <a:xfrm>
                  <a:off x="16" y="0"/>
                  <a:ext cx="1360" cy="43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  <a:cs typeface="Arial" charset="0"/>
                      <a:sym typeface="Arial" charset="0"/>
                    </a:rPr>
                    <a:t>Rule</a:t>
                  </a:r>
                </a:p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  <a:cs typeface="Arial" charset="0"/>
                      <a:sym typeface="Arial" charset="0"/>
                    </a:rPr>
                    <a:t>(exact &amp; wildcard)</a:t>
                  </a:r>
                </a:p>
              </p:txBody>
            </p:sp>
          </p:grpSp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>
                <a:off x="1440" y="480"/>
                <a:ext cx="1392" cy="432"/>
                <a:chOff x="0" y="0"/>
                <a:chExt cx="1392" cy="432"/>
              </a:xfrm>
            </p:grpSpPr>
            <p:sp>
              <p:nvSpPr>
                <p:cNvPr id="79905" name="AutoShape 29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1960"/>
                  </a:srgbClr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000000"/>
                    </a:solidFill>
                    <a:ea typeface="ヒラギノ角ゴ ProN W3" pitchFamily="-108" charset="-128"/>
                    <a:sym typeface="Arial" charset="0"/>
                  </a:endParaRPr>
                </a:p>
              </p:txBody>
            </p:sp>
            <p:sp>
              <p:nvSpPr>
                <p:cNvPr id="79906" name="Rectangle 30"/>
                <p:cNvSpPr>
                  <a:spLocks/>
                </p:cNvSpPr>
                <p:nvPr/>
              </p:nvSpPr>
              <p:spPr bwMode="auto">
                <a:xfrm>
                  <a:off x="429" y="96"/>
                  <a:ext cx="534" cy="24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  <a:cs typeface="Arial" charset="0"/>
                      <a:sym typeface="Arial" charset="0"/>
                    </a:rPr>
                    <a:t>Action</a:t>
                  </a:r>
                </a:p>
              </p:txBody>
            </p:sp>
          </p:grpSp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>
                <a:off x="2880" y="480"/>
                <a:ext cx="1392" cy="432"/>
                <a:chOff x="0" y="0"/>
                <a:chExt cx="1392" cy="432"/>
              </a:xfrm>
            </p:grpSpPr>
            <p:sp>
              <p:nvSpPr>
                <p:cNvPr id="79903" name="AutoShape 32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000000"/>
                    </a:solidFill>
                    <a:ea typeface="ヒラギノ角ゴ ProN W3" pitchFamily="-108" charset="-128"/>
                    <a:sym typeface="Arial" charset="0"/>
                  </a:endParaRPr>
                </a:p>
              </p:txBody>
            </p:sp>
            <p:sp>
              <p:nvSpPr>
                <p:cNvPr id="79904" name="Rectangle 33"/>
                <p:cNvSpPr>
                  <a:spLocks/>
                </p:cNvSpPr>
                <p:nvPr/>
              </p:nvSpPr>
              <p:spPr bwMode="auto">
                <a:xfrm>
                  <a:off x="331" y="96"/>
                  <a:ext cx="729" cy="24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  <a:cs typeface="Arial" charset="0"/>
                      <a:sym typeface="Arial" charset="0"/>
                    </a:rPr>
                    <a:t>Statistics</a:t>
                  </a:r>
                </a:p>
              </p:txBody>
            </p:sp>
          </p:grpSp>
          <p:grpSp>
            <p:nvGrpSpPr>
              <p:cNvPr id="13" name="Group 34"/>
              <p:cNvGrpSpPr>
                <a:grpSpLocks/>
              </p:cNvGrpSpPr>
              <p:nvPr/>
            </p:nvGrpSpPr>
            <p:grpSpPr bwMode="auto">
              <a:xfrm>
                <a:off x="0" y="1440"/>
                <a:ext cx="1392" cy="432"/>
                <a:chOff x="0" y="0"/>
                <a:chExt cx="1392" cy="432"/>
              </a:xfrm>
            </p:grpSpPr>
            <p:sp>
              <p:nvSpPr>
                <p:cNvPr id="79901" name="AutoShape 35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000000"/>
                    </a:solidFill>
                    <a:ea typeface="ヒラギノ角ゴ ProN W3" pitchFamily="-108" charset="-128"/>
                    <a:sym typeface="Arial" charset="0"/>
                  </a:endParaRPr>
                </a:p>
              </p:txBody>
            </p:sp>
            <p:sp>
              <p:nvSpPr>
                <p:cNvPr id="79902" name="Rectangle 36"/>
                <p:cNvSpPr>
                  <a:spLocks/>
                </p:cNvSpPr>
                <p:nvPr/>
              </p:nvSpPr>
              <p:spPr bwMode="auto">
                <a:xfrm>
                  <a:off x="16" y="0"/>
                  <a:ext cx="1360" cy="43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  <a:cs typeface="Arial" charset="0"/>
                      <a:sym typeface="Arial" charset="0"/>
                    </a:rPr>
                    <a:t>Rule</a:t>
                  </a:r>
                </a:p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  <a:cs typeface="Arial" charset="0"/>
                      <a:sym typeface="Arial" charset="0"/>
                    </a:rPr>
                    <a:t>(exact &amp; wildcard)</a:t>
                  </a:r>
                </a:p>
              </p:txBody>
            </p:sp>
          </p:grpSp>
          <p:grpSp>
            <p:nvGrpSpPr>
              <p:cNvPr id="14" name="Group 37"/>
              <p:cNvGrpSpPr>
                <a:grpSpLocks/>
              </p:cNvGrpSpPr>
              <p:nvPr/>
            </p:nvGrpSpPr>
            <p:grpSpPr bwMode="auto">
              <a:xfrm>
                <a:off x="1440" y="1440"/>
                <a:ext cx="1392" cy="432"/>
                <a:chOff x="0" y="0"/>
                <a:chExt cx="1392" cy="432"/>
              </a:xfrm>
            </p:grpSpPr>
            <p:sp>
              <p:nvSpPr>
                <p:cNvPr id="79899" name="AutoShape 38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1960"/>
                  </a:srgbClr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000000"/>
                    </a:solidFill>
                    <a:ea typeface="ヒラギノ角ゴ ProN W3" pitchFamily="-108" charset="-128"/>
                    <a:sym typeface="Arial" charset="0"/>
                  </a:endParaRPr>
                </a:p>
              </p:txBody>
            </p:sp>
            <p:sp>
              <p:nvSpPr>
                <p:cNvPr id="79900" name="Rectangle 39"/>
                <p:cNvSpPr>
                  <a:spLocks/>
                </p:cNvSpPr>
                <p:nvPr/>
              </p:nvSpPr>
              <p:spPr bwMode="auto">
                <a:xfrm>
                  <a:off x="153" y="96"/>
                  <a:ext cx="1085" cy="24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  <a:cs typeface="Arial" charset="0"/>
                      <a:sym typeface="Arial" charset="0"/>
                    </a:rPr>
                    <a:t>Default Action</a:t>
                  </a:r>
                </a:p>
              </p:txBody>
            </p:sp>
          </p:grpSp>
          <p:grpSp>
            <p:nvGrpSpPr>
              <p:cNvPr id="15" name="Group 40"/>
              <p:cNvGrpSpPr>
                <a:grpSpLocks/>
              </p:cNvGrpSpPr>
              <p:nvPr/>
            </p:nvGrpSpPr>
            <p:grpSpPr bwMode="auto">
              <a:xfrm>
                <a:off x="2880" y="1440"/>
                <a:ext cx="1392" cy="432"/>
                <a:chOff x="0" y="0"/>
                <a:chExt cx="1392" cy="432"/>
              </a:xfrm>
            </p:grpSpPr>
            <p:sp>
              <p:nvSpPr>
                <p:cNvPr id="79897" name="AutoShape 41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000000"/>
                    </a:solidFill>
                    <a:ea typeface="ヒラギノ角ゴ ProN W3" pitchFamily="-108" charset="-128"/>
                    <a:sym typeface="Arial" charset="0"/>
                  </a:endParaRPr>
                </a:p>
              </p:txBody>
            </p:sp>
            <p:sp>
              <p:nvSpPr>
                <p:cNvPr id="79898" name="Rectangle 42"/>
                <p:cNvSpPr>
                  <a:spLocks/>
                </p:cNvSpPr>
                <p:nvPr/>
              </p:nvSpPr>
              <p:spPr bwMode="auto">
                <a:xfrm>
                  <a:off x="331" y="96"/>
                  <a:ext cx="729" cy="24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  <a:cs typeface="Arial" charset="0"/>
                      <a:sym typeface="Arial" charset="0"/>
                    </a:rPr>
                    <a:t>Statistics</a:t>
                  </a:r>
                </a:p>
              </p:txBody>
            </p:sp>
          </p:grpSp>
          <p:sp>
            <p:nvSpPr>
              <p:cNvPr id="79896" name="Line 43"/>
              <p:cNvSpPr>
                <a:spLocks noChangeShapeType="1"/>
              </p:cNvSpPr>
              <p:nvPr/>
            </p:nvSpPr>
            <p:spPr bwMode="auto">
              <a:xfrm>
                <a:off x="1392" y="1200"/>
                <a:ext cx="1344" cy="1"/>
              </a:xfrm>
              <a:prstGeom prst="line">
                <a:avLst/>
              </a:prstGeom>
              <a:noFill/>
              <a:ln w="38100">
                <a:solidFill>
                  <a:srgbClr val="80808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9879" name="Rectangle 44"/>
          <p:cNvSpPr>
            <a:spLocks noGrp="1" noChangeArrowheads="1"/>
          </p:cNvSpPr>
          <p:nvPr>
            <p:ph type="body" idx="4294967295"/>
          </p:nvPr>
        </p:nvSpPr>
        <p:spPr/>
        <p:txBody>
          <a:bodyPr lIns="50800" tIns="50800" rIns="132080" bIns="50800"/>
          <a:lstStyle/>
          <a:p>
            <a:pPr marL="382588" algn="ctr" eaLnBrk="1" hangingPunct="1"/>
            <a:r>
              <a:rPr lang="en-US" sz="2400" smtClean="0">
                <a:ea typeface="ＭＳ Ｐゴシック" pitchFamily="-108" charset="-128"/>
              </a:rPr>
              <a:t>Exploit the flow table in switches, routers, and chipsets</a:t>
            </a:r>
          </a:p>
        </p:txBody>
      </p:sp>
      <p:grpSp>
        <p:nvGrpSpPr>
          <p:cNvPr id="16" name="Group 45"/>
          <p:cNvGrpSpPr>
            <a:grpSpLocks/>
          </p:cNvGrpSpPr>
          <p:nvPr/>
        </p:nvGrpSpPr>
        <p:grpSpPr bwMode="auto">
          <a:xfrm>
            <a:off x="222250" y="2224088"/>
            <a:ext cx="909638" cy="3432175"/>
            <a:chOff x="0" y="0"/>
            <a:chExt cx="573" cy="2162"/>
          </a:xfrm>
        </p:grpSpPr>
        <p:sp>
          <p:nvSpPr>
            <p:cNvPr id="79881" name="Rectangle 46"/>
            <p:cNvSpPr>
              <a:spLocks/>
            </p:cNvSpPr>
            <p:nvPr/>
          </p:nvSpPr>
          <p:spPr bwMode="auto">
            <a:xfrm>
              <a:off x="0" y="0"/>
              <a:ext cx="547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cs typeface="Arial" charset="0"/>
                  <a:sym typeface="Arial" charset="0"/>
                </a:rPr>
                <a:t>Flow 1.</a:t>
              </a:r>
            </a:p>
          </p:txBody>
        </p:sp>
        <p:sp>
          <p:nvSpPr>
            <p:cNvPr id="79882" name="Rectangle 47"/>
            <p:cNvSpPr>
              <a:spLocks/>
            </p:cNvSpPr>
            <p:nvPr/>
          </p:nvSpPr>
          <p:spPr bwMode="auto">
            <a:xfrm>
              <a:off x="0" y="480"/>
              <a:ext cx="547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cs typeface="Arial" charset="0"/>
                  <a:sym typeface="Arial" charset="0"/>
                </a:rPr>
                <a:t>Flow 2.</a:t>
              </a:r>
            </a:p>
          </p:txBody>
        </p:sp>
        <p:sp>
          <p:nvSpPr>
            <p:cNvPr id="79883" name="Rectangle 48"/>
            <p:cNvSpPr>
              <a:spLocks/>
            </p:cNvSpPr>
            <p:nvPr/>
          </p:nvSpPr>
          <p:spPr bwMode="auto">
            <a:xfrm>
              <a:off x="0" y="960"/>
              <a:ext cx="547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cs typeface="Arial" charset="0"/>
                  <a:sym typeface="Arial" charset="0"/>
                </a:rPr>
                <a:t>Flow 3.</a:t>
              </a:r>
            </a:p>
          </p:txBody>
        </p:sp>
        <p:sp>
          <p:nvSpPr>
            <p:cNvPr id="79884" name="Rectangle 49"/>
            <p:cNvSpPr>
              <a:spLocks/>
            </p:cNvSpPr>
            <p:nvPr/>
          </p:nvSpPr>
          <p:spPr bwMode="auto">
            <a:xfrm>
              <a:off x="0" y="1968"/>
              <a:ext cx="573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cs typeface="Arial" charset="0"/>
                  <a:sym typeface="Arial" charset="0"/>
                </a:rPr>
                <a:t>Flow N.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108" charset="-128"/>
              </a:rPr>
              <a:t>Flow Table Entry</a:t>
            </a:r>
            <a:r>
              <a:rPr lang="en-US" sz="3900" dirty="0" smtClean="0">
                <a:ea typeface="ＭＳ Ｐゴシック" pitchFamily="-108" charset="-128"/>
              </a:rPr>
              <a:t/>
            </a:r>
            <a:br>
              <a:rPr lang="en-US" sz="3900" dirty="0" smtClean="0">
                <a:ea typeface="ＭＳ Ｐゴシック" pitchFamily="-108" charset="-128"/>
              </a:rPr>
            </a:br>
            <a:r>
              <a:rPr lang="en-US" sz="2700" dirty="0" err="1" smtClean="0">
                <a:solidFill>
                  <a:srgbClr val="333399"/>
                </a:solidFill>
                <a:ea typeface="ＭＳ Ｐゴシック" pitchFamily="-108" charset="-128"/>
              </a:rPr>
              <a:t>OpenFlow</a:t>
            </a:r>
            <a:r>
              <a:rPr lang="en-US" sz="2700" dirty="0" smtClean="0">
                <a:solidFill>
                  <a:srgbClr val="333399"/>
                </a:solidFill>
                <a:ea typeface="ＭＳ Ｐゴシック" pitchFamily="-108" charset="-128"/>
              </a:rPr>
              <a:t> Protocol Version 1.0</a:t>
            </a:r>
          </a:p>
        </p:txBody>
      </p:sp>
      <p:sp>
        <p:nvSpPr>
          <p:cNvPr id="81923" name="Rectangle 2"/>
          <p:cNvSpPr>
            <a:spLocks/>
          </p:cNvSpPr>
          <p:nvPr/>
        </p:nvSpPr>
        <p:spPr bwMode="auto">
          <a:xfrm>
            <a:off x="785813" y="5360988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4" name="Rectangle 3"/>
          <p:cNvSpPr>
            <a:spLocks/>
          </p:cNvSpPr>
          <p:nvPr/>
        </p:nvSpPr>
        <p:spPr bwMode="auto">
          <a:xfrm>
            <a:off x="836613" y="5343525"/>
            <a:ext cx="642937" cy="522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/>
              <a:t>Switch</a:t>
            </a:r>
          </a:p>
          <a:p>
            <a:r>
              <a:rPr lang="en-US" sz="1700"/>
              <a:t>Port</a:t>
            </a:r>
          </a:p>
        </p:txBody>
      </p:sp>
      <p:sp>
        <p:nvSpPr>
          <p:cNvPr id="81925" name="Rectangle 4"/>
          <p:cNvSpPr>
            <a:spLocks/>
          </p:cNvSpPr>
          <p:nvPr/>
        </p:nvSpPr>
        <p:spPr bwMode="auto">
          <a:xfrm>
            <a:off x="1544638" y="5360988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6" name="Rectangle 5"/>
          <p:cNvSpPr>
            <a:spLocks/>
          </p:cNvSpPr>
          <p:nvPr/>
        </p:nvSpPr>
        <p:spPr bwMode="auto">
          <a:xfrm>
            <a:off x="1657350" y="5343525"/>
            <a:ext cx="484188" cy="522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/>
              <a:t>MAC</a:t>
            </a:r>
          </a:p>
          <a:p>
            <a:r>
              <a:rPr lang="en-US" sz="1700"/>
              <a:t>src</a:t>
            </a:r>
          </a:p>
        </p:txBody>
      </p:sp>
      <p:sp>
        <p:nvSpPr>
          <p:cNvPr id="81927" name="Rectangle 6"/>
          <p:cNvSpPr>
            <a:spLocks/>
          </p:cNvSpPr>
          <p:nvPr/>
        </p:nvSpPr>
        <p:spPr bwMode="auto">
          <a:xfrm>
            <a:off x="2303463" y="5360988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8" name="Rectangle 7"/>
          <p:cNvSpPr>
            <a:spLocks/>
          </p:cNvSpPr>
          <p:nvPr/>
        </p:nvSpPr>
        <p:spPr bwMode="auto">
          <a:xfrm>
            <a:off x="2419350" y="5343525"/>
            <a:ext cx="485775" cy="522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/>
              <a:t>MAC</a:t>
            </a:r>
          </a:p>
          <a:p>
            <a:r>
              <a:rPr lang="en-US" sz="1700"/>
              <a:t>dst</a:t>
            </a:r>
          </a:p>
        </p:txBody>
      </p:sp>
      <p:sp>
        <p:nvSpPr>
          <p:cNvPr id="81929" name="Rectangle 8"/>
          <p:cNvSpPr>
            <a:spLocks/>
          </p:cNvSpPr>
          <p:nvPr/>
        </p:nvSpPr>
        <p:spPr bwMode="auto">
          <a:xfrm>
            <a:off x="3071813" y="5360988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0" name="Rectangle 9"/>
          <p:cNvSpPr>
            <a:spLocks/>
          </p:cNvSpPr>
          <p:nvPr/>
        </p:nvSpPr>
        <p:spPr bwMode="auto">
          <a:xfrm>
            <a:off x="3221038" y="5343525"/>
            <a:ext cx="412750" cy="522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/>
              <a:t>Eth</a:t>
            </a:r>
          </a:p>
          <a:p>
            <a:r>
              <a:rPr lang="en-US" sz="1700"/>
              <a:t>type</a:t>
            </a:r>
          </a:p>
        </p:txBody>
      </p:sp>
      <p:sp>
        <p:nvSpPr>
          <p:cNvPr id="81931" name="Rectangle 10"/>
          <p:cNvSpPr>
            <a:spLocks/>
          </p:cNvSpPr>
          <p:nvPr/>
        </p:nvSpPr>
        <p:spPr bwMode="auto">
          <a:xfrm>
            <a:off x="3830638" y="5360988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2" name="Rectangle 11"/>
          <p:cNvSpPr>
            <a:spLocks/>
          </p:cNvSpPr>
          <p:nvPr/>
        </p:nvSpPr>
        <p:spPr bwMode="auto">
          <a:xfrm>
            <a:off x="3897313" y="5343525"/>
            <a:ext cx="569912" cy="522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/>
              <a:t>VLAN</a:t>
            </a:r>
          </a:p>
          <a:p>
            <a:r>
              <a:rPr lang="en-US" sz="1700"/>
              <a:t>ID</a:t>
            </a:r>
          </a:p>
        </p:txBody>
      </p:sp>
      <p:sp>
        <p:nvSpPr>
          <p:cNvPr id="81933" name="Rectangle 12"/>
          <p:cNvSpPr>
            <a:spLocks/>
          </p:cNvSpPr>
          <p:nvPr/>
        </p:nvSpPr>
        <p:spPr bwMode="auto">
          <a:xfrm>
            <a:off x="4589463" y="5360988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4" name="Rectangle 13"/>
          <p:cNvSpPr>
            <a:spLocks/>
          </p:cNvSpPr>
          <p:nvPr/>
        </p:nvSpPr>
        <p:spPr bwMode="auto">
          <a:xfrm>
            <a:off x="4795838" y="5343525"/>
            <a:ext cx="327025" cy="522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/>
              <a:t>IP</a:t>
            </a:r>
          </a:p>
          <a:p>
            <a:r>
              <a:rPr lang="en-US" sz="1700"/>
              <a:t>Src</a:t>
            </a:r>
          </a:p>
        </p:txBody>
      </p:sp>
      <p:sp>
        <p:nvSpPr>
          <p:cNvPr id="81935" name="Rectangle 14"/>
          <p:cNvSpPr>
            <a:spLocks/>
          </p:cNvSpPr>
          <p:nvPr/>
        </p:nvSpPr>
        <p:spPr bwMode="auto">
          <a:xfrm>
            <a:off x="5357813" y="5360988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6" name="Rectangle 15"/>
          <p:cNvSpPr>
            <a:spLocks/>
          </p:cNvSpPr>
          <p:nvPr/>
        </p:nvSpPr>
        <p:spPr bwMode="auto">
          <a:xfrm>
            <a:off x="5537200" y="5343525"/>
            <a:ext cx="327025" cy="522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/>
              <a:t>IP</a:t>
            </a:r>
          </a:p>
          <a:p>
            <a:r>
              <a:rPr lang="en-US" sz="1700"/>
              <a:t>Dst</a:t>
            </a:r>
          </a:p>
        </p:txBody>
      </p:sp>
      <p:sp>
        <p:nvSpPr>
          <p:cNvPr id="81937" name="Rectangle 16"/>
          <p:cNvSpPr>
            <a:spLocks/>
          </p:cNvSpPr>
          <p:nvPr/>
        </p:nvSpPr>
        <p:spPr bwMode="auto">
          <a:xfrm>
            <a:off x="6116638" y="5360988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8" name="Rectangle 17"/>
          <p:cNvSpPr>
            <a:spLocks/>
          </p:cNvSpPr>
          <p:nvPr/>
        </p:nvSpPr>
        <p:spPr bwMode="auto">
          <a:xfrm>
            <a:off x="6267450" y="5343525"/>
            <a:ext cx="400050" cy="522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/>
              <a:t>IP</a:t>
            </a:r>
          </a:p>
          <a:p>
            <a:r>
              <a:rPr lang="en-US" sz="1700"/>
              <a:t>Prot</a:t>
            </a:r>
          </a:p>
        </p:txBody>
      </p:sp>
      <p:sp>
        <p:nvSpPr>
          <p:cNvPr id="81939" name="Rectangle 18"/>
          <p:cNvSpPr>
            <a:spLocks/>
          </p:cNvSpPr>
          <p:nvPr/>
        </p:nvSpPr>
        <p:spPr bwMode="auto">
          <a:xfrm>
            <a:off x="6875463" y="5360988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40" name="Rectangle 19"/>
          <p:cNvSpPr>
            <a:spLocks/>
          </p:cNvSpPr>
          <p:nvPr/>
        </p:nvSpPr>
        <p:spPr bwMode="auto">
          <a:xfrm>
            <a:off x="6983413" y="5343525"/>
            <a:ext cx="485775" cy="522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/>
              <a:t>TCP</a:t>
            </a:r>
          </a:p>
          <a:p>
            <a:r>
              <a:rPr lang="en-US" sz="1700"/>
              <a:t>sport</a:t>
            </a:r>
          </a:p>
        </p:txBody>
      </p:sp>
      <p:sp>
        <p:nvSpPr>
          <p:cNvPr id="81941" name="Rectangle 20"/>
          <p:cNvSpPr>
            <a:spLocks/>
          </p:cNvSpPr>
          <p:nvPr/>
        </p:nvSpPr>
        <p:spPr bwMode="auto">
          <a:xfrm>
            <a:off x="7643813" y="5360988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42" name="Rectangle 21"/>
          <p:cNvSpPr>
            <a:spLocks/>
          </p:cNvSpPr>
          <p:nvPr/>
        </p:nvSpPr>
        <p:spPr bwMode="auto">
          <a:xfrm>
            <a:off x="7732713" y="5343525"/>
            <a:ext cx="496887" cy="522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/>
              <a:t>TCP</a:t>
            </a:r>
          </a:p>
          <a:p>
            <a:r>
              <a:rPr lang="en-US" sz="1700"/>
              <a:t>dport</a:t>
            </a:r>
          </a:p>
        </p:txBody>
      </p:sp>
      <p:sp>
        <p:nvSpPr>
          <p:cNvPr id="81943" name="Rectangle 22"/>
          <p:cNvSpPr>
            <a:spLocks/>
          </p:cNvSpPr>
          <p:nvPr/>
        </p:nvSpPr>
        <p:spPr bwMode="auto">
          <a:xfrm>
            <a:off x="785813" y="1687513"/>
            <a:ext cx="1446212" cy="6873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44" name="Rectangle 23"/>
          <p:cNvSpPr>
            <a:spLocks/>
          </p:cNvSpPr>
          <p:nvPr/>
        </p:nvSpPr>
        <p:spPr bwMode="auto">
          <a:xfrm>
            <a:off x="1127125" y="1774825"/>
            <a:ext cx="474663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/>
              <a:t>Rule</a:t>
            </a:r>
          </a:p>
        </p:txBody>
      </p:sp>
      <p:sp>
        <p:nvSpPr>
          <p:cNvPr id="81945" name="Rectangle 24"/>
          <p:cNvSpPr>
            <a:spLocks/>
          </p:cNvSpPr>
          <p:nvPr/>
        </p:nvSpPr>
        <p:spPr bwMode="auto">
          <a:xfrm>
            <a:off x="2232025" y="1687513"/>
            <a:ext cx="1446213" cy="687387"/>
          </a:xfrm>
          <a:prstGeom prst="rect">
            <a:avLst/>
          </a:prstGeom>
          <a:solidFill>
            <a:srgbClr val="CBE97B"/>
          </a:solidFill>
          <a:ln w="12700">
            <a:solidFill>
              <a:srgbClr val="697D3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46" name="Rectangle 25"/>
          <p:cNvSpPr>
            <a:spLocks/>
          </p:cNvSpPr>
          <p:nvPr/>
        </p:nvSpPr>
        <p:spPr bwMode="auto">
          <a:xfrm>
            <a:off x="2405063" y="1774825"/>
            <a:ext cx="654050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/>
              <a:t>Action</a:t>
            </a:r>
          </a:p>
        </p:txBody>
      </p:sp>
      <p:sp>
        <p:nvSpPr>
          <p:cNvPr id="81947" name="Rectangle 26"/>
          <p:cNvSpPr>
            <a:spLocks/>
          </p:cNvSpPr>
          <p:nvPr/>
        </p:nvSpPr>
        <p:spPr bwMode="auto">
          <a:xfrm>
            <a:off x="3678238" y="1687513"/>
            <a:ext cx="1447800" cy="687387"/>
          </a:xfrm>
          <a:prstGeom prst="rect">
            <a:avLst/>
          </a:prstGeom>
          <a:solidFill>
            <a:srgbClr val="FA90AB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48" name="Rectangle 27"/>
          <p:cNvSpPr>
            <a:spLocks/>
          </p:cNvSpPr>
          <p:nvPr/>
        </p:nvSpPr>
        <p:spPr bwMode="auto">
          <a:xfrm>
            <a:off x="3998913" y="1774825"/>
            <a:ext cx="525462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/>
              <a:t>Stats</a:t>
            </a:r>
          </a:p>
        </p:txBody>
      </p:sp>
      <p:sp>
        <p:nvSpPr>
          <p:cNvPr id="81949" name="Rectangle 28"/>
          <p:cNvSpPr>
            <a:spLocks/>
          </p:cNvSpPr>
          <p:nvPr/>
        </p:nvSpPr>
        <p:spPr bwMode="auto">
          <a:xfrm>
            <a:off x="1884363" y="3152775"/>
            <a:ext cx="5634037" cy="1374775"/>
          </a:xfrm>
          <a:prstGeom prst="rect">
            <a:avLst/>
          </a:prstGeom>
          <a:solidFill>
            <a:srgbClr val="CBE97B"/>
          </a:solidFill>
          <a:ln w="12700">
            <a:solidFill>
              <a:srgbClr val="697D3A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357188" indent="-330200">
              <a:buFontTx/>
              <a:buAutoNum type="arabicPeriod"/>
            </a:pPr>
            <a:r>
              <a:rPr lang="en-US" sz="2200"/>
              <a:t>Forward packet to port(s)</a:t>
            </a:r>
          </a:p>
          <a:p>
            <a:pPr marL="357188" indent="-330200">
              <a:buFontTx/>
              <a:buAutoNum type="arabicPeriod"/>
            </a:pPr>
            <a:r>
              <a:rPr lang="en-US" sz="2200"/>
              <a:t>Encapsulate and forward to controller</a:t>
            </a:r>
          </a:p>
          <a:p>
            <a:pPr marL="357188" indent="-330200">
              <a:buFontTx/>
              <a:buAutoNum type="arabicPeriod"/>
            </a:pPr>
            <a:r>
              <a:rPr lang="en-US" sz="2200"/>
              <a:t>Drop packet</a:t>
            </a:r>
          </a:p>
          <a:p>
            <a:pPr marL="357188" indent="-330200">
              <a:buFontTx/>
              <a:buAutoNum type="arabicPeriod"/>
            </a:pPr>
            <a:r>
              <a:rPr lang="en-US" sz="2200"/>
              <a:t>Send to normal processing pipeline</a:t>
            </a:r>
          </a:p>
        </p:txBody>
      </p:sp>
      <p:sp>
        <p:nvSpPr>
          <p:cNvPr id="81950" name="Rectangle 29"/>
          <p:cNvSpPr>
            <a:spLocks/>
          </p:cNvSpPr>
          <p:nvPr/>
        </p:nvSpPr>
        <p:spPr bwMode="auto">
          <a:xfrm>
            <a:off x="725488" y="5894388"/>
            <a:ext cx="2695575" cy="261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/>
              <a:t>+ mask what fields to match</a:t>
            </a:r>
          </a:p>
        </p:txBody>
      </p:sp>
      <p:sp>
        <p:nvSpPr>
          <p:cNvPr id="81951" name="Line 30"/>
          <p:cNvSpPr>
            <a:spLocks noChangeShapeType="1"/>
          </p:cNvSpPr>
          <p:nvPr/>
        </p:nvSpPr>
        <p:spPr bwMode="auto">
          <a:xfrm>
            <a:off x="785813" y="2455863"/>
            <a:ext cx="1587" cy="28924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81952" name="Line 31"/>
          <p:cNvSpPr>
            <a:spLocks noChangeShapeType="1"/>
          </p:cNvSpPr>
          <p:nvPr/>
        </p:nvSpPr>
        <p:spPr bwMode="auto">
          <a:xfrm>
            <a:off x="2759075" y="2374900"/>
            <a:ext cx="1588" cy="7588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81953" name="Rectangle 32"/>
          <p:cNvSpPr>
            <a:spLocks/>
          </p:cNvSpPr>
          <p:nvPr/>
        </p:nvSpPr>
        <p:spPr bwMode="auto">
          <a:xfrm>
            <a:off x="3830638" y="2625725"/>
            <a:ext cx="3044825" cy="384175"/>
          </a:xfrm>
          <a:prstGeom prst="rect">
            <a:avLst/>
          </a:prstGeom>
          <a:solidFill>
            <a:srgbClr val="FA90AB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54" name="Rectangle 33"/>
          <p:cNvSpPr>
            <a:spLocks/>
          </p:cNvSpPr>
          <p:nvPr/>
        </p:nvSpPr>
        <p:spPr bwMode="auto">
          <a:xfrm>
            <a:off x="3973513" y="2620963"/>
            <a:ext cx="2878137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200"/>
              <a:t>Packet + byte counters</a:t>
            </a:r>
          </a:p>
        </p:txBody>
      </p:sp>
      <p:sp>
        <p:nvSpPr>
          <p:cNvPr id="81955" name="Line 34"/>
          <p:cNvSpPr>
            <a:spLocks noChangeShapeType="1"/>
          </p:cNvSpPr>
          <p:nvPr/>
        </p:nvSpPr>
        <p:spPr bwMode="auto">
          <a:xfrm rot="10800000" flipH="1">
            <a:off x="4214813" y="2374900"/>
            <a:ext cx="1587" cy="23177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8" charset="-128"/>
              </a:rPr>
              <a:t>Examples</a:t>
            </a:r>
          </a:p>
        </p:txBody>
      </p:sp>
      <p:sp>
        <p:nvSpPr>
          <p:cNvPr id="82947" name="Rectangle 2"/>
          <p:cNvSpPr>
            <a:spLocks/>
          </p:cNvSpPr>
          <p:nvPr/>
        </p:nvSpPr>
        <p:spPr bwMode="auto">
          <a:xfrm>
            <a:off x="563563" y="1400175"/>
            <a:ext cx="9874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/>
              <a:t>Switching</a:t>
            </a:r>
          </a:p>
        </p:txBody>
      </p:sp>
      <p:sp>
        <p:nvSpPr>
          <p:cNvPr id="82948" name="Rectangle 3"/>
          <p:cNvSpPr>
            <a:spLocks/>
          </p:cNvSpPr>
          <p:nvPr/>
        </p:nvSpPr>
        <p:spPr bwMode="auto">
          <a:xfrm>
            <a:off x="914400" y="2546350"/>
            <a:ext cx="6604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600"/>
              <a:t>*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5800" y="1878013"/>
            <a:ext cx="7483475" cy="571500"/>
            <a:chOff x="0" y="0"/>
            <a:chExt cx="6704" cy="512"/>
          </a:xfrm>
        </p:grpSpPr>
        <p:sp>
          <p:nvSpPr>
            <p:cNvPr id="83030" name="Rectangle 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83031" name="Rectangle 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600"/>
                <a:t>Switch</a:t>
              </a:r>
            </a:p>
            <a:p>
              <a:r>
                <a:rPr lang="en-US" sz="1600"/>
                <a:t>Port</a:t>
              </a:r>
            </a:p>
          </p:txBody>
        </p:sp>
        <p:sp>
          <p:nvSpPr>
            <p:cNvPr id="83032" name="Rectangle 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83033" name="Rectangle 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600"/>
                <a:t>MAC</a:t>
              </a:r>
            </a:p>
            <a:p>
              <a:r>
                <a:rPr lang="en-US" sz="1600"/>
                <a:t>src</a:t>
              </a:r>
            </a:p>
          </p:txBody>
        </p:sp>
        <p:sp>
          <p:nvSpPr>
            <p:cNvPr id="83034" name="Rectangle 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83035" name="Rectangle 1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600"/>
                <a:t>MAC</a:t>
              </a:r>
            </a:p>
            <a:p>
              <a:r>
                <a:rPr lang="en-US" sz="1600"/>
                <a:t>dst</a:t>
              </a:r>
            </a:p>
          </p:txBody>
        </p:sp>
        <p:sp>
          <p:nvSpPr>
            <p:cNvPr id="83036" name="Rectangle 1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83037" name="Rectangle 1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600"/>
                <a:t>Eth</a:t>
              </a:r>
            </a:p>
            <a:p>
              <a:r>
                <a:rPr lang="en-US" sz="1600"/>
                <a:t>type</a:t>
              </a:r>
            </a:p>
          </p:txBody>
        </p:sp>
        <p:sp>
          <p:nvSpPr>
            <p:cNvPr id="83038" name="Rectangle 1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83039" name="Rectangle 1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600"/>
                <a:t>VLAN</a:t>
              </a:r>
            </a:p>
            <a:p>
              <a:r>
                <a:rPr lang="en-US" sz="1600"/>
                <a:t>ID</a:t>
              </a:r>
            </a:p>
          </p:txBody>
        </p:sp>
        <p:sp>
          <p:nvSpPr>
            <p:cNvPr id="83040" name="Rectangle 1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83041" name="Rectangle 1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600"/>
                <a:t>IP</a:t>
              </a:r>
            </a:p>
            <a:p>
              <a:r>
                <a:rPr lang="en-US" sz="1600"/>
                <a:t>Src</a:t>
              </a:r>
            </a:p>
          </p:txBody>
        </p:sp>
        <p:sp>
          <p:nvSpPr>
            <p:cNvPr id="83042" name="Rectangle 1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83043" name="Rectangle 1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600"/>
                <a:t>IP</a:t>
              </a:r>
            </a:p>
            <a:p>
              <a:r>
                <a:rPr lang="en-US" sz="1600"/>
                <a:t>Dst</a:t>
              </a:r>
            </a:p>
          </p:txBody>
        </p:sp>
        <p:sp>
          <p:nvSpPr>
            <p:cNvPr id="83044" name="Rectangle 1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83045" name="Rectangle 2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600"/>
                <a:t>IP</a:t>
              </a:r>
            </a:p>
            <a:p>
              <a:r>
                <a:rPr lang="en-US" sz="1600"/>
                <a:t>Prot</a:t>
              </a:r>
            </a:p>
          </p:txBody>
        </p:sp>
        <p:sp>
          <p:nvSpPr>
            <p:cNvPr id="83046" name="Rectangle 2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83047" name="Rectangle 2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600"/>
                <a:t>TCP</a:t>
              </a:r>
            </a:p>
            <a:p>
              <a:r>
                <a:rPr lang="en-US" sz="1600"/>
                <a:t>sport</a:t>
              </a:r>
            </a:p>
          </p:txBody>
        </p:sp>
        <p:sp>
          <p:nvSpPr>
            <p:cNvPr id="83048" name="Rectangle 2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83049" name="Rectangle 2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600"/>
                <a:t>TCP</a:t>
              </a:r>
            </a:p>
            <a:p>
              <a:r>
                <a:rPr lang="en-US" sz="1600"/>
                <a:t>dport</a:t>
              </a:r>
            </a:p>
          </p:txBody>
        </p:sp>
        <p:sp>
          <p:nvSpPr>
            <p:cNvPr id="83050" name="Rectangle 2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83051" name="Rectangle 2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600"/>
                <a:t>Action</a:t>
              </a:r>
            </a:p>
          </p:txBody>
        </p:sp>
      </p:grpSp>
      <p:sp>
        <p:nvSpPr>
          <p:cNvPr id="82950" name="Rectangle 27"/>
          <p:cNvSpPr>
            <a:spLocks/>
          </p:cNvSpPr>
          <p:nvPr/>
        </p:nvSpPr>
        <p:spPr bwMode="auto">
          <a:xfrm>
            <a:off x="1574800" y="2546350"/>
            <a:ext cx="6604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600"/>
              <a:t>*</a:t>
            </a:r>
          </a:p>
        </p:txBody>
      </p:sp>
      <p:sp>
        <p:nvSpPr>
          <p:cNvPr id="82951" name="Rectangle 28"/>
          <p:cNvSpPr>
            <a:spLocks/>
          </p:cNvSpPr>
          <p:nvPr/>
        </p:nvSpPr>
        <p:spPr bwMode="auto">
          <a:xfrm>
            <a:off x="2003425" y="2546350"/>
            <a:ext cx="1133475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600"/>
              <a:t>00:1f:..</a:t>
            </a:r>
          </a:p>
        </p:txBody>
      </p:sp>
      <p:sp>
        <p:nvSpPr>
          <p:cNvPr id="82952" name="Rectangle 29"/>
          <p:cNvSpPr>
            <a:spLocks/>
          </p:cNvSpPr>
          <p:nvPr/>
        </p:nvSpPr>
        <p:spPr bwMode="auto">
          <a:xfrm>
            <a:off x="2895600" y="2546350"/>
            <a:ext cx="661988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600"/>
              <a:t>*</a:t>
            </a:r>
          </a:p>
        </p:txBody>
      </p:sp>
      <p:sp>
        <p:nvSpPr>
          <p:cNvPr id="82953" name="Rectangle 30"/>
          <p:cNvSpPr>
            <a:spLocks/>
          </p:cNvSpPr>
          <p:nvPr/>
        </p:nvSpPr>
        <p:spPr bwMode="auto">
          <a:xfrm>
            <a:off x="3557588" y="2546350"/>
            <a:ext cx="6604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600"/>
              <a:t>*</a:t>
            </a:r>
          </a:p>
        </p:txBody>
      </p:sp>
      <p:sp>
        <p:nvSpPr>
          <p:cNvPr id="82954" name="Rectangle 31"/>
          <p:cNvSpPr>
            <a:spLocks/>
          </p:cNvSpPr>
          <p:nvPr/>
        </p:nvSpPr>
        <p:spPr bwMode="auto">
          <a:xfrm>
            <a:off x="4217988" y="2546350"/>
            <a:ext cx="6604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600"/>
              <a:t>*</a:t>
            </a:r>
          </a:p>
        </p:txBody>
      </p:sp>
      <p:sp>
        <p:nvSpPr>
          <p:cNvPr id="82955" name="Rectangle 32"/>
          <p:cNvSpPr>
            <a:spLocks/>
          </p:cNvSpPr>
          <p:nvPr/>
        </p:nvSpPr>
        <p:spPr bwMode="auto">
          <a:xfrm>
            <a:off x="4878388" y="2546350"/>
            <a:ext cx="6604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600"/>
              <a:t>*</a:t>
            </a:r>
          </a:p>
        </p:txBody>
      </p:sp>
      <p:sp>
        <p:nvSpPr>
          <p:cNvPr id="82956" name="Rectangle 33"/>
          <p:cNvSpPr>
            <a:spLocks/>
          </p:cNvSpPr>
          <p:nvPr/>
        </p:nvSpPr>
        <p:spPr bwMode="auto">
          <a:xfrm>
            <a:off x="5548313" y="2546350"/>
            <a:ext cx="6604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600"/>
              <a:t>*</a:t>
            </a:r>
          </a:p>
        </p:txBody>
      </p:sp>
      <p:sp>
        <p:nvSpPr>
          <p:cNvPr id="82957" name="Rectangle 34"/>
          <p:cNvSpPr>
            <a:spLocks/>
          </p:cNvSpPr>
          <p:nvPr/>
        </p:nvSpPr>
        <p:spPr bwMode="auto">
          <a:xfrm>
            <a:off x="6208713" y="2546350"/>
            <a:ext cx="661987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600"/>
              <a:t>*</a:t>
            </a:r>
          </a:p>
        </p:txBody>
      </p:sp>
      <p:sp>
        <p:nvSpPr>
          <p:cNvPr id="82958" name="Rectangle 35"/>
          <p:cNvSpPr>
            <a:spLocks/>
          </p:cNvSpPr>
          <p:nvPr/>
        </p:nvSpPr>
        <p:spPr bwMode="auto">
          <a:xfrm>
            <a:off x="6870700" y="2546350"/>
            <a:ext cx="6604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600"/>
              <a:t>*</a:t>
            </a:r>
          </a:p>
        </p:txBody>
      </p:sp>
      <p:sp>
        <p:nvSpPr>
          <p:cNvPr id="82959" name="Rectangle 36"/>
          <p:cNvSpPr>
            <a:spLocks/>
          </p:cNvSpPr>
          <p:nvPr/>
        </p:nvSpPr>
        <p:spPr bwMode="auto">
          <a:xfrm>
            <a:off x="7467600" y="2514600"/>
            <a:ext cx="6604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600"/>
              <a:t>port6</a:t>
            </a:r>
          </a:p>
        </p:txBody>
      </p:sp>
      <p:sp>
        <p:nvSpPr>
          <p:cNvPr id="82960" name="Rectangle 37"/>
          <p:cNvSpPr>
            <a:spLocks/>
          </p:cNvSpPr>
          <p:nvPr/>
        </p:nvSpPr>
        <p:spPr bwMode="auto">
          <a:xfrm>
            <a:off x="565150" y="3151188"/>
            <a:ext cx="1539875" cy="277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/>
              <a:t>Flow Switching</a:t>
            </a:r>
          </a:p>
        </p:txBody>
      </p:sp>
      <p:sp>
        <p:nvSpPr>
          <p:cNvPr id="82961" name="Rectangle 38"/>
          <p:cNvSpPr>
            <a:spLocks/>
          </p:cNvSpPr>
          <p:nvPr/>
        </p:nvSpPr>
        <p:spPr bwMode="auto">
          <a:xfrm>
            <a:off x="685800" y="4224338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00"/>
              <a:t>port3</a:t>
            </a:r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687388" y="3557588"/>
            <a:ext cx="7483475" cy="571500"/>
            <a:chOff x="0" y="0"/>
            <a:chExt cx="6704" cy="512"/>
          </a:xfrm>
        </p:grpSpPr>
        <p:sp>
          <p:nvSpPr>
            <p:cNvPr id="83008" name="Rectangle 40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83009" name="Rectangle 41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600"/>
                <a:t>Switch</a:t>
              </a:r>
            </a:p>
            <a:p>
              <a:r>
                <a:rPr lang="en-US" sz="1600"/>
                <a:t>Port</a:t>
              </a:r>
            </a:p>
          </p:txBody>
        </p:sp>
        <p:sp>
          <p:nvSpPr>
            <p:cNvPr id="83010" name="Rectangle 42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83011" name="Rectangle 43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600"/>
                <a:t>MAC</a:t>
              </a:r>
            </a:p>
            <a:p>
              <a:r>
                <a:rPr lang="en-US" sz="1600"/>
                <a:t>src</a:t>
              </a:r>
            </a:p>
          </p:txBody>
        </p:sp>
        <p:sp>
          <p:nvSpPr>
            <p:cNvPr id="83012" name="Rectangle 44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83013" name="Rectangle 45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600"/>
                <a:t>MAC</a:t>
              </a:r>
            </a:p>
            <a:p>
              <a:r>
                <a:rPr lang="en-US" sz="1600"/>
                <a:t>dst</a:t>
              </a:r>
            </a:p>
          </p:txBody>
        </p:sp>
        <p:sp>
          <p:nvSpPr>
            <p:cNvPr id="83014" name="Rectangle 46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83015" name="Rectangle 47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600"/>
                <a:t>Eth</a:t>
              </a:r>
            </a:p>
            <a:p>
              <a:r>
                <a:rPr lang="en-US" sz="1600"/>
                <a:t>type</a:t>
              </a:r>
            </a:p>
          </p:txBody>
        </p:sp>
        <p:sp>
          <p:nvSpPr>
            <p:cNvPr id="83016" name="Rectangle 48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83017" name="Rectangle 49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600"/>
                <a:t>VLAN</a:t>
              </a:r>
            </a:p>
            <a:p>
              <a:r>
                <a:rPr lang="en-US" sz="1600"/>
                <a:t>ID</a:t>
              </a:r>
            </a:p>
          </p:txBody>
        </p:sp>
        <p:sp>
          <p:nvSpPr>
            <p:cNvPr id="83018" name="Rectangle 50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83019" name="Rectangle 51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600"/>
                <a:t>IP</a:t>
              </a:r>
            </a:p>
            <a:p>
              <a:r>
                <a:rPr lang="en-US" sz="1600"/>
                <a:t>Src</a:t>
              </a:r>
            </a:p>
          </p:txBody>
        </p:sp>
        <p:sp>
          <p:nvSpPr>
            <p:cNvPr id="83020" name="Rectangle 52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83021" name="Rectangle 53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600"/>
                <a:t>IP</a:t>
              </a:r>
            </a:p>
            <a:p>
              <a:r>
                <a:rPr lang="en-US" sz="1600"/>
                <a:t>Dst</a:t>
              </a:r>
            </a:p>
          </p:txBody>
        </p:sp>
        <p:sp>
          <p:nvSpPr>
            <p:cNvPr id="83022" name="Rectangle 54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83023" name="Rectangle 55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600"/>
                <a:t>IP</a:t>
              </a:r>
            </a:p>
            <a:p>
              <a:r>
                <a:rPr lang="en-US" sz="1600"/>
                <a:t>Prot</a:t>
              </a:r>
            </a:p>
          </p:txBody>
        </p:sp>
        <p:sp>
          <p:nvSpPr>
            <p:cNvPr id="83024" name="Rectangle 56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83025" name="Rectangle 57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600"/>
                <a:t>TCP</a:t>
              </a:r>
            </a:p>
            <a:p>
              <a:r>
                <a:rPr lang="en-US" sz="1600"/>
                <a:t>sport</a:t>
              </a:r>
            </a:p>
          </p:txBody>
        </p:sp>
        <p:sp>
          <p:nvSpPr>
            <p:cNvPr id="83026" name="Rectangle 58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83027" name="Rectangle 59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600"/>
                <a:t>TCP</a:t>
              </a:r>
            </a:p>
            <a:p>
              <a:r>
                <a:rPr lang="en-US" sz="1600"/>
                <a:t>dport</a:t>
              </a:r>
            </a:p>
          </p:txBody>
        </p:sp>
        <p:sp>
          <p:nvSpPr>
            <p:cNvPr id="83028" name="Rectangle 60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83029" name="Rectangle 61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600"/>
                <a:t>Action</a:t>
              </a:r>
            </a:p>
          </p:txBody>
        </p:sp>
      </p:grpSp>
      <p:sp>
        <p:nvSpPr>
          <p:cNvPr id="82963" name="Rectangle 62"/>
          <p:cNvSpPr>
            <a:spLocks/>
          </p:cNvSpPr>
          <p:nvPr/>
        </p:nvSpPr>
        <p:spPr bwMode="auto">
          <a:xfrm>
            <a:off x="1346200" y="4224338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00"/>
              <a:t>00:2e..</a:t>
            </a:r>
          </a:p>
        </p:txBody>
      </p:sp>
      <p:sp>
        <p:nvSpPr>
          <p:cNvPr id="82964" name="Rectangle 63"/>
          <p:cNvSpPr>
            <a:spLocks/>
          </p:cNvSpPr>
          <p:nvPr/>
        </p:nvSpPr>
        <p:spPr bwMode="auto">
          <a:xfrm>
            <a:off x="2066925" y="4224338"/>
            <a:ext cx="1133475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00"/>
              <a:t>00:1f..</a:t>
            </a:r>
          </a:p>
        </p:txBody>
      </p:sp>
      <p:sp>
        <p:nvSpPr>
          <p:cNvPr id="82965" name="Rectangle 64"/>
          <p:cNvSpPr>
            <a:spLocks/>
          </p:cNvSpPr>
          <p:nvPr/>
        </p:nvSpPr>
        <p:spPr bwMode="auto">
          <a:xfrm>
            <a:off x="2667000" y="4224338"/>
            <a:ext cx="661988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00"/>
              <a:t>0800</a:t>
            </a:r>
          </a:p>
        </p:txBody>
      </p:sp>
      <p:sp>
        <p:nvSpPr>
          <p:cNvPr id="82966" name="Rectangle 65"/>
          <p:cNvSpPr>
            <a:spLocks/>
          </p:cNvSpPr>
          <p:nvPr/>
        </p:nvSpPr>
        <p:spPr bwMode="auto">
          <a:xfrm>
            <a:off x="3328988" y="4224338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00"/>
              <a:t>vlan1</a:t>
            </a:r>
          </a:p>
        </p:txBody>
      </p:sp>
      <p:sp>
        <p:nvSpPr>
          <p:cNvPr id="82967" name="Rectangle 66"/>
          <p:cNvSpPr>
            <a:spLocks/>
          </p:cNvSpPr>
          <p:nvPr/>
        </p:nvSpPr>
        <p:spPr bwMode="auto">
          <a:xfrm>
            <a:off x="3989388" y="4224338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00"/>
              <a:t>1.2.3.4</a:t>
            </a:r>
          </a:p>
        </p:txBody>
      </p:sp>
      <p:sp>
        <p:nvSpPr>
          <p:cNvPr id="82968" name="Rectangle 67"/>
          <p:cNvSpPr>
            <a:spLocks/>
          </p:cNvSpPr>
          <p:nvPr/>
        </p:nvSpPr>
        <p:spPr bwMode="auto">
          <a:xfrm>
            <a:off x="4686300" y="4224338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00"/>
              <a:t>5.6.7.8</a:t>
            </a:r>
          </a:p>
        </p:txBody>
      </p:sp>
      <p:sp>
        <p:nvSpPr>
          <p:cNvPr id="82969" name="Rectangle 68"/>
          <p:cNvSpPr>
            <a:spLocks/>
          </p:cNvSpPr>
          <p:nvPr/>
        </p:nvSpPr>
        <p:spPr bwMode="auto">
          <a:xfrm>
            <a:off x="5319713" y="4224338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00"/>
              <a:t>4</a:t>
            </a:r>
          </a:p>
        </p:txBody>
      </p:sp>
      <p:sp>
        <p:nvSpPr>
          <p:cNvPr id="82970" name="Rectangle 69"/>
          <p:cNvSpPr>
            <a:spLocks/>
          </p:cNvSpPr>
          <p:nvPr/>
        </p:nvSpPr>
        <p:spPr bwMode="auto">
          <a:xfrm>
            <a:off x="5980113" y="4224338"/>
            <a:ext cx="661987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00"/>
              <a:t>17264</a:t>
            </a:r>
          </a:p>
        </p:txBody>
      </p:sp>
      <p:sp>
        <p:nvSpPr>
          <p:cNvPr id="82971" name="Rectangle 70"/>
          <p:cNvSpPr>
            <a:spLocks/>
          </p:cNvSpPr>
          <p:nvPr/>
        </p:nvSpPr>
        <p:spPr bwMode="auto">
          <a:xfrm>
            <a:off x="6642100" y="4224338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00"/>
              <a:t>80</a:t>
            </a:r>
          </a:p>
        </p:txBody>
      </p:sp>
      <p:sp>
        <p:nvSpPr>
          <p:cNvPr id="82972" name="Rectangle 71"/>
          <p:cNvSpPr>
            <a:spLocks/>
          </p:cNvSpPr>
          <p:nvPr/>
        </p:nvSpPr>
        <p:spPr bwMode="auto">
          <a:xfrm>
            <a:off x="7400925" y="4224338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00"/>
              <a:t>port6</a:t>
            </a:r>
          </a:p>
        </p:txBody>
      </p:sp>
      <p:sp>
        <p:nvSpPr>
          <p:cNvPr id="82973" name="Rectangle 72"/>
          <p:cNvSpPr>
            <a:spLocks/>
          </p:cNvSpPr>
          <p:nvPr/>
        </p:nvSpPr>
        <p:spPr bwMode="auto">
          <a:xfrm>
            <a:off x="561975" y="4905375"/>
            <a:ext cx="795338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/>
              <a:t>Firewall</a:t>
            </a:r>
          </a:p>
        </p:txBody>
      </p:sp>
      <p:sp>
        <p:nvSpPr>
          <p:cNvPr id="82974" name="Rectangle 73"/>
          <p:cNvSpPr>
            <a:spLocks/>
          </p:cNvSpPr>
          <p:nvPr/>
        </p:nvSpPr>
        <p:spPr bwMode="auto">
          <a:xfrm>
            <a:off x="685800" y="5938838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/>
              <a:t>*</a:t>
            </a:r>
          </a:p>
        </p:txBody>
      </p:sp>
      <p:grpSp>
        <p:nvGrpSpPr>
          <p:cNvPr id="4" name="Group 74"/>
          <p:cNvGrpSpPr>
            <a:grpSpLocks/>
          </p:cNvGrpSpPr>
          <p:nvPr/>
        </p:nvGrpSpPr>
        <p:grpSpPr bwMode="auto">
          <a:xfrm>
            <a:off x="687388" y="5272088"/>
            <a:ext cx="7483475" cy="571500"/>
            <a:chOff x="0" y="0"/>
            <a:chExt cx="6704" cy="512"/>
          </a:xfrm>
        </p:grpSpPr>
        <p:sp>
          <p:nvSpPr>
            <p:cNvPr id="82986" name="Rectangle 7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82987" name="Rectangle 7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600"/>
                <a:t>Switch</a:t>
              </a:r>
            </a:p>
            <a:p>
              <a:r>
                <a:rPr lang="en-US" sz="1600"/>
                <a:t>Port</a:t>
              </a:r>
            </a:p>
          </p:txBody>
        </p:sp>
        <p:sp>
          <p:nvSpPr>
            <p:cNvPr id="82988" name="Rectangle 7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82989" name="Rectangle 7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600"/>
                <a:t>MAC</a:t>
              </a:r>
            </a:p>
            <a:p>
              <a:r>
                <a:rPr lang="en-US" sz="1600"/>
                <a:t>src</a:t>
              </a:r>
            </a:p>
          </p:txBody>
        </p:sp>
        <p:sp>
          <p:nvSpPr>
            <p:cNvPr id="82990" name="Rectangle 7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82991" name="Rectangle 8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600"/>
                <a:t>MAC</a:t>
              </a:r>
            </a:p>
            <a:p>
              <a:r>
                <a:rPr lang="en-US" sz="1600"/>
                <a:t>dst</a:t>
              </a:r>
            </a:p>
          </p:txBody>
        </p:sp>
        <p:sp>
          <p:nvSpPr>
            <p:cNvPr id="82992" name="Rectangle 8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82993" name="Rectangle 8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600"/>
                <a:t>Eth</a:t>
              </a:r>
            </a:p>
            <a:p>
              <a:r>
                <a:rPr lang="en-US" sz="1600"/>
                <a:t>type</a:t>
              </a:r>
            </a:p>
          </p:txBody>
        </p:sp>
        <p:sp>
          <p:nvSpPr>
            <p:cNvPr id="82994" name="Rectangle 8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82995" name="Rectangle 8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600"/>
                <a:t>VLAN</a:t>
              </a:r>
            </a:p>
            <a:p>
              <a:r>
                <a:rPr lang="en-US" sz="1600"/>
                <a:t>ID</a:t>
              </a:r>
            </a:p>
          </p:txBody>
        </p:sp>
        <p:sp>
          <p:nvSpPr>
            <p:cNvPr id="82996" name="Rectangle 8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82997" name="Rectangle 8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600"/>
                <a:t>IP</a:t>
              </a:r>
            </a:p>
            <a:p>
              <a:r>
                <a:rPr lang="en-US" sz="1600"/>
                <a:t>Src</a:t>
              </a:r>
            </a:p>
          </p:txBody>
        </p:sp>
        <p:sp>
          <p:nvSpPr>
            <p:cNvPr id="82998" name="Rectangle 8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82999" name="Rectangle 8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600"/>
                <a:t>IP</a:t>
              </a:r>
            </a:p>
            <a:p>
              <a:r>
                <a:rPr lang="en-US" sz="1600"/>
                <a:t>Dst</a:t>
              </a:r>
            </a:p>
          </p:txBody>
        </p:sp>
        <p:sp>
          <p:nvSpPr>
            <p:cNvPr id="83000" name="Rectangle 8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83001" name="Rectangle 9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600"/>
                <a:t>IP</a:t>
              </a:r>
            </a:p>
            <a:p>
              <a:r>
                <a:rPr lang="en-US" sz="1600"/>
                <a:t>Prot</a:t>
              </a:r>
            </a:p>
          </p:txBody>
        </p:sp>
        <p:sp>
          <p:nvSpPr>
            <p:cNvPr id="83002" name="Rectangle 9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83003" name="Rectangle 9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600"/>
                <a:t>TCP</a:t>
              </a:r>
            </a:p>
            <a:p>
              <a:r>
                <a:rPr lang="en-US" sz="1600"/>
                <a:t>sport</a:t>
              </a:r>
            </a:p>
          </p:txBody>
        </p:sp>
        <p:sp>
          <p:nvSpPr>
            <p:cNvPr id="83004" name="Rectangle 9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83005" name="Rectangle 9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600"/>
                <a:t>TCP</a:t>
              </a:r>
            </a:p>
            <a:p>
              <a:r>
                <a:rPr lang="en-US" sz="1600"/>
                <a:t>dport</a:t>
              </a:r>
            </a:p>
          </p:txBody>
        </p:sp>
        <p:sp>
          <p:nvSpPr>
            <p:cNvPr id="83006" name="Rectangle 9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/>
            </a:p>
          </p:txBody>
        </p:sp>
        <p:sp>
          <p:nvSpPr>
            <p:cNvPr id="83007" name="Rectangle 9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600"/>
                <a:t>Forward</a:t>
              </a:r>
            </a:p>
          </p:txBody>
        </p:sp>
      </p:grpSp>
      <p:sp>
        <p:nvSpPr>
          <p:cNvPr id="82976" name="Rectangle 97"/>
          <p:cNvSpPr>
            <a:spLocks/>
          </p:cNvSpPr>
          <p:nvPr/>
        </p:nvSpPr>
        <p:spPr bwMode="auto">
          <a:xfrm>
            <a:off x="1346200" y="5938838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/>
              <a:t>*</a:t>
            </a:r>
          </a:p>
        </p:txBody>
      </p:sp>
      <p:sp>
        <p:nvSpPr>
          <p:cNvPr id="82977" name="Rectangle 98"/>
          <p:cNvSpPr>
            <a:spLocks/>
          </p:cNvSpPr>
          <p:nvPr/>
        </p:nvSpPr>
        <p:spPr bwMode="auto">
          <a:xfrm>
            <a:off x="1774825" y="5938838"/>
            <a:ext cx="1133475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/>
              <a:t>*</a:t>
            </a:r>
          </a:p>
        </p:txBody>
      </p:sp>
      <p:sp>
        <p:nvSpPr>
          <p:cNvPr id="82978" name="Rectangle 99"/>
          <p:cNvSpPr>
            <a:spLocks/>
          </p:cNvSpPr>
          <p:nvPr/>
        </p:nvSpPr>
        <p:spPr bwMode="auto">
          <a:xfrm>
            <a:off x="2667000" y="5938838"/>
            <a:ext cx="661988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/>
              <a:t>*</a:t>
            </a:r>
          </a:p>
        </p:txBody>
      </p:sp>
      <p:sp>
        <p:nvSpPr>
          <p:cNvPr id="82979" name="Rectangle 100"/>
          <p:cNvSpPr>
            <a:spLocks/>
          </p:cNvSpPr>
          <p:nvPr/>
        </p:nvSpPr>
        <p:spPr bwMode="auto">
          <a:xfrm>
            <a:off x="3328988" y="5938838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/>
              <a:t>*</a:t>
            </a:r>
          </a:p>
        </p:txBody>
      </p:sp>
      <p:sp>
        <p:nvSpPr>
          <p:cNvPr id="82980" name="Rectangle 101"/>
          <p:cNvSpPr>
            <a:spLocks/>
          </p:cNvSpPr>
          <p:nvPr/>
        </p:nvSpPr>
        <p:spPr bwMode="auto">
          <a:xfrm>
            <a:off x="3989388" y="5938838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/>
              <a:t>*</a:t>
            </a:r>
          </a:p>
        </p:txBody>
      </p:sp>
      <p:sp>
        <p:nvSpPr>
          <p:cNvPr id="82981" name="Rectangle 102"/>
          <p:cNvSpPr>
            <a:spLocks/>
          </p:cNvSpPr>
          <p:nvPr/>
        </p:nvSpPr>
        <p:spPr bwMode="auto">
          <a:xfrm>
            <a:off x="4649788" y="5938838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/>
              <a:t>*</a:t>
            </a:r>
          </a:p>
        </p:txBody>
      </p:sp>
      <p:sp>
        <p:nvSpPr>
          <p:cNvPr id="82982" name="Rectangle 103"/>
          <p:cNvSpPr>
            <a:spLocks/>
          </p:cNvSpPr>
          <p:nvPr/>
        </p:nvSpPr>
        <p:spPr bwMode="auto">
          <a:xfrm>
            <a:off x="5319713" y="5938838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/>
              <a:t>*</a:t>
            </a:r>
          </a:p>
        </p:txBody>
      </p:sp>
      <p:sp>
        <p:nvSpPr>
          <p:cNvPr id="82983" name="Rectangle 104"/>
          <p:cNvSpPr>
            <a:spLocks/>
          </p:cNvSpPr>
          <p:nvPr/>
        </p:nvSpPr>
        <p:spPr bwMode="auto">
          <a:xfrm>
            <a:off x="5980113" y="5938838"/>
            <a:ext cx="661987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/>
              <a:t>*</a:t>
            </a:r>
          </a:p>
        </p:txBody>
      </p:sp>
      <p:sp>
        <p:nvSpPr>
          <p:cNvPr id="82984" name="Rectangle 105"/>
          <p:cNvSpPr>
            <a:spLocks/>
          </p:cNvSpPr>
          <p:nvPr/>
        </p:nvSpPr>
        <p:spPr bwMode="auto">
          <a:xfrm>
            <a:off x="6642100" y="5938838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/>
              <a:t>22</a:t>
            </a:r>
          </a:p>
        </p:txBody>
      </p:sp>
      <p:sp>
        <p:nvSpPr>
          <p:cNvPr id="82985" name="Rectangle 106"/>
          <p:cNvSpPr>
            <a:spLocks/>
          </p:cNvSpPr>
          <p:nvPr/>
        </p:nvSpPr>
        <p:spPr bwMode="auto">
          <a:xfrm>
            <a:off x="7400925" y="5938838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/>
              <a:t>drop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8" charset="-128"/>
              </a:rPr>
              <a:t>Examples</a:t>
            </a:r>
          </a:p>
        </p:txBody>
      </p:sp>
      <p:sp>
        <p:nvSpPr>
          <p:cNvPr id="83971" name="Rectangle 2"/>
          <p:cNvSpPr>
            <a:spLocks/>
          </p:cNvSpPr>
          <p:nvPr/>
        </p:nvSpPr>
        <p:spPr bwMode="auto">
          <a:xfrm>
            <a:off x="563563" y="1230313"/>
            <a:ext cx="795337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/>
              <a:t>Routing</a:t>
            </a:r>
          </a:p>
        </p:txBody>
      </p:sp>
      <p:sp>
        <p:nvSpPr>
          <p:cNvPr id="83972" name="Rectangle 3"/>
          <p:cNvSpPr>
            <a:spLocks/>
          </p:cNvSpPr>
          <p:nvPr/>
        </p:nvSpPr>
        <p:spPr bwMode="auto">
          <a:xfrm>
            <a:off x="685800" y="2546350"/>
            <a:ext cx="6604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/>
              <a:t>*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7388" y="1878013"/>
            <a:ext cx="7483475" cy="571500"/>
            <a:chOff x="0" y="0"/>
            <a:chExt cx="6704" cy="512"/>
          </a:xfrm>
        </p:grpSpPr>
        <p:sp>
          <p:nvSpPr>
            <p:cNvPr id="84019" name="Rectangle 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020" name="Rectangle 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/>
                <a:t>Switch</a:t>
              </a:r>
            </a:p>
            <a:p>
              <a:r>
                <a:rPr lang="en-US" sz="1700"/>
                <a:t>Port</a:t>
              </a:r>
            </a:p>
          </p:txBody>
        </p:sp>
        <p:sp>
          <p:nvSpPr>
            <p:cNvPr id="84021" name="Rectangle 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022" name="Rectangle 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/>
                <a:t>MAC</a:t>
              </a:r>
            </a:p>
            <a:p>
              <a:r>
                <a:rPr lang="en-US" sz="1700"/>
                <a:t>src</a:t>
              </a:r>
            </a:p>
          </p:txBody>
        </p:sp>
        <p:sp>
          <p:nvSpPr>
            <p:cNvPr id="84023" name="Rectangle 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024" name="Rectangle 1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/>
                <a:t>MAC</a:t>
              </a:r>
            </a:p>
            <a:p>
              <a:r>
                <a:rPr lang="en-US" sz="1700"/>
                <a:t>dst</a:t>
              </a:r>
            </a:p>
          </p:txBody>
        </p:sp>
        <p:sp>
          <p:nvSpPr>
            <p:cNvPr id="84025" name="Rectangle 1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026" name="Rectangle 1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/>
                <a:t>Eth</a:t>
              </a:r>
            </a:p>
            <a:p>
              <a:r>
                <a:rPr lang="en-US" sz="1700"/>
                <a:t>type</a:t>
              </a:r>
            </a:p>
          </p:txBody>
        </p:sp>
        <p:sp>
          <p:nvSpPr>
            <p:cNvPr id="84027" name="Rectangle 1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028" name="Rectangle 1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/>
                <a:t>VLAN</a:t>
              </a:r>
            </a:p>
            <a:p>
              <a:r>
                <a:rPr lang="en-US" sz="1700"/>
                <a:t>ID</a:t>
              </a:r>
            </a:p>
          </p:txBody>
        </p:sp>
        <p:sp>
          <p:nvSpPr>
            <p:cNvPr id="84029" name="Rectangle 1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030" name="Rectangle 1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/>
                <a:t>IP</a:t>
              </a:r>
            </a:p>
            <a:p>
              <a:r>
                <a:rPr lang="en-US" sz="1700"/>
                <a:t>Src</a:t>
              </a:r>
            </a:p>
          </p:txBody>
        </p:sp>
        <p:sp>
          <p:nvSpPr>
            <p:cNvPr id="84031" name="Rectangle 1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032" name="Rectangle 1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/>
                <a:t>IP</a:t>
              </a:r>
            </a:p>
            <a:p>
              <a:r>
                <a:rPr lang="en-US" sz="1700"/>
                <a:t>Dst</a:t>
              </a:r>
            </a:p>
          </p:txBody>
        </p:sp>
        <p:sp>
          <p:nvSpPr>
            <p:cNvPr id="84033" name="Rectangle 1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034" name="Rectangle 2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/>
                <a:t>IP</a:t>
              </a:r>
            </a:p>
            <a:p>
              <a:r>
                <a:rPr lang="en-US" sz="1700"/>
                <a:t>Prot</a:t>
              </a:r>
            </a:p>
          </p:txBody>
        </p:sp>
        <p:sp>
          <p:nvSpPr>
            <p:cNvPr id="84035" name="Rectangle 2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036" name="Rectangle 2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/>
                <a:t>TCP</a:t>
              </a:r>
            </a:p>
            <a:p>
              <a:r>
                <a:rPr lang="en-US" sz="1700"/>
                <a:t>sport</a:t>
              </a:r>
            </a:p>
          </p:txBody>
        </p:sp>
        <p:sp>
          <p:nvSpPr>
            <p:cNvPr id="84037" name="Rectangle 2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038" name="Rectangle 2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/>
                <a:t>TCP</a:t>
              </a:r>
            </a:p>
            <a:p>
              <a:r>
                <a:rPr lang="en-US" sz="1700"/>
                <a:t>dport</a:t>
              </a:r>
            </a:p>
          </p:txBody>
        </p:sp>
        <p:sp>
          <p:nvSpPr>
            <p:cNvPr id="84039" name="Rectangle 2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040" name="Rectangle 2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/>
                <a:t>Action</a:t>
              </a:r>
            </a:p>
          </p:txBody>
        </p:sp>
      </p:grpSp>
      <p:sp>
        <p:nvSpPr>
          <p:cNvPr id="83974" name="Rectangle 27"/>
          <p:cNvSpPr>
            <a:spLocks/>
          </p:cNvSpPr>
          <p:nvPr/>
        </p:nvSpPr>
        <p:spPr bwMode="auto">
          <a:xfrm>
            <a:off x="1346200" y="2546350"/>
            <a:ext cx="6604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/>
              <a:t>*</a:t>
            </a:r>
          </a:p>
        </p:txBody>
      </p:sp>
      <p:sp>
        <p:nvSpPr>
          <p:cNvPr id="83975" name="Rectangle 28"/>
          <p:cNvSpPr>
            <a:spLocks/>
          </p:cNvSpPr>
          <p:nvPr/>
        </p:nvSpPr>
        <p:spPr bwMode="auto">
          <a:xfrm>
            <a:off x="1774825" y="2546350"/>
            <a:ext cx="1133475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/>
              <a:t>*</a:t>
            </a:r>
          </a:p>
        </p:txBody>
      </p:sp>
      <p:sp>
        <p:nvSpPr>
          <p:cNvPr id="83976" name="Rectangle 29"/>
          <p:cNvSpPr>
            <a:spLocks/>
          </p:cNvSpPr>
          <p:nvPr/>
        </p:nvSpPr>
        <p:spPr bwMode="auto">
          <a:xfrm>
            <a:off x="2667000" y="2546350"/>
            <a:ext cx="661988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/>
              <a:t>*</a:t>
            </a:r>
          </a:p>
        </p:txBody>
      </p:sp>
      <p:sp>
        <p:nvSpPr>
          <p:cNvPr id="83977" name="Rectangle 30"/>
          <p:cNvSpPr>
            <a:spLocks/>
          </p:cNvSpPr>
          <p:nvPr/>
        </p:nvSpPr>
        <p:spPr bwMode="auto">
          <a:xfrm>
            <a:off x="3328988" y="2546350"/>
            <a:ext cx="6604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/>
              <a:t>*</a:t>
            </a:r>
          </a:p>
        </p:txBody>
      </p:sp>
      <p:sp>
        <p:nvSpPr>
          <p:cNvPr id="83978" name="Rectangle 31"/>
          <p:cNvSpPr>
            <a:spLocks/>
          </p:cNvSpPr>
          <p:nvPr/>
        </p:nvSpPr>
        <p:spPr bwMode="auto">
          <a:xfrm>
            <a:off x="3989388" y="2546350"/>
            <a:ext cx="6604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/>
              <a:t>*</a:t>
            </a:r>
          </a:p>
        </p:txBody>
      </p:sp>
      <p:sp>
        <p:nvSpPr>
          <p:cNvPr id="83979" name="Rectangle 32"/>
          <p:cNvSpPr>
            <a:spLocks/>
          </p:cNvSpPr>
          <p:nvPr/>
        </p:nvSpPr>
        <p:spPr bwMode="auto">
          <a:xfrm>
            <a:off x="4649788" y="2546350"/>
            <a:ext cx="6604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/>
              <a:t>5.6.7.8</a:t>
            </a:r>
          </a:p>
        </p:txBody>
      </p:sp>
      <p:sp>
        <p:nvSpPr>
          <p:cNvPr id="83980" name="Rectangle 33"/>
          <p:cNvSpPr>
            <a:spLocks/>
          </p:cNvSpPr>
          <p:nvPr/>
        </p:nvSpPr>
        <p:spPr bwMode="auto">
          <a:xfrm>
            <a:off x="5319713" y="2546350"/>
            <a:ext cx="6604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/>
              <a:t>*</a:t>
            </a:r>
          </a:p>
        </p:txBody>
      </p:sp>
      <p:sp>
        <p:nvSpPr>
          <p:cNvPr id="83981" name="Rectangle 34"/>
          <p:cNvSpPr>
            <a:spLocks/>
          </p:cNvSpPr>
          <p:nvPr/>
        </p:nvSpPr>
        <p:spPr bwMode="auto">
          <a:xfrm>
            <a:off x="5980113" y="2546350"/>
            <a:ext cx="661987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/>
              <a:t>*</a:t>
            </a:r>
          </a:p>
        </p:txBody>
      </p:sp>
      <p:sp>
        <p:nvSpPr>
          <p:cNvPr id="83982" name="Rectangle 35"/>
          <p:cNvSpPr>
            <a:spLocks/>
          </p:cNvSpPr>
          <p:nvPr/>
        </p:nvSpPr>
        <p:spPr bwMode="auto">
          <a:xfrm>
            <a:off x="6642100" y="2546350"/>
            <a:ext cx="6604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/>
              <a:t>*</a:t>
            </a:r>
          </a:p>
        </p:txBody>
      </p:sp>
      <p:sp>
        <p:nvSpPr>
          <p:cNvPr id="83983" name="Rectangle 36"/>
          <p:cNvSpPr>
            <a:spLocks/>
          </p:cNvSpPr>
          <p:nvPr/>
        </p:nvSpPr>
        <p:spPr bwMode="auto">
          <a:xfrm>
            <a:off x="7400925" y="2546350"/>
            <a:ext cx="6604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/>
              <a:t>port6</a:t>
            </a:r>
          </a:p>
        </p:txBody>
      </p:sp>
      <p:sp>
        <p:nvSpPr>
          <p:cNvPr id="83984" name="Rectangle 37"/>
          <p:cNvSpPr>
            <a:spLocks/>
          </p:cNvSpPr>
          <p:nvPr/>
        </p:nvSpPr>
        <p:spPr bwMode="auto">
          <a:xfrm>
            <a:off x="565150" y="2952750"/>
            <a:ext cx="615950" cy="277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/>
              <a:t>VLAN</a:t>
            </a:r>
          </a:p>
        </p:txBody>
      </p:sp>
      <p:sp>
        <p:nvSpPr>
          <p:cNvPr id="83985" name="Rectangle 38"/>
          <p:cNvSpPr>
            <a:spLocks/>
          </p:cNvSpPr>
          <p:nvPr/>
        </p:nvSpPr>
        <p:spPr bwMode="auto">
          <a:xfrm>
            <a:off x="685800" y="4386263"/>
            <a:ext cx="6604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/>
              <a:t>*</a:t>
            </a:r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687388" y="3557588"/>
            <a:ext cx="7483475" cy="571500"/>
            <a:chOff x="0" y="0"/>
            <a:chExt cx="6704" cy="512"/>
          </a:xfrm>
        </p:grpSpPr>
        <p:sp>
          <p:nvSpPr>
            <p:cNvPr id="83997" name="Rectangle 40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8" name="Rectangle 41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/>
                <a:t>Switch</a:t>
              </a:r>
            </a:p>
            <a:p>
              <a:r>
                <a:rPr lang="en-US" sz="1700"/>
                <a:t>Port</a:t>
              </a:r>
            </a:p>
          </p:txBody>
        </p:sp>
        <p:sp>
          <p:nvSpPr>
            <p:cNvPr id="83999" name="Rectangle 42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000" name="Rectangle 43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/>
                <a:t>MAC</a:t>
              </a:r>
            </a:p>
            <a:p>
              <a:r>
                <a:rPr lang="en-US" sz="1700"/>
                <a:t>src</a:t>
              </a:r>
            </a:p>
          </p:txBody>
        </p:sp>
        <p:sp>
          <p:nvSpPr>
            <p:cNvPr id="84001" name="Rectangle 44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002" name="Rectangle 45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/>
                <a:t>MAC</a:t>
              </a:r>
            </a:p>
            <a:p>
              <a:r>
                <a:rPr lang="en-US" sz="1700"/>
                <a:t>dst</a:t>
              </a:r>
            </a:p>
          </p:txBody>
        </p:sp>
        <p:sp>
          <p:nvSpPr>
            <p:cNvPr id="84003" name="Rectangle 46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004" name="Rectangle 47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/>
                <a:t>Eth</a:t>
              </a:r>
            </a:p>
            <a:p>
              <a:r>
                <a:rPr lang="en-US" sz="1700"/>
                <a:t>type</a:t>
              </a:r>
            </a:p>
          </p:txBody>
        </p:sp>
        <p:sp>
          <p:nvSpPr>
            <p:cNvPr id="84005" name="Rectangle 48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006" name="Rectangle 49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/>
                <a:t>VLAN</a:t>
              </a:r>
            </a:p>
            <a:p>
              <a:r>
                <a:rPr lang="en-US" sz="1700"/>
                <a:t>ID</a:t>
              </a:r>
            </a:p>
          </p:txBody>
        </p:sp>
        <p:sp>
          <p:nvSpPr>
            <p:cNvPr id="84007" name="Rectangle 50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008" name="Rectangle 51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/>
                <a:t>IP</a:t>
              </a:r>
            </a:p>
            <a:p>
              <a:r>
                <a:rPr lang="en-US" sz="1700"/>
                <a:t>Src</a:t>
              </a:r>
            </a:p>
          </p:txBody>
        </p:sp>
        <p:sp>
          <p:nvSpPr>
            <p:cNvPr id="84009" name="Rectangle 52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010" name="Rectangle 53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/>
                <a:t>IP</a:t>
              </a:r>
            </a:p>
            <a:p>
              <a:r>
                <a:rPr lang="en-US" sz="1700"/>
                <a:t>Dst</a:t>
              </a:r>
            </a:p>
          </p:txBody>
        </p:sp>
        <p:sp>
          <p:nvSpPr>
            <p:cNvPr id="84011" name="Rectangle 54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012" name="Rectangle 55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/>
                <a:t>IP</a:t>
              </a:r>
            </a:p>
            <a:p>
              <a:r>
                <a:rPr lang="en-US" sz="1700"/>
                <a:t>Prot</a:t>
              </a:r>
            </a:p>
          </p:txBody>
        </p:sp>
        <p:sp>
          <p:nvSpPr>
            <p:cNvPr id="84013" name="Rectangle 56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014" name="Rectangle 57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/>
                <a:t>TCP</a:t>
              </a:r>
            </a:p>
            <a:p>
              <a:r>
                <a:rPr lang="en-US" sz="1700"/>
                <a:t>sport</a:t>
              </a:r>
            </a:p>
          </p:txBody>
        </p:sp>
        <p:sp>
          <p:nvSpPr>
            <p:cNvPr id="84015" name="Rectangle 58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016" name="Rectangle 59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/>
                <a:t>TCP</a:t>
              </a:r>
            </a:p>
            <a:p>
              <a:r>
                <a:rPr lang="en-US" sz="1700"/>
                <a:t>dport</a:t>
              </a:r>
            </a:p>
          </p:txBody>
        </p:sp>
        <p:sp>
          <p:nvSpPr>
            <p:cNvPr id="84017" name="Rectangle 60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018" name="Rectangle 61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/>
                <a:t>Action</a:t>
              </a:r>
            </a:p>
          </p:txBody>
        </p:sp>
      </p:grpSp>
      <p:sp>
        <p:nvSpPr>
          <p:cNvPr id="83987" name="Rectangle 62"/>
          <p:cNvSpPr>
            <a:spLocks/>
          </p:cNvSpPr>
          <p:nvPr/>
        </p:nvSpPr>
        <p:spPr bwMode="auto">
          <a:xfrm>
            <a:off x="1346200" y="4386263"/>
            <a:ext cx="6604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/>
              <a:t>*</a:t>
            </a:r>
          </a:p>
        </p:txBody>
      </p:sp>
      <p:sp>
        <p:nvSpPr>
          <p:cNvPr id="83988" name="Rectangle 63"/>
          <p:cNvSpPr>
            <a:spLocks/>
          </p:cNvSpPr>
          <p:nvPr/>
        </p:nvSpPr>
        <p:spPr bwMode="auto">
          <a:xfrm>
            <a:off x="1774825" y="4386263"/>
            <a:ext cx="1133475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/>
              <a:t>*</a:t>
            </a:r>
          </a:p>
        </p:txBody>
      </p:sp>
      <p:sp>
        <p:nvSpPr>
          <p:cNvPr id="83989" name="Rectangle 64"/>
          <p:cNvSpPr>
            <a:spLocks/>
          </p:cNvSpPr>
          <p:nvPr/>
        </p:nvSpPr>
        <p:spPr bwMode="auto">
          <a:xfrm>
            <a:off x="2667000" y="4386263"/>
            <a:ext cx="661988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/>
              <a:t>*</a:t>
            </a:r>
          </a:p>
        </p:txBody>
      </p:sp>
      <p:sp>
        <p:nvSpPr>
          <p:cNvPr id="83990" name="Rectangle 65"/>
          <p:cNvSpPr>
            <a:spLocks/>
          </p:cNvSpPr>
          <p:nvPr/>
        </p:nvSpPr>
        <p:spPr bwMode="auto">
          <a:xfrm>
            <a:off x="3328988" y="4386263"/>
            <a:ext cx="6604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/>
              <a:t>vlan1</a:t>
            </a:r>
          </a:p>
        </p:txBody>
      </p:sp>
      <p:sp>
        <p:nvSpPr>
          <p:cNvPr id="83991" name="Rectangle 66"/>
          <p:cNvSpPr>
            <a:spLocks/>
          </p:cNvSpPr>
          <p:nvPr/>
        </p:nvSpPr>
        <p:spPr bwMode="auto">
          <a:xfrm>
            <a:off x="3989388" y="4386263"/>
            <a:ext cx="6604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/>
              <a:t>*</a:t>
            </a:r>
          </a:p>
        </p:txBody>
      </p:sp>
      <p:sp>
        <p:nvSpPr>
          <p:cNvPr id="83992" name="Rectangle 67"/>
          <p:cNvSpPr>
            <a:spLocks/>
          </p:cNvSpPr>
          <p:nvPr/>
        </p:nvSpPr>
        <p:spPr bwMode="auto">
          <a:xfrm>
            <a:off x="4686300" y="4386263"/>
            <a:ext cx="6604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/>
              <a:t>*</a:t>
            </a:r>
          </a:p>
        </p:txBody>
      </p:sp>
      <p:sp>
        <p:nvSpPr>
          <p:cNvPr id="83993" name="Rectangle 68"/>
          <p:cNvSpPr>
            <a:spLocks/>
          </p:cNvSpPr>
          <p:nvPr/>
        </p:nvSpPr>
        <p:spPr bwMode="auto">
          <a:xfrm>
            <a:off x="5319713" y="4386263"/>
            <a:ext cx="6604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/>
              <a:t>*</a:t>
            </a:r>
          </a:p>
        </p:txBody>
      </p:sp>
      <p:sp>
        <p:nvSpPr>
          <p:cNvPr id="83994" name="Rectangle 69"/>
          <p:cNvSpPr>
            <a:spLocks/>
          </p:cNvSpPr>
          <p:nvPr/>
        </p:nvSpPr>
        <p:spPr bwMode="auto">
          <a:xfrm>
            <a:off x="5980113" y="4386263"/>
            <a:ext cx="661987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/>
              <a:t>*</a:t>
            </a:r>
          </a:p>
        </p:txBody>
      </p:sp>
      <p:sp>
        <p:nvSpPr>
          <p:cNvPr id="83995" name="Rectangle 70"/>
          <p:cNvSpPr>
            <a:spLocks/>
          </p:cNvSpPr>
          <p:nvPr/>
        </p:nvSpPr>
        <p:spPr bwMode="auto">
          <a:xfrm>
            <a:off x="6642100" y="4386263"/>
            <a:ext cx="6604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/>
              <a:t>*</a:t>
            </a:r>
          </a:p>
        </p:txBody>
      </p:sp>
      <p:sp>
        <p:nvSpPr>
          <p:cNvPr id="83996" name="Rectangle 71"/>
          <p:cNvSpPr>
            <a:spLocks/>
          </p:cNvSpPr>
          <p:nvPr/>
        </p:nvSpPr>
        <p:spPr bwMode="auto">
          <a:xfrm>
            <a:off x="7400925" y="4054475"/>
            <a:ext cx="6604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/>
              <a:t>port6, </a:t>
            </a:r>
          </a:p>
          <a:p>
            <a:r>
              <a:rPr lang="en-US" sz="1700"/>
              <a:t>port7,port9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6494463"/>
            <a:ext cx="3905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4995" name="Rectangle 2"/>
          <p:cNvSpPr>
            <a:spLocks/>
          </p:cNvSpPr>
          <p:nvPr/>
        </p:nvSpPr>
        <p:spPr bwMode="auto">
          <a:xfrm>
            <a:off x="381000" y="6477000"/>
            <a:ext cx="21907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rgbClr val="808080"/>
                </a:solidFill>
                <a:cs typeface="Arial" charset="0"/>
                <a:sym typeface="Arial" charset="0"/>
              </a:rPr>
              <a:t>OpenFlowSwitch.org</a:t>
            </a:r>
          </a:p>
        </p:txBody>
      </p:sp>
      <p:sp>
        <p:nvSpPr>
          <p:cNvPr id="84996" name="Rectangle 3"/>
          <p:cNvSpPr>
            <a:spLocks/>
          </p:cNvSpPr>
          <p:nvPr/>
        </p:nvSpPr>
        <p:spPr bwMode="auto">
          <a:xfrm>
            <a:off x="0" y="6172200"/>
            <a:ext cx="3505200" cy="6858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ea typeface="ヒラギノ角ゴ ProN W3" pitchFamily="-108" charset="-128"/>
              <a:sym typeface="Arial" charset="0"/>
            </a:endParaRPr>
          </a:p>
        </p:txBody>
      </p:sp>
      <p:pic>
        <p:nvPicPr>
          <p:cNvPr id="84997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5791200"/>
            <a:ext cx="1143000" cy="858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4998" name="Picture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5791200"/>
            <a:ext cx="1143000" cy="858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4999" name="Line 6"/>
          <p:cNvSpPr>
            <a:spLocks noChangeShapeType="1"/>
          </p:cNvSpPr>
          <p:nvPr/>
        </p:nvSpPr>
        <p:spPr bwMode="auto">
          <a:xfrm flipH="1">
            <a:off x="2514600" y="2667000"/>
            <a:ext cx="990600" cy="1905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5000" name="Line 7"/>
          <p:cNvSpPr>
            <a:spLocks noChangeShapeType="1"/>
          </p:cNvSpPr>
          <p:nvPr/>
        </p:nvSpPr>
        <p:spPr bwMode="auto">
          <a:xfrm>
            <a:off x="6248400" y="5410200"/>
            <a:ext cx="457200" cy="533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5001" name="Rectangle 8"/>
          <p:cNvSpPr>
            <a:spLocks/>
          </p:cNvSpPr>
          <p:nvPr/>
        </p:nvSpPr>
        <p:spPr bwMode="auto">
          <a:xfrm>
            <a:off x="7258050" y="971550"/>
            <a:ext cx="1603375" cy="384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>
              <a:lnSpc>
                <a:spcPct val="90000"/>
              </a:lnSpc>
            </a:pPr>
            <a:r>
              <a:rPr lang="en-US" sz="2800">
                <a:solidFill>
                  <a:srgbClr val="333399"/>
                </a:solidFill>
                <a:latin typeface="Tahoma" pitchFamily="-108" charset="0"/>
                <a:cs typeface="Tahoma" pitchFamily="-108" charset="0"/>
                <a:sym typeface="Tahoma" pitchFamily="-108" charset="0"/>
              </a:rPr>
              <a:t>Controller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724400" y="4572000"/>
            <a:ext cx="2057400" cy="838200"/>
            <a:chOff x="0" y="0"/>
            <a:chExt cx="1296" cy="528"/>
          </a:xfrm>
        </p:grpSpPr>
        <p:sp>
          <p:nvSpPr>
            <p:cNvPr id="85065" name="AutoShape 10"/>
            <p:cNvSpPr>
              <a:spLocks/>
            </p:cNvSpPr>
            <p:nvPr/>
          </p:nvSpPr>
          <p:spPr bwMode="auto">
            <a:xfrm>
              <a:off x="0" y="0"/>
              <a:ext cx="1296" cy="52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ea typeface="ヒラギノ角ゴ ProN W3" pitchFamily="-108" charset="-128"/>
                <a:sym typeface="Arial" charset="0"/>
              </a:endParaRPr>
            </a:p>
          </p:txBody>
        </p:sp>
        <p:sp>
          <p:nvSpPr>
            <p:cNvPr id="85066" name="AutoShape 11"/>
            <p:cNvSpPr>
              <a:spLocks/>
            </p:cNvSpPr>
            <p:nvPr/>
          </p:nvSpPr>
          <p:spPr bwMode="auto">
            <a:xfrm>
              <a:off x="0" y="0"/>
              <a:ext cx="1296" cy="26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ea typeface="ヒラギノ角ゴ ProN W3" pitchFamily="-108" charset="-128"/>
                <a:sym typeface="Arial" charset="0"/>
              </a:endParaRPr>
            </a:p>
          </p:txBody>
        </p:sp>
        <p:sp>
          <p:nvSpPr>
            <p:cNvPr id="85067" name="Rectangle 12"/>
            <p:cNvSpPr>
              <a:spLocks/>
            </p:cNvSpPr>
            <p:nvPr/>
          </p:nvSpPr>
          <p:spPr bwMode="auto">
            <a:xfrm>
              <a:off x="0" y="264"/>
              <a:ext cx="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>
                <a:solidFill>
                  <a:srgbClr val="000000"/>
                </a:solidFill>
                <a:ea typeface="ヒラギノ角ゴ ProN W3" pitchFamily="-108" charset="-128"/>
                <a:sym typeface="Arial" charset="0"/>
              </a:endParaRPr>
            </a:p>
          </p:txBody>
        </p:sp>
      </p:grpSp>
      <p:pic>
        <p:nvPicPr>
          <p:cNvPr id="85003" name="Picture 1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1371600"/>
            <a:ext cx="1447800" cy="144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5004" name="Rectangle 14"/>
          <p:cNvSpPr>
            <a:spLocks/>
          </p:cNvSpPr>
          <p:nvPr/>
        </p:nvSpPr>
        <p:spPr bwMode="auto">
          <a:xfrm>
            <a:off x="5105400" y="4632325"/>
            <a:ext cx="1163638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-108" charset="0"/>
                <a:cs typeface="Tahoma" pitchFamily="-108" charset="0"/>
                <a:sym typeface="Tahoma" pitchFamily="-108" charset="0"/>
              </a:rPr>
              <a:t>OpenFlow </a:t>
            </a:r>
          </a:p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-108" charset="0"/>
                <a:cs typeface="Tahoma" pitchFamily="-108" charset="0"/>
                <a:sym typeface="Tahoma" pitchFamily="-108" charset="0"/>
              </a:rPr>
              <a:t>Switch</a:t>
            </a:r>
          </a:p>
        </p:txBody>
      </p:sp>
      <p:sp>
        <p:nvSpPr>
          <p:cNvPr id="85005" name="Rectangle 15"/>
          <p:cNvSpPr>
            <a:spLocks/>
          </p:cNvSpPr>
          <p:nvPr/>
        </p:nvSpPr>
        <p:spPr bwMode="auto">
          <a:xfrm>
            <a:off x="7850188" y="1828800"/>
            <a:ext cx="50482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rgbClr val="FFFFFF"/>
                </a:solidFill>
                <a:cs typeface="Arial" charset="0"/>
                <a:sym typeface="Arial" charset="0"/>
              </a:rPr>
              <a:t>PC</a:t>
            </a:r>
          </a:p>
        </p:txBody>
      </p:sp>
      <p:sp>
        <p:nvSpPr>
          <p:cNvPr id="85006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1008063"/>
          </a:xfrm>
        </p:spPr>
        <p:txBody>
          <a:bodyPr lIns="50800" tIns="50800" rIns="132080" bIns="50800">
            <a:normAutofit fontScale="90000"/>
          </a:bodyPr>
          <a:lstStyle/>
          <a:p>
            <a:pPr marL="39688" eaLnBrk="1" hangingPunct="1"/>
            <a:r>
              <a:rPr lang="en-US" dirty="0" err="1" smtClean="0">
                <a:ea typeface="ＭＳ Ｐゴシック" pitchFamily="-108" charset="-128"/>
              </a:rPr>
              <a:t>OpenFlow</a:t>
            </a:r>
            <a:r>
              <a:rPr lang="en-US" dirty="0" smtClean="0">
                <a:ea typeface="ＭＳ Ｐゴシック" pitchFamily="-108" charset="-128"/>
              </a:rPr>
              <a:t> Usage</a:t>
            </a:r>
            <a:r>
              <a:rPr lang="en-US" sz="4000" dirty="0" smtClean="0">
                <a:ea typeface="ＭＳ Ｐゴシック" pitchFamily="-108" charset="-128"/>
              </a:rPr>
              <a:t/>
            </a:r>
            <a:br>
              <a:rPr lang="en-US" sz="4000" dirty="0" smtClean="0">
                <a:ea typeface="ＭＳ Ｐゴシック" pitchFamily="-108" charset="-128"/>
              </a:rPr>
            </a:br>
            <a:r>
              <a:rPr lang="en-US" sz="2800" dirty="0" smtClean="0">
                <a:solidFill>
                  <a:srgbClr val="333399"/>
                </a:solidFill>
                <a:ea typeface="ＭＳ Ｐゴシック" pitchFamily="-108" charset="-128"/>
              </a:rPr>
              <a:t>Dedicated </a:t>
            </a:r>
            <a:r>
              <a:rPr lang="en-US" sz="2800" dirty="0" err="1" smtClean="0">
                <a:solidFill>
                  <a:srgbClr val="333399"/>
                </a:solidFill>
                <a:ea typeface="ＭＳ Ｐゴシック" pitchFamily="-108" charset="-128"/>
              </a:rPr>
              <a:t>OpenFlow</a:t>
            </a:r>
            <a:r>
              <a:rPr lang="en-US" sz="2800" dirty="0" smtClean="0">
                <a:solidFill>
                  <a:srgbClr val="333399"/>
                </a:solidFill>
                <a:ea typeface="ＭＳ Ｐゴシック" pitchFamily="-108" charset="-128"/>
              </a:rPr>
              <a:t> Network</a:t>
            </a:r>
          </a:p>
        </p:txBody>
      </p:sp>
      <p:pic>
        <p:nvPicPr>
          <p:cNvPr id="85007" name="Picture 1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4708525"/>
            <a:ext cx="61912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977900" y="4572000"/>
            <a:ext cx="2057400" cy="838200"/>
            <a:chOff x="0" y="0"/>
            <a:chExt cx="1296" cy="528"/>
          </a:xfrm>
        </p:grpSpPr>
        <p:sp>
          <p:nvSpPr>
            <p:cNvPr id="85062" name="AutoShape 19"/>
            <p:cNvSpPr>
              <a:spLocks/>
            </p:cNvSpPr>
            <p:nvPr/>
          </p:nvSpPr>
          <p:spPr bwMode="auto">
            <a:xfrm>
              <a:off x="0" y="0"/>
              <a:ext cx="1296" cy="52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ea typeface="ヒラギノ角ゴ ProN W3" pitchFamily="-108" charset="-128"/>
                <a:sym typeface="Arial" charset="0"/>
              </a:endParaRPr>
            </a:p>
          </p:txBody>
        </p:sp>
        <p:sp>
          <p:nvSpPr>
            <p:cNvPr id="85063" name="AutoShape 20"/>
            <p:cNvSpPr>
              <a:spLocks/>
            </p:cNvSpPr>
            <p:nvPr/>
          </p:nvSpPr>
          <p:spPr bwMode="auto">
            <a:xfrm>
              <a:off x="0" y="0"/>
              <a:ext cx="1296" cy="26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ea typeface="ヒラギノ角ゴ ProN W3" pitchFamily="-108" charset="-128"/>
                <a:sym typeface="Arial" charset="0"/>
              </a:endParaRPr>
            </a:p>
          </p:txBody>
        </p:sp>
        <p:sp>
          <p:nvSpPr>
            <p:cNvPr id="85064" name="Rectangle 21"/>
            <p:cNvSpPr>
              <a:spLocks/>
            </p:cNvSpPr>
            <p:nvPr/>
          </p:nvSpPr>
          <p:spPr bwMode="auto">
            <a:xfrm>
              <a:off x="0" y="264"/>
              <a:ext cx="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>
                <a:solidFill>
                  <a:srgbClr val="000000"/>
                </a:solidFill>
                <a:ea typeface="ヒラギノ角ゴ ProN W3" pitchFamily="-108" charset="-128"/>
                <a:sym typeface="Arial" charset="0"/>
              </a:endParaRPr>
            </a:p>
          </p:txBody>
        </p:sp>
      </p:grpSp>
      <p:sp>
        <p:nvSpPr>
          <p:cNvPr id="85009" name="Rectangle 22"/>
          <p:cNvSpPr>
            <a:spLocks/>
          </p:cNvSpPr>
          <p:nvPr/>
        </p:nvSpPr>
        <p:spPr bwMode="auto">
          <a:xfrm>
            <a:off x="1447800" y="4632325"/>
            <a:ext cx="1163638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-108" charset="0"/>
                <a:cs typeface="Tahoma" pitchFamily="-108" charset="0"/>
                <a:sym typeface="Tahoma" pitchFamily="-108" charset="0"/>
              </a:rPr>
              <a:t>OpenFlow </a:t>
            </a:r>
          </a:p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-108" charset="0"/>
                <a:cs typeface="Tahoma" pitchFamily="-108" charset="0"/>
                <a:sym typeface="Tahoma" pitchFamily="-108" charset="0"/>
              </a:rPr>
              <a:t>Switch</a:t>
            </a:r>
          </a:p>
        </p:txBody>
      </p:sp>
      <p:pic>
        <p:nvPicPr>
          <p:cNvPr id="85010" name="Picture 23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708525"/>
            <a:ext cx="61912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124200" y="1905000"/>
            <a:ext cx="2057400" cy="838200"/>
            <a:chOff x="0" y="0"/>
            <a:chExt cx="1296" cy="528"/>
          </a:xfrm>
        </p:grpSpPr>
        <p:sp>
          <p:nvSpPr>
            <p:cNvPr id="85059" name="AutoShape 25"/>
            <p:cNvSpPr>
              <a:spLocks/>
            </p:cNvSpPr>
            <p:nvPr/>
          </p:nvSpPr>
          <p:spPr bwMode="auto">
            <a:xfrm>
              <a:off x="0" y="0"/>
              <a:ext cx="1296" cy="52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ea typeface="ヒラギノ角ゴ ProN W3" pitchFamily="-108" charset="-128"/>
                <a:sym typeface="Arial" charset="0"/>
              </a:endParaRPr>
            </a:p>
          </p:txBody>
        </p:sp>
        <p:sp>
          <p:nvSpPr>
            <p:cNvPr id="85060" name="AutoShape 26"/>
            <p:cNvSpPr>
              <a:spLocks/>
            </p:cNvSpPr>
            <p:nvPr/>
          </p:nvSpPr>
          <p:spPr bwMode="auto">
            <a:xfrm>
              <a:off x="0" y="0"/>
              <a:ext cx="1296" cy="26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ea typeface="ヒラギノ角ゴ ProN W3" pitchFamily="-108" charset="-128"/>
                <a:sym typeface="Arial" charset="0"/>
              </a:endParaRPr>
            </a:p>
          </p:txBody>
        </p:sp>
        <p:sp>
          <p:nvSpPr>
            <p:cNvPr id="85061" name="Rectangle 27"/>
            <p:cNvSpPr>
              <a:spLocks/>
            </p:cNvSpPr>
            <p:nvPr/>
          </p:nvSpPr>
          <p:spPr bwMode="auto">
            <a:xfrm>
              <a:off x="0" y="264"/>
              <a:ext cx="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>
                <a:solidFill>
                  <a:srgbClr val="000000"/>
                </a:solidFill>
                <a:ea typeface="ヒラギノ角ゴ ProN W3" pitchFamily="-108" charset="-128"/>
                <a:sym typeface="Arial" charset="0"/>
              </a:endParaRPr>
            </a:p>
          </p:txBody>
        </p:sp>
      </p:grpSp>
      <p:sp>
        <p:nvSpPr>
          <p:cNvPr id="85012" name="Rectangle 28"/>
          <p:cNvSpPr>
            <a:spLocks/>
          </p:cNvSpPr>
          <p:nvPr/>
        </p:nvSpPr>
        <p:spPr bwMode="auto">
          <a:xfrm>
            <a:off x="3560763" y="1965325"/>
            <a:ext cx="1163637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-108" charset="0"/>
                <a:cs typeface="Tahoma" pitchFamily="-108" charset="0"/>
                <a:sym typeface="Tahoma" pitchFamily="-108" charset="0"/>
              </a:rPr>
              <a:t>OpenFlow </a:t>
            </a:r>
          </a:p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-108" charset="0"/>
                <a:cs typeface="Tahoma" pitchFamily="-108" charset="0"/>
                <a:sym typeface="Tahoma" pitchFamily="-108" charset="0"/>
              </a:rPr>
              <a:t>Switch</a:t>
            </a:r>
          </a:p>
        </p:txBody>
      </p:sp>
      <p:pic>
        <p:nvPicPr>
          <p:cNvPr id="85013" name="Picture 29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2041525"/>
            <a:ext cx="61912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5014" name="Line 30"/>
          <p:cNvSpPr>
            <a:spLocks noChangeShapeType="1"/>
          </p:cNvSpPr>
          <p:nvPr/>
        </p:nvSpPr>
        <p:spPr bwMode="auto">
          <a:xfrm>
            <a:off x="4800600" y="2667000"/>
            <a:ext cx="990600" cy="1905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5015" name="Line 31"/>
          <p:cNvSpPr>
            <a:spLocks noChangeShapeType="1"/>
          </p:cNvSpPr>
          <p:nvPr/>
        </p:nvSpPr>
        <p:spPr bwMode="auto">
          <a:xfrm flipH="1">
            <a:off x="1066800" y="5410200"/>
            <a:ext cx="533400" cy="533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2971800" y="2133600"/>
            <a:ext cx="5045075" cy="2590800"/>
            <a:chOff x="0" y="0"/>
            <a:chExt cx="3178" cy="1632"/>
          </a:xfrm>
        </p:grpSpPr>
        <p:sp>
          <p:nvSpPr>
            <p:cNvPr id="85054" name="Rectangle 33"/>
            <p:cNvSpPr>
              <a:spLocks/>
            </p:cNvSpPr>
            <p:nvPr/>
          </p:nvSpPr>
          <p:spPr bwMode="auto">
            <a:xfrm>
              <a:off x="2544" y="816"/>
              <a:ext cx="634" cy="3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600">
                  <a:cs typeface="Arial" charset="0"/>
                  <a:sym typeface="Arial" charset="0"/>
                </a:rPr>
                <a:t>OpenFlow</a:t>
              </a:r>
            </a:p>
            <a:p>
              <a:pPr marL="39688"/>
              <a:r>
                <a:rPr lang="en-US" sz="1600">
                  <a:cs typeface="Arial" charset="0"/>
                  <a:sym typeface="Arial" charset="0"/>
                </a:rPr>
                <a:t>Protocol</a:t>
              </a:r>
            </a:p>
          </p:txBody>
        </p:sp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0" y="0"/>
              <a:ext cx="2880" cy="1632"/>
              <a:chOff x="0" y="0"/>
              <a:chExt cx="2880" cy="1632"/>
            </a:xfrm>
          </p:grpSpPr>
          <p:sp>
            <p:nvSpPr>
              <p:cNvPr id="85056" name="Line 35"/>
              <p:cNvSpPr>
                <a:spLocks noChangeShapeType="1"/>
              </p:cNvSpPr>
              <p:nvPr/>
            </p:nvSpPr>
            <p:spPr bwMode="auto">
              <a:xfrm rot="10800000" flipH="1">
                <a:off x="2112" y="288"/>
                <a:ext cx="768" cy="1248"/>
              </a:xfrm>
              <a:prstGeom prst="line">
                <a:avLst/>
              </a:prstGeom>
              <a:noFill/>
              <a:ln w="38100">
                <a:solidFill>
                  <a:srgbClr val="FF9966"/>
                </a:solidFill>
                <a:prstDash val="sysDot"/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57" name="Line 36"/>
              <p:cNvSpPr>
                <a:spLocks noChangeShapeType="1"/>
              </p:cNvSpPr>
              <p:nvPr/>
            </p:nvSpPr>
            <p:spPr bwMode="auto">
              <a:xfrm rot="10800000" flipH="1">
                <a:off x="1344" y="0"/>
                <a:ext cx="1488" cy="144"/>
              </a:xfrm>
              <a:prstGeom prst="line">
                <a:avLst/>
              </a:prstGeom>
              <a:noFill/>
              <a:ln w="38100">
                <a:solidFill>
                  <a:srgbClr val="FF9966"/>
                </a:solidFill>
                <a:prstDash val="sysDot"/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58" name="Line 37"/>
              <p:cNvSpPr>
                <a:spLocks noChangeShapeType="1"/>
              </p:cNvSpPr>
              <p:nvPr/>
            </p:nvSpPr>
            <p:spPr bwMode="auto">
              <a:xfrm rot="10800000" flipH="1">
                <a:off x="0" y="192"/>
                <a:ext cx="2832" cy="1440"/>
              </a:xfrm>
              <a:prstGeom prst="line">
                <a:avLst/>
              </a:prstGeom>
              <a:noFill/>
              <a:ln w="38100">
                <a:solidFill>
                  <a:srgbClr val="FF9966"/>
                </a:solidFill>
                <a:prstDash val="sysDot"/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326" name="AutoShape 38"/>
          <p:cNvSpPr>
            <a:spLocks/>
          </p:cNvSpPr>
          <p:nvPr/>
        </p:nvSpPr>
        <p:spPr bwMode="auto">
          <a:xfrm>
            <a:off x="7010400" y="5334000"/>
            <a:ext cx="8382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ea typeface="ヒラギノ角ゴ ProN W3" pitchFamily="-108" charset="-128"/>
              <a:sym typeface="Arial" charset="0"/>
            </a:endParaRPr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5823706" y="1371600"/>
            <a:ext cx="1560264" cy="609600"/>
            <a:chOff x="15" y="0"/>
            <a:chExt cx="816" cy="384"/>
          </a:xfrm>
        </p:grpSpPr>
        <p:sp>
          <p:nvSpPr>
            <p:cNvPr id="85052" name="Rectangle 40"/>
            <p:cNvSpPr>
              <a:spLocks/>
            </p:cNvSpPr>
            <p:nvPr/>
          </p:nvSpPr>
          <p:spPr bwMode="auto">
            <a:xfrm>
              <a:off x="15" y="0"/>
              <a:ext cx="816" cy="38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ea typeface="ヒラギノ角ゴ ProN W3" pitchFamily="-108" charset="-128"/>
                <a:sym typeface="Arial" charset="0"/>
              </a:endParaRPr>
            </a:p>
          </p:txBody>
        </p:sp>
        <p:sp>
          <p:nvSpPr>
            <p:cNvPr id="85053" name="Rectangle 41"/>
            <p:cNvSpPr>
              <a:spLocks/>
            </p:cNvSpPr>
            <p:nvPr/>
          </p:nvSpPr>
          <p:spPr bwMode="auto">
            <a:xfrm>
              <a:off x="118" y="96"/>
              <a:ext cx="576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ctr"/>
              <a:r>
                <a:rPr lang="en-US" dirty="0" err="1" smtClean="0">
                  <a:cs typeface="Arial" charset="0"/>
                  <a:sym typeface="Arial" charset="0"/>
                </a:rPr>
                <a:t>Atul’s</a:t>
              </a:r>
              <a:r>
                <a:rPr lang="en-US" dirty="0" smtClean="0">
                  <a:cs typeface="Arial" charset="0"/>
                  <a:sym typeface="Arial" charset="0"/>
                </a:rPr>
                <a:t> </a:t>
              </a:r>
              <a:r>
                <a:rPr lang="en-US" dirty="0">
                  <a:cs typeface="Arial" charset="0"/>
                  <a:sym typeface="Arial" charset="0"/>
                </a:rPr>
                <a:t>code</a:t>
              </a:r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2971800" y="2286000"/>
            <a:ext cx="2593975" cy="304800"/>
            <a:chOff x="0" y="0"/>
            <a:chExt cx="1634" cy="192"/>
          </a:xfrm>
        </p:grpSpPr>
        <p:grpSp>
          <p:nvGrpSpPr>
            <p:cNvPr id="9" name="Group 43"/>
            <p:cNvGrpSpPr>
              <a:grpSpLocks/>
            </p:cNvGrpSpPr>
            <p:nvPr/>
          </p:nvGrpSpPr>
          <p:grpSpPr bwMode="auto">
            <a:xfrm>
              <a:off x="0" y="0"/>
              <a:ext cx="531" cy="192"/>
              <a:chOff x="0" y="0"/>
              <a:chExt cx="531" cy="192"/>
            </a:xfrm>
          </p:grpSpPr>
          <p:sp>
            <p:nvSpPr>
              <p:cNvPr id="85050" name="AutoShape 44"/>
              <p:cNvSpPr>
                <a:spLocks/>
              </p:cNvSpPr>
              <p:nvPr/>
            </p:nvSpPr>
            <p:spPr bwMode="auto">
              <a:xfrm>
                <a:off x="0" y="0"/>
                <a:ext cx="531" cy="19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  <a:ea typeface="ヒラギノ角ゴ ProN W3" pitchFamily="-108" charset="-128"/>
                  <a:sym typeface="Arial" charset="0"/>
                </a:endParaRPr>
              </a:p>
            </p:txBody>
          </p:sp>
          <p:sp>
            <p:nvSpPr>
              <p:cNvPr id="85051" name="Rectangle 45"/>
              <p:cNvSpPr>
                <a:spLocks/>
              </p:cNvSpPr>
              <p:nvPr/>
            </p:nvSpPr>
            <p:spPr bwMode="auto">
              <a:xfrm>
                <a:off x="106" y="5"/>
                <a:ext cx="319" cy="18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89829" bIns="38100" anchor="ctr">
                <a:spAutoFit/>
              </a:bodyPr>
              <a:lstStyle/>
              <a:p>
                <a:pPr marL="12700" algn="ctr"/>
                <a:r>
                  <a:rPr lang="en-US" sz="1400">
                    <a:solidFill>
                      <a:srgbClr val="333399"/>
                    </a:solidFill>
                    <a:cs typeface="Arial" charset="0"/>
                    <a:sym typeface="Arial" charset="0"/>
                  </a:rPr>
                  <a:t>Rule</a:t>
                </a:r>
              </a:p>
            </p:txBody>
          </p:sp>
        </p:grpSp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550" y="0"/>
              <a:ext cx="531" cy="192"/>
              <a:chOff x="0" y="0"/>
              <a:chExt cx="531" cy="192"/>
            </a:xfrm>
          </p:grpSpPr>
          <p:sp>
            <p:nvSpPr>
              <p:cNvPr id="85048" name="AutoShape 47"/>
              <p:cNvSpPr>
                <a:spLocks/>
              </p:cNvSpPr>
              <p:nvPr/>
            </p:nvSpPr>
            <p:spPr bwMode="auto">
              <a:xfrm>
                <a:off x="0" y="0"/>
                <a:ext cx="531" cy="192"/>
              </a:xfrm>
              <a:prstGeom prst="roundRect">
                <a:avLst>
                  <a:gd name="adj" fmla="val 16667"/>
                </a:avLst>
              </a:prstGeom>
              <a:solidFill>
                <a:srgbClr val="99CC00">
                  <a:alpha val="61960"/>
                </a:srgbClr>
              </a:solidFill>
              <a:ln w="381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  <a:ea typeface="ヒラギノ角ゴ ProN W3" pitchFamily="-108" charset="-128"/>
                  <a:sym typeface="Arial" charset="0"/>
                </a:endParaRPr>
              </a:p>
            </p:txBody>
          </p:sp>
          <p:sp>
            <p:nvSpPr>
              <p:cNvPr id="85049" name="Rectangle 48"/>
              <p:cNvSpPr>
                <a:spLocks/>
              </p:cNvSpPr>
              <p:nvPr/>
            </p:nvSpPr>
            <p:spPr bwMode="auto">
              <a:xfrm>
                <a:off x="65" y="5"/>
                <a:ext cx="400" cy="18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89829" bIns="38100" anchor="ctr">
                <a:spAutoFit/>
              </a:bodyPr>
              <a:lstStyle/>
              <a:p>
                <a:pPr marL="12700" algn="ctr"/>
                <a:r>
                  <a:rPr lang="en-US" sz="1400">
                    <a:solidFill>
                      <a:srgbClr val="333399"/>
                    </a:solidFill>
                    <a:cs typeface="Arial" charset="0"/>
                    <a:sym typeface="Arial" charset="0"/>
                  </a:rPr>
                  <a:t>Action</a:t>
                </a:r>
              </a:p>
            </p:txBody>
          </p:sp>
        </p:grpSp>
        <p:grpSp>
          <p:nvGrpSpPr>
            <p:cNvPr id="11" name="Group 49"/>
            <p:cNvGrpSpPr>
              <a:grpSpLocks/>
            </p:cNvGrpSpPr>
            <p:nvPr/>
          </p:nvGrpSpPr>
          <p:grpSpPr bwMode="auto">
            <a:xfrm>
              <a:off x="1097" y="0"/>
              <a:ext cx="537" cy="192"/>
              <a:chOff x="0" y="0"/>
              <a:chExt cx="536" cy="192"/>
            </a:xfrm>
          </p:grpSpPr>
          <p:sp>
            <p:nvSpPr>
              <p:cNvPr id="85046" name="AutoShape 50"/>
              <p:cNvSpPr>
                <a:spLocks/>
              </p:cNvSpPr>
              <p:nvPr/>
            </p:nvSpPr>
            <p:spPr bwMode="auto">
              <a:xfrm>
                <a:off x="2" y="0"/>
                <a:ext cx="532" cy="192"/>
              </a:xfrm>
              <a:prstGeom prst="roundRect">
                <a:avLst>
                  <a:gd name="adj" fmla="val 16667"/>
                </a:avLst>
              </a:prstGeom>
              <a:solidFill>
                <a:srgbClr val="FFCC99"/>
              </a:solidFill>
              <a:ln w="381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  <a:ea typeface="ヒラギノ角ゴ ProN W3" pitchFamily="-108" charset="-128"/>
                  <a:sym typeface="Arial" charset="0"/>
                </a:endParaRPr>
              </a:p>
            </p:txBody>
          </p:sp>
          <p:sp>
            <p:nvSpPr>
              <p:cNvPr id="85047" name="Rectangle 51"/>
              <p:cNvSpPr>
                <a:spLocks/>
              </p:cNvSpPr>
              <p:nvPr/>
            </p:nvSpPr>
            <p:spPr bwMode="auto">
              <a:xfrm>
                <a:off x="0" y="5"/>
                <a:ext cx="536" cy="18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89829" bIns="38100" anchor="ctr">
                <a:spAutoFit/>
              </a:bodyPr>
              <a:lstStyle/>
              <a:p>
                <a:pPr marL="12700" algn="ctr"/>
                <a:r>
                  <a:rPr lang="en-US" sz="1400">
                    <a:solidFill>
                      <a:srgbClr val="333399"/>
                    </a:solidFill>
                    <a:cs typeface="Arial" charset="0"/>
                    <a:sym typeface="Arial" charset="0"/>
                  </a:rPr>
                  <a:t>Statistics</a:t>
                </a:r>
              </a:p>
            </p:txBody>
          </p:sp>
        </p:grpSp>
      </p:grpSp>
      <p:grpSp>
        <p:nvGrpSpPr>
          <p:cNvPr id="12" name="Group 52"/>
          <p:cNvGrpSpPr>
            <a:grpSpLocks/>
          </p:cNvGrpSpPr>
          <p:nvPr/>
        </p:nvGrpSpPr>
        <p:grpSpPr bwMode="auto">
          <a:xfrm>
            <a:off x="989013" y="4800600"/>
            <a:ext cx="2595562" cy="304800"/>
            <a:chOff x="0" y="0"/>
            <a:chExt cx="1634" cy="192"/>
          </a:xfrm>
        </p:grpSpPr>
        <p:grpSp>
          <p:nvGrpSpPr>
            <p:cNvPr id="13" name="Group 53"/>
            <p:cNvGrpSpPr>
              <a:grpSpLocks/>
            </p:cNvGrpSpPr>
            <p:nvPr/>
          </p:nvGrpSpPr>
          <p:grpSpPr bwMode="auto">
            <a:xfrm>
              <a:off x="0" y="0"/>
              <a:ext cx="531" cy="192"/>
              <a:chOff x="0" y="0"/>
              <a:chExt cx="531" cy="192"/>
            </a:xfrm>
          </p:grpSpPr>
          <p:sp>
            <p:nvSpPr>
              <p:cNvPr id="85041" name="AutoShape 54"/>
              <p:cNvSpPr>
                <a:spLocks/>
              </p:cNvSpPr>
              <p:nvPr/>
            </p:nvSpPr>
            <p:spPr bwMode="auto">
              <a:xfrm>
                <a:off x="0" y="0"/>
                <a:ext cx="531" cy="19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  <a:ea typeface="ヒラギノ角ゴ ProN W3" pitchFamily="-108" charset="-128"/>
                  <a:sym typeface="Arial" charset="0"/>
                </a:endParaRPr>
              </a:p>
            </p:txBody>
          </p:sp>
          <p:sp>
            <p:nvSpPr>
              <p:cNvPr id="85042" name="Rectangle 55"/>
              <p:cNvSpPr>
                <a:spLocks/>
              </p:cNvSpPr>
              <p:nvPr/>
            </p:nvSpPr>
            <p:spPr bwMode="auto">
              <a:xfrm>
                <a:off x="106" y="5"/>
                <a:ext cx="319" cy="18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89829" bIns="38100" anchor="ctr">
                <a:spAutoFit/>
              </a:bodyPr>
              <a:lstStyle/>
              <a:p>
                <a:pPr marL="12700" algn="ctr"/>
                <a:r>
                  <a:rPr lang="en-US" sz="1400">
                    <a:solidFill>
                      <a:srgbClr val="333399"/>
                    </a:solidFill>
                    <a:cs typeface="Arial" charset="0"/>
                    <a:sym typeface="Arial" charset="0"/>
                  </a:rPr>
                  <a:t>Rule</a:t>
                </a:r>
              </a:p>
            </p:txBody>
          </p:sp>
        </p:grpSp>
        <p:grpSp>
          <p:nvGrpSpPr>
            <p:cNvPr id="14" name="Group 56"/>
            <p:cNvGrpSpPr>
              <a:grpSpLocks/>
            </p:cNvGrpSpPr>
            <p:nvPr/>
          </p:nvGrpSpPr>
          <p:grpSpPr bwMode="auto">
            <a:xfrm>
              <a:off x="550" y="0"/>
              <a:ext cx="531" cy="192"/>
              <a:chOff x="0" y="0"/>
              <a:chExt cx="531" cy="192"/>
            </a:xfrm>
          </p:grpSpPr>
          <p:sp>
            <p:nvSpPr>
              <p:cNvPr id="85039" name="AutoShape 57"/>
              <p:cNvSpPr>
                <a:spLocks/>
              </p:cNvSpPr>
              <p:nvPr/>
            </p:nvSpPr>
            <p:spPr bwMode="auto">
              <a:xfrm>
                <a:off x="0" y="0"/>
                <a:ext cx="531" cy="192"/>
              </a:xfrm>
              <a:prstGeom prst="roundRect">
                <a:avLst>
                  <a:gd name="adj" fmla="val 16667"/>
                </a:avLst>
              </a:prstGeom>
              <a:solidFill>
                <a:srgbClr val="99CC00">
                  <a:alpha val="61960"/>
                </a:srgbClr>
              </a:solidFill>
              <a:ln w="381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  <a:ea typeface="ヒラギノ角ゴ ProN W3" pitchFamily="-108" charset="-128"/>
                  <a:sym typeface="Arial" charset="0"/>
                </a:endParaRPr>
              </a:p>
            </p:txBody>
          </p:sp>
          <p:sp>
            <p:nvSpPr>
              <p:cNvPr id="85040" name="Rectangle 58"/>
              <p:cNvSpPr>
                <a:spLocks/>
              </p:cNvSpPr>
              <p:nvPr/>
            </p:nvSpPr>
            <p:spPr bwMode="auto">
              <a:xfrm>
                <a:off x="66" y="5"/>
                <a:ext cx="399" cy="18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89829" bIns="38100" anchor="ctr">
                <a:spAutoFit/>
              </a:bodyPr>
              <a:lstStyle/>
              <a:p>
                <a:pPr marL="12700" algn="ctr"/>
                <a:r>
                  <a:rPr lang="en-US" sz="1400">
                    <a:solidFill>
                      <a:srgbClr val="333399"/>
                    </a:solidFill>
                    <a:cs typeface="Arial" charset="0"/>
                    <a:sym typeface="Arial" charset="0"/>
                  </a:rPr>
                  <a:t>Action</a:t>
                </a:r>
              </a:p>
            </p:txBody>
          </p:sp>
        </p:grpSp>
        <p:grpSp>
          <p:nvGrpSpPr>
            <p:cNvPr id="15" name="Group 59"/>
            <p:cNvGrpSpPr>
              <a:grpSpLocks/>
            </p:cNvGrpSpPr>
            <p:nvPr/>
          </p:nvGrpSpPr>
          <p:grpSpPr bwMode="auto">
            <a:xfrm>
              <a:off x="1097" y="0"/>
              <a:ext cx="537" cy="192"/>
              <a:chOff x="0" y="0"/>
              <a:chExt cx="536" cy="192"/>
            </a:xfrm>
          </p:grpSpPr>
          <p:sp>
            <p:nvSpPr>
              <p:cNvPr id="85037" name="AutoShape 60"/>
              <p:cNvSpPr>
                <a:spLocks/>
              </p:cNvSpPr>
              <p:nvPr/>
            </p:nvSpPr>
            <p:spPr bwMode="auto">
              <a:xfrm>
                <a:off x="2" y="0"/>
                <a:ext cx="532" cy="192"/>
              </a:xfrm>
              <a:prstGeom prst="roundRect">
                <a:avLst>
                  <a:gd name="adj" fmla="val 16667"/>
                </a:avLst>
              </a:prstGeom>
              <a:solidFill>
                <a:srgbClr val="FFCC99"/>
              </a:solidFill>
              <a:ln w="381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  <a:ea typeface="ヒラギノ角ゴ ProN W3" pitchFamily="-108" charset="-128"/>
                  <a:sym typeface="Arial" charset="0"/>
                </a:endParaRPr>
              </a:p>
            </p:txBody>
          </p:sp>
          <p:sp>
            <p:nvSpPr>
              <p:cNvPr id="85038" name="Rectangle 61"/>
              <p:cNvSpPr>
                <a:spLocks/>
              </p:cNvSpPr>
              <p:nvPr/>
            </p:nvSpPr>
            <p:spPr bwMode="auto">
              <a:xfrm>
                <a:off x="0" y="5"/>
                <a:ext cx="536" cy="18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89829" bIns="38100" anchor="ctr">
                <a:spAutoFit/>
              </a:bodyPr>
              <a:lstStyle/>
              <a:p>
                <a:pPr marL="12700" algn="ctr"/>
                <a:r>
                  <a:rPr lang="en-US" sz="1400">
                    <a:solidFill>
                      <a:srgbClr val="333399"/>
                    </a:solidFill>
                    <a:cs typeface="Arial" charset="0"/>
                    <a:sym typeface="Arial" charset="0"/>
                  </a:rPr>
                  <a:t>Statistics</a:t>
                </a:r>
              </a:p>
            </p:txBody>
          </p:sp>
        </p:grpSp>
      </p:grpSp>
      <p:grpSp>
        <p:nvGrpSpPr>
          <p:cNvPr id="16" name="Group 62"/>
          <p:cNvGrpSpPr>
            <a:grpSpLocks/>
          </p:cNvGrpSpPr>
          <p:nvPr/>
        </p:nvGrpSpPr>
        <p:grpSpPr bwMode="auto">
          <a:xfrm>
            <a:off x="4572000" y="4800600"/>
            <a:ext cx="2593975" cy="304800"/>
            <a:chOff x="0" y="0"/>
            <a:chExt cx="1634" cy="192"/>
          </a:xfrm>
        </p:grpSpPr>
        <p:grpSp>
          <p:nvGrpSpPr>
            <p:cNvPr id="17" name="Group 63"/>
            <p:cNvGrpSpPr>
              <a:grpSpLocks/>
            </p:cNvGrpSpPr>
            <p:nvPr/>
          </p:nvGrpSpPr>
          <p:grpSpPr bwMode="auto">
            <a:xfrm>
              <a:off x="0" y="0"/>
              <a:ext cx="531" cy="192"/>
              <a:chOff x="0" y="0"/>
              <a:chExt cx="531" cy="192"/>
            </a:xfrm>
          </p:grpSpPr>
          <p:sp>
            <p:nvSpPr>
              <p:cNvPr id="85032" name="AutoShape 64"/>
              <p:cNvSpPr>
                <a:spLocks/>
              </p:cNvSpPr>
              <p:nvPr/>
            </p:nvSpPr>
            <p:spPr bwMode="auto">
              <a:xfrm>
                <a:off x="0" y="0"/>
                <a:ext cx="531" cy="19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  <a:ea typeface="ヒラギノ角ゴ ProN W3" pitchFamily="-108" charset="-128"/>
                  <a:sym typeface="Arial" charset="0"/>
                </a:endParaRPr>
              </a:p>
            </p:txBody>
          </p:sp>
          <p:sp>
            <p:nvSpPr>
              <p:cNvPr id="85033" name="Rectangle 65"/>
              <p:cNvSpPr>
                <a:spLocks/>
              </p:cNvSpPr>
              <p:nvPr/>
            </p:nvSpPr>
            <p:spPr bwMode="auto">
              <a:xfrm>
                <a:off x="106" y="5"/>
                <a:ext cx="319" cy="18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89829" bIns="38100" anchor="ctr">
                <a:spAutoFit/>
              </a:bodyPr>
              <a:lstStyle/>
              <a:p>
                <a:pPr marL="12700" algn="ctr"/>
                <a:r>
                  <a:rPr lang="en-US" sz="1400">
                    <a:solidFill>
                      <a:srgbClr val="333399"/>
                    </a:solidFill>
                    <a:cs typeface="Arial" charset="0"/>
                    <a:sym typeface="Arial" charset="0"/>
                  </a:rPr>
                  <a:t>Rule</a:t>
                </a:r>
              </a:p>
            </p:txBody>
          </p:sp>
        </p:grpSp>
        <p:grpSp>
          <p:nvGrpSpPr>
            <p:cNvPr id="18" name="Group 66"/>
            <p:cNvGrpSpPr>
              <a:grpSpLocks/>
            </p:cNvGrpSpPr>
            <p:nvPr/>
          </p:nvGrpSpPr>
          <p:grpSpPr bwMode="auto">
            <a:xfrm>
              <a:off x="550" y="0"/>
              <a:ext cx="531" cy="192"/>
              <a:chOff x="0" y="0"/>
              <a:chExt cx="531" cy="192"/>
            </a:xfrm>
          </p:grpSpPr>
          <p:sp>
            <p:nvSpPr>
              <p:cNvPr id="85030" name="AutoShape 67"/>
              <p:cNvSpPr>
                <a:spLocks/>
              </p:cNvSpPr>
              <p:nvPr/>
            </p:nvSpPr>
            <p:spPr bwMode="auto">
              <a:xfrm>
                <a:off x="0" y="0"/>
                <a:ext cx="531" cy="192"/>
              </a:xfrm>
              <a:prstGeom prst="roundRect">
                <a:avLst>
                  <a:gd name="adj" fmla="val 16667"/>
                </a:avLst>
              </a:prstGeom>
              <a:solidFill>
                <a:srgbClr val="99CC00">
                  <a:alpha val="61960"/>
                </a:srgbClr>
              </a:solidFill>
              <a:ln w="381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  <a:ea typeface="ヒラギノ角ゴ ProN W3" pitchFamily="-108" charset="-128"/>
                  <a:sym typeface="Arial" charset="0"/>
                </a:endParaRPr>
              </a:p>
            </p:txBody>
          </p:sp>
          <p:sp>
            <p:nvSpPr>
              <p:cNvPr id="85031" name="Rectangle 68"/>
              <p:cNvSpPr>
                <a:spLocks/>
              </p:cNvSpPr>
              <p:nvPr/>
            </p:nvSpPr>
            <p:spPr bwMode="auto">
              <a:xfrm>
                <a:off x="65" y="5"/>
                <a:ext cx="400" cy="18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89829" bIns="38100" anchor="ctr">
                <a:spAutoFit/>
              </a:bodyPr>
              <a:lstStyle/>
              <a:p>
                <a:pPr marL="12700" algn="ctr"/>
                <a:r>
                  <a:rPr lang="en-US" sz="1400">
                    <a:solidFill>
                      <a:srgbClr val="333399"/>
                    </a:solidFill>
                    <a:cs typeface="Arial" charset="0"/>
                    <a:sym typeface="Arial" charset="0"/>
                  </a:rPr>
                  <a:t>Action</a:t>
                </a:r>
              </a:p>
            </p:txBody>
          </p:sp>
        </p:grpSp>
        <p:grpSp>
          <p:nvGrpSpPr>
            <p:cNvPr id="19" name="Group 69"/>
            <p:cNvGrpSpPr>
              <a:grpSpLocks/>
            </p:cNvGrpSpPr>
            <p:nvPr/>
          </p:nvGrpSpPr>
          <p:grpSpPr bwMode="auto">
            <a:xfrm>
              <a:off x="1097" y="0"/>
              <a:ext cx="537" cy="192"/>
              <a:chOff x="0" y="0"/>
              <a:chExt cx="536" cy="192"/>
            </a:xfrm>
          </p:grpSpPr>
          <p:sp>
            <p:nvSpPr>
              <p:cNvPr id="85028" name="AutoShape 70"/>
              <p:cNvSpPr>
                <a:spLocks/>
              </p:cNvSpPr>
              <p:nvPr/>
            </p:nvSpPr>
            <p:spPr bwMode="auto">
              <a:xfrm>
                <a:off x="2" y="0"/>
                <a:ext cx="532" cy="192"/>
              </a:xfrm>
              <a:prstGeom prst="roundRect">
                <a:avLst>
                  <a:gd name="adj" fmla="val 16667"/>
                </a:avLst>
              </a:prstGeom>
              <a:solidFill>
                <a:srgbClr val="FFCC99"/>
              </a:solidFill>
              <a:ln w="381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  <a:ea typeface="ヒラギノ角ゴ ProN W3" pitchFamily="-108" charset="-128"/>
                  <a:sym typeface="Arial" charset="0"/>
                </a:endParaRPr>
              </a:p>
            </p:txBody>
          </p:sp>
          <p:sp>
            <p:nvSpPr>
              <p:cNvPr id="85029" name="Rectangle 71"/>
              <p:cNvSpPr>
                <a:spLocks/>
              </p:cNvSpPr>
              <p:nvPr/>
            </p:nvSpPr>
            <p:spPr bwMode="auto">
              <a:xfrm>
                <a:off x="0" y="5"/>
                <a:ext cx="536" cy="18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89829" bIns="38100" anchor="ctr">
                <a:spAutoFit/>
              </a:bodyPr>
              <a:lstStyle/>
              <a:p>
                <a:pPr marL="12700" algn="ctr"/>
                <a:r>
                  <a:rPr lang="en-US" sz="1400">
                    <a:solidFill>
                      <a:srgbClr val="333399"/>
                    </a:solidFill>
                    <a:cs typeface="Arial" charset="0"/>
                    <a:sym typeface="Arial" charset="0"/>
                  </a:rPr>
                  <a:t>Statistics</a:t>
                </a:r>
              </a:p>
            </p:txBody>
          </p:sp>
        </p:grpSp>
      </p:grpSp>
      <p:sp>
        <p:nvSpPr>
          <p:cNvPr id="76" name="TextBox 75"/>
          <p:cNvSpPr txBox="1"/>
          <p:nvPr/>
        </p:nvSpPr>
        <p:spPr>
          <a:xfrm>
            <a:off x="5638800" y="6019800"/>
            <a:ext cx="708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Atul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-0.08883 " pathEditMode="relative" ptsTypes="AA">
                                      <p:cBhvr>
                                        <p:cTn id="10" dur="5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1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2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74 -0.09322 L -0.33247 -0.45524 L -0.58038 -0.05668 L -0.70417 0.06222 " pathEditMode="relative" rAng="0" ptsTypes="AAAA">
                                      <p:cBhvr>
                                        <p:cTn id="32" dur="20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" y="-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6" grpId="0" animBg="1"/>
      <p:bldP spid="12326" grpId="1" animBg="1"/>
      <p:bldP spid="12326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Interesting Problems in Networking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Mobility management</a:t>
            </a:r>
          </a:p>
          <a:p>
            <a:r>
              <a:rPr lang="en-US" dirty="0" smtClean="0"/>
              <a:t>Network security</a:t>
            </a:r>
          </a:p>
          <a:p>
            <a:r>
              <a:rPr lang="en-US" dirty="0" smtClean="0"/>
              <a:t>Energy management</a:t>
            </a:r>
          </a:p>
          <a:p>
            <a:r>
              <a:rPr lang="en-US" dirty="0" smtClean="0"/>
              <a:t>Flow management and measurement</a:t>
            </a:r>
          </a:p>
          <a:p>
            <a:r>
              <a:rPr lang="en-US" dirty="0" smtClean="0"/>
              <a:t>Packet processing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 lIns="50800" tIns="50800" rIns="132080" bIns="50800">
            <a:normAutofit/>
          </a:bodyPr>
          <a:lstStyle/>
          <a:p>
            <a:pPr marL="39688" eaLnBrk="1" hangingPunct="1"/>
            <a:r>
              <a:rPr lang="en-US" dirty="0" smtClean="0">
                <a:ea typeface="ＭＳ Ｐゴシック" pitchFamily="-108" charset="-128"/>
              </a:rPr>
              <a:t>Usage examples</a:t>
            </a:r>
          </a:p>
        </p:txBody>
      </p:sp>
      <p:sp>
        <p:nvSpPr>
          <p:cNvPr id="87043" name="Rectangle 4"/>
          <p:cNvSpPr>
            <a:spLocks noGrp="1" noChangeArrowheads="1"/>
          </p:cNvSpPr>
          <p:nvPr>
            <p:ph type="body" idx="4294967295"/>
          </p:nvPr>
        </p:nvSpPr>
        <p:spPr/>
        <p:txBody>
          <a:bodyPr lIns="50800" tIns="50800" rIns="132080" bIns="50800"/>
          <a:lstStyle/>
          <a:p>
            <a:pPr marL="382588" eaLnBrk="1" hangingPunct="1">
              <a:lnSpc>
                <a:spcPct val="90000"/>
              </a:lnSpc>
            </a:pPr>
            <a:r>
              <a:rPr lang="en-US" sz="2400" dirty="0" err="1" smtClean="0">
                <a:ea typeface="ＭＳ Ｐゴシック" pitchFamily="-108" charset="-128"/>
              </a:rPr>
              <a:t>Atul’s</a:t>
            </a:r>
            <a:r>
              <a:rPr lang="en-US" sz="2400" dirty="0" smtClean="0">
                <a:ea typeface="ＭＳ Ｐゴシック" pitchFamily="-108" charset="-128"/>
              </a:rPr>
              <a:t> code: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pitchFamily="-108" charset="-128"/>
              </a:rPr>
              <a:t>Static “</a:t>
            </a:r>
            <a:r>
              <a:rPr lang="en-US" sz="2000" dirty="0" err="1" smtClean="0">
                <a:ea typeface="ＭＳ Ｐゴシック" pitchFamily="-108" charset="-128"/>
              </a:rPr>
              <a:t>VLANs</a:t>
            </a:r>
            <a:r>
              <a:rPr lang="en-US" sz="2000" dirty="0" smtClean="0">
                <a:ea typeface="ＭＳ Ｐゴシック" pitchFamily="-108" charset="-128"/>
              </a:rPr>
              <a:t>”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pitchFamily="-108" charset="-128"/>
              </a:rPr>
              <a:t>His own new routing protocol: </a:t>
            </a:r>
            <a:r>
              <a:rPr lang="en-US" sz="2000" dirty="0" err="1" smtClean="0">
                <a:ea typeface="ＭＳ Ｐゴシック" pitchFamily="-108" charset="-128"/>
              </a:rPr>
              <a:t>unicast</a:t>
            </a:r>
            <a:r>
              <a:rPr lang="en-US" sz="2000" dirty="0" smtClean="0">
                <a:ea typeface="ＭＳ Ｐゴシック" pitchFamily="-108" charset="-128"/>
              </a:rPr>
              <a:t>, multicast, multipath, load-balancing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pitchFamily="-108" charset="-128"/>
              </a:rPr>
              <a:t>Network access control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pitchFamily="-108" charset="-128"/>
              </a:rPr>
              <a:t>Home network manager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pitchFamily="-108" charset="-128"/>
              </a:rPr>
              <a:t>Mobility manager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pitchFamily="-108" charset="-128"/>
              </a:rPr>
              <a:t>Energy manager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pitchFamily="-108" charset="-128"/>
              </a:rPr>
              <a:t>Packet processor (in controller)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z="2000" dirty="0" err="1" smtClean="0">
                <a:ea typeface="ＭＳ Ｐゴシック" pitchFamily="-108" charset="-128"/>
              </a:rPr>
              <a:t>IPvAtul</a:t>
            </a:r>
            <a:endParaRPr lang="en-US" sz="2000" dirty="0" smtClean="0">
              <a:ea typeface="ＭＳ Ｐゴシック" pitchFamily="-108" charset="-128"/>
            </a:endParaRPr>
          </a:p>
          <a:p>
            <a:pPr marL="782638" lvl="1"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pitchFamily="-108" charset="-128"/>
              </a:rPr>
              <a:t>Network measurement and visualization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pitchFamily="-108" charset="-128"/>
              </a:rPr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>
            <a:noAutofit/>
          </a:bodyPr>
          <a:lstStyle/>
          <a:p>
            <a:pPr eaLnBrk="1" hangingPunct="1"/>
            <a:r>
              <a:rPr lang="en-US" sz="4000" dirty="0" smtClean="0">
                <a:ea typeface="ＭＳ Ｐゴシック" pitchFamily="-108" charset="-128"/>
              </a:rPr>
              <a:t>Separate </a:t>
            </a:r>
            <a:r>
              <a:rPr lang="en-US" sz="4000" dirty="0" err="1" smtClean="0">
                <a:ea typeface="ＭＳ Ｐゴシック" pitchFamily="-108" charset="-128"/>
              </a:rPr>
              <a:t>VLANs</a:t>
            </a:r>
            <a:r>
              <a:rPr lang="en-US" sz="4000" dirty="0" smtClean="0">
                <a:ea typeface="ＭＳ Ｐゴシック" pitchFamily="-108" charset="-128"/>
              </a:rPr>
              <a:t> for Production and Research Traffic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95600" y="2667000"/>
            <a:ext cx="3352800" cy="1371600"/>
            <a:chOff x="0" y="0"/>
            <a:chExt cx="2112" cy="864"/>
          </a:xfrm>
        </p:grpSpPr>
        <p:sp>
          <p:nvSpPr>
            <p:cNvPr id="89119" name="AutoShape 5"/>
            <p:cNvSpPr>
              <a:spLocks/>
            </p:cNvSpPr>
            <p:nvPr/>
          </p:nvSpPr>
          <p:spPr bwMode="auto">
            <a:xfrm>
              <a:off x="0" y="0"/>
              <a:ext cx="2112" cy="86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333399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ea typeface="ヒラギノ角ゴ ProN W3" pitchFamily="-108" charset="-128"/>
              </a:endParaRPr>
            </a:p>
          </p:txBody>
        </p:sp>
        <p:sp>
          <p:nvSpPr>
            <p:cNvPr id="89120" name="AutoShape 6"/>
            <p:cNvSpPr>
              <a:spLocks/>
            </p:cNvSpPr>
            <p:nvPr/>
          </p:nvSpPr>
          <p:spPr bwMode="auto">
            <a:xfrm>
              <a:off x="0" y="0"/>
              <a:ext cx="2112" cy="432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5B5BAD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ea typeface="ヒラギノ角ゴ ProN W3" pitchFamily="-108" charset="-128"/>
              </a:endParaRPr>
            </a:p>
          </p:txBody>
        </p:sp>
        <p:sp>
          <p:nvSpPr>
            <p:cNvPr id="89121" name="Rectangle 7"/>
            <p:cNvSpPr>
              <a:spLocks/>
            </p:cNvSpPr>
            <p:nvPr/>
          </p:nvSpPr>
          <p:spPr bwMode="auto">
            <a:xfrm>
              <a:off x="999" y="476"/>
              <a:ext cx="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>
                <a:ea typeface="ヒラギノ角ゴ ProN W3" pitchFamily="-108" charset="-128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895600" y="1905000"/>
            <a:ext cx="3352800" cy="1371600"/>
            <a:chOff x="0" y="0"/>
            <a:chExt cx="2112" cy="864"/>
          </a:xfrm>
        </p:grpSpPr>
        <p:sp>
          <p:nvSpPr>
            <p:cNvPr id="89116" name="AutoShape 9"/>
            <p:cNvSpPr>
              <a:spLocks/>
            </p:cNvSpPr>
            <p:nvPr/>
          </p:nvSpPr>
          <p:spPr bwMode="auto">
            <a:xfrm>
              <a:off x="0" y="0"/>
              <a:ext cx="2112" cy="86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2973B5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ea typeface="ヒラギノ角ゴ ProN W3" pitchFamily="-108" charset="-128"/>
              </a:endParaRPr>
            </a:p>
          </p:txBody>
        </p:sp>
        <p:sp>
          <p:nvSpPr>
            <p:cNvPr id="89117" name="AutoShape 10"/>
            <p:cNvSpPr>
              <a:spLocks/>
            </p:cNvSpPr>
            <p:nvPr/>
          </p:nvSpPr>
          <p:spPr bwMode="auto">
            <a:xfrm>
              <a:off x="0" y="0"/>
              <a:ext cx="2112" cy="432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538FC3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ea typeface="ヒラギノ角ゴ ProN W3" pitchFamily="-108" charset="-128"/>
              </a:endParaRPr>
            </a:p>
          </p:txBody>
        </p:sp>
        <p:sp>
          <p:nvSpPr>
            <p:cNvPr id="89118" name="Rectangle 11"/>
            <p:cNvSpPr>
              <a:spLocks/>
            </p:cNvSpPr>
            <p:nvPr/>
          </p:nvSpPr>
          <p:spPr bwMode="auto">
            <a:xfrm>
              <a:off x="999" y="476"/>
              <a:ext cx="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>
                <a:ea typeface="ヒラギノ角ゴ ProN W3" pitchFamily="-108" charset="-128"/>
              </a:endParaRPr>
            </a:p>
          </p:txBody>
        </p:sp>
      </p:grpSp>
      <p:sp>
        <p:nvSpPr>
          <p:cNvPr id="89093" name="Line 12"/>
          <p:cNvSpPr>
            <a:spLocks noChangeShapeType="1"/>
          </p:cNvSpPr>
          <p:nvPr/>
        </p:nvSpPr>
        <p:spPr bwMode="auto">
          <a:xfrm flipH="1">
            <a:off x="2667000" y="3886200"/>
            <a:ext cx="628650" cy="1143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89094" name="Picture 1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5029200"/>
            <a:ext cx="1066800" cy="755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9095" name="Picture 1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5264150"/>
            <a:ext cx="1066800" cy="755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9096" name="Picture 1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257800"/>
            <a:ext cx="1066800" cy="755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9097" name="Picture 1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959350"/>
            <a:ext cx="1066800" cy="755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9098" name="Line 17"/>
          <p:cNvSpPr>
            <a:spLocks noChangeShapeType="1"/>
          </p:cNvSpPr>
          <p:nvPr/>
        </p:nvSpPr>
        <p:spPr bwMode="auto">
          <a:xfrm flipH="1">
            <a:off x="3886200" y="4038600"/>
            <a:ext cx="171450" cy="12192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9099" name="Line 18"/>
          <p:cNvSpPr>
            <a:spLocks noChangeShapeType="1"/>
          </p:cNvSpPr>
          <p:nvPr/>
        </p:nvSpPr>
        <p:spPr bwMode="auto">
          <a:xfrm>
            <a:off x="5029200" y="4038600"/>
            <a:ext cx="171450" cy="12192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9100" name="Line 19"/>
          <p:cNvSpPr>
            <a:spLocks noChangeShapeType="1"/>
          </p:cNvSpPr>
          <p:nvPr/>
        </p:nvSpPr>
        <p:spPr bwMode="auto">
          <a:xfrm>
            <a:off x="5715000" y="3886200"/>
            <a:ext cx="628650" cy="1143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8" name="AutoShape 20"/>
          <p:cNvSpPr>
            <a:spLocks/>
          </p:cNvSpPr>
          <p:nvPr/>
        </p:nvSpPr>
        <p:spPr bwMode="auto">
          <a:xfrm>
            <a:off x="2209800" y="3627438"/>
            <a:ext cx="4495800" cy="1554162"/>
          </a:xfrm>
          <a:custGeom>
            <a:avLst/>
            <a:gdLst>
              <a:gd name="T0" fmla="*/ 0 w 21600"/>
              <a:gd name="T1" fmla="*/ 0 h 20640"/>
              <a:gd name="T2" fmla="*/ 21600 w 21600"/>
              <a:gd name="T3" fmla="*/ 20640 h 20640"/>
            </a:gdLst>
            <a:ahLst/>
            <a:cxnLst/>
            <a:rect l="T0" t="T1" r="T2" b="T3"/>
            <a:pathLst>
              <a:path w="21600" h="20640">
                <a:moveTo>
                  <a:pt x="0" y="20640"/>
                </a:moveTo>
                <a:cubicBezTo>
                  <a:pt x="1556" y="13215"/>
                  <a:pt x="3112" y="5790"/>
                  <a:pt x="4393" y="2415"/>
                </a:cubicBezTo>
                <a:cubicBezTo>
                  <a:pt x="5675" y="-960"/>
                  <a:pt x="5675" y="727"/>
                  <a:pt x="7688" y="390"/>
                </a:cubicBezTo>
                <a:cubicBezTo>
                  <a:pt x="9702" y="52"/>
                  <a:pt x="14644" y="-285"/>
                  <a:pt x="16475" y="390"/>
                </a:cubicBezTo>
                <a:cubicBezTo>
                  <a:pt x="18305" y="1065"/>
                  <a:pt x="17817" y="1402"/>
                  <a:pt x="18671" y="4440"/>
                </a:cubicBezTo>
                <a:cubicBezTo>
                  <a:pt x="19525" y="7478"/>
                  <a:pt x="20563" y="13046"/>
                  <a:pt x="21600" y="18615"/>
                </a:cubicBezTo>
              </a:path>
            </a:pathLst>
          </a:custGeom>
          <a:noFill/>
          <a:ln w="76200">
            <a:solidFill>
              <a:srgbClr val="E36853"/>
            </a:solidFill>
            <a:miter lim="800000"/>
            <a:headEnd/>
            <a:tailEnd type="arrow" w="lg" len="lg"/>
          </a:ln>
        </p:spPr>
        <p:txBody>
          <a:bodyPr lIns="0" tIns="0" rIns="0" bIns="0"/>
          <a:lstStyle/>
          <a:p>
            <a:endParaRPr lang="en-US">
              <a:ea typeface="ヒラギノ角ゴ ProN W3" pitchFamily="-108" charset="-128"/>
            </a:endParaRPr>
          </a:p>
        </p:txBody>
      </p:sp>
      <p:sp>
        <p:nvSpPr>
          <p:cNvPr id="89102" name="Rectangle 21"/>
          <p:cNvSpPr>
            <a:spLocks/>
          </p:cNvSpPr>
          <p:nvPr/>
        </p:nvSpPr>
        <p:spPr bwMode="auto">
          <a:xfrm>
            <a:off x="3105150" y="3429000"/>
            <a:ext cx="293211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FFFFFF"/>
                </a:solidFill>
              </a:rPr>
              <a:t>Normal L2/L3 Processing</a:t>
            </a:r>
          </a:p>
        </p:txBody>
      </p:sp>
      <p:sp>
        <p:nvSpPr>
          <p:cNvPr id="22550" name="AutoShape 22"/>
          <p:cNvSpPr>
            <a:spLocks/>
          </p:cNvSpPr>
          <p:nvPr/>
        </p:nvSpPr>
        <p:spPr bwMode="auto">
          <a:xfrm>
            <a:off x="1979613" y="2847975"/>
            <a:ext cx="5030787" cy="2282825"/>
          </a:xfrm>
          <a:custGeom>
            <a:avLst/>
            <a:gdLst>
              <a:gd name="T0" fmla="*/ 0 w 21600"/>
              <a:gd name="T1" fmla="*/ 0 h 20640"/>
              <a:gd name="T2" fmla="*/ 21600 w 21600"/>
              <a:gd name="T3" fmla="*/ 20640 h 20640"/>
            </a:gdLst>
            <a:ahLst/>
            <a:cxnLst/>
            <a:rect l="T0" t="T1" r="T2" b="T3"/>
            <a:pathLst>
              <a:path w="21600" h="20640">
                <a:moveTo>
                  <a:pt x="0" y="20640"/>
                </a:moveTo>
                <a:cubicBezTo>
                  <a:pt x="1556" y="13215"/>
                  <a:pt x="3112" y="5790"/>
                  <a:pt x="4393" y="2415"/>
                </a:cubicBezTo>
                <a:cubicBezTo>
                  <a:pt x="5675" y="-960"/>
                  <a:pt x="5675" y="728"/>
                  <a:pt x="7688" y="390"/>
                </a:cubicBezTo>
                <a:cubicBezTo>
                  <a:pt x="9702" y="53"/>
                  <a:pt x="14644" y="-285"/>
                  <a:pt x="16475" y="390"/>
                </a:cubicBezTo>
                <a:cubicBezTo>
                  <a:pt x="18305" y="1065"/>
                  <a:pt x="17817" y="1403"/>
                  <a:pt x="18671" y="4440"/>
                </a:cubicBezTo>
                <a:cubicBezTo>
                  <a:pt x="19525" y="7478"/>
                  <a:pt x="20563" y="13046"/>
                  <a:pt x="21600" y="18615"/>
                </a:cubicBezTo>
              </a:path>
            </a:pathLst>
          </a:custGeom>
          <a:noFill/>
          <a:ln w="76200">
            <a:solidFill>
              <a:srgbClr val="99CC00"/>
            </a:solidFill>
            <a:miter lim="800000"/>
            <a:headEnd/>
            <a:tailEnd type="arrow" w="lg" len="lg"/>
          </a:ln>
        </p:spPr>
        <p:txBody>
          <a:bodyPr lIns="0" tIns="0" rIns="0" bIns="0"/>
          <a:lstStyle/>
          <a:p>
            <a:endParaRPr lang="en-US">
              <a:ea typeface="ヒラギノ角ゴ ProN W3" pitchFamily="-108" charset="-128"/>
            </a:endParaRP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3657600" y="2667000"/>
            <a:ext cx="1752600" cy="457200"/>
            <a:chOff x="0" y="0"/>
            <a:chExt cx="1104" cy="288"/>
          </a:xfrm>
        </p:grpSpPr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0" y="0"/>
              <a:ext cx="1104" cy="288"/>
              <a:chOff x="0" y="0"/>
              <a:chExt cx="1104" cy="288"/>
            </a:xfrm>
          </p:grpSpPr>
          <p:sp>
            <p:nvSpPr>
              <p:cNvPr id="89114" name="Rectangle 25"/>
              <p:cNvSpPr>
                <a:spLocks/>
              </p:cNvSpPr>
              <p:nvPr/>
            </p:nvSpPr>
            <p:spPr bwMode="auto">
              <a:xfrm>
                <a:off x="0" y="0"/>
                <a:ext cx="1104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ea typeface="ヒラギノ角ゴ ProN W3" pitchFamily="-108" charset="-128"/>
                </a:endParaRPr>
              </a:p>
            </p:txBody>
          </p:sp>
          <p:sp>
            <p:nvSpPr>
              <p:cNvPr id="89115" name="Rectangle 26"/>
              <p:cNvSpPr>
                <a:spLocks/>
              </p:cNvSpPr>
              <p:nvPr/>
            </p:nvSpPr>
            <p:spPr bwMode="auto">
              <a:xfrm>
                <a:off x="94" y="57"/>
                <a:ext cx="915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ctr"/>
                <a:r>
                  <a:rPr lang="en-US"/>
                  <a:t>    Flow Table</a:t>
                </a:r>
              </a:p>
            </p:txBody>
          </p:sp>
        </p:grpSp>
        <p:pic>
          <p:nvPicPr>
            <p:cNvPr id="89113" name="Picture 27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35"/>
              <a:ext cx="288" cy="2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22556" name="Rectangle 28"/>
          <p:cNvSpPr>
            <a:spLocks/>
          </p:cNvSpPr>
          <p:nvPr/>
        </p:nvSpPr>
        <p:spPr bwMode="auto">
          <a:xfrm>
            <a:off x="889000" y="3276600"/>
            <a:ext cx="19494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/>
              <a:t>Production VLANs</a:t>
            </a:r>
          </a:p>
        </p:txBody>
      </p:sp>
      <p:sp>
        <p:nvSpPr>
          <p:cNvPr id="22557" name="Rectangle 29"/>
          <p:cNvSpPr>
            <a:spLocks/>
          </p:cNvSpPr>
          <p:nvPr/>
        </p:nvSpPr>
        <p:spPr bwMode="auto">
          <a:xfrm>
            <a:off x="965200" y="2438400"/>
            <a:ext cx="183356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/>
              <a:t>Research VLANs</a:t>
            </a:r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6248400" y="1752600"/>
            <a:ext cx="2284413" cy="1219200"/>
            <a:chOff x="0" y="0"/>
            <a:chExt cx="1439" cy="768"/>
          </a:xfrm>
        </p:grpSpPr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672" y="192"/>
              <a:ext cx="576" cy="576"/>
              <a:chOff x="0" y="0"/>
              <a:chExt cx="576" cy="576"/>
            </a:xfrm>
          </p:grpSpPr>
          <p:pic>
            <p:nvPicPr>
              <p:cNvPr id="89111" name="Picture 32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0" y="0"/>
                <a:ext cx="576" cy="57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sp>
          <p:nvSpPr>
            <p:cNvPr id="89109" name="Line 33"/>
            <p:cNvSpPr>
              <a:spLocks noChangeShapeType="1"/>
            </p:cNvSpPr>
            <p:nvPr/>
          </p:nvSpPr>
          <p:spPr bwMode="auto">
            <a:xfrm rot="10800000" flipH="1">
              <a:off x="0" y="384"/>
              <a:ext cx="720" cy="24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10" name="Rectangle 34"/>
            <p:cNvSpPr>
              <a:spLocks/>
            </p:cNvSpPr>
            <p:nvPr/>
          </p:nvSpPr>
          <p:spPr bwMode="auto">
            <a:xfrm>
              <a:off x="447" y="0"/>
              <a:ext cx="992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rgbClr val="FA3D2E"/>
                  </a:solidFill>
                </a:rPr>
                <a:t>Controller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1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2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8" grpId="0" animBg="1"/>
      <p:bldP spid="22550" grpId="0" animBg="1"/>
      <p:bldP spid="22556" grpId="0" autoUpdateAnimBg="0"/>
      <p:bldP spid="22557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>
            <a:normAutofit/>
          </a:bodyPr>
          <a:lstStyle/>
          <a:p>
            <a:pPr eaLnBrk="1" hangingPunct="1"/>
            <a:r>
              <a:rPr lang="en-US" dirty="0" err="1" smtClean="0">
                <a:ea typeface="ＭＳ Ｐゴシック" pitchFamily="-108" charset="-128"/>
              </a:rPr>
              <a:t>Virtualize</a:t>
            </a:r>
            <a:r>
              <a:rPr lang="en-US" dirty="0" smtClean="0">
                <a:ea typeface="ＭＳ Ｐゴシック" pitchFamily="-108" charset="-128"/>
              </a:rPr>
              <a:t> </a:t>
            </a:r>
            <a:r>
              <a:rPr lang="en-US" dirty="0" err="1" smtClean="0">
                <a:ea typeface="ＭＳ Ｐゴシック" pitchFamily="-108" charset="-128"/>
              </a:rPr>
              <a:t>OpenFlow</a:t>
            </a:r>
            <a:r>
              <a:rPr lang="en-US" dirty="0" smtClean="0">
                <a:ea typeface="ＭＳ Ｐゴシック" pitchFamily="-108" charset="-128"/>
              </a:rPr>
              <a:t> Switch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95600" y="3276600"/>
            <a:ext cx="3352800" cy="1371600"/>
            <a:chOff x="0" y="0"/>
            <a:chExt cx="2112" cy="864"/>
          </a:xfrm>
        </p:grpSpPr>
        <p:sp>
          <p:nvSpPr>
            <p:cNvPr id="91195" name="AutoShape 5"/>
            <p:cNvSpPr>
              <a:spLocks/>
            </p:cNvSpPr>
            <p:nvPr/>
          </p:nvSpPr>
          <p:spPr bwMode="auto">
            <a:xfrm>
              <a:off x="0" y="0"/>
              <a:ext cx="2112" cy="86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333399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ea typeface="ヒラギノ角ゴ ProN W3" pitchFamily="-108" charset="-128"/>
              </a:endParaRPr>
            </a:p>
          </p:txBody>
        </p:sp>
        <p:sp>
          <p:nvSpPr>
            <p:cNvPr id="91196" name="AutoShape 6"/>
            <p:cNvSpPr>
              <a:spLocks/>
            </p:cNvSpPr>
            <p:nvPr/>
          </p:nvSpPr>
          <p:spPr bwMode="auto">
            <a:xfrm>
              <a:off x="0" y="0"/>
              <a:ext cx="2112" cy="432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5B5BAD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ea typeface="ヒラギノ角ゴ ProN W3" pitchFamily="-108" charset="-128"/>
              </a:endParaRPr>
            </a:p>
          </p:txBody>
        </p:sp>
        <p:sp>
          <p:nvSpPr>
            <p:cNvPr id="91197" name="Rectangle 7"/>
            <p:cNvSpPr>
              <a:spLocks/>
            </p:cNvSpPr>
            <p:nvPr/>
          </p:nvSpPr>
          <p:spPr bwMode="auto">
            <a:xfrm>
              <a:off x="999" y="476"/>
              <a:ext cx="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>
                <a:ea typeface="ヒラギノ角ゴ ProN W3" pitchFamily="-108" charset="-128"/>
              </a:endParaRPr>
            </a:p>
          </p:txBody>
        </p:sp>
      </p:grpSp>
      <p:sp>
        <p:nvSpPr>
          <p:cNvPr id="91140" name="Line 8"/>
          <p:cNvSpPr>
            <a:spLocks noChangeShapeType="1"/>
          </p:cNvSpPr>
          <p:nvPr/>
        </p:nvSpPr>
        <p:spPr bwMode="auto">
          <a:xfrm flipH="1">
            <a:off x="2667000" y="4495800"/>
            <a:ext cx="628650" cy="1143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91141" name="Picture 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5638800"/>
            <a:ext cx="1066800" cy="755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1142" name="Picture 1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5873750"/>
            <a:ext cx="1066800" cy="755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1143" name="Picture 1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867400"/>
            <a:ext cx="1066800" cy="755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1144" name="Picture 1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5568950"/>
            <a:ext cx="1066800" cy="755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1145" name="Line 13"/>
          <p:cNvSpPr>
            <a:spLocks noChangeShapeType="1"/>
          </p:cNvSpPr>
          <p:nvPr/>
        </p:nvSpPr>
        <p:spPr bwMode="auto">
          <a:xfrm flipH="1">
            <a:off x="3886200" y="4648200"/>
            <a:ext cx="171450" cy="12192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1146" name="Line 14"/>
          <p:cNvSpPr>
            <a:spLocks noChangeShapeType="1"/>
          </p:cNvSpPr>
          <p:nvPr/>
        </p:nvSpPr>
        <p:spPr bwMode="auto">
          <a:xfrm>
            <a:off x="5029200" y="4648200"/>
            <a:ext cx="171450" cy="12192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1147" name="Line 15"/>
          <p:cNvSpPr>
            <a:spLocks noChangeShapeType="1"/>
          </p:cNvSpPr>
          <p:nvPr/>
        </p:nvSpPr>
        <p:spPr bwMode="auto">
          <a:xfrm>
            <a:off x="5715000" y="4495800"/>
            <a:ext cx="628650" cy="1143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1148" name="Rectangle 16"/>
          <p:cNvSpPr>
            <a:spLocks/>
          </p:cNvSpPr>
          <p:nvPr/>
        </p:nvSpPr>
        <p:spPr bwMode="auto">
          <a:xfrm>
            <a:off x="3105150" y="4038600"/>
            <a:ext cx="293211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FFFFFF"/>
                </a:solidFill>
              </a:rPr>
              <a:t>Normal L2/L3 Processing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895600" y="2667000"/>
            <a:ext cx="4953000" cy="1219200"/>
            <a:chOff x="0" y="0"/>
            <a:chExt cx="3120" cy="768"/>
          </a:xfrm>
        </p:grpSpPr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0" y="144"/>
              <a:ext cx="2112" cy="624"/>
              <a:chOff x="0" y="0"/>
              <a:chExt cx="2112" cy="624"/>
            </a:xfrm>
          </p:grpSpPr>
          <p:sp>
            <p:nvSpPr>
              <p:cNvPr id="91192" name="AutoShape 19"/>
              <p:cNvSpPr>
                <a:spLocks/>
              </p:cNvSpPr>
              <p:nvPr/>
            </p:nvSpPr>
            <p:spPr bwMode="auto">
              <a:xfrm>
                <a:off x="0" y="0"/>
                <a:ext cx="2112" cy="62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2973B5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ea typeface="ヒラギノ角ゴ ProN W3" pitchFamily="-108" charset="-128"/>
                </a:endParaRPr>
              </a:p>
            </p:txBody>
          </p:sp>
          <p:sp>
            <p:nvSpPr>
              <p:cNvPr id="91193" name="AutoShape 20"/>
              <p:cNvSpPr>
                <a:spLocks/>
              </p:cNvSpPr>
              <p:nvPr/>
            </p:nvSpPr>
            <p:spPr bwMode="auto">
              <a:xfrm>
                <a:off x="0" y="0"/>
                <a:ext cx="2112" cy="312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538FC3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ea typeface="ヒラギノ角ゴ ProN W3" pitchFamily="-108" charset="-128"/>
                </a:endParaRPr>
              </a:p>
            </p:txBody>
          </p:sp>
          <p:sp>
            <p:nvSpPr>
              <p:cNvPr id="91194" name="Rectangle 21"/>
              <p:cNvSpPr>
                <a:spLocks/>
              </p:cNvSpPr>
              <p:nvPr/>
            </p:nvSpPr>
            <p:spPr bwMode="auto">
              <a:xfrm>
                <a:off x="999" y="326"/>
                <a:ext cx="0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>
                  <a:ea typeface="ヒラギノ角ゴ ProN W3" pitchFamily="-108" charset="-128"/>
                </a:endParaRPr>
              </a:p>
            </p:txBody>
          </p:sp>
        </p:grpSp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672" y="528"/>
              <a:ext cx="816" cy="192"/>
              <a:chOff x="0" y="0"/>
              <a:chExt cx="816" cy="192"/>
            </a:xfrm>
          </p:grpSpPr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0" y="0"/>
                <a:ext cx="816" cy="192"/>
                <a:chOff x="0" y="0"/>
                <a:chExt cx="816" cy="192"/>
              </a:xfrm>
            </p:grpSpPr>
            <p:sp>
              <p:nvSpPr>
                <p:cNvPr id="91190" name="Rectangle 24"/>
                <p:cNvSpPr>
                  <a:spLocks/>
                </p:cNvSpPr>
                <p:nvPr/>
              </p:nvSpPr>
              <p:spPr bwMode="auto">
                <a:xfrm>
                  <a:off x="0" y="0"/>
                  <a:ext cx="816" cy="19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ea typeface="ヒラギノ角ゴ ProN W3" pitchFamily="-108" charset="-128"/>
                  </a:endParaRPr>
                </a:p>
              </p:txBody>
            </p:sp>
            <p:sp>
              <p:nvSpPr>
                <p:cNvPr id="91191" name="Rectangle 25"/>
                <p:cNvSpPr>
                  <a:spLocks/>
                </p:cNvSpPr>
                <p:nvPr/>
              </p:nvSpPr>
              <p:spPr bwMode="auto">
                <a:xfrm>
                  <a:off x="46" y="29"/>
                  <a:ext cx="723" cy="13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40639" bIns="0" anchor="ctr">
                  <a:spAutoFit/>
                </a:bodyPr>
                <a:lstStyle/>
                <a:p>
                  <a:pPr marL="39688" algn="ctr"/>
                  <a:r>
                    <a:rPr lang="en-US" sz="1400"/>
                    <a:t>    Flow Table</a:t>
                  </a:r>
                </a:p>
              </p:txBody>
            </p:sp>
          </p:grpSp>
          <p:pic>
            <p:nvPicPr>
              <p:cNvPr id="91189" name="Picture 26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23"/>
                <a:ext cx="212" cy="16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2784" y="0"/>
              <a:ext cx="336" cy="384"/>
              <a:chOff x="0" y="0"/>
              <a:chExt cx="336" cy="384"/>
            </a:xfrm>
          </p:grpSpPr>
          <p:pic>
            <p:nvPicPr>
              <p:cNvPr id="91187" name="Picture 28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0" y="0"/>
                <a:ext cx="336" cy="38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sp>
          <p:nvSpPr>
            <p:cNvPr id="91186" name="Line 29"/>
            <p:cNvSpPr>
              <a:spLocks noChangeShapeType="1"/>
            </p:cNvSpPr>
            <p:nvPr/>
          </p:nvSpPr>
          <p:spPr bwMode="auto">
            <a:xfrm rot="10800000" flipH="1">
              <a:off x="2112" y="192"/>
              <a:ext cx="720" cy="24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2895600" y="2133600"/>
            <a:ext cx="4953000" cy="1219200"/>
            <a:chOff x="0" y="0"/>
            <a:chExt cx="3120" cy="768"/>
          </a:xfrm>
        </p:grpSpPr>
        <p:grpSp>
          <p:nvGrpSpPr>
            <p:cNvPr id="9" name="Group 31"/>
            <p:cNvGrpSpPr>
              <a:grpSpLocks/>
            </p:cNvGrpSpPr>
            <p:nvPr/>
          </p:nvGrpSpPr>
          <p:grpSpPr bwMode="auto">
            <a:xfrm>
              <a:off x="0" y="144"/>
              <a:ext cx="2112" cy="624"/>
              <a:chOff x="0" y="0"/>
              <a:chExt cx="2112" cy="624"/>
            </a:xfrm>
          </p:grpSpPr>
          <p:sp>
            <p:nvSpPr>
              <p:cNvPr id="91180" name="AutoShape 32"/>
              <p:cNvSpPr>
                <a:spLocks/>
              </p:cNvSpPr>
              <p:nvPr/>
            </p:nvSpPr>
            <p:spPr bwMode="auto">
              <a:xfrm>
                <a:off x="0" y="0"/>
                <a:ext cx="2112" cy="62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2973B5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ea typeface="ヒラギノ角ゴ ProN W3" pitchFamily="-108" charset="-128"/>
                </a:endParaRPr>
              </a:p>
            </p:txBody>
          </p:sp>
          <p:sp>
            <p:nvSpPr>
              <p:cNvPr id="91181" name="AutoShape 33"/>
              <p:cNvSpPr>
                <a:spLocks/>
              </p:cNvSpPr>
              <p:nvPr/>
            </p:nvSpPr>
            <p:spPr bwMode="auto">
              <a:xfrm>
                <a:off x="0" y="0"/>
                <a:ext cx="2112" cy="312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538FC3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ea typeface="ヒラギノ角ゴ ProN W3" pitchFamily="-108" charset="-128"/>
                </a:endParaRPr>
              </a:p>
            </p:txBody>
          </p:sp>
          <p:sp>
            <p:nvSpPr>
              <p:cNvPr id="91182" name="Rectangle 34"/>
              <p:cNvSpPr>
                <a:spLocks/>
              </p:cNvSpPr>
              <p:nvPr/>
            </p:nvSpPr>
            <p:spPr bwMode="auto">
              <a:xfrm>
                <a:off x="999" y="326"/>
                <a:ext cx="0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>
                  <a:ea typeface="ヒラギノ角ゴ ProN W3" pitchFamily="-108" charset="-128"/>
                </a:endParaRPr>
              </a:p>
            </p:txBody>
          </p:sp>
        </p:grpSp>
        <p:grpSp>
          <p:nvGrpSpPr>
            <p:cNvPr id="10" name="Group 35"/>
            <p:cNvGrpSpPr>
              <a:grpSpLocks/>
            </p:cNvGrpSpPr>
            <p:nvPr/>
          </p:nvGrpSpPr>
          <p:grpSpPr bwMode="auto">
            <a:xfrm>
              <a:off x="672" y="528"/>
              <a:ext cx="816" cy="192"/>
              <a:chOff x="0" y="0"/>
              <a:chExt cx="816" cy="192"/>
            </a:xfrm>
          </p:grpSpPr>
          <p:grpSp>
            <p:nvGrpSpPr>
              <p:cNvPr id="11" name="Group 36"/>
              <p:cNvGrpSpPr>
                <a:grpSpLocks/>
              </p:cNvGrpSpPr>
              <p:nvPr/>
            </p:nvGrpSpPr>
            <p:grpSpPr bwMode="auto">
              <a:xfrm>
                <a:off x="0" y="0"/>
                <a:ext cx="816" cy="192"/>
                <a:chOff x="0" y="0"/>
                <a:chExt cx="816" cy="192"/>
              </a:xfrm>
            </p:grpSpPr>
            <p:sp>
              <p:nvSpPr>
                <p:cNvPr id="91178" name="Rectangle 37"/>
                <p:cNvSpPr>
                  <a:spLocks/>
                </p:cNvSpPr>
                <p:nvPr/>
              </p:nvSpPr>
              <p:spPr bwMode="auto">
                <a:xfrm>
                  <a:off x="0" y="0"/>
                  <a:ext cx="816" cy="19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ea typeface="ヒラギノ角ゴ ProN W3" pitchFamily="-108" charset="-128"/>
                  </a:endParaRPr>
                </a:p>
              </p:txBody>
            </p:sp>
            <p:sp>
              <p:nvSpPr>
                <p:cNvPr id="91179" name="Rectangle 38"/>
                <p:cNvSpPr>
                  <a:spLocks/>
                </p:cNvSpPr>
                <p:nvPr/>
              </p:nvSpPr>
              <p:spPr bwMode="auto">
                <a:xfrm>
                  <a:off x="46" y="29"/>
                  <a:ext cx="723" cy="13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40639" bIns="0" anchor="ctr">
                  <a:spAutoFit/>
                </a:bodyPr>
                <a:lstStyle/>
                <a:p>
                  <a:pPr marL="39688" algn="ctr"/>
                  <a:r>
                    <a:rPr lang="en-US" sz="1400"/>
                    <a:t>    Flow Table</a:t>
                  </a:r>
                </a:p>
              </p:txBody>
            </p:sp>
          </p:grpSp>
          <p:pic>
            <p:nvPicPr>
              <p:cNvPr id="91177" name="Picture 39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23"/>
                <a:ext cx="212" cy="16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" name="Group 40"/>
            <p:cNvGrpSpPr>
              <a:grpSpLocks/>
            </p:cNvGrpSpPr>
            <p:nvPr/>
          </p:nvGrpSpPr>
          <p:grpSpPr bwMode="auto">
            <a:xfrm>
              <a:off x="2784" y="0"/>
              <a:ext cx="336" cy="384"/>
              <a:chOff x="0" y="0"/>
              <a:chExt cx="336" cy="384"/>
            </a:xfrm>
          </p:grpSpPr>
          <p:pic>
            <p:nvPicPr>
              <p:cNvPr id="91175" name="Picture 41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0" y="0"/>
                <a:ext cx="336" cy="38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sp>
          <p:nvSpPr>
            <p:cNvPr id="91174" name="Line 42"/>
            <p:cNvSpPr>
              <a:spLocks noChangeShapeType="1"/>
            </p:cNvSpPr>
            <p:nvPr/>
          </p:nvSpPr>
          <p:spPr bwMode="auto">
            <a:xfrm rot="10800000" flipH="1">
              <a:off x="2112" y="192"/>
              <a:ext cx="720" cy="24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43"/>
          <p:cNvGrpSpPr>
            <a:grpSpLocks/>
          </p:cNvGrpSpPr>
          <p:nvPr/>
        </p:nvGrpSpPr>
        <p:grpSpPr bwMode="auto">
          <a:xfrm>
            <a:off x="2895600" y="1600200"/>
            <a:ext cx="4953000" cy="1219200"/>
            <a:chOff x="0" y="0"/>
            <a:chExt cx="3120" cy="768"/>
          </a:xfrm>
        </p:grpSpPr>
        <p:grpSp>
          <p:nvGrpSpPr>
            <p:cNvPr id="14" name="Group 44"/>
            <p:cNvGrpSpPr>
              <a:grpSpLocks/>
            </p:cNvGrpSpPr>
            <p:nvPr/>
          </p:nvGrpSpPr>
          <p:grpSpPr bwMode="auto">
            <a:xfrm>
              <a:off x="0" y="144"/>
              <a:ext cx="2112" cy="624"/>
              <a:chOff x="0" y="0"/>
              <a:chExt cx="2112" cy="624"/>
            </a:xfrm>
          </p:grpSpPr>
          <p:sp>
            <p:nvSpPr>
              <p:cNvPr id="91168" name="AutoShape 45"/>
              <p:cNvSpPr>
                <a:spLocks/>
              </p:cNvSpPr>
              <p:nvPr/>
            </p:nvSpPr>
            <p:spPr bwMode="auto">
              <a:xfrm>
                <a:off x="0" y="0"/>
                <a:ext cx="2112" cy="62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2973B5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ea typeface="ヒラギノ角ゴ ProN W3" pitchFamily="-108" charset="-128"/>
                </a:endParaRPr>
              </a:p>
            </p:txBody>
          </p:sp>
          <p:sp>
            <p:nvSpPr>
              <p:cNvPr id="91169" name="AutoShape 46"/>
              <p:cNvSpPr>
                <a:spLocks/>
              </p:cNvSpPr>
              <p:nvPr/>
            </p:nvSpPr>
            <p:spPr bwMode="auto">
              <a:xfrm>
                <a:off x="0" y="0"/>
                <a:ext cx="2112" cy="312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538FC3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ea typeface="ヒラギノ角ゴ ProN W3" pitchFamily="-108" charset="-128"/>
                </a:endParaRPr>
              </a:p>
            </p:txBody>
          </p:sp>
          <p:sp>
            <p:nvSpPr>
              <p:cNvPr id="91170" name="Rectangle 47"/>
              <p:cNvSpPr>
                <a:spLocks/>
              </p:cNvSpPr>
              <p:nvPr/>
            </p:nvSpPr>
            <p:spPr bwMode="auto">
              <a:xfrm>
                <a:off x="999" y="326"/>
                <a:ext cx="0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>
                  <a:ea typeface="ヒラギノ角ゴ ProN W3" pitchFamily="-108" charset="-128"/>
                </a:endParaRPr>
              </a:p>
            </p:txBody>
          </p:sp>
        </p:grpSp>
        <p:grpSp>
          <p:nvGrpSpPr>
            <p:cNvPr id="15" name="Group 48"/>
            <p:cNvGrpSpPr>
              <a:grpSpLocks/>
            </p:cNvGrpSpPr>
            <p:nvPr/>
          </p:nvGrpSpPr>
          <p:grpSpPr bwMode="auto">
            <a:xfrm>
              <a:off x="672" y="528"/>
              <a:ext cx="816" cy="192"/>
              <a:chOff x="0" y="0"/>
              <a:chExt cx="816" cy="192"/>
            </a:xfrm>
          </p:grpSpPr>
          <p:grpSp>
            <p:nvGrpSpPr>
              <p:cNvPr id="16" name="Group 49"/>
              <p:cNvGrpSpPr>
                <a:grpSpLocks/>
              </p:cNvGrpSpPr>
              <p:nvPr/>
            </p:nvGrpSpPr>
            <p:grpSpPr bwMode="auto">
              <a:xfrm>
                <a:off x="0" y="0"/>
                <a:ext cx="816" cy="192"/>
                <a:chOff x="0" y="0"/>
                <a:chExt cx="816" cy="192"/>
              </a:xfrm>
            </p:grpSpPr>
            <p:sp>
              <p:nvSpPr>
                <p:cNvPr id="91166" name="Rectangle 50"/>
                <p:cNvSpPr>
                  <a:spLocks/>
                </p:cNvSpPr>
                <p:nvPr/>
              </p:nvSpPr>
              <p:spPr bwMode="auto">
                <a:xfrm>
                  <a:off x="0" y="0"/>
                  <a:ext cx="816" cy="19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ea typeface="ヒラギノ角ゴ ProN W3" pitchFamily="-108" charset="-128"/>
                  </a:endParaRPr>
                </a:p>
              </p:txBody>
            </p:sp>
            <p:sp>
              <p:nvSpPr>
                <p:cNvPr id="91167" name="Rectangle 51"/>
                <p:cNvSpPr>
                  <a:spLocks/>
                </p:cNvSpPr>
                <p:nvPr/>
              </p:nvSpPr>
              <p:spPr bwMode="auto">
                <a:xfrm>
                  <a:off x="46" y="29"/>
                  <a:ext cx="723" cy="13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40639" bIns="0" anchor="ctr">
                  <a:spAutoFit/>
                </a:bodyPr>
                <a:lstStyle/>
                <a:p>
                  <a:pPr marL="39688" algn="ctr"/>
                  <a:r>
                    <a:rPr lang="en-US" sz="1400"/>
                    <a:t>    Flow Table</a:t>
                  </a:r>
                </a:p>
              </p:txBody>
            </p:sp>
          </p:grpSp>
          <p:pic>
            <p:nvPicPr>
              <p:cNvPr id="91165" name="Picture 52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23"/>
                <a:ext cx="212" cy="16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grpSp>
          <p:nvGrpSpPr>
            <p:cNvPr id="17" name="Group 53"/>
            <p:cNvGrpSpPr>
              <a:grpSpLocks/>
            </p:cNvGrpSpPr>
            <p:nvPr/>
          </p:nvGrpSpPr>
          <p:grpSpPr bwMode="auto">
            <a:xfrm>
              <a:off x="2784" y="0"/>
              <a:ext cx="336" cy="384"/>
              <a:chOff x="0" y="0"/>
              <a:chExt cx="336" cy="384"/>
            </a:xfrm>
          </p:grpSpPr>
          <p:pic>
            <p:nvPicPr>
              <p:cNvPr id="91163" name="Picture 54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0" y="0"/>
                <a:ext cx="336" cy="38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sp>
          <p:nvSpPr>
            <p:cNvPr id="91162" name="Line 55"/>
            <p:cNvSpPr>
              <a:spLocks noChangeShapeType="1"/>
            </p:cNvSpPr>
            <p:nvPr/>
          </p:nvSpPr>
          <p:spPr bwMode="auto">
            <a:xfrm rot="10800000" flipH="1">
              <a:off x="2112" y="192"/>
              <a:ext cx="720" cy="24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152" name="Rectangle 56"/>
          <p:cNvSpPr>
            <a:spLocks/>
          </p:cNvSpPr>
          <p:nvPr/>
        </p:nvSpPr>
        <p:spPr bwMode="auto">
          <a:xfrm>
            <a:off x="588963" y="2209800"/>
            <a:ext cx="22542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/>
              <a:t>Researcher A VLANs</a:t>
            </a:r>
          </a:p>
        </p:txBody>
      </p:sp>
      <p:sp>
        <p:nvSpPr>
          <p:cNvPr id="91153" name="Rectangle 57"/>
          <p:cNvSpPr>
            <a:spLocks/>
          </p:cNvSpPr>
          <p:nvPr/>
        </p:nvSpPr>
        <p:spPr bwMode="auto">
          <a:xfrm>
            <a:off x="584200" y="2667000"/>
            <a:ext cx="22542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/>
              <a:t>Researcher B VLANs</a:t>
            </a:r>
          </a:p>
        </p:txBody>
      </p:sp>
      <p:sp>
        <p:nvSpPr>
          <p:cNvPr id="91154" name="Rectangle 58"/>
          <p:cNvSpPr>
            <a:spLocks/>
          </p:cNvSpPr>
          <p:nvPr/>
        </p:nvSpPr>
        <p:spPr bwMode="auto">
          <a:xfrm>
            <a:off x="577850" y="3214688"/>
            <a:ext cx="22669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/>
              <a:t>Researcher C VLANs</a:t>
            </a:r>
          </a:p>
        </p:txBody>
      </p:sp>
      <p:sp>
        <p:nvSpPr>
          <p:cNvPr id="91155" name="Rectangle 59"/>
          <p:cNvSpPr>
            <a:spLocks/>
          </p:cNvSpPr>
          <p:nvPr/>
        </p:nvSpPr>
        <p:spPr bwMode="auto">
          <a:xfrm>
            <a:off x="736600" y="3810000"/>
            <a:ext cx="19494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/>
              <a:t>Production VLANs</a:t>
            </a:r>
          </a:p>
        </p:txBody>
      </p:sp>
      <p:sp>
        <p:nvSpPr>
          <p:cNvPr id="91156" name="Rectangle 60"/>
          <p:cNvSpPr>
            <a:spLocks/>
          </p:cNvSpPr>
          <p:nvPr/>
        </p:nvSpPr>
        <p:spPr bwMode="auto">
          <a:xfrm>
            <a:off x="7747000" y="1724025"/>
            <a:ext cx="1019175" cy="212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400">
                <a:solidFill>
                  <a:srgbClr val="FA3D2E"/>
                </a:solidFill>
              </a:rPr>
              <a:t>Controller A</a:t>
            </a:r>
          </a:p>
        </p:txBody>
      </p:sp>
      <p:sp>
        <p:nvSpPr>
          <p:cNvPr id="91157" name="Rectangle 61"/>
          <p:cNvSpPr>
            <a:spLocks/>
          </p:cNvSpPr>
          <p:nvPr/>
        </p:nvSpPr>
        <p:spPr bwMode="auto">
          <a:xfrm>
            <a:off x="7747000" y="2209800"/>
            <a:ext cx="1019175" cy="212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400">
                <a:solidFill>
                  <a:srgbClr val="FA3D2E"/>
                </a:solidFill>
              </a:rPr>
              <a:t>Controller B</a:t>
            </a:r>
          </a:p>
        </p:txBody>
      </p:sp>
      <p:sp>
        <p:nvSpPr>
          <p:cNvPr id="91158" name="Rectangle 62"/>
          <p:cNvSpPr>
            <a:spLocks/>
          </p:cNvSpPr>
          <p:nvPr/>
        </p:nvSpPr>
        <p:spPr bwMode="auto">
          <a:xfrm>
            <a:off x="7742238" y="2743200"/>
            <a:ext cx="1030287" cy="212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400">
                <a:solidFill>
                  <a:srgbClr val="FA3D2E"/>
                </a:solidFill>
              </a:rPr>
              <a:t>Controller 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613" y="6267450"/>
            <a:ext cx="723900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3187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7513" y="6267450"/>
            <a:ext cx="725487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3188" name="Line 3"/>
          <p:cNvSpPr>
            <a:spLocks noChangeShapeType="1"/>
          </p:cNvSpPr>
          <p:nvPr/>
        </p:nvSpPr>
        <p:spPr bwMode="auto">
          <a:xfrm flipH="1">
            <a:off x="1762125" y="4397375"/>
            <a:ext cx="628650" cy="1141413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3189" name="Line 4"/>
          <p:cNvSpPr>
            <a:spLocks noChangeShapeType="1"/>
          </p:cNvSpPr>
          <p:nvPr/>
        </p:nvSpPr>
        <p:spPr bwMode="auto">
          <a:xfrm>
            <a:off x="4130675" y="6040438"/>
            <a:ext cx="290513" cy="319087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163888" y="5538788"/>
            <a:ext cx="1304925" cy="501650"/>
            <a:chOff x="0" y="0"/>
            <a:chExt cx="1169" cy="449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0"/>
              <a:ext cx="1169" cy="449"/>
              <a:chOff x="0" y="0"/>
              <a:chExt cx="1169" cy="449"/>
            </a:xfrm>
          </p:grpSpPr>
          <p:sp>
            <p:nvSpPr>
              <p:cNvPr id="93243" name="AutoShape 7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custGeom>
                <a:avLst/>
                <a:gdLst>
                  <a:gd name="T0" fmla="*/ 2 w 21600"/>
                  <a:gd name="T1" fmla="*/ 0 h 21600"/>
                  <a:gd name="T2" fmla="*/ 0 60000 65536"/>
                  <a:gd name="T3" fmla="*/ 0 w 21600"/>
                  <a:gd name="T4" fmla="*/ 0 h 21600"/>
                  <a:gd name="T5" fmla="*/ 21600 w 21600"/>
                  <a:gd name="T6" fmla="*/ 21600 h 21600"/>
                </a:gdLst>
                <a:ahLst/>
                <a:cxnLst>
                  <a:cxn ang="T2">
                    <a:pos x="T0" y="T1"/>
                  </a:cxn>
                </a:cxnLst>
                <a:rect l="T3" t="T4" r="T5" b="T6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adFill rotWithShape="0">
                <a:gsLst>
                  <a:gs pos="0">
                    <a:srgbClr val="BBE0E3"/>
                  </a:gs>
                  <a:gs pos="100000">
                    <a:srgbClr val="566769"/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3244" name="Rectangle 8"/>
              <p:cNvSpPr>
                <a:spLocks/>
              </p:cNvSpPr>
              <p:nvPr/>
            </p:nvSpPr>
            <p:spPr bwMode="auto">
              <a:xfrm>
                <a:off x="0" y="116"/>
                <a:ext cx="1168" cy="21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0" y="0"/>
              <a:ext cx="1169" cy="224"/>
              <a:chOff x="0" y="0"/>
              <a:chExt cx="1169" cy="224"/>
            </a:xfrm>
          </p:grpSpPr>
          <p:sp>
            <p:nvSpPr>
              <p:cNvPr id="93241" name="AutoShape 10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custGeom>
                <a:avLst/>
                <a:gdLst>
                  <a:gd name="T0" fmla="*/ 2 w 21600"/>
                  <a:gd name="T1" fmla="*/ 0 h 21600"/>
                  <a:gd name="T2" fmla="*/ 0 60000 65536"/>
                  <a:gd name="T3" fmla="*/ 0 w 21600"/>
                  <a:gd name="T4" fmla="*/ 0 h 21600"/>
                  <a:gd name="T5" fmla="*/ 21600 w 21600"/>
                  <a:gd name="T6" fmla="*/ 21600 h 21600"/>
                </a:gdLst>
                <a:ahLst/>
                <a:cxnLst>
                  <a:cxn ang="T2">
                    <a:pos x="T0" y="T1"/>
                  </a:cxn>
                </a:cxnLst>
                <a:rect l="T3" t="T4" r="T5" b="T6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C8E6E8"/>
              </a:solidFill>
              <a:ln w="12700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3242" name="Rectangle 11"/>
              <p:cNvSpPr>
                <a:spLocks/>
              </p:cNvSpPr>
              <p:nvPr/>
            </p:nvSpPr>
            <p:spPr bwMode="auto">
              <a:xfrm>
                <a:off x="0" y="4"/>
                <a:ext cx="1168" cy="21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93191" name="Rectangle 12"/>
          <p:cNvSpPr>
            <a:spLocks/>
          </p:cNvSpPr>
          <p:nvPr/>
        </p:nvSpPr>
        <p:spPr bwMode="auto">
          <a:xfrm>
            <a:off x="3429000" y="5562600"/>
            <a:ext cx="771525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7" bIns="0">
            <a:spAutoFit/>
          </a:bodyPr>
          <a:lstStyle/>
          <a:p>
            <a:pPr marL="38100" algn="ctr"/>
            <a:r>
              <a:rPr lang="en-US" sz="1300">
                <a:solidFill>
                  <a:srgbClr val="333399"/>
                </a:solidFill>
                <a:latin typeface="Tahoma" pitchFamily="-108" charset="0"/>
                <a:cs typeface="Tahoma" pitchFamily="-108" charset="0"/>
                <a:sym typeface="Tahoma" pitchFamily="-108" charset="0"/>
              </a:rPr>
              <a:t>OpenFlow </a:t>
            </a:r>
          </a:p>
          <a:p>
            <a:pPr marL="38100" algn="ctr"/>
            <a:r>
              <a:rPr lang="en-US" sz="1300">
                <a:solidFill>
                  <a:srgbClr val="333399"/>
                </a:solidFill>
                <a:latin typeface="Tahoma" pitchFamily="-108" charset="0"/>
                <a:cs typeface="Tahoma" pitchFamily="-108" charset="0"/>
                <a:sym typeface="Tahoma" pitchFamily="-108" charset="0"/>
              </a:rPr>
              <a:t>Switch</a:t>
            </a: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785813" y="5538788"/>
            <a:ext cx="1304925" cy="501650"/>
            <a:chOff x="0" y="0"/>
            <a:chExt cx="1169" cy="449"/>
          </a:xfrm>
        </p:grpSpPr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0" y="0"/>
              <a:ext cx="1169" cy="449"/>
              <a:chOff x="0" y="0"/>
              <a:chExt cx="1169" cy="449"/>
            </a:xfrm>
          </p:grpSpPr>
          <p:sp>
            <p:nvSpPr>
              <p:cNvPr id="93237" name="AutoShape 16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custGeom>
                <a:avLst/>
                <a:gdLst>
                  <a:gd name="T0" fmla="*/ 2 w 21600"/>
                  <a:gd name="T1" fmla="*/ 0 h 21600"/>
                  <a:gd name="T2" fmla="*/ 0 60000 65536"/>
                  <a:gd name="T3" fmla="*/ 0 w 21600"/>
                  <a:gd name="T4" fmla="*/ 0 h 21600"/>
                  <a:gd name="T5" fmla="*/ 21600 w 21600"/>
                  <a:gd name="T6" fmla="*/ 21600 h 21600"/>
                </a:gdLst>
                <a:ahLst/>
                <a:cxnLst>
                  <a:cxn ang="T2">
                    <a:pos x="T0" y="T1"/>
                  </a:cxn>
                </a:cxnLst>
                <a:rect l="T3" t="T4" r="T5" b="T6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adFill rotWithShape="0">
                <a:gsLst>
                  <a:gs pos="0">
                    <a:srgbClr val="BBE0E3"/>
                  </a:gs>
                  <a:gs pos="100000">
                    <a:srgbClr val="566769"/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3238" name="Rectangle 17"/>
              <p:cNvSpPr>
                <a:spLocks/>
              </p:cNvSpPr>
              <p:nvPr/>
            </p:nvSpPr>
            <p:spPr bwMode="auto">
              <a:xfrm>
                <a:off x="0" y="116"/>
                <a:ext cx="1168" cy="21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0" y="0"/>
              <a:ext cx="1169" cy="224"/>
              <a:chOff x="0" y="0"/>
              <a:chExt cx="1169" cy="224"/>
            </a:xfrm>
          </p:grpSpPr>
          <p:sp>
            <p:nvSpPr>
              <p:cNvPr id="93235" name="AutoShape 19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custGeom>
                <a:avLst/>
                <a:gdLst>
                  <a:gd name="T0" fmla="*/ 2 w 21600"/>
                  <a:gd name="T1" fmla="*/ 0 h 21600"/>
                  <a:gd name="T2" fmla="*/ 0 60000 65536"/>
                  <a:gd name="T3" fmla="*/ 0 w 21600"/>
                  <a:gd name="T4" fmla="*/ 0 h 21600"/>
                  <a:gd name="T5" fmla="*/ 21600 w 21600"/>
                  <a:gd name="T6" fmla="*/ 21600 h 21600"/>
                </a:gdLst>
                <a:ahLst/>
                <a:cxnLst>
                  <a:cxn ang="T2">
                    <a:pos x="T0" y="T1"/>
                  </a:cxn>
                </a:cxnLst>
                <a:rect l="T3" t="T4" r="T5" b="T6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C8E6E8"/>
              </a:solidFill>
              <a:ln w="12700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3236" name="Rectangle 20"/>
              <p:cNvSpPr>
                <a:spLocks/>
              </p:cNvSpPr>
              <p:nvPr/>
            </p:nvSpPr>
            <p:spPr bwMode="auto">
              <a:xfrm>
                <a:off x="0" y="4"/>
                <a:ext cx="1168" cy="21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2149475" y="3941763"/>
            <a:ext cx="1304925" cy="501650"/>
            <a:chOff x="0" y="0"/>
            <a:chExt cx="1169" cy="449"/>
          </a:xfrm>
        </p:grpSpPr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0" y="0"/>
              <a:ext cx="1169" cy="449"/>
              <a:chOff x="0" y="0"/>
              <a:chExt cx="1169" cy="449"/>
            </a:xfrm>
          </p:grpSpPr>
          <p:sp>
            <p:nvSpPr>
              <p:cNvPr id="93231" name="AutoShape 25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custGeom>
                <a:avLst/>
                <a:gdLst>
                  <a:gd name="T0" fmla="*/ 2 w 21600"/>
                  <a:gd name="T1" fmla="*/ 0 h 21600"/>
                  <a:gd name="T2" fmla="*/ 0 60000 65536"/>
                  <a:gd name="T3" fmla="*/ 0 w 21600"/>
                  <a:gd name="T4" fmla="*/ 0 h 21600"/>
                  <a:gd name="T5" fmla="*/ 21600 w 21600"/>
                  <a:gd name="T6" fmla="*/ 21600 h 21600"/>
                </a:gdLst>
                <a:ahLst/>
                <a:cxnLst>
                  <a:cxn ang="T2">
                    <a:pos x="T0" y="T1"/>
                  </a:cxn>
                </a:cxnLst>
                <a:rect l="T3" t="T4" r="T5" b="T6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adFill rotWithShape="0">
                <a:gsLst>
                  <a:gs pos="0">
                    <a:srgbClr val="BBE0E3"/>
                  </a:gs>
                  <a:gs pos="100000">
                    <a:srgbClr val="566769"/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3232" name="Rectangle 26"/>
              <p:cNvSpPr>
                <a:spLocks/>
              </p:cNvSpPr>
              <p:nvPr/>
            </p:nvSpPr>
            <p:spPr bwMode="auto">
              <a:xfrm>
                <a:off x="0" y="116"/>
                <a:ext cx="1168" cy="21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0" name="Group 27"/>
            <p:cNvGrpSpPr>
              <a:grpSpLocks/>
            </p:cNvGrpSpPr>
            <p:nvPr/>
          </p:nvGrpSpPr>
          <p:grpSpPr bwMode="auto">
            <a:xfrm>
              <a:off x="0" y="0"/>
              <a:ext cx="1169" cy="224"/>
              <a:chOff x="0" y="0"/>
              <a:chExt cx="1169" cy="224"/>
            </a:xfrm>
          </p:grpSpPr>
          <p:sp>
            <p:nvSpPr>
              <p:cNvPr id="93229" name="AutoShape 28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custGeom>
                <a:avLst/>
                <a:gdLst>
                  <a:gd name="T0" fmla="*/ 2 w 21600"/>
                  <a:gd name="T1" fmla="*/ 0 h 21600"/>
                  <a:gd name="T2" fmla="*/ 0 60000 65536"/>
                  <a:gd name="T3" fmla="*/ 0 w 21600"/>
                  <a:gd name="T4" fmla="*/ 0 h 21600"/>
                  <a:gd name="T5" fmla="*/ 21600 w 21600"/>
                  <a:gd name="T6" fmla="*/ 21600 h 21600"/>
                </a:gdLst>
                <a:ahLst/>
                <a:cxnLst>
                  <a:cxn ang="T2">
                    <a:pos x="T0" y="T1"/>
                  </a:cxn>
                </a:cxnLst>
                <a:rect l="T3" t="T4" r="T5" b="T6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C8E6E8"/>
              </a:solidFill>
              <a:ln w="12700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3230" name="Rectangle 29"/>
              <p:cNvSpPr>
                <a:spLocks/>
              </p:cNvSpPr>
              <p:nvPr/>
            </p:nvSpPr>
            <p:spPr bwMode="auto">
              <a:xfrm>
                <a:off x="0" y="4"/>
                <a:ext cx="1168" cy="21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93194" name="Line 32"/>
          <p:cNvSpPr>
            <a:spLocks noChangeShapeType="1"/>
          </p:cNvSpPr>
          <p:nvPr/>
        </p:nvSpPr>
        <p:spPr bwMode="auto">
          <a:xfrm>
            <a:off x="3214688" y="4397375"/>
            <a:ext cx="628650" cy="1141413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3195" name="Line 33"/>
          <p:cNvSpPr>
            <a:spLocks noChangeShapeType="1"/>
          </p:cNvSpPr>
          <p:nvPr/>
        </p:nvSpPr>
        <p:spPr bwMode="auto">
          <a:xfrm flipH="1">
            <a:off x="844550" y="6040438"/>
            <a:ext cx="338138" cy="319087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62" name="Rectangle 34"/>
          <p:cNvSpPr>
            <a:spLocks/>
          </p:cNvSpPr>
          <p:nvPr/>
        </p:nvSpPr>
        <p:spPr bwMode="auto">
          <a:xfrm>
            <a:off x="5180013" y="4932363"/>
            <a:ext cx="925512" cy="46196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40637" bIns="0">
            <a:spAutoFit/>
          </a:bodyPr>
          <a:lstStyle/>
          <a:p>
            <a:pPr marL="38100"/>
            <a:r>
              <a:rPr lang="en-US" sz="1500">
                <a:cs typeface="Arial" charset="0"/>
                <a:sym typeface="Arial" charset="0"/>
              </a:rPr>
              <a:t>OpenFlow</a:t>
            </a:r>
          </a:p>
          <a:p>
            <a:pPr marL="38100"/>
            <a:r>
              <a:rPr lang="en-US" sz="1500">
                <a:cs typeface="Arial" charset="0"/>
                <a:sym typeface="Arial" charset="0"/>
              </a:rPr>
              <a:t>Protocol</a:t>
            </a:r>
          </a:p>
        </p:txBody>
      </p:sp>
      <p:sp>
        <p:nvSpPr>
          <p:cNvPr id="93197" name="Line 35"/>
          <p:cNvSpPr>
            <a:spLocks noChangeShapeType="1"/>
          </p:cNvSpPr>
          <p:nvPr/>
        </p:nvSpPr>
        <p:spPr bwMode="auto">
          <a:xfrm rot="10800000" flipH="1">
            <a:off x="4419600" y="4551363"/>
            <a:ext cx="1371600" cy="1066800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3198" name="Line 36"/>
          <p:cNvSpPr>
            <a:spLocks noChangeShapeType="1"/>
          </p:cNvSpPr>
          <p:nvPr/>
        </p:nvSpPr>
        <p:spPr bwMode="auto">
          <a:xfrm rot="10800000" flipH="1">
            <a:off x="3509963" y="4094163"/>
            <a:ext cx="1752600" cy="76200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3199" name="Line 37"/>
          <p:cNvSpPr>
            <a:spLocks noChangeShapeType="1"/>
          </p:cNvSpPr>
          <p:nvPr/>
        </p:nvSpPr>
        <p:spPr bwMode="auto">
          <a:xfrm rot="10800000" flipH="1">
            <a:off x="2133600" y="4475163"/>
            <a:ext cx="3124200" cy="1143000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5259388" y="3810000"/>
            <a:ext cx="3349625" cy="741363"/>
            <a:chOff x="0" y="0"/>
            <a:chExt cx="3000" cy="664"/>
          </a:xfrm>
        </p:grpSpPr>
        <p:grpSp>
          <p:nvGrpSpPr>
            <p:cNvPr id="12" name="Group 39"/>
            <p:cNvGrpSpPr>
              <a:grpSpLocks/>
            </p:cNvGrpSpPr>
            <p:nvPr/>
          </p:nvGrpSpPr>
          <p:grpSpPr bwMode="auto">
            <a:xfrm>
              <a:off x="0" y="0"/>
              <a:ext cx="3000" cy="664"/>
              <a:chOff x="0" y="0"/>
              <a:chExt cx="3000" cy="664"/>
            </a:xfrm>
          </p:grpSpPr>
          <p:sp>
            <p:nvSpPr>
              <p:cNvPr id="22568" name="AutoShape 40"/>
              <p:cNvSpPr>
                <a:spLocks/>
              </p:cNvSpPr>
              <p:nvPr/>
            </p:nvSpPr>
            <p:spPr bwMode="auto">
              <a:xfrm>
                <a:off x="0" y="0"/>
                <a:ext cx="3000" cy="664"/>
              </a:xfrm>
              <a:prstGeom prst="roundRect">
                <a:avLst>
                  <a:gd name="adj" fmla="val 11718"/>
                </a:avLst>
              </a:prstGeom>
              <a:solidFill>
                <a:srgbClr val="FFFFFF"/>
              </a:solidFill>
              <a:ln w="38100" cap="flat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38099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3226" name="Rectangle 41"/>
              <p:cNvSpPr>
                <a:spLocks/>
              </p:cNvSpPr>
              <p:nvPr/>
            </p:nvSpPr>
            <p:spPr bwMode="auto">
              <a:xfrm>
                <a:off x="33" y="224"/>
                <a:ext cx="2936" cy="21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93224" name="Rectangle 42"/>
            <p:cNvSpPr>
              <a:spLocks/>
            </p:cNvSpPr>
            <p:nvPr/>
          </p:nvSpPr>
          <p:spPr bwMode="auto">
            <a:xfrm>
              <a:off x="109" y="88"/>
              <a:ext cx="2800" cy="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8100" tIns="38100" rIns="112557" bIns="38100" anchor="ctr"/>
            <a:lstStyle/>
            <a:p>
              <a:r>
                <a:rPr lang="en-US" sz="1700">
                  <a:cs typeface="Arial" charset="0"/>
                  <a:sym typeface="Arial" charset="0"/>
                </a:rPr>
                <a:t>OpenFlow FlowVisor </a:t>
              </a:r>
              <a:br>
                <a:rPr lang="en-US" sz="1700">
                  <a:cs typeface="Arial" charset="0"/>
                  <a:sym typeface="Arial" charset="0"/>
                </a:rPr>
              </a:br>
              <a:r>
                <a:rPr lang="en-US" sz="1700">
                  <a:cs typeface="Arial" charset="0"/>
                  <a:sym typeface="Arial" charset="0"/>
                </a:rPr>
                <a:t>&amp; Policy Control</a:t>
              </a:r>
            </a:p>
          </p:txBody>
        </p:sp>
      </p:grpSp>
      <p:grpSp>
        <p:nvGrpSpPr>
          <p:cNvPr id="13" name="Group 43"/>
          <p:cNvGrpSpPr>
            <a:grpSpLocks/>
          </p:cNvGrpSpPr>
          <p:nvPr/>
        </p:nvGrpSpPr>
        <p:grpSpPr bwMode="auto">
          <a:xfrm>
            <a:off x="7620000" y="2132013"/>
            <a:ext cx="914400" cy="911225"/>
            <a:chOff x="0" y="0"/>
            <a:chExt cx="820" cy="816"/>
          </a:xfrm>
        </p:grpSpPr>
        <p:pic>
          <p:nvPicPr>
            <p:cNvPr id="93222" name="Picture 4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820" cy="8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93202" name="Line 45"/>
          <p:cNvSpPr>
            <a:spLocks noChangeShapeType="1"/>
          </p:cNvSpPr>
          <p:nvPr/>
        </p:nvSpPr>
        <p:spPr bwMode="auto">
          <a:xfrm rot="10800000" flipH="1">
            <a:off x="7543800" y="2971800"/>
            <a:ext cx="458788" cy="836613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3203" name="Rectangle 46"/>
          <p:cNvSpPr>
            <a:spLocks/>
          </p:cNvSpPr>
          <p:nvPr/>
        </p:nvSpPr>
        <p:spPr bwMode="auto">
          <a:xfrm>
            <a:off x="7086600" y="1447800"/>
            <a:ext cx="989012" cy="522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7" bIns="0">
            <a:spAutoFit/>
          </a:bodyPr>
          <a:lstStyle/>
          <a:p>
            <a:pPr marL="38100" algn="r"/>
            <a:r>
              <a:rPr lang="en-US" sz="1700" dirty="0" err="1" smtClean="0">
                <a:cs typeface="Arial" charset="0"/>
                <a:sym typeface="Arial" charset="0"/>
              </a:rPr>
              <a:t>Jie’s</a:t>
            </a:r>
            <a:endParaRPr lang="en-US" sz="1700" dirty="0">
              <a:cs typeface="Arial" charset="0"/>
              <a:sym typeface="Arial" charset="0"/>
            </a:endParaRPr>
          </a:p>
          <a:p>
            <a:pPr marL="38100" algn="r"/>
            <a:r>
              <a:rPr lang="en-US" sz="1700" dirty="0">
                <a:cs typeface="Arial" charset="0"/>
                <a:sym typeface="Arial" charset="0"/>
              </a:rPr>
              <a:t>Controller</a:t>
            </a:r>
          </a:p>
        </p:txBody>
      </p:sp>
      <p:sp>
        <p:nvSpPr>
          <p:cNvPr id="93204" name="Rectangle 47"/>
          <p:cNvSpPr>
            <a:spLocks/>
          </p:cNvSpPr>
          <p:nvPr/>
        </p:nvSpPr>
        <p:spPr bwMode="auto">
          <a:xfrm>
            <a:off x="5532438" y="1373188"/>
            <a:ext cx="1006475" cy="522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7" bIns="0">
            <a:spAutoFit/>
          </a:bodyPr>
          <a:lstStyle/>
          <a:p>
            <a:pPr marL="38100" algn="ctr"/>
            <a:r>
              <a:rPr lang="en-US" sz="1700" dirty="0" err="1" smtClean="0">
                <a:cs typeface="Arial" charset="0"/>
                <a:sym typeface="Arial" charset="0"/>
              </a:rPr>
              <a:t>Jimit’s</a:t>
            </a:r>
            <a:endParaRPr lang="en-US" sz="1700" dirty="0">
              <a:cs typeface="Arial" charset="0"/>
              <a:sym typeface="Arial" charset="0"/>
            </a:endParaRPr>
          </a:p>
          <a:p>
            <a:pPr marL="38100" algn="ctr"/>
            <a:r>
              <a:rPr lang="en-US" sz="1700" dirty="0">
                <a:cs typeface="Arial" charset="0"/>
                <a:sym typeface="Arial" charset="0"/>
              </a:rPr>
              <a:t>Controller</a:t>
            </a:r>
          </a:p>
        </p:txBody>
      </p:sp>
      <p:grpSp>
        <p:nvGrpSpPr>
          <p:cNvPr id="14" name="Group 48"/>
          <p:cNvGrpSpPr>
            <a:grpSpLocks/>
          </p:cNvGrpSpPr>
          <p:nvPr/>
        </p:nvGrpSpPr>
        <p:grpSpPr bwMode="auto">
          <a:xfrm>
            <a:off x="5491163" y="1979613"/>
            <a:ext cx="911225" cy="911225"/>
            <a:chOff x="0" y="0"/>
            <a:chExt cx="816" cy="816"/>
          </a:xfrm>
        </p:grpSpPr>
        <p:pic>
          <p:nvPicPr>
            <p:cNvPr id="93221" name="Picture 49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816" cy="8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93206" name="Line 50"/>
          <p:cNvSpPr>
            <a:spLocks noChangeShapeType="1"/>
          </p:cNvSpPr>
          <p:nvPr/>
        </p:nvSpPr>
        <p:spPr bwMode="auto">
          <a:xfrm rot="10800000">
            <a:off x="5867400" y="2819400"/>
            <a:ext cx="531813" cy="990600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3207" name="Rectangle 51"/>
          <p:cNvSpPr>
            <a:spLocks/>
          </p:cNvSpPr>
          <p:nvPr/>
        </p:nvSpPr>
        <p:spPr bwMode="auto">
          <a:xfrm>
            <a:off x="3540125" y="1524000"/>
            <a:ext cx="968404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7" bIns="0">
            <a:spAutoFit/>
          </a:bodyPr>
          <a:lstStyle/>
          <a:p>
            <a:pPr marL="38100"/>
            <a:r>
              <a:rPr lang="en-US" sz="1700" dirty="0" err="1" smtClean="0">
                <a:cs typeface="Arial" charset="0"/>
                <a:sym typeface="Arial" charset="0"/>
              </a:rPr>
              <a:t>Atul’s</a:t>
            </a:r>
            <a:endParaRPr lang="en-US" sz="1700" dirty="0">
              <a:cs typeface="Arial" charset="0"/>
              <a:sym typeface="Arial" charset="0"/>
            </a:endParaRPr>
          </a:p>
          <a:p>
            <a:pPr marL="38100"/>
            <a:r>
              <a:rPr lang="en-US" sz="1700" dirty="0">
                <a:cs typeface="Arial" charset="0"/>
                <a:sym typeface="Arial" charset="0"/>
              </a:rPr>
              <a:t>Controller</a:t>
            </a:r>
          </a:p>
        </p:txBody>
      </p:sp>
      <p:grpSp>
        <p:nvGrpSpPr>
          <p:cNvPr id="15" name="Group 52"/>
          <p:cNvGrpSpPr>
            <a:grpSpLocks/>
          </p:cNvGrpSpPr>
          <p:nvPr/>
        </p:nvGrpSpPr>
        <p:grpSpPr bwMode="auto">
          <a:xfrm>
            <a:off x="3616325" y="2132013"/>
            <a:ext cx="911225" cy="911225"/>
            <a:chOff x="0" y="0"/>
            <a:chExt cx="816" cy="816"/>
          </a:xfrm>
        </p:grpSpPr>
        <p:pic>
          <p:nvPicPr>
            <p:cNvPr id="93220" name="Picture 5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816" cy="8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93209" name="Line 54"/>
          <p:cNvSpPr>
            <a:spLocks noChangeShapeType="1"/>
          </p:cNvSpPr>
          <p:nvPr/>
        </p:nvSpPr>
        <p:spPr bwMode="auto">
          <a:xfrm rot="10800000">
            <a:off x="4268788" y="2971800"/>
            <a:ext cx="1370012" cy="836613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83" name="Rectangle 55"/>
          <p:cNvSpPr>
            <a:spLocks/>
          </p:cNvSpPr>
          <p:nvPr/>
        </p:nvSpPr>
        <p:spPr bwMode="auto">
          <a:xfrm>
            <a:off x="4572000" y="3000375"/>
            <a:ext cx="925513" cy="46196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40637" bIns="0">
            <a:spAutoFit/>
          </a:bodyPr>
          <a:lstStyle/>
          <a:p>
            <a:pPr marL="38100"/>
            <a:r>
              <a:rPr lang="en-US" sz="1500">
                <a:cs typeface="Arial" charset="0"/>
                <a:sym typeface="Arial" charset="0"/>
              </a:rPr>
              <a:t>OpenFlow</a:t>
            </a:r>
          </a:p>
          <a:p>
            <a:pPr marL="38100"/>
            <a:r>
              <a:rPr lang="en-US" sz="1500">
                <a:cs typeface="Arial" charset="0"/>
                <a:sym typeface="Arial" charset="0"/>
              </a:rPr>
              <a:t>Protocol</a:t>
            </a:r>
          </a:p>
        </p:txBody>
      </p:sp>
      <p:sp>
        <p:nvSpPr>
          <p:cNvPr id="93214" name="Rectangle 59"/>
          <p:cNvSpPr>
            <a:spLocks/>
          </p:cNvSpPr>
          <p:nvPr/>
        </p:nvSpPr>
        <p:spPr bwMode="auto">
          <a:xfrm>
            <a:off x="455613" y="241300"/>
            <a:ext cx="8232775" cy="892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81277" bIns="0" anchor="ctr"/>
          <a:lstStyle/>
          <a:p>
            <a:pPr marL="38100" algn="ctr"/>
            <a:r>
              <a:rPr lang="en-US" sz="4400" dirty="0" err="1">
                <a:cs typeface="Helvetica" pitchFamily="-108" charset="0"/>
                <a:sym typeface="Helvetica" pitchFamily="-108" charset="0"/>
              </a:rPr>
              <a:t>Virtualizing</a:t>
            </a:r>
            <a:r>
              <a:rPr lang="en-US" sz="4400" dirty="0">
                <a:cs typeface="Helvetica" pitchFamily="-108" charset="0"/>
                <a:sym typeface="Helvetica" pitchFamily="-108" charset="0"/>
              </a:rPr>
              <a:t> </a:t>
            </a:r>
            <a:r>
              <a:rPr lang="en-US" sz="4400" dirty="0" err="1">
                <a:cs typeface="Helvetica" pitchFamily="-108" charset="0"/>
                <a:sym typeface="Helvetica" pitchFamily="-108" charset="0"/>
              </a:rPr>
              <a:t>OpenFlow</a:t>
            </a:r>
            <a:r>
              <a:rPr lang="en-US" sz="4400" dirty="0">
                <a:cs typeface="Helvetica" pitchFamily="-108" charset="0"/>
                <a:sym typeface="Helvetica" pitchFamily="-108" charset="0"/>
              </a:rPr>
              <a:t> </a:t>
            </a:r>
          </a:p>
        </p:txBody>
      </p:sp>
      <p:pic>
        <p:nvPicPr>
          <p:cNvPr id="93215" name="Picture 1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4038600"/>
            <a:ext cx="381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3216" name="Picture 1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5638800"/>
            <a:ext cx="381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3217" name="Rectangle 12"/>
          <p:cNvSpPr>
            <a:spLocks/>
          </p:cNvSpPr>
          <p:nvPr/>
        </p:nvSpPr>
        <p:spPr bwMode="auto">
          <a:xfrm>
            <a:off x="2428875" y="3962400"/>
            <a:ext cx="771525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7" bIns="0">
            <a:spAutoFit/>
          </a:bodyPr>
          <a:lstStyle/>
          <a:p>
            <a:pPr marL="38100" algn="ctr"/>
            <a:r>
              <a:rPr lang="en-US" sz="1300">
                <a:solidFill>
                  <a:srgbClr val="333399"/>
                </a:solidFill>
                <a:latin typeface="Tahoma" pitchFamily="-108" charset="0"/>
                <a:cs typeface="Tahoma" pitchFamily="-108" charset="0"/>
                <a:sym typeface="Tahoma" pitchFamily="-108" charset="0"/>
              </a:rPr>
              <a:t>OpenFlow </a:t>
            </a:r>
          </a:p>
          <a:p>
            <a:pPr marL="38100" algn="ctr"/>
            <a:r>
              <a:rPr lang="en-US" sz="1300">
                <a:solidFill>
                  <a:srgbClr val="333399"/>
                </a:solidFill>
                <a:latin typeface="Tahoma" pitchFamily="-108" charset="0"/>
                <a:cs typeface="Tahoma" pitchFamily="-108" charset="0"/>
                <a:sym typeface="Tahoma" pitchFamily="-108" charset="0"/>
              </a:rPr>
              <a:t>Switch</a:t>
            </a:r>
          </a:p>
        </p:txBody>
      </p:sp>
      <p:sp>
        <p:nvSpPr>
          <p:cNvPr id="93218" name="Rectangle 12"/>
          <p:cNvSpPr>
            <a:spLocks/>
          </p:cNvSpPr>
          <p:nvPr/>
        </p:nvSpPr>
        <p:spPr bwMode="auto">
          <a:xfrm>
            <a:off x="1066800" y="5562600"/>
            <a:ext cx="771525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7" bIns="0">
            <a:spAutoFit/>
          </a:bodyPr>
          <a:lstStyle/>
          <a:p>
            <a:pPr marL="38100" algn="ctr"/>
            <a:r>
              <a:rPr lang="en-US" sz="1300">
                <a:solidFill>
                  <a:srgbClr val="333399"/>
                </a:solidFill>
                <a:latin typeface="Tahoma" pitchFamily="-108" charset="0"/>
                <a:cs typeface="Tahoma" pitchFamily="-108" charset="0"/>
                <a:sym typeface="Tahoma" pitchFamily="-108" charset="0"/>
              </a:rPr>
              <a:t>OpenFlow </a:t>
            </a:r>
          </a:p>
          <a:p>
            <a:pPr marL="38100" algn="ctr"/>
            <a:r>
              <a:rPr lang="en-US" sz="1300">
                <a:solidFill>
                  <a:srgbClr val="333399"/>
                </a:solidFill>
                <a:latin typeface="Tahoma" pitchFamily="-108" charset="0"/>
                <a:cs typeface="Tahoma" pitchFamily="-108" charset="0"/>
                <a:sym typeface="Tahoma" pitchFamily="-108" charset="0"/>
              </a:rPr>
              <a:t>Switch</a:t>
            </a:r>
          </a:p>
        </p:txBody>
      </p:sp>
      <p:pic>
        <p:nvPicPr>
          <p:cNvPr id="93219" name="Picture 1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5638800"/>
            <a:ext cx="381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613" y="6108700"/>
            <a:ext cx="723900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4211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7513" y="6108700"/>
            <a:ext cx="725487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4212" name="Line 3"/>
          <p:cNvSpPr>
            <a:spLocks noChangeShapeType="1"/>
          </p:cNvSpPr>
          <p:nvPr/>
        </p:nvSpPr>
        <p:spPr bwMode="auto">
          <a:xfrm flipH="1">
            <a:off x="1762125" y="4238625"/>
            <a:ext cx="628650" cy="1141413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13" name="Line 4"/>
          <p:cNvSpPr>
            <a:spLocks noChangeShapeType="1"/>
          </p:cNvSpPr>
          <p:nvPr/>
        </p:nvSpPr>
        <p:spPr bwMode="auto">
          <a:xfrm>
            <a:off x="4130675" y="5881688"/>
            <a:ext cx="290513" cy="320675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163888" y="5380038"/>
            <a:ext cx="1304925" cy="501650"/>
            <a:chOff x="0" y="0"/>
            <a:chExt cx="1169" cy="449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0"/>
              <a:ext cx="1169" cy="449"/>
              <a:chOff x="0" y="0"/>
              <a:chExt cx="1169" cy="449"/>
            </a:xfrm>
          </p:grpSpPr>
          <p:sp>
            <p:nvSpPr>
              <p:cNvPr id="94265" name="AutoShape 7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custGeom>
                <a:avLst/>
                <a:gdLst>
                  <a:gd name="T0" fmla="*/ 2 w 21600"/>
                  <a:gd name="T1" fmla="*/ 0 h 21600"/>
                  <a:gd name="T2" fmla="*/ 0 60000 65536"/>
                  <a:gd name="T3" fmla="*/ 0 w 21600"/>
                  <a:gd name="T4" fmla="*/ 0 h 21600"/>
                  <a:gd name="T5" fmla="*/ 21600 w 21600"/>
                  <a:gd name="T6" fmla="*/ 21600 h 21600"/>
                </a:gdLst>
                <a:ahLst/>
                <a:cxnLst>
                  <a:cxn ang="T2">
                    <a:pos x="T0" y="T1"/>
                  </a:cxn>
                </a:cxnLst>
                <a:rect l="T3" t="T4" r="T5" b="T6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adFill rotWithShape="0">
                <a:gsLst>
                  <a:gs pos="0">
                    <a:srgbClr val="BBE0E3"/>
                  </a:gs>
                  <a:gs pos="100000">
                    <a:srgbClr val="566769"/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4266" name="Rectangle 8"/>
              <p:cNvSpPr>
                <a:spLocks/>
              </p:cNvSpPr>
              <p:nvPr/>
            </p:nvSpPr>
            <p:spPr bwMode="auto">
              <a:xfrm>
                <a:off x="0" y="116"/>
                <a:ext cx="1168" cy="21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0" y="0"/>
              <a:ext cx="1169" cy="224"/>
              <a:chOff x="0" y="0"/>
              <a:chExt cx="1169" cy="224"/>
            </a:xfrm>
          </p:grpSpPr>
          <p:sp>
            <p:nvSpPr>
              <p:cNvPr id="94263" name="AutoShape 10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custGeom>
                <a:avLst/>
                <a:gdLst>
                  <a:gd name="T0" fmla="*/ 2 w 21600"/>
                  <a:gd name="T1" fmla="*/ 0 h 21600"/>
                  <a:gd name="T2" fmla="*/ 0 60000 65536"/>
                  <a:gd name="T3" fmla="*/ 0 w 21600"/>
                  <a:gd name="T4" fmla="*/ 0 h 21600"/>
                  <a:gd name="T5" fmla="*/ 21600 w 21600"/>
                  <a:gd name="T6" fmla="*/ 21600 h 21600"/>
                </a:gdLst>
                <a:ahLst/>
                <a:cxnLst>
                  <a:cxn ang="T2">
                    <a:pos x="T0" y="T1"/>
                  </a:cxn>
                </a:cxnLst>
                <a:rect l="T3" t="T4" r="T5" b="T6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C8E6E8"/>
              </a:solidFill>
              <a:ln w="12700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4264" name="Rectangle 11"/>
              <p:cNvSpPr>
                <a:spLocks/>
              </p:cNvSpPr>
              <p:nvPr/>
            </p:nvSpPr>
            <p:spPr bwMode="auto">
              <a:xfrm>
                <a:off x="0" y="4"/>
                <a:ext cx="1168" cy="21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pic>
        <p:nvPicPr>
          <p:cNvPr id="94215" name="Picture 1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5461000"/>
            <a:ext cx="392113" cy="344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785813" y="5380038"/>
            <a:ext cx="1304925" cy="501650"/>
            <a:chOff x="0" y="0"/>
            <a:chExt cx="1169" cy="449"/>
          </a:xfrm>
        </p:grpSpPr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0" y="0"/>
              <a:ext cx="1169" cy="449"/>
              <a:chOff x="0" y="0"/>
              <a:chExt cx="1169" cy="449"/>
            </a:xfrm>
          </p:grpSpPr>
          <p:sp>
            <p:nvSpPr>
              <p:cNvPr id="94259" name="AutoShape 16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custGeom>
                <a:avLst/>
                <a:gdLst>
                  <a:gd name="T0" fmla="*/ 2 w 21600"/>
                  <a:gd name="T1" fmla="*/ 0 h 21600"/>
                  <a:gd name="T2" fmla="*/ 0 60000 65536"/>
                  <a:gd name="T3" fmla="*/ 0 w 21600"/>
                  <a:gd name="T4" fmla="*/ 0 h 21600"/>
                  <a:gd name="T5" fmla="*/ 21600 w 21600"/>
                  <a:gd name="T6" fmla="*/ 21600 h 21600"/>
                </a:gdLst>
                <a:ahLst/>
                <a:cxnLst>
                  <a:cxn ang="T2">
                    <a:pos x="T0" y="T1"/>
                  </a:cxn>
                </a:cxnLst>
                <a:rect l="T3" t="T4" r="T5" b="T6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adFill rotWithShape="0">
                <a:gsLst>
                  <a:gs pos="0">
                    <a:srgbClr val="BBE0E3"/>
                  </a:gs>
                  <a:gs pos="100000">
                    <a:srgbClr val="566769"/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4260" name="Rectangle 17"/>
              <p:cNvSpPr>
                <a:spLocks/>
              </p:cNvSpPr>
              <p:nvPr/>
            </p:nvSpPr>
            <p:spPr bwMode="auto">
              <a:xfrm>
                <a:off x="0" y="116"/>
                <a:ext cx="1168" cy="21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0" y="0"/>
              <a:ext cx="1169" cy="224"/>
              <a:chOff x="0" y="0"/>
              <a:chExt cx="1169" cy="224"/>
            </a:xfrm>
          </p:grpSpPr>
          <p:sp>
            <p:nvSpPr>
              <p:cNvPr id="94257" name="AutoShape 19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custGeom>
                <a:avLst/>
                <a:gdLst>
                  <a:gd name="T0" fmla="*/ 2 w 21600"/>
                  <a:gd name="T1" fmla="*/ 0 h 21600"/>
                  <a:gd name="T2" fmla="*/ 0 60000 65536"/>
                  <a:gd name="T3" fmla="*/ 0 w 21600"/>
                  <a:gd name="T4" fmla="*/ 0 h 21600"/>
                  <a:gd name="T5" fmla="*/ 21600 w 21600"/>
                  <a:gd name="T6" fmla="*/ 21600 h 21600"/>
                </a:gdLst>
                <a:ahLst/>
                <a:cxnLst>
                  <a:cxn ang="T2">
                    <a:pos x="T0" y="T1"/>
                  </a:cxn>
                </a:cxnLst>
                <a:rect l="T3" t="T4" r="T5" b="T6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C8E6E8"/>
              </a:solidFill>
              <a:ln w="12700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4258" name="Rectangle 20"/>
              <p:cNvSpPr>
                <a:spLocks/>
              </p:cNvSpPr>
              <p:nvPr/>
            </p:nvSpPr>
            <p:spPr bwMode="auto">
              <a:xfrm>
                <a:off x="0" y="4"/>
                <a:ext cx="1168" cy="21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pic>
        <p:nvPicPr>
          <p:cNvPr id="94217" name="Picture 2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0" y="5461000"/>
            <a:ext cx="393700" cy="344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2149475" y="3784600"/>
            <a:ext cx="1304925" cy="500063"/>
            <a:chOff x="0" y="0"/>
            <a:chExt cx="1169" cy="449"/>
          </a:xfrm>
        </p:grpSpPr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0" y="0"/>
              <a:ext cx="1169" cy="449"/>
              <a:chOff x="0" y="0"/>
              <a:chExt cx="1169" cy="449"/>
            </a:xfrm>
          </p:grpSpPr>
          <p:sp>
            <p:nvSpPr>
              <p:cNvPr id="94253" name="AutoShape 25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custGeom>
                <a:avLst/>
                <a:gdLst>
                  <a:gd name="T0" fmla="*/ 2 w 21600"/>
                  <a:gd name="T1" fmla="*/ 0 h 21600"/>
                  <a:gd name="T2" fmla="*/ 0 60000 65536"/>
                  <a:gd name="T3" fmla="*/ 0 w 21600"/>
                  <a:gd name="T4" fmla="*/ 0 h 21600"/>
                  <a:gd name="T5" fmla="*/ 21600 w 21600"/>
                  <a:gd name="T6" fmla="*/ 21600 h 21600"/>
                </a:gdLst>
                <a:ahLst/>
                <a:cxnLst>
                  <a:cxn ang="T2">
                    <a:pos x="T0" y="T1"/>
                  </a:cxn>
                </a:cxnLst>
                <a:rect l="T3" t="T4" r="T5" b="T6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adFill rotWithShape="0">
                <a:gsLst>
                  <a:gs pos="0">
                    <a:srgbClr val="BBE0E3"/>
                  </a:gs>
                  <a:gs pos="100000">
                    <a:srgbClr val="566769"/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4254" name="Rectangle 26"/>
              <p:cNvSpPr>
                <a:spLocks/>
              </p:cNvSpPr>
              <p:nvPr/>
            </p:nvSpPr>
            <p:spPr bwMode="auto">
              <a:xfrm>
                <a:off x="0" y="116"/>
                <a:ext cx="1168" cy="21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0" name="Group 27"/>
            <p:cNvGrpSpPr>
              <a:grpSpLocks/>
            </p:cNvGrpSpPr>
            <p:nvPr/>
          </p:nvGrpSpPr>
          <p:grpSpPr bwMode="auto">
            <a:xfrm>
              <a:off x="0" y="0"/>
              <a:ext cx="1169" cy="224"/>
              <a:chOff x="0" y="0"/>
              <a:chExt cx="1169" cy="224"/>
            </a:xfrm>
          </p:grpSpPr>
          <p:sp>
            <p:nvSpPr>
              <p:cNvPr id="94251" name="AutoShape 28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custGeom>
                <a:avLst/>
                <a:gdLst>
                  <a:gd name="T0" fmla="*/ 2 w 21600"/>
                  <a:gd name="T1" fmla="*/ 0 h 21600"/>
                  <a:gd name="T2" fmla="*/ 0 60000 65536"/>
                  <a:gd name="T3" fmla="*/ 0 w 21600"/>
                  <a:gd name="T4" fmla="*/ 0 h 21600"/>
                  <a:gd name="T5" fmla="*/ 21600 w 21600"/>
                  <a:gd name="T6" fmla="*/ 21600 h 21600"/>
                </a:gdLst>
                <a:ahLst/>
                <a:cxnLst>
                  <a:cxn ang="T2">
                    <a:pos x="T0" y="T1"/>
                  </a:cxn>
                </a:cxnLst>
                <a:rect l="T3" t="T4" r="T5" b="T6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C8E6E8"/>
              </a:solidFill>
              <a:ln w="12700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4252" name="Rectangle 29"/>
              <p:cNvSpPr>
                <a:spLocks/>
              </p:cNvSpPr>
              <p:nvPr/>
            </p:nvSpPr>
            <p:spPr bwMode="auto">
              <a:xfrm>
                <a:off x="0" y="4"/>
                <a:ext cx="1168" cy="21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pic>
        <p:nvPicPr>
          <p:cNvPr id="94219" name="Picture 31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3863975"/>
            <a:ext cx="392113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4220" name="Line 32"/>
          <p:cNvSpPr>
            <a:spLocks noChangeShapeType="1"/>
          </p:cNvSpPr>
          <p:nvPr/>
        </p:nvSpPr>
        <p:spPr bwMode="auto">
          <a:xfrm>
            <a:off x="3214688" y="4238625"/>
            <a:ext cx="628650" cy="1141413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21" name="Line 33"/>
          <p:cNvSpPr>
            <a:spLocks noChangeShapeType="1"/>
          </p:cNvSpPr>
          <p:nvPr/>
        </p:nvSpPr>
        <p:spPr bwMode="auto">
          <a:xfrm flipH="1">
            <a:off x="844550" y="5881688"/>
            <a:ext cx="338138" cy="320675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22" name="Rectangle 34"/>
          <p:cNvSpPr>
            <a:spLocks/>
          </p:cNvSpPr>
          <p:nvPr/>
        </p:nvSpPr>
        <p:spPr bwMode="auto">
          <a:xfrm>
            <a:off x="5180013" y="4773613"/>
            <a:ext cx="925512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7" bIns="0">
            <a:spAutoFit/>
          </a:bodyPr>
          <a:lstStyle/>
          <a:p>
            <a:pPr marL="38100"/>
            <a:r>
              <a:rPr lang="en-US" sz="1500">
                <a:cs typeface="Arial" charset="0"/>
                <a:sym typeface="Arial" charset="0"/>
              </a:rPr>
              <a:t>OpenFlow</a:t>
            </a:r>
          </a:p>
          <a:p>
            <a:pPr marL="38100"/>
            <a:r>
              <a:rPr lang="en-US" sz="1500">
                <a:cs typeface="Arial" charset="0"/>
                <a:sym typeface="Arial" charset="0"/>
              </a:rPr>
              <a:t>Protocol</a:t>
            </a:r>
          </a:p>
        </p:txBody>
      </p:sp>
      <p:sp>
        <p:nvSpPr>
          <p:cNvPr id="94223" name="Line 35"/>
          <p:cNvSpPr>
            <a:spLocks noChangeShapeType="1"/>
          </p:cNvSpPr>
          <p:nvPr/>
        </p:nvSpPr>
        <p:spPr bwMode="auto">
          <a:xfrm rot="10800000" flipH="1">
            <a:off x="4419600" y="4394200"/>
            <a:ext cx="1371600" cy="1065213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24" name="Line 36"/>
          <p:cNvSpPr>
            <a:spLocks noChangeShapeType="1"/>
          </p:cNvSpPr>
          <p:nvPr/>
        </p:nvSpPr>
        <p:spPr bwMode="auto">
          <a:xfrm rot="10800000" flipH="1">
            <a:off x="3509963" y="3935413"/>
            <a:ext cx="1752600" cy="76200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25" name="Line 37"/>
          <p:cNvSpPr>
            <a:spLocks noChangeShapeType="1"/>
          </p:cNvSpPr>
          <p:nvPr/>
        </p:nvSpPr>
        <p:spPr bwMode="auto">
          <a:xfrm rot="10800000" flipH="1">
            <a:off x="2133600" y="4316413"/>
            <a:ext cx="3124200" cy="1143000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5259388" y="3652838"/>
            <a:ext cx="3349625" cy="739775"/>
            <a:chOff x="0" y="0"/>
            <a:chExt cx="3000" cy="664"/>
          </a:xfrm>
        </p:grpSpPr>
        <p:grpSp>
          <p:nvGrpSpPr>
            <p:cNvPr id="12" name="Group 39"/>
            <p:cNvGrpSpPr>
              <a:grpSpLocks/>
            </p:cNvGrpSpPr>
            <p:nvPr/>
          </p:nvGrpSpPr>
          <p:grpSpPr bwMode="auto">
            <a:xfrm>
              <a:off x="0" y="0"/>
              <a:ext cx="3000" cy="664"/>
              <a:chOff x="0" y="0"/>
              <a:chExt cx="3000" cy="664"/>
            </a:xfrm>
          </p:grpSpPr>
          <p:sp>
            <p:nvSpPr>
              <p:cNvPr id="94247" name="AutoShape 40"/>
              <p:cNvSpPr>
                <a:spLocks/>
              </p:cNvSpPr>
              <p:nvPr/>
            </p:nvSpPr>
            <p:spPr bwMode="auto">
              <a:xfrm>
                <a:off x="0" y="0"/>
                <a:ext cx="3000" cy="664"/>
              </a:xfrm>
              <a:prstGeom prst="roundRect">
                <a:avLst>
                  <a:gd name="adj" fmla="val 11718"/>
                </a:avLst>
              </a:prstGeom>
              <a:solidFill>
                <a:srgbClr val="FFFFFF"/>
              </a:solidFill>
              <a:ln w="381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4248" name="Rectangle 41"/>
              <p:cNvSpPr>
                <a:spLocks/>
              </p:cNvSpPr>
              <p:nvPr/>
            </p:nvSpPr>
            <p:spPr bwMode="auto">
              <a:xfrm>
                <a:off x="33" y="224"/>
                <a:ext cx="2936" cy="21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94246" name="Rectangle 42"/>
            <p:cNvSpPr>
              <a:spLocks/>
            </p:cNvSpPr>
            <p:nvPr/>
          </p:nvSpPr>
          <p:spPr bwMode="auto">
            <a:xfrm>
              <a:off x="340" y="88"/>
              <a:ext cx="2434" cy="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112557" bIns="38100" anchor="ctr">
              <a:spAutoFit/>
            </a:bodyPr>
            <a:lstStyle/>
            <a:p>
              <a:r>
                <a:rPr lang="en-US" sz="1700">
                  <a:cs typeface="Arial" charset="0"/>
                  <a:sym typeface="Arial" charset="0"/>
                </a:rPr>
                <a:t>OpenFlow</a:t>
              </a:r>
            </a:p>
            <a:p>
              <a:r>
                <a:rPr lang="en-US" sz="1700">
                  <a:cs typeface="Arial" charset="0"/>
                  <a:sym typeface="Arial" charset="0"/>
                </a:rPr>
                <a:t>FlowVisor &amp; Policy Control</a:t>
              </a:r>
            </a:p>
          </p:txBody>
        </p:sp>
      </p:grpSp>
      <p:sp>
        <p:nvSpPr>
          <p:cNvPr id="94227" name="Rectangle 43"/>
          <p:cNvSpPr>
            <a:spLocks/>
          </p:cNvSpPr>
          <p:nvPr/>
        </p:nvSpPr>
        <p:spPr bwMode="auto">
          <a:xfrm>
            <a:off x="3490913" y="1660525"/>
            <a:ext cx="1023937" cy="261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7" bIns="0">
            <a:spAutoFit/>
          </a:bodyPr>
          <a:lstStyle/>
          <a:p>
            <a:pPr marL="38100"/>
            <a:r>
              <a:rPr lang="en-US" sz="1700">
                <a:cs typeface="Arial" charset="0"/>
                <a:sym typeface="Arial" charset="0"/>
              </a:rPr>
              <a:t>Broadcast</a:t>
            </a:r>
          </a:p>
        </p:txBody>
      </p:sp>
      <p:sp>
        <p:nvSpPr>
          <p:cNvPr id="94228" name="Rectangle 44"/>
          <p:cNvSpPr>
            <a:spLocks/>
          </p:cNvSpPr>
          <p:nvPr/>
        </p:nvSpPr>
        <p:spPr bwMode="auto">
          <a:xfrm>
            <a:off x="5465763" y="1535113"/>
            <a:ext cx="900112" cy="261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7" bIns="0">
            <a:spAutoFit/>
          </a:bodyPr>
          <a:lstStyle/>
          <a:p>
            <a:pPr marL="38100"/>
            <a:r>
              <a:rPr lang="en-US" sz="1700">
                <a:cs typeface="Arial" charset="0"/>
                <a:sym typeface="Arial" charset="0"/>
              </a:rPr>
              <a:t>Multicast</a:t>
            </a:r>
          </a:p>
        </p:txBody>
      </p:sp>
      <p:grpSp>
        <p:nvGrpSpPr>
          <p:cNvPr id="13" name="Group 45"/>
          <p:cNvGrpSpPr>
            <a:grpSpLocks/>
          </p:cNvGrpSpPr>
          <p:nvPr/>
        </p:nvGrpSpPr>
        <p:grpSpPr bwMode="auto">
          <a:xfrm>
            <a:off x="3616325" y="1822450"/>
            <a:ext cx="4911725" cy="1828800"/>
            <a:chOff x="0" y="0"/>
            <a:chExt cx="4399" cy="1639"/>
          </a:xfrm>
        </p:grpSpPr>
        <p:grpSp>
          <p:nvGrpSpPr>
            <p:cNvPr id="14" name="Group 46"/>
            <p:cNvGrpSpPr>
              <a:grpSpLocks/>
            </p:cNvGrpSpPr>
            <p:nvPr/>
          </p:nvGrpSpPr>
          <p:grpSpPr bwMode="auto">
            <a:xfrm>
              <a:off x="0" y="136"/>
              <a:ext cx="816" cy="816"/>
              <a:chOff x="0" y="0"/>
              <a:chExt cx="816" cy="816"/>
            </a:xfrm>
          </p:grpSpPr>
          <p:pic>
            <p:nvPicPr>
              <p:cNvPr id="94244" name="Picture 47"/>
              <p:cNvPicPr>
                <a:picLocks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0" y="0"/>
                <a:ext cx="816" cy="81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" name="Group 48"/>
            <p:cNvGrpSpPr>
              <a:grpSpLocks/>
            </p:cNvGrpSpPr>
            <p:nvPr/>
          </p:nvGrpSpPr>
          <p:grpSpPr bwMode="auto">
            <a:xfrm>
              <a:off x="1679" y="0"/>
              <a:ext cx="816" cy="816"/>
              <a:chOff x="0" y="0"/>
              <a:chExt cx="816" cy="816"/>
            </a:xfrm>
          </p:grpSpPr>
          <p:pic>
            <p:nvPicPr>
              <p:cNvPr id="94243" name="Picture 49"/>
              <p:cNvPicPr>
                <a:picLocks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0" y="0"/>
                <a:ext cx="816" cy="81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grpSp>
          <p:nvGrpSpPr>
            <p:cNvPr id="16" name="Group 50"/>
            <p:cNvGrpSpPr>
              <a:grpSpLocks/>
            </p:cNvGrpSpPr>
            <p:nvPr/>
          </p:nvGrpSpPr>
          <p:grpSpPr bwMode="auto">
            <a:xfrm>
              <a:off x="3583" y="136"/>
              <a:ext cx="816" cy="816"/>
              <a:chOff x="0" y="0"/>
              <a:chExt cx="816" cy="816"/>
            </a:xfrm>
          </p:grpSpPr>
          <p:pic>
            <p:nvPicPr>
              <p:cNvPr id="94242" name="Picture 51"/>
              <p:cNvPicPr>
                <a:picLocks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0" y="0"/>
                <a:ext cx="816" cy="81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sp>
          <p:nvSpPr>
            <p:cNvPr id="94238" name="Line 52"/>
            <p:cNvSpPr>
              <a:spLocks noChangeShapeType="1"/>
            </p:cNvSpPr>
            <p:nvPr/>
          </p:nvSpPr>
          <p:spPr bwMode="auto">
            <a:xfrm rot="10800000">
              <a:off x="583" y="887"/>
              <a:ext cx="1228" cy="751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239" name="Line 53"/>
            <p:cNvSpPr>
              <a:spLocks noChangeShapeType="1"/>
            </p:cNvSpPr>
            <p:nvPr/>
          </p:nvSpPr>
          <p:spPr bwMode="auto">
            <a:xfrm rot="10800000">
              <a:off x="2015" y="752"/>
              <a:ext cx="477" cy="887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240" name="Line 54"/>
            <p:cNvSpPr>
              <a:spLocks noChangeShapeType="1"/>
            </p:cNvSpPr>
            <p:nvPr/>
          </p:nvSpPr>
          <p:spPr bwMode="auto">
            <a:xfrm rot="10800000" flipH="1">
              <a:off x="3519" y="888"/>
              <a:ext cx="409" cy="75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241" name="Rectangle 55"/>
            <p:cNvSpPr>
              <a:spLocks/>
            </p:cNvSpPr>
            <p:nvPr/>
          </p:nvSpPr>
          <p:spPr bwMode="auto">
            <a:xfrm>
              <a:off x="2559" y="1119"/>
              <a:ext cx="845" cy="4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57797" bIns="0">
              <a:spAutoFit/>
            </a:bodyPr>
            <a:lstStyle/>
            <a:p>
              <a:pPr marL="38100"/>
              <a:r>
                <a:rPr lang="en-US" sz="1500">
                  <a:cs typeface="Arial" charset="0"/>
                  <a:sym typeface="Arial" charset="0"/>
                </a:rPr>
                <a:t>OpenFlow</a:t>
              </a:r>
            </a:p>
            <a:p>
              <a:pPr marL="38100"/>
              <a:r>
                <a:rPr lang="en-US" sz="1500">
                  <a:cs typeface="Arial" charset="0"/>
                  <a:sym typeface="Arial" charset="0"/>
                </a:rPr>
                <a:t>Protocol</a:t>
              </a:r>
            </a:p>
          </p:txBody>
        </p:sp>
      </p:grpSp>
      <p:sp>
        <p:nvSpPr>
          <p:cNvPr id="94230" name="Rectangle 56"/>
          <p:cNvSpPr>
            <a:spLocks/>
          </p:cNvSpPr>
          <p:nvPr/>
        </p:nvSpPr>
        <p:spPr bwMode="auto">
          <a:xfrm>
            <a:off x="7123113" y="1285875"/>
            <a:ext cx="1334658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7" bIns="0">
            <a:spAutoFit/>
          </a:bodyPr>
          <a:lstStyle/>
          <a:p>
            <a:pPr marL="38100"/>
            <a:r>
              <a:rPr lang="en-US" sz="1700" dirty="0" smtClean="0">
                <a:cs typeface="Arial" charset="0"/>
                <a:sym typeface="Arial" charset="0"/>
              </a:rPr>
              <a:t>HTTP</a:t>
            </a:r>
            <a:endParaRPr lang="en-US" sz="1700" dirty="0">
              <a:cs typeface="Arial" charset="0"/>
              <a:sym typeface="Arial" charset="0"/>
            </a:endParaRPr>
          </a:p>
          <a:p>
            <a:pPr marL="38100"/>
            <a:r>
              <a:rPr lang="en-US" sz="1700" dirty="0">
                <a:cs typeface="Arial" charset="0"/>
                <a:sym typeface="Arial" charset="0"/>
              </a:rPr>
              <a:t>Load-balancer</a:t>
            </a:r>
          </a:p>
        </p:txBody>
      </p:sp>
      <p:sp>
        <p:nvSpPr>
          <p:cNvPr id="94231" name="Rectangle 57"/>
          <p:cNvSpPr>
            <a:spLocks/>
          </p:cNvSpPr>
          <p:nvPr/>
        </p:nvSpPr>
        <p:spPr bwMode="auto">
          <a:xfrm>
            <a:off x="455613" y="241300"/>
            <a:ext cx="8232775" cy="892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81277" bIns="0" anchor="ctr"/>
          <a:lstStyle/>
          <a:p>
            <a:pPr marL="38100" algn="ctr"/>
            <a:r>
              <a:rPr lang="en-US" sz="4400" dirty="0" err="1">
                <a:cs typeface="Helvetica" pitchFamily="-108" charset="0"/>
                <a:sym typeface="Helvetica" pitchFamily="-108" charset="0"/>
              </a:rPr>
              <a:t>Virtualizing</a:t>
            </a:r>
            <a:r>
              <a:rPr lang="en-US" sz="4400" dirty="0">
                <a:cs typeface="Helvetica" pitchFamily="-108" charset="0"/>
                <a:sym typeface="Helvetica" pitchFamily="-108" charset="0"/>
              </a:rPr>
              <a:t> </a:t>
            </a:r>
            <a:r>
              <a:rPr lang="en-US" sz="4400" dirty="0" err="1">
                <a:cs typeface="Helvetica" pitchFamily="-108" charset="0"/>
                <a:sym typeface="Helvetica" pitchFamily="-108" charset="0"/>
              </a:rPr>
              <a:t>OpenFlow</a:t>
            </a:r>
            <a:r>
              <a:rPr lang="en-US" sz="4400" dirty="0">
                <a:cs typeface="Helvetica" pitchFamily="-108" charset="0"/>
                <a:sym typeface="Helvetica" pitchFamily="-108" charset="0"/>
              </a:rPr>
              <a:t> </a:t>
            </a:r>
          </a:p>
        </p:txBody>
      </p:sp>
      <p:sp>
        <p:nvSpPr>
          <p:cNvPr id="94232" name="Rectangle 12"/>
          <p:cNvSpPr>
            <a:spLocks/>
          </p:cNvSpPr>
          <p:nvPr/>
        </p:nvSpPr>
        <p:spPr bwMode="auto">
          <a:xfrm>
            <a:off x="1057275" y="5410200"/>
            <a:ext cx="771525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7" bIns="0">
            <a:spAutoFit/>
          </a:bodyPr>
          <a:lstStyle/>
          <a:p>
            <a:pPr marL="38100" algn="ctr"/>
            <a:r>
              <a:rPr lang="en-US" sz="1300">
                <a:solidFill>
                  <a:srgbClr val="333399"/>
                </a:solidFill>
                <a:latin typeface="Tahoma" pitchFamily="-108" charset="0"/>
                <a:cs typeface="Tahoma" pitchFamily="-108" charset="0"/>
                <a:sym typeface="Tahoma" pitchFamily="-108" charset="0"/>
              </a:rPr>
              <a:t>OpenFlow </a:t>
            </a:r>
          </a:p>
          <a:p>
            <a:pPr marL="38100" algn="ctr"/>
            <a:r>
              <a:rPr lang="en-US" sz="1300">
                <a:solidFill>
                  <a:srgbClr val="333399"/>
                </a:solidFill>
                <a:latin typeface="Tahoma" pitchFamily="-108" charset="0"/>
                <a:cs typeface="Tahoma" pitchFamily="-108" charset="0"/>
                <a:sym typeface="Tahoma" pitchFamily="-108" charset="0"/>
              </a:rPr>
              <a:t>Switch</a:t>
            </a:r>
          </a:p>
        </p:txBody>
      </p:sp>
      <p:sp>
        <p:nvSpPr>
          <p:cNvPr id="94233" name="Rectangle 12"/>
          <p:cNvSpPr>
            <a:spLocks/>
          </p:cNvSpPr>
          <p:nvPr/>
        </p:nvSpPr>
        <p:spPr bwMode="auto">
          <a:xfrm>
            <a:off x="2438400" y="3810000"/>
            <a:ext cx="771525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7" bIns="0">
            <a:spAutoFit/>
          </a:bodyPr>
          <a:lstStyle/>
          <a:p>
            <a:pPr marL="38100" algn="ctr"/>
            <a:r>
              <a:rPr lang="en-US" sz="1300">
                <a:solidFill>
                  <a:srgbClr val="333399"/>
                </a:solidFill>
                <a:latin typeface="Tahoma" pitchFamily="-108" charset="0"/>
                <a:cs typeface="Tahoma" pitchFamily="-108" charset="0"/>
                <a:sym typeface="Tahoma" pitchFamily="-108" charset="0"/>
              </a:rPr>
              <a:t>OpenFlow </a:t>
            </a:r>
          </a:p>
          <a:p>
            <a:pPr marL="38100" algn="ctr"/>
            <a:r>
              <a:rPr lang="en-US" sz="1300">
                <a:solidFill>
                  <a:srgbClr val="333399"/>
                </a:solidFill>
                <a:latin typeface="Tahoma" pitchFamily="-108" charset="0"/>
                <a:cs typeface="Tahoma" pitchFamily="-108" charset="0"/>
                <a:sym typeface="Tahoma" pitchFamily="-108" charset="0"/>
              </a:rPr>
              <a:t>Switch</a:t>
            </a:r>
          </a:p>
        </p:txBody>
      </p:sp>
      <p:sp>
        <p:nvSpPr>
          <p:cNvPr id="94234" name="Rectangle 12"/>
          <p:cNvSpPr>
            <a:spLocks/>
          </p:cNvSpPr>
          <p:nvPr/>
        </p:nvSpPr>
        <p:spPr bwMode="auto">
          <a:xfrm>
            <a:off x="3429000" y="5410200"/>
            <a:ext cx="771525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7" bIns="0">
            <a:spAutoFit/>
          </a:bodyPr>
          <a:lstStyle/>
          <a:p>
            <a:pPr marL="38100" algn="ctr"/>
            <a:r>
              <a:rPr lang="en-US" sz="1300">
                <a:solidFill>
                  <a:srgbClr val="333399"/>
                </a:solidFill>
                <a:latin typeface="Tahoma" pitchFamily="-108" charset="0"/>
                <a:cs typeface="Tahoma" pitchFamily="-108" charset="0"/>
                <a:sym typeface="Tahoma" pitchFamily="-108" charset="0"/>
              </a:rPr>
              <a:t>OpenFlow </a:t>
            </a:r>
          </a:p>
          <a:p>
            <a:pPr marL="38100" algn="ctr"/>
            <a:r>
              <a:rPr lang="en-US" sz="1300">
                <a:solidFill>
                  <a:srgbClr val="333399"/>
                </a:solidFill>
                <a:latin typeface="Tahoma" pitchFamily="-108" charset="0"/>
                <a:cs typeface="Tahoma" pitchFamily="-108" charset="0"/>
                <a:sym typeface="Tahoma" pitchFamily="-108" charset="0"/>
              </a:rPr>
              <a:t>Switch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8" charset="-128"/>
              </a:rPr>
              <a:t>OpenFlow Deployment</a:t>
            </a:r>
          </a:p>
        </p:txBody>
      </p:sp>
      <p:sp>
        <p:nvSpPr>
          <p:cNvPr id="96259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>
              <a:ea typeface="ＭＳ Ｐゴシック" pitchFamily="-10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4419600"/>
            <a:ext cx="2286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Ins="81277">
            <a:normAutofit/>
          </a:bodyPr>
          <a:lstStyle/>
          <a:p>
            <a:pPr marL="38100"/>
            <a:r>
              <a:rPr lang="en-US" dirty="0" err="1" smtClean="0">
                <a:ea typeface="ＭＳ Ｐゴシック" pitchFamily="-108" charset="-128"/>
              </a:rPr>
              <a:t>OpenFlow</a:t>
            </a:r>
            <a:r>
              <a:rPr lang="en-US" dirty="0" smtClean="0">
                <a:ea typeface="ＭＳ Ｐゴシック" pitchFamily="-108" charset="-128"/>
              </a:rPr>
              <a:t> Hardware</a:t>
            </a:r>
          </a:p>
        </p:txBody>
      </p:sp>
      <p:pic>
        <p:nvPicPr>
          <p:cNvPr id="68611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6200" y="1196975"/>
            <a:ext cx="1516063" cy="1338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8612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7763" y="3187700"/>
            <a:ext cx="1912937" cy="1257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8613" name="Picture 4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4075" y="1524000"/>
            <a:ext cx="2146300" cy="839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8616" name="Rectangle 7"/>
          <p:cNvSpPr>
            <a:spLocks/>
          </p:cNvSpPr>
          <p:nvPr/>
        </p:nvSpPr>
        <p:spPr bwMode="auto">
          <a:xfrm>
            <a:off x="3648075" y="2549525"/>
            <a:ext cx="2752725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8" bIns="0"/>
          <a:lstStyle/>
          <a:p>
            <a:pPr marL="39688"/>
            <a:r>
              <a:rPr lang="en-US"/>
              <a:t>NEC IP8800</a:t>
            </a:r>
          </a:p>
        </p:txBody>
      </p:sp>
      <p:sp>
        <p:nvSpPr>
          <p:cNvPr id="68617" name="Rectangle 8"/>
          <p:cNvSpPr>
            <a:spLocks/>
          </p:cNvSpPr>
          <p:nvPr/>
        </p:nvSpPr>
        <p:spPr bwMode="auto">
          <a:xfrm>
            <a:off x="1133475" y="4535488"/>
            <a:ext cx="1941513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8" bIns="0"/>
          <a:lstStyle/>
          <a:p>
            <a:pPr marL="39688"/>
            <a:r>
              <a:rPr lang="en-US"/>
              <a:t>HP Procurve 5400</a:t>
            </a:r>
          </a:p>
        </p:txBody>
      </p:sp>
      <p:sp>
        <p:nvSpPr>
          <p:cNvPr id="68618" name="Rectangle 9"/>
          <p:cNvSpPr>
            <a:spLocks/>
          </p:cNvSpPr>
          <p:nvPr/>
        </p:nvSpPr>
        <p:spPr bwMode="auto">
          <a:xfrm>
            <a:off x="1066800" y="2514600"/>
            <a:ext cx="228600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8" bIns="0"/>
          <a:lstStyle/>
          <a:p>
            <a:pPr marL="39688"/>
            <a:r>
              <a:rPr lang="en-US"/>
              <a:t>Juniper  MX-series</a:t>
            </a:r>
          </a:p>
        </p:txBody>
      </p:sp>
      <p:pic>
        <p:nvPicPr>
          <p:cNvPr id="68619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40500" y="3097213"/>
            <a:ext cx="1095375" cy="1354137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68620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64263" y="1255713"/>
            <a:ext cx="1847850" cy="1233487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68621" name="Rectangle 12"/>
          <p:cNvSpPr>
            <a:spLocks/>
          </p:cNvSpPr>
          <p:nvPr/>
        </p:nvSpPr>
        <p:spPr bwMode="auto">
          <a:xfrm>
            <a:off x="6308725" y="2624138"/>
            <a:ext cx="1547813" cy="341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8" bIns="0"/>
          <a:lstStyle/>
          <a:p>
            <a:pPr marL="39688"/>
            <a:r>
              <a:rPr lang="en-US"/>
              <a:t>WiMax (NEC)</a:t>
            </a:r>
          </a:p>
        </p:txBody>
      </p:sp>
      <p:sp>
        <p:nvSpPr>
          <p:cNvPr id="68622" name="Rectangle 13"/>
          <p:cNvSpPr>
            <a:spLocks/>
          </p:cNvSpPr>
          <p:nvPr/>
        </p:nvSpPr>
        <p:spPr bwMode="auto">
          <a:xfrm>
            <a:off x="6421438" y="4532313"/>
            <a:ext cx="1333500" cy="341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8" bIns="0"/>
          <a:lstStyle/>
          <a:p>
            <a:pPr marL="39688"/>
            <a:r>
              <a:rPr lang="en-US"/>
              <a:t>PC Engines</a:t>
            </a:r>
          </a:p>
        </p:txBody>
      </p:sp>
      <p:pic>
        <p:nvPicPr>
          <p:cNvPr id="68623" name="Picture 14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81400" y="3557588"/>
            <a:ext cx="2063750" cy="633412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68624" name="Rectangle 15"/>
          <p:cNvSpPr>
            <a:spLocks/>
          </p:cNvSpPr>
          <p:nvPr/>
        </p:nvSpPr>
        <p:spPr bwMode="auto">
          <a:xfrm>
            <a:off x="3733800" y="4495800"/>
            <a:ext cx="1941513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8" bIns="0"/>
          <a:lstStyle/>
          <a:p>
            <a:pPr marL="39688"/>
            <a:r>
              <a:rPr lang="en-US" dirty="0"/>
              <a:t>Quanta </a:t>
            </a:r>
            <a:r>
              <a:rPr lang="en-US" dirty="0" err="1"/>
              <a:t>LB4G</a:t>
            </a:r>
            <a:endParaRPr lang="en-US" dirty="0"/>
          </a:p>
        </p:txBody>
      </p:sp>
      <p:sp>
        <p:nvSpPr>
          <p:cNvPr id="68625" name="Rectangle 16"/>
          <p:cNvSpPr>
            <a:spLocks/>
          </p:cNvSpPr>
          <p:nvPr/>
        </p:nvSpPr>
        <p:spPr bwMode="auto">
          <a:xfrm>
            <a:off x="2038350" y="5486400"/>
            <a:ext cx="3905250" cy="938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8" bIns="0"/>
          <a:lstStyle/>
          <a:p>
            <a:pPr marL="39688"/>
            <a:r>
              <a:rPr lang="en-US" sz="2400" dirty="0">
                <a:solidFill>
                  <a:srgbClr val="333399"/>
                </a:solidFill>
              </a:rPr>
              <a:t>c</a:t>
            </a:r>
            <a:r>
              <a:rPr lang="en-US" sz="2400" dirty="0" smtClean="0">
                <a:solidFill>
                  <a:srgbClr val="333399"/>
                </a:solidFill>
              </a:rPr>
              <a:t>oming </a:t>
            </a:r>
            <a:r>
              <a:rPr lang="en-US" sz="2400" dirty="0">
                <a:solidFill>
                  <a:srgbClr val="333399"/>
                </a:solidFill>
              </a:rPr>
              <a:t>soon...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98157" y="5791200"/>
            <a:ext cx="1747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Cisco Catalyst </a:t>
            </a:r>
            <a:r>
              <a:rPr lang="en-US" dirty="0" err="1" smtClean="0"/>
              <a:t>3K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ea typeface="ＭＳ Ｐゴシック" pitchFamily="-108" charset="-128"/>
              </a:rPr>
              <a:t>OpenFlow</a:t>
            </a:r>
            <a:r>
              <a:rPr lang="en-US" dirty="0" smtClean="0">
                <a:ea typeface="ＭＳ Ｐゴシック" pitchFamily="-108" charset="-128"/>
              </a:rPr>
              <a:t> Deployments</a:t>
            </a:r>
            <a:endParaRPr lang="en-US" dirty="0" smtClean="0">
              <a:solidFill>
                <a:schemeClr val="accent2"/>
              </a:solidFill>
              <a:ea typeface="ＭＳ Ｐゴシック" pitchFamily="-108" charset="-128"/>
            </a:endParaRPr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ea typeface="ＭＳ Ｐゴシック" pitchFamily="-108" charset="-128"/>
              </a:rPr>
              <a:t>Stanford Deployments</a:t>
            </a:r>
          </a:p>
          <a:p>
            <a:pPr lvl="1"/>
            <a:r>
              <a:rPr lang="en-US" b="1" dirty="0" smtClean="0">
                <a:ea typeface="ＭＳ Ｐゴシック" pitchFamily="-108" charset="-128"/>
              </a:rPr>
              <a:t>Wired</a:t>
            </a:r>
            <a:r>
              <a:rPr lang="en-US" dirty="0" smtClean="0">
                <a:ea typeface="ＭＳ Ｐゴシック" pitchFamily="-108" charset="-128"/>
              </a:rPr>
              <a:t>: CS Gates building, EE CIS building, EE Packard building</a:t>
            </a:r>
          </a:p>
          <a:p>
            <a:pPr lvl="1"/>
            <a:r>
              <a:rPr lang="en-US" b="1" dirty="0" err="1" smtClean="0">
                <a:ea typeface="ＭＳ Ｐゴシック" pitchFamily="-108" charset="-128"/>
              </a:rPr>
              <a:t>WiFi</a:t>
            </a:r>
            <a:r>
              <a:rPr lang="en-US" dirty="0" smtClean="0">
                <a:ea typeface="ＭＳ Ｐゴシック" pitchFamily="-108" charset="-128"/>
              </a:rPr>
              <a:t>: 100 </a:t>
            </a:r>
            <a:r>
              <a:rPr lang="en-US" dirty="0" err="1" smtClean="0">
                <a:ea typeface="ＭＳ Ｐゴシック" pitchFamily="-108" charset="-128"/>
              </a:rPr>
              <a:t>OpenFlow</a:t>
            </a:r>
            <a:r>
              <a:rPr lang="en-US" dirty="0" smtClean="0">
                <a:ea typeface="ＭＳ Ｐゴシック" pitchFamily="-108" charset="-128"/>
              </a:rPr>
              <a:t> </a:t>
            </a:r>
            <a:r>
              <a:rPr lang="en-US" dirty="0" err="1" smtClean="0">
                <a:ea typeface="ＭＳ Ｐゴシック" pitchFamily="-108" charset="-128"/>
              </a:rPr>
              <a:t>APs</a:t>
            </a:r>
            <a:r>
              <a:rPr lang="en-US" dirty="0" smtClean="0">
                <a:ea typeface="ＭＳ Ｐゴシック" pitchFamily="-108" charset="-128"/>
              </a:rPr>
              <a:t> across </a:t>
            </a:r>
            <a:r>
              <a:rPr lang="en-US" dirty="0" err="1" smtClean="0">
                <a:ea typeface="ＭＳ Ｐゴシック" pitchFamily="-108" charset="-128"/>
              </a:rPr>
              <a:t>SoE</a:t>
            </a:r>
            <a:endParaRPr lang="en-US" dirty="0" smtClean="0">
              <a:ea typeface="ＭＳ Ｐゴシック" pitchFamily="-108" charset="-128"/>
            </a:endParaRPr>
          </a:p>
          <a:p>
            <a:pPr lvl="1"/>
            <a:r>
              <a:rPr lang="en-US" b="1" dirty="0" err="1" smtClean="0">
                <a:ea typeface="ＭＳ Ｐゴシック" pitchFamily="-108" charset="-128"/>
              </a:rPr>
              <a:t>WiMAX</a:t>
            </a:r>
            <a:r>
              <a:rPr lang="en-US" dirty="0" smtClean="0">
                <a:ea typeface="ＭＳ Ｐゴシック" pitchFamily="-108" charset="-128"/>
              </a:rPr>
              <a:t>: </a:t>
            </a:r>
            <a:r>
              <a:rPr lang="en-US" dirty="0" err="1" smtClean="0">
                <a:ea typeface="ＭＳ Ｐゴシック" pitchFamily="-108" charset="-128"/>
              </a:rPr>
              <a:t>OpenFlow</a:t>
            </a:r>
            <a:r>
              <a:rPr lang="en-US" dirty="0" smtClean="0">
                <a:ea typeface="ＭＳ Ｐゴシック" pitchFamily="-108" charset="-128"/>
              </a:rPr>
              <a:t> service in </a:t>
            </a:r>
            <a:r>
              <a:rPr lang="en-US" dirty="0" err="1" smtClean="0">
                <a:ea typeface="ＭＳ Ｐゴシック" pitchFamily="-108" charset="-128"/>
              </a:rPr>
              <a:t>SoE</a:t>
            </a:r>
            <a:endParaRPr lang="en-US" dirty="0" smtClean="0">
              <a:ea typeface="ＭＳ Ｐゴシック" pitchFamily="-108" charset="-128"/>
            </a:endParaRPr>
          </a:p>
          <a:p>
            <a:pPr lvl="1">
              <a:buFontTx/>
              <a:buNone/>
            </a:pPr>
            <a:endParaRPr lang="en-US" dirty="0" smtClean="0">
              <a:ea typeface="ＭＳ Ｐゴシック" pitchFamily="-108" charset="-128"/>
            </a:endParaRPr>
          </a:p>
          <a:p>
            <a:r>
              <a:rPr lang="en-US" dirty="0" smtClean="0">
                <a:ea typeface="ＭＳ Ｐゴシック" pitchFamily="-108" charset="-128"/>
              </a:rPr>
              <a:t>Other deployments</a:t>
            </a:r>
          </a:p>
          <a:p>
            <a:pPr lvl="1"/>
            <a:r>
              <a:rPr lang="en-US" dirty="0" err="1" smtClean="0">
                <a:ea typeface="ＭＳ Ｐゴシック" pitchFamily="-108" charset="-128"/>
              </a:rPr>
              <a:t>Internet2</a:t>
            </a:r>
            <a:r>
              <a:rPr lang="en-US" dirty="0" smtClean="0">
                <a:ea typeface="ＭＳ Ｐゴシック" pitchFamily="-108" charset="-128"/>
              </a:rPr>
              <a:t> (</a:t>
            </a:r>
            <a:r>
              <a:rPr lang="en-US" dirty="0" err="1" smtClean="0">
                <a:ea typeface="ＭＳ Ｐゴシック" pitchFamily="-108" charset="-128"/>
              </a:rPr>
              <a:t>NetFPGA</a:t>
            </a:r>
            <a:r>
              <a:rPr lang="en-US" dirty="0" smtClean="0">
                <a:ea typeface="ＭＳ Ｐゴシック" pitchFamily="-108" charset="-128"/>
              </a:rPr>
              <a:t> switches)</a:t>
            </a:r>
          </a:p>
          <a:p>
            <a:pPr lvl="1"/>
            <a:r>
              <a:rPr lang="en-US" dirty="0" err="1" smtClean="0">
                <a:ea typeface="ＭＳ Ｐゴシック" pitchFamily="-108" charset="-128"/>
              </a:rPr>
              <a:t>JGN2plus</a:t>
            </a:r>
            <a:r>
              <a:rPr lang="en-US" dirty="0" smtClean="0">
                <a:ea typeface="ＭＳ Ｐゴシック" pitchFamily="-108" charset="-128"/>
              </a:rPr>
              <a:t>, Japan  (NEC switches)</a:t>
            </a:r>
          </a:p>
          <a:p>
            <a:pPr lvl="1"/>
            <a:r>
              <a:rPr lang="en-US" dirty="0" smtClean="0">
                <a:ea typeface="ＭＳ Ｐゴシック" pitchFamily="-108" charset="-128"/>
              </a:rPr>
              <a:t>10-15 research groups have switches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8" charset="-128"/>
              </a:rPr>
              <a:t>Summer Plan</a:t>
            </a:r>
            <a:endParaRPr lang="en-US" dirty="0" smtClean="0">
              <a:ea typeface="ＭＳ Ｐゴシック" pitchFamily="-108" charset="-128"/>
            </a:endParaRPr>
          </a:p>
        </p:txBody>
      </p:sp>
      <p:sp>
        <p:nvSpPr>
          <p:cNvPr id="96259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>
              <a:ea typeface="ＭＳ Ｐゴシック" pitchFamily="-10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Summer Plan</a:t>
            </a:r>
            <a:br>
              <a:rPr lang="en-US" dirty="0" smtClean="0"/>
            </a:br>
            <a:r>
              <a:rPr lang="en-US" sz="4000" dirty="0" smtClean="0">
                <a:solidFill>
                  <a:srgbClr val="333399"/>
                </a:solidFill>
              </a:rPr>
              <a:t>Step-1: Software Implementation</a:t>
            </a:r>
            <a:endParaRPr lang="en-US" sz="4000" dirty="0">
              <a:solidFill>
                <a:srgbClr val="33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OpenFlow</a:t>
            </a:r>
            <a:r>
              <a:rPr lang="en-US" dirty="0"/>
              <a:t> as an </a:t>
            </a:r>
            <a:r>
              <a:rPr lang="en-US" dirty="0" err="1"/>
              <a:t>IOS</a:t>
            </a:r>
            <a:r>
              <a:rPr lang="en-US" dirty="0"/>
              <a:t> subsystem in the </a:t>
            </a:r>
            <a:r>
              <a:rPr lang="en-US" dirty="0" err="1" smtClean="0"/>
              <a:t>C3750E</a:t>
            </a:r>
            <a:r>
              <a:rPr lang="en-US" dirty="0" smtClean="0"/>
              <a:t> switch</a:t>
            </a:r>
          </a:p>
          <a:p>
            <a:r>
              <a:rPr lang="en-US" dirty="0"/>
              <a:t>Thorough testing and </a:t>
            </a:r>
            <a:r>
              <a:rPr lang="en-US" dirty="0" smtClean="0"/>
              <a:t>debugging</a:t>
            </a:r>
          </a:p>
          <a:p>
            <a:r>
              <a:rPr lang="en-US" dirty="0" smtClean="0"/>
              <a:t>Fully functional </a:t>
            </a:r>
            <a:r>
              <a:rPr lang="en-US" dirty="0" err="1" smtClean="0"/>
              <a:t>OpenFlow</a:t>
            </a:r>
            <a:r>
              <a:rPr lang="en-US" dirty="0" smtClean="0"/>
              <a:t> switch, though not efficient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Technology Transfer </a:t>
            </a:r>
            <a:br>
              <a:rPr lang="en-US" dirty="0" smtClean="0"/>
            </a:br>
            <a:r>
              <a:rPr lang="en-US" sz="4000" dirty="0" smtClean="0">
                <a:solidFill>
                  <a:srgbClr val="333399"/>
                </a:solidFill>
              </a:rPr>
              <a:t>Academia to Industry</a:t>
            </a:r>
            <a:endParaRPr lang="en-US" sz="4000" dirty="0">
              <a:solidFill>
                <a:srgbClr val="33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Accelerates innovation in the field</a:t>
            </a:r>
          </a:p>
          <a:p>
            <a:r>
              <a:rPr lang="en-US" dirty="0" smtClean="0"/>
              <a:t>Desirable to both academia and industry</a:t>
            </a:r>
          </a:p>
          <a:p>
            <a:pPr lvl="1"/>
            <a:r>
              <a:rPr lang="en-US" dirty="0" smtClean="0"/>
              <a:t>Academic research can have impact</a:t>
            </a:r>
          </a:p>
          <a:p>
            <a:pPr lvl="1"/>
            <a:r>
              <a:rPr lang="en-US" dirty="0" smtClean="0"/>
              <a:t>Industry can benefit from academic research, improve products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Summer Plan</a:t>
            </a:r>
            <a:br>
              <a:rPr lang="en-US" dirty="0" smtClean="0"/>
            </a:br>
            <a:r>
              <a:rPr lang="en-US" sz="4000" dirty="0" smtClean="0">
                <a:solidFill>
                  <a:srgbClr val="333399"/>
                </a:solidFill>
              </a:rPr>
              <a:t>Step-2: Hardware Implementation</a:t>
            </a:r>
            <a:endParaRPr lang="en-US" sz="4000" dirty="0">
              <a:solidFill>
                <a:srgbClr val="33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Explore feasibility</a:t>
            </a:r>
          </a:p>
          <a:p>
            <a:r>
              <a:rPr lang="en-US" dirty="0" smtClean="0"/>
              <a:t>Implement as many features in hardware as possible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. Exploit </a:t>
            </a:r>
            <a:r>
              <a:rPr lang="en-US" dirty="0" err="1" smtClean="0"/>
              <a:t>ACLs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Define packet matching rules</a:t>
            </a:r>
          </a:p>
          <a:p>
            <a:pPr lvl="1"/>
            <a:r>
              <a:rPr lang="en-US" dirty="0" smtClean="0"/>
              <a:t>Define basic actions such as packet dropping and packet forwarding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with Networking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</a:t>
            </a:r>
            <a:r>
              <a:rPr lang="en-US" dirty="0" smtClean="0"/>
              <a:t>ack </a:t>
            </a:r>
            <a:r>
              <a:rPr lang="en-US" dirty="0" smtClean="0"/>
              <a:t>of technology transfer </a:t>
            </a:r>
            <a:r>
              <a:rPr lang="en-US" dirty="0" smtClean="0"/>
              <a:t>from academia to industry</a:t>
            </a:r>
            <a:endParaRPr lang="en-US" dirty="0" smtClean="0"/>
          </a:p>
          <a:p>
            <a:pPr lvl="1"/>
            <a:r>
              <a:rPr lang="en-US" dirty="0" smtClean="0"/>
              <a:t>No dearth of smart people</a:t>
            </a:r>
          </a:p>
          <a:p>
            <a:pPr lvl="1"/>
            <a:r>
              <a:rPr lang="en-US" dirty="0" smtClean="0"/>
              <a:t>No lack of ideas</a:t>
            </a:r>
          </a:p>
          <a:p>
            <a:r>
              <a:rPr lang="en-US" dirty="0" smtClean="0"/>
              <a:t>Lack of ideas tested at </a:t>
            </a:r>
            <a:r>
              <a:rPr lang="en-US" dirty="0" smtClean="0"/>
              <a:t>scale</a:t>
            </a:r>
            <a:endParaRPr lang="en-US" dirty="0" smtClean="0"/>
          </a:p>
          <a:p>
            <a:pPr lvl="1"/>
            <a:r>
              <a:rPr lang="en-US" dirty="0" smtClean="0"/>
              <a:t>No way for academia to test ideas at scale</a:t>
            </a:r>
            <a:endParaRPr lang="en-US" dirty="0" smtClean="0"/>
          </a:p>
          <a:p>
            <a:pPr lvl="1"/>
            <a:r>
              <a:rPr lang="en-US" dirty="0" smtClean="0"/>
              <a:t>No reason for industry to invest in untested ideas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Possible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Separate </a:t>
            </a:r>
            <a:r>
              <a:rPr lang="en-US" dirty="0" err="1" smtClean="0"/>
              <a:t>testbed</a:t>
            </a:r>
            <a:r>
              <a:rPr lang="en-US" dirty="0" smtClean="0"/>
              <a:t> of programmable open source switches and routers</a:t>
            </a:r>
          </a:p>
          <a:p>
            <a:pPr lvl="1"/>
            <a:r>
              <a:rPr lang="en-US" dirty="0" smtClean="0"/>
              <a:t>Expensive</a:t>
            </a:r>
          </a:p>
          <a:p>
            <a:pPr lvl="1"/>
            <a:r>
              <a:rPr lang="en-US" dirty="0" smtClean="0"/>
              <a:t>No real traffic</a:t>
            </a:r>
          </a:p>
          <a:p>
            <a:r>
              <a:rPr lang="en-US" dirty="0" smtClean="0"/>
              <a:t>Make Cisco boxes open source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Not practical</a:t>
            </a:r>
          </a:p>
          <a:p>
            <a:r>
              <a:rPr lang="en-US" dirty="0" smtClean="0">
                <a:sym typeface="Wingdings" pitchFamily="2" charset="2"/>
              </a:rPr>
              <a:t>Can we strike a middle ground?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 pitchFamily="-108" charset="-128"/>
              </a:rPr>
              <a:t>Our Approach</a:t>
            </a:r>
            <a:endParaRPr lang="en-US" dirty="0" smtClean="0">
              <a:ea typeface="ＭＳ Ｐゴシック" pitchFamily="-108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en-US" dirty="0" smtClean="0">
                <a:ea typeface="ＭＳ Ｐゴシック" pitchFamily="-108" charset="-128"/>
              </a:rPr>
              <a:t>A clean separation between the substrate and an open programming environment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dirty="0" smtClean="0">
                <a:ea typeface="ＭＳ Ｐゴシック" pitchFamily="-108" charset="-128"/>
              </a:rPr>
              <a:t>A simple hardware substrate that generalizes, subsumes and simplifies the current substrate</a:t>
            </a:r>
          </a:p>
          <a:p>
            <a:pPr marL="514350" indent="-514350">
              <a:buNone/>
            </a:pPr>
            <a:endParaRPr lang="en-US" dirty="0" smtClean="0">
              <a:ea typeface="ＭＳ Ｐゴシック" pitchFamily="-108" charset="-128"/>
            </a:endParaRPr>
          </a:p>
          <a:p>
            <a:pPr marL="514350" indent="-514350"/>
            <a:endParaRPr lang="en-US" dirty="0" smtClean="0">
              <a:ea typeface="ＭＳ Ｐゴシック" pitchFamily="-108" charset="-128"/>
            </a:endParaRPr>
          </a:p>
        </p:txBody>
      </p:sp>
      <p:sp>
        <p:nvSpPr>
          <p:cNvPr id="4" name="Right Arrow 3"/>
          <p:cNvSpPr>
            <a:spLocks noChangeArrowheads="1"/>
          </p:cNvSpPr>
          <p:nvPr/>
        </p:nvSpPr>
        <p:spPr bwMode="auto">
          <a:xfrm>
            <a:off x="76200" y="1447800"/>
            <a:ext cx="914400" cy="1066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3" descr="Br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9650" y="2590800"/>
            <a:ext cx="12573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8619" name="Picture 2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5350" y="2438400"/>
            <a:ext cx="1447800" cy="144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5060" name="Line 16"/>
          <p:cNvSpPr>
            <a:spLocks noChangeShapeType="1"/>
          </p:cNvSpPr>
          <p:nvPr/>
        </p:nvSpPr>
        <p:spPr bwMode="auto">
          <a:xfrm flipV="1">
            <a:off x="4181475" y="3505200"/>
            <a:ext cx="1752600" cy="1066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Line 17"/>
          <p:cNvSpPr>
            <a:spLocks noChangeShapeType="1"/>
          </p:cNvSpPr>
          <p:nvPr/>
        </p:nvSpPr>
        <p:spPr bwMode="auto">
          <a:xfrm>
            <a:off x="4105275" y="4876800"/>
            <a:ext cx="990600" cy="1295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Line 18"/>
          <p:cNvSpPr>
            <a:spLocks noChangeShapeType="1"/>
          </p:cNvSpPr>
          <p:nvPr/>
        </p:nvSpPr>
        <p:spPr bwMode="auto">
          <a:xfrm flipV="1">
            <a:off x="5476875" y="4876800"/>
            <a:ext cx="1295400" cy="1143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Line 19"/>
          <p:cNvSpPr>
            <a:spLocks noChangeShapeType="1"/>
          </p:cNvSpPr>
          <p:nvPr/>
        </p:nvSpPr>
        <p:spPr bwMode="auto">
          <a:xfrm>
            <a:off x="5934075" y="3657600"/>
            <a:ext cx="762000" cy="990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Line 20"/>
          <p:cNvSpPr>
            <a:spLocks noChangeShapeType="1"/>
          </p:cNvSpPr>
          <p:nvPr/>
        </p:nvSpPr>
        <p:spPr bwMode="auto">
          <a:xfrm>
            <a:off x="4486275" y="4953000"/>
            <a:ext cx="19050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8615" name="AutoShape 7"/>
          <p:cNvSpPr>
            <a:spLocks noChangeArrowheads="1"/>
          </p:cNvSpPr>
          <p:nvPr/>
        </p:nvSpPr>
        <p:spPr bwMode="auto">
          <a:xfrm>
            <a:off x="3419475" y="4419600"/>
            <a:ext cx="1371600" cy="762000"/>
          </a:xfrm>
          <a:prstGeom prst="can">
            <a:avLst>
              <a:gd name="adj" fmla="val 4362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16" name="AutoShape 8"/>
          <p:cNvSpPr>
            <a:spLocks noChangeArrowheads="1"/>
          </p:cNvSpPr>
          <p:nvPr/>
        </p:nvSpPr>
        <p:spPr bwMode="auto">
          <a:xfrm>
            <a:off x="5248275" y="3048000"/>
            <a:ext cx="1371600" cy="762000"/>
          </a:xfrm>
          <a:prstGeom prst="can">
            <a:avLst>
              <a:gd name="adj" fmla="val 4362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17" name="AutoShape 9"/>
          <p:cNvSpPr>
            <a:spLocks noChangeArrowheads="1"/>
          </p:cNvSpPr>
          <p:nvPr/>
        </p:nvSpPr>
        <p:spPr bwMode="auto">
          <a:xfrm>
            <a:off x="6238875" y="4419600"/>
            <a:ext cx="1371600" cy="762000"/>
          </a:xfrm>
          <a:prstGeom prst="can">
            <a:avLst>
              <a:gd name="adj" fmla="val 4362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18" name="AutoShape 10"/>
          <p:cNvSpPr>
            <a:spLocks noChangeArrowheads="1"/>
          </p:cNvSpPr>
          <p:nvPr/>
        </p:nvSpPr>
        <p:spPr bwMode="auto">
          <a:xfrm>
            <a:off x="4562475" y="5943600"/>
            <a:ext cx="1371600" cy="762000"/>
          </a:xfrm>
          <a:prstGeom prst="can">
            <a:avLst>
              <a:gd name="adj" fmla="val 4362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5069" name="AutoShape 23"/>
          <p:cNvCxnSpPr>
            <a:cxnSpLocks noChangeShapeType="1"/>
            <a:endCxn id="708615" idx="1"/>
          </p:cNvCxnSpPr>
          <p:nvPr/>
        </p:nvCxnSpPr>
        <p:spPr bwMode="auto">
          <a:xfrm>
            <a:off x="2343150" y="3162300"/>
            <a:ext cx="1762125" cy="1257300"/>
          </a:xfrm>
          <a:prstGeom prst="straightConnector1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</p:spPr>
      </p:cxnSp>
      <p:cxnSp>
        <p:nvCxnSpPr>
          <p:cNvPr id="45070" name="AutoShape 24"/>
          <p:cNvCxnSpPr>
            <a:cxnSpLocks noChangeShapeType="1"/>
            <a:endCxn id="708617" idx="2"/>
          </p:cNvCxnSpPr>
          <p:nvPr/>
        </p:nvCxnSpPr>
        <p:spPr bwMode="auto">
          <a:xfrm>
            <a:off x="2343150" y="3162300"/>
            <a:ext cx="3895725" cy="1638300"/>
          </a:xfrm>
          <a:prstGeom prst="straightConnector1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</p:spPr>
      </p:cxnSp>
      <p:cxnSp>
        <p:nvCxnSpPr>
          <p:cNvPr id="45071" name="AutoShape 25"/>
          <p:cNvCxnSpPr>
            <a:cxnSpLocks noChangeShapeType="1"/>
            <a:endCxn id="708616" idx="2"/>
          </p:cNvCxnSpPr>
          <p:nvPr/>
        </p:nvCxnSpPr>
        <p:spPr bwMode="auto">
          <a:xfrm>
            <a:off x="2343150" y="3162300"/>
            <a:ext cx="2905125" cy="266700"/>
          </a:xfrm>
          <a:prstGeom prst="straightConnector1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</p:spPr>
      </p:cxnSp>
      <p:cxnSp>
        <p:nvCxnSpPr>
          <p:cNvPr id="45072" name="AutoShape 26"/>
          <p:cNvCxnSpPr>
            <a:cxnSpLocks noChangeShapeType="1"/>
            <a:endCxn id="708618" idx="2"/>
          </p:cNvCxnSpPr>
          <p:nvPr/>
        </p:nvCxnSpPr>
        <p:spPr bwMode="auto">
          <a:xfrm>
            <a:off x="2343150" y="3162300"/>
            <a:ext cx="2219325" cy="3162300"/>
          </a:xfrm>
          <a:prstGeom prst="straightConnector1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</p:spPr>
      </p:cxnSp>
      <p:sp>
        <p:nvSpPr>
          <p:cNvPr id="45073" name="Text Box 28"/>
          <p:cNvSpPr txBox="1">
            <a:spLocks noChangeArrowheads="1"/>
          </p:cNvSpPr>
          <p:nvPr/>
        </p:nvSpPr>
        <p:spPr bwMode="auto">
          <a:xfrm>
            <a:off x="7588250" y="5715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08638" name="Text Box 30"/>
          <p:cNvSpPr txBox="1">
            <a:spLocks noChangeArrowheads="1"/>
          </p:cNvSpPr>
          <p:nvPr/>
        </p:nvSpPr>
        <p:spPr bwMode="auto">
          <a:xfrm>
            <a:off x="1809750" y="2147888"/>
            <a:ext cx="156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New function!</a:t>
            </a:r>
          </a:p>
        </p:txBody>
      </p:sp>
      <p:sp>
        <p:nvSpPr>
          <p:cNvPr id="708639" name="Freeform 31"/>
          <p:cNvSpPr>
            <a:spLocks/>
          </p:cNvSpPr>
          <p:nvPr/>
        </p:nvSpPr>
        <p:spPr bwMode="auto">
          <a:xfrm>
            <a:off x="1657350" y="1981200"/>
            <a:ext cx="685800" cy="609600"/>
          </a:xfrm>
          <a:custGeom>
            <a:avLst/>
            <a:gdLst/>
            <a:ahLst/>
            <a:cxnLst>
              <a:cxn ang="0">
                <a:pos x="432" y="0"/>
              </a:cxn>
              <a:cxn ang="0">
                <a:pos x="144" y="96"/>
              </a:cxn>
              <a:cxn ang="0">
                <a:pos x="0" y="288"/>
              </a:cxn>
            </a:cxnLst>
            <a:rect l="0" t="0" r="r" b="b"/>
            <a:pathLst>
              <a:path w="432" h="288">
                <a:moveTo>
                  <a:pt x="432" y="0"/>
                </a:moveTo>
                <a:cubicBezTo>
                  <a:pt x="324" y="24"/>
                  <a:pt x="216" y="48"/>
                  <a:pt x="144" y="96"/>
                </a:cubicBezTo>
                <a:cubicBezTo>
                  <a:pt x="72" y="144"/>
                  <a:pt x="36" y="216"/>
                  <a:pt x="0" y="288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40" name="Text Box 32"/>
          <p:cNvSpPr txBox="1">
            <a:spLocks noChangeArrowheads="1"/>
          </p:cNvSpPr>
          <p:nvPr/>
        </p:nvSpPr>
        <p:spPr bwMode="auto">
          <a:xfrm>
            <a:off x="1352550" y="1614488"/>
            <a:ext cx="5786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Operators, users, 3rd party developers, researchers, …</a:t>
            </a:r>
          </a:p>
        </p:txBody>
      </p:sp>
      <p:sp>
        <p:nvSpPr>
          <p:cNvPr id="45077" name="Title 24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08" charset="-128"/>
              </a:rPr>
              <a:t>Step 1: </a:t>
            </a:r>
            <a:br>
              <a:rPr lang="en-US" dirty="0" smtClean="0">
                <a:ea typeface="ＭＳ Ｐゴシック" pitchFamily="-108" charset="-128"/>
              </a:rPr>
            </a:br>
            <a:r>
              <a:rPr lang="en-US" sz="4000" dirty="0" smtClean="0">
                <a:solidFill>
                  <a:srgbClr val="333399"/>
                </a:solidFill>
                <a:ea typeface="ＭＳ Ｐゴシック" pitchFamily="-108" charset="-128"/>
              </a:rPr>
              <a:t>Separate intelligence from </a:t>
            </a:r>
            <a:r>
              <a:rPr lang="en-US" sz="4000" dirty="0" err="1" smtClean="0">
                <a:solidFill>
                  <a:srgbClr val="333399"/>
                </a:solidFill>
                <a:ea typeface="ＭＳ Ｐゴシック" pitchFamily="-108" charset="-128"/>
              </a:rPr>
              <a:t>datapath</a:t>
            </a:r>
            <a:endParaRPr lang="en-US" dirty="0" smtClean="0">
              <a:solidFill>
                <a:srgbClr val="333399"/>
              </a:solidFill>
              <a:ea typeface="ＭＳ Ｐゴシック" pitchFamily="-10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38" grpId="0"/>
      <p:bldP spid="708639" grpId="0" animBg="1"/>
      <p:bldP spid="7086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 pitchFamily="-108" charset="-128"/>
              </a:rPr>
              <a:t>Our Approach</a:t>
            </a:r>
            <a:endParaRPr lang="en-US" dirty="0" smtClean="0">
              <a:ea typeface="ＭＳ Ｐゴシック" pitchFamily="-108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en-US" dirty="0" smtClean="0">
                <a:ea typeface="ＭＳ Ｐゴシック" pitchFamily="-108" charset="-128"/>
              </a:rPr>
              <a:t>A clean separation between the substrate and an open programming environment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dirty="0" smtClean="0">
                <a:ea typeface="ＭＳ Ｐゴシック" pitchFamily="-108" charset="-128"/>
              </a:rPr>
              <a:t>A simple hardware substrate that generalizes, subsumes and simplifies the current substrate</a:t>
            </a:r>
          </a:p>
          <a:p>
            <a:pPr marL="514350" indent="-514350"/>
            <a:endParaRPr lang="en-US" dirty="0" smtClean="0">
              <a:ea typeface="ＭＳ Ｐゴシック" pitchFamily="-108" charset="-128"/>
            </a:endParaRPr>
          </a:p>
        </p:txBody>
      </p:sp>
      <p:sp>
        <p:nvSpPr>
          <p:cNvPr id="4" name="Right Arrow 3"/>
          <p:cNvSpPr>
            <a:spLocks noChangeArrowheads="1"/>
          </p:cNvSpPr>
          <p:nvPr/>
        </p:nvSpPr>
        <p:spPr bwMode="auto">
          <a:xfrm>
            <a:off x="76200" y="2590800"/>
            <a:ext cx="914400" cy="1066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3" descr="Br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5863" y="2438400"/>
            <a:ext cx="12573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2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2286000"/>
            <a:ext cx="1447800" cy="144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8132" name="Line 16"/>
          <p:cNvSpPr>
            <a:spLocks noChangeShapeType="1"/>
          </p:cNvSpPr>
          <p:nvPr/>
        </p:nvSpPr>
        <p:spPr bwMode="auto">
          <a:xfrm flipV="1">
            <a:off x="3590925" y="3657600"/>
            <a:ext cx="1752600" cy="1066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Line 17"/>
          <p:cNvSpPr>
            <a:spLocks noChangeShapeType="1"/>
          </p:cNvSpPr>
          <p:nvPr/>
        </p:nvSpPr>
        <p:spPr bwMode="auto">
          <a:xfrm>
            <a:off x="3514725" y="5029200"/>
            <a:ext cx="990600" cy="1295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Line 18"/>
          <p:cNvSpPr>
            <a:spLocks noChangeShapeType="1"/>
          </p:cNvSpPr>
          <p:nvPr/>
        </p:nvSpPr>
        <p:spPr bwMode="auto">
          <a:xfrm flipV="1">
            <a:off x="4886325" y="5029200"/>
            <a:ext cx="1295400" cy="1143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Line 19"/>
          <p:cNvSpPr>
            <a:spLocks noChangeShapeType="1"/>
          </p:cNvSpPr>
          <p:nvPr/>
        </p:nvSpPr>
        <p:spPr bwMode="auto">
          <a:xfrm>
            <a:off x="5343525" y="3810000"/>
            <a:ext cx="762000" cy="990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Line 20"/>
          <p:cNvSpPr>
            <a:spLocks noChangeShapeType="1"/>
          </p:cNvSpPr>
          <p:nvPr/>
        </p:nvSpPr>
        <p:spPr bwMode="auto">
          <a:xfrm>
            <a:off x="3895725" y="5105400"/>
            <a:ext cx="19050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8615" name="AutoShape 7"/>
          <p:cNvSpPr>
            <a:spLocks noChangeArrowheads="1"/>
          </p:cNvSpPr>
          <p:nvPr/>
        </p:nvSpPr>
        <p:spPr bwMode="auto">
          <a:xfrm>
            <a:off x="2828925" y="4572000"/>
            <a:ext cx="1371600" cy="762000"/>
          </a:xfrm>
          <a:prstGeom prst="can">
            <a:avLst>
              <a:gd name="adj" fmla="val 4362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16" name="AutoShape 8"/>
          <p:cNvSpPr>
            <a:spLocks noChangeArrowheads="1"/>
          </p:cNvSpPr>
          <p:nvPr/>
        </p:nvSpPr>
        <p:spPr bwMode="auto">
          <a:xfrm>
            <a:off x="4657725" y="3200400"/>
            <a:ext cx="1371600" cy="762000"/>
          </a:xfrm>
          <a:prstGeom prst="can">
            <a:avLst>
              <a:gd name="adj" fmla="val 4362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17" name="AutoShape 9"/>
          <p:cNvSpPr>
            <a:spLocks noChangeArrowheads="1"/>
          </p:cNvSpPr>
          <p:nvPr/>
        </p:nvSpPr>
        <p:spPr bwMode="auto">
          <a:xfrm>
            <a:off x="5648325" y="4572000"/>
            <a:ext cx="1371600" cy="762000"/>
          </a:xfrm>
          <a:prstGeom prst="can">
            <a:avLst>
              <a:gd name="adj" fmla="val 4362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18" name="AutoShape 10"/>
          <p:cNvSpPr>
            <a:spLocks noChangeArrowheads="1"/>
          </p:cNvSpPr>
          <p:nvPr/>
        </p:nvSpPr>
        <p:spPr bwMode="auto">
          <a:xfrm>
            <a:off x="3971925" y="6096000"/>
            <a:ext cx="1371600" cy="762000"/>
          </a:xfrm>
          <a:prstGeom prst="can">
            <a:avLst>
              <a:gd name="adj" fmla="val 4362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8141" name="AutoShape 23"/>
          <p:cNvCxnSpPr>
            <a:cxnSpLocks noChangeShapeType="1"/>
            <a:endCxn id="708615" idx="1"/>
          </p:cNvCxnSpPr>
          <p:nvPr/>
        </p:nvCxnSpPr>
        <p:spPr bwMode="auto">
          <a:xfrm rot="16200000" flipH="1">
            <a:off x="2216944" y="3274219"/>
            <a:ext cx="1524000" cy="1071562"/>
          </a:xfrm>
          <a:prstGeom prst="straightConnector1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</p:spPr>
      </p:cxnSp>
      <p:cxnSp>
        <p:nvCxnSpPr>
          <p:cNvPr id="48142" name="AutoShape 24"/>
          <p:cNvCxnSpPr>
            <a:cxnSpLocks noChangeShapeType="1"/>
            <a:endCxn id="708617" idx="2"/>
          </p:cNvCxnSpPr>
          <p:nvPr/>
        </p:nvCxnSpPr>
        <p:spPr bwMode="auto">
          <a:xfrm>
            <a:off x="2366963" y="2971800"/>
            <a:ext cx="3281362" cy="1981200"/>
          </a:xfrm>
          <a:prstGeom prst="straightConnector1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</p:spPr>
      </p:cxnSp>
      <p:cxnSp>
        <p:nvCxnSpPr>
          <p:cNvPr id="48143" name="AutoShape 25"/>
          <p:cNvCxnSpPr>
            <a:cxnSpLocks noChangeShapeType="1"/>
            <a:endCxn id="708616" idx="2"/>
          </p:cNvCxnSpPr>
          <p:nvPr/>
        </p:nvCxnSpPr>
        <p:spPr bwMode="auto">
          <a:xfrm>
            <a:off x="2366963" y="2971800"/>
            <a:ext cx="2290762" cy="609600"/>
          </a:xfrm>
          <a:prstGeom prst="straightConnector1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</p:spPr>
      </p:cxnSp>
      <p:cxnSp>
        <p:nvCxnSpPr>
          <p:cNvPr id="48144" name="AutoShape 26"/>
          <p:cNvCxnSpPr>
            <a:cxnSpLocks noChangeShapeType="1"/>
            <a:endCxn id="708618" idx="2"/>
          </p:cNvCxnSpPr>
          <p:nvPr/>
        </p:nvCxnSpPr>
        <p:spPr bwMode="auto">
          <a:xfrm rot="16200000" flipH="1">
            <a:off x="1454944" y="3960019"/>
            <a:ext cx="3505200" cy="1528762"/>
          </a:xfrm>
          <a:prstGeom prst="straightConnector1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</p:spPr>
      </p:cxnSp>
      <p:sp>
        <p:nvSpPr>
          <p:cNvPr id="48145" name="Text Box 28"/>
          <p:cNvSpPr txBox="1">
            <a:spLocks noChangeArrowheads="1"/>
          </p:cNvSpPr>
          <p:nvPr/>
        </p:nvSpPr>
        <p:spPr bwMode="auto">
          <a:xfrm>
            <a:off x="6997700" y="5867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8146" name="Title 24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08" charset="-128"/>
              </a:rPr>
              <a:t>Step 2: </a:t>
            </a:r>
            <a:r>
              <a:rPr lang="en-US" sz="4000" dirty="0" smtClean="0">
                <a:solidFill>
                  <a:srgbClr val="333399"/>
                </a:solidFill>
                <a:ea typeface="ＭＳ Ｐゴシック" pitchFamily="-108" charset="-128"/>
              </a:rPr>
              <a:t>Cache decisions in minimal flow-based </a:t>
            </a:r>
            <a:r>
              <a:rPr lang="en-US" sz="4000" dirty="0" err="1" smtClean="0">
                <a:solidFill>
                  <a:srgbClr val="333399"/>
                </a:solidFill>
                <a:ea typeface="ＭＳ Ｐゴシック" pitchFamily="-108" charset="-128"/>
              </a:rPr>
              <a:t>datapath</a:t>
            </a:r>
            <a:endParaRPr lang="en-US" dirty="0" smtClean="0">
              <a:solidFill>
                <a:srgbClr val="333399"/>
              </a:solidFill>
              <a:ea typeface="ＭＳ Ｐゴシック" pitchFamily="-108" charset="-128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438400" y="1676400"/>
            <a:ext cx="3198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“If header = </a:t>
            </a:r>
            <a:r>
              <a:rPr lang="en-US" sz="2000" b="1" i="1">
                <a:solidFill>
                  <a:srgbClr val="FF0000"/>
                </a:solidFill>
              </a:rPr>
              <a:t>x</a:t>
            </a:r>
            <a:r>
              <a:rPr lang="en-US"/>
              <a:t>, send to port 4”</a:t>
            </a:r>
          </a:p>
        </p:txBody>
      </p:sp>
      <p:sp>
        <p:nvSpPr>
          <p:cNvPr id="34" name="Freeform 33"/>
          <p:cNvSpPr>
            <a:spLocks noChangeArrowheads="1"/>
          </p:cNvSpPr>
          <p:nvPr/>
        </p:nvSpPr>
        <p:spPr bwMode="auto">
          <a:xfrm>
            <a:off x="2363788" y="2690813"/>
            <a:ext cx="2300287" cy="628650"/>
          </a:xfrm>
          <a:custGeom>
            <a:avLst/>
            <a:gdLst>
              <a:gd name="T0" fmla="*/ 0 w 2300931"/>
              <a:gd name="T1" fmla="*/ 125731 h 628742"/>
              <a:gd name="T2" fmla="*/ 905031 w 2300931"/>
              <a:gd name="T3" fmla="*/ 25146 h 628742"/>
              <a:gd name="T4" fmla="*/ 1898051 w 2300931"/>
              <a:gd name="T5" fmla="*/ 276607 h 628742"/>
              <a:gd name="T6" fmla="*/ 2300287 w 2300931"/>
              <a:gd name="T7" fmla="*/ 628650 h 628742"/>
              <a:gd name="T8" fmla="*/ 0 60000 65536"/>
              <a:gd name="T9" fmla="*/ 0 60000 65536"/>
              <a:gd name="T10" fmla="*/ 0 60000 65536"/>
              <a:gd name="T11" fmla="*/ 0 60000 65536"/>
              <a:gd name="T12" fmla="*/ 0 w 2300931"/>
              <a:gd name="T13" fmla="*/ 0 h 628742"/>
              <a:gd name="T14" fmla="*/ 2300931 w 2300931"/>
              <a:gd name="T15" fmla="*/ 628742 h 6287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00931" h="628742">
                <a:moveTo>
                  <a:pt x="0" y="125749"/>
                </a:moveTo>
                <a:cubicBezTo>
                  <a:pt x="294427" y="62874"/>
                  <a:pt x="588854" y="0"/>
                  <a:pt x="905284" y="25150"/>
                </a:cubicBezTo>
                <a:cubicBezTo>
                  <a:pt x="1221714" y="50300"/>
                  <a:pt x="1665974" y="176048"/>
                  <a:pt x="1898582" y="276647"/>
                </a:cubicBezTo>
                <a:cubicBezTo>
                  <a:pt x="2131190" y="377246"/>
                  <a:pt x="2300931" y="628742"/>
                  <a:pt x="2300931" y="62874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953000" y="2743200"/>
            <a:ext cx="838200" cy="1143000"/>
          </a:xfrm>
          <a:prstGeom prst="rect">
            <a:avLst/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/>
              <a:t>Flow</a:t>
            </a:r>
          </a:p>
          <a:p>
            <a:pPr algn="ctr"/>
            <a:r>
              <a:rPr lang="en-US"/>
              <a:t>Table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438400" y="2286000"/>
            <a:ext cx="2941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“If header = </a:t>
            </a:r>
            <a:r>
              <a:rPr lang="en-US" sz="2000" b="1">
                <a:solidFill>
                  <a:srgbClr val="FF0000"/>
                </a:solidFill>
              </a:rPr>
              <a:t>?</a:t>
            </a:r>
            <a:r>
              <a:rPr lang="en-US"/>
              <a:t>, send to me”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438400" y="1981200"/>
            <a:ext cx="601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“If header =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sz="2000" b="1" i="1">
                <a:solidFill>
                  <a:srgbClr val="FF0000"/>
                </a:solidFill>
              </a:rPr>
              <a:t>y</a:t>
            </a:r>
            <a:r>
              <a:rPr lang="en-US"/>
              <a:t>, overwrite header with </a:t>
            </a:r>
            <a:r>
              <a:rPr lang="en-US" sz="2000" b="1" i="1">
                <a:solidFill>
                  <a:srgbClr val="FF0000"/>
                </a:solidFill>
              </a:rPr>
              <a:t>z</a:t>
            </a:r>
            <a:r>
              <a:rPr lang="en-US"/>
              <a:t>, send to ports 5,6”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4" grpId="0" animBg="1"/>
      <p:bldP spid="35" grpId="0" animBg="1"/>
      <p:bldP spid="36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921</Words>
  <Application>Microsoft Office PowerPoint</Application>
  <PresentationFormat>On-screen Show (4:3)</PresentationFormat>
  <Paragraphs>417</Paragraphs>
  <Slides>31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OpenFlow: Enabling Technology Transfer to Networking Industry</vt:lpstr>
      <vt:lpstr>Interesting Problems in Networking Research</vt:lpstr>
      <vt:lpstr>Technology Transfer  Academia to Industry</vt:lpstr>
      <vt:lpstr>Problem with Networking Research</vt:lpstr>
      <vt:lpstr>Possible Solutions</vt:lpstr>
      <vt:lpstr>Our Approach</vt:lpstr>
      <vt:lpstr>Step 1:  Separate intelligence from datapath</vt:lpstr>
      <vt:lpstr>Our Approach</vt:lpstr>
      <vt:lpstr>Step 2: Cache decisions in minimal flow-based datapath</vt:lpstr>
      <vt:lpstr>Our Solution: OpenFlow</vt:lpstr>
      <vt:lpstr>OpenFlow Basics</vt:lpstr>
      <vt:lpstr>Slide 12</vt:lpstr>
      <vt:lpstr>Slide 13</vt:lpstr>
      <vt:lpstr>Slide 14</vt:lpstr>
      <vt:lpstr>OpenFlow Basics</vt:lpstr>
      <vt:lpstr>Flow Table Entry OpenFlow Protocol Version 1.0</vt:lpstr>
      <vt:lpstr>Examples</vt:lpstr>
      <vt:lpstr>Examples</vt:lpstr>
      <vt:lpstr>OpenFlow Usage Dedicated OpenFlow Network</vt:lpstr>
      <vt:lpstr>Usage examples</vt:lpstr>
      <vt:lpstr>Separate VLANs for Production and Research Traffic</vt:lpstr>
      <vt:lpstr>Virtualize OpenFlow Switch</vt:lpstr>
      <vt:lpstr>Slide 23</vt:lpstr>
      <vt:lpstr>Slide 24</vt:lpstr>
      <vt:lpstr>OpenFlow Deployment</vt:lpstr>
      <vt:lpstr>OpenFlow Hardware</vt:lpstr>
      <vt:lpstr>OpenFlow Deployments</vt:lpstr>
      <vt:lpstr>Summer Plan</vt:lpstr>
      <vt:lpstr>Summer Plan Step-1: Software Implementation</vt:lpstr>
      <vt:lpstr>Summer Plan Step-2: Hardware Implementation</vt:lpstr>
      <vt:lpstr>Thank you!</vt:lpstr>
    </vt:vector>
  </TitlesOfParts>
  <Company>Cisco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OpenFlow: Enabling Research in Production Networks</dc:title>
  <dc:creator>Nikhil Handigol</dc:creator>
  <cp:lastModifiedBy>Nikhil Handigol</cp:lastModifiedBy>
  <cp:revision>66</cp:revision>
  <dcterms:created xsi:type="dcterms:W3CDTF">2009-07-08T17:55:50Z</dcterms:created>
  <dcterms:modified xsi:type="dcterms:W3CDTF">2009-07-09T14:12:02Z</dcterms:modified>
</cp:coreProperties>
</file>