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206" r:id="rId1"/>
  </p:sldMasterIdLst>
  <p:notesMasterIdLst>
    <p:notesMasterId r:id="rId45"/>
  </p:notesMasterIdLst>
  <p:handoutMasterIdLst>
    <p:handoutMasterId r:id="rId46"/>
  </p:handoutMasterIdLst>
  <p:sldIdLst>
    <p:sldId id="288" r:id="rId2"/>
    <p:sldId id="292" r:id="rId3"/>
    <p:sldId id="291" r:id="rId4"/>
    <p:sldId id="319" r:id="rId5"/>
    <p:sldId id="321" r:id="rId6"/>
    <p:sldId id="295" r:id="rId7"/>
    <p:sldId id="297" r:id="rId8"/>
    <p:sldId id="289" r:id="rId9"/>
    <p:sldId id="302" r:id="rId10"/>
    <p:sldId id="301" r:id="rId11"/>
    <p:sldId id="298" r:id="rId12"/>
    <p:sldId id="293" r:id="rId13"/>
    <p:sldId id="326" r:id="rId14"/>
    <p:sldId id="294" r:id="rId15"/>
    <p:sldId id="318" r:id="rId16"/>
    <p:sldId id="307" r:id="rId17"/>
    <p:sldId id="308" r:id="rId18"/>
    <p:sldId id="327" r:id="rId19"/>
    <p:sldId id="310" r:id="rId20"/>
    <p:sldId id="311" r:id="rId21"/>
    <p:sldId id="312" r:id="rId22"/>
    <p:sldId id="336" r:id="rId23"/>
    <p:sldId id="331" r:id="rId24"/>
    <p:sldId id="330" r:id="rId25"/>
    <p:sldId id="323" r:id="rId26"/>
    <p:sldId id="325" r:id="rId27"/>
    <p:sldId id="324" r:id="rId28"/>
    <p:sldId id="299" r:id="rId29"/>
    <p:sldId id="300" r:id="rId30"/>
    <p:sldId id="305" r:id="rId31"/>
    <p:sldId id="322" r:id="rId32"/>
    <p:sldId id="314" r:id="rId33"/>
    <p:sldId id="316" r:id="rId34"/>
    <p:sldId id="328" r:id="rId35"/>
    <p:sldId id="304" r:id="rId36"/>
    <p:sldId id="333" r:id="rId37"/>
    <p:sldId id="337" r:id="rId38"/>
    <p:sldId id="338" r:id="rId39"/>
    <p:sldId id="317" r:id="rId40"/>
    <p:sldId id="329" r:id="rId41"/>
    <p:sldId id="335" r:id="rId42"/>
    <p:sldId id="334" r:id="rId43"/>
    <p:sldId id="32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77193" autoAdjust="0"/>
  </p:normalViewPr>
  <p:slideViewPr>
    <p:cSldViewPr snapToGrid="0" snapToObjects="1">
      <p:cViewPr varScale="1">
        <p:scale>
          <a:sx n="93" d="100"/>
          <a:sy n="93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1A851-0EF2-BF4B-9AD0-D23B2605DDB3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BC89-2935-5F4A-B2F8-281DBB6C3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18C4-193B-884E-BD2F-6462D8D9215E}" type="datetimeFigureOut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F2AE-A57F-2C42-97DC-2FE3536E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implemented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run it over a network spanning 9 campuses in the US.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 going to show you a video of a live demo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03520-E1D0-4B42-9492-F55DE8675A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 mentioned earlier,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over a nationwide network… first system deployed at this scale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most amazing thing is, the core of the system was written in less than 500 lines of code.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quickly recap what</a:t>
            </a:r>
            <a:r>
              <a:rPr lang="en-US" baseline="0" dirty="0" smtClean="0"/>
              <a:t> we’ve seen so far…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 described a new load-balancing architecture, that allows for joint…</a:t>
            </a:r>
          </a:p>
          <a:p>
            <a:r>
              <a:rPr lang="en-US" baseline="0" dirty="0" smtClean="0"/>
              <a:t>Then, we saw a demo video of Aster*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 nation-wide…</a:t>
            </a:r>
          </a:p>
          <a:p>
            <a:r>
              <a:rPr lang="en-US" baseline="0" dirty="0" smtClean="0"/>
              <a:t>During the demo, we saw some promising results that showed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 allows for a lot of exciting new possibilities. One of the questions I’m excited about is how 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 for different types of services and applications…  particularly, in streaming media services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Netflix.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demo, we saw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being used for a web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factors at play and the metrics that determine the performance are presumably quite different in streaming media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remaining time, I’m going to talk about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I’ve been working 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of characterizing…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saw some promising results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demo…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much better exactly is joint…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what all do I need for this study? First of all, I need a network…. Generate topologies…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control framework…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nice thing</a:t>
            </a:r>
            <a:r>
              <a:rPr lang="en-US" baseline="0" dirty="0" smtClean="0"/>
              <a:t> is…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Okay, we now have a system … that we can use to test what we want.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Remember, our goal is to … quantify the performance difference between different load-balancing strategies in real-world  settings.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Internet is an extremely complex system and it’s hard to capture all the complex behavior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something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understand and easy to reason about.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going to describe the model and parameter-set we chose for our evaluation. I will then describe some of the results we observed with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I go into the details… let me say</a:t>
            </a:r>
            <a:r>
              <a:rPr lang="en-US" baseline="0" dirty="0" smtClean="0"/>
              <a:t> upfront that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our model – there is a network operated by a single ISP or network admin.</a:t>
            </a:r>
            <a:r>
              <a:rPr lang="en-US" baseline="0" dirty="0" smtClean="0"/>
              <a:t> And there are replicated servers on the network operated by a single CDN… there are clients that generate requests..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with this very simple model, there’s a huge parameter space that needs to be fixed…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Load-balancing has become an indispensable component of pretty much any large scale Internet service, be it in datacenter networks,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enterprise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analyzed </a:t>
            </a:r>
            <a:r>
              <a:rPr lang="en-US" baseline="0" dirty="0" smtClean="0"/>
              <a:t>the interaction using a game theoretic formulation…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typical perception….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sitting in front of a cluster of replicated machines… sprays incoming requests across the servers.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time, services and networks have evolved tremendously…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10s of thousands of machines interconnected by very large networks… For example, think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load-balancers have remained the same…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server for each incoming request using *some* logic, i.e. load-balancing algorithm…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load-balancing algorithms range from very simple schemes…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load-balancers still don’t act on the network that sits between… They don’t, and in fact simply can’t, choose which path in the network…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 is chosen by an entirely different entity…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a problem? If it is, can we do anything about it at all? That’s what we’re going to explore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talk.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importantly, I am here also to ask for your help, to explore how I can apply my ideas to Netflix’s services. We’ll come back to this towards the end.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I have a show of hands…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API to program 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as a feature…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a external controller to manage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feature, the control path logic, in other words the brains of the network, can be moved to a separate controller, typically running as an application over a network OS. This architecture is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Defined Networking, or SDN.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work stems from the idea that … smart routing of requests and responses based on …. So, with sufficient visibility and control over my network…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load-balancing can be implemented as a primitive… rather than…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SDN architecture, we can now implement the load-balancing as an application of the network. We can implement the load-balancing policy in software at a logically centralized place, and simply cache the load-balancing decisions in the network in a distributed fashion.  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ideas, I built a prototype distributed load-balancer called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component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…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4381-0784-464C-8B42-795E0444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36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png"/><Relationship Id="rId1" Type="http://schemas.openxmlformats.org/officeDocument/2006/relationships/video" Target="file://localhost/Users/nikhilh/git/loadbalancer/demo-video/Asterix-demo.mov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3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9" y="2186704"/>
            <a:ext cx="8967303" cy="1848883"/>
          </a:xfrm>
        </p:spPr>
        <p:txBody>
          <a:bodyPr/>
          <a:lstStyle/>
          <a:p>
            <a:r>
              <a:rPr lang="en-US" sz="4800" dirty="0" smtClean="0"/>
              <a:t>Should a load-balancer choose the 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as well as the server?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4299603"/>
            <a:ext cx="7826281" cy="113442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Nikhil Handigol</a:t>
            </a:r>
          </a:p>
          <a:p>
            <a:r>
              <a:rPr lang="en-US" dirty="0" smtClean="0"/>
              <a:t>Stanford University</a:t>
            </a:r>
          </a:p>
          <a:p>
            <a:r>
              <a:rPr lang="en-US" i="1" dirty="0" smtClean="0"/>
              <a:t>Joint work with Nick </a:t>
            </a:r>
            <a:r>
              <a:rPr lang="en-US" i="1" dirty="0" err="1" smtClean="0"/>
              <a:t>McKeown</a:t>
            </a:r>
            <a:r>
              <a:rPr lang="en-US" i="1" dirty="0" smtClean="0"/>
              <a:t> and </a:t>
            </a:r>
            <a:r>
              <a:rPr lang="en-US" i="1" dirty="0" err="1" smtClean="0"/>
              <a:t>Ramesh</a:t>
            </a:r>
            <a:r>
              <a:rPr lang="en-US" i="1" dirty="0" smtClean="0"/>
              <a:t> </a:t>
            </a:r>
            <a:r>
              <a:rPr lang="en-US" i="1" dirty="0" err="1" smtClean="0"/>
              <a:t>Johari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2190493" y="2560859"/>
            <a:ext cx="4779918" cy="2863884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30000"/>
                  <a:satMod val="150000"/>
                </a:schemeClr>
              </a:gs>
            </a:gsLst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stA="13000" endPos="27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6799645" y="1433530"/>
            <a:ext cx="2115487" cy="176410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0155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Aster*</a:t>
            </a:r>
            <a:r>
              <a:rPr lang="en-US" sz="2400" b="1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7421046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7421046" y="4075879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182518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48875" y="3774467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5247738" y="5319015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4580452" y="918680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685496" y="4648378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351852" y="36025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5906102" y="38311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3529456" y="457556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Straight Connector 30"/>
          <p:cNvCxnSpPr>
            <a:stCxn id="29" idx="0"/>
            <a:endCxn id="21" idx="4"/>
          </p:cNvCxnSpPr>
          <p:nvPr/>
        </p:nvCxnSpPr>
        <p:spPr>
          <a:xfrm rot="16200000" flipV="1">
            <a:off x="3123774" y="3941284"/>
            <a:ext cx="1039964" cy="2286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2"/>
            <a:endCxn id="21" idx="5"/>
          </p:cNvCxnSpPr>
          <p:nvPr/>
        </p:nvCxnSpPr>
        <p:spPr>
          <a:xfrm rot="10800000">
            <a:off x="3691102" y="3468648"/>
            <a:ext cx="660751" cy="36250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7"/>
            <a:endCxn id="26" idx="3"/>
          </p:cNvCxnSpPr>
          <p:nvPr/>
        </p:nvCxnSpPr>
        <p:spPr>
          <a:xfrm rot="5400000" flipH="1" flipV="1">
            <a:off x="4847140" y="3201958"/>
            <a:ext cx="362510" cy="57259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5"/>
            <a:endCxn id="27" idx="1"/>
          </p:cNvCxnSpPr>
          <p:nvPr/>
        </p:nvCxnSpPr>
        <p:spPr>
          <a:xfrm rot="16200000" flipH="1">
            <a:off x="5509965" y="3435019"/>
            <a:ext cx="591110" cy="33507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3"/>
            <a:endCxn id="24" idx="6"/>
          </p:cNvCxnSpPr>
          <p:nvPr/>
        </p:nvCxnSpPr>
        <p:spPr>
          <a:xfrm rot="5400000">
            <a:off x="5230089" y="4134009"/>
            <a:ext cx="655577" cy="83036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6"/>
            <a:endCxn id="24" idx="2"/>
          </p:cNvCxnSpPr>
          <p:nvPr/>
        </p:nvCxnSpPr>
        <p:spPr>
          <a:xfrm>
            <a:off x="3986656" y="4804166"/>
            <a:ext cx="698840" cy="7281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6"/>
            <a:endCxn id="26" idx="2"/>
          </p:cNvCxnSpPr>
          <p:nvPr/>
        </p:nvCxnSpPr>
        <p:spPr>
          <a:xfrm flipV="1">
            <a:off x="3758056" y="3145356"/>
            <a:ext cx="1489682" cy="16164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7"/>
            <a:endCxn id="23" idx="3"/>
          </p:cNvCxnSpPr>
          <p:nvPr/>
        </p:nvCxnSpPr>
        <p:spPr>
          <a:xfrm rot="5400000" flipH="1" flipV="1">
            <a:off x="3844394" y="4068108"/>
            <a:ext cx="649720" cy="49910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6" idx="0"/>
            <a:endCxn id="18" idx="2"/>
          </p:cNvCxnSpPr>
          <p:nvPr/>
        </p:nvCxnSpPr>
        <p:spPr>
          <a:xfrm rot="16200000" flipV="1">
            <a:off x="4711029" y="2151446"/>
            <a:ext cx="968377" cy="56224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1"/>
            <a:endCxn id="26" idx="7"/>
          </p:cNvCxnSpPr>
          <p:nvPr/>
        </p:nvCxnSpPr>
        <p:spPr>
          <a:xfrm rot="10800000" flipV="1">
            <a:off x="5637984" y="2378931"/>
            <a:ext cx="1783063" cy="60477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4" idx="1"/>
            <a:endCxn id="27" idx="5"/>
          </p:cNvCxnSpPr>
          <p:nvPr/>
        </p:nvCxnSpPr>
        <p:spPr>
          <a:xfrm rot="10800000">
            <a:off x="6296348" y="4221401"/>
            <a:ext cx="1124699" cy="369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0"/>
            <a:endCxn id="24" idx="5"/>
          </p:cNvCxnSpPr>
          <p:nvPr/>
        </p:nvCxnSpPr>
        <p:spPr>
          <a:xfrm rot="16200000" flipV="1">
            <a:off x="5188365" y="4925999"/>
            <a:ext cx="280392" cy="5056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  <a:endCxn id="29" idx="2"/>
          </p:cNvCxnSpPr>
          <p:nvPr/>
        </p:nvCxnSpPr>
        <p:spPr>
          <a:xfrm>
            <a:off x="1516161" y="4289317"/>
            <a:ext cx="2013295" cy="51484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5" idx="3"/>
            <a:endCxn id="21" idx="1"/>
          </p:cNvCxnSpPr>
          <p:nvPr/>
        </p:nvCxnSpPr>
        <p:spPr>
          <a:xfrm>
            <a:off x="1849804" y="2378932"/>
            <a:ext cx="1518007" cy="76642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flipV="1">
            <a:off x="3052447" y="2378931"/>
            <a:ext cx="3468690" cy="2726647"/>
          </a:xfrm>
          <a:prstGeom prst="curvedConnector3">
            <a:avLst>
              <a:gd name="adj1" fmla="val 50000"/>
            </a:avLst>
          </a:prstGeom>
          <a:ln w="127000">
            <a:solidFill>
              <a:srgbClr val="FF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323439" y="5319016"/>
            <a:ext cx="1578400" cy="806628"/>
          </a:xfrm>
          <a:prstGeom prst="straightConnector1">
            <a:avLst/>
          </a:prstGeom>
          <a:ln w="190500" cap="flat">
            <a:solidFill>
              <a:schemeClr val="tx1">
                <a:lumMod val="85000"/>
              </a:schemeClr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9" name="Lightning Bolt 118"/>
          <p:cNvSpPr/>
          <p:nvPr/>
        </p:nvSpPr>
        <p:spPr>
          <a:xfrm>
            <a:off x="3529456" y="2081010"/>
            <a:ext cx="1050996" cy="1292945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gnifying_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76" y="1579173"/>
            <a:ext cx="1451514" cy="1146696"/>
          </a:xfrm>
          <a:prstGeom prst="rect">
            <a:avLst/>
          </a:prstGeom>
        </p:spPr>
      </p:pic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247738" y="29167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300856" y="3078402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6"/>
          <p:cNvGrpSpPr>
            <a:grpSpLocks/>
          </p:cNvGrpSpPr>
          <p:nvPr/>
        </p:nvGrpSpPr>
        <p:grpSpPr bwMode="auto">
          <a:xfrm>
            <a:off x="458288" y="882721"/>
            <a:ext cx="8431976" cy="5600881"/>
            <a:chOff x="2334" y="544"/>
            <a:chExt cx="2854" cy="1715"/>
          </a:xfrm>
          <a:solidFill>
            <a:schemeClr val="accent1">
              <a:lumMod val="75000"/>
            </a:schemeClr>
          </a:solidFill>
          <a:effectLst>
            <a:outerShdw blurRad="165100" dist="101600" dir="2700000">
              <a:srgbClr val="000000"/>
            </a:outerShdw>
          </a:effectLst>
        </p:grpSpPr>
        <p:sp>
          <p:nvSpPr>
            <p:cNvPr id="57" name="Freeform 937"/>
            <p:cNvSpPr>
              <a:spLocks/>
            </p:cNvSpPr>
            <p:nvPr/>
          </p:nvSpPr>
          <p:spPr bwMode="auto">
            <a:xfrm>
              <a:off x="2471" y="544"/>
              <a:ext cx="365" cy="259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938"/>
            <p:cNvSpPr>
              <a:spLocks/>
            </p:cNvSpPr>
            <p:nvPr/>
          </p:nvSpPr>
          <p:spPr bwMode="auto">
            <a:xfrm>
              <a:off x="2808" y="1093"/>
              <a:ext cx="309" cy="377"/>
            </a:xfrm>
            <a:custGeom>
              <a:avLst/>
              <a:gdLst>
                <a:gd name="T0" fmla="*/ 135 w 618"/>
                <a:gd name="T1" fmla="*/ 0 h 752"/>
                <a:gd name="T2" fmla="*/ 433 w 618"/>
                <a:gd name="T3" fmla="*/ 55 h 752"/>
                <a:gd name="T4" fmla="*/ 410 w 618"/>
                <a:gd name="T5" fmla="*/ 186 h 752"/>
                <a:gd name="T6" fmla="*/ 618 w 618"/>
                <a:gd name="T7" fmla="*/ 218 h 752"/>
                <a:gd name="T8" fmla="*/ 538 w 618"/>
                <a:gd name="T9" fmla="*/ 752 h 752"/>
                <a:gd name="T10" fmla="*/ 0 w 618"/>
                <a:gd name="T11" fmla="*/ 663 h 752"/>
                <a:gd name="T12" fmla="*/ 135 w 618"/>
                <a:gd name="T13" fmla="*/ 0 h 752"/>
                <a:gd name="T14" fmla="*/ 135 w 618"/>
                <a:gd name="T15" fmla="*/ 0 h 7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8"/>
                <a:gd name="T25" fmla="*/ 0 h 752"/>
                <a:gd name="T26" fmla="*/ 618 w 618"/>
                <a:gd name="T27" fmla="*/ 752 h 7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939"/>
            <p:cNvSpPr>
              <a:spLocks/>
            </p:cNvSpPr>
            <p:nvPr/>
          </p:nvSpPr>
          <p:spPr bwMode="auto">
            <a:xfrm>
              <a:off x="2375" y="702"/>
              <a:ext cx="435" cy="360"/>
            </a:xfrm>
            <a:custGeom>
              <a:avLst/>
              <a:gdLst>
                <a:gd name="T0" fmla="*/ 0 w 871"/>
                <a:gd name="T1" fmla="*/ 537 h 720"/>
                <a:gd name="T2" fmla="*/ 38 w 871"/>
                <a:gd name="T3" fmla="*/ 355 h 720"/>
                <a:gd name="T4" fmla="*/ 82 w 871"/>
                <a:gd name="T5" fmla="*/ 302 h 720"/>
                <a:gd name="T6" fmla="*/ 188 w 871"/>
                <a:gd name="T7" fmla="*/ 0 h 720"/>
                <a:gd name="T8" fmla="*/ 243 w 871"/>
                <a:gd name="T9" fmla="*/ 15 h 720"/>
                <a:gd name="T10" fmla="*/ 245 w 871"/>
                <a:gd name="T11" fmla="*/ 28 h 720"/>
                <a:gd name="T12" fmla="*/ 258 w 871"/>
                <a:gd name="T13" fmla="*/ 30 h 720"/>
                <a:gd name="T14" fmla="*/ 325 w 871"/>
                <a:gd name="T15" fmla="*/ 134 h 720"/>
                <a:gd name="T16" fmla="*/ 399 w 871"/>
                <a:gd name="T17" fmla="*/ 133 h 720"/>
                <a:gd name="T18" fmla="*/ 454 w 871"/>
                <a:gd name="T19" fmla="*/ 157 h 720"/>
                <a:gd name="T20" fmla="*/ 481 w 871"/>
                <a:gd name="T21" fmla="*/ 152 h 720"/>
                <a:gd name="T22" fmla="*/ 648 w 871"/>
                <a:gd name="T23" fmla="*/ 157 h 720"/>
                <a:gd name="T24" fmla="*/ 838 w 871"/>
                <a:gd name="T25" fmla="*/ 199 h 720"/>
                <a:gd name="T26" fmla="*/ 848 w 871"/>
                <a:gd name="T27" fmla="*/ 224 h 720"/>
                <a:gd name="T28" fmla="*/ 871 w 871"/>
                <a:gd name="T29" fmla="*/ 256 h 720"/>
                <a:gd name="T30" fmla="*/ 806 w 871"/>
                <a:gd name="T31" fmla="*/ 353 h 720"/>
                <a:gd name="T32" fmla="*/ 766 w 871"/>
                <a:gd name="T33" fmla="*/ 389 h 720"/>
                <a:gd name="T34" fmla="*/ 760 w 871"/>
                <a:gd name="T35" fmla="*/ 416 h 720"/>
                <a:gd name="T36" fmla="*/ 783 w 871"/>
                <a:gd name="T37" fmla="*/ 444 h 720"/>
                <a:gd name="T38" fmla="*/ 756 w 871"/>
                <a:gd name="T39" fmla="*/ 503 h 720"/>
                <a:gd name="T40" fmla="*/ 703 w 871"/>
                <a:gd name="T41" fmla="*/ 720 h 720"/>
                <a:gd name="T42" fmla="*/ 410 w 871"/>
                <a:gd name="T43" fmla="*/ 650 h 720"/>
                <a:gd name="T44" fmla="*/ 0 w 871"/>
                <a:gd name="T45" fmla="*/ 537 h 720"/>
                <a:gd name="T46" fmla="*/ 0 w 871"/>
                <a:gd name="T47" fmla="*/ 537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1"/>
                <a:gd name="T73" fmla="*/ 0 h 720"/>
                <a:gd name="T74" fmla="*/ 871 w 871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940"/>
            <p:cNvSpPr>
              <a:spLocks/>
            </p:cNvSpPr>
            <p:nvPr/>
          </p:nvSpPr>
          <p:spPr bwMode="auto">
            <a:xfrm>
              <a:off x="2334" y="971"/>
              <a:ext cx="433" cy="721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5"/>
                <a:gd name="T97" fmla="*/ 0 h 1443"/>
                <a:gd name="T98" fmla="*/ 865 w 865"/>
                <a:gd name="T99" fmla="*/ 1443 h 1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941"/>
            <p:cNvSpPr>
              <a:spLocks/>
            </p:cNvSpPr>
            <p:nvPr/>
          </p:nvSpPr>
          <p:spPr bwMode="auto">
            <a:xfrm>
              <a:off x="2528" y="1027"/>
              <a:ext cx="348" cy="523"/>
            </a:xfrm>
            <a:custGeom>
              <a:avLst/>
              <a:gdLst>
                <a:gd name="T0" fmla="*/ 0 w 696"/>
                <a:gd name="T1" fmla="*/ 384 h 1047"/>
                <a:gd name="T2" fmla="*/ 443 w 696"/>
                <a:gd name="T3" fmla="*/ 1047 h 1047"/>
                <a:gd name="T4" fmla="*/ 458 w 696"/>
                <a:gd name="T5" fmla="*/ 904 h 1047"/>
                <a:gd name="T6" fmla="*/ 483 w 696"/>
                <a:gd name="T7" fmla="*/ 897 h 1047"/>
                <a:gd name="T8" fmla="*/ 525 w 696"/>
                <a:gd name="T9" fmla="*/ 921 h 1047"/>
                <a:gd name="T10" fmla="*/ 561 w 696"/>
                <a:gd name="T11" fmla="*/ 796 h 1047"/>
                <a:gd name="T12" fmla="*/ 696 w 696"/>
                <a:gd name="T13" fmla="*/ 133 h 1047"/>
                <a:gd name="T14" fmla="*/ 397 w 696"/>
                <a:gd name="T15" fmla="*/ 70 h 1047"/>
                <a:gd name="T16" fmla="*/ 104 w 696"/>
                <a:gd name="T17" fmla="*/ 0 h 1047"/>
                <a:gd name="T18" fmla="*/ 0 w 696"/>
                <a:gd name="T19" fmla="*/ 384 h 1047"/>
                <a:gd name="T20" fmla="*/ 0 w 696"/>
                <a:gd name="T21" fmla="*/ 384 h 10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6"/>
                <a:gd name="T34" fmla="*/ 0 h 1047"/>
                <a:gd name="T35" fmla="*/ 696 w 696"/>
                <a:gd name="T36" fmla="*/ 1047 h 10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942"/>
            <p:cNvSpPr>
              <a:spLocks/>
            </p:cNvSpPr>
            <p:nvPr/>
          </p:nvSpPr>
          <p:spPr bwMode="auto">
            <a:xfrm>
              <a:off x="2727" y="608"/>
              <a:ext cx="327" cy="513"/>
            </a:xfrm>
            <a:custGeom>
              <a:avLst/>
              <a:gdLst>
                <a:gd name="T0" fmla="*/ 0 w 654"/>
                <a:gd name="T1" fmla="*/ 909 h 1027"/>
                <a:gd name="T2" fmla="*/ 53 w 654"/>
                <a:gd name="T3" fmla="*/ 692 h 1027"/>
                <a:gd name="T4" fmla="*/ 80 w 654"/>
                <a:gd name="T5" fmla="*/ 633 h 1027"/>
                <a:gd name="T6" fmla="*/ 57 w 654"/>
                <a:gd name="T7" fmla="*/ 605 h 1027"/>
                <a:gd name="T8" fmla="*/ 63 w 654"/>
                <a:gd name="T9" fmla="*/ 578 h 1027"/>
                <a:gd name="T10" fmla="*/ 103 w 654"/>
                <a:gd name="T11" fmla="*/ 542 h 1027"/>
                <a:gd name="T12" fmla="*/ 168 w 654"/>
                <a:gd name="T13" fmla="*/ 445 h 1027"/>
                <a:gd name="T14" fmla="*/ 145 w 654"/>
                <a:gd name="T15" fmla="*/ 413 h 1027"/>
                <a:gd name="T16" fmla="*/ 135 w 654"/>
                <a:gd name="T17" fmla="*/ 388 h 1027"/>
                <a:gd name="T18" fmla="*/ 139 w 654"/>
                <a:gd name="T19" fmla="*/ 333 h 1027"/>
                <a:gd name="T20" fmla="*/ 219 w 654"/>
                <a:gd name="T21" fmla="*/ 0 h 1027"/>
                <a:gd name="T22" fmla="*/ 304 w 654"/>
                <a:gd name="T23" fmla="*/ 19 h 1027"/>
                <a:gd name="T24" fmla="*/ 276 w 654"/>
                <a:gd name="T25" fmla="*/ 149 h 1027"/>
                <a:gd name="T26" fmla="*/ 295 w 654"/>
                <a:gd name="T27" fmla="*/ 194 h 1027"/>
                <a:gd name="T28" fmla="*/ 297 w 654"/>
                <a:gd name="T29" fmla="*/ 223 h 1027"/>
                <a:gd name="T30" fmla="*/ 287 w 654"/>
                <a:gd name="T31" fmla="*/ 228 h 1027"/>
                <a:gd name="T32" fmla="*/ 320 w 654"/>
                <a:gd name="T33" fmla="*/ 259 h 1027"/>
                <a:gd name="T34" fmla="*/ 354 w 654"/>
                <a:gd name="T35" fmla="*/ 342 h 1027"/>
                <a:gd name="T36" fmla="*/ 365 w 654"/>
                <a:gd name="T37" fmla="*/ 417 h 1027"/>
                <a:gd name="T38" fmla="*/ 371 w 654"/>
                <a:gd name="T39" fmla="*/ 457 h 1027"/>
                <a:gd name="T40" fmla="*/ 346 w 654"/>
                <a:gd name="T41" fmla="*/ 495 h 1027"/>
                <a:gd name="T42" fmla="*/ 363 w 654"/>
                <a:gd name="T43" fmla="*/ 512 h 1027"/>
                <a:gd name="T44" fmla="*/ 409 w 654"/>
                <a:gd name="T45" fmla="*/ 487 h 1027"/>
                <a:gd name="T46" fmla="*/ 439 w 654"/>
                <a:gd name="T47" fmla="*/ 618 h 1027"/>
                <a:gd name="T48" fmla="*/ 460 w 654"/>
                <a:gd name="T49" fmla="*/ 626 h 1027"/>
                <a:gd name="T50" fmla="*/ 464 w 654"/>
                <a:gd name="T51" fmla="*/ 664 h 1027"/>
                <a:gd name="T52" fmla="*/ 523 w 654"/>
                <a:gd name="T53" fmla="*/ 679 h 1027"/>
                <a:gd name="T54" fmla="*/ 616 w 654"/>
                <a:gd name="T55" fmla="*/ 679 h 1027"/>
                <a:gd name="T56" fmla="*/ 654 w 654"/>
                <a:gd name="T57" fmla="*/ 696 h 1027"/>
                <a:gd name="T58" fmla="*/ 599 w 654"/>
                <a:gd name="T59" fmla="*/ 1027 h 1027"/>
                <a:gd name="T60" fmla="*/ 299 w 654"/>
                <a:gd name="T61" fmla="*/ 972 h 1027"/>
                <a:gd name="T62" fmla="*/ 0 w 654"/>
                <a:gd name="T63" fmla="*/ 909 h 1027"/>
                <a:gd name="T64" fmla="*/ 0 w 654"/>
                <a:gd name="T65" fmla="*/ 909 h 10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4"/>
                <a:gd name="T100" fmla="*/ 0 h 1027"/>
                <a:gd name="T101" fmla="*/ 654 w 654"/>
                <a:gd name="T102" fmla="*/ 1027 h 10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943"/>
            <p:cNvSpPr>
              <a:spLocks/>
            </p:cNvSpPr>
            <p:nvPr/>
          </p:nvSpPr>
          <p:spPr bwMode="auto">
            <a:xfrm>
              <a:off x="2864" y="617"/>
              <a:ext cx="559" cy="346"/>
            </a:xfrm>
            <a:custGeom>
              <a:avLst/>
              <a:gdLst>
                <a:gd name="T0" fmla="*/ 19 w 1118"/>
                <a:gd name="T1" fmla="*/ 175 h 692"/>
                <a:gd name="T2" fmla="*/ 21 w 1118"/>
                <a:gd name="T3" fmla="*/ 204 h 692"/>
                <a:gd name="T4" fmla="*/ 11 w 1118"/>
                <a:gd name="T5" fmla="*/ 209 h 692"/>
                <a:gd name="T6" fmla="*/ 44 w 1118"/>
                <a:gd name="T7" fmla="*/ 240 h 692"/>
                <a:gd name="T8" fmla="*/ 78 w 1118"/>
                <a:gd name="T9" fmla="*/ 323 h 692"/>
                <a:gd name="T10" fmla="*/ 89 w 1118"/>
                <a:gd name="T11" fmla="*/ 398 h 692"/>
                <a:gd name="T12" fmla="*/ 95 w 1118"/>
                <a:gd name="T13" fmla="*/ 438 h 692"/>
                <a:gd name="T14" fmla="*/ 70 w 1118"/>
                <a:gd name="T15" fmla="*/ 476 h 692"/>
                <a:gd name="T16" fmla="*/ 87 w 1118"/>
                <a:gd name="T17" fmla="*/ 493 h 692"/>
                <a:gd name="T18" fmla="*/ 133 w 1118"/>
                <a:gd name="T19" fmla="*/ 468 h 692"/>
                <a:gd name="T20" fmla="*/ 163 w 1118"/>
                <a:gd name="T21" fmla="*/ 599 h 692"/>
                <a:gd name="T22" fmla="*/ 184 w 1118"/>
                <a:gd name="T23" fmla="*/ 607 h 692"/>
                <a:gd name="T24" fmla="*/ 188 w 1118"/>
                <a:gd name="T25" fmla="*/ 645 h 692"/>
                <a:gd name="T26" fmla="*/ 205 w 1118"/>
                <a:gd name="T27" fmla="*/ 662 h 692"/>
                <a:gd name="T28" fmla="*/ 247 w 1118"/>
                <a:gd name="T29" fmla="*/ 660 h 692"/>
                <a:gd name="T30" fmla="*/ 340 w 1118"/>
                <a:gd name="T31" fmla="*/ 660 h 692"/>
                <a:gd name="T32" fmla="*/ 378 w 1118"/>
                <a:gd name="T33" fmla="*/ 677 h 692"/>
                <a:gd name="T34" fmla="*/ 390 w 1118"/>
                <a:gd name="T35" fmla="*/ 609 h 692"/>
                <a:gd name="T36" fmla="*/ 694 w 1118"/>
                <a:gd name="T37" fmla="*/ 654 h 692"/>
                <a:gd name="T38" fmla="*/ 1068 w 1118"/>
                <a:gd name="T39" fmla="*/ 692 h 692"/>
                <a:gd name="T40" fmla="*/ 1080 w 1118"/>
                <a:gd name="T41" fmla="*/ 567 h 692"/>
                <a:gd name="T42" fmla="*/ 1118 w 1118"/>
                <a:gd name="T43" fmla="*/ 162 h 692"/>
                <a:gd name="T44" fmla="*/ 622 w 1118"/>
                <a:gd name="T45" fmla="*/ 105 h 692"/>
                <a:gd name="T46" fmla="*/ 376 w 1118"/>
                <a:gd name="T47" fmla="*/ 67 h 692"/>
                <a:gd name="T48" fmla="*/ 28 w 1118"/>
                <a:gd name="T49" fmla="*/ 0 h 692"/>
                <a:gd name="T50" fmla="*/ 0 w 1118"/>
                <a:gd name="T51" fmla="*/ 130 h 692"/>
                <a:gd name="T52" fmla="*/ 19 w 1118"/>
                <a:gd name="T53" fmla="*/ 175 h 692"/>
                <a:gd name="T54" fmla="*/ 19 w 1118"/>
                <a:gd name="T55" fmla="*/ 175 h 6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8"/>
                <a:gd name="T85" fmla="*/ 0 h 692"/>
                <a:gd name="T86" fmla="*/ 1118 w 1118"/>
                <a:gd name="T87" fmla="*/ 692 h 6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944"/>
            <p:cNvSpPr>
              <a:spLocks/>
            </p:cNvSpPr>
            <p:nvPr/>
          </p:nvSpPr>
          <p:spPr bwMode="auto">
            <a:xfrm>
              <a:off x="2705" y="1425"/>
              <a:ext cx="372" cy="420"/>
            </a:xfrm>
            <a:custGeom>
              <a:avLst/>
              <a:gdLst>
                <a:gd name="T0" fmla="*/ 48 w 746"/>
                <a:gd name="T1" fmla="*/ 534 h 840"/>
                <a:gd name="T2" fmla="*/ 29 w 746"/>
                <a:gd name="T3" fmla="*/ 504 h 840"/>
                <a:gd name="T4" fmla="*/ 38 w 746"/>
                <a:gd name="T5" fmla="*/ 456 h 840"/>
                <a:gd name="T6" fmla="*/ 88 w 746"/>
                <a:gd name="T7" fmla="*/ 378 h 840"/>
                <a:gd name="T8" fmla="*/ 124 w 746"/>
                <a:gd name="T9" fmla="*/ 355 h 840"/>
                <a:gd name="T10" fmla="*/ 103 w 746"/>
                <a:gd name="T11" fmla="*/ 327 h 840"/>
                <a:gd name="T12" fmla="*/ 90 w 746"/>
                <a:gd name="T13" fmla="*/ 251 h 840"/>
                <a:gd name="T14" fmla="*/ 105 w 746"/>
                <a:gd name="T15" fmla="*/ 108 h 840"/>
                <a:gd name="T16" fmla="*/ 130 w 746"/>
                <a:gd name="T17" fmla="*/ 101 h 840"/>
                <a:gd name="T18" fmla="*/ 172 w 746"/>
                <a:gd name="T19" fmla="*/ 125 h 840"/>
                <a:gd name="T20" fmla="*/ 208 w 746"/>
                <a:gd name="T21" fmla="*/ 0 h 840"/>
                <a:gd name="T22" fmla="*/ 746 w 746"/>
                <a:gd name="T23" fmla="*/ 89 h 840"/>
                <a:gd name="T24" fmla="*/ 634 w 746"/>
                <a:gd name="T25" fmla="*/ 840 h 840"/>
                <a:gd name="T26" fmla="*/ 468 w 746"/>
                <a:gd name="T27" fmla="*/ 817 h 840"/>
                <a:gd name="T28" fmla="*/ 366 w 746"/>
                <a:gd name="T29" fmla="*/ 789 h 840"/>
                <a:gd name="T30" fmla="*/ 154 w 746"/>
                <a:gd name="T31" fmla="*/ 705 h 840"/>
                <a:gd name="T32" fmla="*/ 0 w 746"/>
                <a:gd name="T33" fmla="*/ 576 h 840"/>
                <a:gd name="T34" fmla="*/ 48 w 746"/>
                <a:gd name="T35" fmla="*/ 534 h 840"/>
                <a:gd name="T36" fmla="*/ 48 w 746"/>
                <a:gd name="T37" fmla="*/ 534 h 8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840"/>
                <a:gd name="T59" fmla="*/ 746 w 746"/>
                <a:gd name="T60" fmla="*/ 840 h 8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945"/>
            <p:cNvSpPr>
              <a:spLocks/>
            </p:cNvSpPr>
            <p:nvPr/>
          </p:nvSpPr>
          <p:spPr bwMode="auto">
            <a:xfrm>
              <a:off x="3014" y="921"/>
              <a:ext cx="385" cy="310"/>
            </a:xfrm>
            <a:custGeom>
              <a:avLst/>
              <a:gdLst>
                <a:gd name="T0" fmla="*/ 0 w 770"/>
                <a:gd name="T1" fmla="*/ 530 h 619"/>
                <a:gd name="T2" fmla="*/ 92 w 770"/>
                <a:gd name="T3" fmla="*/ 0 h 619"/>
                <a:gd name="T4" fmla="*/ 396 w 770"/>
                <a:gd name="T5" fmla="*/ 45 h 619"/>
                <a:gd name="T6" fmla="*/ 770 w 770"/>
                <a:gd name="T7" fmla="*/ 83 h 619"/>
                <a:gd name="T8" fmla="*/ 744 w 770"/>
                <a:gd name="T9" fmla="*/ 351 h 619"/>
                <a:gd name="T10" fmla="*/ 719 w 770"/>
                <a:gd name="T11" fmla="*/ 619 h 619"/>
                <a:gd name="T12" fmla="*/ 208 w 770"/>
                <a:gd name="T13" fmla="*/ 562 h 619"/>
                <a:gd name="T14" fmla="*/ 0 w 770"/>
                <a:gd name="T15" fmla="*/ 530 h 619"/>
                <a:gd name="T16" fmla="*/ 0 w 770"/>
                <a:gd name="T17" fmla="*/ 530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619"/>
                <a:gd name="T29" fmla="*/ 770 w 770"/>
                <a:gd name="T30" fmla="*/ 619 h 6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946"/>
            <p:cNvSpPr>
              <a:spLocks/>
            </p:cNvSpPr>
            <p:nvPr/>
          </p:nvSpPr>
          <p:spPr bwMode="auto">
            <a:xfrm>
              <a:off x="3077" y="1203"/>
              <a:ext cx="399" cy="306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612"/>
                <a:gd name="T32" fmla="*/ 796 w 796"/>
                <a:gd name="T33" fmla="*/ 612 h 6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947"/>
            <p:cNvSpPr>
              <a:spLocks/>
            </p:cNvSpPr>
            <p:nvPr/>
          </p:nvSpPr>
          <p:spPr bwMode="auto">
            <a:xfrm>
              <a:off x="3021" y="1470"/>
              <a:ext cx="384" cy="382"/>
            </a:xfrm>
            <a:custGeom>
              <a:avLst/>
              <a:gdLst>
                <a:gd name="T0" fmla="*/ 97 w 768"/>
                <a:gd name="T1" fmla="*/ 764 h 764"/>
                <a:gd name="T2" fmla="*/ 106 w 768"/>
                <a:gd name="T3" fmla="*/ 707 h 764"/>
                <a:gd name="T4" fmla="*/ 298 w 768"/>
                <a:gd name="T5" fmla="*/ 732 h 764"/>
                <a:gd name="T6" fmla="*/ 290 w 768"/>
                <a:gd name="T7" fmla="*/ 704 h 764"/>
                <a:gd name="T8" fmla="*/ 705 w 768"/>
                <a:gd name="T9" fmla="*/ 742 h 764"/>
                <a:gd name="T10" fmla="*/ 768 w 768"/>
                <a:gd name="T11" fmla="*/ 71 h 764"/>
                <a:gd name="T12" fmla="*/ 443 w 768"/>
                <a:gd name="T13" fmla="*/ 42 h 764"/>
                <a:gd name="T14" fmla="*/ 112 w 768"/>
                <a:gd name="T15" fmla="*/ 0 h 764"/>
                <a:gd name="T16" fmla="*/ 0 w 768"/>
                <a:gd name="T17" fmla="*/ 751 h 764"/>
                <a:gd name="T18" fmla="*/ 97 w 768"/>
                <a:gd name="T19" fmla="*/ 764 h 764"/>
                <a:gd name="T20" fmla="*/ 97 w 768"/>
                <a:gd name="T21" fmla="*/ 764 h 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4"/>
                <a:gd name="T35" fmla="*/ 768 w 768"/>
                <a:gd name="T36" fmla="*/ 764 h 7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948"/>
            <p:cNvSpPr>
              <a:spLocks/>
            </p:cNvSpPr>
            <p:nvPr/>
          </p:nvSpPr>
          <p:spPr bwMode="auto">
            <a:xfrm>
              <a:off x="3167" y="1540"/>
              <a:ext cx="763" cy="719"/>
            </a:xfrm>
            <a:custGeom>
              <a:avLst/>
              <a:gdLst>
                <a:gd name="T0" fmla="*/ 0 w 1527"/>
                <a:gd name="T1" fmla="*/ 563 h 1439"/>
                <a:gd name="T2" fmla="*/ 415 w 1527"/>
                <a:gd name="T3" fmla="*/ 601 h 1439"/>
                <a:gd name="T4" fmla="*/ 472 w 1527"/>
                <a:gd name="T5" fmla="*/ 0 h 1439"/>
                <a:gd name="T6" fmla="*/ 803 w 1527"/>
                <a:gd name="T7" fmla="*/ 19 h 1439"/>
                <a:gd name="T8" fmla="*/ 791 w 1527"/>
                <a:gd name="T9" fmla="*/ 277 h 1439"/>
                <a:gd name="T10" fmla="*/ 824 w 1527"/>
                <a:gd name="T11" fmla="*/ 304 h 1439"/>
                <a:gd name="T12" fmla="*/ 854 w 1527"/>
                <a:gd name="T13" fmla="*/ 304 h 1439"/>
                <a:gd name="T14" fmla="*/ 879 w 1527"/>
                <a:gd name="T15" fmla="*/ 329 h 1439"/>
                <a:gd name="T16" fmla="*/ 928 w 1527"/>
                <a:gd name="T17" fmla="*/ 340 h 1439"/>
                <a:gd name="T18" fmla="*/ 1029 w 1527"/>
                <a:gd name="T19" fmla="*/ 384 h 1439"/>
                <a:gd name="T20" fmla="*/ 1046 w 1527"/>
                <a:gd name="T21" fmla="*/ 365 h 1439"/>
                <a:gd name="T22" fmla="*/ 1111 w 1527"/>
                <a:gd name="T23" fmla="*/ 403 h 1439"/>
                <a:gd name="T24" fmla="*/ 1196 w 1527"/>
                <a:gd name="T25" fmla="*/ 401 h 1439"/>
                <a:gd name="T26" fmla="*/ 1255 w 1527"/>
                <a:gd name="T27" fmla="*/ 384 h 1439"/>
                <a:gd name="T28" fmla="*/ 1337 w 1527"/>
                <a:gd name="T29" fmla="*/ 369 h 1439"/>
                <a:gd name="T30" fmla="*/ 1411 w 1527"/>
                <a:gd name="T31" fmla="*/ 409 h 1439"/>
                <a:gd name="T32" fmla="*/ 1423 w 1527"/>
                <a:gd name="T33" fmla="*/ 422 h 1439"/>
                <a:gd name="T34" fmla="*/ 1463 w 1527"/>
                <a:gd name="T35" fmla="*/ 422 h 1439"/>
                <a:gd name="T36" fmla="*/ 1470 w 1527"/>
                <a:gd name="T37" fmla="*/ 635 h 1439"/>
                <a:gd name="T38" fmla="*/ 1527 w 1527"/>
                <a:gd name="T39" fmla="*/ 739 h 1439"/>
                <a:gd name="T40" fmla="*/ 1506 w 1527"/>
                <a:gd name="T41" fmla="*/ 821 h 1439"/>
                <a:gd name="T42" fmla="*/ 1510 w 1527"/>
                <a:gd name="T43" fmla="*/ 889 h 1439"/>
                <a:gd name="T44" fmla="*/ 1485 w 1527"/>
                <a:gd name="T45" fmla="*/ 924 h 1439"/>
                <a:gd name="T46" fmla="*/ 1495 w 1527"/>
                <a:gd name="T47" fmla="*/ 935 h 1439"/>
                <a:gd name="T48" fmla="*/ 1432 w 1527"/>
                <a:gd name="T49" fmla="*/ 954 h 1439"/>
                <a:gd name="T50" fmla="*/ 1383 w 1527"/>
                <a:gd name="T51" fmla="*/ 960 h 1439"/>
                <a:gd name="T52" fmla="*/ 1392 w 1527"/>
                <a:gd name="T53" fmla="*/ 924 h 1439"/>
                <a:gd name="T54" fmla="*/ 1366 w 1527"/>
                <a:gd name="T55" fmla="*/ 945 h 1439"/>
                <a:gd name="T56" fmla="*/ 1367 w 1527"/>
                <a:gd name="T57" fmla="*/ 986 h 1439"/>
                <a:gd name="T58" fmla="*/ 1333 w 1527"/>
                <a:gd name="T59" fmla="*/ 1030 h 1439"/>
                <a:gd name="T60" fmla="*/ 1153 w 1527"/>
                <a:gd name="T61" fmla="*/ 1121 h 1439"/>
                <a:gd name="T62" fmla="*/ 1096 w 1527"/>
                <a:gd name="T63" fmla="*/ 1180 h 1439"/>
                <a:gd name="T64" fmla="*/ 1042 w 1527"/>
                <a:gd name="T65" fmla="*/ 1308 h 1439"/>
                <a:gd name="T66" fmla="*/ 1086 w 1527"/>
                <a:gd name="T67" fmla="*/ 1439 h 1439"/>
                <a:gd name="T68" fmla="*/ 1044 w 1527"/>
                <a:gd name="T69" fmla="*/ 1439 h 1439"/>
                <a:gd name="T70" fmla="*/ 848 w 1527"/>
                <a:gd name="T71" fmla="*/ 1370 h 1439"/>
                <a:gd name="T72" fmla="*/ 827 w 1527"/>
                <a:gd name="T73" fmla="*/ 1313 h 1439"/>
                <a:gd name="T74" fmla="*/ 807 w 1527"/>
                <a:gd name="T75" fmla="*/ 1289 h 1439"/>
                <a:gd name="T76" fmla="*/ 801 w 1527"/>
                <a:gd name="T77" fmla="*/ 1213 h 1439"/>
                <a:gd name="T78" fmla="*/ 763 w 1527"/>
                <a:gd name="T79" fmla="*/ 1186 h 1439"/>
                <a:gd name="T80" fmla="*/ 658 w 1527"/>
                <a:gd name="T81" fmla="*/ 984 h 1439"/>
                <a:gd name="T82" fmla="*/ 607 w 1527"/>
                <a:gd name="T83" fmla="*/ 946 h 1439"/>
                <a:gd name="T84" fmla="*/ 592 w 1527"/>
                <a:gd name="T85" fmla="*/ 914 h 1439"/>
                <a:gd name="T86" fmla="*/ 438 w 1527"/>
                <a:gd name="T87" fmla="*/ 907 h 1439"/>
                <a:gd name="T88" fmla="*/ 356 w 1527"/>
                <a:gd name="T89" fmla="*/ 1002 h 1439"/>
                <a:gd name="T90" fmla="*/ 217 w 1527"/>
                <a:gd name="T91" fmla="*/ 903 h 1439"/>
                <a:gd name="T92" fmla="*/ 175 w 1527"/>
                <a:gd name="T93" fmla="*/ 766 h 1439"/>
                <a:gd name="T94" fmla="*/ 42 w 1527"/>
                <a:gd name="T95" fmla="*/ 639 h 1439"/>
                <a:gd name="T96" fmla="*/ 27 w 1527"/>
                <a:gd name="T97" fmla="*/ 597 h 1439"/>
                <a:gd name="T98" fmla="*/ 8 w 1527"/>
                <a:gd name="T99" fmla="*/ 591 h 1439"/>
                <a:gd name="T100" fmla="*/ 0 w 1527"/>
                <a:gd name="T101" fmla="*/ 563 h 1439"/>
                <a:gd name="T102" fmla="*/ 0 w 1527"/>
                <a:gd name="T103" fmla="*/ 563 h 14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7"/>
                <a:gd name="T157" fmla="*/ 0 h 1439"/>
                <a:gd name="T158" fmla="*/ 1527 w 1527"/>
                <a:gd name="T159" fmla="*/ 1439 h 14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949"/>
            <p:cNvSpPr>
              <a:spLocks/>
            </p:cNvSpPr>
            <p:nvPr/>
          </p:nvSpPr>
          <p:spPr bwMode="auto">
            <a:xfrm>
              <a:off x="3404" y="698"/>
              <a:ext cx="360" cy="220"/>
            </a:xfrm>
            <a:custGeom>
              <a:avLst/>
              <a:gdLst>
                <a:gd name="T0" fmla="*/ 38 w 718"/>
                <a:gd name="T1" fmla="*/ 0 h 441"/>
                <a:gd name="T2" fmla="*/ 663 w 718"/>
                <a:gd name="T3" fmla="*/ 32 h 441"/>
                <a:gd name="T4" fmla="*/ 667 w 718"/>
                <a:gd name="T5" fmla="*/ 142 h 441"/>
                <a:gd name="T6" fmla="*/ 696 w 718"/>
                <a:gd name="T7" fmla="*/ 234 h 441"/>
                <a:gd name="T8" fmla="*/ 699 w 718"/>
                <a:gd name="T9" fmla="*/ 348 h 441"/>
                <a:gd name="T10" fmla="*/ 718 w 718"/>
                <a:gd name="T11" fmla="*/ 441 h 441"/>
                <a:gd name="T12" fmla="*/ 340 w 718"/>
                <a:gd name="T13" fmla="*/ 429 h 441"/>
                <a:gd name="T14" fmla="*/ 0 w 718"/>
                <a:gd name="T15" fmla="*/ 405 h 441"/>
                <a:gd name="T16" fmla="*/ 38 w 718"/>
                <a:gd name="T17" fmla="*/ 0 h 441"/>
                <a:gd name="T18" fmla="*/ 38 w 718"/>
                <a:gd name="T19" fmla="*/ 0 h 4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8"/>
                <a:gd name="T31" fmla="*/ 0 h 441"/>
                <a:gd name="T32" fmla="*/ 718 w 718"/>
                <a:gd name="T33" fmla="*/ 441 h 4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950"/>
            <p:cNvSpPr>
              <a:spLocks/>
            </p:cNvSpPr>
            <p:nvPr/>
          </p:nvSpPr>
          <p:spPr bwMode="auto">
            <a:xfrm>
              <a:off x="3385" y="900"/>
              <a:ext cx="384" cy="251"/>
            </a:xfrm>
            <a:custGeom>
              <a:avLst/>
              <a:gdLst>
                <a:gd name="T0" fmla="*/ 38 w 768"/>
                <a:gd name="T1" fmla="*/ 0 h 502"/>
                <a:gd name="T2" fmla="*/ 378 w 768"/>
                <a:gd name="T3" fmla="*/ 24 h 502"/>
                <a:gd name="T4" fmla="*/ 756 w 768"/>
                <a:gd name="T5" fmla="*/ 36 h 502"/>
                <a:gd name="T6" fmla="*/ 732 w 768"/>
                <a:gd name="T7" fmla="*/ 83 h 502"/>
                <a:gd name="T8" fmla="*/ 768 w 768"/>
                <a:gd name="T9" fmla="*/ 118 h 502"/>
                <a:gd name="T10" fmla="*/ 766 w 768"/>
                <a:gd name="T11" fmla="*/ 365 h 502"/>
                <a:gd name="T12" fmla="*/ 751 w 768"/>
                <a:gd name="T13" fmla="*/ 363 h 502"/>
                <a:gd name="T14" fmla="*/ 753 w 768"/>
                <a:gd name="T15" fmla="*/ 395 h 502"/>
                <a:gd name="T16" fmla="*/ 764 w 768"/>
                <a:gd name="T17" fmla="*/ 420 h 502"/>
                <a:gd name="T18" fmla="*/ 756 w 768"/>
                <a:gd name="T19" fmla="*/ 443 h 502"/>
                <a:gd name="T20" fmla="*/ 764 w 768"/>
                <a:gd name="T21" fmla="*/ 502 h 502"/>
                <a:gd name="T22" fmla="*/ 747 w 768"/>
                <a:gd name="T23" fmla="*/ 496 h 502"/>
                <a:gd name="T24" fmla="*/ 728 w 768"/>
                <a:gd name="T25" fmla="*/ 473 h 502"/>
                <a:gd name="T26" fmla="*/ 659 w 768"/>
                <a:gd name="T27" fmla="*/ 450 h 502"/>
                <a:gd name="T28" fmla="*/ 593 w 768"/>
                <a:gd name="T29" fmla="*/ 454 h 502"/>
                <a:gd name="T30" fmla="*/ 555 w 768"/>
                <a:gd name="T31" fmla="*/ 426 h 502"/>
                <a:gd name="T32" fmla="*/ 0 w 768"/>
                <a:gd name="T33" fmla="*/ 393 h 502"/>
                <a:gd name="T34" fmla="*/ 38 w 768"/>
                <a:gd name="T35" fmla="*/ 0 h 502"/>
                <a:gd name="T36" fmla="*/ 38 w 76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8"/>
                <a:gd name="T58" fmla="*/ 0 h 502"/>
                <a:gd name="T59" fmla="*/ 768 w 76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951"/>
            <p:cNvSpPr>
              <a:spLocks/>
            </p:cNvSpPr>
            <p:nvPr/>
          </p:nvSpPr>
          <p:spPr bwMode="auto">
            <a:xfrm>
              <a:off x="3373" y="1097"/>
              <a:ext cx="451" cy="220"/>
            </a:xfrm>
            <a:custGeom>
              <a:avLst/>
              <a:gdLst>
                <a:gd name="T0" fmla="*/ 25 w 901"/>
                <a:gd name="T1" fmla="*/ 0 h 439"/>
                <a:gd name="T2" fmla="*/ 580 w 901"/>
                <a:gd name="T3" fmla="*/ 33 h 439"/>
                <a:gd name="T4" fmla="*/ 618 w 901"/>
                <a:gd name="T5" fmla="*/ 61 h 439"/>
                <a:gd name="T6" fmla="*/ 684 w 901"/>
                <a:gd name="T7" fmla="*/ 57 h 439"/>
                <a:gd name="T8" fmla="*/ 753 w 901"/>
                <a:gd name="T9" fmla="*/ 80 h 439"/>
                <a:gd name="T10" fmla="*/ 772 w 901"/>
                <a:gd name="T11" fmla="*/ 103 h 439"/>
                <a:gd name="T12" fmla="*/ 789 w 901"/>
                <a:gd name="T13" fmla="*/ 109 h 439"/>
                <a:gd name="T14" fmla="*/ 819 w 901"/>
                <a:gd name="T15" fmla="*/ 192 h 439"/>
                <a:gd name="T16" fmla="*/ 819 w 901"/>
                <a:gd name="T17" fmla="*/ 217 h 439"/>
                <a:gd name="T18" fmla="*/ 840 w 901"/>
                <a:gd name="T19" fmla="*/ 257 h 439"/>
                <a:gd name="T20" fmla="*/ 850 w 901"/>
                <a:gd name="T21" fmla="*/ 320 h 439"/>
                <a:gd name="T22" fmla="*/ 844 w 901"/>
                <a:gd name="T23" fmla="*/ 339 h 439"/>
                <a:gd name="T24" fmla="*/ 857 w 901"/>
                <a:gd name="T25" fmla="*/ 359 h 439"/>
                <a:gd name="T26" fmla="*/ 901 w 901"/>
                <a:gd name="T27" fmla="*/ 439 h 439"/>
                <a:gd name="T28" fmla="*/ 500 w 901"/>
                <a:gd name="T29" fmla="*/ 435 h 439"/>
                <a:gd name="T30" fmla="*/ 198 w 901"/>
                <a:gd name="T31" fmla="*/ 418 h 439"/>
                <a:gd name="T32" fmla="*/ 205 w 901"/>
                <a:gd name="T33" fmla="*/ 285 h 439"/>
                <a:gd name="T34" fmla="*/ 0 w 901"/>
                <a:gd name="T35" fmla="*/ 268 h 439"/>
                <a:gd name="T36" fmla="*/ 25 w 901"/>
                <a:gd name="T37" fmla="*/ 0 h 439"/>
                <a:gd name="T38" fmla="*/ 25 w 901"/>
                <a:gd name="T39" fmla="*/ 0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1"/>
                <a:gd name="T61" fmla="*/ 0 h 439"/>
                <a:gd name="T62" fmla="*/ 901 w 901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952"/>
            <p:cNvSpPr>
              <a:spLocks/>
            </p:cNvSpPr>
            <p:nvPr/>
          </p:nvSpPr>
          <p:spPr bwMode="auto">
            <a:xfrm>
              <a:off x="3458" y="1306"/>
              <a:ext cx="406" cy="213"/>
            </a:xfrm>
            <a:custGeom>
              <a:avLst/>
              <a:gdLst>
                <a:gd name="T0" fmla="*/ 29 w 812"/>
                <a:gd name="T1" fmla="*/ 0 h 426"/>
                <a:gd name="T2" fmla="*/ 331 w 812"/>
                <a:gd name="T3" fmla="*/ 17 h 426"/>
                <a:gd name="T4" fmla="*/ 732 w 812"/>
                <a:gd name="T5" fmla="*/ 21 h 426"/>
                <a:gd name="T6" fmla="*/ 755 w 812"/>
                <a:gd name="T7" fmla="*/ 40 h 426"/>
                <a:gd name="T8" fmla="*/ 766 w 812"/>
                <a:gd name="T9" fmla="*/ 36 h 426"/>
                <a:gd name="T10" fmla="*/ 782 w 812"/>
                <a:gd name="T11" fmla="*/ 57 h 426"/>
                <a:gd name="T12" fmla="*/ 768 w 812"/>
                <a:gd name="T13" fmla="*/ 57 h 426"/>
                <a:gd name="T14" fmla="*/ 755 w 812"/>
                <a:gd name="T15" fmla="*/ 86 h 426"/>
                <a:gd name="T16" fmla="*/ 787 w 812"/>
                <a:gd name="T17" fmla="*/ 132 h 426"/>
                <a:gd name="T18" fmla="*/ 812 w 812"/>
                <a:gd name="T19" fmla="*/ 137 h 426"/>
                <a:gd name="T20" fmla="*/ 808 w 812"/>
                <a:gd name="T21" fmla="*/ 424 h 426"/>
                <a:gd name="T22" fmla="*/ 464 w 812"/>
                <a:gd name="T23" fmla="*/ 426 h 426"/>
                <a:gd name="T24" fmla="*/ 0 w 812"/>
                <a:gd name="T25" fmla="*/ 405 h 426"/>
                <a:gd name="T26" fmla="*/ 29 w 812"/>
                <a:gd name="T27" fmla="*/ 0 h 426"/>
                <a:gd name="T28" fmla="*/ 29 w 812"/>
                <a:gd name="T29" fmla="*/ 0 h 4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2"/>
                <a:gd name="T46" fmla="*/ 0 h 426"/>
                <a:gd name="T47" fmla="*/ 812 w 812"/>
                <a:gd name="T48" fmla="*/ 426 h 4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953"/>
            <p:cNvSpPr>
              <a:spLocks/>
            </p:cNvSpPr>
            <p:nvPr/>
          </p:nvSpPr>
          <p:spPr bwMode="auto">
            <a:xfrm>
              <a:off x="3402" y="1505"/>
              <a:ext cx="472" cy="239"/>
            </a:xfrm>
            <a:custGeom>
              <a:avLst/>
              <a:gdLst>
                <a:gd name="T0" fmla="*/ 6 w 943"/>
                <a:gd name="T1" fmla="*/ 0 h 479"/>
                <a:gd name="T2" fmla="*/ 110 w 943"/>
                <a:gd name="T3" fmla="*/ 7 h 479"/>
                <a:gd name="T4" fmla="*/ 574 w 943"/>
                <a:gd name="T5" fmla="*/ 28 h 479"/>
                <a:gd name="T6" fmla="*/ 918 w 943"/>
                <a:gd name="T7" fmla="*/ 26 h 479"/>
                <a:gd name="T8" fmla="*/ 922 w 943"/>
                <a:gd name="T9" fmla="*/ 97 h 479"/>
                <a:gd name="T10" fmla="*/ 943 w 943"/>
                <a:gd name="T11" fmla="*/ 247 h 479"/>
                <a:gd name="T12" fmla="*/ 939 w 943"/>
                <a:gd name="T13" fmla="*/ 479 h 479"/>
                <a:gd name="T14" fmla="*/ 865 w 943"/>
                <a:gd name="T15" fmla="*/ 439 h 479"/>
                <a:gd name="T16" fmla="*/ 783 w 943"/>
                <a:gd name="T17" fmla="*/ 454 h 479"/>
                <a:gd name="T18" fmla="*/ 724 w 943"/>
                <a:gd name="T19" fmla="*/ 471 h 479"/>
                <a:gd name="T20" fmla="*/ 639 w 943"/>
                <a:gd name="T21" fmla="*/ 473 h 479"/>
                <a:gd name="T22" fmla="*/ 574 w 943"/>
                <a:gd name="T23" fmla="*/ 435 h 479"/>
                <a:gd name="T24" fmla="*/ 557 w 943"/>
                <a:gd name="T25" fmla="*/ 454 h 479"/>
                <a:gd name="T26" fmla="*/ 456 w 943"/>
                <a:gd name="T27" fmla="*/ 410 h 479"/>
                <a:gd name="T28" fmla="*/ 407 w 943"/>
                <a:gd name="T29" fmla="*/ 399 h 479"/>
                <a:gd name="T30" fmla="*/ 382 w 943"/>
                <a:gd name="T31" fmla="*/ 376 h 479"/>
                <a:gd name="T32" fmla="*/ 352 w 943"/>
                <a:gd name="T33" fmla="*/ 374 h 479"/>
                <a:gd name="T34" fmla="*/ 319 w 943"/>
                <a:gd name="T35" fmla="*/ 347 h 479"/>
                <a:gd name="T36" fmla="*/ 331 w 943"/>
                <a:gd name="T37" fmla="*/ 89 h 479"/>
                <a:gd name="T38" fmla="*/ 0 w 943"/>
                <a:gd name="T39" fmla="*/ 70 h 479"/>
                <a:gd name="T40" fmla="*/ 6 w 943"/>
                <a:gd name="T41" fmla="*/ 0 h 479"/>
                <a:gd name="T42" fmla="*/ 6 w 943"/>
                <a:gd name="T43" fmla="*/ 0 h 4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3"/>
                <a:gd name="T67" fmla="*/ 0 h 479"/>
                <a:gd name="T68" fmla="*/ 943 w 943"/>
                <a:gd name="T69" fmla="*/ 479 h 4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954"/>
            <p:cNvSpPr>
              <a:spLocks/>
            </p:cNvSpPr>
            <p:nvPr/>
          </p:nvSpPr>
          <p:spPr bwMode="auto">
            <a:xfrm>
              <a:off x="3736" y="696"/>
              <a:ext cx="356" cy="387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1"/>
                <a:gd name="T100" fmla="*/ 0 h 774"/>
                <a:gd name="T101" fmla="*/ 711 w 711"/>
                <a:gd name="T102" fmla="*/ 774 h 7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955"/>
            <p:cNvSpPr>
              <a:spLocks/>
            </p:cNvSpPr>
            <p:nvPr/>
          </p:nvSpPr>
          <p:spPr bwMode="auto">
            <a:xfrm>
              <a:off x="3761" y="1078"/>
              <a:ext cx="326" cy="210"/>
            </a:xfrm>
            <a:custGeom>
              <a:avLst/>
              <a:gdLst>
                <a:gd name="T0" fmla="*/ 2 w 652"/>
                <a:gd name="T1" fmla="*/ 40 h 420"/>
                <a:gd name="T2" fmla="*/ 13 w 652"/>
                <a:gd name="T3" fmla="*/ 65 h 420"/>
                <a:gd name="T4" fmla="*/ 5 w 652"/>
                <a:gd name="T5" fmla="*/ 88 h 420"/>
                <a:gd name="T6" fmla="*/ 13 w 652"/>
                <a:gd name="T7" fmla="*/ 147 h 420"/>
                <a:gd name="T8" fmla="*/ 43 w 652"/>
                <a:gd name="T9" fmla="*/ 230 h 420"/>
                <a:gd name="T10" fmla="*/ 43 w 652"/>
                <a:gd name="T11" fmla="*/ 255 h 420"/>
                <a:gd name="T12" fmla="*/ 64 w 652"/>
                <a:gd name="T13" fmla="*/ 295 h 420"/>
                <a:gd name="T14" fmla="*/ 74 w 652"/>
                <a:gd name="T15" fmla="*/ 358 h 420"/>
                <a:gd name="T16" fmla="*/ 68 w 652"/>
                <a:gd name="T17" fmla="*/ 377 h 420"/>
                <a:gd name="T18" fmla="*/ 81 w 652"/>
                <a:gd name="T19" fmla="*/ 397 h 420"/>
                <a:gd name="T20" fmla="*/ 504 w 652"/>
                <a:gd name="T21" fmla="*/ 388 h 420"/>
                <a:gd name="T22" fmla="*/ 534 w 652"/>
                <a:gd name="T23" fmla="*/ 420 h 420"/>
                <a:gd name="T24" fmla="*/ 578 w 652"/>
                <a:gd name="T25" fmla="*/ 325 h 420"/>
                <a:gd name="T26" fmla="*/ 564 w 652"/>
                <a:gd name="T27" fmla="*/ 289 h 420"/>
                <a:gd name="T28" fmla="*/ 639 w 652"/>
                <a:gd name="T29" fmla="*/ 232 h 420"/>
                <a:gd name="T30" fmla="*/ 652 w 652"/>
                <a:gd name="T31" fmla="*/ 190 h 420"/>
                <a:gd name="T32" fmla="*/ 599 w 652"/>
                <a:gd name="T33" fmla="*/ 129 h 420"/>
                <a:gd name="T34" fmla="*/ 545 w 652"/>
                <a:gd name="T35" fmla="*/ 67 h 420"/>
                <a:gd name="T36" fmla="*/ 534 w 652"/>
                <a:gd name="T37" fmla="*/ 0 h 420"/>
                <a:gd name="T38" fmla="*/ 15 w 652"/>
                <a:gd name="T39" fmla="*/ 10 h 420"/>
                <a:gd name="T40" fmla="*/ 0 w 652"/>
                <a:gd name="T41" fmla="*/ 8 h 420"/>
                <a:gd name="T42" fmla="*/ 2 w 652"/>
                <a:gd name="T43" fmla="*/ 40 h 420"/>
                <a:gd name="T44" fmla="*/ 2 w 652"/>
                <a:gd name="T45" fmla="*/ 40 h 4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2"/>
                <a:gd name="T70" fmla="*/ 0 h 420"/>
                <a:gd name="T71" fmla="*/ 652 w 652"/>
                <a:gd name="T72" fmla="*/ 420 h 4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956"/>
            <p:cNvSpPr>
              <a:spLocks/>
            </p:cNvSpPr>
            <p:nvPr/>
          </p:nvSpPr>
          <p:spPr bwMode="auto">
            <a:xfrm>
              <a:off x="3802" y="1272"/>
              <a:ext cx="363" cy="308"/>
            </a:xfrm>
            <a:custGeom>
              <a:avLst/>
              <a:gdLst>
                <a:gd name="T0" fmla="*/ 44 w 727"/>
                <a:gd name="T1" fmla="*/ 89 h 616"/>
                <a:gd name="T2" fmla="*/ 67 w 727"/>
                <a:gd name="T3" fmla="*/ 108 h 616"/>
                <a:gd name="T4" fmla="*/ 78 w 727"/>
                <a:gd name="T5" fmla="*/ 104 h 616"/>
                <a:gd name="T6" fmla="*/ 94 w 727"/>
                <a:gd name="T7" fmla="*/ 125 h 616"/>
                <a:gd name="T8" fmla="*/ 80 w 727"/>
                <a:gd name="T9" fmla="*/ 125 h 616"/>
                <a:gd name="T10" fmla="*/ 67 w 727"/>
                <a:gd name="T11" fmla="*/ 154 h 616"/>
                <a:gd name="T12" fmla="*/ 99 w 727"/>
                <a:gd name="T13" fmla="*/ 200 h 616"/>
                <a:gd name="T14" fmla="*/ 124 w 727"/>
                <a:gd name="T15" fmla="*/ 205 h 616"/>
                <a:gd name="T16" fmla="*/ 120 w 727"/>
                <a:gd name="T17" fmla="*/ 492 h 616"/>
                <a:gd name="T18" fmla="*/ 124 w 727"/>
                <a:gd name="T19" fmla="*/ 563 h 616"/>
                <a:gd name="T20" fmla="*/ 607 w 727"/>
                <a:gd name="T21" fmla="*/ 547 h 616"/>
                <a:gd name="T22" fmla="*/ 613 w 727"/>
                <a:gd name="T23" fmla="*/ 589 h 616"/>
                <a:gd name="T24" fmla="*/ 592 w 727"/>
                <a:gd name="T25" fmla="*/ 616 h 616"/>
                <a:gd name="T26" fmla="*/ 666 w 727"/>
                <a:gd name="T27" fmla="*/ 612 h 616"/>
                <a:gd name="T28" fmla="*/ 679 w 727"/>
                <a:gd name="T29" fmla="*/ 589 h 616"/>
                <a:gd name="T30" fmla="*/ 679 w 727"/>
                <a:gd name="T31" fmla="*/ 563 h 616"/>
                <a:gd name="T32" fmla="*/ 698 w 727"/>
                <a:gd name="T33" fmla="*/ 544 h 616"/>
                <a:gd name="T34" fmla="*/ 702 w 727"/>
                <a:gd name="T35" fmla="*/ 523 h 616"/>
                <a:gd name="T36" fmla="*/ 721 w 727"/>
                <a:gd name="T37" fmla="*/ 521 h 616"/>
                <a:gd name="T38" fmla="*/ 727 w 727"/>
                <a:gd name="T39" fmla="*/ 479 h 616"/>
                <a:gd name="T40" fmla="*/ 700 w 727"/>
                <a:gd name="T41" fmla="*/ 473 h 616"/>
                <a:gd name="T42" fmla="*/ 683 w 727"/>
                <a:gd name="T43" fmla="*/ 443 h 616"/>
                <a:gd name="T44" fmla="*/ 656 w 727"/>
                <a:gd name="T45" fmla="*/ 369 h 616"/>
                <a:gd name="T46" fmla="*/ 626 w 727"/>
                <a:gd name="T47" fmla="*/ 359 h 616"/>
                <a:gd name="T48" fmla="*/ 592 w 727"/>
                <a:gd name="T49" fmla="*/ 331 h 616"/>
                <a:gd name="T50" fmla="*/ 578 w 727"/>
                <a:gd name="T51" fmla="*/ 293 h 616"/>
                <a:gd name="T52" fmla="*/ 599 w 727"/>
                <a:gd name="T53" fmla="*/ 234 h 616"/>
                <a:gd name="T54" fmla="*/ 582 w 727"/>
                <a:gd name="T55" fmla="*/ 222 h 616"/>
                <a:gd name="T56" fmla="*/ 540 w 727"/>
                <a:gd name="T57" fmla="*/ 222 h 616"/>
                <a:gd name="T58" fmla="*/ 531 w 727"/>
                <a:gd name="T59" fmla="*/ 186 h 616"/>
                <a:gd name="T60" fmla="*/ 462 w 727"/>
                <a:gd name="T61" fmla="*/ 114 h 616"/>
                <a:gd name="T62" fmla="*/ 445 w 727"/>
                <a:gd name="T63" fmla="*/ 55 h 616"/>
                <a:gd name="T64" fmla="*/ 453 w 727"/>
                <a:gd name="T65" fmla="*/ 32 h 616"/>
                <a:gd name="T66" fmla="*/ 423 w 727"/>
                <a:gd name="T67" fmla="*/ 0 h 616"/>
                <a:gd name="T68" fmla="*/ 0 w 727"/>
                <a:gd name="T69" fmla="*/ 9 h 616"/>
                <a:gd name="T70" fmla="*/ 44 w 727"/>
                <a:gd name="T71" fmla="*/ 89 h 616"/>
                <a:gd name="T72" fmla="*/ 44 w 727"/>
                <a:gd name="T73" fmla="*/ 89 h 6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7"/>
                <a:gd name="T112" fmla="*/ 0 h 616"/>
                <a:gd name="T113" fmla="*/ 727 w 727"/>
                <a:gd name="T114" fmla="*/ 616 h 6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957"/>
            <p:cNvSpPr>
              <a:spLocks/>
            </p:cNvSpPr>
            <p:nvPr/>
          </p:nvSpPr>
          <p:spPr bwMode="auto">
            <a:xfrm>
              <a:off x="3864" y="1546"/>
              <a:ext cx="275" cy="240"/>
            </a:xfrm>
            <a:custGeom>
              <a:avLst/>
              <a:gdLst>
                <a:gd name="T0" fmla="*/ 21 w 551"/>
                <a:gd name="T1" fmla="*/ 166 h 481"/>
                <a:gd name="T2" fmla="*/ 17 w 551"/>
                <a:gd name="T3" fmla="*/ 398 h 481"/>
                <a:gd name="T4" fmla="*/ 29 w 551"/>
                <a:gd name="T5" fmla="*/ 411 h 481"/>
                <a:gd name="T6" fmla="*/ 69 w 551"/>
                <a:gd name="T7" fmla="*/ 411 h 481"/>
                <a:gd name="T8" fmla="*/ 70 w 551"/>
                <a:gd name="T9" fmla="*/ 481 h 481"/>
                <a:gd name="T10" fmla="*/ 397 w 551"/>
                <a:gd name="T11" fmla="*/ 477 h 481"/>
                <a:gd name="T12" fmla="*/ 392 w 551"/>
                <a:gd name="T13" fmla="*/ 405 h 481"/>
                <a:gd name="T14" fmla="*/ 418 w 551"/>
                <a:gd name="T15" fmla="*/ 325 h 481"/>
                <a:gd name="T16" fmla="*/ 460 w 551"/>
                <a:gd name="T17" fmla="*/ 270 h 481"/>
                <a:gd name="T18" fmla="*/ 456 w 551"/>
                <a:gd name="T19" fmla="*/ 255 h 481"/>
                <a:gd name="T20" fmla="*/ 487 w 551"/>
                <a:gd name="T21" fmla="*/ 204 h 481"/>
                <a:gd name="T22" fmla="*/ 504 w 551"/>
                <a:gd name="T23" fmla="*/ 149 h 481"/>
                <a:gd name="T24" fmla="*/ 498 w 551"/>
                <a:gd name="T25" fmla="*/ 145 h 481"/>
                <a:gd name="T26" fmla="*/ 525 w 551"/>
                <a:gd name="T27" fmla="*/ 124 h 481"/>
                <a:gd name="T28" fmla="*/ 551 w 551"/>
                <a:gd name="T29" fmla="*/ 76 h 481"/>
                <a:gd name="T30" fmla="*/ 542 w 551"/>
                <a:gd name="T31" fmla="*/ 65 h 481"/>
                <a:gd name="T32" fmla="*/ 468 w 551"/>
                <a:gd name="T33" fmla="*/ 69 h 481"/>
                <a:gd name="T34" fmla="*/ 489 w 551"/>
                <a:gd name="T35" fmla="*/ 42 h 481"/>
                <a:gd name="T36" fmla="*/ 483 w 551"/>
                <a:gd name="T37" fmla="*/ 0 h 481"/>
                <a:gd name="T38" fmla="*/ 0 w 551"/>
                <a:gd name="T39" fmla="*/ 16 h 481"/>
                <a:gd name="T40" fmla="*/ 21 w 551"/>
                <a:gd name="T41" fmla="*/ 166 h 481"/>
                <a:gd name="T42" fmla="*/ 21 w 551"/>
                <a:gd name="T43" fmla="*/ 166 h 4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481"/>
                <a:gd name="T68" fmla="*/ 551 w 551"/>
                <a:gd name="T69" fmla="*/ 481 h 4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958"/>
            <p:cNvSpPr>
              <a:spLocks/>
            </p:cNvSpPr>
            <p:nvPr/>
          </p:nvSpPr>
          <p:spPr bwMode="auto">
            <a:xfrm>
              <a:off x="3899" y="1784"/>
              <a:ext cx="312" cy="264"/>
            </a:xfrm>
            <a:custGeom>
              <a:avLst/>
              <a:gdLst>
                <a:gd name="T0" fmla="*/ 0 w 624"/>
                <a:gd name="T1" fmla="*/ 4 h 529"/>
                <a:gd name="T2" fmla="*/ 6 w 624"/>
                <a:gd name="T3" fmla="*/ 147 h 529"/>
                <a:gd name="T4" fmla="*/ 63 w 624"/>
                <a:gd name="T5" fmla="*/ 251 h 529"/>
                <a:gd name="T6" fmla="*/ 42 w 624"/>
                <a:gd name="T7" fmla="*/ 333 h 529"/>
                <a:gd name="T8" fmla="*/ 46 w 624"/>
                <a:gd name="T9" fmla="*/ 401 h 529"/>
                <a:gd name="T10" fmla="*/ 21 w 624"/>
                <a:gd name="T11" fmla="*/ 436 h 529"/>
                <a:gd name="T12" fmla="*/ 31 w 624"/>
                <a:gd name="T13" fmla="*/ 447 h 529"/>
                <a:gd name="T14" fmla="*/ 114 w 624"/>
                <a:gd name="T15" fmla="*/ 438 h 529"/>
                <a:gd name="T16" fmla="*/ 217 w 624"/>
                <a:gd name="T17" fmla="*/ 464 h 529"/>
                <a:gd name="T18" fmla="*/ 251 w 624"/>
                <a:gd name="T19" fmla="*/ 438 h 529"/>
                <a:gd name="T20" fmla="*/ 352 w 624"/>
                <a:gd name="T21" fmla="*/ 479 h 529"/>
                <a:gd name="T22" fmla="*/ 360 w 624"/>
                <a:gd name="T23" fmla="*/ 502 h 529"/>
                <a:gd name="T24" fmla="*/ 398 w 624"/>
                <a:gd name="T25" fmla="*/ 519 h 529"/>
                <a:gd name="T26" fmla="*/ 419 w 624"/>
                <a:gd name="T27" fmla="*/ 498 h 529"/>
                <a:gd name="T28" fmla="*/ 466 w 624"/>
                <a:gd name="T29" fmla="*/ 517 h 529"/>
                <a:gd name="T30" fmla="*/ 497 w 624"/>
                <a:gd name="T31" fmla="*/ 502 h 529"/>
                <a:gd name="T32" fmla="*/ 491 w 624"/>
                <a:gd name="T33" fmla="*/ 472 h 529"/>
                <a:gd name="T34" fmla="*/ 573 w 624"/>
                <a:gd name="T35" fmla="*/ 498 h 529"/>
                <a:gd name="T36" fmla="*/ 569 w 624"/>
                <a:gd name="T37" fmla="*/ 529 h 529"/>
                <a:gd name="T38" fmla="*/ 624 w 624"/>
                <a:gd name="T39" fmla="*/ 491 h 529"/>
                <a:gd name="T40" fmla="*/ 575 w 624"/>
                <a:gd name="T41" fmla="*/ 485 h 529"/>
                <a:gd name="T42" fmla="*/ 538 w 624"/>
                <a:gd name="T43" fmla="*/ 445 h 529"/>
                <a:gd name="T44" fmla="*/ 584 w 624"/>
                <a:gd name="T45" fmla="*/ 396 h 529"/>
                <a:gd name="T46" fmla="*/ 584 w 624"/>
                <a:gd name="T47" fmla="*/ 367 h 529"/>
                <a:gd name="T48" fmla="*/ 533 w 624"/>
                <a:gd name="T49" fmla="*/ 409 h 529"/>
                <a:gd name="T50" fmla="*/ 508 w 624"/>
                <a:gd name="T51" fmla="*/ 396 h 529"/>
                <a:gd name="T52" fmla="*/ 529 w 624"/>
                <a:gd name="T53" fmla="*/ 373 h 529"/>
                <a:gd name="T54" fmla="*/ 472 w 624"/>
                <a:gd name="T55" fmla="*/ 390 h 529"/>
                <a:gd name="T56" fmla="*/ 436 w 624"/>
                <a:gd name="T57" fmla="*/ 375 h 529"/>
                <a:gd name="T58" fmla="*/ 445 w 624"/>
                <a:gd name="T59" fmla="*/ 350 h 529"/>
                <a:gd name="T60" fmla="*/ 542 w 624"/>
                <a:gd name="T61" fmla="*/ 367 h 529"/>
                <a:gd name="T62" fmla="*/ 504 w 624"/>
                <a:gd name="T63" fmla="*/ 305 h 529"/>
                <a:gd name="T64" fmla="*/ 510 w 624"/>
                <a:gd name="T65" fmla="*/ 259 h 529"/>
                <a:gd name="T66" fmla="*/ 289 w 624"/>
                <a:gd name="T67" fmla="*/ 268 h 529"/>
                <a:gd name="T68" fmla="*/ 316 w 624"/>
                <a:gd name="T69" fmla="*/ 170 h 529"/>
                <a:gd name="T70" fmla="*/ 354 w 624"/>
                <a:gd name="T71" fmla="*/ 120 h 529"/>
                <a:gd name="T72" fmla="*/ 343 w 624"/>
                <a:gd name="T73" fmla="*/ 107 h 529"/>
                <a:gd name="T74" fmla="*/ 327 w 624"/>
                <a:gd name="T75" fmla="*/ 0 h 529"/>
                <a:gd name="T76" fmla="*/ 0 w 624"/>
                <a:gd name="T77" fmla="*/ 4 h 529"/>
                <a:gd name="T78" fmla="*/ 0 w 624"/>
                <a:gd name="T79" fmla="*/ 4 h 529"/>
                <a:gd name="T80" fmla="*/ 0 w 624"/>
                <a:gd name="T81" fmla="*/ 4 h 5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4"/>
                <a:gd name="T124" fmla="*/ 0 h 529"/>
                <a:gd name="T125" fmla="*/ 624 w 624"/>
                <a:gd name="T126" fmla="*/ 529 h 5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959"/>
            <p:cNvSpPr>
              <a:spLocks/>
            </p:cNvSpPr>
            <p:nvPr/>
          </p:nvSpPr>
          <p:spPr bwMode="auto">
            <a:xfrm>
              <a:off x="4057" y="804"/>
              <a:ext cx="311" cy="155"/>
            </a:xfrm>
            <a:custGeom>
              <a:avLst/>
              <a:gdLst>
                <a:gd name="T0" fmla="*/ 224 w 622"/>
                <a:gd name="T1" fmla="*/ 203 h 310"/>
                <a:gd name="T2" fmla="*/ 232 w 622"/>
                <a:gd name="T3" fmla="*/ 222 h 310"/>
                <a:gd name="T4" fmla="*/ 253 w 622"/>
                <a:gd name="T5" fmla="*/ 228 h 310"/>
                <a:gd name="T6" fmla="*/ 283 w 622"/>
                <a:gd name="T7" fmla="*/ 310 h 310"/>
                <a:gd name="T8" fmla="*/ 338 w 622"/>
                <a:gd name="T9" fmla="*/ 197 h 310"/>
                <a:gd name="T10" fmla="*/ 367 w 622"/>
                <a:gd name="T11" fmla="*/ 201 h 310"/>
                <a:gd name="T12" fmla="*/ 403 w 622"/>
                <a:gd name="T13" fmla="*/ 184 h 310"/>
                <a:gd name="T14" fmla="*/ 462 w 622"/>
                <a:gd name="T15" fmla="*/ 184 h 310"/>
                <a:gd name="T16" fmla="*/ 483 w 622"/>
                <a:gd name="T17" fmla="*/ 158 h 310"/>
                <a:gd name="T18" fmla="*/ 599 w 622"/>
                <a:gd name="T19" fmla="*/ 161 h 310"/>
                <a:gd name="T20" fmla="*/ 622 w 622"/>
                <a:gd name="T21" fmla="*/ 144 h 310"/>
                <a:gd name="T22" fmla="*/ 584 w 622"/>
                <a:gd name="T23" fmla="*/ 101 h 310"/>
                <a:gd name="T24" fmla="*/ 513 w 622"/>
                <a:gd name="T25" fmla="*/ 102 h 310"/>
                <a:gd name="T26" fmla="*/ 456 w 622"/>
                <a:gd name="T27" fmla="*/ 95 h 310"/>
                <a:gd name="T28" fmla="*/ 384 w 622"/>
                <a:gd name="T29" fmla="*/ 95 h 310"/>
                <a:gd name="T30" fmla="*/ 359 w 622"/>
                <a:gd name="T31" fmla="*/ 131 h 310"/>
                <a:gd name="T32" fmla="*/ 323 w 622"/>
                <a:gd name="T33" fmla="*/ 110 h 310"/>
                <a:gd name="T34" fmla="*/ 285 w 622"/>
                <a:gd name="T35" fmla="*/ 114 h 310"/>
                <a:gd name="T36" fmla="*/ 272 w 622"/>
                <a:gd name="T37" fmla="*/ 76 h 310"/>
                <a:gd name="T38" fmla="*/ 190 w 622"/>
                <a:gd name="T39" fmla="*/ 70 h 310"/>
                <a:gd name="T40" fmla="*/ 181 w 622"/>
                <a:gd name="T41" fmla="*/ 57 h 310"/>
                <a:gd name="T42" fmla="*/ 217 w 622"/>
                <a:gd name="T43" fmla="*/ 17 h 310"/>
                <a:gd name="T44" fmla="*/ 247 w 622"/>
                <a:gd name="T45" fmla="*/ 15 h 310"/>
                <a:gd name="T46" fmla="*/ 217 w 622"/>
                <a:gd name="T47" fmla="*/ 0 h 310"/>
                <a:gd name="T48" fmla="*/ 171 w 622"/>
                <a:gd name="T49" fmla="*/ 11 h 310"/>
                <a:gd name="T50" fmla="*/ 95 w 622"/>
                <a:gd name="T51" fmla="*/ 87 h 310"/>
                <a:gd name="T52" fmla="*/ 57 w 622"/>
                <a:gd name="T53" fmla="*/ 95 h 310"/>
                <a:gd name="T54" fmla="*/ 0 w 622"/>
                <a:gd name="T55" fmla="*/ 133 h 310"/>
                <a:gd name="T56" fmla="*/ 224 w 622"/>
                <a:gd name="T57" fmla="*/ 203 h 310"/>
                <a:gd name="T58" fmla="*/ 224 w 622"/>
                <a:gd name="T59" fmla="*/ 20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2"/>
                <a:gd name="T91" fmla="*/ 0 h 310"/>
                <a:gd name="T92" fmla="*/ 622 w 622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960"/>
            <p:cNvSpPr>
              <a:spLocks/>
            </p:cNvSpPr>
            <p:nvPr/>
          </p:nvSpPr>
          <p:spPr bwMode="auto">
            <a:xfrm>
              <a:off x="4258" y="900"/>
              <a:ext cx="211" cy="280"/>
            </a:xfrm>
            <a:custGeom>
              <a:avLst/>
              <a:gdLst>
                <a:gd name="T0" fmla="*/ 48 w 422"/>
                <a:gd name="T1" fmla="*/ 464 h 559"/>
                <a:gd name="T2" fmla="*/ 42 w 422"/>
                <a:gd name="T3" fmla="*/ 370 h 559"/>
                <a:gd name="T4" fmla="*/ 6 w 422"/>
                <a:gd name="T5" fmla="*/ 302 h 559"/>
                <a:gd name="T6" fmla="*/ 21 w 422"/>
                <a:gd name="T7" fmla="*/ 159 h 559"/>
                <a:gd name="T8" fmla="*/ 82 w 422"/>
                <a:gd name="T9" fmla="*/ 85 h 559"/>
                <a:gd name="T10" fmla="*/ 78 w 422"/>
                <a:gd name="T11" fmla="*/ 140 h 559"/>
                <a:gd name="T12" fmla="*/ 97 w 422"/>
                <a:gd name="T13" fmla="*/ 129 h 559"/>
                <a:gd name="T14" fmla="*/ 97 w 422"/>
                <a:gd name="T15" fmla="*/ 83 h 559"/>
                <a:gd name="T16" fmla="*/ 120 w 422"/>
                <a:gd name="T17" fmla="*/ 57 h 559"/>
                <a:gd name="T18" fmla="*/ 127 w 422"/>
                <a:gd name="T19" fmla="*/ 7 h 559"/>
                <a:gd name="T20" fmla="*/ 148 w 422"/>
                <a:gd name="T21" fmla="*/ 0 h 559"/>
                <a:gd name="T22" fmla="*/ 276 w 422"/>
                <a:gd name="T23" fmla="*/ 43 h 559"/>
                <a:gd name="T24" fmla="*/ 287 w 422"/>
                <a:gd name="T25" fmla="*/ 80 h 559"/>
                <a:gd name="T26" fmla="*/ 304 w 422"/>
                <a:gd name="T27" fmla="*/ 114 h 559"/>
                <a:gd name="T28" fmla="*/ 308 w 422"/>
                <a:gd name="T29" fmla="*/ 175 h 559"/>
                <a:gd name="T30" fmla="*/ 264 w 422"/>
                <a:gd name="T31" fmla="*/ 228 h 559"/>
                <a:gd name="T32" fmla="*/ 262 w 422"/>
                <a:gd name="T33" fmla="*/ 268 h 559"/>
                <a:gd name="T34" fmla="*/ 287 w 422"/>
                <a:gd name="T35" fmla="*/ 281 h 559"/>
                <a:gd name="T36" fmla="*/ 321 w 422"/>
                <a:gd name="T37" fmla="*/ 226 h 559"/>
                <a:gd name="T38" fmla="*/ 356 w 422"/>
                <a:gd name="T39" fmla="*/ 207 h 559"/>
                <a:gd name="T40" fmla="*/ 378 w 422"/>
                <a:gd name="T41" fmla="*/ 218 h 559"/>
                <a:gd name="T42" fmla="*/ 422 w 422"/>
                <a:gd name="T43" fmla="*/ 342 h 559"/>
                <a:gd name="T44" fmla="*/ 392 w 422"/>
                <a:gd name="T45" fmla="*/ 395 h 559"/>
                <a:gd name="T46" fmla="*/ 384 w 422"/>
                <a:gd name="T47" fmla="*/ 433 h 559"/>
                <a:gd name="T48" fmla="*/ 367 w 422"/>
                <a:gd name="T49" fmla="*/ 445 h 559"/>
                <a:gd name="T50" fmla="*/ 367 w 422"/>
                <a:gd name="T51" fmla="*/ 479 h 559"/>
                <a:gd name="T52" fmla="*/ 344 w 422"/>
                <a:gd name="T53" fmla="*/ 524 h 559"/>
                <a:gd name="T54" fmla="*/ 205 w 422"/>
                <a:gd name="T55" fmla="*/ 543 h 559"/>
                <a:gd name="T56" fmla="*/ 202 w 422"/>
                <a:gd name="T57" fmla="*/ 536 h 559"/>
                <a:gd name="T58" fmla="*/ 0 w 422"/>
                <a:gd name="T59" fmla="*/ 559 h 559"/>
                <a:gd name="T60" fmla="*/ 48 w 422"/>
                <a:gd name="T61" fmla="*/ 464 h 559"/>
                <a:gd name="T62" fmla="*/ 48 w 422"/>
                <a:gd name="T63" fmla="*/ 464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2"/>
                <a:gd name="T97" fmla="*/ 0 h 559"/>
                <a:gd name="T98" fmla="*/ 422 w 422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961"/>
            <p:cNvSpPr>
              <a:spLocks/>
            </p:cNvSpPr>
            <p:nvPr/>
          </p:nvSpPr>
          <p:spPr bwMode="auto">
            <a:xfrm>
              <a:off x="3941" y="847"/>
              <a:ext cx="289" cy="296"/>
            </a:xfrm>
            <a:custGeom>
              <a:avLst/>
              <a:gdLst>
                <a:gd name="T0" fmla="*/ 15 w 578"/>
                <a:gd name="T1" fmla="*/ 227 h 591"/>
                <a:gd name="T2" fmla="*/ 13 w 578"/>
                <a:gd name="T3" fmla="*/ 297 h 591"/>
                <a:gd name="T4" fmla="*/ 84 w 578"/>
                <a:gd name="T5" fmla="*/ 341 h 591"/>
                <a:gd name="T6" fmla="*/ 110 w 578"/>
                <a:gd name="T7" fmla="*/ 371 h 591"/>
                <a:gd name="T8" fmla="*/ 167 w 578"/>
                <a:gd name="T9" fmla="*/ 413 h 591"/>
                <a:gd name="T10" fmla="*/ 175 w 578"/>
                <a:gd name="T11" fmla="*/ 462 h 591"/>
                <a:gd name="T12" fmla="*/ 186 w 578"/>
                <a:gd name="T13" fmla="*/ 529 h 591"/>
                <a:gd name="T14" fmla="*/ 240 w 578"/>
                <a:gd name="T15" fmla="*/ 591 h 591"/>
                <a:gd name="T16" fmla="*/ 527 w 578"/>
                <a:gd name="T17" fmla="*/ 574 h 591"/>
                <a:gd name="T18" fmla="*/ 511 w 578"/>
                <a:gd name="T19" fmla="*/ 483 h 591"/>
                <a:gd name="T20" fmla="*/ 536 w 578"/>
                <a:gd name="T21" fmla="*/ 344 h 591"/>
                <a:gd name="T22" fmla="*/ 536 w 578"/>
                <a:gd name="T23" fmla="*/ 306 h 591"/>
                <a:gd name="T24" fmla="*/ 578 w 578"/>
                <a:gd name="T25" fmla="*/ 198 h 591"/>
                <a:gd name="T26" fmla="*/ 567 w 578"/>
                <a:gd name="T27" fmla="*/ 194 h 591"/>
                <a:gd name="T28" fmla="*/ 540 w 578"/>
                <a:gd name="T29" fmla="*/ 257 h 591"/>
                <a:gd name="T30" fmla="*/ 517 w 578"/>
                <a:gd name="T31" fmla="*/ 261 h 591"/>
                <a:gd name="T32" fmla="*/ 508 w 578"/>
                <a:gd name="T33" fmla="*/ 287 h 591"/>
                <a:gd name="T34" fmla="*/ 483 w 578"/>
                <a:gd name="T35" fmla="*/ 304 h 591"/>
                <a:gd name="T36" fmla="*/ 500 w 578"/>
                <a:gd name="T37" fmla="*/ 247 h 591"/>
                <a:gd name="T38" fmla="*/ 517 w 578"/>
                <a:gd name="T39" fmla="*/ 225 h 591"/>
                <a:gd name="T40" fmla="*/ 487 w 578"/>
                <a:gd name="T41" fmla="*/ 143 h 591"/>
                <a:gd name="T42" fmla="*/ 466 w 578"/>
                <a:gd name="T43" fmla="*/ 137 h 591"/>
                <a:gd name="T44" fmla="*/ 458 w 578"/>
                <a:gd name="T45" fmla="*/ 118 h 591"/>
                <a:gd name="T46" fmla="*/ 234 w 578"/>
                <a:gd name="T47" fmla="*/ 48 h 591"/>
                <a:gd name="T48" fmla="*/ 205 w 578"/>
                <a:gd name="T49" fmla="*/ 35 h 591"/>
                <a:gd name="T50" fmla="*/ 190 w 578"/>
                <a:gd name="T51" fmla="*/ 48 h 591"/>
                <a:gd name="T52" fmla="*/ 184 w 578"/>
                <a:gd name="T53" fmla="*/ 44 h 591"/>
                <a:gd name="T54" fmla="*/ 192 w 578"/>
                <a:gd name="T55" fmla="*/ 19 h 591"/>
                <a:gd name="T56" fmla="*/ 198 w 578"/>
                <a:gd name="T57" fmla="*/ 4 h 591"/>
                <a:gd name="T58" fmla="*/ 190 w 578"/>
                <a:gd name="T59" fmla="*/ 0 h 591"/>
                <a:gd name="T60" fmla="*/ 99 w 578"/>
                <a:gd name="T61" fmla="*/ 38 h 591"/>
                <a:gd name="T62" fmla="*/ 89 w 578"/>
                <a:gd name="T63" fmla="*/ 40 h 591"/>
                <a:gd name="T64" fmla="*/ 70 w 578"/>
                <a:gd name="T65" fmla="*/ 31 h 591"/>
                <a:gd name="T66" fmla="*/ 53 w 578"/>
                <a:gd name="T67" fmla="*/ 42 h 591"/>
                <a:gd name="T68" fmla="*/ 57 w 578"/>
                <a:gd name="T69" fmla="*/ 111 h 591"/>
                <a:gd name="T70" fmla="*/ 0 w 578"/>
                <a:gd name="T71" fmla="*/ 179 h 591"/>
                <a:gd name="T72" fmla="*/ 15 w 578"/>
                <a:gd name="T73" fmla="*/ 227 h 591"/>
                <a:gd name="T74" fmla="*/ 15 w 578"/>
                <a:gd name="T75" fmla="*/ 227 h 5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8"/>
                <a:gd name="T115" fmla="*/ 0 h 591"/>
                <a:gd name="T116" fmla="*/ 578 w 578"/>
                <a:gd name="T117" fmla="*/ 591 h 5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962"/>
            <p:cNvSpPr>
              <a:spLocks/>
            </p:cNvSpPr>
            <p:nvPr/>
          </p:nvSpPr>
          <p:spPr bwMode="auto">
            <a:xfrm>
              <a:off x="4024" y="1134"/>
              <a:ext cx="215" cy="377"/>
            </a:xfrm>
            <a:custGeom>
              <a:avLst/>
              <a:gdLst>
                <a:gd name="T0" fmla="*/ 8 w 430"/>
                <a:gd name="T1" fmla="*/ 308 h 753"/>
                <a:gd name="T2" fmla="*/ 52 w 430"/>
                <a:gd name="T3" fmla="*/ 213 h 753"/>
                <a:gd name="T4" fmla="*/ 38 w 430"/>
                <a:gd name="T5" fmla="*/ 177 h 753"/>
                <a:gd name="T6" fmla="*/ 113 w 430"/>
                <a:gd name="T7" fmla="*/ 120 h 753"/>
                <a:gd name="T8" fmla="*/ 126 w 430"/>
                <a:gd name="T9" fmla="*/ 78 h 753"/>
                <a:gd name="T10" fmla="*/ 73 w 430"/>
                <a:gd name="T11" fmla="*/ 17 h 753"/>
                <a:gd name="T12" fmla="*/ 360 w 430"/>
                <a:gd name="T13" fmla="*/ 0 h 753"/>
                <a:gd name="T14" fmla="*/ 367 w 430"/>
                <a:gd name="T15" fmla="*/ 44 h 753"/>
                <a:gd name="T16" fmla="*/ 396 w 430"/>
                <a:gd name="T17" fmla="*/ 101 h 753"/>
                <a:gd name="T18" fmla="*/ 421 w 430"/>
                <a:gd name="T19" fmla="*/ 388 h 753"/>
                <a:gd name="T20" fmla="*/ 415 w 430"/>
                <a:gd name="T21" fmla="*/ 447 h 753"/>
                <a:gd name="T22" fmla="*/ 430 w 430"/>
                <a:gd name="T23" fmla="*/ 481 h 753"/>
                <a:gd name="T24" fmla="*/ 413 w 430"/>
                <a:gd name="T25" fmla="*/ 546 h 753"/>
                <a:gd name="T26" fmla="*/ 390 w 430"/>
                <a:gd name="T27" fmla="*/ 574 h 753"/>
                <a:gd name="T28" fmla="*/ 379 w 430"/>
                <a:gd name="T29" fmla="*/ 622 h 753"/>
                <a:gd name="T30" fmla="*/ 392 w 430"/>
                <a:gd name="T31" fmla="*/ 637 h 753"/>
                <a:gd name="T32" fmla="*/ 381 w 430"/>
                <a:gd name="T33" fmla="*/ 664 h 753"/>
                <a:gd name="T34" fmla="*/ 386 w 430"/>
                <a:gd name="T35" fmla="*/ 673 h 753"/>
                <a:gd name="T36" fmla="*/ 352 w 430"/>
                <a:gd name="T37" fmla="*/ 686 h 753"/>
                <a:gd name="T38" fmla="*/ 344 w 430"/>
                <a:gd name="T39" fmla="*/ 734 h 753"/>
                <a:gd name="T40" fmla="*/ 295 w 430"/>
                <a:gd name="T41" fmla="*/ 719 h 753"/>
                <a:gd name="T42" fmla="*/ 270 w 430"/>
                <a:gd name="T43" fmla="*/ 753 h 753"/>
                <a:gd name="T44" fmla="*/ 255 w 430"/>
                <a:gd name="T45" fmla="*/ 749 h 753"/>
                <a:gd name="T46" fmla="*/ 238 w 430"/>
                <a:gd name="T47" fmla="*/ 719 h 753"/>
                <a:gd name="T48" fmla="*/ 211 w 430"/>
                <a:gd name="T49" fmla="*/ 645 h 753"/>
                <a:gd name="T50" fmla="*/ 147 w 430"/>
                <a:gd name="T51" fmla="*/ 607 h 753"/>
                <a:gd name="T52" fmla="*/ 133 w 430"/>
                <a:gd name="T53" fmla="*/ 569 h 753"/>
                <a:gd name="T54" fmla="*/ 154 w 430"/>
                <a:gd name="T55" fmla="*/ 510 h 753"/>
                <a:gd name="T56" fmla="*/ 137 w 430"/>
                <a:gd name="T57" fmla="*/ 498 h 753"/>
                <a:gd name="T58" fmla="*/ 95 w 430"/>
                <a:gd name="T59" fmla="*/ 498 h 753"/>
                <a:gd name="T60" fmla="*/ 86 w 430"/>
                <a:gd name="T61" fmla="*/ 462 h 753"/>
                <a:gd name="T62" fmla="*/ 17 w 430"/>
                <a:gd name="T63" fmla="*/ 390 h 753"/>
                <a:gd name="T64" fmla="*/ 0 w 430"/>
                <a:gd name="T65" fmla="*/ 331 h 753"/>
                <a:gd name="T66" fmla="*/ 8 w 430"/>
                <a:gd name="T67" fmla="*/ 308 h 753"/>
                <a:gd name="T68" fmla="*/ 8 w 430"/>
                <a:gd name="T69" fmla="*/ 308 h 7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0"/>
                <a:gd name="T106" fmla="*/ 0 h 753"/>
                <a:gd name="T107" fmla="*/ 430 w 430"/>
                <a:gd name="T108" fmla="*/ 753 h 7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963"/>
            <p:cNvSpPr>
              <a:spLocks/>
            </p:cNvSpPr>
            <p:nvPr/>
          </p:nvSpPr>
          <p:spPr bwMode="auto">
            <a:xfrm>
              <a:off x="4213" y="1168"/>
              <a:ext cx="170" cy="284"/>
            </a:xfrm>
            <a:custGeom>
              <a:avLst/>
              <a:gdLst>
                <a:gd name="T0" fmla="*/ 11 w 338"/>
                <a:gd name="T1" fmla="*/ 566 h 566"/>
                <a:gd name="T2" fmla="*/ 21 w 338"/>
                <a:gd name="T3" fmla="*/ 549 h 566"/>
                <a:gd name="T4" fmla="*/ 85 w 338"/>
                <a:gd name="T5" fmla="*/ 545 h 566"/>
                <a:gd name="T6" fmla="*/ 138 w 338"/>
                <a:gd name="T7" fmla="*/ 528 h 566"/>
                <a:gd name="T8" fmla="*/ 192 w 338"/>
                <a:gd name="T9" fmla="*/ 496 h 566"/>
                <a:gd name="T10" fmla="*/ 235 w 338"/>
                <a:gd name="T11" fmla="*/ 494 h 566"/>
                <a:gd name="T12" fmla="*/ 285 w 338"/>
                <a:gd name="T13" fmla="*/ 412 h 566"/>
                <a:gd name="T14" fmla="*/ 300 w 338"/>
                <a:gd name="T15" fmla="*/ 418 h 566"/>
                <a:gd name="T16" fmla="*/ 338 w 338"/>
                <a:gd name="T17" fmla="*/ 389 h 566"/>
                <a:gd name="T18" fmla="*/ 329 w 338"/>
                <a:gd name="T19" fmla="*/ 368 h 566"/>
                <a:gd name="T20" fmla="*/ 332 w 338"/>
                <a:gd name="T21" fmla="*/ 357 h 566"/>
                <a:gd name="T22" fmla="*/ 294 w 338"/>
                <a:gd name="T23" fmla="*/ 7 h 566"/>
                <a:gd name="T24" fmla="*/ 291 w 338"/>
                <a:gd name="T25" fmla="*/ 0 h 566"/>
                <a:gd name="T26" fmla="*/ 89 w 338"/>
                <a:gd name="T27" fmla="*/ 23 h 566"/>
                <a:gd name="T28" fmla="*/ 51 w 338"/>
                <a:gd name="T29" fmla="*/ 42 h 566"/>
                <a:gd name="T30" fmla="*/ 17 w 338"/>
                <a:gd name="T31" fmla="*/ 32 h 566"/>
                <a:gd name="T32" fmla="*/ 42 w 338"/>
                <a:gd name="T33" fmla="*/ 319 h 566"/>
                <a:gd name="T34" fmla="*/ 36 w 338"/>
                <a:gd name="T35" fmla="*/ 378 h 566"/>
                <a:gd name="T36" fmla="*/ 51 w 338"/>
                <a:gd name="T37" fmla="*/ 412 h 566"/>
                <a:gd name="T38" fmla="*/ 34 w 338"/>
                <a:gd name="T39" fmla="*/ 477 h 566"/>
                <a:gd name="T40" fmla="*/ 11 w 338"/>
                <a:gd name="T41" fmla="*/ 505 h 566"/>
                <a:gd name="T42" fmla="*/ 0 w 338"/>
                <a:gd name="T43" fmla="*/ 553 h 566"/>
                <a:gd name="T44" fmla="*/ 11 w 338"/>
                <a:gd name="T45" fmla="*/ 566 h 566"/>
                <a:gd name="T46" fmla="*/ 11 w 338"/>
                <a:gd name="T47" fmla="*/ 566 h 5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8"/>
                <a:gd name="T73" fmla="*/ 0 h 566"/>
                <a:gd name="T74" fmla="*/ 338 w 338"/>
                <a:gd name="T75" fmla="*/ 566 h 5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964"/>
            <p:cNvSpPr>
              <a:spLocks/>
            </p:cNvSpPr>
            <p:nvPr/>
          </p:nvSpPr>
          <p:spPr bwMode="auto">
            <a:xfrm>
              <a:off x="4151" y="1346"/>
              <a:ext cx="395" cy="198"/>
            </a:xfrm>
            <a:custGeom>
              <a:avLst/>
              <a:gdLst>
                <a:gd name="T0" fmla="*/ 4 w 791"/>
                <a:gd name="T1" fmla="*/ 375 h 396"/>
                <a:gd name="T2" fmla="*/ 23 w 791"/>
                <a:gd name="T3" fmla="*/ 373 h 396"/>
                <a:gd name="T4" fmla="*/ 29 w 791"/>
                <a:gd name="T5" fmla="*/ 331 h 396"/>
                <a:gd name="T6" fmla="*/ 17 w 791"/>
                <a:gd name="T7" fmla="*/ 329 h 396"/>
                <a:gd name="T8" fmla="*/ 42 w 791"/>
                <a:gd name="T9" fmla="*/ 295 h 396"/>
                <a:gd name="T10" fmla="*/ 91 w 791"/>
                <a:gd name="T11" fmla="*/ 310 h 396"/>
                <a:gd name="T12" fmla="*/ 99 w 791"/>
                <a:gd name="T13" fmla="*/ 262 h 396"/>
                <a:gd name="T14" fmla="*/ 133 w 791"/>
                <a:gd name="T15" fmla="*/ 249 h 396"/>
                <a:gd name="T16" fmla="*/ 128 w 791"/>
                <a:gd name="T17" fmla="*/ 240 h 396"/>
                <a:gd name="T18" fmla="*/ 147 w 791"/>
                <a:gd name="T19" fmla="*/ 194 h 396"/>
                <a:gd name="T20" fmla="*/ 211 w 791"/>
                <a:gd name="T21" fmla="*/ 190 h 396"/>
                <a:gd name="T22" fmla="*/ 264 w 791"/>
                <a:gd name="T23" fmla="*/ 173 h 396"/>
                <a:gd name="T24" fmla="*/ 299 w 791"/>
                <a:gd name="T25" fmla="*/ 150 h 396"/>
                <a:gd name="T26" fmla="*/ 318 w 791"/>
                <a:gd name="T27" fmla="*/ 141 h 396"/>
                <a:gd name="T28" fmla="*/ 361 w 791"/>
                <a:gd name="T29" fmla="*/ 139 h 396"/>
                <a:gd name="T30" fmla="*/ 411 w 791"/>
                <a:gd name="T31" fmla="*/ 57 h 396"/>
                <a:gd name="T32" fmla="*/ 426 w 791"/>
                <a:gd name="T33" fmla="*/ 63 h 396"/>
                <a:gd name="T34" fmla="*/ 464 w 791"/>
                <a:gd name="T35" fmla="*/ 34 h 396"/>
                <a:gd name="T36" fmla="*/ 455 w 791"/>
                <a:gd name="T37" fmla="*/ 13 h 396"/>
                <a:gd name="T38" fmla="*/ 458 w 791"/>
                <a:gd name="T39" fmla="*/ 2 h 396"/>
                <a:gd name="T40" fmla="*/ 493 w 791"/>
                <a:gd name="T41" fmla="*/ 0 h 396"/>
                <a:gd name="T42" fmla="*/ 515 w 791"/>
                <a:gd name="T43" fmla="*/ 8 h 396"/>
                <a:gd name="T44" fmla="*/ 584 w 791"/>
                <a:gd name="T45" fmla="*/ 48 h 396"/>
                <a:gd name="T46" fmla="*/ 633 w 791"/>
                <a:gd name="T47" fmla="*/ 46 h 396"/>
                <a:gd name="T48" fmla="*/ 656 w 791"/>
                <a:gd name="T49" fmla="*/ 31 h 396"/>
                <a:gd name="T50" fmla="*/ 711 w 791"/>
                <a:gd name="T51" fmla="*/ 65 h 396"/>
                <a:gd name="T52" fmla="*/ 728 w 791"/>
                <a:gd name="T53" fmla="*/ 129 h 396"/>
                <a:gd name="T54" fmla="*/ 791 w 791"/>
                <a:gd name="T55" fmla="*/ 175 h 396"/>
                <a:gd name="T56" fmla="*/ 761 w 791"/>
                <a:gd name="T57" fmla="*/ 211 h 396"/>
                <a:gd name="T58" fmla="*/ 707 w 791"/>
                <a:gd name="T59" fmla="*/ 262 h 396"/>
                <a:gd name="T60" fmla="*/ 706 w 791"/>
                <a:gd name="T61" fmla="*/ 274 h 396"/>
                <a:gd name="T62" fmla="*/ 628 w 791"/>
                <a:gd name="T63" fmla="*/ 323 h 396"/>
                <a:gd name="T64" fmla="*/ 190 w 791"/>
                <a:gd name="T65" fmla="*/ 365 h 396"/>
                <a:gd name="T66" fmla="*/ 143 w 791"/>
                <a:gd name="T67" fmla="*/ 361 h 396"/>
                <a:gd name="T68" fmla="*/ 145 w 791"/>
                <a:gd name="T69" fmla="*/ 384 h 396"/>
                <a:gd name="T70" fmla="*/ 0 w 791"/>
                <a:gd name="T71" fmla="*/ 396 h 396"/>
                <a:gd name="T72" fmla="*/ 4 w 791"/>
                <a:gd name="T73" fmla="*/ 375 h 396"/>
                <a:gd name="T74" fmla="*/ 4 w 791"/>
                <a:gd name="T75" fmla="*/ 375 h 3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1"/>
                <a:gd name="T115" fmla="*/ 0 h 396"/>
                <a:gd name="T116" fmla="*/ 791 w 791"/>
                <a:gd name="T117" fmla="*/ 396 h 3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965"/>
            <p:cNvSpPr>
              <a:spLocks/>
            </p:cNvSpPr>
            <p:nvPr/>
          </p:nvSpPr>
          <p:spPr bwMode="auto">
            <a:xfrm>
              <a:off x="4107" y="1493"/>
              <a:ext cx="466" cy="154"/>
            </a:xfrm>
            <a:custGeom>
              <a:avLst/>
              <a:gdLst>
                <a:gd name="T0" fmla="*/ 17 w 931"/>
                <a:gd name="T1" fmla="*/ 253 h 308"/>
                <a:gd name="T2" fmla="*/ 11 w 931"/>
                <a:gd name="T3" fmla="*/ 249 h 308"/>
                <a:gd name="T4" fmla="*/ 38 w 931"/>
                <a:gd name="T5" fmla="*/ 228 h 308"/>
                <a:gd name="T6" fmla="*/ 64 w 931"/>
                <a:gd name="T7" fmla="*/ 180 h 308"/>
                <a:gd name="T8" fmla="*/ 55 w 931"/>
                <a:gd name="T9" fmla="*/ 169 h 308"/>
                <a:gd name="T10" fmla="*/ 68 w 931"/>
                <a:gd name="T11" fmla="*/ 146 h 308"/>
                <a:gd name="T12" fmla="*/ 68 w 931"/>
                <a:gd name="T13" fmla="*/ 120 h 308"/>
                <a:gd name="T14" fmla="*/ 87 w 931"/>
                <a:gd name="T15" fmla="*/ 101 h 308"/>
                <a:gd name="T16" fmla="*/ 232 w 931"/>
                <a:gd name="T17" fmla="*/ 89 h 308"/>
                <a:gd name="T18" fmla="*/ 230 w 931"/>
                <a:gd name="T19" fmla="*/ 66 h 308"/>
                <a:gd name="T20" fmla="*/ 277 w 931"/>
                <a:gd name="T21" fmla="*/ 70 h 308"/>
                <a:gd name="T22" fmla="*/ 715 w 931"/>
                <a:gd name="T23" fmla="*/ 28 h 308"/>
                <a:gd name="T24" fmla="*/ 931 w 931"/>
                <a:gd name="T25" fmla="*/ 0 h 308"/>
                <a:gd name="T26" fmla="*/ 893 w 931"/>
                <a:gd name="T27" fmla="*/ 74 h 308"/>
                <a:gd name="T28" fmla="*/ 834 w 931"/>
                <a:gd name="T29" fmla="*/ 87 h 308"/>
                <a:gd name="T30" fmla="*/ 806 w 931"/>
                <a:gd name="T31" fmla="*/ 125 h 308"/>
                <a:gd name="T32" fmla="*/ 699 w 931"/>
                <a:gd name="T33" fmla="*/ 186 h 308"/>
                <a:gd name="T34" fmla="*/ 694 w 931"/>
                <a:gd name="T35" fmla="*/ 209 h 308"/>
                <a:gd name="T36" fmla="*/ 667 w 931"/>
                <a:gd name="T37" fmla="*/ 222 h 308"/>
                <a:gd name="T38" fmla="*/ 667 w 931"/>
                <a:gd name="T39" fmla="*/ 253 h 308"/>
                <a:gd name="T40" fmla="*/ 523 w 931"/>
                <a:gd name="T41" fmla="*/ 270 h 308"/>
                <a:gd name="T42" fmla="*/ 234 w 931"/>
                <a:gd name="T43" fmla="*/ 294 h 308"/>
                <a:gd name="T44" fmla="*/ 0 w 931"/>
                <a:gd name="T45" fmla="*/ 308 h 308"/>
                <a:gd name="T46" fmla="*/ 17 w 931"/>
                <a:gd name="T47" fmla="*/ 253 h 308"/>
                <a:gd name="T48" fmla="*/ 17 w 931"/>
                <a:gd name="T49" fmla="*/ 253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1"/>
                <a:gd name="T76" fmla="*/ 0 h 308"/>
                <a:gd name="T77" fmla="*/ 931 w 931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966"/>
            <p:cNvSpPr>
              <a:spLocks/>
            </p:cNvSpPr>
            <p:nvPr/>
          </p:nvSpPr>
          <p:spPr bwMode="auto">
            <a:xfrm>
              <a:off x="4043" y="1641"/>
              <a:ext cx="194" cy="327"/>
            </a:xfrm>
            <a:custGeom>
              <a:avLst/>
              <a:gdLst>
                <a:gd name="T0" fmla="*/ 27 w 388"/>
                <a:gd name="T1" fmla="*/ 457 h 654"/>
                <a:gd name="T2" fmla="*/ 65 w 388"/>
                <a:gd name="T3" fmla="*/ 407 h 654"/>
                <a:gd name="T4" fmla="*/ 54 w 388"/>
                <a:gd name="T5" fmla="*/ 394 h 654"/>
                <a:gd name="T6" fmla="*/ 38 w 388"/>
                <a:gd name="T7" fmla="*/ 287 h 654"/>
                <a:gd name="T8" fmla="*/ 33 w 388"/>
                <a:gd name="T9" fmla="*/ 215 h 654"/>
                <a:gd name="T10" fmla="*/ 59 w 388"/>
                <a:gd name="T11" fmla="*/ 135 h 654"/>
                <a:gd name="T12" fmla="*/ 101 w 388"/>
                <a:gd name="T13" fmla="*/ 80 h 654"/>
                <a:gd name="T14" fmla="*/ 97 w 388"/>
                <a:gd name="T15" fmla="*/ 65 h 654"/>
                <a:gd name="T16" fmla="*/ 128 w 388"/>
                <a:gd name="T17" fmla="*/ 14 h 654"/>
                <a:gd name="T18" fmla="*/ 362 w 388"/>
                <a:gd name="T19" fmla="*/ 0 h 654"/>
                <a:gd name="T20" fmla="*/ 373 w 388"/>
                <a:gd name="T21" fmla="*/ 12 h 654"/>
                <a:gd name="T22" fmla="*/ 362 w 388"/>
                <a:gd name="T23" fmla="*/ 419 h 654"/>
                <a:gd name="T24" fmla="*/ 388 w 388"/>
                <a:gd name="T25" fmla="*/ 614 h 654"/>
                <a:gd name="T26" fmla="*/ 379 w 388"/>
                <a:gd name="T27" fmla="*/ 624 h 654"/>
                <a:gd name="T28" fmla="*/ 329 w 388"/>
                <a:gd name="T29" fmla="*/ 612 h 654"/>
                <a:gd name="T30" fmla="*/ 253 w 388"/>
                <a:gd name="T31" fmla="*/ 654 h 654"/>
                <a:gd name="T32" fmla="*/ 215 w 388"/>
                <a:gd name="T33" fmla="*/ 592 h 654"/>
                <a:gd name="T34" fmla="*/ 221 w 388"/>
                <a:gd name="T35" fmla="*/ 546 h 654"/>
                <a:gd name="T36" fmla="*/ 0 w 388"/>
                <a:gd name="T37" fmla="*/ 555 h 654"/>
                <a:gd name="T38" fmla="*/ 27 w 388"/>
                <a:gd name="T39" fmla="*/ 457 h 654"/>
                <a:gd name="T40" fmla="*/ 27 w 388"/>
                <a:gd name="T41" fmla="*/ 457 h 6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654"/>
                <a:gd name="T65" fmla="*/ 388 w 388"/>
                <a:gd name="T66" fmla="*/ 654 h 6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967"/>
            <p:cNvSpPr>
              <a:spLocks/>
            </p:cNvSpPr>
            <p:nvPr/>
          </p:nvSpPr>
          <p:spPr bwMode="auto">
            <a:xfrm>
              <a:off x="4224" y="1628"/>
              <a:ext cx="208" cy="330"/>
            </a:xfrm>
            <a:custGeom>
              <a:avLst/>
              <a:gdLst>
                <a:gd name="T0" fmla="*/ 11 w 416"/>
                <a:gd name="T1" fmla="*/ 36 h 659"/>
                <a:gd name="T2" fmla="*/ 0 w 416"/>
                <a:gd name="T3" fmla="*/ 443 h 659"/>
                <a:gd name="T4" fmla="*/ 26 w 416"/>
                <a:gd name="T5" fmla="*/ 638 h 659"/>
                <a:gd name="T6" fmla="*/ 55 w 416"/>
                <a:gd name="T7" fmla="*/ 646 h 659"/>
                <a:gd name="T8" fmla="*/ 81 w 416"/>
                <a:gd name="T9" fmla="*/ 631 h 659"/>
                <a:gd name="T10" fmla="*/ 97 w 416"/>
                <a:gd name="T11" fmla="*/ 646 h 659"/>
                <a:gd name="T12" fmla="*/ 74 w 416"/>
                <a:gd name="T13" fmla="*/ 659 h 659"/>
                <a:gd name="T14" fmla="*/ 131 w 416"/>
                <a:gd name="T15" fmla="*/ 644 h 659"/>
                <a:gd name="T16" fmla="*/ 142 w 416"/>
                <a:gd name="T17" fmla="*/ 627 h 659"/>
                <a:gd name="T18" fmla="*/ 135 w 416"/>
                <a:gd name="T19" fmla="*/ 616 h 659"/>
                <a:gd name="T20" fmla="*/ 138 w 416"/>
                <a:gd name="T21" fmla="*/ 598 h 659"/>
                <a:gd name="T22" fmla="*/ 112 w 416"/>
                <a:gd name="T23" fmla="*/ 574 h 659"/>
                <a:gd name="T24" fmla="*/ 112 w 416"/>
                <a:gd name="T25" fmla="*/ 553 h 659"/>
                <a:gd name="T26" fmla="*/ 416 w 416"/>
                <a:gd name="T27" fmla="*/ 526 h 659"/>
                <a:gd name="T28" fmla="*/ 391 w 416"/>
                <a:gd name="T29" fmla="*/ 422 h 659"/>
                <a:gd name="T30" fmla="*/ 406 w 416"/>
                <a:gd name="T31" fmla="*/ 359 h 659"/>
                <a:gd name="T32" fmla="*/ 368 w 416"/>
                <a:gd name="T33" fmla="*/ 277 h 659"/>
                <a:gd name="T34" fmla="*/ 289 w 416"/>
                <a:gd name="T35" fmla="*/ 0 h 659"/>
                <a:gd name="T36" fmla="*/ 0 w 416"/>
                <a:gd name="T37" fmla="*/ 24 h 659"/>
                <a:gd name="T38" fmla="*/ 11 w 416"/>
                <a:gd name="T39" fmla="*/ 36 h 659"/>
                <a:gd name="T40" fmla="*/ 11 w 416"/>
                <a:gd name="T41" fmla="*/ 36 h 6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6"/>
                <a:gd name="T64" fmla="*/ 0 h 659"/>
                <a:gd name="T65" fmla="*/ 416 w 416"/>
                <a:gd name="T66" fmla="*/ 659 h 6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968"/>
            <p:cNvSpPr>
              <a:spLocks/>
            </p:cNvSpPr>
            <p:nvPr/>
          </p:nvSpPr>
          <p:spPr bwMode="auto">
            <a:xfrm>
              <a:off x="4368" y="1611"/>
              <a:ext cx="294" cy="302"/>
            </a:xfrm>
            <a:custGeom>
              <a:avLst/>
              <a:gdLst>
                <a:gd name="T0" fmla="*/ 79 w 587"/>
                <a:gd name="T1" fmla="*/ 312 h 603"/>
                <a:gd name="T2" fmla="*/ 117 w 587"/>
                <a:gd name="T3" fmla="*/ 394 h 603"/>
                <a:gd name="T4" fmla="*/ 102 w 587"/>
                <a:gd name="T5" fmla="*/ 457 h 603"/>
                <a:gd name="T6" fmla="*/ 127 w 587"/>
                <a:gd name="T7" fmla="*/ 561 h 603"/>
                <a:gd name="T8" fmla="*/ 150 w 587"/>
                <a:gd name="T9" fmla="*/ 595 h 603"/>
                <a:gd name="T10" fmla="*/ 464 w 587"/>
                <a:gd name="T11" fmla="*/ 578 h 603"/>
                <a:gd name="T12" fmla="*/ 467 w 587"/>
                <a:gd name="T13" fmla="*/ 599 h 603"/>
                <a:gd name="T14" fmla="*/ 486 w 587"/>
                <a:gd name="T15" fmla="*/ 603 h 603"/>
                <a:gd name="T16" fmla="*/ 479 w 587"/>
                <a:gd name="T17" fmla="*/ 552 h 603"/>
                <a:gd name="T18" fmla="*/ 492 w 587"/>
                <a:gd name="T19" fmla="*/ 538 h 603"/>
                <a:gd name="T20" fmla="*/ 538 w 587"/>
                <a:gd name="T21" fmla="*/ 548 h 603"/>
                <a:gd name="T22" fmla="*/ 545 w 587"/>
                <a:gd name="T23" fmla="*/ 512 h 603"/>
                <a:gd name="T24" fmla="*/ 540 w 587"/>
                <a:gd name="T25" fmla="*/ 464 h 603"/>
                <a:gd name="T26" fmla="*/ 559 w 587"/>
                <a:gd name="T27" fmla="*/ 451 h 603"/>
                <a:gd name="T28" fmla="*/ 587 w 587"/>
                <a:gd name="T29" fmla="*/ 360 h 603"/>
                <a:gd name="T30" fmla="*/ 568 w 587"/>
                <a:gd name="T31" fmla="*/ 356 h 603"/>
                <a:gd name="T32" fmla="*/ 492 w 587"/>
                <a:gd name="T33" fmla="*/ 238 h 603"/>
                <a:gd name="T34" fmla="*/ 327 w 587"/>
                <a:gd name="T35" fmla="*/ 90 h 603"/>
                <a:gd name="T36" fmla="*/ 254 w 587"/>
                <a:gd name="T37" fmla="*/ 44 h 603"/>
                <a:gd name="T38" fmla="*/ 279 w 587"/>
                <a:gd name="T39" fmla="*/ 0 h 603"/>
                <a:gd name="T40" fmla="*/ 144 w 587"/>
                <a:gd name="T41" fmla="*/ 18 h 603"/>
                <a:gd name="T42" fmla="*/ 0 w 587"/>
                <a:gd name="T43" fmla="*/ 35 h 603"/>
                <a:gd name="T44" fmla="*/ 79 w 587"/>
                <a:gd name="T45" fmla="*/ 312 h 603"/>
                <a:gd name="T46" fmla="*/ 79 w 587"/>
                <a:gd name="T47" fmla="*/ 312 h 6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7"/>
                <a:gd name="T73" fmla="*/ 0 h 603"/>
                <a:gd name="T74" fmla="*/ 587 w 587"/>
                <a:gd name="T75" fmla="*/ 603 h 6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969"/>
            <p:cNvSpPr>
              <a:spLocks/>
            </p:cNvSpPr>
            <p:nvPr/>
          </p:nvSpPr>
          <p:spPr bwMode="auto">
            <a:xfrm>
              <a:off x="4280" y="1880"/>
              <a:ext cx="495" cy="366"/>
            </a:xfrm>
            <a:custGeom>
              <a:avLst/>
              <a:gdLst>
                <a:gd name="T0" fmla="*/ 0 w 990"/>
                <a:gd name="T1" fmla="*/ 71 h 732"/>
                <a:gd name="T2" fmla="*/ 26 w 990"/>
                <a:gd name="T3" fmla="*/ 95 h 732"/>
                <a:gd name="T4" fmla="*/ 23 w 990"/>
                <a:gd name="T5" fmla="*/ 113 h 732"/>
                <a:gd name="T6" fmla="*/ 30 w 990"/>
                <a:gd name="T7" fmla="*/ 124 h 732"/>
                <a:gd name="T8" fmla="*/ 19 w 990"/>
                <a:gd name="T9" fmla="*/ 141 h 732"/>
                <a:gd name="T10" fmla="*/ 135 w 990"/>
                <a:gd name="T11" fmla="*/ 101 h 732"/>
                <a:gd name="T12" fmla="*/ 283 w 990"/>
                <a:gd name="T13" fmla="*/ 194 h 732"/>
                <a:gd name="T14" fmla="*/ 405 w 990"/>
                <a:gd name="T15" fmla="*/ 130 h 732"/>
                <a:gd name="T16" fmla="*/ 475 w 990"/>
                <a:gd name="T17" fmla="*/ 145 h 732"/>
                <a:gd name="T18" fmla="*/ 564 w 990"/>
                <a:gd name="T19" fmla="*/ 232 h 732"/>
                <a:gd name="T20" fmla="*/ 597 w 990"/>
                <a:gd name="T21" fmla="*/ 232 h 732"/>
                <a:gd name="T22" fmla="*/ 625 w 990"/>
                <a:gd name="T23" fmla="*/ 293 h 732"/>
                <a:gd name="T24" fmla="*/ 618 w 990"/>
                <a:gd name="T25" fmla="*/ 409 h 732"/>
                <a:gd name="T26" fmla="*/ 639 w 990"/>
                <a:gd name="T27" fmla="*/ 422 h 732"/>
                <a:gd name="T28" fmla="*/ 642 w 990"/>
                <a:gd name="T29" fmla="*/ 401 h 732"/>
                <a:gd name="T30" fmla="*/ 671 w 990"/>
                <a:gd name="T31" fmla="*/ 401 h 732"/>
                <a:gd name="T32" fmla="*/ 642 w 990"/>
                <a:gd name="T33" fmla="*/ 457 h 732"/>
                <a:gd name="T34" fmla="*/ 718 w 990"/>
                <a:gd name="T35" fmla="*/ 533 h 732"/>
                <a:gd name="T36" fmla="*/ 730 w 990"/>
                <a:gd name="T37" fmla="*/ 512 h 732"/>
                <a:gd name="T38" fmla="*/ 736 w 990"/>
                <a:gd name="T39" fmla="*/ 565 h 732"/>
                <a:gd name="T40" fmla="*/ 760 w 990"/>
                <a:gd name="T41" fmla="*/ 576 h 732"/>
                <a:gd name="T42" fmla="*/ 787 w 990"/>
                <a:gd name="T43" fmla="*/ 641 h 732"/>
                <a:gd name="T44" fmla="*/ 814 w 990"/>
                <a:gd name="T45" fmla="*/ 641 h 732"/>
                <a:gd name="T46" fmla="*/ 871 w 990"/>
                <a:gd name="T47" fmla="*/ 702 h 732"/>
                <a:gd name="T48" fmla="*/ 903 w 990"/>
                <a:gd name="T49" fmla="*/ 706 h 732"/>
                <a:gd name="T50" fmla="*/ 903 w 990"/>
                <a:gd name="T51" fmla="*/ 715 h 732"/>
                <a:gd name="T52" fmla="*/ 880 w 990"/>
                <a:gd name="T53" fmla="*/ 732 h 732"/>
                <a:gd name="T54" fmla="*/ 931 w 990"/>
                <a:gd name="T55" fmla="*/ 725 h 732"/>
                <a:gd name="T56" fmla="*/ 964 w 990"/>
                <a:gd name="T57" fmla="*/ 711 h 732"/>
                <a:gd name="T58" fmla="*/ 981 w 990"/>
                <a:gd name="T59" fmla="*/ 626 h 732"/>
                <a:gd name="T60" fmla="*/ 990 w 990"/>
                <a:gd name="T61" fmla="*/ 630 h 732"/>
                <a:gd name="T62" fmla="*/ 983 w 990"/>
                <a:gd name="T63" fmla="*/ 512 h 732"/>
                <a:gd name="T64" fmla="*/ 969 w 990"/>
                <a:gd name="T65" fmla="*/ 477 h 732"/>
                <a:gd name="T66" fmla="*/ 863 w 990"/>
                <a:gd name="T67" fmla="*/ 306 h 732"/>
                <a:gd name="T68" fmla="*/ 779 w 990"/>
                <a:gd name="T69" fmla="*/ 145 h 732"/>
                <a:gd name="T70" fmla="*/ 728 w 990"/>
                <a:gd name="T71" fmla="*/ 12 h 732"/>
                <a:gd name="T72" fmla="*/ 715 w 990"/>
                <a:gd name="T73" fmla="*/ 10 h 732"/>
                <a:gd name="T74" fmla="*/ 669 w 990"/>
                <a:gd name="T75" fmla="*/ 0 h 732"/>
                <a:gd name="T76" fmla="*/ 656 w 990"/>
                <a:gd name="T77" fmla="*/ 14 h 732"/>
                <a:gd name="T78" fmla="*/ 663 w 990"/>
                <a:gd name="T79" fmla="*/ 65 h 732"/>
                <a:gd name="T80" fmla="*/ 644 w 990"/>
                <a:gd name="T81" fmla="*/ 61 h 732"/>
                <a:gd name="T82" fmla="*/ 641 w 990"/>
                <a:gd name="T83" fmla="*/ 40 h 732"/>
                <a:gd name="T84" fmla="*/ 327 w 990"/>
                <a:gd name="T85" fmla="*/ 57 h 732"/>
                <a:gd name="T86" fmla="*/ 304 w 990"/>
                <a:gd name="T87" fmla="*/ 23 h 732"/>
                <a:gd name="T88" fmla="*/ 0 w 990"/>
                <a:gd name="T89" fmla="*/ 50 h 732"/>
                <a:gd name="T90" fmla="*/ 0 w 990"/>
                <a:gd name="T91" fmla="*/ 71 h 732"/>
                <a:gd name="T92" fmla="*/ 0 w 990"/>
                <a:gd name="T93" fmla="*/ 71 h 7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0"/>
                <a:gd name="T142" fmla="*/ 0 h 732"/>
                <a:gd name="T143" fmla="*/ 990 w 990"/>
                <a:gd name="T144" fmla="*/ 732 h 7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970"/>
            <p:cNvSpPr>
              <a:spLocks/>
            </p:cNvSpPr>
            <p:nvPr/>
          </p:nvSpPr>
          <p:spPr bwMode="auto">
            <a:xfrm>
              <a:off x="4361" y="1127"/>
              <a:ext cx="229" cy="251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9"/>
                <a:gd name="T70" fmla="*/ 0 h 504"/>
                <a:gd name="T71" fmla="*/ 459 w 459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71"/>
            <p:cNvSpPr>
              <a:spLocks/>
            </p:cNvSpPr>
            <p:nvPr/>
          </p:nvSpPr>
          <p:spPr bwMode="auto">
            <a:xfrm>
              <a:off x="4506" y="1215"/>
              <a:ext cx="244" cy="237"/>
            </a:xfrm>
            <a:custGeom>
              <a:avLst/>
              <a:gdLst>
                <a:gd name="T0" fmla="*/ 0 w 489"/>
                <a:gd name="T1" fmla="*/ 327 h 473"/>
                <a:gd name="T2" fmla="*/ 17 w 489"/>
                <a:gd name="T3" fmla="*/ 391 h 473"/>
                <a:gd name="T4" fmla="*/ 80 w 489"/>
                <a:gd name="T5" fmla="*/ 437 h 473"/>
                <a:gd name="T6" fmla="*/ 111 w 489"/>
                <a:gd name="T7" fmla="*/ 473 h 473"/>
                <a:gd name="T8" fmla="*/ 204 w 489"/>
                <a:gd name="T9" fmla="*/ 435 h 473"/>
                <a:gd name="T10" fmla="*/ 246 w 489"/>
                <a:gd name="T11" fmla="*/ 429 h 473"/>
                <a:gd name="T12" fmla="*/ 268 w 489"/>
                <a:gd name="T13" fmla="*/ 401 h 473"/>
                <a:gd name="T14" fmla="*/ 304 w 489"/>
                <a:gd name="T15" fmla="*/ 258 h 473"/>
                <a:gd name="T16" fmla="*/ 344 w 489"/>
                <a:gd name="T17" fmla="*/ 275 h 473"/>
                <a:gd name="T18" fmla="*/ 420 w 489"/>
                <a:gd name="T19" fmla="*/ 122 h 473"/>
                <a:gd name="T20" fmla="*/ 479 w 489"/>
                <a:gd name="T21" fmla="*/ 154 h 473"/>
                <a:gd name="T22" fmla="*/ 489 w 489"/>
                <a:gd name="T23" fmla="*/ 127 h 473"/>
                <a:gd name="T24" fmla="*/ 447 w 489"/>
                <a:gd name="T25" fmla="*/ 93 h 473"/>
                <a:gd name="T26" fmla="*/ 415 w 489"/>
                <a:gd name="T27" fmla="*/ 97 h 473"/>
                <a:gd name="T28" fmla="*/ 403 w 489"/>
                <a:gd name="T29" fmla="*/ 114 h 473"/>
                <a:gd name="T30" fmla="*/ 344 w 489"/>
                <a:gd name="T31" fmla="*/ 131 h 473"/>
                <a:gd name="T32" fmla="*/ 306 w 489"/>
                <a:gd name="T33" fmla="*/ 173 h 473"/>
                <a:gd name="T34" fmla="*/ 295 w 489"/>
                <a:gd name="T35" fmla="*/ 106 h 473"/>
                <a:gd name="T36" fmla="*/ 189 w 489"/>
                <a:gd name="T37" fmla="*/ 123 h 473"/>
                <a:gd name="T38" fmla="*/ 168 w 489"/>
                <a:gd name="T39" fmla="*/ 0 h 473"/>
                <a:gd name="T40" fmla="*/ 152 w 489"/>
                <a:gd name="T41" fmla="*/ 11 h 473"/>
                <a:gd name="T42" fmla="*/ 162 w 489"/>
                <a:gd name="T43" fmla="*/ 34 h 473"/>
                <a:gd name="T44" fmla="*/ 149 w 489"/>
                <a:gd name="T45" fmla="*/ 142 h 473"/>
                <a:gd name="T46" fmla="*/ 73 w 489"/>
                <a:gd name="T47" fmla="*/ 209 h 473"/>
                <a:gd name="T48" fmla="*/ 61 w 489"/>
                <a:gd name="T49" fmla="*/ 255 h 473"/>
                <a:gd name="T50" fmla="*/ 40 w 489"/>
                <a:gd name="T51" fmla="*/ 243 h 473"/>
                <a:gd name="T52" fmla="*/ 33 w 489"/>
                <a:gd name="T53" fmla="*/ 298 h 473"/>
                <a:gd name="T54" fmla="*/ 0 w 489"/>
                <a:gd name="T55" fmla="*/ 327 h 473"/>
                <a:gd name="T56" fmla="*/ 0 w 489"/>
                <a:gd name="T57" fmla="*/ 327 h 473"/>
                <a:gd name="T58" fmla="*/ 0 w 489"/>
                <a:gd name="T59" fmla="*/ 327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9"/>
                <a:gd name="T91" fmla="*/ 0 h 473"/>
                <a:gd name="T92" fmla="*/ 489 w 489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72"/>
            <p:cNvSpPr>
              <a:spLocks/>
            </p:cNvSpPr>
            <p:nvPr/>
          </p:nvSpPr>
          <p:spPr bwMode="auto">
            <a:xfrm>
              <a:off x="4653" y="1232"/>
              <a:ext cx="249" cy="120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6"/>
                <a:gd name="T121" fmla="*/ 0 h 240"/>
                <a:gd name="T122" fmla="*/ 496 w 496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973"/>
            <p:cNvSpPr>
              <a:spLocks/>
            </p:cNvSpPr>
            <p:nvPr/>
          </p:nvSpPr>
          <p:spPr bwMode="auto">
            <a:xfrm>
              <a:off x="4464" y="1276"/>
              <a:ext cx="422" cy="232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4"/>
                <a:gd name="T97" fmla="*/ 0 h 463"/>
                <a:gd name="T98" fmla="*/ 844 w 844"/>
                <a:gd name="T99" fmla="*/ 463 h 4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974"/>
            <p:cNvSpPr>
              <a:spLocks/>
            </p:cNvSpPr>
            <p:nvPr/>
          </p:nvSpPr>
          <p:spPr bwMode="auto">
            <a:xfrm>
              <a:off x="4441" y="1445"/>
              <a:ext cx="465" cy="203"/>
            </a:xfrm>
            <a:custGeom>
              <a:avLst/>
              <a:gdLst>
                <a:gd name="T0" fmla="*/ 0 w 932"/>
                <a:gd name="T1" fmla="*/ 350 h 407"/>
                <a:gd name="T2" fmla="*/ 135 w 932"/>
                <a:gd name="T3" fmla="*/ 332 h 407"/>
                <a:gd name="T4" fmla="*/ 213 w 932"/>
                <a:gd name="T5" fmla="*/ 294 h 407"/>
                <a:gd name="T6" fmla="*/ 361 w 932"/>
                <a:gd name="T7" fmla="*/ 279 h 407"/>
                <a:gd name="T8" fmla="*/ 422 w 932"/>
                <a:gd name="T9" fmla="*/ 317 h 407"/>
                <a:gd name="T10" fmla="*/ 519 w 932"/>
                <a:gd name="T11" fmla="*/ 304 h 407"/>
                <a:gd name="T12" fmla="*/ 666 w 932"/>
                <a:gd name="T13" fmla="*/ 407 h 407"/>
                <a:gd name="T14" fmla="*/ 723 w 932"/>
                <a:gd name="T15" fmla="*/ 393 h 407"/>
                <a:gd name="T16" fmla="*/ 804 w 932"/>
                <a:gd name="T17" fmla="*/ 275 h 407"/>
                <a:gd name="T18" fmla="*/ 871 w 932"/>
                <a:gd name="T19" fmla="*/ 251 h 407"/>
                <a:gd name="T20" fmla="*/ 892 w 932"/>
                <a:gd name="T21" fmla="*/ 217 h 407"/>
                <a:gd name="T22" fmla="*/ 820 w 932"/>
                <a:gd name="T23" fmla="*/ 230 h 407"/>
                <a:gd name="T24" fmla="*/ 801 w 932"/>
                <a:gd name="T25" fmla="*/ 205 h 407"/>
                <a:gd name="T26" fmla="*/ 844 w 932"/>
                <a:gd name="T27" fmla="*/ 194 h 407"/>
                <a:gd name="T28" fmla="*/ 844 w 932"/>
                <a:gd name="T29" fmla="*/ 179 h 407"/>
                <a:gd name="T30" fmla="*/ 795 w 932"/>
                <a:gd name="T31" fmla="*/ 161 h 407"/>
                <a:gd name="T32" fmla="*/ 858 w 932"/>
                <a:gd name="T33" fmla="*/ 139 h 407"/>
                <a:gd name="T34" fmla="*/ 854 w 932"/>
                <a:gd name="T35" fmla="*/ 163 h 407"/>
                <a:gd name="T36" fmla="*/ 894 w 932"/>
                <a:gd name="T37" fmla="*/ 163 h 407"/>
                <a:gd name="T38" fmla="*/ 916 w 932"/>
                <a:gd name="T39" fmla="*/ 122 h 407"/>
                <a:gd name="T40" fmla="*/ 932 w 932"/>
                <a:gd name="T41" fmla="*/ 120 h 407"/>
                <a:gd name="T42" fmla="*/ 922 w 932"/>
                <a:gd name="T43" fmla="*/ 82 h 407"/>
                <a:gd name="T44" fmla="*/ 894 w 932"/>
                <a:gd name="T45" fmla="*/ 120 h 407"/>
                <a:gd name="T46" fmla="*/ 865 w 932"/>
                <a:gd name="T47" fmla="*/ 36 h 407"/>
                <a:gd name="T48" fmla="*/ 884 w 932"/>
                <a:gd name="T49" fmla="*/ 32 h 407"/>
                <a:gd name="T50" fmla="*/ 911 w 932"/>
                <a:gd name="T51" fmla="*/ 55 h 407"/>
                <a:gd name="T52" fmla="*/ 892 w 932"/>
                <a:gd name="T53" fmla="*/ 17 h 407"/>
                <a:gd name="T54" fmla="*/ 871 w 932"/>
                <a:gd name="T55" fmla="*/ 0 h 407"/>
                <a:gd name="T56" fmla="*/ 540 w 932"/>
                <a:gd name="T57" fmla="*/ 63 h 407"/>
                <a:gd name="T58" fmla="*/ 264 w 932"/>
                <a:gd name="T59" fmla="*/ 97 h 407"/>
                <a:gd name="T60" fmla="*/ 226 w 932"/>
                <a:gd name="T61" fmla="*/ 171 h 407"/>
                <a:gd name="T62" fmla="*/ 167 w 932"/>
                <a:gd name="T63" fmla="*/ 184 h 407"/>
                <a:gd name="T64" fmla="*/ 139 w 932"/>
                <a:gd name="T65" fmla="*/ 222 h 407"/>
                <a:gd name="T66" fmla="*/ 32 w 932"/>
                <a:gd name="T67" fmla="*/ 283 h 407"/>
                <a:gd name="T68" fmla="*/ 27 w 932"/>
                <a:gd name="T69" fmla="*/ 306 h 407"/>
                <a:gd name="T70" fmla="*/ 0 w 932"/>
                <a:gd name="T71" fmla="*/ 319 h 407"/>
                <a:gd name="T72" fmla="*/ 0 w 932"/>
                <a:gd name="T73" fmla="*/ 350 h 407"/>
                <a:gd name="T74" fmla="*/ 0 w 932"/>
                <a:gd name="T75" fmla="*/ 350 h 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2"/>
                <a:gd name="T115" fmla="*/ 0 h 407"/>
                <a:gd name="T116" fmla="*/ 932 w 932"/>
                <a:gd name="T117" fmla="*/ 407 h 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975"/>
            <p:cNvSpPr>
              <a:spLocks/>
            </p:cNvSpPr>
            <p:nvPr/>
          </p:nvSpPr>
          <p:spPr bwMode="auto">
            <a:xfrm>
              <a:off x="4496" y="1585"/>
              <a:ext cx="277" cy="206"/>
            </a:xfrm>
            <a:custGeom>
              <a:avLst/>
              <a:gdLst>
                <a:gd name="T0" fmla="*/ 25 w 556"/>
                <a:gd name="T1" fmla="*/ 53 h 413"/>
                <a:gd name="T2" fmla="*/ 103 w 556"/>
                <a:gd name="T3" fmla="*/ 15 h 413"/>
                <a:gd name="T4" fmla="*/ 251 w 556"/>
                <a:gd name="T5" fmla="*/ 0 h 413"/>
                <a:gd name="T6" fmla="*/ 312 w 556"/>
                <a:gd name="T7" fmla="*/ 38 h 413"/>
                <a:gd name="T8" fmla="*/ 409 w 556"/>
                <a:gd name="T9" fmla="*/ 25 h 413"/>
                <a:gd name="T10" fmla="*/ 556 w 556"/>
                <a:gd name="T11" fmla="*/ 128 h 413"/>
                <a:gd name="T12" fmla="*/ 491 w 556"/>
                <a:gd name="T13" fmla="*/ 206 h 413"/>
                <a:gd name="T14" fmla="*/ 495 w 556"/>
                <a:gd name="T15" fmla="*/ 240 h 413"/>
                <a:gd name="T16" fmla="*/ 384 w 556"/>
                <a:gd name="T17" fmla="*/ 340 h 413"/>
                <a:gd name="T18" fmla="*/ 365 w 556"/>
                <a:gd name="T19" fmla="*/ 344 h 413"/>
                <a:gd name="T20" fmla="*/ 358 w 556"/>
                <a:gd name="T21" fmla="*/ 375 h 413"/>
                <a:gd name="T22" fmla="*/ 333 w 556"/>
                <a:gd name="T23" fmla="*/ 358 h 413"/>
                <a:gd name="T24" fmla="*/ 354 w 556"/>
                <a:gd name="T25" fmla="*/ 386 h 413"/>
                <a:gd name="T26" fmla="*/ 333 w 556"/>
                <a:gd name="T27" fmla="*/ 413 h 413"/>
                <a:gd name="T28" fmla="*/ 314 w 556"/>
                <a:gd name="T29" fmla="*/ 409 h 413"/>
                <a:gd name="T30" fmla="*/ 238 w 556"/>
                <a:gd name="T31" fmla="*/ 291 h 413"/>
                <a:gd name="T32" fmla="*/ 73 w 556"/>
                <a:gd name="T33" fmla="*/ 143 h 413"/>
                <a:gd name="T34" fmla="*/ 0 w 556"/>
                <a:gd name="T35" fmla="*/ 97 h 413"/>
                <a:gd name="T36" fmla="*/ 25 w 556"/>
                <a:gd name="T37" fmla="*/ 53 h 413"/>
                <a:gd name="T38" fmla="*/ 25 w 556"/>
                <a:gd name="T39" fmla="*/ 53 h 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6"/>
                <a:gd name="T61" fmla="*/ 0 h 413"/>
                <a:gd name="T62" fmla="*/ 556 w 556"/>
                <a:gd name="T63" fmla="*/ 413 h 4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976"/>
            <p:cNvSpPr>
              <a:spLocks/>
            </p:cNvSpPr>
            <p:nvPr/>
          </p:nvSpPr>
          <p:spPr bwMode="auto">
            <a:xfrm>
              <a:off x="4576" y="1078"/>
              <a:ext cx="317" cy="199"/>
            </a:xfrm>
            <a:custGeom>
              <a:avLst/>
              <a:gdLst>
                <a:gd name="T0" fmla="*/ 50 w 635"/>
                <a:gd name="T1" fmla="*/ 397 h 397"/>
                <a:gd name="T2" fmla="*/ 156 w 635"/>
                <a:gd name="T3" fmla="*/ 380 h 397"/>
                <a:gd name="T4" fmla="*/ 536 w 635"/>
                <a:gd name="T5" fmla="*/ 308 h 397"/>
                <a:gd name="T6" fmla="*/ 553 w 635"/>
                <a:gd name="T7" fmla="*/ 291 h 397"/>
                <a:gd name="T8" fmla="*/ 574 w 635"/>
                <a:gd name="T9" fmla="*/ 291 h 397"/>
                <a:gd name="T10" fmla="*/ 599 w 635"/>
                <a:gd name="T11" fmla="*/ 274 h 397"/>
                <a:gd name="T12" fmla="*/ 635 w 635"/>
                <a:gd name="T13" fmla="*/ 228 h 397"/>
                <a:gd name="T14" fmla="*/ 572 w 635"/>
                <a:gd name="T15" fmla="*/ 179 h 397"/>
                <a:gd name="T16" fmla="*/ 570 w 635"/>
                <a:gd name="T17" fmla="*/ 133 h 397"/>
                <a:gd name="T18" fmla="*/ 599 w 635"/>
                <a:gd name="T19" fmla="*/ 69 h 397"/>
                <a:gd name="T20" fmla="*/ 557 w 635"/>
                <a:gd name="T21" fmla="*/ 48 h 397"/>
                <a:gd name="T22" fmla="*/ 512 w 635"/>
                <a:gd name="T23" fmla="*/ 0 h 397"/>
                <a:gd name="T24" fmla="*/ 89 w 635"/>
                <a:gd name="T25" fmla="*/ 78 h 397"/>
                <a:gd name="T26" fmla="*/ 69 w 635"/>
                <a:gd name="T27" fmla="*/ 48 h 397"/>
                <a:gd name="T28" fmla="*/ 0 w 635"/>
                <a:gd name="T29" fmla="*/ 97 h 397"/>
                <a:gd name="T30" fmla="*/ 50 w 635"/>
                <a:gd name="T31" fmla="*/ 397 h 397"/>
                <a:gd name="T32" fmla="*/ 50 w 635"/>
                <a:gd name="T33" fmla="*/ 397 h 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397"/>
                <a:gd name="T53" fmla="*/ 635 w 635"/>
                <a:gd name="T54" fmla="*/ 397 h 3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977"/>
            <p:cNvSpPr>
              <a:spLocks/>
            </p:cNvSpPr>
            <p:nvPr/>
          </p:nvSpPr>
          <p:spPr bwMode="auto">
            <a:xfrm>
              <a:off x="4859" y="1112"/>
              <a:ext cx="68" cy="163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"/>
                <a:gd name="T82" fmla="*/ 0 h 325"/>
                <a:gd name="T83" fmla="*/ 137 w 137"/>
                <a:gd name="T84" fmla="*/ 325 h 3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978"/>
            <p:cNvSpPr>
              <a:spLocks/>
            </p:cNvSpPr>
            <p:nvPr/>
          </p:nvSpPr>
          <p:spPr bwMode="auto">
            <a:xfrm>
              <a:off x="4610" y="859"/>
              <a:ext cx="324" cy="282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5"/>
                <a:gd name="T113" fmla="*/ 648 w 648"/>
                <a:gd name="T114" fmla="*/ 565 h 5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979"/>
            <p:cNvSpPr>
              <a:spLocks/>
            </p:cNvSpPr>
            <p:nvPr/>
          </p:nvSpPr>
          <p:spPr bwMode="auto">
            <a:xfrm>
              <a:off x="4921" y="1099"/>
              <a:ext cx="100" cy="58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2"/>
                <a:gd name="T61" fmla="*/ 0 h 116"/>
                <a:gd name="T62" fmla="*/ 202 w 202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980"/>
            <p:cNvSpPr>
              <a:spLocks/>
            </p:cNvSpPr>
            <p:nvPr/>
          </p:nvSpPr>
          <p:spPr bwMode="auto">
            <a:xfrm>
              <a:off x="4925" y="1036"/>
              <a:ext cx="94" cy="88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174"/>
                <a:gd name="T50" fmla="*/ 188 w 188"/>
                <a:gd name="T51" fmla="*/ 174 h 1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981"/>
            <p:cNvSpPr>
              <a:spLocks/>
            </p:cNvSpPr>
            <p:nvPr/>
          </p:nvSpPr>
          <p:spPr bwMode="auto">
            <a:xfrm>
              <a:off x="5010" y="1032"/>
              <a:ext cx="43" cy="49"/>
            </a:xfrm>
            <a:custGeom>
              <a:avLst/>
              <a:gdLst>
                <a:gd name="T0" fmla="*/ 19 w 85"/>
                <a:gd name="T1" fmla="*/ 99 h 99"/>
                <a:gd name="T2" fmla="*/ 55 w 85"/>
                <a:gd name="T3" fmla="*/ 86 h 99"/>
                <a:gd name="T4" fmla="*/ 55 w 85"/>
                <a:gd name="T5" fmla="*/ 46 h 99"/>
                <a:gd name="T6" fmla="*/ 65 w 85"/>
                <a:gd name="T7" fmla="*/ 55 h 99"/>
                <a:gd name="T8" fmla="*/ 66 w 85"/>
                <a:gd name="T9" fmla="*/ 74 h 99"/>
                <a:gd name="T10" fmla="*/ 74 w 85"/>
                <a:gd name="T11" fmla="*/ 74 h 99"/>
                <a:gd name="T12" fmla="*/ 85 w 85"/>
                <a:gd name="T13" fmla="*/ 55 h 99"/>
                <a:gd name="T14" fmla="*/ 74 w 85"/>
                <a:gd name="T15" fmla="*/ 34 h 99"/>
                <a:gd name="T16" fmla="*/ 55 w 85"/>
                <a:gd name="T17" fmla="*/ 30 h 99"/>
                <a:gd name="T18" fmla="*/ 42 w 85"/>
                <a:gd name="T19" fmla="*/ 4 h 99"/>
                <a:gd name="T20" fmla="*/ 30 w 85"/>
                <a:gd name="T21" fmla="*/ 0 h 99"/>
                <a:gd name="T22" fmla="*/ 0 w 85"/>
                <a:gd name="T23" fmla="*/ 10 h 99"/>
                <a:gd name="T24" fmla="*/ 19 w 85"/>
                <a:gd name="T25" fmla="*/ 99 h 99"/>
                <a:gd name="T26" fmla="*/ 19 w 85"/>
                <a:gd name="T27" fmla="*/ 99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99"/>
                <a:gd name="T44" fmla="*/ 85 w 85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982"/>
            <p:cNvSpPr>
              <a:spLocks/>
            </p:cNvSpPr>
            <p:nvPr/>
          </p:nvSpPr>
          <p:spPr bwMode="auto">
            <a:xfrm>
              <a:off x="4928" y="971"/>
              <a:ext cx="183" cy="90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80"/>
                <a:gd name="T101" fmla="*/ 365 w 365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983"/>
            <p:cNvSpPr>
              <a:spLocks/>
            </p:cNvSpPr>
            <p:nvPr/>
          </p:nvSpPr>
          <p:spPr bwMode="auto">
            <a:xfrm>
              <a:off x="4884" y="838"/>
              <a:ext cx="89" cy="169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339"/>
                <a:gd name="T32" fmla="*/ 177 w 177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984"/>
            <p:cNvSpPr>
              <a:spLocks/>
            </p:cNvSpPr>
            <p:nvPr/>
          </p:nvSpPr>
          <p:spPr bwMode="auto">
            <a:xfrm>
              <a:off x="4961" y="813"/>
              <a:ext cx="82" cy="185"/>
            </a:xfrm>
            <a:custGeom>
              <a:avLst/>
              <a:gdLst>
                <a:gd name="T0" fmla="*/ 0 w 163"/>
                <a:gd name="T1" fmla="*/ 173 h 371"/>
                <a:gd name="T2" fmla="*/ 21 w 163"/>
                <a:gd name="T3" fmla="*/ 135 h 371"/>
                <a:gd name="T4" fmla="*/ 23 w 163"/>
                <a:gd name="T5" fmla="*/ 49 h 371"/>
                <a:gd name="T6" fmla="*/ 21 w 163"/>
                <a:gd name="T7" fmla="*/ 17 h 371"/>
                <a:gd name="T8" fmla="*/ 53 w 163"/>
                <a:gd name="T9" fmla="*/ 0 h 371"/>
                <a:gd name="T10" fmla="*/ 127 w 163"/>
                <a:gd name="T11" fmla="*/ 232 h 371"/>
                <a:gd name="T12" fmla="*/ 163 w 163"/>
                <a:gd name="T13" fmla="*/ 281 h 371"/>
                <a:gd name="T14" fmla="*/ 163 w 163"/>
                <a:gd name="T15" fmla="*/ 314 h 371"/>
                <a:gd name="T16" fmla="*/ 127 w 163"/>
                <a:gd name="T17" fmla="*/ 340 h 371"/>
                <a:gd name="T18" fmla="*/ 6 w 163"/>
                <a:gd name="T19" fmla="*/ 371 h 371"/>
                <a:gd name="T20" fmla="*/ 0 w 163"/>
                <a:gd name="T21" fmla="*/ 173 h 371"/>
                <a:gd name="T22" fmla="*/ 0 w 163"/>
                <a:gd name="T23" fmla="*/ 173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371"/>
                <a:gd name="T38" fmla="*/ 163 w 163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985"/>
            <p:cNvSpPr>
              <a:spLocks/>
            </p:cNvSpPr>
            <p:nvPr/>
          </p:nvSpPr>
          <p:spPr bwMode="auto">
            <a:xfrm>
              <a:off x="4988" y="649"/>
              <a:ext cx="200" cy="305"/>
            </a:xfrm>
            <a:custGeom>
              <a:avLst/>
              <a:gdLst>
                <a:gd name="T0" fmla="*/ 0 w 399"/>
                <a:gd name="T1" fmla="*/ 329 h 610"/>
                <a:gd name="T2" fmla="*/ 23 w 399"/>
                <a:gd name="T3" fmla="*/ 331 h 610"/>
                <a:gd name="T4" fmla="*/ 25 w 399"/>
                <a:gd name="T5" fmla="*/ 291 h 610"/>
                <a:gd name="T6" fmla="*/ 53 w 399"/>
                <a:gd name="T7" fmla="*/ 236 h 610"/>
                <a:gd name="T8" fmla="*/ 40 w 399"/>
                <a:gd name="T9" fmla="*/ 196 h 610"/>
                <a:gd name="T10" fmla="*/ 97 w 399"/>
                <a:gd name="T11" fmla="*/ 4 h 610"/>
                <a:gd name="T12" fmla="*/ 110 w 399"/>
                <a:gd name="T13" fmla="*/ 4 h 610"/>
                <a:gd name="T14" fmla="*/ 114 w 399"/>
                <a:gd name="T15" fmla="*/ 29 h 610"/>
                <a:gd name="T16" fmla="*/ 171 w 399"/>
                <a:gd name="T17" fmla="*/ 8 h 610"/>
                <a:gd name="T18" fmla="*/ 173 w 399"/>
                <a:gd name="T19" fmla="*/ 0 h 610"/>
                <a:gd name="T20" fmla="*/ 219 w 399"/>
                <a:gd name="T21" fmla="*/ 10 h 610"/>
                <a:gd name="T22" fmla="*/ 293 w 399"/>
                <a:gd name="T23" fmla="*/ 198 h 610"/>
                <a:gd name="T24" fmla="*/ 327 w 399"/>
                <a:gd name="T25" fmla="*/ 200 h 610"/>
                <a:gd name="T26" fmla="*/ 390 w 399"/>
                <a:gd name="T27" fmla="*/ 270 h 610"/>
                <a:gd name="T28" fmla="*/ 380 w 399"/>
                <a:gd name="T29" fmla="*/ 283 h 610"/>
                <a:gd name="T30" fmla="*/ 399 w 399"/>
                <a:gd name="T31" fmla="*/ 283 h 610"/>
                <a:gd name="T32" fmla="*/ 386 w 399"/>
                <a:gd name="T33" fmla="*/ 318 h 610"/>
                <a:gd name="T34" fmla="*/ 356 w 399"/>
                <a:gd name="T35" fmla="*/ 340 h 610"/>
                <a:gd name="T36" fmla="*/ 322 w 399"/>
                <a:gd name="T37" fmla="*/ 357 h 610"/>
                <a:gd name="T38" fmla="*/ 318 w 399"/>
                <a:gd name="T39" fmla="*/ 380 h 610"/>
                <a:gd name="T40" fmla="*/ 299 w 399"/>
                <a:gd name="T41" fmla="*/ 359 h 610"/>
                <a:gd name="T42" fmla="*/ 268 w 399"/>
                <a:gd name="T43" fmla="*/ 384 h 610"/>
                <a:gd name="T44" fmla="*/ 253 w 399"/>
                <a:gd name="T45" fmla="*/ 384 h 610"/>
                <a:gd name="T46" fmla="*/ 240 w 399"/>
                <a:gd name="T47" fmla="*/ 369 h 610"/>
                <a:gd name="T48" fmla="*/ 232 w 399"/>
                <a:gd name="T49" fmla="*/ 443 h 610"/>
                <a:gd name="T50" fmla="*/ 204 w 399"/>
                <a:gd name="T51" fmla="*/ 454 h 610"/>
                <a:gd name="T52" fmla="*/ 190 w 399"/>
                <a:gd name="T53" fmla="*/ 483 h 610"/>
                <a:gd name="T54" fmla="*/ 173 w 399"/>
                <a:gd name="T55" fmla="*/ 483 h 610"/>
                <a:gd name="T56" fmla="*/ 133 w 399"/>
                <a:gd name="T57" fmla="*/ 527 h 610"/>
                <a:gd name="T58" fmla="*/ 131 w 399"/>
                <a:gd name="T59" fmla="*/ 561 h 610"/>
                <a:gd name="T60" fmla="*/ 122 w 399"/>
                <a:gd name="T61" fmla="*/ 574 h 610"/>
                <a:gd name="T62" fmla="*/ 110 w 399"/>
                <a:gd name="T63" fmla="*/ 610 h 610"/>
                <a:gd name="T64" fmla="*/ 74 w 399"/>
                <a:gd name="T65" fmla="*/ 561 h 610"/>
                <a:gd name="T66" fmla="*/ 0 w 399"/>
                <a:gd name="T67" fmla="*/ 329 h 610"/>
                <a:gd name="T68" fmla="*/ 0 w 399"/>
                <a:gd name="T69" fmla="*/ 329 h 6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9"/>
                <a:gd name="T106" fmla="*/ 0 h 610"/>
                <a:gd name="T107" fmla="*/ 399 w 399"/>
                <a:gd name="T108" fmla="*/ 610 h 6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771525" y="1177925"/>
            <a:ext cx="412750" cy="414338"/>
            <a:chOff x="751052" y="5540913"/>
            <a:chExt cx="412921" cy="414024"/>
          </a:xfrm>
        </p:grpSpPr>
        <p:cxnSp>
          <p:nvCxnSpPr>
            <p:cNvPr id="160" name="Straight Connector 159"/>
            <p:cNvCxnSpPr>
              <a:stCxn id="164" idx="7"/>
              <a:endCxn id="165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63" idx="1"/>
              <a:endCxn id="164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0"/>
              <a:endCxn id="165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6786563" y="4216400"/>
            <a:ext cx="412750" cy="412750"/>
            <a:chOff x="751052" y="5540913"/>
            <a:chExt cx="412921" cy="414024"/>
          </a:xfrm>
        </p:grpSpPr>
        <p:cxnSp>
          <p:nvCxnSpPr>
            <p:cNvPr id="174" name="Straight Connector 173"/>
            <p:cNvCxnSpPr>
              <a:stCxn id="178" idx="7"/>
              <a:endCxn id="179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7" idx="1"/>
              <a:endCxn id="178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77" idx="0"/>
              <a:endCxn id="179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997216" y="5821175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51052" y="5687414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014686" y="5540913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8232775" y="2157413"/>
            <a:ext cx="412750" cy="414337"/>
            <a:chOff x="751052" y="5540913"/>
            <a:chExt cx="412921" cy="414024"/>
          </a:xfrm>
        </p:grpSpPr>
        <p:cxnSp>
          <p:nvCxnSpPr>
            <p:cNvPr id="195" name="Straight Connector 194"/>
            <p:cNvCxnSpPr>
              <a:stCxn id="199" idx="7"/>
              <a:endCxn id="200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8" idx="1"/>
              <a:endCxn id="199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8" idx="0"/>
              <a:endCxn id="200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5489575" y="2290763"/>
            <a:ext cx="412750" cy="414337"/>
            <a:chOff x="751052" y="5540913"/>
            <a:chExt cx="412921" cy="414024"/>
          </a:xfrm>
        </p:grpSpPr>
        <p:cxnSp>
          <p:nvCxnSpPr>
            <p:cNvPr id="202" name="Straight Connector 201"/>
            <p:cNvCxnSpPr>
              <a:stCxn id="206" idx="7"/>
              <a:endCxn id="207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05" idx="1"/>
              <a:endCxn id="206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05" idx="0"/>
              <a:endCxn id="207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4427538" y="3419475"/>
            <a:ext cx="412750" cy="414338"/>
            <a:chOff x="751052" y="5540913"/>
            <a:chExt cx="412921" cy="414024"/>
          </a:xfrm>
        </p:grpSpPr>
        <p:cxnSp>
          <p:nvCxnSpPr>
            <p:cNvPr id="216" name="Straight Connector 215"/>
            <p:cNvCxnSpPr>
              <a:stCxn id="220" idx="7"/>
              <a:endCxn id="221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19" idx="1"/>
              <a:endCxn id="220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9" idx="0"/>
              <a:endCxn id="221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372"/>
          <p:cNvGrpSpPr>
            <a:grpSpLocks/>
          </p:cNvGrpSpPr>
          <p:nvPr/>
        </p:nvGrpSpPr>
        <p:grpSpPr bwMode="auto">
          <a:xfrm>
            <a:off x="450850" y="3179763"/>
            <a:ext cx="449263" cy="344487"/>
            <a:chOff x="450125" y="3179066"/>
            <a:chExt cx="450117" cy="345577"/>
          </a:xfrm>
        </p:grpSpPr>
        <p:cxnSp>
          <p:nvCxnSpPr>
            <p:cNvPr id="115" name="Straight Connector 114"/>
            <p:cNvCxnSpPr>
              <a:stCxn id="145" idx="6"/>
              <a:endCxn id="147" idx="2"/>
            </p:cNvCxnSpPr>
            <p:nvPr/>
          </p:nvCxnSpPr>
          <p:spPr>
            <a:xfrm flipV="1">
              <a:off x="600164" y="3245737"/>
              <a:ext cx="150039" cy="20614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46" idx="1"/>
              <a:endCxn id="145" idx="5"/>
            </p:cNvCxnSpPr>
            <p:nvPr/>
          </p:nvCxnSpPr>
          <p:spPr>
            <a:xfrm rot="16200000" flipV="1">
              <a:off x="551497" y="3340189"/>
              <a:ext cx="97335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46" idx="7"/>
              <a:endCxn id="147" idx="3"/>
            </p:cNvCxnSpPr>
            <p:nvPr/>
          </p:nvCxnSpPr>
          <p:spPr>
            <a:xfrm rot="5400000" flipH="1" flipV="1">
              <a:off x="691229" y="3329882"/>
              <a:ext cx="117949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50125" y="3199768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0733" y="3179066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599634" y="3390871"/>
              <a:ext cx="151100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6450013" y="4632325"/>
            <a:ext cx="412750" cy="414338"/>
            <a:chOff x="751052" y="5540913"/>
            <a:chExt cx="412921" cy="414024"/>
          </a:xfrm>
        </p:grpSpPr>
        <p:cxnSp>
          <p:nvCxnSpPr>
            <p:cNvPr id="167" name="Straight Connector 166"/>
            <p:cNvCxnSpPr>
              <a:stCxn id="171" idx="7"/>
              <a:endCxn id="172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70" idx="1"/>
              <a:endCxn id="171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0" idx="0"/>
              <a:endCxn id="172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8018463" y="2625725"/>
            <a:ext cx="412750" cy="414338"/>
            <a:chOff x="751052" y="5540913"/>
            <a:chExt cx="412921" cy="414024"/>
          </a:xfrm>
        </p:grpSpPr>
        <p:cxnSp>
          <p:nvCxnSpPr>
            <p:cNvPr id="181" name="Straight Connector 180"/>
            <p:cNvCxnSpPr>
              <a:stCxn id="185" idx="7"/>
              <a:endCxn id="186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4" idx="1"/>
              <a:endCxn id="185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4" idx="0"/>
              <a:endCxn id="186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86"/>
          <p:cNvGrpSpPr>
            <a:grpSpLocks/>
          </p:cNvGrpSpPr>
          <p:nvPr/>
        </p:nvGrpSpPr>
        <p:grpSpPr bwMode="auto">
          <a:xfrm>
            <a:off x="7791450" y="3035300"/>
            <a:ext cx="412750" cy="414338"/>
            <a:chOff x="751052" y="5540913"/>
            <a:chExt cx="412921" cy="414024"/>
          </a:xfrm>
        </p:grpSpPr>
        <p:cxnSp>
          <p:nvCxnSpPr>
            <p:cNvPr id="188" name="Straight Connector 187"/>
            <p:cNvCxnSpPr>
              <a:stCxn id="192" idx="7"/>
              <a:endCxn id="193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91" idx="1"/>
              <a:endCxn id="192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91" idx="0"/>
              <a:endCxn id="193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371"/>
          <p:cNvGrpSpPr/>
          <p:nvPr/>
        </p:nvGrpSpPr>
        <p:grpSpPr>
          <a:xfrm>
            <a:off x="825222" y="1494545"/>
            <a:ext cx="7675527" cy="4191103"/>
            <a:chOff x="825222" y="1494545"/>
            <a:chExt cx="7675527" cy="4191103"/>
          </a:xfrm>
          <a:solidFill>
            <a:srgbClr val="FF0000"/>
          </a:solidFill>
        </p:grpSpPr>
        <p:sp>
          <p:nvSpPr>
            <p:cNvPr id="240" name="Oval 239"/>
            <p:cNvSpPr/>
            <p:nvPr/>
          </p:nvSpPr>
          <p:spPr>
            <a:xfrm>
              <a:off x="3273425" y="335343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4" name="Straight Connector 333"/>
            <p:cNvCxnSpPr>
              <a:stCxn id="250" idx="5"/>
              <a:endCxn id="249" idx="1"/>
            </p:cNvCxnSpPr>
            <p:nvPr/>
          </p:nvCxnSpPr>
          <p:spPr>
            <a:xfrm rot="16200000" flipH="1">
              <a:off x="7168695" y="2857747"/>
              <a:ext cx="354065" cy="63553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47" idx="0"/>
              <a:endCxn id="242" idx="4"/>
            </p:cNvCxnSpPr>
            <p:nvPr/>
          </p:nvCxnSpPr>
          <p:spPr>
            <a:xfrm rot="5400000" flipH="1" flipV="1">
              <a:off x="97653" y="2355456"/>
              <a:ext cx="1551180" cy="9604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2260057" y="2865074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5827953" y="283941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846244" y="149454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921262" y="415507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2034999" y="462988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629041" y="5533248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4839826" y="555230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4096433" y="479875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159599" y="546657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641522" y="3333021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6899894" y="2884669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716541" y="246011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2" name="Straight Connector 251"/>
            <p:cNvCxnSpPr>
              <a:stCxn id="243" idx="0"/>
              <a:endCxn id="147" idx="4"/>
            </p:cNvCxnSpPr>
            <p:nvPr/>
          </p:nvCxnSpPr>
          <p:spPr>
            <a:xfrm rot="16200000" flipV="1">
              <a:off x="489421" y="3648210"/>
              <a:ext cx="842665" cy="171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44" idx="1"/>
              <a:endCxn id="243" idx="6"/>
            </p:cNvCxnSpPr>
            <p:nvPr/>
          </p:nvCxnSpPr>
          <p:spPr>
            <a:xfrm rot="16200000" flipV="1">
              <a:off x="1350304" y="3942740"/>
              <a:ext cx="427666" cy="98567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304" idx="1"/>
              <a:endCxn id="244" idx="6"/>
            </p:cNvCxnSpPr>
            <p:nvPr/>
          </p:nvCxnSpPr>
          <p:spPr>
            <a:xfrm rot="16200000" flipV="1">
              <a:off x="2374561" y="4507031"/>
              <a:ext cx="302209" cy="68125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47" idx="5"/>
              <a:endCxn id="246" idx="1"/>
            </p:cNvCxnSpPr>
            <p:nvPr/>
          </p:nvCxnSpPr>
          <p:spPr>
            <a:xfrm rot="16200000" flipH="1">
              <a:off x="4213515" y="4923550"/>
              <a:ext cx="659268" cy="63730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40" idx="1"/>
              <a:endCxn id="239" idx="5"/>
            </p:cNvCxnSpPr>
            <p:nvPr/>
          </p:nvCxnSpPr>
          <p:spPr>
            <a:xfrm rot="16200000" flipV="1">
              <a:off x="2644723" y="2722288"/>
              <a:ext cx="394076" cy="9072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endCxn id="240" idx="6"/>
            </p:cNvCxnSpPr>
            <p:nvPr/>
          </p:nvCxnSpPr>
          <p:spPr>
            <a:xfrm rot="16200000" flipV="1">
              <a:off x="4058125" y="2785447"/>
              <a:ext cx="18974" cy="128829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47" idx="0"/>
            </p:cNvCxnSpPr>
            <p:nvPr/>
          </p:nvCxnSpPr>
          <p:spPr>
            <a:xfrm rot="5400000" flipH="1" flipV="1">
              <a:off x="3808915" y="3895908"/>
              <a:ext cx="1265383" cy="5403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304" idx="0"/>
              <a:endCxn id="240" idx="3"/>
            </p:cNvCxnSpPr>
            <p:nvPr/>
          </p:nvCxnSpPr>
          <p:spPr>
            <a:xfrm rot="5400000" flipH="1" flipV="1">
              <a:off x="2351376" y="4035213"/>
              <a:ext cx="1511984" cy="3760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50" idx="7"/>
              <a:endCxn id="251" idx="2"/>
            </p:cNvCxnSpPr>
            <p:nvPr/>
          </p:nvCxnSpPr>
          <p:spPr>
            <a:xfrm rot="5400000" flipH="1" flipV="1">
              <a:off x="7183544" y="2371200"/>
              <a:ext cx="377413" cy="68858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9" idx="1"/>
              <a:endCxn id="242" idx="5"/>
            </p:cNvCxnSpPr>
            <p:nvPr/>
          </p:nvCxnSpPr>
          <p:spPr>
            <a:xfrm rot="16200000" flipV="1">
              <a:off x="990049" y="1592620"/>
              <a:ext cx="1276242" cy="130772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2844318" y="497923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07" name="Straight Connector 306"/>
            <p:cNvCxnSpPr>
              <a:stCxn id="304" idx="6"/>
              <a:endCxn id="245" idx="1"/>
            </p:cNvCxnSpPr>
            <p:nvPr/>
          </p:nvCxnSpPr>
          <p:spPr>
            <a:xfrm>
              <a:off x="2994357" y="5045906"/>
              <a:ext cx="656657" cy="50686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45" idx="6"/>
              <a:endCxn id="246" idx="2"/>
            </p:cNvCxnSpPr>
            <p:nvPr/>
          </p:nvCxnSpPr>
          <p:spPr>
            <a:xfrm>
              <a:off x="3779080" y="5599919"/>
              <a:ext cx="1060746" cy="19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46" idx="7"/>
              <a:endCxn id="248" idx="2"/>
            </p:cNvCxnSpPr>
            <p:nvPr/>
          </p:nvCxnSpPr>
          <p:spPr>
            <a:xfrm rot="5400000" flipH="1" flipV="1">
              <a:off x="6044452" y="4456688"/>
              <a:ext cx="38586" cy="21917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41" idx="6"/>
              <a:endCxn id="250" idx="2"/>
            </p:cNvCxnSpPr>
            <p:nvPr/>
          </p:nvCxnSpPr>
          <p:spPr>
            <a:xfrm>
              <a:off x="5977992" y="2906086"/>
              <a:ext cx="921902" cy="45254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endCxn id="249" idx="4"/>
            </p:cNvCxnSpPr>
            <p:nvPr/>
          </p:nvCxnSpPr>
          <p:spPr>
            <a:xfrm rot="5400000" flipH="1" flipV="1">
              <a:off x="6686344" y="3621212"/>
              <a:ext cx="1185047" cy="87534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endCxn id="241" idx="3"/>
            </p:cNvCxnSpPr>
            <p:nvPr/>
          </p:nvCxnSpPr>
          <p:spPr>
            <a:xfrm rot="5400000" flipH="1" flipV="1">
              <a:off x="5090963" y="2680120"/>
              <a:ext cx="485853" cy="103207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endCxn id="251" idx="7"/>
            </p:cNvCxnSpPr>
            <p:nvPr/>
          </p:nvCxnSpPr>
          <p:spPr>
            <a:xfrm rot="10800000" flipV="1">
              <a:off x="7844608" y="2370251"/>
              <a:ext cx="388089" cy="109388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249" idx="7"/>
            </p:cNvCxnSpPr>
            <p:nvPr/>
          </p:nvCxnSpPr>
          <p:spPr>
            <a:xfrm rot="5400000" flipH="1" flipV="1">
              <a:off x="7734706" y="2586506"/>
              <a:ext cx="800925" cy="7311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48" idx="0"/>
            </p:cNvCxnSpPr>
            <p:nvPr/>
          </p:nvCxnSpPr>
          <p:spPr>
            <a:xfrm rot="16200000" flipV="1">
              <a:off x="6677466" y="4909424"/>
              <a:ext cx="720881" cy="39342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endCxn id="241" idx="5"/>
            </p:cNvCxnSpPr>
            <p:nvPr/>
          </p:nvCxnSpPr>
          <p:spPr>
            <a:xfrm rot="16200000" flipV="1">
              <a:off x="5979974" y="2929274"/>
              <a:ext cx="244476" cy="29238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endCxn id="241" idx="1"/>
            </p:cNvCxnSpPr>
            <p:nvPr/>
          </p:nvCxnSpPr>
          <p:spPr>
            <a:xfrm rot="16200000" flipH="1">
              <a:off x="5753313" y="2762329"/>
              <a:ext cx="154450" cy="387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5964238" y="3178175"/>
            <a:ext cx="412750" cy="414338"/>
            <a:chOff x="751052" y="5540913"/>
            <a:chExt cx="412921" cy="414024"/>
          </a:xfrm>
        </p:grpSpPr>
        <p:cxnSp>
          <p:nvCxnSpPr>
            <p:cNvPr id="209" name="Straight Connector 208"/>
            <p:cNvCxnSpPr>
              <a:stCxn id="213" idx="7"/>
              <a:endCxn id="214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2" idx="1"/>
              <a:endCxn id="213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2" idx="0"/>
              <a:endCxn id="214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59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96863"/>
            <a:ext cx="588962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0" name="Picture 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1" name="Picture 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96863"/>
            <a:ext cx="598488" cy="600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2" name="Picture 6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725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3" name="Picture 6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6488" y="296863"/>
            <a:ext cx="552450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4" name="Picture 363" descr="IU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975" y="296863"/>
            <a:ext cx="596900" cy="596900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5" name="Picture 364" descr="GaTechlogo.png"/>
          <p:cNvPicPr>
            <a:picLocks noChangeAspect="1"/>
          </p:cNvPicPr>
          <p:nvPr/>
        </p:nvPicPr>
        <p:blipFill>
          <a:blip r:embed="rId9"/>
          <a:srcRect l="11455" t="11814" r="14789" b="16331"/>
          <a:stretch>
            <a:fillRect/>
          </a:stretch>
        </p:blipFill>
        <p:spPr>
          <a:xfrm>
            <a:off x="3870325" y="296863"/>
            <a:ext cx="61595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0"/>
          <a:srcRect l="6807" t="7518" r="10430" b="9030"/>
          <a:stretch>
            <a:fillRect/>
          </a:stretch>
        </p:blipFill>
        <p:spPr>
          <a:xfrm>
            <a:off x="7743825" y="296863"/>
            <a:ext cx="50800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950" y="296863"/>
            <a:ext cx="604838" cy="598487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8" name="Picture 367" descr="UW-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9413" y="296863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terix-de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834" y="6254750"/>
            <a:ext cx="430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www.openflow.org</a:t>
            </a:r>
            <a:r>
              <a:rPr lang="en-US" sz="2400" dirty="0" smtClean="0"/>
              <a:t>/videos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–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Promising results that joint (server, path) selection might have great benefits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next?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pie?</a:t>
            </a:r>
            <a:endParaRPr lang="en-US" dirty="0"/>
          </a:p>
        </p:txBody>
      </p:sp>
      <p:pic>
        <p:nvPicPr>
          <p:cNvPr id="4" name="Picture 3" descr="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34" y="1165142"/>
            <a:ext cx="4889333" cy="3667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713" y="5058456"/>
            <a:ext cx="8986574" cy="1280621"/>
          </a:xfrm>
        </p:spPr>
        <p:txBody>
          <a:bodyPr>
            <a:normAutofit/>
          </a:bodyPr>
          <a:lstStyle/>
          <a:p>
            <a:pPr algn="ctr">
              <a:buSzPct val="70000"/>
              <a:buNone/>
            </a:pPr>
            <a:r>
              <a:rPr lang="en-US" dirty="0" smtClean="0"/>
              <a:t>Characterizing and quantifying the performance of joint (server, path)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0103" y="1433530"/>
            <a:ext cx="7676037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MININET-RT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/>
          <p:cNvSpPr/>
          <p:nvPr/>
        </p:nvSpPr>
        <p:spPr>
          <a:xfrm>
            <a:off x="819324" y="1433530"/>
            <a:ext cx="7469506" cy="4588129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en-US" sz="8800" dirty="0" smtClean="0">
                <a:solidFill>
                  <a:schemeClr val="tx1">
                    <a:alpha val="50000"/>
                  </a:schemeClr>
                </a:solidFill>
              </a:rPr>
              <a:t>Internet</a:t>
            </a:r>
            <a:endParaRPr lang="en-US" sz="88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Topology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Intra-AS topologies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BRITE (2000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CAIDA (1000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err="1" smtClean="0"/>
              <a:t>Rocketfuel</a:t>
            </a:r>
            <a:r>
              <a:rPr lang="en-US" sz="2000" b="1" dirty="0" smtClean="0"/>
              <a:t> (~100 </a:t>
            </a:r>
            <a:r>
              <a:rPr lang="en-US" sz="2000" b="1" dirty="0" err="1" smtClean="0"/>
              <a:t>topos</a:t>
            </a:r>
            <a:r>
              <a:rPr lang="en-US" sz="2000" b="1" dirty="0" smtClean="0"/>
              <a:t>.)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20-50 nodes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Uniform link capacity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data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84" y="823729"/>
            <a:ext cx="4121032" cy="2398746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90042" y="3172038"/>
            <a:ext cx="4886045" cy="3191156"/>
            <a:chOff x="0" y="533400"/>
            <a:chExt cx="9144000" cy="5678488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33400"/>
              <a:ext cx="9144000" cy="5678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2" name="Oval 3"/>
            <p:cNvSpPr>
              <a:spLocks noChangeArrowheads="1"/>
            </p:cNvSpPr>
            <p:nvPr/>
          </p:nvSpPr>
          <p:spPr bwMode="auto">
            <a:xfrm>
              <a:off x="14478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4572000" y="2438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5"/>
            <p:cNvSpPr>
              <a:spLocks noChangeArrowheads="1"/>
            </p:cNvSpPr>
            <p:nvPr/>
          </p:nvSpPr>
          <p:spPr bwMode="auto">
            <a:xfrm>
              <a:off x="4953000" y="1828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"/>
            <p:cNvSpPr>
              <a:spLocks noChangeArrowheads="1"/>
            </p:cNvSpPr>
            <p:nvPr/>
          </p:nvSpPr>
          <p:spPr bwMode="auto">
            <a:xfrm>
              <a:off x="4343400" y="3657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5715000" y="3200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"/>
            <p:cNvSpPr>
              <a:spLocks noChangeArrowheads="1"/>
            </p:cNvSpPr>
            <p:nvPr/>
          </p:nvSpPr>
          <p:spPr bwMode="auto">
            <a:xfrm>
              <a:off x="64770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2819400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0"/>
            <p:cNvSpPr>
              <a:spLocks noChangeArrowheads="1"/>
            </p:cNvSpPr>
            <p:nvPr/>
          </p:nvSpPr>
          <p:spPr bwMode="auto">
            <a:xfrm>
              <a:off x="2514600" y="202048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1676400" y="303847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" name="AutoShape 12"/>
            <p:cNvCxnSpPr>
              <a:cxnSpLocks noChangeShapeType="1"/>
              <a:stCxn id="92" idx="4"/>
              <a:endCxn id="100" idx="0"/>
            </p:cNvCxnSpPr>
            <p:nvPr/>
          </p:nvCxnSpPr>
          <p:spPr bwMode="auto">
            <a:xfrm rot="16200000" flipH="1">
              <a:off x="1604963" y="2738437"/>
              <a:ext cx="371475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2" name="AutoShape 13"/>
            <p:cNvCxnSpPr>
              <a:cxnSpLocks noChangeShapeType="1"/>
              <a:stCxn id="92" idx="6"/>
              <a:endCxn id="99" idx="2"/>
            </p:cNvCxnSpPr>
            <p:nvPr/>
          </p:nvCxnSpPr>
          <p:spPr bwMode="auto">
            <a:xfrm flipV="1">
              <a:off x="1905000" y="2249082"/>
              <a:ext cx="609600" cy="1893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3" name="AutoShape 14"/>
            <p:cNvCxnSpPr>
              <a:cxnSpLocks noChangeShapeType="1"/>
              <a:stCxn id="93" idx="2"/>
              <a:endCxn id="99" idx="6"/>
            </p:cNvCxnSpPr>
            <p:nvPr/>
          </p:nvCxnSpPr>
          <p:spPr bwMode="auto">
            <a:xfrm rot="10800000">
              <a:off x="2971800" y="2249082"/>
              <a:ext cx="1600200" cy="4179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4" name="AutoShape 15"/>
            <p:cNvCxnSpPr>
              <a:cxnSpLocks noChangeShapeType="1"/>
              <a:stCxn id="93" idx="2"/>
              <a:endCxn id="100" idx="6"/>
            </p:cNvCxnSpPr>
            <p:nvPr/>
          </p:nvCxnSpPr>
          <p:spPr bwMode="auto">
            <a:xfrm rot="10800000" flipV="1">
              <a:off x="2133600" y="2666999"/>
              <a:ext cx="2438400" cy="6000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5" name="AutoShape 16"/>
            <p:cNvCxnSpPr>
              <a:cxnSpLocks noChangeShapeType="1"/>
              <a:stCxn id="98" idx="1"/>
              <a:endCxn id="100" idx="5"/>
            </p:cNvCxnSpPr>
            <p:nvPr/>
          </p:nvCxnSpPr>
          <p:spPr bwMode="auto">
            <a:xfrm rot="16200000" flipV="1">
              <a:off x="1947583" y="3547783"/>
              <a:ext cx="1057835" cy="81971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6" name="AutoShape 17"/>
            <p:cNvCxnSpPr>
              <a:cxnSpLocks noChangeShapeType="1"/>
              <a:stCxn id="93" idx="7"/>
              <a:endCxn id="94" idx="3"/>
            </p:cNvCxnSpPr>
            <p:nvPr/>
          </p:nvCxnSpPr>
          <p:spPr bwMode="auto">
            <a:xfrm flipV="1">
              <a:off x="4962525" y="2219325"/>
              <a:ext cx="57150" cy="285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7" name="AutoShape 18"/>
            <p:cNvCxnSpPr>
              <a:cxnSpLocks noChangeShapeType="1"/>
              <a:stCxn id="97" idx="2"/>
              <a:endCxn id="94" idx="6"/>
            </p:cNvCxnSpPr>
            <p:nvPr/>
          </p:nvCxnSpPr>
          <p:spPr bwMode="auto">
            <a:xfrm flipH="1" flipV="1">
              <a:off x="5410200" y="2057400"/>
              <a:ext cx="1066800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8" name="AutoShape 19"/>
            <p:cNvCxnSpPr>
              <a:cxnSpLocks noChangeShapeType="1"/>
              <a:stCxn id="97" idx="3"/>
              <a:endCxn id="96" idx="7"/>
            </p:cNvCxnSpPr>
            <p:nvPr/>
          </p:nvCxnSpPr>
          <p:spPr bwMode="auto">
            <a:xfrm flipH="1">
              <a:off x="6105525" y="2600325"/>
              <a:ext cx="438150" cy="666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9" name="AutoShape 20"/>
            <p:cNvCxnSpPr>
              <a:cxnSpLocks noChangeShapeType="1"/>
              <a:stCxn id="93" idx="4"/>
              <a:endCxn id="95" idx="0"/>
            </p:cNvCxnSpPr>
            <p:nvPr/>
          </p:nvCxnSpPr>
          <p:spPr bwMode="auto">
            <a:xfrm flipH="1">
              <a:off x="4572000" y="2895600"/>
              <a:ext cx="228600" cy="762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0" name="AutoShape 21"/>
            <p:cNvCxnSpPr>
              <a:cxnSpLocks noChangeShapeType="1"/>
              <a:stCxn id="95" idx="7"/>
              <a:endCxn id="96" idx="2"/>
            </p:cNvCxnSpPr>
            <p:nvPr/>
          </p:nvCxnSpPr>
          <p:spPr bwMode="auto">
            <a:xfrm rot="5400000" flipH="1" flipV="1">
              <a:off x="5076545" y="3086101"/>
              <a:ext cx="295555" cy="981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11" name="AutoShape 26"/>
            <p:cNvSpPr>
              <a:spLocks noChangeArrowheads="1"/>
            </p:cNvSpPr>
            <p:nvPr/>
          </p:nvSpPr>
          <p:spPr bwMode="auto">
            <a:xfrm>
              <a:off x="1828800" y="46482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6"/>
            <p:cNvSpPr>
              <a:spLocks noChangeArrowheads="1"/>
            </p:cNvSpPr>
            <p:nvPr/>
          </p:nvSpPr>
          <p:spPr bwMode="auto">
            <a:xfrm>
              <a:off x="3124200" y="1142998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6"/>
            <p:cNvSpPr>
              <a:spLocks noChangeArrowheads="1"/>
            </p:cNvSpPr>
            <p:nvPr/>
          </p:nvSpPr>
          <p:spPr bwMode="auto">
            <a:xfrm>
              <a:off x="2514600" y="5083829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6"/>
            <p:cNvSpPr>
              <a:spLocks noChangeArrowheads="1"/>
            </p:cNvSpPr>
            <p:nvPr/>
          </p:nvSpPr>
          <p:spPr bwMode="auto">
            <a:xfrm>
              <a:off x="1008180" y="1371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6"/>
            <p:cNvSpPr>
              <a:spLocks noChangeArrowheads="1"/>
            </p:cNvSpPr>
            <p:nvPr/>
          </p:nvSpPr>
          <p:spPr bwMode="auto">
            <a:xfrm>
              <a:off x="855780" y="2895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6"/>
            <p:cNvSpPr>
              <a:spLocks noChangeArrowheads="1"/>
            </p:cNvSpPr>
            <p:nvPr/>
          </p:nvSpPr>
          <p:spPr bwMode="auto">
            <a:xfrm>
              <a:off x="1008180" y="372455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6"/>
            <p:cNvSpPr>
              <a:spLocks noChangeArrowheads="1"/>
            </p:cNvSpPr>
            <p:nvPr/>
          </p:nvSpPr>
          <p:spPr bwMode="auto">
            <a:xfrm>
              <a:off x="69342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AutoShape 26"/>
            <p:cNvSpPr>
              <a:spLocks noChangeArrowheads="1"/>
            </p:cNvSpPr>
            <p:nvPr/>
          </p:nvSpPr>
          <p:spPr bwMode="auto">
            <a:xfrm>
              <a:off x="7477117" y="2286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AutoShape 26"/>
            <p:cNvSpPr>
              <a:spLocks noChangeArrowheads="1"/>
            </p:cNvSpPr>
            <p:nvPr/>
          </p:nvSpPr>
          <p:spPr bwMode="auto">
            <a:xfrm>
              <a:off x="6781800" y="3495675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AutoShape 26"/>
            <p:cNvSpPr>
              <a:spLocks noChangeArrowheads="1"/>
            </p:cNvSpPr>
            <p:nvPr/>
          </p:nvSpPr>
          <p:spPr bwMode="auto">
            <a:xfrm>
              <a:off x="6019800" y="41148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AutoShape 26"/>
            <p:cNvSpPr>
              <a:spLocks noChangeArrowheads="1"/>
            </p:cNvSpPr>
            <p:nvPr/>
          </p:nvSpPr>
          <p:spPr bwMode="auto">
            <a:xfrm>
              <a:off x="4267200" y="4419601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utoShape 26"/>
            <p:cNvSpPr>
              <a:spLocks noChangeArrowheads="1"/>
            </p:cNvSpPr>
            <p:nvPr/>
          </p:nvSpPr>
          <p:spPr bwMode="auto">
            <a:xfrm>
              <a:off x="4886045" y="4419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AutoShape 26"/>
            <p:cNvSpPr>
              <a:spLocks noChangeArrowheads="1"/>
            </p:cNvSpPr>
            <p:nvPr/>
          </p:nvSpPr>
          <p:spPr bwMode="auto">
            <a:xfrm>
              <a:off x="55626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utoShape 26"/>
            <p:cNvSpPr>
              <a:spLocks noChangeArrowheads="1"/>
            </p:cNvSpPr>
            <p:nvPr/>
          </p:nvSpPr>
          <p:spPr bwMode="auto">
            <a:xfrm>
              <a:off x="4733645" y="1143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5" name="AutoShape 12"/>
            <p:cNvCxnSpPr>
              <a:cxnSpLocks noChangeShapeType="1"/>
              <a:stCxn id="115" idx="3"/>
              <a:endCxn id="92" idx="3"/>
            </p:cNvCxnSpPr>
            <p:nvPr/>
          </p:nvCxnSpPr>
          <p:spPr bwMode="auto">
            <a:xfrm flipV="1">
              <a:off x="1160580" y="2600045"/>
              <a:ext cx="354175" cy="5241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6" name="AutoShape 12"/>
            <p:cNvCxnSpPr>
              <a:cxnSpLocks noChangeShapeType="1"/>
              <a:stCxn id="116" idx="3"/>
              <a:endCxn id="100" idx="3"/>
            </p:cNvCxnSpPr>
            <p:nvPr/>
          </p:nvCxnSpPr>
          <p:spPr bwMode="auto">
            <a:xfrm flipV="1">
              <a:off x="1312980" y="3428720"/>
              <a:ext cx="430375" cy="524436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7" name="AutoShape 12"/>
            <p:cNvCxnSpPr>
              <a:cxnSpLocks noChangeShapeType="1"/>
              <a:stCxn id="114" idx="2"/>
              <a:endCxn id="92" idx="1"/>
            </p:cNvCxnSpPr>
            <p:nvPr/>
          </p:nvCxnSpPr>
          <p:spPr bwMode="auto">
            <a:xfrm rot="16200000" flipH="1">
              <a:off x="1113690" y="1875689"/>
              <a:ext cx="447955" cy="3541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8" name="AutoShape 12"/>
            <p:cNvCxnSpPr>
              <a:cxnSpLocks noChangeShapeType="1"/>
              <a:stCxn id="112" idx="2"/>
              <a:endCxn id="99" idx="7"/>
            </p:cNvCxnSpPr>
            <p:nvPr/>
          </p:nvCxnSpPr>
          <p:spPr bwMode="auto">
            <a:xfrm rot="5400000">
              <a:off x="2847104" y="1657940"/>
              <a:ext cx="48723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9" name="AutoShape 12"/>
            <p:cNvCxnSpPr>
              <a:cxnSpLocks noChangeShapeType="1"/>
              <a:stCxn id="94" idx="0"/>
              <a:endCxn id="124" idx="2"/>
            </p:cNvCxnSpPr>
            <p:nvPr/>
          </p:nvCxnSpPr>
          <p:spPr bwMode="auto">
            <a:xfrm rot="16200000" flipV="1">
              <a:off x="4919523" y="1566722"/>
              <a:ext cx="228600" cy="2955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0" name="AutoShape 12"/>
            <p:cNvCxnSpPr>
              <a:cxnSpLocks noChangeShapeType="1"/>
              <a:stCxn id="123" idx="2"/>
              <a:endCxn id="94" idx="7"/>
            </p:cNvCxnSpPr>
            <p:nvPr/>
          </p:nvCxnSpPr>
          <p:spPr bwMode="auto">
            <a:xfrm rot="5400000">
              <a:off x="5397259" y="1578013"/>
              <a:ext cx="26372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1" name="AutoShape 12"/>
            <p:cNvCxnSpPr>
              <a:cxnSpLocks noChangeShapeType="1"/>
              <a:stCxn id="117" idx="2"/>
              <a:endCxn id="97" idx="0"/>
            </p:cNvCxnSpPr>
            <p:nvPr/>
          </p:nvCxnSpPr>
          <p:spPr bwMode="auto">
            <a:xfrm rot="5400000">
              <a:off x="6607213" y="1730413"/>
              <a:ext cx="577774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2" name="AutoShape 12"/>
            <p:cNvCxnSpPr>
              <a:cxnSpLocks noChangeShapeType="1"/>
              <a:stCxn id="118" idx="1"/>
              <a:endCxn id="97" idx="6"/>
            </p:cNvCxnSpPr>
            <p:nvPr/>
          </p:nvCxnSpPr>
          <p:spPr bwMode="auto">
            <a:xfrm rot="10800000">
              <a:off x="6934201" y="2438400"/>
              <a:ext cx="542917" cy="762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3" name="AutoShape 12"/>
            <p:cNvCxnSpPr>
              <a:cxnSpLocks noChangeShapeType="1"/>
              <a:stCxn id="119" idx="1"/>
              <a:endCxn id="96" idx="5"/>
            </p:cNvCxnSpPr>
            <p:nvPr/>
          </p:nvCxnSpPr>
          <p:spPr bwMode="auto">
            <a:xfrm rot="10800000">
              <a:off x="6105246" y="3590645"/>
              <a:ext cx="676555" cy="13363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4" name="AutoShape 12"/>
            <p:cNvCxnSpPr>
              <a:cxnSpLocks noChangeShapeType="1"/>
              <a:stCxn id="120" idx="0"/>
              <a:endCxn id="96" idx="4"/>
            </p:cNvCxnSpPr>
            <p:nvPr/>
          </p:nvCxnSpPr>
          <p:spPr bwMode="auto">
            <a:xfrm rot="16200000" flipV="1">
              <a:off x="5829300" y="3771900"/>
              <a:ext cx="4572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5" name="AutoShape 12"/>
            <p:cNvCxnSpPr>
              <a:cxnSpLocks noChangeShapeType="1"/>
              <a:stCxn id="122" idx="0"/>
              <a:endCxn id="95" idx="5"/>
            </p:cNvCxnSpPr>
            <p:nvPr/>
          </p:nvCxnSpPr>
          <p:spPr bwMode="auto">
            <a:xfrm rot="16200000" flipV="1">
              <a:off x="4700168" y="4081323"/>
              <a:ext cx="371755" cy="3048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6" name="AutoShape 12"/>
            <p:cNvCxnSpPr>
              <a:cxnSpLocks noChangeShapeType="1"/>
              <a:stCxn id="121" idx="0"/>
              <a:endCxn id="95" idx="4"/>
            </p:cNvCxnSpPr>
            <p:nvPr/>
          </p:nvCxnSpPr>
          <p:spPr bwMode="auto">
            <a:xfrm rot="5400000" flipH="1" flipV="1">
              <a:off x="4343400" y="4191001"/>
              <a:ext cx="304801" cy="1524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7" name="AutoShape 12"/>
            <p:cNvCxnSpPr>
              <a:cxnSpLocks noChangeShapeType="1"/>
              <a:stCxn id="113" idx="0"/>
              <a:endCxn id="98" idx="3"/>
            </p:cNvCxnSpPr>
            <p:nvPr/>
          </p:nvCxnSpPr>
          <p:spPr bwMode="auto">
            <a:xfrm rot="5400000" flipH="1" flipV="1">
              <a:off x="2639685" y="4837160"/>
              <a:ext cx="273984" cy="219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8" name="AutoShape 12"/>
            <p:cNvCxnSpPr>
              <a:cxnSpLocks noChangeShapeType="1"/>
              <a:stCxn id="111" idx="3"/>
              <a:endCxn id="98" idx="2"/>
            </p:cNvCxnSpPr>
            <p:nvPr/>
          </p:nvCxnSpPr>
          <p:spPr bwMode="auto">
            <a:xfrm flipV="1">
              <a:off x="2133600" y="4648200"/>
              <a:ext cx="6858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139" name="Group 138"/>
          <p:cNvGrpSpPr/>
          <p:nvPr/>
        </p:nvGrpSpPr>
        <p:grpSpPr>
          <a:xfrm>
            <a:off x="5266129" y="3333722"/>
            <a:ext cx="3687830" cy="2652467"/>
            <a:chOff x="441486" y="95585"/>
            <a:chExt cx="8478169" cy="6225468"/>
          </a:xfrm>
        </p:grpSpPr>
        <p:sp>
          <p:nvSpPr>
            <p:cNvPr id="140" name="Rounded Rectangle 139"/>
            <p:cNvSpPr/>
            <p:nvPr/>
          </p:nvSpPr>
          <p:spPr>
            <a:xfrm>
              <a:off x="452945" y="3432546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6096000" y="20589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AutoShape 4"/>
            <p:cNvSpPr>
              <a:spLocks noChangeArrowheads="1"/>
            </p:cNvSpPr>
            <p:nvPr/>
          </p:nvSpPr>
          <p:spPr bwMode="auto">
            <a:xfrm>
              <a:off x="6422572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>
              <a:off x="6814458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AutoShape 6"/>
            <p:cNvSpPr>
              <a:spLocks noChangeArrowheads="1"/>
            </p:cNvSpPr>
            <p:nvPr/>
          </p:nvSpPr>
          <p:spPr bwMode="auto">
            <a:xfrm>
              <a:off x="603068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AutoShape 7"/>
            <p:cNvSpPr>
              <a:spLocks noChangeArrowheads="1"/>
            </p:cNvSpPr>
            <p:nvPr/>
          </p:nvSpPr>
          <p:spPr bwMode="auto">
            <a:xfrm>
              <a:off x="7206344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AutoShape 8"/>
            <p:cNvSpPr>
              <a:spLocks noChangeArrowheads="1"/>
            </p:cNvSpPr>
            <p:nvPr/>
          </p:nvSpPr>
          <p:spPr bwMode="auto">
            <a:xfrm>
              <a:off x="759823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AutoShape 9"/>
            <p:cNvSpPr>
              <a:spLocks noChangeArrowheads="1"/>
            </p:cNvSpPr>
            <p:nvPr/>
          </p:nvSpPr>
          <p:spPr bwMode="auto">
            <a:xfrm>
              <a:off x="799011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AutoShape 10"/>
            <p:cNvSpPr>
              <a:spLocks noChangeArrowheads="1"/>
            </p:cNvSpPr>
            <p:nvPr/>
          </p:nvSpPr>
          <p:spPr bwMode="auto">
            <a:xfrm>
              <a:off x="56388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AutoShape 11"/>
            <p:cNvSpPr>
              <a:spLocks noChangeArrowheads="1"/>
            </p:cNvSpPr>
            <p:nvPr/>
          </p:nvSpPr>
          <p:spPr bwMode="auto">
            <a:xfrm>
              <a:off x="83820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2"/>
            <p:cNvSpPr>
              <a:spLocks noChangeArrowheads="1"/>
            </p:cNvSpPr>
            <p:nvPr/>
          </p:nvSpPr>
          <p:spPr bwMode="auto">
            <a:xfrm>
              <a:off x="7696200" y="2057399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1" name="AutoShape 14"/>
            <p:cNvCxnSpPr>
              <a:cxnSpLocks noChangeShapeType="1"/>
              <a:stCxn id="141" idx="4"/>
              <a:endCxn id="148" idx="0"/>
            </p:cNvCxnSpPr>
            <p:nvPr/>
          </p:nvCxnSpPr>
          <p:spPr bwMode="auto">
            <a:xfrm rot="5400000">
              <a:off x="5753894" y="2553494"/>
              <a:ext cx="608012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AutoShape 15"/>
            <p:cNvCxnSpPr>
              <a:cxnSpLocks noChangeShapeType="1"/>
              <a:stCxn id="141" idx="4"/>
              <a:endCxn id="144" idx="0"/>
            </p:cNvCxnSpPr>
            <p:nvPr/>
          </p:nvCxnSpPr>
          <p:spPr bwMode="auto">
            <a:xfrm rot="5400000">
              <a:off x="5944394" y="2743994"/>
              <a:ext cx="608012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" name="AutoShape 16"/>
            <p:cNvCxnSpPr>
              <a:cxnSpLocks noChangeShapeType="1"/>
              <a:stCxn id="141" idx="4"/>
              <a:endCxn id="142" idx="0"/>
            </p:cNvCxnSpPr>
            <p:nvPr/>
          </p:nvCxnSpPr>
          <p:spPr bwMode="auto">
            <a:xfrm rot="16200000" flipH="1">
              <a:off x="6134894" y="2705894"/>
              <a:ext cx="608012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" name="AutoShape 17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 rot="16200000" flipH="1">
              <a:off x="6325394" y="2515394"/>
              <a:ext cx="608012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5" name="AutoShape 18"/>
            <p:cNvCxnSpPr>
              <a:cxnSpLocks noChangeShapeType="1"/>
              <a:stCxn id="150" idx="4"/>
              <a:endCxn id="145" idx="0"/>
            </p:cNvCxnSpPr>
            <p:nvPr/>
          </p:nvCxnSpPr>
          <p:spPr bwMode="auto">
            <a:xfrm rot="5400000">
              <a:off x="7353300" y="2552699"/>
              <a:ext cx="609601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AutoShape 19"/>
            <p:cNvCxnSpPr>
              <a:cxnSpLocks noChangeShapeType="1"/>
              <a:stCxn id="150" idx="4"/>
              <a:endCxn id="146" idx="0"/>
            </p:cNvCxnSpPr>
            <p:nvPr/>
          </p:nvCxnSpPr>
          <p:spPr bwMode="auto">
            <a:xfrm rot="5400000">
              <a:off x="7543800" y="2743199"/>
              <a:ext cx="609601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AutoShape 20"/>
            <p:cNvCxnSpPr>
              <a:cxnSpLocks noChangeShapeType="1"/>
              <a:stCxn id="150" idx="4"/>
              <a:endCxn id="147" idx="0"/>
            </p:cNvCxnSpPr>
            <p:nvPr/>
          </p:nvCxnSpPr>
          <p:spPr bwMode="auto">
            <a:xfrm rot="16200000" flipH="1">
              <a:off x="7734300" y="2705099"/>
              <a:ext cx="609601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AutoShape 21"/>
            <p:cNvCxnSpPr>
              <a:cxnSpLocks noChangeShapeType="1"/>
              <a:stCxn id="150" idx="4"/>
              <a:endCxn id="149" idx="0"/>
            </p:cNvCxnSpPr>
            <p:nvPr/>
          </p:nvCxnSpPr>
          <p:spPr bwMode="auto">
            <a:xfrm rot="16200000" flipH="1">
              <a:off x="7924800" y="2514599"/>
              <a:ext cx="609601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9" name="AutoShape 22"/>
            <p:cNvCxnSpPr>
              <a:cxnSpLocks noChangeShapeType="1"/>
              <a:stCxn id="141" idx="6"/>
              <a:endCxn id="150" idx="2"/>
            </p:cNvCxnSpPr>
            <p:nvPr/>
          </p:nvCxnSpPr>
          <p:spPr bwMode="auto">
            <a:xfrm flipV="1">
              <a:off x="6553200" y="2285999"/>
              <a:ext cx="1143000" cy="15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1297759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4"/>
            <p:cNvSpPr>
              <a:spLocks noChangeArrowheads="1"/>
            </p:cNvSpPr>
            <p:nvPr/>
          </p:nvSpPr>
          <p:spPr bwMode="auto">
            <a:xfrm>
              <a:off x="1545773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5"/>
            <p:cNvSpPr>
              <a:spLocks noChangeArrowheads="1"/>
            </p:cNvSpPr>
            <p:nvPr/>
          </p:nvSpPr>
          <p:spPr bwMode="auto">
            <a:xfrm>
              <a:off x="1937659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115388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AutoShape 7"/>
            <p:cNvSpPr>
              <a:spLocks noChangeArrowheads="1"/>
            </p:cNvSpPr>
            <p:nvPr/>
          </p:nvSpPr>
          <p:spPr bwMode="auto">
            <a:xfrm>
              <a:off x="2329545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AutoShape 8"/>
            <p:cNvSpPr>
              <a:spLocks noChangeArrowheads="1"/>
            </p:cNvSpPr>
            <p:nvPr/>
          </p:nvSpPr>
          <p:spPr bwMode="auto">
            <a:xfrm>
              <a:off x="272143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AutoShape 9"/>
            <p:cNvSpPr>
              <a:spLocks noChangeArrowheads="1"/>
            </p:cNvSpPr>
            <p:nvPr/>
          </p:nvSpPr>
          <p:spPr bwMode="auto">
            <a:xfrm>
              <a:off x="311331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AutoShape 10"/>
            <p:cNvSpPr>
              <a:spLocks noChangeArrowheads="1"/>
            </p:cNvSpPr>
            <p:nvPr/>
          </p:nvSpPr>
          <p:spPr bwMode="auto">
            <a:xfrm>
              <a:off x="7620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>
              <a:off x="35052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2"/>
            <p:cNvSpPr>
              <a:spLocks noChangeArrowheads="1"/>
            </p:cNvSpPr>
            <p:nvPr/>
          </p:nvSpPr>
          <p:spPr bwMode="auto">
            <a:xfrm>
              <a:off x="2819401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0" name="AutoShape 14"/>
            <p:cNvCxnSpPr>
              <a:cxnSpLocks noChangeShapeType="1"/>
              <a:stCxn id="160" idx="4"/>
              <a:endCxn id="167" idx="0"/>
            </p:cNvCxnSpPr>
            <p:nvPr/>
          </p:nvCxnSpPr>
          <p:spPr bwMode="auto">
            <a:xfrm rot="5400000">
              <a:off x="915580" y="4875621"/>
              <a:ext cx="609600" cy="6119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AutoShape 15"/>
            <p:cNvCxnSpPr>
              <a:cxnSpLocks noChangeShapeType="1"/>
              <a:stCxn id="160" idx="4"/>
              <a:endCxn id="163" idx="0"/>
            </p:cNvCxnSpPr>
            <p:nvPr/>
          </p:nvCxnSpPr>
          <p:spPr bwMode="auto">
            <a:xfrm rot="5400000">
              <a:off x="1111523" y="5071564"/>
              <a:ext cx="609600" cy="2200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AutoShape 16"/>
            <p:cNvCxnSpPr>
              <a:cxnSpLocks noChangeShapeType="1"/>
              <a:stCxn id="160" idx="4"/>
              <a:endCxn id="161" idx="0"/>
            </p:cNvCxnSpPr>
            <p:nvPr/>
          </p:nvCxnSpPr>
          <p:spPr bwMode="auto">
            <a:xfrm rot="16200000" flipH="1">
              <a:off x="1307466" y="5095693"/>
              <a:ext cx="609600" cy="1718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AutoShape 17"/>
            <p:cNvCxnSpPr>
              <a:cxnSpLocks noChangeShapeType="1"/>
              <a:stCxn id="160" idx="4"/>
              <a:endCxn id="162" idx="0"/>
            </p:cNvCxnSpPr>
            <p:nvPr/>
          </p:nvCxnSpPr>
          <p:spPr bwMode="auto">
            <a:xfrm rot="16200000" flipH="1">
              <a:off x="1503409" y="4899750"/>
              <a:ext cx="609600" cy="56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AutoShape 18"/>
            <p:cNvCxnSpPr>
              <a:cxnSpLocks noChangeShapeType="1"/>
              <a:stCxn id="169" idx="4"/>
              <a:endCxn id="164" idx="0"/>
            </p:cNvCxnSpPr>
            <p:nvPr/>
          </p:nvCxnSpPr>
          <p:spPr bwMode="auto">
            <a:xfrm rot="5400000">
              <a:off x="2476501" y="4914900"/>
              <a:ext cx="6096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AutoShape 19"/>
            <p:cNvCxnSpPr>
              <a:cxnSpLocks noChangeShapeType="1"/>
              <a:stCxn id="169" idx="4"/>
              <a:endCxn id="165" idx="0"/>
            </p:cNvCxnSpPr>
            <p:nvPr/>
          </p:nvCxnSpPr>
          <p:spPr bwMode="auto">
            <a:xfrm rot="5400000">
              <a:off x="2667001" y="5105400"/>
              <a:ext cx="6096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6" name="AutoShape 20"/>
            <p:cNvCxnSpPr>
              <a:cxnSpLocks noChangeShapeType="1"/>
              <a:stCxn id="169" idx="4"/>
              <a:endCxn id="166" idx="0"/>
            </p:cNvCxnSpPr>
            <p:nvPr/>
          </p:nvCxnSpPr>
          <p:spPr bwMode="auto">
            <a:xfrm rot="16200000" flipH="1">
              <a:off x="2857501" y="5067300"/>
              <a:ext cx="609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7" name="AutoShape 21"/>
            <p:cNvCxnSpPr>
              <a:cxnSpLocks noChangeShapeType="1"/>
              <a:stCxn id="169" idx="4"/>
              <a:endCxn id="168" idx="0"/>
            </p:cNvCxnSpPr>
            <p:nvPr/>
          </p:nvCxnSpPr>
          <p:spPr bwMode="auto">
            <a:xfrm rot="16200000" flipH="1">
              <a:off x="3048001" y="4876800"/>
              <a:ext cx="609600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8" name="AutoShape 22"/>
            <p:cNvCxnSpPr>
              <a:cxnSpLocks noChangeShapeType="1"/>
              <a:stCxn id="160" idx="6"/>
              <a:endCxn id="169" idx="2"/>
            </p:cNvCxnSpPr>
            <p:nvPr/>
          </p:nvCxnSpPr>
          <p:spPr bwMode="auto">
            <a:xfrm>
              <a:off x="1754959" y="4648200"/>
              <a:ext cx="1064442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3"/>
            <p:cNvCxnSpPr>
              <a:cxnSpLocks noChangeShapeType="1"/>
              <a:stCxn id="169" idx="7"/>
              <a:endCxn id="141" idx="2"/>
            </p:cNvCxnSpPr>
            <p:nvPr/>
          </p:nvCxnSpPr>
          <p:spPr bwMode="auto">
            <a:xfrm rot="5400000" flipH="1" flipV="1">
              <a:off x="3553340" y="1943895"/>
              <a:ext cx="2198967" cy="2886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0" name="Oval 3"/>
            <p:cNvSpPr>
              <a:spLocks noChangeArrowheads="1"/>
            </p:cNvSpPr>
            <p:nvPr/>
          </p:nvSpPr>
          <p:spPr bwMode="auto">
            <a:xfrm flipV="1">
              <a:off x="1143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AutoShape 4"/>
            <p:cNvSpPr>
              <a:spLocks noChangeArrowheads="1"/>
            </p:cNvSpPr>
            <p:nvPr/>
          </p:nvSpPr>
          <p:spPr bwMode="auto">
            <a:xfrm flipV="1">
              <a:off x="1469573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AutoShape 5"/>
            <p:cNvSpPr>
              <a:spLocks noChangeArrowheads="1"/>
            </p:cNvSpPr>
            <p:nvPr/>
          </p:nvSpPr>
          <p:spPr bwMode="auto">
            <a:xfrm flipV="1">
              <a:off x="1861459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AutoShape 6"/>
            <p:cNvSpPr>
              <a:spLocks noChangeArrowheads="1"/>
            </p:cNvSpPr>
            <p:nvPr/>
          </p:nvSpPr>
          <p:spPr bwMode="auto">
            <a:xfrm flipV="1">
              <a:off x="107768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7"/>
            <p:cNvSpPr>
              <a:spLocks noChangeArrowheads="1"/>
            </p:cNvSpPr>
            <p:nvPr/>
          </p:nvSpPr>
          <p:spPr bwMode="auto">
            <a:xfrm flipV="1">
              <a:off x="2253345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 flipV="1">
              <a:off x="264523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AutoShape 9"/>
            <p:cNvSpPr>
              <a:spLocks noChangeArrowheads="1"/>
            </p:cNvSpPr>
            <p:nvPr/>
          </p:nvSpPr>
          <p:spPr bwMode="auto">
            <a:xfrm flipV="1">
              <a:off x="303711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utoShape 10"/>
            <p:cNvSpPr>
              <a:spLocks noChangeArrowheads="1"/>
            </p:cNvSpPr>
            <p:nvPr/>
          </p:nvSpPr>
          <p:spPr bwMode="auto">
            <a:xfrm flipV="1">
              <a:off x="6858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AutoShape 11"/>
            <p:cNvSpPr>
              <a:spLocks noChangeArrowheads="1"/>
            </p:cNvSpPr>
            <p:nvPr/>
          </p:nvSpPr>
          <p:spPr bwMode="auto">
            <a:xfrm flipV="1">
              <a:off x="34290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2"/>
            <p:cNvSpPr>
              <a:spLocks noChangeArrowheads="1"/>
            </p:cNvSpPr>
            <p:nvPr/>
          </p:nvSpPr>
          <p:spPr bwMode="auto">
            <a:xfrm flipV="1">
              <a:off x="3048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0" name="AutoShape 14"/>
            <p:cNvCxnSpPr>
              <a:cxnSpLocks noChangeShapeType="1"/>
              <a:stCxn id="180" idx="4"/>
              <a:endCxn id="187" idx="0"/>
            </p:cNvCxnSpPr>
            <p:nvPr/>
          </p:nvCxnSpPr>
          <p:spPr bwMode="auto">
            <a:xfrm rot="16200000" flipV="1">
              <a:off x="782461" y="1011060"/>
              <a:ext cx="644881" cy="533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1" name="AutoShape 15"/>
            <p:cNvCxnSpPr>
              <a:cxnSpLocks noChangeShapeType="1"/>
              <a:stCxn id="180" idx="4"/>
              <a:endCxn id="183" idx="0"/>
            </p:cNvCxnSpPr>
            <p:nvPr/>
          </p:nvCxnSpPr>
          <p:spPr bwMode="auto">
            <a:xfrm rot="16200000" flipV="1">
              <a:off x="972961" y="1201560"/>
              <a:ext cx="644881" cy="152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2" name="AutoShape 16"/>
            <p:cNvCxnSpPr>
              <a:cxnSpLocks noChangeShapeType="1"/>
              <a:stCxn id="180" idx="4"/>
              <a:endCxn id="181" idx="0"/>
            </p:cNvCxnSpPr>
            <p:nvPr/>
          </p:nvCxnSpPr>
          <p:spPr bwMode="auto">
            <a:xfrm rot="5400000" flipH="1" flipV="1">
              <a:off x="1163460" y="1163460"/>
              <a:ext cx="644881" cy="228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3" name="AutoShape 17"/>
            <p:cNvCxnSpPr>
              <a:cxnSpLocks noChangeShapeType="1"/>
              <a:stCxn id="180" idx="4"/>
              <a:endCxn id="182" idx="0"/>
            </p:cNvCxnSpPr>
            <p:nvPr/>
          </p:nvCxnSpPr>
          <p:spPr bwMode="auto">
            <a:xfrm rot="5400000" flipH="1" flipV="1">
              <a:off x="1353960" y="972960"/>
              <a:ext cx="644881" cy="609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" name="AutoShape 18"/>
            <p:cNvCxnSpPr>
              <a:cxnSpLocks noChangeShapeType="1"/>
              <a:stCxn id="189" idx="4"/>
              <a:endCxn id="184" idx="0"/>
            </p:cNvCxnSpPr>
            <p:nvPr/>
          </p:nvCxnSpPr>
          <p:spPr bwMode="auto">
            <a:xfrm rot="16200000" flipV="1">
              <a:off x="2535061" y="858660"/>
              <a:ext cx="644881" cy="838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AutoShape 19"/>
            <p:cNvCxnSpPr>
              <a:cxnSpLocks noChangeShapeType="1"/>
              <a:stCxn id="189" idx="4"/>
              <a:endCxn id="185" idx="0"/>
            </p:cNvCxnSpPr>
            <p:nvPr/>
          </p:nvCxnSpPr>
          <p:spPr bwMode="auto">
            <a:xfrm rot="16200000" flipV="1">
              <a:off x="2725561" y="1049160"/>
              <a:ext cx="644881" cy="457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" name="AutoShape 20"/>
            <p:cNvCxnSpPr>
              <a:cxnSpLocks noChangeShapeType="1"/>
              <a:stCxn id="189" idx="4"/>
              <a:endCxn id="186" idx="0"/>
            </p:cNvCxnSpPr>
            <p:nvPr/>
          </p:nvCxnSpPr>
          <p:spPr bwMode="auto">
            <a:xfrm rot="16200000" flipV="1">
              <a:off x="2916061" y="1239660"/>
              <a:ext cx="644881" cy="76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7" name="AutoShape 21"/>
            <p:cNvCxnSpPr>
              <a:cxnSpLocks noChangeShapeType="1"/>
              <a:stCxn id="189" idx="4"/>
              <a:endCxn id="188" idx="0"/>
            </p:cNvCxnSpPr>
            <p:nvPr/>
          </p:nvCxnSpPr>
          <p:spPr bwMode="auto">
            <a:xfrm rot="5400000" flipH="1" flipV="1">
              <a:off x="3106560" y="1125360"/>
              <a:ext cx="644881" cy="3048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8" name="AutoShape 22"/>
            <p:cNvCxnSpPr>
              <a:cxnSpLocks noChangeShapeType="1"/>
              <a:stCxn id="180" idx="6"/>
              <a:endCxn id="189" idx="2"/>
            </p:cNvCxnSpPr>
            <p:nvPr/>
          </p:nvCxnSpPr>
          <p:spPr bwMode="auto">
            <a:xfrm>
              <a:off x="1600200" y="1828800"/>
              <a:ext cx="1447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9" name="AutoShape 23"/>
            <p:cNvCxnSpPr>
              <a:cxnSpLocks noChangeShapeType="1"/>
              <a:stCxn id="169" idx="0"/>
              <a:endCxn id="189" idx="0"/>
            </p:cNvCxnSpPr>
            <p:nvPr/>
          </p:nvCxnSpPr>
          <p:spPr bwMode="auto">
            <a:xfrm rot="5400000" flipH="1" flipV="1">
              <a:off x="1981200" y="3124201"/>
              <a:ext cx="2362200" cy="2285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0" name="AutoShape 23"/>
            <p:cNvCxnSpPr>
              <a:cxnSpLocks noChangeShapeType="1"/>
              <a:stCxn id="141" idx="2"/>
              <a:endCxn id="189" idx="6"/>
            </p:cNvCxnSpPr>
            <p:nvPr/>
          </p:nvCxnSpPr>
          <p:spPr bwMode="auto">
            <a:xfrm rot="10800000">
              <a:off x="3505200" y="1828800"/>
              <a:ext cx="2590800" cy="458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1" name="Oval 3"/>
            <p:cNvSpPr>
              <a:spLocks noChangeArrowheads="1"/>
            </p:cNvSpPr>
            <p:nvPr/>
          </p:nvSpPr>
          <p:spPr bwMode="auto">
            <a:xfrm flipV="1">
              <a:off x="2057401" y="22875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3"/>
            <p:cNvSpPr>
              <a:spLocks noChangeArrowheads="1"/>
            </p:cNvSpPr>
            <p:nvPr/>
          </p:nvSpPr>
          <p:spPr bwMode="auto">
            <a:xfrm flipV="1">
              <a:off x="2057401" y="3581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"/>
            <p:cNvSpPr>
              <a:spLocks noChangeArrowheads="1"/>
            </p:cNvSpPr>
            <p:nvPr/>
          </p:nvSpPr>
          <p:spPr bwMode="auto">
            <a:xfrm flipV="1">
              <a:off x="6934200" y="11430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4" name="AutoShape 22"/>
            <p:cNvCxnSpPr>
              <a:cxnSpLocks noChangeShapeType="1"/>
              <a:stCxn id="180" idx="7"/>
              <a:endCxn id="201" idx="3"/>
            </p:cNvCxnSpPr>
            <p:nvPr/>
          </p:nvCxnSpPr>
          <p:spPr bwMode="auto">
            <a:xfrm rot="16200000" flipH="1">
              <a:off x="1646751" y="1876938"/>
              <a:ext cx="364098" cy="59111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" name="AutoShape 22"/>
            <p:cNvCxnSpPr>
              <a:cxnSpLocks noChangeShapeType="1"/>
              <a:stCxn id="201" idx="5"/>
              <a:endCxn id="189" idx="1"/>
            </p:cNvCxnSpPr>
            <p:nvPr/>
          </p:nvCxnSpPr>
          <p:spPr bwMode="auto">
            <a:xfrm rot="5400000" flipH="1" flipV="1">
              <a:off x="2599251" y="1838840"/>
              <a:ext cx="364098" cy="6673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" name="AutoShape 22"/>
            <p:cNvCxnSpPr>
              <a:cxnSpLocks noChangeShapeType="1"/>
              <a:stCxn id="202" idx="7"/>
              <a:endCxn id="169" idx="1"/>
            </p:cNvCxnSpPr>
            <p:nvPr/>
          </p:nvCxnSpPr>
          <p:spPr bwMode="auto">
            <a:xfrm rot="16200000" flipH="1">
              <a:off x="2409546" y="4009745"/>
              <a:ext cx="514910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" name="AutoShape 22"/>
            <p:cNvCxnSpPr>
              <a:cxnSpLocks noChangeShapeType="1"/>
              <a:stCxn id="202" idx="1"/>
              <a:endCxn id="160" idx="7"/>
            </p:cNvCxnSpPr>
            <p:nvPr/>
          </p:nvCxnSpPr>
          <p:spPr bwMode="auto">
            <a:xfrm rot="5400000">
              <a:off x="1648725" y="4010924"/>
              <a:ext cx="514910" cy="4363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8" name="AutoShape 22"/>
            <p:cNvCxnSpPr>
              <a:cxnSpLocks noChangeShapeType="1"/>
              <a:stCxn id="203" idx="1"/>
              <a:endCxn id="141" idx="7"/>
            </p:cNvCxnSpPr>
            <p:nvPr/>
          </p:nvCxnSpPr>
          <p:spPr bwMode="auto">
            <a:xfrm rot="5400000">
              <a:off x="6447352" y="1572139"/>
              <a:ext cx="592697" cy="5149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" name="AutoShape 22"/>
            <p:cNvCxnSpPr>
              <a:cxnSpLocks noChangeShapeType="1"/>
              <a:stCxn id="203" idx="7"/>
              <a:endCxn id="150" idx="1"/>
            </p:cNvCxnSpPr>
            <p:nvPr/>
          </p:nvCxnSpPr>
          <p:spPr bwMode="auto">
            <a:xfrm rot="16200000" flipH="1">
              <a:off x="7248246" y="1609445"/>
              <a:ext cx="591108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" name="Rounded Rectangle 209"/>
            <p:cNvSpPr/>
            <p:nvPr/>
          </p:nvSpPr>
          <p:spPr>
            <a:xfrm>
              <a:off x="441486" y="95585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5253544" y="955320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527484" y="1779439"/>
            <a:ext cx="2089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Datacenter</a:t>
            </a:r>
            <a:endParaRPr lang="en-US" sz="3200" dirty="0"/>
          </a:p>
        </p:txBody>
      </p:sp>
      <p:sp>
        <p:nvSpPr>
          <p:cNvPr id="213" name="TextBox 212"/>
          <p:cNvSpPr txBox="1"/>
          <p:nvPr/>
        </p:nvSpPr>
        <p:spPr>
          <a:xfrm>
            <a:off x="1330119" y="4509193"/>
            <a:ext cx="1945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Wide-area</a:t>
            </a:r>
            <a:endParaRPr lang="en-US" sz="3200" dirty="0"/>
          </a:p>
        </p:txBody>
      </p:sp>
      <p:sp>
        <p:nvSpPr>
          <p:cNvPr id="214" name="TextBox 213"/>
          <p:cNvSpPr txBox="1"/>
          <p:nvPr/>
        </p:nvSpPr>
        <p:spPr>
          <a:xfrm>
            <a:off x="6212994" y="4509193"/>
            <a:ext cx="1931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Enterprise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66" name="AutoShape 40"/>
          <p:cNvCxnSpPr>
            <a:cxnSpLocks noChangeShapeType="1"/>
            <a:stCxn id="12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Servers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5-10 servers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Random placement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24407" y="3082985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Service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527003" y="3894128"/>
            <a:ext cx="3616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Simple HTTP service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Serving 1 MB file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Additional server-side computation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</p:cNvCxnSpPr>
          <p:nvPr/>
        </p:nvCxnSpPr>
        <p:spPr bwMode="auto">
          <a:xfrm>
            <a:off x="963514" y="2446328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</p:cNvCxnSpPr>
          <p:nvPr/>
        </p:nvCxnSpPr>
        <p:spPr bwMode="auto">
          <a:xfrm flipV="1">
            <a:off x="575471" y="3665528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</p:cNvCxnSpPr>
          <p:nvPr/>
        </p:nvCxnSpPr>
        <p:spPr bwMode="auto">
          <a:xfrm rot="5400000" flipH="1" flipV="1">
            <a:off x="2014266" y="4860643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44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1" y="2101786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" y="3439099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8" y="5190086"/>
            <a:ext cx="776085" cy="693425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Clients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3-5 client locations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Random placement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72007" y="3718924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Request pattern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72007" y="4498516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Poisson process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Mean rate: 5-10 </a:t>
            </a:r>
            <a:r>
              <a:rPr lang="en-US" sz="2400" b="1" dirty="0" err="1" smtClean="0"/>
              <a:t>req</a:t>
            </a:r>
            <a:r>
              <a:rPr lang="en-US" sz="2400" b="1" dirty="0" smtClean="0"/>
              <a:t>/sec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Load-balancing strategies?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-Down Arrow 7"/>
          <p:cNvSpPr/>
          <p:nvPr/>
        </p:nvSpPr>
        <p:spPr>
          <a:xfrm>
            <a:off x="2326690" y="2401166"/>
            <a:ext cx="1099308" cy="281736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36896" y="1403348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Simple but suboptimal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536896" y="5218536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Complex but optimal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3474" y="158338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Disjoint-Shortest-Path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345" y="5354495"/>
            <a:ext cx="80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Joint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2696" y="3468937"/>
            <a:ext cx="366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Disjoint-Traffic-Engineering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700" dirty="0" smtClean="0"/>
              <a:t>Anatomy of a request-response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4020788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4021580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4020786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20011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976709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758713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2127358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803519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92973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388317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694732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651996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5043896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20011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389112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328074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97512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6112673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6495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8019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741478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446971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446971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44697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929731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758713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453492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547305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897525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932264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692968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767827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72754"/>
            <a:ext cx="414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the shortest path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Disjoint-Traffic-Engineering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85663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path to minimize max load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dirty="0" smtClean="0"/>
              <a:t>Max bandwidth headroom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Joint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Single controller jointly selects the best (server, path) pair</a:t>
            </a:r>
            <a:endParaRPr lang="en-US" sz="2400" dirty="0"/>
          </a:p>
        </p:txBody>
      </p:sp>
      <p:sp>
        <p:nvSpPr>
          <p:cNvPr id="53" name="Explosion 1 52"/>
          <p:cNvSpPr/>
          <p:nvPr/>
        </p:nvSpPr>
        <p:spPr>
          <a:xfrm>
            <a:off x="3290674" y="4618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1610384" y="311088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362552" y="264768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2522488" y="350113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4"/>
          <p:cNvSpPr>
            <a:spLocks noChangeArrowheads="1"/>
          </p:cNvSpPr>
          <p:nvPr/>
        </p:nvSpPr>
        <p:spPr bwMode="auto">
          <a:xfrm>
            <a:off x="1336064" y="377545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2322378" y="435724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3144967" y="297372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185141" y="422709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AutoShape 40"/>
          <p:cNvCxnSpPr>
            <a:cxnSpLocks noChangeShapeType="1"/>
            <a:stCxn id="54" idx="7"/>
            <a:endCxn id="55" idx="2"/>
          </p:cNvCxnSpPr>
          <p:nvPr/>
        </p:nvCxnSpPr>
        <p:spPr bwMode="auto">
          <a:xfrm rot="5400000" flipH="1" flipV="1">
            <a:off x="1920434" y="2708945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AutoShape 40"/>
          <p:cNvCxnSpPr>
            <a:cxnSpLocks noChangeShapeType="1"/>
            <a:stCxn id="59" idx="1"/>
            <a:endCxn id="55" idx="6"/>
          </p:cNvCxnSpPr>
          <p:nvPr/>
        </p:nvCxnSpPr>
        <p:spPr bwMode="auto">
          <a:xfrm rot="16200000" flipV="1">
            <a:off x="2796479" y="2625241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40"/>
          <p:cNvCxnSpPr>
            <a:cxnSpLocks noChangeShapeType="1"/>
            <a:stCxn id="56" idx="5"/>
            <a:endCxn id="60" idx="1"/>
          </p:cNvCxnSpPr>
          <p:nvPr/>
        </p:nvCxnSpPr>
        <p:spPr bwMode="auto">
          <a:xfrm rot="16200000" flipH="1">
            <a:off x="2724979" y="3766935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40"/>
          <p:cNvCxnSpPr>
            <a:cxnSpLocks noChangeShapeType="1"/>
            <a:stCxn id="56" idx="4"/>
            <a:endCxn id="58" idx="0"/>
          </p:cNvCxnSpPr>
          <p:nvPr/>
        </p:nvCxnSpPr>
        <p:spPr bwMode="auto">
          <a:xfrm rot="5400000">
            <a:off x="2268700" y="3966291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0"/>
          <p:cNvCxnSpPr>
            <a:cxnSpLocks noChangeShapeType="1"/>
            <a:stCxn id="54" idx="3"/>
            <a:endCxn id="57" idx="0"/>
          </p:cNvCxnSpPr>
          <p:nvPr/>
        </p:nvCxnSpPr>
        <p:spPr bwMode="auto">
          <a:xfrm rot="5400000">
            <a:off x="1346683" y="3471578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58" idx="1"/>
            <a:endCxn id="57" idx="5"/>
          </p:cNvCxnSpPr>
          <p:nvPr/>
        </p:nvCxnSpPr>
        <p:spPr bwMode="auto">
          <a:xfrm rot="16200000" flipV="1">
            <a:off x="1772475" y="3807337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40"/>
          <p:cNvCxnSpPr>
            <a:cxnSpLocks noChangeShapeType="1"/>
            <a:stCxn id="60" idx="2"/>
            <a:endCxn id="58" idx="6"/>
          </p:cNvCxnSpPr>
          <p:nvPr/>
        </p:nvCxnSpPr>
        <p:spPr bwMode="auto">
          <a:xfrm rot="10800000" flipV="1">
            <a:off x="2596699" y="4364258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40"/>
          <p:cNvCxnSpPr>
            <a:cxnSpLocks noChangeShapeType="1"/>
            <a:stCxn id="57" idx="6"/>
            <a:endCxn id="56" idx="2"/>
          </p:cNvCxnSpPr>
          <p:nvPr/>
        </p:nvCxnSpPr>
        <p:spPr bwMode="auto">
          <a:xfrm flipV="1">
            <a:off x="1610384" y="3638293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56" idx="7"/>
            <a:endCxn id="59" idx="3"/>
          </p:cNvCxnSpPr>
          <p:nvPr/>
        </p:nvCxnSpPr>
        <p:spPr bwMode="auto">
          <a:xfrm rot="5400000" flipH="1" flipV="1">
            <a:off x="2804172" y="3160339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0" name="Group 69"/>
          <p:cNvGrpSpPr/>
          <p:nvPr/>
        </p:nvGrpSpPr>
        <p:grpSpPr>
          <a:xfrm>
            <a:off x="2297159" y="1961884"/>
            <a:ext cx="202553" cy="304797"/>
            <a:chOff x="4149694" y="1720787"/>
            <a:chExt cx="304800" cy="457201"/>
          </a:xfrm>
        </p:grpSpPr>
        <p:sp>
          <p:nvSpPr>
            <p:cNvPr id="71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10489" y="2575297"/>
            <a:ext cx="202553" cy="304799"/>
            <a:chOff x="4149694" y="1720787"/>
            <a:chExt cx="304800" cy="457201"/>
          </a:xfrm>
        </p:grpSpPr>
        <p:sp>
          <p:nvSpPr>
            <p:cNvPr id="7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878860" y="3375280"/>
            <a:ext cx="202553" cy="304799"/>
            <a:chOff x="4149694" y="1720787"/>
            <a:chExt cx="304800" cy="457201"/>
          </a:xfrm>
        </p:grpSpPr>
        <p:sp>
          <p:nvSpPr>
            <p:cNvPr id="79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97110" y="4694694"/>
            <a:ext cx="202553" cy="304797"/>
            <a:chOff x="4149694" y="1720787"/>
            <a:chExt cx="304800" cy="457201"/>
          </a:xfrm>
        </p:grpSpPr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AutoShape 40"/>
          <p:cNvCxnSpPr>
            <a:cxnSpLocks noChangeShapeType="1"/>
            <a:stCxn id="54" idx="1"/>
          </p:cNvCxnSpPr>
          <p:nvPr/>
        </p:nvCxnSpPr>
        <p:spPr bwMode="auto">
          <a:xfrm rot="16200000" flipV="1">
            <a:off x="1299203" y="2799708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40"/>
          <p:cNvCxnSpPr>
            <a:cxnSpLocks noChangeShapeType="1"/>
            <a:stCxn id="57" idx="3"/>
          </p:cNvCxnSpPr>
          <p:nvPr/>
        </p:nvCxnSpPr>
        <p:spPr bwMode="auto">
          <a:xfrm rot="5400000">
            <a:off x="1097846" y="3869777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40"/>
          <p:cNvCxnSpPr>
            <a:cxnSpLocks noChangeShapeType="1"/>
            <a:stCxn id="58" idx="3"/>
          </p:cNvCxnSpPr>
          <p:nvPr/>
        </p:nvCxnSpPr>
        <p:spPr bwMode="auto">
          <a:xfrm rot="5400000">
            <a:off x="1972659" y="4585723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19" y="2735062"/>
            <a:ext cx="477105" cy="42628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6" y="3887437"/>
            <a:ext cx="477105" cy="42628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4762470"/>
            <a:ext cx="477105" cy="426289"/>
          </a:xfrm>
          <a:prstGeom prst="rect">
            <a:avLst/>
          </a:prstGeom>
        </p:spPr>
      </p:pic>
      <p:cxnSp>
        <p:nvCxnSpPr>
          <p:cNvPr id="99" name="AutoShape 40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2258570" y="2406546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" name="AutoShape 40"/>
          <p:cNvCxnSpPr>
            <a:cxnSpLocks noChangeShapeType="1"/>
            <a:stCxn id="59" idx="7"/>
          </p:cNvCxnSpPr>
          <p:nvPr/>
        </p:nvCxnSpPr>
        <p:spPr bwMode="auto">
          <a:xfrm rot="5400000" flipH="1" flipV="1">
            <a:off x="3501698" y="2605112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40"/>
          <p:cNvCxnSpPr>
            <a:cxnSpLocks noChangeShapeType="1"/>
            <a:stCxn id="59" idx="5"/>
          </p:cNvCxnSpPr>
          <p:nvPr/>
        </p:nvCxnSpPr>
        <p:spPr bwMode="auto">
          <a:xfrm rot="16200000" flipH="1">
            <a:off x="3469086" y="3117904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40"/>
          <p:cNvCxnSpPr>
            <a:cxnSpLocks noChangeShapeType="1"/>
            <a:stCxn id="60" idx="5"/>
          </p:cNvCxnSpPr>
          <p:nvPr/>
        </p:nvCxnSpPr>
        <p:spPr bwMode="auto">
          <a:xfrm rot="16200000" flipH="1">
            <a:off x="3392113" y="4488419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Straight Arrow Connector 109"/>
          <p:cNvCxnSpPr/>
          <p:nvPr/>
        </p:nvCxnSpPr>
        <p:spPr>
          <a:xfrm>
            <a:off x="746870" y="3808791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70949" y="3852061"/>
            <a:ext cx="558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Total latency = retrieve + estimated deliver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3" grpId="0" animBg="1"/>
      <p:bldP spid="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ida-scatter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71190"/>
            <a:ext cx="6035040" cy="42245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041" y="6033545"/>
            <a:ext cx="794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Disjoint-Shortest-Path </a:t>
            </a:r>
            <a:r>
              <a:rPr lang="en-US" sz="2800" dirty="0" smtClean="0"/>
              <a:t>performs ~2x worse than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Disjoint-Traffic-</a:t>
            </a:r>
            <a:r>
              <a:rPr lang="en-US" dirty="0" err="1" smtClean="0"/>
              <a:t>Engg</a:t>
            </a:r>
            <a:r>
              <a:rPr lang="en-US" dirty="0" smtClean="0"/>
              <a:t>.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5" name="Picture 4" descr="te-caida-scatter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68420"/>
            <a:ext cx="6035040" cy="42245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141012" y="6033545"/>
            <a:ext cx="886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Disjoint-Traffic-Engineering </a:t>
            </a:r>
            <a:r>
              <a:rPr lang="en-US" sz="2800" dirty="0" smtClean="0"/>
              <a:t>performs almost as well as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Callout 31"/>
          <p:cNvSpPr/>
          <p:nvPr/>
        </p:nvSpPr>
        <p:spPr>
          <a:xfrm>
            <a:off x="6457100" y="2902744"/>
            <a:ext cx="2302656" cy="995112"/>
          </a:xfrm>
          <a:prstGeom prst="wedgeEllipseCallout">
            <a:avLst>
              <a:gd name="adj1" fmla="val -66720"/>
              <a:gd name="adj2" fmla="val 52848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16200000" scaled="0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Can’t choose path :’(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3"/>
          </p:cNvCxnSpPr>
          <p:nvPr/>
        </p:nvCxnSpPr>
        <p:spPr>
          <a:xfrm rot="16200000" flipH="1">
            <a:off x="4077207" y="3586324"/>
            <a:ext cx="697626" cy="13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1"/>
            <a:endCxn id="24" idx="0"/>
          </p:cNvCxnSpPr>
          <p:nvPr/>
        </p:nvCxnSpPr>
        <p:spPr>
          <a:xfrm rot="5400000">
            <a:off x="2775175" y="3771189"/>
            <a:ext cx="758877" cy="255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  <a:endCxn id="25" idx="0"/>
          </p:cNvCxnSpPr>
          <p:nvPr/>
        </p:nvCxnSpPr>
        <p:spPr>
          <a:xfrm rot="5400000">
            <a:off x="3416663" y="4412677"/>
            <a:ext cx="758877" cy="127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1"/>
            <a:endCxn id="28" idx="0"/>
          </p:cNvCxnSpPr>
          <p:nvPr/>
        </p:nvCxnSpPr>
        <p:spPr>
          <a:xfrm rot="16200000" flipH="1">
            <a:off x="4058150" y="5044864"/>
            <a:ext cx="758877" cy="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1"/>
            <a:endCxn id="29" idx="0"/>
          </p:cNvCxnSpPr>
          <p:nvPr/>
        </p:nvCxnSpPr>
        <p:spPr>
          <a:xfrm rot="16200000" flipH="1">
            <a:off x="4699637" y="4403376"/>
            <a:ext cx="758877" cy="129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30" idx="0"/>
          </p:cNvCxnSpPr>
          <p:nvPr/>
        </p:nvCxnSpPr>
        <p:spPr>
          <a:xfrm rot="16200000" flipH="1">
            <a:off x="5341124" y="3761889"/>
            <a:ext cx="758877" cy="2575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620580" y="3897856"/>
            <a:ext cx="3624716" cy="773043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316721" y="2322575"/>
            <a:ext cx="2435228" cy="921854"/>
          </a:xfrm>
          <a:prstGeom prst="cube">
            <a:avLst/>
          </a:prstGeom>
          <a:effectLst>
            <a:glow rad="139700">
              <a:schemeClr val="accent6">
                <a:alpha val="75000"/>
              </a:schemeClr>
            </a:glow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LOAD-BALANCER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54264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282562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10859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539157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674544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4264439" y="1368474"/>
            <a:ext cx="355600" cy="927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36" y="344321"/>
            <a:ext cx="1357602" cy="1213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1747" y="658880"/>
            <a:ext cx="109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85035" y="5698770"/>
            <a:ext cx="133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Servers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2" grpId="0" animBg="1"/>
      <p:bldP spid="22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53" grpId="0" animBg="1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</a:t>
            </a:r>
            <a:r>
              <a:rPr lang="en-US" i="1" smtClean="0"/>
              <a:t>Disjoint </a:t>
            </a:r>
            <a:r>
              <a:rPr lang="en-US" smtClean="0"/>
              <a:t>truly disjoint?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3695603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3696395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3695601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167596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651524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433528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1802173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478334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6045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063132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369547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326811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4718711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167596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063927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002889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64993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5787488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3243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4767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416293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121786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121786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12178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604546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433528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128307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222120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572340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607079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367783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442642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1264" y="5937730"/>
            <a:ext cx="7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Server response time contains network information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bottleneck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635948"/>
            <a:ext cx="7878788" cy="3603487"/>
          </a:xfrm>
        </p:spPr>
        <p:txBody>
          <a:bodyPr anchor="t"/>
          <a:lstStyle/>
          <a:p>
            <a:pPr>
              <a:buNone/>
            </a:pPr>
            <a:r>
              <a:rPr lang="en-US" dirty="0" smtClean="0"/>
              <a:t>A single bottleneck resource along the path determines the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System load monotonically decreases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Both push system in the same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Disjoint-SP is ~2x worse than Joint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Disjoint-TE performs almost as well as Joint </a:t>
            </a:r>
          </a:p>
          <a:p>
            <a:pPr lvl="1">
              <a:buSzPct val="70000"/>
              <a:buNone/>
            </a:pPr>
            <a:r>
              <a:rPr lang="en-US" dirty="0" smtClean="0"/>
              <a:t>(despite decoupling of server selection and traffic engineering)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Game theoretic analysis supports the empirical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353210" y="1341801"/>
            <a:ext cx="4437580" cy="19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could collaborate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565" y="3562350"/>
            <a:ext cx="7878788" cy="2936809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Netflix video - ~30% Internet traffic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Important to efficiently utilize the available resources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 want to apply my research work to Netflix’s service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“How can we jointly optimize (server, path) selection to achieve near-optimal performance?”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How can we work together on this?</a:t>
            </a:r>
            <a:endParaRPr lang="en-US" dirty="0"/>
          </a:p>
        </p:txBody>
      </p:sp>
      <p:pic>
        <p:nvPicPr>
          <p:cNvPr id="7" name="Picture 6" descr="c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90" y="1454028"/>
            <a:ext cx="2830620" cy="177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606" y="3321050"/>
            <a:ext cx="7878788" cy="3188781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Can you share video streaming data?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can I model the “Netflix network”? Topology? B/W?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Where is the bottleneck? Servers? Network?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Where are the servers located? How many?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What is the client request pattern?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What is the video stream size distribution? Duration? Bandwidth?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do you choose a server for a given request?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do you choose a path for a given request?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Questions – Video Streaming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353210" y="1297351"/>
            <a:ext cx="4437580" cy="1972258"/>
          </a:xfrm>
          <a:prstGeom prst="rect">
            <a:avLst/>
          </a:prstGeom>
        </p:spPr>
      </p:pic>
      <p:pic>
        <p:nvPicPr>
          <p:cNvPr id="12" name="Picture 11" descr="c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90" y="1409578"/>
            <a:ext cx="2830620" cy="177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606" y="3422650"/>
            <a:ext cx="7878788" cy="2909381"/>
          </a:xfrm>
        </p:spPr>
        <p:txBody>
          <a:bodyPr>
            <a:normAutofit fontScale="92500" lnSpcReduction="1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Can you share video streaming data?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Cost structure – What is the cost model? Why do you outsource video streaming to </a:t>
            </a:r>
            <a:r>
              <a:rPr lang="en-US" dirty="0" err="1" smtClean="0"/>
              <a:t>CDNs</a:t>
            </a:r>
            <a:r>
              <a:rPr lang="en-US" dirty="0" smtClean="0"/>
              <a:t>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do you deal with non-streaming part of the service (UI)?</a:t>
            </a:r>
          </a:p>
          <a:p>
            <a:pPr lvl="1">
              <a:buSzPct val="70000"/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Questions – Video Streaming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353210" y="1341801"/>
            <a:ext cx="4437580" cy="1972258"/>
          </a:xfrm>
          <a:prstGeom prst="rect">
            <a:avLst/>
          </a:prstGeom>
        </p:spPr>
      </p:pic>
      <p:pic>
        <p:nvPicPr>
          <p:cNvPr id="8" name="Picture 7" descr="cd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90" y="1454028"/>
            <a:ext cx="2830620" cy="177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353210" y="1183051"/>
            <a:ext cx="4437580" cy="1972258"/>
          </a:xfrm>
          <a:prstGeom prst="rect">
            <a:avLst/>
          </a:prstGeom>
        </p:spPr>
      </p:pic>
      <p:pic>
        <p:nvPicPr>
          <p:cNvPr id="7" name="Picture 6" descr="datacen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42" y="1268957"/>
            <a:ext cx="3432517" cy="205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– AWS Deployment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498" y="3783519"/>
            <a:ext cx="7878788" cy="3074481"/>
          </a:xfrm>
        </p:spPr>
        <p:txBody>
          <a:bodyPr>
            <a:normAutofit/>
          </a:bodyPr>
          <a:lstStyle/>
          <a:p>
            <a:pPr lvl="1">
              <a:buSzPct val="70000"/>
              <a:buFont typeface="Wingdings" charset="2"/>
              <a:buChar char="Ø"/>
            </a:pPr>
            <a:endParaRPr lang="en-US" dirty="0" smtClean="0"/>
          </a:p>
          <a:p>
            <a:pPr lvl="1">
              <a:buSzPct val="70000"/>
              <a:buFont typeface="Wingdings" charset="2"/>
              <a:buChar char="Ø"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606" y="3522875"/>
            <a:ext cx="7878788" cy="3074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685800" lvl="1" indent="-336550" defTabSz="914400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we work together to characterize the AWS deployment?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E.g., Size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of deployment, incoming request pattern, inter-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VM traffic</a:t>
            </a:r>
          </a:p>
          <a:p>
            <a:pPr marL="685800" lvl="1" indent="-336550" defTabSz="914400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lang="en-US" sz="3200" baseline="0" dirty="0" smtClean="0">
                <a:latin typeface="Gill Sans"/>
                <a:cs typeface="Gill Sans"/>
              </a:rPr>
              <a:t>Are there web-level </a:t>
            </a:r>
            <a:r>
              <a:rPr lang="en-US" sz="3200" baseline="0" dirty="0" err="1" smtClean="0">
                <a:latin typeface="Gill Sans"/>
                <a:cs typeface="Gill Sans"/>
              </a:rPr>
              <a:t>SLAs</a:t>
            </a:r>
            <a:r>
              <a:rPr lang="en-US" sz="3200" baseline="0" dirty="0" smtClean="0">
                <a:latin typeface="Gill Sans"/>
                <a:cs typeface="Gill Sans"/>
              </a:rPr>
              <a:t>?</a:t>
            </a:r>
            <a:r>
              <a:rPr lang="en-US" sz="3200" dirty="0" smtClean="0">
                <a:latin typeface="Gill Sans"/>
                <a:cs typeface="Gill Sans"/>
              </a:rPr>
              <a:t> Does AWS pose challenges?</a:t>
            </a:r>
          </a:p>
          <a:p>
            <a:pPr marL="685800" lvl="1" indent="-336550" defTabSz="914400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are the scaling bottlenecks? CPU? Network? Other?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chat more!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Demonstrate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-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Future </a:t>
            </a:r>
            <a:r>
              <a:rPr lang="en-US" smtClean="0"/>
              <a:t>– application </a:t>
            </a:r>
            <a:r>
              <a:rPr lang="en-US" dirty="0" smtClean="0"/>
              <a:t>to streaming media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Extra slides…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353210" y="1183051"/>
            <a:ext cx="4437580" cy="1972258"/>
          </a:xfrm>
          <a:prstGeom prst="rect">
            <a:avLst/>
          </a:prstGeom>
        </p:spPr>
      </p:pic>
      <p:pic>
        <p:nvPicPr>
          <p:cNvPr id="7" name="Picture 6" descr="datacen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42" y="1268957"/>
            <a:ext cx="3432517" cy="205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– AWS Deployment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606" y="3581400"/>
            <a:ext cx="7878788" cy="3074481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Can you share Netflix AWS deployment data?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How many </a:t>
            </a:r>
            <a:r>
              <a:rPr lang="en-US" dirty="0" err="1" smtClean="0"/>
              <a:t>VMs</a:t>
            </a:r>
            <a:r>
              <a:rPr lang="en-US" dirty="0" smtClean="0"/>
              <a:t>? What size?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What is the service structure? How many tiers of services?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Do you have any </a:t>
            </a:r>
            <a:r>
              <a:rPr lang="en-US" dirty="0" err="1" smtClean="0"/>
              <a:t>SLAs</a:t>
            </a:r>
            <a:r>
              <a:rPr lang="en-US" dirty="0" smtClean="0"/>
              <a:t> to meet? Any problems there?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Would joint VM placement + routing help?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What is the avg. NIC/CPU utilization on the </a:t>
            </a:r>
            <a:r>
              <a:rPr lang="en-US" dirty="0" err="1" smtClean="0"/>
              <a:t>VMs</a:t>
            </a:r>
            <a:r>
              <a:rPr lang="en-US" dirty="0" smtClean="0"/>
              <a:t>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Is the network ever a bottleneck?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Do you do any </a:t>
            </a:r>
            <a:r>
              <a:rPr lang="en-US" dirty="0" err="1" smtClean="0"/>
              <a:t>MapReduce</a:t>
            </a:r>
            <a:r>
              <a:rPr lang="en-US" dirty="0" smtClean="0"/>
              <a:t>-style computation?</a:t>
            </a:r>
          </a:p>
          <a:p>
            <a:pPr lvl="1">
              <a:buSzPct val="70000"/>
              <a:buFont typeface="Wingdings" charset="2"/>
              <a:buChar char="Ø"/>
            </a:pPr>
            <a:endParaRPr lang="en-US" dirty="0" smtClean="0"/>
          </a:p>
          <a:p>
            <a:pPr lvl="1">
              <a:buSzPct val="70000"/>
              <a:buFont typeface="Wingdings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topologies</a:t>
            </a:r>
            <a:endParaRPr lang="en-US" dirty="0"/>
          </a:p>
        </p:txBody>
      </p:sp>
      <p:pic>
        <p:nvPicPr>
          <p:cNvPr id="4" name="Picture 3" descr="brite-top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735" y="1760856"/>
            <a:ext cx="4275397" cy="3233571"/>
          </a:xfrm>
          <a:prstGeom prst="rect">
            <a:avLst/>
          </a:prstGeom>
        </p:spPr>
      </p:pic>
      <p:pic>
        <p:nvPicPr>
          <p:cNvPr id="5" name="Picture 4" descr="caida-topo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70867" y="1760856"/>
            <a:ext cx="4275397" cy="323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206" y="518745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1485" y="51874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I’m here to ask for your help!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Path (Hardware)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Controller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86500" y="1758950"/>
            <a:ext cx="0" cy="1223963"/>
          </a:xfrm>
          <a:prstGeom prst="line">
            <a:avLst/>
          </a:prstGeom>
          <a:ln w="139700">
            <a:headEnd type="triangle" w="med" len="med"/>
            <a:tailEnd type="triangle" w="med" len="med"/>
          </a:ln>
          <a:effectLst>
            <a:glow rad="50800">
              <a:schemeClr val="accent3">
                <a:lumMod val="75000"/>
                <a:alpha val="50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471613" y="2089150"/>
            <a:ext cx="4943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/>
              <a:t>OpenFlow Protocol (SSL)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06488" y="3232150"/>
            <a:ext cx="6894512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autoUpdateAnimBg="0"/>
      <p:bldP spid="11" grpId="0" animBg="1"/>
      <p:bldP spid="12" grpId="0" autoUpdateAnimBg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3559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08053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67609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77265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489664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682875" y="1387475"/>
            <a:ext cx="2941638" cy="495300"/>
            <a:chOff x="2682095" y="715997"/>
            <a:chExt cx="2942977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682095" y="719194"/>
              <a:ext cx="1135579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20387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Software Defined Networking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709863"/>
            <a:ext cx="1493838" cy="344487"/>
            <a:chOff x="2913956" y="2709863"/>
            <a:chExt cx="1493833" cy="344487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01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502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3981450"/>
            <a:ext cx="1493838" cy="344488"/>
            <a:chOff x="2913956" y="2709863"/>
            <a:chExt cx="1493833" cy="344487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91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92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289300"/>
            <a:ext cx="1493838" cy="344488"/>
            <a:chOff x="2913956" y="2709863"/>
            <a:chExt cx="1493833" cy="344487"/>
          </a:xfrm>
        </p:grpSpPr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81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82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514850"/>
            <a:ext cx="1493837" cy="344488"/>
            <a:chOff x="2913956" y="2709863"/>
            <a:chExt cx="1493833" cy="344487"/>
          </a:xfrm>
        </p:grpSpPr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71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72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380038"/>
            <a:ext cx="1493838" cy="344487"/>
            <a:chOff x="2913956" y="2709863"/>
            <a:chExt cx="1493833" cy="344487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61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62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-0.43958 " pathEditMode="relative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-0.25579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5.27778E-6 -0.56042 " pathEditMode="relative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 Balancing is just </a:t>
            </a:r>
          </a:p>
          <a:p>
            <a:pPr algn="ctr"/>
            <a:r>
              <a:rPr lang="en-US" sz="5400" b="1" dirty="0" smtClean="0"/>
              <a:t>Smart Routing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403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122961" y="1387475"/>
            <a:ext cx="2898078" cy="4921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Load-balancing logic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ＭＳ Ｐゴシック" charset="-128"/>
                <a:cs typeface="ＭＳ Ｐゴシック" charset="-128"/>
              </a:rPr>
              <a:t>Load-balancing as a network primitive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582192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32946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615320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1644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4719534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992E-7 4.12772E-6 L -0.22633 0.349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806E-7 2.3739E-6 L -0.03926 0.1635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8946E-7 4.12772E-6 L -0.13601 0.5578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508E-7 4.12772E-6 L 0.03439 0.4338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619E-6 4.12772E-6 L 0.21487 0.256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7" grpId="0" animBg="1"/>
      <p:bldP spid="67" grpId="1" animBg="1"/>
      <p:bldP spid="67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10616</TotalTime>
  <Words>1889</Words>
  <Application>Microsoft Macintosh PowerPoint</Application>
  <PresentationFormat>On-screen Show (4:3)</PresentationFormat>
  <Paragraphs>292</Paragraphs>
  <Slides>43</Slides>
  <Notes>26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Exhibit</vt:lpstr>
      <vt:lpstr>Should a load-balancer choose the path as well as the server?</vt:lpstr>
      <vt:lpstr>Slide 2</vt:lpstr>
      <vt:lpstr>Slide 3</vt:lpstr>
      <vt:lpstr>Outline and goals</vt:lpstr>
      <vt:lpstr>Slide 5</vt:lpstr>
      <vt:lpstr>Slide 6</vt:lpstr>
      <vt:lpstr>Software Defined Networking</vt:lpstr>
      <vt:lpstr>Slide 8</vt:lpstr>
      <vt:lpstr>Load-balancing as a network primitive</vt:lpstr>
      <vt:lpstr>Slide 10</vt:lpstr>
      <vt:lpstr>Slide 11</vt:lpstr>
      <vt:lpstr>Slide 12</vt:lpstr>
      <vt:lpstr>So far…</vt:lpstr>
      <vt:lpstr>Slide 14</vt:lpstr>
      <vt:lpstr>How big is the pie?</vt:lpstr>
      <vt:lpstr>Slide 16</vt:lpstr>
      <vt:lpstr>Slide 17</vt:lpstr>
      <vt:lpstr>Model</vt:lpstr>
      <vt:lpstr>Parameters</vt:lpstr>
      <vt:lpstr>Parameters</vt:lpstr>
      <vt:lpstr>Parameters</vt:lpstr>
      <vt:lpstr>Slide 22</vt:lpstr>
      <vt:lpstr>Design space</vt:lpstr>
      <vt:lpstr>Anatomy of a request-response</vt:lpstr>
      <vt:lpstr>Disjoint-Shortest-Path</vt:lpstr>
      <vt:lpstr>Disjoint-Traffic-Engineering</vt:lpstr>
      <vt:lpstr>Joint</vt:lpstr>
      <vt:lpstr>Disjoint-Shortest-Path vs Joint</vt:lpstr>
      <vt:lpstr>Disjoint-Traffic-Engg. vs Joint</vt:lpstr>
      <vt:lpstr>Is Disjoint truly disjoint?</vt:lpstr>
      <vt:lpstr>The bottleneck effect</vt:lpstr>
      <vt:lpstr>The CDN-ISP game</vt:lpstr>
      <vt:lpstr>The CDN-ISP game</vt:lpstr>
      <vt:lpstr>Summary of observations</vt:lpstr>
      <vt:lpstr>How we could collaborate</vt:lpstr>
      <vt:lpstr>Questions – Video Streaming</vt:lpstr>
      <vt:lpstr>Questions – Video Streaming</vt:lpstr>
      <vt:lpstr>Questions – AWS Deployment</vt:lpstr>
      <vt:lpstr>Slide 39</vt:lpstr>
      <vt:lpstr>Conclusion</vt:lpstr>
      <vt:lpstr>Slide 41</vt:lpstr>
      <vt:lpstr>Questions – AWS Deployment</vt:lpstr>
      <vt:lpstr>Sample topologies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 Networking Demos</dc:title>
  <dc:creator>Guido Appenzeller</dc:creator>
  <cp:lastModifiedBy>Nikhil Handigol</cp:lastModifiedBy>
  <cp:revision>232</cp:revision>
  <dcterms:created xsi:type="dcterms:W3CDTF">2011-06-09T20:54:55Z</dcterms:created>
  <dcterms:modified xsi:type="dcterms:W3CDTF">2011-06-09T20:55:45Z</dcterms:modified>
</cp:coreProperties>
</file>