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4206" r:id="rId1"/>
  </p:sldMasterIdLst>
  <p:notesMasterIdLst>
    <p:notesMasterId r:id="rId40"/>
  </p:notesMasterIdLst>
  <p:handoutMasterIdLst>
    <p:handoutMasterId r:id="rId41"/>
  </p:handoutMasterIdLst>
  <p:sldIdLst>
    <p:sldId id="288" r:id="rId2"/>
    <p:sldId id="292" r:id="rId3"/>
    <p:sldId id="291" r:id="rId4"/>
    <p:sldId id="319" r:id="rId5"/>
    <p:sldId id="295" r:id="rId6"/>
    <p:sldId id="297" r:id="rId7"/>
    <p:sldId id="289" r:id="rId8"/>
    <p:sldId id="302" r:id="rId9"/>
    <p:sldId id="301" r:id="rId10"/>
    <p:sldId id="298" r:id="rId11"/>
    <p:sldId id="293" r:id="rId12"/>
    <p:sldId id="326" r:id="rId13"/>
    <p:sldId id="294" r:id="rId14"/>
    <p:sldId id="318" r:id="rId15"/>
    <p:sldId id="307" r:id="rId16"/>
    <p:sldId id="308" r:id="rId17"/>
    <p:sldId id="327" r:id="rId18"/>
    <p:sldId id="310" r:id="rId19"/>
    <p:sldId id="311" r:id="rId20"/>
    <p:sldId id="312" r:id="rId21"/>
    <p:sldId id="336" r:id="rId22"/>
    <p:sldId id="331" r:id="rId23"/>
    <p:sldId id="330" r:id="rId24"/>
    <p:sldId id="323" r:id="rId25"/>
    <p:sldId id="325" r:id="rId26"/>
    <p:sldId id="324" r:id="rId27"/>
    <p:sldId id="299" r:id="rId28"/>
    <p:sldId id="300" r:id="rId29"/>
    <p:sldId id="305" r:id="rId30"/>
    <p:sldId id="322" r:id="rId31"/>
    <p:sldId id="314" r:id="rId32"/>
    <p:sldId id="316" r:id="rId33"/>
    <p:sldId id="328" r:id="rId34"/>
    <p:sldId id="304" r:id="rId35"/>
    <p:sldId id="333" r:id="rId36"/>
    <p:sldId id="329" r:id="rId37"/>
    <p:sldId id="317" r:id="rId38"/>
    <p:sldId id="320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C9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9" autoAdjust="0"/>
    <p:restoredTop sz="77193" autoAdjust="0"/>
  </p:normalViewPr>
  <p:slideViewPr>
    <p:cSldViewPr snapToGrid="0" snapToObjects="1">
      <p:cViewPr varScale="1">
        <p:scale>
          <a:sx n="93" d="100"/>
          <a:sy n="93" d="100"/>
        </p:scale>
        <p:origin x="-9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1A851-0EF2-BF4B-9AD0-D23B2605DDB3}" type="datetimeFigureOut">
              <a:rPr lang="en-US" smtClean="0"/>
              <a:pPr/>
              <a:t>5/17/11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ABC89-2935-5F4A-B2F8-281DBB6C3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C18C4-193B-884E-BD2F-6462D8D9215E}" type="datetimeFigureOut">
              <a:rPr lang="en-US" smtClean="0"/>
              <a:pPr/>
              <a:t>5/17/11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7F2AE-A57F-2C42-97DC-2FE3536E7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I mentioned earlier, Aster*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runs over a nationwide network… first system deployed at this scale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most amazing thing is, the core of the system was written in less than 500 lines of code.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quickly recap what</a:t>
            </a:r>
            <a:r>
              <a:rPr lang="en-US" baseline="0" dirty="0" smtClean="0"/>
              <a:t> we’ve seen so far…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First, I described a new load-balancing architecture, that allows for joint…</a:t>
            </a:r>
          </a:p>
          <a:p>
            <a:r>
              <a:rPr lang="en-US" baseline="0" dirty="0" smtClean="0"/>
              <a:t>Then, we saw a demo video of Aster*</a:t>
            </a:r>
            <a:r>
              <a:rPr lang="en-US" baseline="0" dirty="0" err="1" smtClean="0"/>
              <a:t>x</a:t>
            </a:r>
            <a:r>
              <a:rPr lang="en-US" baseline="0" dirty="0" smtClean="0"/>
              <a:t> a nation-wide…</a:t>
            </a:r>
          </a:p>
          <a:p>
            <a:r>
              <a:rPr lang="en-US" baseline="0" dirty="0" smtClean="0"/>
              <a:t>During the demo, we saw some promising results that showed that…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Aster*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allows for a lot of exciting new possibilities. One of the questions I’m excited about is how it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be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applied in other contexts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like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DC…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example, 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characteristics … load-balancing policy can be defined in software… now imagine a cloud DC… each tenant can define their own load-balancing policy that best suits their needs…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remaining time, I’m going to talk about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followup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problem I’ve been working 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problem of characterizing…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saw some promising results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demo…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much better exactly is joint…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So, what all do I need for this study? First of all, I need a network…. Generate topologies…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Servers…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Clients…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control framework…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nice thing</a:t>
            </a:r>
            <a:r>
              <a:rPr lang="en-US" baseline="0" dirty="0" smtClean="0"/>
              <a:t> is…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Okay, we now have a system … that we can use to test what we want.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Remember, our goal is to … quantify the performance difference between different load-balancing strategies in real-world  settings.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the Internet is an extremely complex system and it’s hard to capture all the complex behavior</a:t>
            </a:r>
          </a:p>
          <a:p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something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easy to understand and easy to reason about.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I’m now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going to describe the model and parameter-set we chose for our evaluation. I will then describe some of the results we observed with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I go into the details… let me say</a:t>
            </a:r>
            <a:r>
              <a:rPr lang="en-US" baseline="0" dirty="0" smtClean="0"/>
              <a:t> upfront that 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 our model – there is a network operated by a single ISP or network admin.</a:t>
            </a:r>
            <a:r>
              <a:rPr lang="en-US" baseline="0" dirty="0" smtClean="0"/>
              <a:t> And there are replicated servers on the network operated by a single ISP… there are clients that generate requests..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Even with this very simple model, there’s a huge parameter space that needs to be fixed…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745E92-AB2E-2243-BA15-A6352D622C20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Load-balancing has become an indispensable component of pretty much any large scale Internet service, be it in datacenter networks,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or enterprise networks.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745E92-AB2E-2243-BA15-A6352D622C20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analyzed </a:t>
            </a:r>
            <a:r>
              <a:rPr lang="en-US" baseline="0" dirty="0" smtClean="0"/>
              <a:t>the interaction using a game theoretic formulation…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typical perception….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sitting in front of a cluster of replicated machines… sprays incoming requests across the servers.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time, services and networks have evolved tremendously…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10s of thousands of machines interconnected by very large networks… For example, think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load-balancers have remained the same…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choose a server for each incoming request using *some* logic, i.e. load-balancing algorithm…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load-balancing algorithms range from very simple schemes…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load-balancers still don’t act on the network that sits between… They don’t, and in fact simply can’t, choose which path in the network…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path is chosen by an entirely different entity…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a problem? If it is, can we do anything about it at all? That’s what we’re going to explore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this talk.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typical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switch has 2 components…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OpenFlow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an API to program …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added as a feature…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allows a external controller to manage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datapath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this feature, the control path logic, in other words the brains of the network, can be moved to a separate controller, typically running as an application over a network OS. This architecture is called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Defined Networking, or SDN.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 work stems from the idea that … smart routing of requests and responses based on …. So, with sufficient visibility and control over my network…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other words, load-balancing can be implemented as a primitive… rather than…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SDN architecture, we can now implement the load-balancing as an application of the network. We can implement the load-balancing policy in software at a logically centralized place, and simply cache the load-balancing decisions in the network in a distributed fashion.  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these ideas, I built a prototype distributed load-balancer called Aster*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main component of Aster*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…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have implemented Aster*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run it over a network spanning 9 campuses in the US.</a:t>
            </a:r>
          </a:p>
          <a:p>
            <a:pPr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I’m now going to show you a video of a live demo of Aster*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803520-E1D0-4B42-9492-F55DE8675AB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E4381-0784-464C-8B42-795E0444D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452343"/>
            <a:ext cx="7856538" cy="73070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Gill Sans"/>
          <a:ea typeface="+mj-ea"/>
          <a:cs typeface="Gill San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3600" kern="1200">
          <a:solidFill>
            <a:schemeClr val="tx1"/>
          </a:solidFill>
          <a:latin typeface="Gill Sans"/>
          <a:ea typeface="+mn-ea"/>
          <a:cs typeface="Gill San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3200" kern="1200">
          <a:solidFill>
            <a:schemeClr val="tx1"/>
          </a:solidFill>
          <a:latin typeface="Gill Sans"/>
          <a:ea typeface="+mn-ea"/>
          <a:cs typeface="Gill San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3200" kern="1200">
          <a:solidFill>
            <a:schemeClr val="tx1"/>
          </a:solidFill>
          <a:latin typeface="Gill Sans"/>
          <a:ea typeface="+mn-ea"/>
          <a:cs typeface="Gill San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3200" kern="1200">
          <a:solidFill>
            <a:schemeClr val="tx1"/>
          </a:solidFill>
          <a:latin typeface="Gill Sans"/>
          <a:ea typeface="+mn-ea"/>
          <a:cs typeface="Gill San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3200" kern="1200">
          <a:solidFill>
            <a:schemeClr val="tx1"/>
          </a:solidFill>
          <a:latin typeface="Gill Sans"/>
          <a:ea typeface="+mn-ea"/>
          <a:cs typeface="Gill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6.png"/><Relationship Id="rId1" Type="http://schemas.openxmlformats.org/officeDocument/2006/relationships/video" Target="file://localhost/Users/nikhilh/git/loadbalancer/demo-video/Asterix-demo.mov" TargetMode="Externa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Relationship Id="rId3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df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d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49" y="2186704"/>
            <a:ext cx="8967303" cy="1848883"/>
          </a:xfrm>
        </p:spPr>
        <p:txBody>
          <a:bodyPr/>
          <a:lstStyle/>
          <a:p>
            <a:r>
              <a:rPr lang="en-US" sz="4800" dirty="0" smtClean="0"/>
              <a:t>Should a load-balancer choose the path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as well as the server?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4299603"/>
            <a:ext cx="7826281" cy="1134421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Nikhil Handigol</a:t>
            </a:r>
          </a:p>
          <a:p>
            <a:r>
              <a:rPr lang="en-US" dirty="0" smtClean="0"/>
              <a:t>Stanford University</a:t>
            </a:r>
          </a:p>
          <a:p>
            <a:r>
              <a:rPr lang="en-US" i="1" dirty="0" smtClean="0"/>
              <a:t>Joint work with Nick </a:t>
            </a:r>
            <a:r>
              <a:rPr lang="en-US" i="1" dirty="0" err="1" smtClean="0"/>
              <a:t>McKeown</a:t>
            </a:r>
            <a:r>
              <a:rPr lang="en-US" i="1" dirty="0" smtClean="0"/>
              <a:t> and </a:t>
            </a:r>
            <a:r>
              <a:rPr lang="en-US" i="1" dirty="0" err="1" smtClean="0"/>
              <a:t>Ramesh</a:t>
            </a:r>
            <a:r>
              <a:rPr lang="en-US" i="1" dirty="0" smtClean="0"/>
              <a:t> </a:t>
            </a:r>
            <a:r>
              <a:rPr lang="en-US" i="1" dirty="0" err="1" smtClean="0"/>
              <a:t>Johari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36"/>
          <p:cNvGrpSpPr>
            <a:grpSpLocks/>
          </p:cNvGrpSpPr>
          <p:nvPr/>
        </p:nvGrpSpPr>
        <p:grpSpPr bwMode="auto">
          <a:xfrm>
            <a:off x="458288" y="882721"/>
            <a:ext cx="8431976" cy="5600881"/>
            <a:chOff x="2334" y="544"/>
            <a:chExt cx="2854" cy="1715"/>
          </a:xfrm>
          <a:solidFill>
            <a:schemeClr val="accent1">
              <a:lumMod val="75000"/>
            </a:schemeClr>
          </a:solidFill>
          <a:effectLst>
            <a:outerShdw blurRad="165100" dist="101600" dir="2700000">
              <a:srgbClr val="000000"/>
            </a:outerShdw>
          </a:effectLst>
        </p:grpSpPr>
        <p:sp>
          <p:nvSpPr>
            <p:cNvPr id="57" name="Freeform 937"/>
            <p:cNvSpPr>
              <a:spLocks/>
            </p:cNvSpPr>
            <p:nvPr/>
          </p:nvSpPr>
          <p:spPr bwMode="auto">
            <a:xfrm>
              <a:off x="2471" y="544"/>
              <a:ext cx="365" cy="259"/>
            </a:xfrm>
            <a:custGeom>
              <a:avLst/>
              <a:gdLst>
                <a:gd name="T0" fmla="*/ 26 w 730"/>
                <a:gd name="T1" fmla="*/ 112 h 517"/>
                <a:gd name="T2" fmla="*/ 17 w 730"/>
                <a:gd name="T3" fmla="*/ 255 h 517"/>
                <a:gd name="T4" fmla="*/ 34 w 730"/>
                <a:gd name="T5" fmla="*/ 255 h 517"/>
                <a:gd name="T6" fmla="*/ 24 w 730"/>
                <a:gd name="T7" fmla="*/ 285 h 517"/>
                <a:gd name="T8" fmla="*/ 11 w 730"/>
                <a:gd name="T9" fmla="*/ 268 h 517"/>
                <a:gd name="T10" fmla="*/ 0 w 730"/>
                <a:gd name="T11" fmla="*/ 304 h 517"/>
                <a:gd name="T12" fmla="*/ 51 w 730"/>
                <a:gd name="T13" fmla="*/ 333 h 517"/>
                <a:gd name="T14" fmla="*/ 53 w 730"/>
                <a:gd name="T15" fmla="*/ 346 h 517"/>
                <a:gd name="T16" fmla="*/ 66 w 730"/>
                <a:gd name="T17" fmla="*/ 348 h 517"/>
                <a:gd name="T18" fmla="*/ 133 w 730"/>
                <a:gd name="T19" fmla="*/ 452 h 517"/>
                <a:gd name="T20" fmla="*/ 207 w 730"/>
                <a:gd name="T21" fmla="*/ 449 h 517"/>
                <a:gd name="T22" fmla="*/ 262 w 730"/>
                <a:gd name="T23" fmla="*/ 473 h 517"/>
                <a:gd name="T24" fmla="*/ 289 w 730"/>
                <a:gd name="T25" fmla="*/ 469 h 517"/>
                <a:gd name="T26" fmla="*/ 456 w 730"/>
                <a:gd name="T27" fmla="*/ 473 h 517"/>
                <a:gd name="T28" fmla="*/ 646 w 730"/>
                <a:gd name="T29" fmla="*/ 517 h 517"/>
                <a:gd name="T30" fmla="*/ 650 w 730"/>
                <a:gd name="T31" fmla="*/ 460 h 517"/>
                <a:gd name="T32" fmla="*/ 730 w 730"/>
                <a:gd name="T33" fmla="*/ 129 h 517"/>
                <a:gd name="T34" fmla="*/ 224 w 730"/>
                <a:gd name="T35" fmla="*/ 0 h 517"/>
                <a:gd name="T36" fmla="*/ 228 w 730"/>
                <a:gd name="T37" fmla="*/ 97 h 517"/>
                <a:gd name="T38" fmla="*/ 203 w 730"/>
                <a:gd name="T39" fmla="*/ 177 h 517"/>
                <a:gd name="T40" fmla="*/ 199 w 730"/>
                <a:gd name="T41" fmla="*/ 219 h 517"/>
                <a:gd name="T42" fmla="*/ 146 w 730"/>
                <a:gd name="T43" fmla="*/ 234 h 517"/>
                <a:gd name="T44" fmla="*/ 142 w 730"/>
                <a:gd name="T45" fmla="*/ 213 h 517"/>
                <a:gd name="T46" fmla="*/ 186 w 730"/>
                <a:gd name="T47" fmla="*/ 186 h 517"/>
                <a:gd name="T48" fmla="*/ 182 w 730"/>
                <a:gd name="T49" fmla="*/ 165 h 517"/>
                <a:gd name="T50" fmla="*/ 144 w 730"/>
                <a:gd name="T51" fmla="*/ 169 h 517"/>
                <a:gd name="T52" fmla="*/ 173 w 730"/>
                <a:gd name="T53" fmla="*/ 144 h 517"/>
                <a:gd name="T54" fmla="*/ 194 w 730"/>
                <a:gd name="T55" fmla="*/ 127 h 517"/>
                <a:gd name="T56" fmla="*/ 30 w 730"/>
                <a:gd name="T57" fmla="*/ 25 h 517"/>
                <a:gd name="T58" fmla="*/ 17 w 730"/>
                <a:gd name="T59" fmla="*/ 53 h 517"/>
                <a:gd name="T60" fmla="*/ 26 w 730"/>
                <a:gd name="T61" fmla="*/ 112 h 517"/>
                <a:gd name="T62" fmla="*/ 26 w 730"/>
                <a:gd name="T63" fmla="*/ 112 h 5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517"/>
                <a:gd name="T98" fmla="*/ 730 w 730"/>
                <a:gd name="T99" fmla="*/ 517 h 5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517">
                  <a:moveTo>
                    <a:pt x="26" y="112"/>
                  </a:moveTo>
                  <a:lnTo>
                    <a:pt x="17" y="255"/>
                  </a:lnTo>
                  <a:lnTo>
                    <a:pt x="34" y="255"/>
                  </a:lnTo>
                  <a:lnTo>
                    <a:pt x="24" y="285"/>
                  </a:lnTo>
                  <a:lnTo>
                    <a:pt x="11" y="268"/>
                  </a:lnTo>
                  <a:lnTo>
                    <a:pt x="0" y="304"/>
                  </a:lnTo>
                  <a:lnTo>
                    <a:pt x="51" y="333"/>
                  </a:lnTo>
                  <a:lnTo>
                    <a:pt x="53" y="346"/>
                  </a:lnTo>
                  <a:lnTo>
                    <a:pt x="66" y="348"/>
                  </a:lnTo>
                  <a:lnTo>
                    <a:pt x="133" y="452"/>
                  </a:lnTo>
                  <a:lnTo>
                    <a:pt x="207" y="449"/>
                  </a:lnTo>
                  <a:lnTo>
                    <a:pt x="262" y="473"/>
                  </a:lnTo>
                  <a:lnTo>
                    <a:pt x="289" y="469"/>
                  </a:lnTo>
                  <a:lnTo>
                    <a:pt x="456" y="473"/>
                  </a:lnTo>
                  <a:lnTo>
                    <a:pt x="646" y="517"/>
                  </a:lnTo>
                  <a:lnTo>
                    <a:pt x="650" y="460"/>
                  </a:lnTo>
                  <a:lnTo>
                    <a:pt x="730" y="129"/>
                  </a:lnTo>
                  <a:lnTo>
                    <a:pt x="224" y="0"/>
                  </a:lnTo>
                  <a:lnTo>
                    <a:pt x="228" y="97"/>
                  </a:lnTo>
                  <a:lnTo>
                    <a:pt x="203" y="177"/>
                  </a:lnTo>
                  <a:lnTo>
                    <a:pt x="199" y="219"/>
                  </a:lnTo>
                  <a:lnTo>
                    <a:pt x="146" y="234"/>
                  </a:lnTo>
                  <a:lnTo>
                    <a:pt x="142" y="213"/>
                  </a:lnTo>
                  <a:lnTo>
                    <a:pt x="186" y="186"/>
                  </a:lnTo>
                  <a:lnTo>
                    <a:pt x="182" y="165"/>
                  </a:lnTo>
                  <a:lnTo>
                    <a:pt x="144" y="169"/>
                  </a:lnTo>
                  <a:lnTo>
                    <a:pt x="173" y="144"/>
                  </a:lnTo>
                  <a:lnTo>
                    <a:pt x="194" y="127"/>
                  </a:lnTo>
                  <a:lnTo>
                    <a:pt x="30" y="25"/>
                  </a:lnTo>
                  <a:lnTo>
                    <a:pt x="17" y="53"/>
                  </a:lnTo>
                  <a:lnTo>
                    <a:pt x="26" y="112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938"/>
            <p:cNvSpPr>
              <a:spLocks/>
            </p:cNvSpPr>
            <p:nvPr/>
          </p:nvSpPr>
          <p:spPr bwMode="auto">
            <a:xfrm>
              <a:off x="2808" y="1093"/>
              <a:ext cx="309" cy="377"/>
            </a:xfrm>
            <a:custGeom>
              <a:avLst/>
              <a:gdLst>
                <a:gd name="T0" fmla="*/ 135 w 618"/>
                <a:gd name="T1" fmla="*/ 0 h 752"/>
                <a:gd name="T2" fmla="*/ 433 w 618"/>
                <a:gd name="T3" fmla="*/ 55 h 752"/>
                <a:gd name="T4" fmla="*/ 410 w 618"/>
                <a:gd name="T5" fmla="*/ 186 h 752"/>
                <a:gd name="T6" fmla="*/ 618 w 618"/>
                <a:gd name="T7" fmla="*/ 218 h 752"/>
                <a:gd name="T8" fmla="*/ 538 w 618"/>
                <a:gd name="T9" fmla="*/ 752 h 752"/>
                <a:gd name="T10" fmla="*/ 0 w 618"/>
                <a:gd name="T11" fmla="*/ 663 h 752"/>
                <a:gd name="T12" fmla="*/ 135 w 618"/>
                <a:gd name="T13" fmla="*/ 0 h 752"/>
                <a:gd name="T14" fmla="*/ 135 w 618"/>
                <a:gd name="T15" fmla="*/ 0 h 7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8"/>
                <a:gd name="T25" fmla="*/ 0 h 752"/>
                <a:gd name="T26" fmla="*/ 618 w 618"/>
                <a:gd name="T27" fmla="*/ 752 h 7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8" h="752">
                  <a:moveTo>
                    <a:pt x="135" y="0"/>
                  </a:moveTo>
                  <a:lnTo>
                    <a:pt x="433" y="55"/>
                  </a:lnTo>
                  <a:lnTo>
                    <a:pt x="410" y="186"/>
                  </a:lnTo>
                  <a:lnTo>
                    <a:pt x="618" y="218"/>
                  </a:lnTo>
                  <a:lnTo>
                    <a:pt x="538" y="752"/>
                  </a:lnTo>
                  <a:lnTo>
                    <a:pt x="0" y="663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939"/>
            <p:cNvSpPr>
              <a:spLocks/>
            </p:cNvSpPr>
            <p:nvPr/>
          </p:nvSpPr>
          <p:spPr bwMode="auto">
            <a:xfrm>
              <a:off x="2375" y="702"/>
              <a:ext cx="435" cy="360"/>
            </a:xfrm>
            <a:custGeom>
              <a:avLst/>
              <a:gdLst>
                <a:gd name="T0" fmla="*/ 0 w 871"/>
                <a:gd name="T1" fmla="*/ 537 h 720"/>
                <a:gd name="T2" fmla="*/ 38 w 871"/>
                <a:gd name="T3" fmla="*/ 355 h 720"/>
                <a:gd name="T4" fmla="*/ 82 w 871"/>
                <a:gd name="T5" fmla="*/ 302 h 720"/>
                <a:gd name="T6" fmla="*/ 188 w 871"/>
                <a:gd name="T7" fmla="*/ 0 h 720"/>
                <a:gd name="T8" fmla="*/ 243 w 871"/>
                <a:gd name="T9" fmla="*/ 15 h 720"/>
                <a:gd name="T10" fmla="*/ 245 w 871"/>
                <a:gd name="T11" fmla="*/ 28 h 720"/>
                <a:gd name="T12" fmla="*/ 258 w 871"/>
                <a:gd name="T13" fmla="*/ 30 h 720"/>
                <a:gd name="T14" fmla="*/ 325 w 871"/>
                <a:gd name="T15" fmla="*/ 134 h 720"/>
                <a:gd name="T16" fmla="*/ 399 w 871"/>
                <a:gd name="T17" fmla="*/ 133 h 720"/>
                <a:gd name="T18" fmla="*/ 454 w 871"/>
                <a:gd name="T19" fmla="*/ 157 h 720"/>
                <a:gd name="T20" fmla="*/ 481 w 871"/>
                <a:gd name="T21" fmla="*/ 152 h 720"/>
                <a:gd name="T22" fmla="*/ 648 w 871"/>
                <a:gd name="T23" fmla="*/ 157 h 720"/>
                <a:gd name="T24" fmla="*/ 838 w 871"/>
                <a:gd name="T25" fmla="*/ 199 h 720"/>
                <a:gd name="T26" fmla="*/ 848 w 871"/>
                <a:gd name="T27" fmla="*/ 224 h 720"/>
                <a:gd name="T28" fmla="*/ 871 w 871"/>
                <a:gd name="T29" fmla="*/ 256 h 720"/>
                <a:gd name="T30" fmla="*/ 806 w 871"/>
                <a:gd name="T31" fmla="*/ 353 h 720"/>
                <a:gd name="T32" fmla="*/ 766 w 871"/>
                <a:gd name="T33" fmla="*/ 389 h 720"/>
                <a:gd name="T34" fmla="*/ 760 w 871"/>
                <a:gd name="T35" fmla="*/ 416 h 720"/>
                <a:gd name="T36" fmla="*/ 783 w 871"/>
                <a:gd name="T37" fmla="*/ 444 h 720"/>
                <a:gd name="T38" fmla="*/ 756 w 871"/>
                <a:gd name="T39" fmla="*/ 503 h 720"/>
                <a:gd name="T40" fmla="*/ 703 w 871"/>
                <a:gd name="T41" fmla="*/ 720 h 720"/>
                <a:gd name="T42" fmla="*/ 410 w 871"/>
                <a:gd name="T43" fmla="*/ 650 h 720"/>
                <a:gd name="T44" fmla="*/ 0 w 871"/>
                <a:gd name="T45" fmla="*/ 537 h 720"/>
                <a:gd name="T46" fmla="*/ 0 w 871"/>
                <a:gd name="T47" fmla="*/ 537 h 7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71"/>
                <a:gd name="T73" fmla="*/ 0 h 720"/>
                <a:gd name="T74" fmla="*/ 871 w 871"/>
                <a:gd name="T75" fmla="*/ 720 h 7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71" h="720">
                  <a:moveTo>
                    <a:pt x="0" y="537"/>
                  </a:moveTo>
                  <a:lnTo>
                    <a:pt x="38" y="355"/>
                  </a:lnTo>
                  <a:lnTo>
                    <a:pt x="82" y="302"/>
                  </a:lnTo>
                  <a:lnTo>
                    <a:pt x="188" y="0"/>
                  </a:lnTo>
                  <a:lnTo>
                    <a:pt x="243" y="15"/>
                  </a:lnTo>
                  <a:lnTo>
                    <a:pt x="245" y="28"/>
                  </a:lnTo>
                  <a:lnTo>
                    <a:pt x="258" y="30"/>
                  </a:lnTo>
                  <a:lnTo>
                    <a:pt x="325" y="134"/>
                  </a:lnTo>
                  <a:lnTo>
                    <a:pt x="399" y="133"/>
                  </a:lnTo>
                  <a:lnTo>
                    <a:pt x="454" y="157"/>
                  </a:lnTo>
                  <a:lnTo>
                    <a:pt x="481" y="152"/>
                  </a:lnTo>
                  <a:lnTo>
                    <a:pt x="648" y="157"/>
                  </a:lnTo>
                  <a:lnTo>
                    <a:pt x="838" y="199"/>
                  </a:lnTo>
                  <a:lnTo>
                    <a:pt x="848" y="224"/>
                  </a:lnTo>
                  <a:lnTo>
                    <a:pt x="871" y="256"/>
                  </a:lnTo>
                  <a:lnTo>
                    <a:pt x="806" y="353"/>
                  </a:lnTo>
                  <a:lnTo>
                    <a:pt x="766" y="389"/>
                  </a:lnTo>
                  <a:lnTo>
                    <a:pt x="760" y="416"/>
                  </a:lnTo>
                  <a:lnTo>
                    <a:pt x="783" y="444"/>
                  </a:lnTo>
                  <a:lnTo>
                    <a:pt x="756" y="503"/>
                  </a:lnTo>
                  <a:lnTo>
                    <a:pt x="703" y="720"/>
                  </a:lnTo>
                  <a:lnTo>
                    <a:pt x="410" y="650"/>
                  </a:lnTo>
                  <a:lnTo>
                    <a:pt x="0" y="537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940"/>
            <p:cNvSpPr>
              <a:spLocks/>
            </p:cNvSpPr>
            <p:nvPr/>
          </p:nvSpPr>
          <p:spPr bwMode="auto">
            <a:xfrm>
              <a:off x="2334" y="971"/>
              <a:ext cx="433" cy="721"/>
            </a:xfrm>
            <a:custGeom>
              <a:avLst/>
              <a:gdLst>
                <a:gd name="T0" fmla="*/ 29 w 865"/>
                <a:gd name="T1" fmla="*/ 293 h 1443"/>
                <a:gd name="T2" fmla="*/ 4 w 865"/>
                <a:gd name="T3" fmla="*/ 405 h 1443"/>
                <a:gd name="T4" fmla="*/ 87 w 865"/>
                <a:gd name="T5" fmla="*/ 586 h 1443"/>
                <a:gd name="T6" fmla="*/ 103 w 865"/>
                <a:gd name="T7" fmla="*/ 574 h 1443"/>
                <a:gd name="T8" fmla="*/ 129 w 865"/>
                <a:gd name="T9" fmla="*/ 650 h 1443"/>
                <a:gd name="T10" fmla="*/ 87 w 865"/>
                <a:gd name="T11" fmla="*/ 597 h 1443"/>
                <a:gd name="T12" fmla="*/ 78 w 865"/>
                <a:gd name="T13" fmla="*/ 681 h 1443"/>
                <a:gd name="T14" fmla="*/ 125 w 865"/>
                <a:gd name="T15" fmla="*/ 732 h 1443"/>
                <a:gd name="T16" fmla="*/ 93 w 865"/>
                <a:gd name="T17" fmla="*/ 803 h 1443"/>
                <a:gd name="T18" fmla="*/ 184 w 865"/>
                <a:gd name="T19" fmla="*/ 994 h 1443"/>
                <a:gd name="T20" fmla="*/ 164 w 865"/>
                <a:gd name="T21" fmla="*/ 1065 h 1443"/>
                <a:gd name="T22" fmla="*/ 283 w 865"/>
                <a:gd name="T23" fmla="*/ 1120 h 1443"/>
                <a:gd name="T24" fmla="*/ 327 w 865"/>
                <a:gd name="T25" fmla="*/ 1177 h 1443"/>
                <a:gd name="T26" fmla="*/ 378 w 865"/>
                <a:gd name="T27" fmla="*/ 1196 h 1443"/>
                <a:gd name="T28" fmla="*/ 378 w 865"/>
                <a:gd name="T29" fmla="*/ 1230 h 1443"/>
                <a:gd name="T30" fmla="*/ 411 w 865"/>
                <a:gd name="T31" fmla="*/ 1238 h 1443"/>
                <a:gd name="T32" fmla="*/ 481 w 865"/>
                <a:gd name="T33" fmla="*/ 1348 h 1443"/>
                <a:gd name="T34" fmla="*/ 481 w 865"/>
                <a:gd name="T35" fmla="*/ 1426 h 1443"/>
                <a:gd name="T36" fmla="*/ 789 w 865"/>
                <a:gd name="T37" fmla="*/ 1443 h 1443"/>
                <a:gd name="T38" fmla="*/ 770 w 865"/>
                <a:gd name="T39" fmla="*/ 1413 h 1443"/>
                <a:gd name="T40" fmla="*/ 779 w 865"/>
                <a:gd name="T41" fmla="*/ 1365 h 1443"/>
                <a:gd name="T42" fmla="*/ 829 w 865"/>
                <a:gd name="T43" fmla="*/ 1287 h 1443"/>
                <a:gd name="T44" fmla="*/ 865 w 865"/>
                <a:gd name="T45" fmla="*/ 1264 h 1443"/>
                <a:gd name="T46" fmla="*/ 844 w 865"/>
                <a:gd name="T47" fmla="*/ 1236 h 1443"/>
                <a:gd name="T48" fmla="*/ 831 w 865"/>
                <a:gd name="T49" fmla="*/ 1160 h 1443"/>
                <a:gd name="T50" fmla="*/ 388 w 865"/>
                <a:gd name="T51" fmla="*/ 497 h 1443"/>
                <a:gd name="T52" fmla="*/ 492 w 865"/>
                <a:gd name="T53" fmla="*/ 113 h 1443"/>
                <a:gd name="T54" fmla="*/ 82 w 865"/>
                <a:gd name="T55" fmla="*/ 0 h 1443"/>
                <a:gd name="T56" fmla="*/ 70 w 865"/>
                <a:gd name="T57" fmla="*/ 23 h 1443"/>
                <a:gd name="T58" fmla="*/ 0 w 865"/>
                <a:gd name="T59" fmla="*/ 192 h 1443"/>
                <a:gd name="T60" fmla="*/ 29 w 865"/>
                <a:gd name="T61" fmla="*/ 293 h 1443"/>
                <a:gd name="T62" fmla="*/ 29 w 865"/>
                <a:gd name="T63" fmla="*/ 293 h 14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65"/>
                <a:gd name="T97" fmla="*/ 0 h 1443"/>
                <a:gd name="T98" fmla="*/ 865 w 865"/>
                <a:gd name="T99" fmla="*/ 1443 h 14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65" h="1443">
                  <a:moveTo>
                    <a:pt x="29" y="293"/>
                  </a:moveTo>
                  <a:lnTo>
                    <a:pt x="4" y="405"/>
                  </a:lnTo>
                  <a:lnTo>
                    <a:pt x="87" y="586"/>
                  </a:lnTo>
                  <a:lnTo>
                    <a:pt x="103" y="574"/>
                  </a:lnTo>
                  <a:lnTo>
                    <a:pt x="129" y="650"/>
                  </a:lnTo>
                  <a:lnTo>
                    <a:pt x="87" y="597"/>
                  </a:lnTo>
                  <a:lnTo>
                    <a:pt x="78" y="681"/>
                  </a:lnTo>
                  <a:lnTo>
                    <a:pt x="125" y="732"/>
                  </a:lnTo>
                  <a:lnTo>
                    <a:pt x="93" y="803"/>
                  </a:lnTo>
                  <a:lnTo>
                    <a:pt x="184" y="994"/>
                  </a:lnTo>
                  <a:lnTo>
                    <a:pt x="164" y="1065"/>
                  </a:lnTo>
                  <a:lnTo>
                    <a:pt x="283" y="1120"/>
                  </a:lnTo>
                  <a:lnTo>
                    <a:pt x="327" y="1177"/>
                  </a:lnTo>
                  <a:lnTo>
                    <a:pt x="378" y="1196"/>
                  </a:lnTo>
                  <a:lnTo>
                    <a:pt x="378" y="1230"/>
                  </a:lnTo>
                  <a:lnTo>
                    <a:pt x="411" y="1238"/>
                  </a:lnTo>
                  <a:lnTo>
                    <a:pt x="481" y="1348"/>
                  </a:lnTo>
                  <a:lnTo>
                    <a:pt x="481" y="1426"/>
                  </a:lnTo>
                  <a:lnTo>
                    <a:pt x="789" y="1443"/>
                  </a:lnTo>
                  <a:lnTo>
                    <a:pt x="770" y="1413"/>
                  </a:lnTo>
                  <a:lnTo>
                    <a:pt x="779" y="1365"/>
                  </a:lnTo>
                  <a:lnTo>
                    <a:pt x="829" y="1287"/>
                  </a:lnTo>
                  <a:lnTo>
                    <a:pt x="865" y="1264"/>
                  </a:lnTo>
                  <a:lnTo>
                    <a:pt x="844" y="1236"/>
                  </a:lnTo>
                  <a:lnTo>
                    <a:pt x="831" y="1160"/>
                  </a:lnTo>
                  <a:lnTo>
                    <a:pt x="388" y="497"/>
                  </a:lnTo>
                  <a:lnTo>
                    <a:pt x="492" y="113"/>
                  </a:lnTo>
                  <a:lnTo>
                    <a:pt x="82" y="0"/>
                  </a:lnTo>
                  <a:lnTo>
                    <a:pt x="70" y="23"/>
                  </a:lnTo>
                  <a:lnTo>
                    <a:pt x="0" y="192"/>
                  </a:lnTo>
                  <a:lnTo>
                    <a:pt x="29" y="293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941"/>
            <p:cNvSpPr>
              <a:spLocks/>
            </p:cNvSpPr>
            <p:nvPr/>
          </p:nvSpPr>
          <p:spPr bwMode="auto">
            <a:xfrm>
              <a:off x="2528" y="1027"/>
              <a:ext cx="348" cy="523"/>
            </a:xfrm>
            <a:custGeom>
              <a:avLst/>
              <a:gdLst>
                <a:gd name="T0" fmla="*/ 0 w 696"/>
                <a:gd name="T1" fmla="*/ 384 h 1047"/>
                <a:gd name="T2" fmla="*/ 443 w 696"/>
                <a:gd name="T3" fmla="*/ 1047 h 1047"/>
                <a:gd name="T4" fmla="*/ 458 w 696"/>
                <a:gd name="T5" fmla="*/ 904 h 1047"/>
                <a:gd name="T6" fmla="*/ 483 w 696"/>
                <a:gd name="T7" fmla="*/ 897 h 1047"/>
                <a:gd name="T8" fmla="*/ 525 w 696"/>
                <a:gd name="T9" fmla="*/ 921 h 1047"/>
                <a:gd name="T10" fmla="*/ 561 w 696"/>
                <a:gd name="T11" fmla="*/ 796 h 1047"/>
                <a:gd name="T12" fmla="*/ 696 w 696"/>
                <a:gd name="T13" fmla="*/ 133 h 1047"/>
                <a:gd name="T14" fmla="*/ 397 w 696"/>
                <a:gd name="T15" fmla="*/ 70 h 1047"/>
                <a:gd name="T16" fmla="*/ 104 w 696"/>
                <a:gd name="T17" fmla="*/ 0 h 1047"/>
                <a:gd name="T18" fmla="*/ 0 w 696"/>
                <a:gd name="T19" fmla="*/ 384 h 1047"/>
                <a:gd name="T20" fmla="*/ 0 w 696"/>
                <a:gd name="T21" fmla="*/ 384 h 10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6"/>
                <a:gd name="T34" fmla="*/ 0 h 1047"/>
                <a:gd name="T35" fmla="*/ 696 w 696"/>
                <a:gd name="T36" fmla="*/ 1047 h 10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6" h="1047">
                  <a:moveTo>
                    <a:pt x="0" y="384"/>
                  </a:moveTo>
                  <a:lnTo>
                    <a:pt x="443" y="1047"/>
                  </a:lnTo>
                  <a:lnTo>
                    <a:pt x="458" y="904"/>
                  </a:lnTo>
                  <a:lnTo>
                    <a:pt x="483" y="897"/>
                  </a:lnTo>
                  <a:lnTo>
                    <a:pt x="525" y="921"/>
                  </a:lnTo>
                  <a:lnTo>
                    <a:pt x="561" y="796"/>
                  </a:lnTo>
                  <a:lnTo>
                    <a:pt x="696" y="133"/>
                  </a:lnTo>
                  <a:lnTo>
                    <a:pt x="397" y="70"/>
                  </a:lnTo>
                  <a:lnTo>
                    <a:pt x="104" y="0"/>
                  </a:lnTo>
                  <a:lnTo>
                    <a:pt x="0" y="384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942"/>
            <p:cNvSpPr>
              <a:spLocks/>
            </p:cNvSpPr>
            <p:nvPr/>
          </p:nvSpPr>
          <p:spPr bwMode="auto">
            <a:xfrm>
              <a:off x="2727" y="608"/>
              <a:ext cx="327" cy="513"/>
            </a:xfrm>
            <a:custGeom>
              <a:avLst/>
              <a:gdLst>
                <a:gd name="T0" fmla="*/ 0 w 654"/>
                <a:gd name="T1" fmla="*/ 909 h 1027"/>
                <a:gd name="T2" fmla="*/ 53 w 654"/>
                <a:gd name="T3" fmla="*/ 692 h 1027"/>
                <a:gd name="T4" fmla="*/ 80 w 654"/>
                <a:gd name="T5" fmla="*/ 633 h 1027"/>
                <a:gd name="T6" fmla="*/ 57 w 654"/>
                <a:gd name="T7" fmla="*/ 605 h 1027"/>
                <a:gd name="T8" fmla="*/ 63 w 654"/>
                <a:gd name="T9" fmla="*/ 578 h 1027"/>
                <a:gd name="T10" fmla="*/ 103 w 654"/>
                <a:gd name="T11" fmla="*/ 542 h 1027"/>
                <a:gd name="T12" fmla="*/ 168 w 654"/>
                <a:gd name="T13" fmla="*/ 445 h 1027"/>
                <a:gd name="T14" fmla="*/ 145 w 654"/>
                <a:gd name="T15" fmla="*/ 413 h 1027"/>
                <a:gd name="T16" fmla="*/ 135 w 654"/>
                <a:gd name="T17" fmla="*/ 388 h 1027"/>
                <a:gd name="T18" fmla="*/ 139 w 654"/>
                <a:gd name="T19" fmla="*/ 333 h 1027"/>
                <a:gd name="T20" fmla="*/ 219 w 654"/>
                <a:gd name="T21" fmla="*/ 0 h 1027"/>
                <a:gd name="T22" fmla="*/ 304 w 654"/>
                <a:gd name="T23" fmla="*/ 19 h 1027"/>
                <a:gd name="T24" fmla="*/ 276 w 654"/>
                <a:gd name="T25" fmla="*/ 149 h 1027"/>
                <a:gd name="T26" fmla="*/ 295 w 654"/>
                <a:gd name="T27" fmla="*/ 194 h 1027"/>
                <a:gd name="T28" fmla="*/ 297 w 654"/>
                <a:gd name="T29" fmla="*/ 223 h 1027"/>
                <a:gd name="T30" fmla="*/ 287 w 654"/>
                <a:gd name="T31" fmla="*/ 228 h 1027"/>
                <a:gd name="T32" fmla="*/ 320 w 654"/>
                <a:gd name="T33" fmla="*/ 259 h 1027"/>
                <a:gd name="T34" fmla="*/ 354 w 654"/>
                <a:gd name="T35" fmla="*/ 342 h 1027"/>
                <a:gd name="T36" fmla="*/ 365 w 654"/>
                <a:gd name="T37" fmla="*/ 417 h 1027"/>
                <a:gd name="T38" fmla="*/ 371 w 654"/>
                <a:gd name="T39" fmla="*/ 457 h 1027"/>
                <a:gd name="T40" fmla="*/ 346 w 654"/>
                <a:gd name="T41" fmla="*/ 495 h 1027"/>
                <a:gd name="T42" fmla="*/ 363 w 654"/>
                <a:gd name="T43" fmla="*/ 512 h 1027"/>
                <a:gd name="T44" fmla="*/ 409 w 654"/>
                <a:gd name="T45" fmla="*/ 487 h 1027"/>
                <a:gd name="T46" fmla="*/ 439 w 654"/>
                <a:gd name="T47" fmla="*/ 618 h 1027"/>
                <a:gd name="T48" fmla="*/ 460 w 654"/>
                <a:gd name="T49" fmla="*/ 626 h 1027"/>
                <a:gd name="T50" fmla="*/ 464 w 654"/>
                <a:gd name="T51" fmla="*/ 664 h 1027"/>
                <a:gd name="T52" fmla="*/ 523 w 654"/>
                <a:gd name="T53" fmla="*/ 679 h 1027"/>
                <a:gd name="T54" fmla="*/ 616 w 654"/>
                <a:gd name="T55" fmla="*/ 679 h 1027"/>
                <a:gd name="T56" fmla="*/ 654 w 654"/>
                <a:gd name="T57" fmla="*/ 696 h 1027"/>
                <a:gd name="T58" fmla="*/ 599 w 654"/>
                <a:gd name="T59" fmla="*/ 1027 h 1027"/>
                <a:gd name="T60" fmla="*/ 299 w 654"/>
                <a:gd name="T61" fmla="*/ 972 h 1027"/>
                <a:gd name="T62" fmla="*/ 0 w 654"/>
                <a:gd name="T63" fmla="*/ 909 h 1027"/>
                <a:gd name="T64" fmla="*/ 0 w 654"/>
                <a:gd name="T65" fmla="*/ 909 h 10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4"/>
                <a:gd name="T100" fmla="*/ 0 h 1027"/>
                <a:gd name="T101" fmla="*/ 654 w 654"/>
                <a:gd name="T102" fmla="*/ 1027 h 10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4" h="1027">
                  <a:moveTo>
                    <a:pt x="0" y="909"/>
                  </a:moveTo>
                  <a:lnTo>
                    <a:pt x="53" y="692"/>
                  </a:lnTo>
                  <a:lnTo>
                    <a:pt x="80" y="633"/>
                  </a:lnTo>
                  <a:lnTo>
                    <a:pt x="57" y="605"/>
                  </a:lnTo>
                  <a:lnTo>
                    <a:pt x="63" y="578"/>
                  </a:lnTo>
                  <a:lnTo>
                    <a:pt x="103" y="542"/>
                  </a:lnTo>
                  <a:lnTo>
                    <a:pt x="168" y="445"/>
                  </a:lnTo>
                  <a:lnTo>
                    <a:pt x="145" y="413"/>
                  </a:lnTo>
                  <a:lnTo>
                    <a:pt x="135" y="388"/>
                  </a:lnTo>
                  <a:lnTo>
                    <a:pt x="139" y="333"/>
                  </a:lnTo>
                  <a:lnTo>
                    <a:pt x="219" y="0"/>
                  </a:lnTo>
                  <a:lnTo>
                    <a:pt x="304" y="19"/>
                  </a:lnTo>
                  <a:lnTo>
                    <a:pt x="276" y="149"/>
                  </a:lnTo>
                  <a:lnTo>
                    <a:pt x="295" y="194"/>
                  </a:lnTo>
                  <a:lnTo>
                    <a:pt x="297" y="223"/>
                  </a:lnTo>
                  <a:lnTo>
                    <a:pt x="287" y="228"/>
                  </a:lnTo>
                  <a:lnTo>
                    <a:pt x="320" y="259"/>
                  </a:lnTo>
                  <a:lnTo>
                    <a:pt x="354" y="342"/>
                  </a:lnTo>
                  <a:lnTo>
                    <a:pt x="365" y="417"/>
                  </a:lnTo>
                  <a:lnTo>
                    <a:pt x="371" y="457"/>
                  </a:lnTo>
                  <a:lnTo>
                    <a:pt x="346" y="495"/>
                  </a:lnTo>
                  <a:lnTo>
                    <a:pt x="363" y="512"/>
                  </a:lnTo>
                  <a:lnTo>
                    <a:pt x="409" y="487"/>
                  </a:lnTo>
                  <a:lnTo>
                    <a:pt x="439" y="618"/>
                  </a:lnTo>
                  <a:lnTo>
                    <a:pt x="460" y="626"/>
                  </a:lnTo>
                  <a:lnTo>
                    <a:pt x="464" y="664"/>
                  </a:lnTo>
                  <a:lnTo>
                    <a:pt x="523" y="679"/>
                  </a:lnTo>
                  <a:lnTo>
                    <a:pt x="616" y="679"/>
                  </a:lnTo>
                  <a:lnTo>
                    <a:pt x="654" y="696"/>
                  </a:lnTo>
                  <a:lnTo>
                    <a:pt x="599" y="1027"/>
                  </a:lnTo>
                  <a:lnTo>
                    <a:pt x="299" y="972"/>
                  </a:lnTo>
                  <a:lnTo>
                    <a:pt x="0" y="909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943"/>
            <p:cNvSpPr>
              <a:spLocks/>
            </p:cNvSpPr>
            <p:nvPr/>
          </p:nvSpPr>
          <p:spPr bwMode="auto">
            <a:xfrm>
              <a:off x="2864" y="617"/>
              <a:ext cx="559" cy="346"/>
            </a:xfrm>
            <a:custGeom>
              <a:avLst/>
              <a:gdLst>
                <a:gd name="T0" fmla="*/ 19 w 1118"/>
                <a:gd name="T1" fmla="*/ 175 h 692"/>
                <a:gd name="T2" fmla="*/ 21 w 1118"/>
                <a:gd name="T3" fmla="*/ 204 h 692"/>
                <a:gd name="T4" fmla="*/ 11 w 1118"/>
                <a:gd name="T5" fmla="*/ 209 h 692"/>
                <a:gd name="T6" fmla="*/ 44 w 1118"/>
                <a:gd name="T7" fmla="*/ 240 h 692"/>
                <a:gd name="T8" fmla="*/ 78 w 1118"/>
                <a:gd name="T9" fmla="*/ 323 h 692"/>
                <a:gd name="T10" fmla="*/ 89 w 1118"/>
                <a:gd name="T11" fmla="*/ 398 h 692"/>
                <a:gd name="T12" fmla="*/ 95 w 1118"/>
                <a:gd name="T13" fmla="*/ 438 h 692"/>
                <a:gd name="T14" fmla="*/ 70 w 1118"/>
                <a:gd name="T15" fmla="*/ 476 h 692"/>
                <a:gd name="T16" fmla="*/ 87 w 1118"/>
                <a:gd name="T17" fmla="*/ 493 h 692"/>
                <a:gd name="T18" fmla="*/ 133 w 1118"/>
                <a:gd name="T19" fmla="*/ 468 h 692"/>
                <a:gd name="T20" fmla="*/ 163 w 1118"/>
                <a:gd name="T21" fmla="*/ 599 h 692"/>
                <a:gd name="T22" fmla="*/ 184 w 1118"/>
                <a:gd name="T23" fmla="*/ 607 h 692"/>
                <a:gd name="T24" fmla="*/ 188 w 1118"/>
                <a:gd name="T25" fmla="*/ 645 h 692"/>
                <a:gd name="T26" fmla="*/ 205 w 1118"/>
                <a:gd name="T27" fmla="*/ 662 h 692"/>
                <a:gd name="T28" fmla="*/ 247 w 1118"/>
                <a:gd name="T29" fmla="*/ 660 h 692"/>
                <a:gd name="T30" fmla="*/ 340 w 1118"/>
                <a:gd name="T31" fmla="*/ 660 h 692"/>
                <a:gd name="T32" fmla="*/ 378 w 1118"/>
                <a:gd name="T33" fmla="*/ 677 h 692"/>
                <a:gd name="T34" fmla="*/ 390 w 1118"/>
                <a:gd name="T35" fmla="*/ 609 h 692"/>
                <a:gd name="T36" fmla="*/ 694 w 1118"/>
                <a:gd name="T37" fmla="*/ 654 h 692"/>
                <a:gd name="T38" fmla="*/ 1068 w 1118"/>
                <a:gd name="T39" fmla="*/ 692 h 692"/>
                <a:gd name="T40" fmla="*/ 1080 w 1118"/>
                <a:gd name="T41" fmla="*/ 567 h 692"/>
                <a:gd name="T42" fmla="*/ 1118 w 1118"/>
                <a:gd name="T43" fmla="*/ 162 h 692"/>
                <a:gd name="T44" fmla="*/ 622 w 1118"/>
                <a:gd name="T45" fmla="*/ 105 h 692"/>
                <a:gd name="T46" fmla="*/ 376 w 1118"/>
                <a:gd name="T47" fmla="*/ 67 h 692"/>
                <a:gd name="T48" fmla="*/ 28 w 1118"/>
                <a:gd name="T49" fmla="*/ 0 h 692"/>
                <a:gd name="T50" fmla="*/ 0 w 1118"/>
                <a:gd name="T51" fmla="*/ 130 h 692"/>
                <a:gd name="T52" fmla="*/ 19 w 1118"/>
                <a:gd name="T53" fmla="*/ 175 h 692"/>
                <a:gd name="T54" fmla="*/ 19 w 1118"/>
                <a:gd name="T55" fmla="*/ 175 h 69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8"/>
                <a:gd name="T85" fmla="*/ 0 h 692"/>
                <a:gd name="T86" fmla="*/ 1118 w 1118"/>
                <a:gd name="T87" fmla="*/ 692 h 69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8" h="692">
                  <a:moveTo>
                    <a:pt x="19" y="175"/>
                  </a:moveTo>
                  <a:lnTo>
                    <a:pt x="21" y="204"/>
                  </a:lnTo>
                  <a:lnTo>
                    <a:pt x="11" y="209"/>
                  </a:lnTo>
                  <a:lnTo>
                    <a:pt x="44" y="240"/>
                  </a:lnTo>
                  <a:lnTo>
                    <a:pt x="78" y="323"/>
                  </a:lnTo>
                  <a:lnTo>
                    <a:pt x="89" y="398"/>
                  </a:lnTo>
                  <a:lnTo>
                    <a:pt x="95" y="438"/>
                  </a:lnTo>
                  <a:lnTo>
                    <a:pt x="70" y="476"/>
                  </a:lnTo>
                  <a:lnTo>
                    <a:pt x="87" y="493"/>
                  </a:lnTo>
                  <a:lnTo>
                    <a:pt x="133" y="468"/>
                  </a:lnTo>
                  <a:lnTo>
                    <a:pt x="163" y="599"/>
                  </a:lnTo>
                  <a:lnTo>
                    <a:pt x="184" y="607"/>
                  </a:lnTo>
                  <a:lnTo>
                    <a:pt x="188" y="645"/>
                  </a:lnTo>
                  <a:lnTo>
                    <a:pt x="205" y="662"/>
                  </a:lnTo>
                  <a:lnTo>
                    <a:pt x="247" y="660"/>
                  </a:lnTo>
                  <a:lnTo>
                    <a:pt x="340" y="660"/>
                  </a:lnTo>
                  <a:lnTo>
                    <a:pt x="378" y="677"/>
                  </a:lnTo>
                  <a:lnTo>
                    <a:pt x="390" y="609"/>
                  </a:lnTo>
                  <a:lnTo>
                    <a:pt x="694" y="654"/>
                  </a:lnTo>
                  <a:lnTo>
                    <a:pt x="1068" y="692"/>
                  </a:lnTo>
                  <a:lnTo>
                    <a:pt x="1080" y="567"/>
                  </a:lnTo>
                  <a:lnTo>
                    <a:pt x="1118" y="162"/>
                  </a:lnTo>
                  <a:lnTo>
                    <a:pt x="622" y="105"/>
                  </a:lnTo>
                  <a:lnTo>
                    <a:pt x="376" y="67"/>
                  </a:lnTo>
                  <a:lnTo>
                    <a:pt x="28" y="0"/>
                  </a:lnTo>
                  <a:lnTo>
                    <a:pt x="0" y="130"/>
                  </a:lnTo>
                  <a:lnTo>
                    <a:pt x="19" y="175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944"/>
            <p:cNvSpPr>
              <a:spLocks/>
            </p:cNvSpPr>
            <p:nvPr/>
          </p:nvSpPr>
          <p:spPr bwMode="auto">
            <a:xfrm>
              <a:off x="2705" y="1425"/>
              <a:ext cx="372" cy="420"/>
            </a:xfrm>
            <a:custGeom>
              <a:avLst/>
              <a:gdLst>
                <a:gd name="T0" fmla="*/ 48 w 746"/>
                <a:gd name="T1" fmla="*/ 534 h 840"/>
                <a:gd name="T2" fmla="*/ 29 w 746"/>
                <a:gd name="T3" fmla="*/ 504 h 840"/>
                <a:gd name="T4" fmla="*/ 38 w 746"/>
                <a:gd name="T5" fmla="*/ 456 h 840"/>
                <a:gd name="T6" fmla="*/ 88 w 746"/>
                <a:gd name="T7" fmla="*/ 378 h 840"/>
                <a:gd name="T8" fmla="*/ 124 w 746"/>
                <a:gd name="T9" fmla="*/ 355 h 840"/>
                <a:gd name="T10" fmla="*/ 103 w 746"/>
                <a:gd name="T11" fmla="*/ 327 h 840"/>
                <a:gd name="T12" fmla="*/ 90 w 746"/>
                <a:gd name="T13" fmla="*/ 251 h 840"/>
                <a:gd name="T14" fmla="*/ 105 w 746"/>
                <a:gd name="T15" fmla="*/ 108 h 840"/>
                <a:gd name="T16" fmla="*/ 130 w 746"/>
                <a:gd name="T17" fmla="*/ 101 h 840"/>
                <a:gd name="T18" fmla="*/ 172 w 746"/>
                <a:gd name="T19" fmla="*/ 125 h 840"/>
                <a:gd name="T20" fmla="*/ 208 w 746"/>
                <a:gd name="T21" fmla="*/ 0 h 840"/>
                <a:gd name="T22" fmla="*/ 746 w 746"/>
                <a:gd name="T23" fmla="*/ 89 h 840"/>
                <a:gd name="T24" fmla="*/ 634 w 746"/>
                <a:gd name="T25" fmla="*/ 840 h 840"/>
                <a:gd name="T26" fmla="*/ 468 w 746"/>
                <a:gd name="T27" fmla="*/ 817 h 840"/>
                <a:gd name="T28" fmla="*/ 366 w 746"/>
                <a:gd name="T29" fmla="*/ 789 h 840"/>
                <a:gd name="T30" fmla="*/ 154 w 746"/>
                <a:gd name="T31" fmla="*/ 705 h 840"/>
                <a:gd name="T32" fmla="*/ 0 w 746"/>
                <a:gd name="T33" fmla="*/ 576 h 840"/>
                <a:gd name="T34" fmla="*/ 48 w 746"/>
                <a:gd name="T35" fmla="*/ 534 h 840"/>
                <a:gd name="T36" fmla="*/ 48 w 746"/>
                <a:gd name="T37" fmla="*/ 534 h 8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6"/>
                <a:gd name="T58" fmla="*/ 0 h 840"/>
                <a:gd name="T59" fmla="*/ 746 w 746"/>
                <a:gd name="T60" fmla="*/ 840 h 8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6" h="840">
                  <a:moveTo>
                    <a:pt x="48" y="534"/>
                  </a:moveTo>
                  <a:lnTo>
                    <a:pt x="29" y="504"/>
                  </a:lnTo>
                  <a:lnTo>
                    <a:pt x="38" y="456"/>
                  </a:lnTo>
                  <a:lnTo>
                    <a:pt x="88" y="378"/>
                  </a:lnTo>
                  <a:lnTo>
                    <a:pt x="124" y="355"/>
                  </a:lnTo>
                  <a:lnTo>
                    <a:pt x="103" y="327"/>
                  </a:lnTo>
                  <a:lnTo>
                    <a:pt x="90" y="251"/>
                  </a:lnTo>
                  <a:lnTo>
                    <a:pt x="105" y="108"/>
                  </a:lnTo>
                  <a:lnTo>
                    <a:pt x="130" y="101"/>
                  </a:lnTo>
                  <a:lnTo>
                    <a:pt x="172" y="125"/>
                  </a:lnTo>
                  <a:lnTo>
                    <a:pt x="208" y="0"/>
                  </a:lnTo>
                  <a:lnTo>
                    <a:pt x="746" y="89"/>
                  </a:lnTo>
                  <a:lnTo>
                    <a:pt x="634" y="840"/>
                  </a:lnTo>
                  <a:lnTo>
                    <a:pt x="468" y="817"/>
                  </a:lnTo>
                  <a:lnTo>
                    <a:pt x="366" y="789"/>
                  </a:lnTo>
                  <a:lnTo>
                    <a:pt x="154" y="705"/>
                  </a:lnTo>
                  <a:lnTo>
                    <a:pt x="0" y="576"/>
                  </a:lnTo>
                  <a:lnTo>
                    <a:pt x="48" y="534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945"/>
            <p:cNvSpPr>
              <a:spLocks/>
            </p:cNvSpPr>
            <p:nvPr/>
          </p:nvSpPr>
          <p:spPr bwMode="auto">
            <a:xfrm>
              <a:off x="3014" y="921"/>
              <a:ext cx="385" cy="310"/>
            </a:xfrm>
            <a:custGeom>
              <a:avLst/>
              <a:gdLst>
                <a:gd name="T0" fmla="*/ 0 w 770"/>
                <a:gd name="T1" fmla="*/ 530 h 619"/>
                <a:gd name="T2" fmla="*/ 92 w 770"/>
                <a:gd name="T3" fmla="*/ 0 h 619"/>
                <a:gd name="T4" fmla="*/ 396 w 770"/>
                <a:gd name="T5" fmla="*/ 45 h 619"/>
                <a:gd name="T6" fmla="*/ 770 w 770"/>
                <a:gd name="T7" fmla="*/ 83 h 619"/>
                <a:gd name="T8" fmla="*/ 744 w 770"/>
                <a:gd name="T9" fmla="*/ 351 h 619"/>
                <a:gd name="T10" fmla="*/ 719 w 770"/>
                <a:gd name="T11" fmla="*/ 619 h 619"/>
                <a:gd name="T12" fmla="*/ 208 w 770"/>
                <a:gd name="T13" fmla="*/ 562 h 619"/>
                <a:gd name="T14" fmla="*/ 0 w 770"/>
                <a:gd name="T15" fmla="*/ 530 h 619"/>
                <a:gd name="T16" fmla="*/ 0 w 770"/>
                <a:gd name="T17" fmla="*/ 530 h 6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0"/>
                <a:gd name="T28" fmla="*/ 0 h 619"/>
                <a:gd name="T29" fmla="*/ 770 w 770"/>
                <a:gd name="T30" fmla="*/ 619 h 6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0" h="619">
                  <a:moveTo>
                    <a:pt x="0" y="530"/>
                  </a:moveTo>
                  <a:lnTo>
                    <a:pt x="92" y="0"/>
                  </a:lnTo>
                  <a:lnTo>
                    <a:pt x="396" y="45"/>
                  </a:lnTo>
                  <a:lnTo>
                    <a:pt x="770" y="83"/>
                  </a:lnTo>
                  <a:lnTo>
                    <a:pt x="744" y="351"/>
                  </a:lnTo>
                  <a:lnTo>
                    <a:pt x="719" y="619"/>
                  </a:lnTo>
                  <a:lnTo>
                    <a:pt x="208" y="562"/>
                  </a:lnTo>
                  <a:lnTo>
                    <a:pt x="0" y="530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Freeform 946"/>
            <p:cNvSpPr>
              <a:spLocks/>
            </p:cNvSpPr>
            <p:nvPr/>
          </p:nvSpPr>
          <p:spPr bwMode="auto">
            <a:xfrm>
              <a:off x="3077" y="1203"/>
              <a:ext cx="399" cy="306"/>
            </a:xfrm>
            <a:custGeom>
              <a:avLst/>
              <a:gdLst>
                <a:gd name="T0" fmla="*/ 80 w 796"/>
                <a:gd name="T1" fmla="*/ 0 h 612"/>
                <a:gd name="T2" fmla="*/ 591 w 796"/>
                <a:gd name="T3" fmla="*/ 57 h 612"/>
                <a:gd name="T4" fmla="*/ 796 w 796"/>
                <a:gd name="T5" fmla="*/ 74 h 612"/>
                <a:gd name="T6" fmla="*/ 789 w 796"/>
                <a:gd name="T7" fmla="*/ 207 h 612"/>
                <a:gd name="T8" fmla="*/ 760 w 796"/>
                <a:gd name="T9" fmla="*/ 612 h 612"/>
                <a:gd name="T10" fmla="*/ 656 w 796"/>
                <a:gd name="T11" fmla="*/ 605 h 612"/>
                <a:gd name="T12" fmla="*/ 331 w 796"/>
                <a:gd name="T13" fmla="*/ 576 h 612"/>
                <a:gd name="T14" fmla="*/ 0 w 796"/>
                <a:gd name="T15" fmla="*/ 534 h 612"/>
                <a:gd name="T16" fmla="*/ 80 w 796"/>
                <a:gd name="T17" fmla="*/ 0 h 612"/>
                <a:gd name="T18" fmla="*/ 80 w 796"/>
                <a:gd name="T19" fmla="*/ 0 h 6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6"/>
                <a:gd name="T31" fmla="*/ 0 h 612"/>
                <a:gd name="T32" fmla="*/ 796 w 796"/>
                <a:gd name="T33" fmla="*/ 612 h 6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6" h="612">
                  <a:moveTo>
                    <a:pt x="80" y="0"/>
                  </a:moveTo>
                  <a:lnTo>
                    <a:pt x="591" y="57"/>
                  </a:lnTo>
                  <a:lnTo>
                    <a:pt x="796" y="74"/>
                  </a:lnTo>
                  <a:lnTo>
                    <a:pt x="789" y="207"/>
                  </a:lnTo>
                  <a:lnTo>
                    <a:pt x="760" y="612"/>
                  </a:lnTo>
                  <a:lnTo>
                    <a:pt x="656" y="605"/>
                  </a:lnTo>
                  <a:lnTo>
                    <a:pt x="331" y="576"/>
                  </a:lnTo>
                  <a:lnTo>
                    <a:pt x="0" y="534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947"/>
            <p:cNvSpPr>
              <a:spLocks/>
            </p:cNvSpPr>
            <p:nvPr/>
          </p:nvSpPr>
          <p:spPr bwMode="auto">
            <a:xfrm>
              <a:off x="3021" y="1470"/>
              <a:ext cx="384" cy="382"/>
            </a:xfrm>
            <a:custGeom>
              <a:avLst/>
              <a:gdLst>
                <a:gd name="T0" fmla="*/ 97 w 768"/>
                <a:gd name="T1" fmla="*/ 764 h 764"/>
                <a:gd name="T2" fmla="*/ 106 w 768"/>
                <a:gd name="T3" fmla="*/ 707 h 764"/>
                <a:gd name="T4" fmla="*/ 298 w 768"/>
                <a:gd name="T5" fmla="*/ 732 h 764"/>
                <a:gd name="T6" fmla="*/ 290 w 768"/>
                <a:gd name="T7" fmla="*/ 704 h 764"/>
                <a:gd name="T8" fmla="*/ 705 w 768"/>
                <a:gd name="T9" fmla="*/ 742 h 764"/>
                <a:gd name="T10" fmla="*/ 768 w 768"/>
                <a:gd name="T11" fmla="*/ 71 h 764"/>
                <a:gd name="T12" fmla="*/ 443 w 768"/>
                <a:gd name="T13" fmla="*/ 42 h 764"/>
                <a:gd name="T14" fmla="*/ 112 w 768"/>
                <a:gd name="T15" fmla="*/ 0 h 764"/>
                <a:gd name="T16" fmla="*/ 0 w 768"/>
                <a:gd name="T17" fmla="*/ 751 h 764"/>
                <a:gd name="T18" fmla="*/ 97 w 768"/>
                <a:gd name="T19" fmla="*/ 764 h 764"/>
                <a:gd name="T20" fmla="*/ 97 w 768"/>
                <a:gd name="T21" fmla="*/ 764 h 7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764"/>
                <a:gd name="T35" fmla="*/ 768 w 768"/>
                <a:gd name="T36" fmla="*/ 764 h 7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764">
                  <a:moveTo>
                    <a:pt x="97" y="764"/>
                  </a:moveTo>
                  <a:lnTo>
                    <a:pt x="106" y="707"/>
                  </a:lnTo>
                  <a:lnTo>
                    <a:pt x="298" y="732"/>
                  </a:lnTo>
                  <a:lnTo>
                    <a:pt x="290" y="704"/>
                  </a:lnTo>
                  <a:lnTo>
                    <a:pt x="705" y="742"/>
                  </a:lnTo>
                  <a:lnTo>
                    <a:pt x="768" y="71"/>
                  </a:lnTo>
                  <a:lnTo>
                    <a:pt x="443" y="42"/>
                  </a:lnTo>
                  <a:lnTo>
                    <a:pt x="112" y="0"/>
                  </a:lnTo>
                  <a:lnTo>
                    <a:pt x="0" y="751"/>
                  </a:lnTo>
                  <a:lnTo>
                    <a:pt x="97" y="764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Freeform 948"/>
            <p:cNvSpPr>
              <a:spLocks/>
            </p:cNvSpPr>
            <p:nvPr/>
          </p:nvSpPr>
          <p:spPr bwMode="auto">
            <a:xfrm>
              <a:off x="3167" y="1540"/>
              <a:ext cx="763" cy="719"/>
            </a:xfrm>
            <a:custGeom>
              <a:avLst/>
              <a:gdLst>
                <a:gd name="T0" fmla="*/ 0 w 1527"/>
                <a:gd name="T1" fmla="*/ 563 h 1439"/>
                <a:gd name="T2" fmla="*/ 415 w 1527"/>
                <a:gd name="T3" fmla="*/ 601 h 1439"/>
                <a:gd name="T4" fmla="*/ 472 w 1527"/>
                <a:gd name="T5" fmla="*/ 0 h 1439"/>
                <a:gd name="T6" fmla="*/ 803 w 1527"/>
                <a:gd name="T7" fmla="*/ 19 h 1439"/>
                <a:gd name="T8" fmla="*/ 791 w 1527"/>
                <a:gd name="T9" fmla="*/ 277 h 1439"/>
                <a:gd name="T10" fmla="*/ 824 w 1527"/>
                <a:gd name="T11" fmla="*/ 304 h 1439"/>
                <a:gd name="T12" fmla="*/ 854 w 1527"/>
                <a:gd name="T13" fmla="*/ 304 h 1439"/>
                <a:gd name="T14" fmla="*/ 879 w 1527"/>
                <a:gd name="T15" fmla="*/ 329 h 1439"/>
                <a:gd name="T16" fmla="*/ 928 w 1527"/>
                <a:gd name="T17" fmla="*/ 340 h 1439"/>
                <a:gd name="T18" fmla="*/ 1029 w 1527"/>
                <a:gd name="T19" fmla="*/ 384 h 1439"/>
                <a:gd name="T20" fmla="*/ 1046 w 1527"/>
                <a:gd name="T21" fmla="*/ 365 h 1439"/>
                <a:gd name="T22" fmla="*/ 1111 w 1527"/>
                <a:gd name="T23" fmla="*/ 403 h 1439"/>
                <a:gd name="T24" fmla="*/ 1196 w 1527"/>
                <a:gd name="T25" fmla="*/ 401 h 1439"/>
                <a:gd name="T26" fmla="*/ 1255 w 1527"/>
                <a:gd name="T27" fmla="*/ 384 h 1439"/>
                <a:gd name="T28" fmla="*/ 1337 w 1527"/>
                <a:gd name="T29" fmla="*/ 369 h 1439"/>
                <a:gd name="T30" fmla="*/ 1411 w 1527"/>
                <a:gd name="T31" fmla="*/ 409 h 1439"/>
                <a:gd name="T32" fmla="*/ 1423 w 1527"/>
                <a:gd name="T33" fmla="*/ 422 h 1439"/>
                <a:gd name="T34" fmla="*/ 1463 w 1527"/>
                <a:gd name="T35" fmla="*/ 422 h 1439"/>
                <a:gd name="T36" fmla="*/ 1470 w 1527"/>
                <a:gd name="T37" fmla="*/ 635 h 1439"/>
                <a:gd name="T38" fmla="*/ 1527 w 1527"/>
                <a:gd name="T39" fmla="*/ 739 h 1439"/>
                <a:gd name="T40" fmla="*/ 1506 w 1527"/>
                <a:gd name="T41" fmla="*/ 821 h 1439"/>
                <a:gd name="T42" fmla="*/ 1510 w 1527"/>
                <a:gd name="T43" fmla="*/ 889 h 1439"/>
                <a:gd name="T44" fmla="*/ 1485 w 1527"/>
                <a:gd name="T45" fmla="*/ 924 h 1439"/>
                <a:gd name="T46" fmla="*/ 1495 w 1527"/>
                <a:gd name="T47" fmla="*/ 935 h 1439"/>
                <a:gd name="T48" fmla="*/ 1432 w 1527"/>
                <a:gd name="T49" fmla="*/ 954 h 1439"/>
                <a:gd name="T50" fmla="*/ 1383 w 1527"/>
                <a:gd name="T51" fmla="*/ 960 h 1439"/>
                <a:gd name="T52" fmla="*/ 1392 w 1527"/>
                <a:gd name="T53" fmla="*/ 924 h 1439"/>
                <a:gd name="T54" fmla="*/ 1366 w 1527"/>
                <a:gd name="T55" fmla="*/ 945 h 1439"/>
                <a:gd name="T56" fmla="*/ 1367 w 1527"/>
                <a:gd name="T57" fmla="*/ 986 h 1439"/>
                <a:gd name="T58" fmla="*/ 1333 w 1527"/>
                <a:gd name="T59" fmla="*/ 1030 h 1439"/>
                <a:gd name="T60" fmla="*/ 1153 w 1527"/>
                <a:gd name="T61" fmla="*/ 1121 h 1439"/>
                <a:gd name="T62" fmla="*/ 1096 w 1527"/>
                <a:gd name="T63" fmla="*/ 1180 h 1439"/>
                <a:gd name="T64" fmla="*/ 1042 w 1527"/>
                <a:gd name="T65" fmla="*/ 1308 h 1439"/>
                <a:gd name="T66" fmla="*/ 1086 w 1527"/>
                <a:gd name="T67" fmla="*/ 1439 h 1439"/>
                <a:gd name="T68" fmla="*/ 1044 w 1527"/>
                <a:gd name="T69" fmla="*/ 1439 h 1439"/>
                <a:gd name="T70" fmla="*/ 848 w 1527"/>
                <a:gd name="T71" fmla="*/ 1370 h 1439"/>
                <a:gd name="T72" fmla="*/ 827 w 1527"/>
                <a:gd name="T73" fmla="*/ 1313 h 1439"/>
                <a:gd name="T74" fmla="*/ 807 w 1527"/>
                <a:gd name="T75" fmla="*/ 1289 h 1439"/>
                <a:gd name="T76" fmla="*/ 801 w 1527"/>
                <a:gd name="T77" fmla="*/ 1213 h 1439"/>
                <a:gd name="T78" fmla="*/ 763 w 1527"/>
                <a:gd name="T79" fmla="*/ 1186 h 1439"/>
                <a:gd name="T80" fmla="*/ 658 w 1527"/>
                <a:gd name="T81" fmla="*/ 984 h 1439"/>
                <a:gd name="T82" fmla="*/ 607 w 1527"/>
                <a:gd name="T83" fmla="*/ 946 h 1439"/>
                <a:gd name="T84" fmla="*/ 592 w 1527"/>
                <a:gd name="T85" fmla="*/ 914 h 1439"/>
                <a:gd name="T86" fmla="*/ 438 w 1527"/>
                <a:gd name="T87" fmla="*/ 907 h 1439"/>
                <a:gd name="T88" fmla="*/ 356 w 1527"/>
                <a:gd name="T89" fmla="*/ 1002 h 1439"/>
                <a:gd name="T90" fmla="*/ 217 w 1527"/>
                <a:gd name="T91" fmla="*/ 903 h 1439"/>
                <a:gd name="T92" fmla="*/ 175 w 1527"/>
                <a:gd name="T93" fmla="*/ 766 h 1439"/>
                <a:gd name="T94" fmla="*/ 42 w 1527"/>
                <a:gd name="T95" fmla="*/ 639 h 1439"/>
                <a:gd name="T96" fmla="*/ 27 w 1527"/>
                <a:gd name="T97" fmla="*/ 597 h 1439"/>
                <a:gd name="T98" fmla="*/ 8 w 1527"/>
                <a:gd name="T99" fmla="*/ 591 h 1439"/>
                <a:gd name="T100" fmla="*/ 0 w 1527"/>
                <a:gd name="T101" fmla="*/ 563 h 1439"/>
                <a:gd name="T102" fmla="*/ 0 w 1527"/>
                <a:gd name="T103" fmla="*/ 563 h 143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27"/>
                <a:gd name="T157" fmla="*/ 0 h 1439"/>
                <a:gd name="T158" fmla="*/ 1527 w 1527"/>
                <a:gd name="T159" fmla="*/ 1439 h 143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27" h="1439">
                  <a:moveTo>
                    <a:pt x="0" y="563"/>
                  </a:moveTo>
                  <a:lnTo>
                    <a:pt x="415" y="601"/>
                  </a:lnTo>
                  <a:lnTo>
                    <a:pt x="472" y="0"/>
                  </a:lnTo>
                  <a:lnTo>
                    <a:pt x="803" y="19"/>
                  </a:lnTo>
                  <a:lnTo>
                    <a:pt x="791" y="277"/>
                  </a:lnTo>
                  <a:lnTo>
                    <a:pt x="824" y="304"/>
                  </a:lnTo>
                  <a:lnTo>
                    <a:pt x="854" y="304"/>
                  </a:lnTo>
                  <a:lnTo>
                    <a:pt x="879" y="329"/>
                  </a:lnTo>
                  <a:lnTo>
                    <a:pt x="928" y="340"/>
                  </a:lnTo>
                  <a:lnTo>
                    <a:pt x="1029" y="384"/>
                  </a:lnTo>
                  <a:lnTo>
                    <a:pt x="1046" y="365"/>
                  </a:lnTo>
                  <a:lnTo>
                    <a:pt x="1111" y="403"/>
                  </a:lnTo>
                  <a:lnTo>
                    <a:pt x="1196" y="401"/>
                  </a:lnTo>
                  <a:lnTo>
                    <a:pt x="1255" y="384"/>
                  </a:lnTo>
                  <a:lnTo>
                    <a:pt x="1337" y="369"/>
                  </a:lnTo>
                  <a:lnTo>
                    <a:pt x="1411" y="409"/>
                  </a:lnTo>
                  <a:lnTo>
                    <a:pt x="1423" y="422"/>
                  </a:lnTo>
                  <a:lnTo>
                    <a:pt x="1463" y="422"/>
                  </a:lnTo>
                  <a:lnTo>
                    <a:pt x="1470" y="635"/>
                  </a:lnTo>
                  <a:lnTo>
                    <a:pt x="1527" y="739"/>
                  </a:lnTo>
                  <a:lnTo>
                    <a:pt x="1506" y="821"/>
                  </a:lnTo>
                  <a:lnTo>
                    <a:pt x="1510" y="889"/>
                  </a:lnTo>
                  <a:lnTo>
                    <a:pt x="1485" y="924"/>
                  </a:lnTo>
                  <a:lnTo>
                    <a:pt x="1495" y="935"/>
                  </a:lnTo>
                  <a:lnTo>
                    <a:pt x="1432" y="954"/>
                  </a:lnTo>
                  <a:lnTo>
                    <a:pt x="1383" y="960"/>
                  </a:lnTo>
                  <a:lnTo>
                    <a:pt x="1392" y="924"/>
                  </a:lnTo>
                  <a:lnTo>
                    <a:pt x="1366" y="945"/>
                  </a:lnTo>
                  <a:lnTo>
                    <a:pt x="1367" y="986"/>
                  </a:lnTo>
                  <a:lnTo>
                    <a:pt x="1333" y="1030"/>
                  </a:lnTo>
                  <a:lnTo>
                    <a:pt x="1153" y="1121"/>
                  </a:lnTo>
                  <a:lnTo>
                    <a:pt x="1096" y="1180"/>
                  </a:lnTo>
                  <a:lnTo>
                    <a:pt x="1042" y="1308"/>
                  </a:lnTo>
                  <a:lnTo>
                    <a:pt x="1086" y="1439"/>
                  </a:lnTo>
                  <a:lnTo>
                    <a:pt x="1044" y="1439"/>
                  </a:lnTo>
                  <a:lnTo>
                    <a:pt x="848" y="1370"/>
                  </a:lnTo>
                  <a:lnTo>
                    <a:pt x="827" y="1313"/>
                  </a:lnTo>
                  <a:lnTo>
                    <a:pt x="807" y="1289"/>
                  </a:lnTo>
                  <a:lnTo>
                    <a:pt x="801" y="1213"/>
                  </a:lnTo>
                  <a:lnTo>
                    <a:pt x="763" y="1186"/>
                  </a:lnTo>
                  <a:lnTo>
                    <a:pt x="658" y="984"/>
                  </a:lnTo>
                  <a:lnTo>
                    <a:pt x="607" y="946"/>
                  </a:lnTo>
                  <a:lnTo>
                    <a:pt x="592" y="914"/>
                  </a:lnTo>
                  <a:lnTo>
                    <a:pt x="438" y="907"/>
                  </a:lnTo>
                  <a:lnTo>
                    <a:pt x="356" y="1002"/>
                  </a:lnTo>
                  <a:lnTo>
                    <a:pt x="217" y="903"/>
                  </a:lnTo>
                  <a:lnTo>
                    <a:pt x="175" y="766"/>
                  </a:lnTo>
                  <a:lnTo>
                    <a:pt x="42" y="639"/>
                  </a:lnTo>
                  <a:lnTo>
                    <a:pt x="27" y="597"/>
                  </a:lnTo>
                  <a:lnTo>
                    <a:pt x="8" y="591"/>
                  </a:lnTo>
                  <a:lnTo>
                    <a:pt x="0" y="563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Freeform 949"/>
            <p:cNvSpPr>
              <a:spLocks/>
            </p:cNvSpPr>
            <p:nvPr/>
          </p:nvSpPr>
          <p:spPr bwMode="auto">
            <a:xfrm>
              <a:off x="3404" y="698"/>
              <a:ext cx="360" cy="220"/>
            </a:xfrm>
            <a:custGeom>
              <a:avLst/>
              <a:gdLst>
                <a:gd name="T0" fmla="*/ 38 w 718"/>
                <a:gd name="T1" fmla="*/ 0 h 441"/>
                <a:gd name="T2" fmla="*/ 663 w 718"/>
                <a:gd name="T3" fmla="*/ 32 h 441"/>
                <a:gd name="T4" fmla="*/ 667 w 718"/>
                <a:gd name="T5" fmla="*/ 142 h 441"/>
                <a:gd name="T6" fmla="*/ 696 w 718"/>
                <a:gd name="T7" fmla="*/ 234 h 441"/>
                <a:gd name="T8" fmla="*/ 699 w 718"/>
                <a:gd name="T9" fmla="*/ 348 h 441"/>
                <a:gd name="T10" fmla="*/ 718 w 718"/>
                <a:gd name="T11" fmla="*/ 441 h 441"/>
                <a:gd name="T12" fmla="*/ 340 w 718"/>
                <a:gd name="T13" fmla="*/ 429 h 441"/>
                <a:gd name="T14" fmla="*/ 0 w 718"/>
                <a:gd name="T15" fmla="*/ 405 h 441"/>
                <a:gd name="T16" fmla="*/ 38 w 718"/>
                <a:gd name="T17" fmla="*/ 0 h 441"/>
                <a:gd name="T18" fmla="*/ 38 w 718"/>
                <a:gd name="T19" fmla="*/ 0 h 4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8"/>
                <a:gd name="T31" fmla="*/ 0 h 441"/>
                <a:gd name="T32" fmla="*/ 718 w 718"/>
                <a:gd name="T33" fmla="*/ 441 h 4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8" h="441">
                  <a:moveTo>
                    <a:pt x="38" y="0"/>
                  </a:moveTo>
                  <a:lnTo>
                    <a:pt x="663" y="32"/>
                  </a:lnTo>
                  <a:lnTo>
                    <a:pt x="667" y="142"/>
                  </a:lnTo>
                  <a:lnTo>
                    <a:pt x="696" y="234"/>
                  </a:lnTo>
                  <a:lnTo>
                    <a:pt x="699" y="348"/>
                  </a:lnTo>
                  <a:lnTo>
                    <a:pt x="718" y="441"/>
                  </a:lnTo>
                  <a:lnTo>
                    <a:pt x="340" y="429"/>
                  </a:lnTo>
                  <a:lnTo>
                    <a:pt x="0" y="405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Freeform 950"/>
            <p:cNvSpPr>
              <a:spLocks/>
            </p:cNvSpPr>
            <p:nvPr/>
          </p:nvSpPr>
          <p:spPr bwMode="auto">
            <a:xfrm>
              <a:off x="3385" y="900"/>
              <a:ext cx="384" cy="251"/>
            </a:xfrm>
            <a:custGeom>
              <a:avLst/>
              <a:gdLst>
                <a:gd name="T0" fmla="*/ 38 w 768"/>
                <a:gd name="T1" fmla="*/ 0 h 502"/>
                <a:gd name="T2" fmla="*/ 378 w 768"/>
                <a:gd name="T3" fmla="*/ 24 h 502"/>
                <a:gd name="T4" fmla="*/ 756 w 768"/>
                <a:gd name="T5" fmla="*/ 36 h 502"/>
                <a:gd name="T6" fmla="*/ 732 w 768"/>
                <a:gd name="T7" fmla="*/ 83 h 502"/>
                <a:gd name="T8" fmla="*/ 768 w 768"/>
                <a:gd name="T9" fmla="*/ 118 h 502"/>
                <a:gd name="T10" fmla="*/ 766 w 768"/>
                <a:gd name="T11" fmla="*/ 365 h 502"/>
                <a:gd name="T12" fmla="*/ 751 w 768"/>
                <a:gd name="T13" fmla="*/ 363 h 502"/>
                <a:gd name="T14" fmla="*/ 753 w 768"/>
                <a:gd name="T15" fmla="*/ 395 h 502"/>
                <a:gd name="T16" fmla="*/ 764 w 768"/>
                <a:gd name="T17" fmla="*/ 420 h 502"/>
                <a:gd name="T18" fmla="*/ 756 w 768"/>
                <a:gd name="T19" fmla="*/ 443 h 502"/>
                <a:gd name="T20" fmla="*/ 764 w 768"/>
                <a:gd name="T21" fmla="*/ 502 h 502"/>
                <a:gd name="T22" fmla="*/ 747 w 768"/>
                <a:gd name="T23" fmla="*/ 496 h 502"/>
                <a:gd name="T24" fmla="*/ 728 w 768"/>
                <a:gd name="T25" fmla="*/ 473 h 502"/>
                <a:gd name="T26" fmla="*/ 659 w 768"/>
                <a:gd name="T27" fmla="*/ 450 h 502"/>
                <a:gd name="T28" fmla="*/ 593 w 768"/>
                <a:gd name="T29" fmla="*/ 454 h 502"/>
                <a:gd name="T30" fmla="*/ 555 w 768"/>
                <a:gd name="T31" fmla="*/ 426 h 502"/>
                <a:gd name="T32" fmla="*/ 0 w 768"/>
                <a:gd name="T33" fmla="*/ 393 h 502"/>
                <a:gd name="T34" fmla="*/ 38 w 768"/>
                <a:gd name="T35" fmla="*/ 0 h 502"/>
                <a:gd name="T36" fmla="*/ 38 w 76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8"/>
                <a:gd name="T58" fmla="*/ 0 h 502"/>
                <a:gd name="T59" fmla="*/ 768 w 76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8" h="502">
                  <a:moveTo>
                    <a:pt x="38" y="0"/>
                  </a:moveTo>
                  <a:lnTo>
                    <a:pt x="378" y="24"/>
                  </a:lnTo>
                  <a:lnTo>
                    <a:pt x="756" y="36"/>
                  </a:lnTo>
                  <a:lnTo>
                    <a:pt x="732" y="83"/>
                  </a:lnTo>
                  <a:lnTo>
                    <a:pt x="768" y="118"/>
                  </a:lnTo>
                  <a:lnTo>
                    <a:pt x="766" y="365"/>
                  </a:lnTo>
                  <a:lnTo>
                    <a:pt x="751" y="363"/>
                  </a:lnTo>
                  <a:lnTo>
                    <a:pt x="753" y="395"/>
                  </a:lnTo>
                  <a:lnTo>
                    <a:pt x="764" y="420"/>
                  </a:lnTo>
                  <a:lnTo>
                    <a:pt x="756" y="443"/>
                  </a:lnTo>
                  <a:lnTo>
                    <a:pt x="764" y="502"/>
                  </a:lnTo>
                  <a:lnTo>
                    <a:pt x="747" y="496"/>
                  </a:lnTo>
                  <a:lnTo>
                    <a:pt x="728" y="473"/>
                  </a:lnTo>
                  <a:lnTo>
                    <a:pt x="659" y="450"/>
                  </a:lnTo>
                  <a:lnTo>
                    <a:pt x="593" y="454"/>
                  </a:lnTo>
                  <a:lnTo>
                    <a:pt x="555" y="426"/>
                  </a:lnTo>
                  <a:lnTo>
                    <a:pt x="0" y="39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Freeform 951"/>
            <p:cNvSpPr>
              <a:spLocks/>
            </p:cNvSpPr>
            <p:nvPr/>
          </p:nvSpPr>
          <p:spPr bwMode="auto">
            <a:xfrm>
              <a:off x="3373" y="1097"/>
              <a:ext cx="451" cy="220"/>
            </a:xfrm>
            <a:custGeom>
              <a:avLst/>
              <a:gdLst>
                <a:gd name="T0" fmla="*/ 25 w 901"/>
                <a:gd name="T1" fmla="*/ 0 h 439"/>
                <a:gd name="T2" fmla="*/ 580 w 901"/>
                <a:gd name="T3" fmla="*/ 33 h 439"/>
                <a:gd name="T4" fmla="*/ 618 w 901"/>
                <a:gd name="T5" fmla="*/ 61 h 439"/>
                <a:gd name="T6" fmla="*/ 684 w 901"/>
                <a:gd name="T7" fmla="*/ 57 h 439"/>
                <a:gd name="T8" fmla="*/ 753 w 901"/>
                <a:gd name="T9" fmla="*/ 80 h 439"/>
                <a:gd name="T10" fmla="*/ 772 w 901"/>
                <a:gd name="T11" fmla="*/ 103 h 439"/>
                <a:gd name="T12" fmla="*/ 789 w 901"/>
                <a:gd name="T13" fmla="*/ 109 h 439"/>
                <a:gd name="T14" fmla="*/ 819 w 901"/>
                <a:gd name="T15" fmla="*/ 192 h 439"/>
                <a:gd name="T16" fmla="*/ 819 w 901"/>
                <a:gd name="T17" fmla="*/ 217 h 439"/>
                <a:gd name="T18" fmla="*/ 840 w 901"/>
                <a:gd name="T19" fmla="*/ 257 h 439"/>
                <a:gd name="T20" fmla="*/ 850 w 901"/>
                <a:gd name="T21" fmla="*/ 320 h 439"/>
                <a:gd name="T22" fmla="*/ 844 w 901"/>
                <a:gd name="T23" fmla="*/ 339 h 439"/>
                <a:gd name="T24" fmla="*/ 857 w 901"/>
                <a:gd name="T25" fmla="*/ 359 h 439"/>
                <a:gd name="T26" fmla="*/ 901 w 901"/>
                <a:gd name="T27" fmla="*/ 439 h 439"/>
                <a:gd name="T28" fmla="*/ 500 w 901"/>
                <a:gd name="T29" fmla="*/ 435 h 439"/>
                <a:gd name="T30" fmla="*/ 198 w 901"/>
                <a:gd name="T31" fmla="*/ 418 h 439"/>
                <a:gd name="T32" fmla="*/ 205 w 901"/>
                <a:gd name="T33" fmla="*/ 285 h 439"/>
                <a:gd name="T34" fmla="*/ 0 w 901"/>
                <a:gd name="T35" fmla="*/ 268 h 439"/>
                <a:gd name="T36" fmla="*/ 25 w 901"/>
                <a:gd name="T37" fmla="*/ 0 h 439"/>
                <a:gd name="T38" fmla="*/ 25 w 901"/>
                <a:gd name="T39" fmla="*/ 0 h 4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01"/>
                <a:gd name="T61" fmla="*/ 0 h 439"/>
                <a:gd name="T62" fmla="*/ 901 w 901"/>
                <a:gd name="T63" fmla="*/ 439 h 4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01" h="439">
                  <a:moveTo>
                    <a:pt x="25" y="0"/>
                  </a:moveTo>
                  <a:lnTo>
                    <a:pt x="580" y="33"/>
                  </a:lnTo>
                  <a:lnTo>
                    <a:pt x="618" y="61"/>
                  </a:lnTo>
                  <a:lnTo>
                    <a:pt x="684" y="57"/>
                  </a:lnTo>
                  <a:lnTo>
                    <a:pt x="753" y="80"/>
                  </a:lnTo>
                  <a:lnTo>
                    <a:pt x="772" y="103"/>
                  </a:lnTo>
                  <a:lnTo>
                    <a:pt x="789" y="109"/>
                  </a:lnTo>
                  <a:lnTo>
                    <a:pt x="819" y="192"/>
                  </a:lnTo>
                  <a:lnTo>
                    <a:pt x="819" y="217"/>
                  </a:lnTo>
                  <a:lnTo>
                    <a:pt x="840" y="257"/>
                  </a:lnTo>
                  <a:lnTo>
                    <a:pt x="850" y="320"/>
                  </a:lnTo>
                  <a:lnTo>
                    <a:pt x="844" y="339"/>
                  </a:lnTo>
                  <a:lnTo>
                    <a:pt x="857" y="359"/>
                  </a:lnTo>
                  <a:lnTo>
                    <a:pt x="901" y="439"/>
                  </a:lnTo>
                  <a:lnTo>
                    <a:pt x="500" y="435"/>
                  </a:lnTo>
                  <a:lnTo>
                    <a:pt x="198" y="418"/>
                  </a:lnTo>
                  <a:lnTo>
                    <a:pt x="205" y="285"/>
                  </a:lnTo>
                  <a:lnTo>
                    <a:pt x="0" y="268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Freeform 952"/>
            <p:cNvSpPr>
              <a:spLocks/>
            </p:cNvSpPr>
            <p:nvPr/>
          </p:nvSpPr>
          <p:spPr bwMode="auto">
            <a:xfrm>
              <a:off x="3458" y="1306"/>
              <a:ext cx="406" cy="213"/>
            </a:xfrm>
            <a:custGeom>
              <a:avLst/>
              <a:gdLst>
                <a:gd name="T0" fmla="*/ 29 w 812"/>
                <a:gd name="T1" fmla="*/ 0 h 426"/>
                <a:gd name="T2" fmla="*/ 331 w 812"/>
                <a:gd name="T3" fmla="*/ 17 h 426"/>
                <a:gd name="T4" fmla="*/ 732 w 812"/>
                <a:gd name="T5" fmla="*/ 21 h 426"/>
                <a:gd name="T6" fmla="*/ 755 w 812"/>
                <a:gd name="T7" fmla="*/ 40 h 426"/>
                <a:gd name="T8" fmla="*/ 766 w 812"/>
                <a:gd name="T9" fmla="*/ 36 h 426"/>
                <a:gd name="T10" fmla="*/ 782 w 812"/>
                <a:gd name="T11" fmla="*/ 57 h 426"/>
                <a:gd name="T12" fmla="*/ 768 w 812"/>
                <a:gd name="T13" fmla="*/ 57 h 426"/>
                <a:gd name="T14" fmla="*/ 755 w 812"/>
                <a:gd name="T15" fmla="*/ 86 h 426"/>
                <a:gd name="T16" fmla="*/ 787 w 812"/>
                <a:gd name="T17" fmla="*/ 132 h 426"/>
                <a:gd name="T18" fmla="*/ 812 w 812"/>
                <a:gd name="T19" fmla="*/ 137 h 426"/>
                <a:gd name="T20" fmla="*/ 808 w 812"/>
                <a:gd name="T21" fmla="*/ 424 h 426"/>
                <a:gd name="T22" fmla="*/ 464 w 812"/>
                <a:gd name="T23" fmla="*/ 426 h 426"/>
                <a:gd name="T24" fmla="*/ 0 w 812"/>
                <a:gd name="T25" fmla="*/ 405 h 426"/>
                <a:gd name="T26" fmla="*/ 29 w 812"/>
                <a:gd name="T27" fmla="*/ 0 h 426"/>
                <a:gd name="T28" fmla="*/ 29 w 812"/>
                <a:gd name="T29" fmla="*/ 0 h 4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12"/>
                <a:gd name="T46" fmla="*/ 0 h 426"/>
                <a:gd name="T47" fmla="*/ 812 w 812"/>
                <a:gd name="T48" fmla="*/ 426 h 4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12" h="426">
                  <a:moveTo>
                    <a:pt x="29" y="0"/>
                  </a:moveTo>
                  <a:lnTo>
                    <a:pt x="331" y="17"/>
                  </a:lnTo>
                  <a:lnTo>
                    <a:pt x="732" y="21"/>
                  </a:lnTo>
                  <a:lnTo>
                    <a:pt x="755" y="40"/>
                  </a:lnTo>
                  <a:lnTo>
                    <a:pt x="766" y="36"/>
                  </a:lnTo>
                  <a:lnTo>
                    <a:pt x="782" y="57"/>
                  </a:lnTo>
                  <a:lnTo>
                    <a:pt x="768" y="57"/>
                  </a:lnTo>
                  <a:lnTo>
                    <a:pt x="755" y="86"/>
                  </a:lnTo>
                  <a:lnTo>
                    <a:pt x="787" y="132"/>
                  </a:lnTo>
                  <a:lnTo>
                    <a:pt x="812" y="137"/>
                  </a:lnTo>
                  <a:lnTo>
                    <a:pt x="808" y="424"/>
                  </a:lnTo>
                  <a:lnTo>
                    <a:pt x="464" y="426"/>
                  </a:lnTo>
                  <a:lnTo>
                    <a:pt x="0" y="40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Freeform 953"/>
            <p:cNvSpPr>
              <a:spLocks/>
            </p:cNvSpPr>
            <p:nvPr/>
          </p:nvSpPr>
          <p:spPr bwMode="auto">
            <a:xfrm>
              <a:off x="3402" y="1505"/>
              <a:ext cx="472" cy="239"/>
            </a:xfrm>
            <a:custGeom>
              <a:avLst/>
              <a:gdLst>
                <a:gd name="T0" fmla="*/ 6 w 943"/>
                <a:gd name="T1" fmla="*/ 0 h 479"/>
                <a:gd name="T2" fmla="*/ 110 w 943"/>
                <a:gd name="T3" fmla="*/ 7 h 479"/>
                <a:gd name="T4" fmla="*/ 574 w 943"/>
                <a:gd name="T5" fmla="*/ 28 h 479"/>
                <a:gd name="T6" fmla="*/ 918 w 943"/>
                <a:gd name="T7" fmla="*/ 26 h 479"/>
                <a:gd name="T8" fmla="*/ 922 w 943"/>
                <a:gd name="T9" fmla="*/ 97 h 479"/>
                <a:gd name="T10" fmla="*/ 943 w 943"/>
                <a:gd name="T11" fmla="*/ 247 h 479"/>
                <a:gd name="T12" fmla="*/ 939 w 943"/>
                <a:gd name="T13" fmla="*/ 479 h 479"/>
                <a:gd name="T14" fmla="*/ 865 w 943"/>
                <a:gd name="T15" fmla="*/ 439 h 479"/>
                <a:gd name="T16" fmla="*/ 783 w 943"/>
                <a:gd name="T17" fmla="*/ 454 h 479"/>
                <a:gd name="T18" fmla="*/ 724 w 943"/>
                <a:gd name="T19" fmla="*/ 471 h 479"/>
                <a:gd name="T20" fmla="*/ 639 w 943"/>
                <a:gd name="T21" fmla="*/ 473 h 479"/>
                <a:gd name="T22" fmla="*/ 574 w 943"/>
                <a:gd name="T23" fmla="*/ 435 h 479"/>
                <a:gd name="T24" fmla="*/ 557 w 943"/>
                <a:gd name="T25" fmla="*/ 454 h 479"/>
                <a:gd name="T26" fmla="*/ 456 w 943"/>
                <a:gd name="T27" fmla="*/ 410 h 479"/>
                <a:gd name="T28" fmla="*/ 407 w 943"/>
                <a:gd name="T29" fmla="*/ 399 h 479"/>
                <a:gd name="T30" fmla="*/ 382 w 943"/>
                <a:gd name="T31" fmla="*/ 376 h 479"/>
                <a:gd name="T32" fmla="*/ 352 w 943"/>
                <a:gd name="T33" fmla="*/ 374 h 479"/>
                <a:gd name="T34" fmla="*/ 319 w 943"/>
                <a:gd name="T35" fmla="*/ 347 h 479"/>
                <a:gd name="T36" fmla="*/ 331 w 943"/>
                <a:gd name="T37" fmla="*/ 89 h 479"/>
                <a:gd name="T38" fmla="*/ 0 w 943"/>
                <a:gd name="T39" fmla="*/ 70 h 479"/>
                <a:gd name="T40" fmla="*/ 6 w 943"/>
                <a:gd name="T41" fmla="*/ 0 h 479"/>
                <a:gd name="T42" fmla="*/ 6 w 943"/>
                <a:gd name="T43" fmla="*/ 0 h 47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43"/>
                <a:gd name="T67" fmla="*/ 0 h 479"/>
                <a:gd name="T68" fmla="*/ 943 w 943"/>
                <a:gd name="T69" fmla="*/ 479 h 47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43" h="479">
                  <a:moveTo>
                    <a:pt x="6" y="0"/>
                  </a:moveTo>
                  <a:lnTo>
                    <a:pt x="110" y="7"/>
                  </a:lnTo>
                  <a:lnTo>
                    <a:pt x="574" y="28"/>
                  </a:lnTo>
                  <a:lnTo>
                    <a:pt x="918" y="26"/>
                  </a:lnTo>
                  <a:lnTo>
                    <a:pt x="922" y="97"/>
                  </a:lnTo>
                  <a:lnTo>
                    <a:pt x="943" y="247"/>
                  </a:lnTo>
                  <a:lnTo>
                    <a:pt x="939" y="479"/>
                  </a:lnTo>
                  <a:lnTo>
                    <a:pt x="865" y="439"/>
                  </a:lnTo>
                  <a:lnTo>
                    <a:pt x="783" y="454"/>
                  </a:lnTo>
                  <a:lnTo>
                    <a:pt x="724" y="471"/>
                  </a:lnTo>
                  <a:lnTo>
                    <a:pt x="639" y="473"/>
                  </a:lnTo>
                  <a:lnTo>
                    <a:pt x="574" y="435"/>
                  </a:lnTo>
                  <a:lnTo>
                    <a:pt x="557" y="454"/>
                  </a:lnTo>
                  <a:lnTo>
                    <a:pt x="456" y="410"/>
                  </a:lnTo>
                  <a:lnTo>
                    <a:pt x="407" y="399"/>
                  </a:lnTo>
                  <a:lnTo>
                    <a:pt x="382" y="376"/>
                  </a:lnTo>
                  <a:lnTo>
                    <a:pt x="352" y="374"/>
                  </a:lnTo>
                  <a:lnTo>
                    <a:pt x="319" y="347"/>
                  </a:lnTo>
                  <a:lnTo>
                    <a:pt x="331" y="89"/>
                  </a:lnTo>
                  <a:lnTo>
                    <a:pt x="0" y="7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Freeform 954"/>
            <p:cNvSpPr>
              <a:spLocks/>
            </p:cNvSpPr>
            <p:nvPr/>
          </p:nvSpPr>
          <p:spPr bwMode="auto">
            <a:xfrm>
              <a:off x="3736" y="696"/>
              <a:ext cx="356" cy="387"/>
            </a:xfrm>
            <a:custGeom>
              <a:avLst/>
              <a:gdLst>
                <a:gd name="T0" fmla="*/ 4 w 711"/>
                <a:gd name="T1" fmla="*/ 146 h 774"/>
                <a:gd name="T2" fmla="*/ 33 w 711"/>
                <a:gd name="T3" fmla="*/ 238 h 774"/>
                <a:gd name="T4" fmla="*/ 36 w 711"/>
                <a:gd name="T5" fmla="*/ 352 h 774"/>
                <a:gd name="T6" fmla="*/ 55 w 711"/>
                <a:gd name="T7" fmla="*/ 445 h 774"/>
                <a:gd name="T8" fmla="*/ 31 w 711"/>
                <a:gd name="T9" fmla="*/ 492 h 774"/>
                <a:gd name="T10" fmla="*/ 67 w 711"/>
                <a:gd name="T11" fmla="*/ 527 h 774"/>
                <a:gd name="T12" fmla="*/ 65 w 711"/>
                <a:gd name="T13" fmla="*/ 774 h 774"/>
                <a:gd name="T14" fmla="*/ 584 w 711"/>
                <a:gd name="T15" fmla="*/ 764 h 774"/>
                <a:gd name="T16" fmla="*/ 576 w 711"/>
                <a:gd name="T17" fmla="*/ 715 h 774"/>
                <a:gd name="T18" fmla="*/ 519 w 711"/>
                <a:gd name="T19" fmla="*/ 673 h 774"/>
                <a:gd name="T20" fmla="*/ 493 w 711"/>
                <a:gd name="T21" fmla="*/ 643 h 774"/>
                <a:gd name="T22" fmla="*/ 422 w 711"/>
                <a:gd name="T23" fmla="*/ 599 h 774"/>
                <a:gd name="T24" fmla="*/ 424 w 711"/>
                <a:gd name="T25" fmla="*/ 529 h 774"/>
                <a:gd name="T26" fmla="*/ 409 w 711"/>
                <a:gd name="T27" fmla="*/ 481 h 774"/>
                <a:gd name="T28" fmla="*/ 466 w 711"/>
                <a:gd name="T29" fmla="*/ 413 h 774"/>
                <a:gd name="T30" fmla="*/ 462 w 711"/>
                <a:gd name="T31" fmla="*/ 344 h 774"/>
                <a:gd name="T32" fmla="*/ 557 w 711"/>
                <a:gd name="T33" fmla="*/ 274 h 774"/>
                <a:gd name="T34" fmla="*/ 580 w 711"/>
                <a:gd name="T35" fmla="*/ 234 h 774"/>
                <a:gd name="T36" fmla="*/ 711 w 711"/>
                <a:gd name="T37" fmla="*/ 165 h 774"/>
                <a:gd name="T38" fmla="*/ 652 w 711"/>
                <a:gd name="T39" fmla="*/ 141 h 774"/>
                <a:gd name="T40" fmla="*/ 601 w 711"/>
                <a:gd name="T41" fmla="*/ 146 h 774"/>
                <a:gd name="T42" fmla="*/ 590 w 711"/>
                <a:gd name="T43" fmla="*/ 127 h 774"/>
                <a:gd name="T44" fmla="*/ 495 w 711"/>
                <a:gd name="T45" fmla="*/ 126 h 774"/>
                <a:gd name="T46" fmla="*/ 432 w 711"/>
                <a:gd name="T47" fmla="*/ 107 h 774"/>
                <a:gd name="T48" fmla="*/ 301 w 711"/>
                <a:gd name="T49" fmla="*/ 93 h 774"/>
                <a:gd name="T50" fmla="*/ 282 w 711"/>
                <a:gd name="T51" fmla="*/ 70 h 774"/>
                <a:gd name="T52" fmla="*/ 228 w 711"/>
                <a:gd name="T53" fmla="*/ 50 h 774"/>
                <a:gd name="T54" fmla="*/ 219 w 711"/>
                <a:gd name="T55" fmla="*/ 0 h 774"/>
                <a:gd name="T56" fmla="*/ 187 w 711"/>
                <a:gd name="T57" fmla="*/ 0 h 774"/>
                <a:gd name="T58" fmla="*/ 187 w 711"/>
                <a:gd name="T59" fmla="*/ 36 h 774"/>
                <a:gd name="T60" fmla="*/ 0 w 711"/>
                <a:gd name="T61" fmla="*/ 36 h 774"/>
                <a:gd name="T62" fmla="*/ 4 w 711"/>
                <a:gd name="T63" fmla="*/ 146 h 774"/>
                <a:gd name="T64" fmla="*/ 4 w 711"/>
                <a:gd name="T65" fmla="*/ 146 h 7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1"/>
                <a:gd name="T100" fmla="*/ 0 h 774"/>
                <a:gd name="T101" fmla="*/ 711 w 711"/>
                <a:gd name="T102" fmla="*/ 774 h 7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1" h="774">
                  <a:moveTo>
                    <a:pt x="4" y="146"/>
                  </a:moveTo>
                  <a:lnTo>
                    <a:pt x="33" y="238"/>
                  </a:lnTo>
                  <a:lnTo>
                    <a:pt x="36" y="352"/>
                  </a:lnTo>
                  <a:lnTo>
                    <a:pt x="55" y="445"/>
                  </a:lnTo>
                  <a:lnTo>
                    <a:pt x="31" y="492"/>
                  </a:lnTo>
                  <a:lnTo>
                    <a:pt x="67" y="527"/>
                  </a:lnTo>
                  <a:lnTo>
                    <a:pt x="65" y="774"/>
                  </a:lnTo>
                  <a:lnTo>
                    <a:pt x="584" y="764"/>
                  </a:lnTo>
                  <a:lnTo>
                    <a:pt x="576" y="715"/>
                  </a:lnTo>
                  <a:lnTo>
                    <a:pt x="519" y="673"/>
                  </a:lnTo>
                  <a:lnTo>
                    <a:pt x="493" y="643"/>
                  </a:lnTo>
                  <a:lnTo>
                    <a:pt x="422" y="599"/>
                  </a:lnTo>
                  <a:lnTo>
                    <a:pt x="424" y="529"/>
                  </a:lnTo>
                  <a:lnTo>
                    <a:pt x="409" y="481"/>
                  </a:lnTo>
                  <a:lnTo>
                    <a:pt x="466" y="413"/>
                  </a:lnTo>
                  <a:lnTo>
                    <a:pt x="462" y="344"/>
                  </a:lnTo>
                  <a:lnTo>
                    <a:pt x="557" y="274"/>
                  </a:lnTo>
                  <a:lnTo>
                    <a:pt x="580" y="234"/>
                  </a:lnTo>
                  <a:lnTo>
                    <a:pt x="711" y="165"/>
                  </a:lnTo>
                  <a:lnTo>
                    <a:pt x="652" y="141"/>
                  </a:lnTo>
                  <a:lnTo>
                    <a:pt x="601" y="146"/>
                  </a:lnTo>
                  <a:lnTo>
                    <a:pt x="590" y="127"/>
                  </a:lnTo>
                  <a:lnTo>
                    <a:pt x="495" y="126"/>
                  </a:lnTo>
                  <a:lnTo>
                    <a:pt x="432" y="107"/>
                  </a:lnTo>
                  <a:lnTo>
                    <a:pt x="301" y="93"/>
                  </a:lnTo>
                  <a:lnTo>
                    <a:pt x="282" y="70"/>
                  </a:lnTo>
                  <a:lnTo>
                    <a:pt x="228" y="50"/>
                  </a:lnTo>
                  <a:lnTo>
                    <a:pt x="219" y="0"/>
                  </a:lnTo>
                  <a:lnTo>
                    <a:pt x="187" y="0"/>
                  </a:lnTo>
                  <a:lnTo>
                    <a:pt x="187" y="36"/>
                  </a:lnTo>
                  <a:lnTo>
                    <a:pt x="0" y="36"/>
                  </a:lnTo>
                  <a:lnTo>
                    <a:pt x="4" y="146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Freeform 955"/>
            <p:cNvSpPr>
              <a:spLocks/>
            </p:cNvSpPr>
            <p:nvPr/>
          </p:nvSpPr>
          <p:spPr bwMode="auto">
            <a:xfrm>
              <a:off x="3761" y="1078"/>
              <a:ext cx="326" cy="210"/>
            </a:xfrm>
            <a:custGeom>
              <a:avLst/>
              <a:gdLst>
                <a:gd name="T0" fmla="*/ 2 w 652"/>
                <a:gd name="T1" fmla="*/ 40 h 420"/>
                <a:gd name="T2" fmla="*/ 13 w 652"/>
                <a:gd name="T3" fmla="*/ 65 h 420"/>
                <a:gd name="T4" fmla="*/ 5 w 652"/>
                <a:gd name="T5" fmla="*/ 88 h 420"/>
                <a:gd name="T6" fmla="*/ 13 w 652"/>
                <a:gd name="T7" fmla="*/ 147 h 420"/>
                <a:gd name="T8" fmla="*/ 43 w 652"/>
                <a:gd name="T9" fmla="*/ 230 h 420"/>
                <a:gd name="T10" fmla="*/ 43 w 652"/>
                <a:gd name="T11" fmla="*/ 255 h 420"/>
                <a:gd name="T12" fmla="*/ 64 w 652"/>
                <a:gd name="T13" fmla="*/ 295 h 420"/>
                <a:gd name="T14" fmla="*/ 74 w 652"/>
                <a:gd name="T15" fmla="*/ 358 h 420"/>
                <a:gd name="T16" fmla="*/ 68 w 652"/>
                <a:gd name="T17" fmla="*/ 377 h 420"/>
                <a:gd name="T18" fmla="*/ 81 w 652"/>
                <a:gd name="T19" fmla="*/ 397 h 420"/>
                <a:gd name="T20" fmla="*/ 504 w 652"/>
                <a:gd name="T21" fmla="*/ 388 h 420"/>
                <a:gd name="T22" fmla="*/ 534 w 652"/>
                <a:gd name="T23" fmla="*/ 420 h 420"/>
                <a:gd name="T24" fmla="*/ 578 w 652"/>
                <a:gd name="T25" fmla="*/ 325 h 420"/>
                <a:gd name="T26" fmla="*/ 564 w 652"/>
                <a:gd name="T27" fmla="*/ 289 h 420"/>
                <a:gd name="T28" fmla="*/ 639 w 652"/>
                <a:gd name="T29" fmla="*/ 232 h 420"/>
                <a:gd name="T30" fmla="*/ 652 w 652"/>
                <a:gd name="T31" fmla="*/ 190 h 420"/>
                <a:gd name="T32" fmla="*/ 599 w 652"/>
                <a:gd name="T33" fmla="*/ 129 h 420"/>
                <a:gd name="T34" fmla="*/ 545 w 652"/>
                <a:gd name="T35" fmla="*/ 67 h 420"/>
                <a:gd name="T36" fmla="*/ 534 w 652"/>
                <a:gd name="T37" fmla="*/ 0 h 420"/>
                <a:gd name="T38" fmla="*/ 15 w 652"/>
                <a:gd name="T39" fmla="*/ 10 h 420"/>
                <a:gd name="T40" fmla="*/ 0 w 652"/>
                <a:gd name="T41" fmla="*/ 8 h 420"/>
                <a:gd name="T42" fmla="*/ 2 w 652"/>
                <a:gd name="T43" fmla="*/ 40 h 420"/>
                <a:gd name="T44" fmla="*/ 2 w 652"/>
                <a:gd name="T45" fmla="*/ 40 h 4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52"/>
                <a:gd name="T70" fmla="*/ 0 h 420"/>
                <a:gd name="T71" fmla="*/ 652 w 652"/>
                <a:gd name="T72" fmla="*/ 420 h 4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52" h="420">
                  <a:moveTo>
                    <a:pt x="2" y="40"/>
                  </a:moveTo>
                  <a:lnTo>
                    <a:pt x="13" y="65"/>
                  </a:lnTo>
                  <a:lnTo>
                    <a:pt x="5" y="88"/>
                  </a:lnTo>
                  <a:lnTo>
                    <a:pt x="13" y="147"/>
                  </a:lnTo>
                  <a:lnTo>
                    <a:pt x="43" y="230"/>
                  </a:lnTo>
                  <a:lnTo>
                    <a:pt x="43" y="255"/>
                  </a:lnTo>
                  <a:lnTo>
                    <a:pt x="64" y="295"/>
                  </a:lnTo>
                  <a:lnTo>
                    <a:pt x="74" y="358"/>
                  </a:lnTo>
                  <a:lnTo>
                    <a:pt x="68" y="377"/>
                  </a:lnTo>
                  <a:lnTo>
                    <a:pt x="81" y="397"/>
                  </a:lnTo>
                  <a:lnTo>
                    <a:pt x="504" y="388"/>
                  </a:lnTo>
                  <a:lnTo>
                    <a:pt x="534" y="420"/>
                  </a:lnTo>
                  <a:lnTo>
                    <a:pt x="578" y="325"/>
                  </a:lnTo>
                  <a:lnTo>
                    <a:pt x="564" y="289"/>
                  </a:lnTo>
                  <a:lnTo>
                    <a:pt x="639" y="232"/>
                  </a:lnTo>
                  <a:lnTo>
                    <a:pt x="652" y="190"/>
                  </a:lnTo>
                  <a:lnTo>
                    <a:pt x="599" y="129"/>
                  </a:lnTo>
                  <a:lnTo>
                    <a:pt x="545" y="67"/>
                  </a:lnTo>
                  <a:lnTo>
                    <a:pt x="534" y="0"/>
                  </a:lnTo>
                  <a:lnTo>
                    <a:pt x="15" y="10"/>
                  </a:lnTo>
                  <a:lnTo>
                    <a:pt x="0" y="8"/>
                  </a:lnTo>
                  <a:lnTo>
                    <a:pt x="2" y="40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Freeform 956"/>
            <p:cNvSpPr>
              <a:spLocks/>
            </p:cNvSpPr>
            <p:nvPr/>
          </p:nvSpPr>
          <p:spPr bwMode="auto">
            <a:xfrm>
              <a:off x="3802" y="1272"/>
              <a:ext cx="363" cy="308"/>
            </a:xfrm>
            <a:custGeom>
              <a:avLst/>
              <a:gdLst>
                <a:gd name="T0" fmla="*/ 44 w 727"/>
                <a:gd name="T1" fmla="*/ 89 h 616"/>
                <a:gd name="T2" fmla="*/ 67 w 727"/>
                <a:gd name="T3" fmla="*/ 108 h 616"/>
                <a:gd name="T4" fmla="*/ 78 w 727"/>
                <a:gd name="T5" fmla="*/ 104 h 616"/>
                <a:gd name="T6" fmla="*/ 94 w 727"/>
                <a:gd name="T7" fmla="*/ 125 h 616"/>
                <a:gd name="T8" fmla="*/ 80 w 727"/>
                <a:gd name="T9" fmla="*/ 125 h 616"/>
                <a:gd name="T10" fmla="*/ 67 w 727"/>
                <a:gd name="T11" fmla="*/ 154 h 616"/>
                <a:gd name="T12" fmla="*/ 99 w 727"/>
                <a:gd name="T13" fmla="*/ 200 h 616"/>
                <a:gd name="T14" fmla="*/ 124 w 727"/>
                <a:gd name="T15" fmla="*/ 205 h 616"/>
                <a:gd name="T16" fmla="*/ 120 w 727"/>
                <a:gd name="T17" fmla="*/ 492 h 616"/>
                <a:gd name="T18" fmla="*/ 124 w 727"/>
                <a:gd name="T19" fmla="*/ 563 h 616"/>
                <a:gd name="T20" fmla="*/ 607 w 727"/>
                <a:gd name="T21" fmla="*/ 547 h 616"/>
                <a:gd name="T22" fmla="*/ 613 w 727"/>
                <a:gd name="T23" fmla="*/ 589 h 616"/>
                <a:gd name="T24" fmla="*/ 592 w 727"/>
                <a:gd name="T25" fmla="*/ 616 h 616"/>
                <a:gd name="T26" fmla="*/ 666 w 727"/>
                <a:gd name="T27" fmla="*/ 612 h 616"/>
                <a:gd name="T28" fmla="*/ 679 w 727"/>
                <a:gd name="T29" fmla="*/ 589 h 616"/>
                <a:gd name="T30" fmla="*/ 679 w 727"/>
                <a:gd name="T31" fmla="*/ 563 h 616"/>
                <a:gd name="T32" fmla="*/ 698 w 727"/>
                <a:gd name="T33" fmla="*/ 544 h 616"/>
                <a:gd name="T34" fmla="*/ 702 w 727"/>
                <a:gd name="T35" fmla="*/ 523 h 616"/>
                <a:gd name="T36" fmla="*/ 721 w 727"/>
                <a:gd name="T37" fmla="*/ 521 h 616"/>
                <a:gd name="T38" fmla="*/ 727 w 727"/>
                <a:gd name="T39" fmla="*/ 479 h 616"/>
                <a:gd name="T40" fmla="*/ 700 w 727"/>
                <a:gd name="T41" fmla="*/ 473 h 616"/>
                <a:gd name="T42" fmla="*/ 683 w 727"/>
                <a:gd name="T43" fmla="*/ 443 h 616"/>
                <a:gd name="T44" fmla="*/ 656 w 727"/>
                <a:gd name="T45" fmla="*/ 369 h 616"/>
                <a:gd name="T46" fmla="*/ 626 w 727"/>
                <a:gd name="T47" fmla="*/ 359 h 616"/>
                <a:gd name="T48" fmla="*/ 592 w 727"/>
                <a:gd name="T49" fmla="*/ 331 h 616"/>
                <a:gd name="T50" fmla="*/ 578 w 727"/>
                <a:gd name="T51" fmla="*/ 293 h 616"/>
                <a:gd name="T52" fmla="*/ 599 w 727"/>
                <a:gd name="T53" fmla="*/ 234 h 616"/>
                <a:gd name="T54" fmla="*/ 582 w 727"/>
                <a:gd name="T55" fmla="*/ 222 h 616"/>
                <a:gd name="T56" fmla="*/ 540 w 727"/>
                <a:gd name="T57" fmla="*/ 222 h 616"/>
                <a:gd name="T58" fmla="*/ 531 w 727"/>
                <a:gd name="T59" fmla="*/ 186 h 616"/>
                <a:gd name="T60" fmla="*/ 462 w 727"/>
                <a:gd name="T61" fmla="*/ 114 h 616"/>
                <a:gd name="T62" fmla="*/ 445 w 727"/>
                <a:gd name="T63" fmla="*/ 55 h 616"/>
                <a:gd name="T64" fmla="*/ 453 w 727"/>
                <a:gd name="T65" fmla="*/ 32 h 616"/>
                <a:gd name="T66" fmla="*/ 423 w 727"/>
                <a:gd name="T67" fmla="*/ 0 h 616"/>
                <a:gd name="T68" fmla="*/ 0 w 727"/>
                <a:gd name="T69" fmla="*/ 9 h 616"/>
                <a:gd name="T70" fmla="*/ 44 w 727"/>
                <a:gd name="T71" fmla="*/ 89 h 616"/>
                <a:gd name="T72" fmla="*/ 44 w 727"/>
                <a:gd name="T73" fmla="*/ 89 h 6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27"/>
                <a:gd name="T112" fmla="*/ 0 h 616"/>
                <a:gd name="T113" fmla="*/ 727 w 727"/>
                <a:gd name="T114" fmla="*/ 616 h 6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27" h="616">
                  <a:moveTo>
                    <a:pt x="44" y="89"/>
                  </a:moveTo>
                  <a:lnTo>
                    <a:pt x="67" y="108"/>
                  </a:lnTo>
                  <a:lnTo>
                    <a:pt x="78" y="104"/>
                  </a:lnTo>
                  <a:lnTo>
                    <a:pt x="94" y="125"/>
                  </a:lnTo>
                  <a:lnTo>
                    <a:pt x="80" y="125"/>
                  </a:lnTo>
                  <a:lnTo>
                    <a:pt x="67" y="154"/>
                  </a:lnTo>
                  <a:lnTo>
                    <a:pt x="99" y="200"/>
                  </a:lnTo>
                  <a:lnTo>
                    <a:pt x="124" y="205"/>
                  </a:lnTo>
                  <a:lnTo>
                    <a:pt x="120" y="492"/>
                  </a:lnTo>
                  <a:lnTo>
                    <a:pt x="124" y="563"/>
                  </a:lnTo>
                  <a:lnTo>
                    <a:pt x="607" y="547"/>
                  </a:lnTo>
                  <a:lnTo>
                    <a:pt x="613" y="589"/>
                  </a:lnTo>
                  <a:lnTo>
                    <a:pt x="592" y="616"/>
                  </a:lnTo>
                  <a:lnTo>
                    <a:pt x="666" y="612"/>
                  </a:lnTo>
                  <a:lnTo>
                    <a:pt x="679" y="589"/>
                  </a:lnTo>
                  <a:lnTo>
                    <a:pt x="679" y="563"/>
                  </a:lnTo>
                  <a:lnTo>
                    <a:pt x="698" y="544"/>
                  </a:lnTo>
                  <a:lnTo>
                    <a:pt x="702" y="523"/>
                  </a:lnTo>
                  <a:lnTo>
                    <a:pt x="721" y="521"/>
                  </a:lnTo>
                  <a:lnTo>
                    <a:pt x="727" y="479"/>
                  </a:lnTo>
                  <a:lnTo>
                    <a:pt x="700" y="473"/>
                  </a:lnTo>
                  <a:lnTo>
                    <a:pt x="683" y="443"/>
                  </a:lnTo>
                  <a:lnTo>
                    <a:pt x="656" y="369"/>
                  </a:lnTo>
                  <a:lnTo>
                    <a:pt x="626" y="359"/>
                  </a:lnTo>
                  <a:lnTo>
                    <a:pt x="592" y="331"/>
                  </a:lnTo>
                  <a:lnTo>
                    <a:pt x="578" y="293"/>
                  </a:lnTo>
                  <a:lnTo>
                    <a:pt x="599" y="234"/>
                  </a:lnTo>
                  <a:lnTo>
                    <a:pt x="582" y="222"/>
                  </a:lnTo>
                  <a:lnTo>
                    <a:pt x="540" y="222"/>
                  </a:lnTo>
                  <a:lnTo>
                    <a:pt x="531" y="186"/>
                  </a:lnTo>
                  <a:lnTo>
                    <a:pt x="462" y="114"/>
                  </a:lnTo>
                  <a:lnTo>
                    <a:pt x="445" y="55"/>
                  </a:lnTo>
                  <a:lnTo>
                    <a:pt x="453" y="32"/>
                  </a:lnTo>
                  <a:lnTo>
                    <a:pt x="423" y="0"/>
                  </a:lnTo>
                  <a:lnTo>
                    <a:pt x="0" y="9"/>
                  </a:lnTo>
                  <a:lnTo>
                    <a:pt x="44" y="89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Freeform 957"/>
            <p:cNvSpPr>
              <a:spLocks/>
            </p:cNvSpPr>
            <p:nvPr/>
          </p:nvSpPr>
          <p:spPr bwMode="auto">
            <a:xfrm>
              <a:off x="3864" y="1546"/>
              <a:ext cx="275" cy="240"/>
            </a:xfrm>
            <a:custGeom>
              <a:avLst/>
              <a:gdLst>
                <a:gd name="T0" fmla="*/ 21 w 551"/>
                <a:gd name="T1" fmla="*/ 166 h 481"/>
                <a:gd name="T2" fmla="*/ 17 w 551"/>
                <a:gd name="T3" fmla="*/ 398 h 481"/>
                <a:gd name="T4" fmla="*/ 29 w 551"/>
                <a:gd name="T5" fmla="*/ 411 h 481"/>
                <a:gd name="T6" fmla="*/ 69 w 551"/>
                <a:gd name="T7" fmla="*/ 411 h 481"/>
                <a:gd name="T8" fmla="*/ 70 w 551"/>
                <a:gd name="T9" fmla="*/ 481 h 481"/>
                <a:gd name="T10" fmla="*/ 397 w 551"/>
                <a:gd name="T11" fmla="*/ 477 h 481"/>
                <a:gd name="T12" fmla="*/ 392 w 551"/>
                <a:gd name="T13" fmla="*/ 405 h 481"/>
                <a:gd name="T14" fmla="*/ 418 w 551"/>
                <a:gd name="T15" fmla="*/ 325 h 481"/>
                <a:gd name="T16" fmla="*/ 460 w 551"/>
                <a:gd name="T17" fmla="*/ 270 h 481"/>
                <a:gd name="T18" fmla="*/ 456 w 551"/>
                <a:gd name="T19" fmla="*/ 255 h 481"/>
                <a:gd name="T20" fmla="*/ 487 w 551"/>
                <a:gd name="T21" fmla="*/ 204 h 481"/>
                <a:gd name="T22" fmla="*/ 504 w 551"/>
                <a:gd name="T23" fmla="*/ 149 h 481"/>
                <a:gd name="T24" fmla="*/ 498 w 551"/>
                <a:gd name="T25" fmla="*/ 145 h 481"/>
                <a:gd name="T26" fmla="*/ 525 w 551"/>
                <a:gd name="T27" fmla="*/ 124 h 481"/>
                <a:gd name="T28" fmla="*/ 551 w 551"/>
                <a:gd name="T29" fmla="*/ 76 h 481"/>
                <a:gd name="T30" fmla="*/ 542 w 551"/>
                <a:gd name="T31" fmla="*/ 65 h 481"/>
                <a:gd name="T32" fmla="*/ 468 w 551"/>
                <a:gd name="T33" fmla="*/ 69 h 481"/>
                <a:gd name="T34" fmla="*/ 489 w 551"/>
                <a:gd name="T35" fmla="*/ 42 h 481"/>
                <a:gd name="T36" fmla="*/ 483 w 551"/>
                <a:gd name="T37" fmla="*/ 0 h 481"/>
                <a:gd name="T38" fmla="*/ 0 w 551"/>
                <a:gd name="T39" fmla="*/ 16 h 481"/>
                <a:gd name="T40" fmla="*/ 21 w 551"/>
                <a:gd name="T41" fmla="*/ 166 h 481"/>
                <a:gd name="T42" fmla="*/ 21 w 551"/>
                <a:gd name="T43" fmla="*/ 166 h 48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1"/>
                <a:gd name="T67" fmla="*/ 0 h 481"/>
                <a:gd name="T68" fmla="*/ 551 w 551"/>
                <a:gd name="T69" fmla="*/ 481 h 48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1" h="481">
                  <a:moveTo>
                    <a:pt x="21" y="166"/>
                  </a:moveTo>
                  <a:lnTo>
                    <a:pt x="17" y="398"/>
                  </a:lnTo>
                  <a:lnTo>
                    <a:pt x="29" y="411"/>
                  </a:lnTo>
                  <a:lnTo>
                    <a:pt x="69" y="411"/>
                  </a:lnTo>
                  <a:lnTo>
                    <a:pt x="70" y="481"/>
                  </a:lnTo>
                  <a:lnTo>
                    <a:pt x="397" y="477"/>
                  </a:lnTo>
                  <a:lnTo>
                    <a:pt x="392" y="405"/>
                  </a:lnTo>
                  <a:lnTo>
                    <a:pt x="418" y="325"/>
                  </a:lnTo>
                  <a:lnTo>
                    <a:pt x="460" y="270"/>
                  </a:lnTo>
                  <a:lnTo>
                    <a:pt x="456" y="255"/>
                  </a:lnTo>
                  <a:lnTo>
                    <a:pt x="487" y="204"/>
                  </a:lnTo>
                  <a:lnTo>
                    <a:pt x="504" y="149"/>
                  </a:lnTo>
                  <a:lnTo>
                    <a:pt x="498" y="145"/>
                  </a:lnTo>
                  <a:lnTo>
                    <a:pt x="525" y="124"/>
                  </a:lnTo>
                  <a:lnTo>
                    <a:pt x="551" y="76"/>
                  </a:lnTo>
                  <a:lnTo>
                    <a:pt x="542" y="65"/>
                  </a:lnTo>
                  <a:lnTo>
                    <a:pt x="468" y="69"/>
                  </a:lnTo>
                  <a:lnTo>
                    <a:pt x="489" y="42"/>
                  </a:lnTo>
                  <a:lnTo>
                    <a:pt x="483" y="0"/>
                  </a:lnTo>
                  <a:lnTo>
                    <a:pt x="0" y="16"/>
                  </a:lnTo>
                  <a:lnTo>
                    <a:pt x="21" y="166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Freeform 958"/>
            <p:cNvSpPr>
              <a:spLocks/>
            </p:cNvSpPr>
            <p:nvPr/>
          </p:nvSpPr>
          <p:spPr bwMode="auto">
            <a:xfrm>
              <a:off x="3899" y="1784"/>
              <a:ext cx="312" cy="264"/>
            </a:xfrm>
            <a:custGeom>
              <a:avLst/>
              <a:gdLst>
                <a:gd name="T0" fmla="*/ 0 w 624"/>
                <a:gd name="T1" fmla="*/ 4 h 529"/>
                <a:gd name="T2" fmla="*/ 6 w 624"/>
                <a:gd name="T3" fmla="*/ 147 h 529"/>
                <a:gd name="T4" fmla="*/ 63 w 624"/>
                <a:gd name="T5" fmla="*/ 251 h 529"/>
                <a:gd name="T6" fmla="*/ 42 w 624"/>
                <a:gd name="T7" fmla="*/ 333 h 529"/>
                <a:gd name="T8" fmla="*/ 46 w 624"/>
                <a:gd name="T9" fmla="*/ 401 h 529"/>
                <a:gd name="T10" fmla="*/ 21 w 624"/>
                <a:gd name="T11" fmla="*/ 436 h 529"/>
                <a:gd name="T12" fmla="*/ 31 w 624"/>
                <a:gd name="T13" fmla="*/ 447 h 529"/>
                <a:gd name="T14" fmla="*/ 114 w 624"/>
                <a:gd name="T15" fmla="*/ 438 h 529"/>
                <a:gd name="T16" fmla="*/ 217 w 624"/>
                <a:gd name="T17" fmla="*/ 464 h 529"/>
                <a:gd name="T18" fmla="*/ 251 w 624"/>
                <a:gd name="T19" fmla="*/ 438 h 529"/>
                <a:gd name="T20" fmla="*/ 352 w 624"/>
                <a:gd name="T21" fmla="*/ 479 h 529"/>
                <a:gd name="T22" fmla="*/ 360 w 624"/>
                <a:gd name="T23" fmla="*/ 502 h 529"/>
                <a:gd name="T24" fmla="*/ 398 w 624"/>
                <a:gd name="T25" fmla="*/ 519 h 529"/>
                <a:gd name="T26" fmla="*/ 419 w 624"/>
                <a:gd name="T27" fmla="*/ 498 h 529"/>
                <a:gd name="T28" fmla="*/ 466 w 624"/>
                <a:gd name="T29" fmla="*/ 517 h 529"/>
                <a:gd name="T30" fmla="*/ 497 w 624"/>
                <a:gd name="T31" fmla="*/ 502 h 529"/>
                <a:gd name="T32" fmla="*/ 491 w 624"/>
                <a:gd name="T33" fmla="*/ 472 h 529"/>
                <a:gd name="T34" fmla="*/ 573 w 624"/>
                <a:gd name="T35" fmla="*/ 498 h 529"/>
                <a:gd name="T36" fmla="*/ 569 w 624"/>
                <a:gd name="T37" fmla="*/ 529 h 529"/>
                <a:gd name="T38" fmla="*/ 624 w 624"/>
                <a:gd name="T39" fmla="*/ 491 h 529"/>
                <a:gd name="T40" fmla="*/ 575 w 624"/>
                <a:gd name="T41" fmla="*/ 485 h 529"/>
                <a:gd name="T42" fmla="*/ 538 w 624"/>
                <a:gd name="T43" fmla="*/ 445 h 529"/>
                <a:gd name="T44" fmla="*/ 584 w 624"/>
                <a:gd name="T45" fmla="*/ 396 h 529"/>
                <a:gd name="T46" fmla="*/ 584 w 624"/>
                <a:gd name="T47" fmla="*/ 367 h 529"/>
                <a:gd name="T48" fmla="*/ 533 w 624"/>
                <a:gd name="T49" fmla="*/ 409 h 529"/>
                <a:gd name="T50" fmla="*/ 508 w 624"/>
                <a:gd name="T51" fmla="*/ 396 h 529"/>
                <a:gd name="T52" fmla="*/ 529 w 624"/>
                <a:gd name="T53" fmla="*/ 373 h 529"/>
                <a:gd name="T54" fmla="*/ 472 w 624"/>
                <a:gd name="T55" fmla="*/ 390 h 529"/>
                <a:gd name="T56" fmla="*/ 436 w 624"/>
                <a:gd name="T57" fmla="*/ 375 h 529"/>
                <a:gd name="T58" fmla="*/ 445 w 624"/>
                <a:gd name="T59" fmla="*/ 350 h 529"/>
                <a:gd name="T60" fmla="*/ 542 w 624"/>
                <a:gd name="T61" fmla="*/ 367 h 529"/>
                <a:gd name="T62" fmla="*/ 504 w 624"/>
                <a:gd name="T63" fmla="*/ 305 h 529"/>
                <a:gd name="T64" fmla="*/ 510 w 624"/>
                <a:gd name="T65" fmla="*/ 259 h 529"/>
                <a:gd name="T66" fmla="*/ 289 w 624"/>
                <a:gd name="T67" fmla="*/ 268 h 529"/>
                <a:gd name="T68" fmla="*/ 316 w 624"/>
                <a:gd name="T69" fmla="*/ 170 h 529"/>
                <a:gd name="T70" fmla="*/ 354 w 624"/>
                <a:gd name="T71" fmla="*/ 120 h 529"/>
                <a:gd name="T72" fmla="*/ 343 w 624"/>
                <a:gd name="T73" fmla="*/ 107 h 529"/>
                <a:gd name="T74" fmla="*/ 327 w 624"/>
                <a:gd name="T75" fmla="*/ 0 h 529"/>
                <a:gd name="T76" fmla="*/ 0 w 624"/>
                <a:gd name="T77" fmla="*/ 4 h 529"/>
                <a:gd name="T78" fmla="*/ 0 w 624"/>
                <a:gd name="T79" fmla="*/ 4 h 529"/>
                <a:gd name="T80" fmla="*/ 0 w 624"/>
                <a:gd name="T81" fmla="*/ 4 h 5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24"/>
                <a:gd name="T124" fmla="*/ 0 h 529"/>
                <a:gd name="T125" fmla="*/ 624 w 624"/>
                <a:gd name="T126" fmla="*/ 529 h 5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24" h="529">
                  <a:moveTo>
                    <a:pt x="0" y="4"/>
                  </a:moveTo>
                  <a:lnTo>
                    <a:pt x="6" y="147"/>
                  </a:lnTo>
                  <a:lnTo>
                    <a:pt x="63" y="251"/>
                  </a:lnTo>
                  <a:lnTo>
                    <a:pt x="42" y="333"/>
                  </a:lnTo>
                  <a:lnTo>
                    <a:pt x="46" y="401"/>
                  </a:lnTo>
                  <a:lnTo>
                    <a:pt x="21" y="436"/>
                  </a:lnTo>
                  <a:lnTo>
                    <a:pt x="31" y="447"/>
                  </a:lnTo>
                  <a:lnTo>
                    <a:pt x="114" y="438"/>
                  </a:lnTo>
                  <a:lnTo>
                    <a:pt x="217" y="464"/>
                  </a:lnTo>
                  <a:lnTo>
                    <a:pt x="251" y="438"/>
                  </a:lnTo>
                  <a:lnTo>
                    <a:pt x="352" y="479"/>
                  </a:lnTo>
                  <a:lnTo>
                    <a:pt x="360" y="502"/>
                  </a:lnTo>
                  <a:lnTo>
                    <a:pt x="398" y="519"/>
                  </a:lnTo>
                  <a:lnTo>
                    <a:pt x="419" y="498"/>
                  </a:lnTo>
                  <a:lnTo>
                    <a:pt x="466" y="517"/>
                  </a:lnTo>
                  <a:lnTo>
                    <a:pt x="497" y="502"/>
                  </a:lnTo>
                  <a:lnTo>
                    <a:pt x="491" y="472"/>
                  </a:lnTo>
                  <a:lnTo>
                    <a:pt x="573" y="498"/>
                  </a:lnTo>
                  <a:lnTo>
                    <a:pt x="569" y="529"/>
                  </a:lnTo>
                  <a:lnTo>
                    <a:pt x="624" y="491"/>
                  </a:lnTo>
                  <a:lnTo>
                    <a:pt x="575" y="485"/>
                  </a:lnTo>
                  <a:lnTo>
                    <a:pt x="538" y="445"/>
                  </a:lnTo>
                  <a:lnTo>
                    <a:pt x="584" y="396"/>
                  </a:lnTo>
                  <a:lnTo>
                    <a:pt x="584" y="367"/>
                  </a:lnTo>
                  <a:lnTo>
                    <a:pt x="533" y="409"/>
                  </a:lnTo>
                  <a:lnTo>
                    <a:pt x="508" y="396"/>
                  </a:lnTo>
                  <a:lnTo>
                    <a:pt x="529" y="373"/>
                  </a:lnTo>
                  <a:lnTo>
                    <a:pt x="472" y="390"/>
                  </a:lnTo>
                  <a:lnTo>
                    <a:pt x="436" y="375"/>
                  </a:lnTo>
                  <a:lnTo>
                    <a:pt x="445" y="350"/>
                  </a:lnTo>
                  <a:lnTo>
                    <a:pt x="542" y="367"/>
                  </a:lnTo>
                  <a:lnTo>
                    <a:pt x="504" y="305"/>
                  </a:lnTo>
                  <a:lnTo>
                    <a:pt x="510" y="259"/>
                  </a:lnTo>
                  <a:lnTo>
                    <a:pt x="289" y="268"/>
                  </a:lnTo>
                  <a:lnTo>
                    <a:pt x="316" y="170"/>
                  </a:lnTo>
                  <a:lnTo>
                    <a:pt x="354" y="120"/>
                  </a:lnTo>
                  <a:lnTo>
                    <a:pt x="343" y="107"/>
                  </a:lnTo>
                  <a:lnTo>
                    <a:pt x="327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Freeform 959"/>
            <p:cNvSpPr>
              <a:spLocks/>
            </p:cNvSpPr>
            <p:nvPr/>
          </p:nvSpPr>
          <p:spPr bwMode="auto">
            <a:xfrm>
              <a:off x="4057" y="804"/>
              <a:ext cx="311" cy="155"/>
            </a:xfrm>
            <a:custGeom>
              <a:avLst/>
              <a:gdLst>
                <a:gd name="T0" fmla="*/ 224 w 622"/>
                <a:gd name="T1" fmla="*/ 203 h 310"/>
                <a:gd name="T2" fmla="*/ 232 w 622"/>
                <a:gd name="T3" fmla="*/ 222 h 310"/>
                <a:gd name="T4" fmla="*/ 253 w 622"/>
                <a:gd name="T5" fmla="*/ 228 h 310"/>
                <a:gd name="T6" fmla="*/ 283 w 622"/>
                <a:gd name="T7" fmla="*/ 310 h 310"/>
                <a:gd name="T8" fmla="*/ 338 w 622"/>
                <a:gd name="T9" fmla="*/ 197 h 310"/>
                <a:gd name="T10" fmla="*/ 367 w 622"/>
                <a:gd name="T11" fmla="*/ 201 h 310"/>
                <a:gd name="T12" fmla="*/ 403 w 622"/>
                <a:gd name="T13" fmla="*/ 184 h 310"/>
                <a:gd name="T14" fmla="*/ 462 w 622"/>
                <a:gd name="T15" fmla="*/ 184 h 310"/>
                <a:gd name="T16" fmla="*/ 483 w 622"/>
                <a:gd name="T17" fmla="*/ 158 h 310"/>
                <a:gd name="T18" fmla="*/ 599 w 622"/>
                <a:gd name="T19" fmla="*/ 161 h 310"/>
                <a:gd name="T20" fmla="*/ 622 w 622"/>
                <a:gd name="T21" fmla="*/ 144 h 310"/>
                <a:gd name="T22" fmla="*/ 584 w 622"/>
                <a:gd name="T23" fmla="*/ 101 h 310"/>
                <a:gd name="T24" fmla="*/ 513 w 622"/>
                <a:gd name="T25" fmla="*/ 102 h 310"/>
                <a:gd name="T26" fmla="*/ 456 w 622"/>
                <a:gd name="T27" fmla="*/ 95 h 310"/>
                <a:gd name="T28" fmla="*/ 384 w 622"/>
                <a:gd name="T29" fmla="*/ 95 h 310"/>
                <a:gd name="T30" fmla="*/ 359 w 622"/>
                <a:gd name="T31" fmla="*/ 131 h 310"/>
                <a:gd name="T32" fmla="*/ 323 w 622"/>
                <a:gd name="T33" fmla="*/ 110 h 310"/>
                <a:gd name="T34" fmla="*/ 285 w 622"/>
                <a:gd name="T35" fmla="*/ 114 h 310"/>
                <a:gd name="T36" fmla="*/ 272 w 622"/>
                <a:gd name="T37" fmla="*/ 76 h 310"/>
                <a:gd name="T38" fmla="*/ 190 w 622"/>
                <a:gd name="T39" fmla="*/ 70 h 310"/>
                <a:gd name="T40" fmla="*/ 181 w 622"/>
                <a:gd name="T41" fmla="*/ 57 h 310"/>
                <a:gd name="T42" fmla="*/ 217 w 622"/>
                <a:gd name="T43" fmla="*/ 17 h 310"/>
                <a:gd name="T44" fmla="*/ 247 w 622"/>
                <a:gd name="T45" fmla="*/ 15 h 310"/>
                <a:gd name="T46" fmla="*/ 217 w 622"/>
                <a:gd name="T47" fmla="*/ 0 h 310"/>
                <a:gd name="T48" fmla="*/ 171 w 622"/>
                <a:gd name="T49" fmla="*/ 11 h 310"/>
                <a:gd name="T50" fmla="*/ 95 w 622"/>
                <a:gd name="T51" fmla="*/ 87 h 310"/>
                <a:gd name="T52" fmla="*/ 57 w 622"/>
                <a:gd name="T53" fmla="*/ 95 h 310"/>
                <a:gd name="T54" fmla="*/ 0 w 622"/>
                <a:gd name="T55" fmla="*/ 133 h 310"/>
                <a:gd name="T56" fmla="*/ 224 w 622"/>
                <a:gd name="T57" fmla="*/ 203 h 310"/>
                <a:gd name="T58" fmla="*/ 224 w 622"/>
                <a:gd name="T59" fmla="*/ 203 h 3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2"/>
                <a:gd name="T91" fmla="*/ 0 h 310"/>
                <a:gd name="T92" fmla="*/ 622 w 622"/>
                <a:gd name="T93" fmla="*/ 310 h 3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2" h="310">
                  <a:moveTo>
                    <a:pt x="224" y="203"/>
                  </a:moveTo>
                  <a:lnTo>
                    <a:pt x="232" y="222"/>
                  </a:lnTo>
                  <a:lnTo>
                    <a:pt x="253" y="228"/>
                  </a:lnTo>
                  <a:lnTo>
                    <a:pt x="283" y="310"/>
                  </a:lnTo>
                  <a:lnTo>
                    <a:pt x="338" y="197"/>
                  </a:lnTo>
                  <a:lnTo>
                    <a:pt x="367" y="201"/>
                  </a:lnTo>
                  <a:lnTo>
                    <a:pt x="403" y="184"/>
                  </a:lnTo>
                  <a:lnTo>
                    <a:pt x="462" y="184"/>
                  </a:lnTo>
                  <a:lnTo>
                    <a:pt x="483" y="158"/>
                  </a:lnTo>
                  <a:lnTo>
                    <a:pt x="599" y="161"/>
                  </a:lnTo>
                  <a:lnTo>
                    <a:pt x="622" y="144"/>
                  </a:lnTo>
                  <a:lnTo>
                    <a:pt x="584" y="101"/>
                  </a:lnTo>
                  <a:lnTo>
                    <a:pt x="513" y="102"/>
                  </a:lnTo>
                  <a:lnTo>
                    <a:pt x="456" y="95"/>
                  </a:lnTo>
                  <a:lnTo>
                    <a:pt x="384" y="95"/>
                  </a:lnTo>
                  <a:lnTo>
                    <a:pt x="359" y="131"/>
                  </a:lnTo>
                  <a:lnTo>
                    <a:pt x="323" y="110"/>
                  </a:lnTo>
                  <a:lnTo>
                    <a:pt x="285" y="114"/>
                  </a:lnTo>
                  <a:lnTo>
                    <a:pt x="272" y="76"/>
                  </a:lnTo>
                  <a:lnTo>
                    <a:pt x="190" y="70"/>
                  </a:lnTo>
                  <a:lnTo>
                    <a:pt x="181" y="57"/>
                  </a:lnTo>
                  <a:lnTo>
                    <a:pt x="217" y="17"/>
                  </a:lnTo>
                  <a:lnTo>
                    <a:pt x="247" y="15"/>
                  </a:lnTo>
                  <a:lnTo>
                    <a:pt x="217" y="0"/>
                  </a:lnTo>
                  <a:lnTo>
                    <a:pt x="171" y="11"/>
                  </a:lnTo>
                  <a:lnTo>
                    <a:pt x="95" y="87"/>
                  </a:lnTo>
                  <a:lnTo>
                    <a:pt x="57" y="95"/>
                  </a:lnTo>
                  <a:lnTo>
                    <a:pt x="0" y="133"/>
                  </a:lnTo>
                  <a:lnTo>
                    <a:pt x="224" y="203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Freeform 960"/>
            <p:cNvSpPr>
              <a:spLocks/>
            </p:cNvSpPr>
            <p:nvPr/>
          </p:nvSpPr>
          <p:spPr bwMode="auto">
            <a:xfrm>
              <a:off x="4258" y="900"/>
              <a:ext cx="211" cy="280"/>
            </a:xfrm>
            <a:custGeom>
              <a:avLst/>
              <a:gdLst>
                <a:gd name="T0" fmla="*/ 48 w 422"/>
                <a:gd name="T1" fmla="*/ 464 h 559"/>
                <a:gd name="T2" fmla="*/ 42 w 422"/>
                <a:gd name="T3" fmla="*/ 370 h 559"/>
                <a:gd name="T4" fmla="*/ 6 w 422"/>
                <a:gd name="T5" fmla="*/ 302 h 559"/>
                <a:gd name="T6" fmla="*/ 21 w 422"/>
                <a:gd name="T7" fmla="*/ 159 h 559"/>
                <a:gd name="T8" fmla="*/ 82 w 422"/>
                <a:gd name="T9" fmla="*/ 85 h 559"/>
                <a:gd name="T10" fmla="*/ 78 w 422"/>
                <a:gd name="T11" fmla="*/ 140 h 559"/>
                <a:gd name="T12" fmla="*/ 97 w 422"/>
                <a:gd name="T13" fmla="*/ 129 h 559"/>
                <a:gd name="T14" fmla="*/ 97 w 422"/>
                <a:gd name="T15" fmla="*/ 83 h 559"/>
                <a:gd name="T16" fmla="*/ 120 w 422"/>
                <a:gd name="T17" fmla="*/ 57 h 559"/>
                <a:gd name="T18" fmla="*/ 127 w 422"/>
                <a:gd name="T19" fmla="*/ 7 h 559"/>
                <a:gd name="T20" fmla="*/ 148 w 422"/>
                <a:gd name="T21" fmla="*/ 0 h 559"/>
                <a:gd name="T22" fmla="*/ 276 w 422"/>
                <a:gd name="T23" fmla="*/ 43 h 559"/>
                <a:gd name="T24" fmla="*/ 287 w 422"/>
                <a:gd name="T25" fmla="*/ 80 h 559"/>
                <a:gd name="T26" fmla="*/ 304 w 422"/>
                <a:gd name="T27" fmla="*/ 114 h 559"/>
                <a:gd name="T28" fmla="*/ 308 w 422"/>
                <a:gd name="T29" fmla="*/ 175 h 559"/>
                <a:gd name="T30" fmla="*/ 264 w 422"/>
                <a:gd name="T31" fmla="*/ 228 h 559"/>
                <a:gd name="T32" fmla="*/ 262 w 422"/>
                <a:gd name="T33" fmla="*/ 268 h 559"/>
                <a:gd name="T34" fmla="*/ 287 w 422"/>
                <a:gd name="T35" fmla="*/ 281 h 559"/>
                <a:gd name="T36" fmla="*/ 321 w 422"/>
                <a:gd name="T37" fmla="*/ 226 h 559"/>
                <a:gd name="T38" fmla="*/ 356 w 422"/>
                <a:gd name="T39" fmla="*/ 207 h 559"/>
                <a:gd name="T40" fmla="*/ 378 w 422"/>
                <a:gd name="T41" fmla="*/ 218 h 559"/>
                <a:gd name="T42" fmla="*/ 422 w 422"/>
                <a:gd name="T43" fmla="*/ 342 h 559"/>
                <a:gd name="T44" fmla="*/ 392 w 422"/>
                <a:gd name="T45" fmla="*/ 395 h 559"/>
                <a:gd name="T46" fmla="*/ 384 w 422"/>
                <a:gd name="T47" fmla="*/ 433 h 559"/>
                <a:gd name="T48" fmla="*/ 367 w 422"/>
                <a:gd name="T49" fmla="*/ 445 h 559"/>
                <a:gd name="T50" fmla="*/ 367 w 422"/>
                <a:gd name="T51" fmla="*/ 479 h 559"/>
                <a:gd name="T52" fmla="*/ 344 w 422"/>
                <a:gd name="T53" fmla="*/ 524 h 559"/>
                <a:gd name="T54" fmla="*/ 205 w 422"/>
                <a:gd name="T55" fmla="*/ 543 h 559"/>
                <a:gd name="T56" fmla="*/ 202 w 422"/>
                <a:gd name="T57" fmla="*/ 536 h 559"/>
                <a:gd name="T58" fmla="*/ 0 w 422"/>
                <a:gd name="T59" fmla="*/ 559 h 559"/>
                <a:gd name="T60" fmla="*/ 48 w 422"/>
                <a:gd name="T61" fmla="*/ 464 h 559"/>
                <a:gd name="T62" fmla="*/ 48 w 422"/>
                <a:gd name="T63" fmla="*/ 464 h 5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2"/>
                <a:gd name="T97" fmla="*/ 0 h 559"/>
                <a:gd name="T98" fmla="*/ 422 w 422"/>
                <a:gd name="T99" fmla="*/ 559 h 55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2" h="559">
                  <a:moveTo>
                    <a:pt x="48" y="464"/>
                  </a:moveTo>
                  <a:lnTo>
                    <a:pt x="42" y="370"/>
                  </a:lnTo>
                  <a:lnTo>
                    <a:pt x="6" y="302"/>
                  </a:lnTo>
                  <a:lnTo>
                    <a:pt x="21" y="159"/>
                  </a:lnTo>
                  <a:lnTo>
                    <a:pt x="82" y="85"/>
                  </a:lnTo>
                  <a:lnTo>
                    <a:pt x="78" y="140"/>
                  </a:lnTo>
                  <a:lnTo>
                    <a:pt x="97" y="129"/>
                  </a:lnTo>
                  <a:lnTo>
                    <a:pt x="97" y="83"/>
                  </a:lnTo>
                  <a:lnTo>
                    <a:pt x="120" y="57"/>
                  </a:lnTo>
                  <a:lnTo>
                    <a:pt x="127" y="7"/>
                  </a:lnTo>
                  <a:lnTo>
                    <a:pt x="148" y="0"/>
                  </a:lnTo>
                  <a:lnTo>
                    <a:pt x="276" y="43"/>
                  </a:lnTo>
                  <a:lnTo>
                    <a:pt x="287" y="80"/>
                  </a:lnTo>
                  <a:lnTo>
                    <a:pt x="304" y="114"/>
                  </a:lnTo>
                  <a:lnTo>
                    <a:pt x="308" y="175"/>
                  </a:lnTo>
                  <a:lnTo>
                    <a:pt x="264" y="228"/>
                  </a:lnTo>
                  <a:lnTo>
                    <a:pt x="262" y="268"/>
                  </a:lnTo>
                  <a:lnTo>
                    <a:pt x="287" y="281"/>
                  </a:lnTo>
                  <a:lnTo>
                    <a:pt x="321" y="226"/>
                  </a:lnTo>
                  <a:lnTo>
                    <a:pt x="356" y="207"/>
                  </a:lnTo>
                  <a:lnTo>
                    <a:pt x="378" y="218"/>
                  </a:lnTo>
                  <a:lnTo>
                    <a:pt x="422" y="342"/>
                  </a:lnTo>
                  <a:lnTo>
                    <a:pt x="392" y="395"/>
                  </a:lnTo>
                  <a:lnTo>
                    <a:pt x="384" y="433"/>
                  </a:lnTo>
                  <a:lnTo>
                    <a:pt x="367" y="445"/>
                  </a:lnTo>
                  <a:lnTo>
                    <a:pt x="367" y="479"/>
                  </a:lnTo>
                  <a:lnTo>
                    <a:pt x="344" y="524"/>
                  </a:lnTo>
                  <a:lnTo>
                    <a:pt x="205" y="543"/>
                  </a:lnTo>
                  <a:lnTo>
                    <a:pt x="202" y="536"/>
                  </a:lnTo>
                  <a:lnTo>
                    <a:pt x="0" y="559"/>
                  </a:lnTo>
                  <a:lnTo>
                    <a:pt x="48" y="464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Freeform 961"/>
            <p:cNvSpPr>
              <a:spLocks/>
            </p:cNvSpPr>
            <p:nvPr/>
          </p:nvSpPr>
          <p:spPr bwMode="auto">
            <a:xfrm>
              <a:off x="3941" y="847"/>
              <a:ext cx="289" cy="296"/>
            </a:xfrm>
            <a:custGeom>
              <a:avLst/>
              <a:gdLst>
                <a:gd name="T0" fmla="*/ 15 w 578"/>
                <a:gd name="T1" fmla="*/ 227 h 591"/>
                <a:gd name="T2" fmla="*/ 13 w 578"/>
                <a:gd name="T3" fmla="*/ 297 h 591"/>
                <a:gd name="T4" fmla="*/ 84 w 578"/>
                <a:gd name="T5" fmla="*/ 341 h 591"/>
                <a:gd name="T6" fmla="*/ 110 w 578"/>
                <a:gd name="T7" fmla="*/ 371 h 591"/>
                <a:gd name="T8" fmla="*/ 167 w 578"/>
                <a:gd name="T9" fmla="*/ 413 h 591"/>
                <a:gd name="T10" fmla="*/ 175 w 578"/>
                <a:gd name="T11" fmla="*/ 462 h 591"/>
                <a:gd name="T12" fmla="*/ 186 w 578"/>
                <a:gd name="T13" fmla="*/ 529 h 591"/>
                <a:gd name="T14" fmla="*/ 240 w 578"/>
                <a:gd name="T15" fmla="*/ 591 h 591"/>
                <a:gd name="T16" fmla="*/ 527 w 578"/>
                <a:gd name="T17" fmla="*/ 574 h 591"/>
                <a:gd name="T18" fmla="*/ 511 w 578"/>
                <a:gd name="T19" fmla="*/ 483 h 591"/>
                <a:gd name="T20" fmla="*/ 536 w 578"/>
                <a:gd name="T21" fmla="*/ 344 h 591"/>
                <a:gd name="T22" fmla="*/ 536 w 578"/>
                <a:gd name="T23" fmla="*/ 306 h 591"/>
                <a:gd name="T24" fmla="*/ 578 w 578"/>
                <a:gd name="T25" fmla="*/ 198 h 591"/>
                <a:gd name="T26" fmla="*/ 567 w 578"/>
                <a:gd name="T27" fmla="*/ 194 h 591"/>
                <a:gd name="T28" fmla="*/ 540 w 578"/>
                <a:gd name="T29" fmla="*/ 257 h 591"/>
                <a:gd name="T30" fmla="*/ 517 w 578"/>
                <a:gd name="T31" fmla="*/ 261 h 591"/>
                <a:gd name="T32" fmla="*/ 508 w 578"/>
                <a:gd name="T33" fmla="*/ 287 h 591"/>
                <a:gd name="T34" fmla="*/ 483 w 578"/>
                <a:gd name="T35" fmla="*/ 304 h 591"/>
                <a:gd name="T36" fmla="*/ 500 w 578"/>
                <a:gd name="T37" fmla="*/ 247 h 591"/>
                <a:gd name="T38" fmla="*/ 517 w 578"/>
                <a:gd name="T39" fmla="*/ 225 h 591"/>
                <a:gd name="T40" fmla="*/ 487 w 578"/>
                <a:gd name="T41" fmla="*/ 143 h 591"/>
                <a:gd name="T42" fmla="*/ 466 w 578"/>
                <a:gd name="T43" fmla="*/ 137 h 591"/>
                <a:gd name="T44" fmla="*/ 458 w 578"/>
                <a:gd name="T45" fmla="*/ 118 h 591"/>
                <a:gd name="T46" fmla="*/ 234 w 578"/>
                <a:gd name="T47" fmla="*/ 48 h 591"/>
                <a:gd name="T48" fmla="*/ 205 w 578"/>
                <a:gd name="T49" fmla="*/ 35 h 591"/>
                <a:gd name="T50" fmla="*/ 190 w 578"/>
                <a:gd name="T51" fmla="*/ 48 h 591"/>
                <a:gd name="T52" fmla="*/ 184 w 578"/>
                <a:gd name="T53" fmla="*/ 44 h 591"/>
                <a:gd name="T54" fmla="*/ 192 w 578"/>
                <a:gd name="T55" fmla="*/ 19 h 591"/>
                <a:gd name="T56" fmla="*/ 198 w 578"/>
                <a:gd name="T57" fmla="*/ 4 h 591"/>
                <a:gd name="T58" fmla="*/ 190 w 578"/>
                <a:gd name="T59" fmla="*/ 0 h 591"/>
                <a:gd name="T60" fmla="*/ 99 w 578"/>
                <a:gd name="T61" fmla="*/ 38 h 591"/>
                <a:gd name="T62" fmla="*/ 89 w 578"/>
                <a:gd name="T63" fmla="*/ 40 h 591"/>
                <a:gd name="T64" fmla="*/ 70 w 578"/>
                <a:gd name="T65" fmla="*/ 31 h 591"/>
                <a:gd name="T66" fmla="*/ 53 w 578"/>
                <a:gd name="T67" fmla="*/ 42 h 591"/>
                <a:gd name="T68" fmla="*/ 57 w 578"/>
                <a:gd name="T69" fmla="*/ 111 h 591"/>
                <a:gd name="T70" fmla="*/ 0 w 578"/>
                <a:gd name="T71" fmla="*/ 179 h 591"/>
                <a:gd name="T72" fmla="*/ 15 w 578"/>
                <a:gd name="T73" fmla="*/ 227 h 591"/>
                <a:gd name="T74" fmla="*/ 15 w 578"/>
                <a:gd name="T75" fmla="*/ 227 h 5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78"/>
                <a:gd name="T115" fmla="*/ 0 h 591"/>
                <a:gd name="T116" fmla="*/ 578 w 578"/>
                <a:gd name="T117" fmla="*/ 591 h 5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78" h="591">
                  <a:moveTo>
                    <a:pt x="15" y="227"/>
                  </a:moveTo>
                  <a:lnTo>
                    <a:pt x="13" y="297"/>
                  </a:lnTo>
                  <a:lnTo>
                    <a:pt x="84" y="341"/>
                  </a:lnTo>
                  <a:lnTo>
                    <a:pt x="110" y="371"/>
                  </a:lnTo>
                  <a:lnTo>
                    <a:pt x="167" y="413"/>
                  </a:lnTo>
                  <a:lnTo>
                    <a:pt x="175" y="462"/>
                  </a:lnTo>
                  <a:lnTo>
                    <a:pt x="186" y="529"/>
                  </a:lnTo>
                  <a:lnTo>
                    <a:pt x="240" y="591"/>
                  </a:lnTo>
                  <a:lnTo>
                    <a:pt x="527" y="574"/>
                  </a:lnTo>
                  <a:lnTo>
                    <a:pt x="511" y="483"/>
                  </a:lnTo>
                  <a:lnTo>
                    <a:pt x="536" y="344"/>
                  </a:lnTo>
                  <a:lnTo>
                    <a:pt x="536" y="306"/>
                  </a:lnTo>
                  <a:lnTo>
                    <a:pt x="578" y="198"/>
                  </a:lnTo>
                  <a:lnTo>
                    <a:pt x="567" y="194"/>
                  </a:lnTo>
                  <a:lnTo>
                    <a:pt x="540" y="257"/>
                  </a:lnTo>
                  <a:lnTo>
                    <a:pt x="517" y="261"/>
                  </a:lnTo>
                  <a:lnTo>
                    <a:pt x="508" y="287"/>
                  </a:lnTo>
                  <a:lnTo>
                    <a:pt x="483" y="304"/>
                  </a:lnTo>
                  <a:lnTo>
                    <a:pt x="500" y="247"/>
                  </a:lnTo>
                  <a:lnTo>
                    <a:pt x="517" y="225"/>
                  </a:lnTo>
                  <a:lnTo>
                    <a:pt x="487" y="143"/>
                  </a:lnTo>
                  <a:lnTo>
                    <a:pt x="466" y="137"/>
                  </a:lnTo>
                  <a:lnTo>
                    <a:pt x="458" y="118"/>
                  </a:lnTo>
                  <a:lnTo>
                    <a:pt x="234" y="48"/>
                  </a:lnTo>
                  <a:lnTo>
                    <a:pt x="205" y="35"/>
                  </a:lnTo>
                  <a:lnTo>
                    <a:pt x="190" y="48"/>
                  </a:lnTo>
                  <a:lnTo>
                    <a:pt x="184" y="44"/>
                  </a:lnTo>
                  <a:lnTo>
                    <a:pt x="192" y="19"/>
                  </a:lnTo>
                  <a:lnTo>
                    <a:pt x="198" y="4"/>
                  </a:lnTo>
                  <a:lnTo>
                    <a:pt x="190" y="0"/>
                  </a:lnTo>
                  <a:lnTo>
                    <a:pt x="99" y="38"/>
                  </a:lnTo>
                  <a:lnTo>
                    <a:pt x="89" y="40"/>
                  </a:lnTo>
                  <a:lnTo>
                    <a:pt x="70" y="31"/>
                  </a:lnTo>
                  <a:lnTo>
                    <a:pt x="53" y="42"/>
                  </a:lnTo>
                  <a:lnTo>
                    <a:pt x="57" y="111"/>
                  </a:lnTo>
                  <a:lnTo>
                    <a:pt x="0" y="179"/>
                  </a:lnTo>
                  <a:lnTo>
                    <a:pt x="15" y="227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Freeform 962"/>
            <p:cNvSpPr>
              <a:spLocks/>
            </p:cNvSpPr>
            <p:nvPr/>
          </p:nvSpPr>
          <p:spPr bwMode="auto">
            <a:xfrm>
              <a:off x="4024" y="1134"/>
              <a:ext cx="215" cy="377"/>
            </a:xfrm>
            <a:custGeom>
              <a:avLst/>
              <a:gdLst>
                <a:gd name="T0" fmla="*/ 8 w 430"/>
                <a:gd name="T1" fmla="*/ 308 h 753"/>
                <a:gd name="T2" fmla="*/ 52 w 430"/>
                <a:gd name="T3" fmla="*/ 213 h 753"/>
                <a:gd name="T4" fmla="*/ 38 w 430"/>
                <a:gd name="T5" fmla="*/ 177 h 753"/>
                <a:gd name="T6" fmla="*/ 113 w 430"/>
                <a:gd name="T7" fmla="*/ 120 h 753"/>
                <a:gd name="T8" fmla="*/ 126 w 430"/>
                <a:gd name="T9" fmla="*/ 78 h 753"/>
                <a:gd name="T10" fmla="*/ 73 w 430"/>
                <a:gd name="T11" fmla="*/ 17 h 753"/>
                <a:gd name="T12" fmla="*/ 360 w 430"/>
                <a:gd name="T13" fmla="*/ 0 h 753"/>
                <a:gd name="T14" fmla="*/ 367 w 430"/>
                <a:gd name="T15" fmla="*/ 44 h 753"/>
                <a:gd name="T16" fmla="*/ 396 w 430"/>
                <a:gd name="T17" fmla="*/ 101 h 753"/>
                <a:gd name="T18" fmla="*/ 421 w 430"/>
                <a:gd name="T19" fmla="*/ 388 h 753"/>
                <a:gd name="T20" fmla="*/ 415 w 430"/>
                <a:gd name="T21" fmla="*/ 447 h 753"/>
                <a:gd name="T22" fmla="*/ 430 w 430"/>
                <a:gd name="T23" fmla="*/ 481 h 753"/>
                <a:gd name="T24" fmla="*/ 413 w 430"/>
                <a:gd name="T25" fmla="*/ 546 h 753"/>
                <a:gd name="T26" fmla="*/ 390 w 430"/>
                <a:gd name="T27" fmla="*/ 574 h 753"/>
                <a:gd name="T28" fmla="*/ 379 w 430"/>
                <a:gd name="T29" fmla="*/ 622 h 753"/>
                <a:gd name="T30" fmla="*/ 392 w 430"/>
                <a:gd name="T31" fmla="*/ 637 h 753"/>
                <a:gd name="T32" fmla="*/ 381 w 430"/>
                <a:gd name="T33" fmla="*/ 664 h 753"/>
                <a:gd name="T34" fmla="*/ 386 w 430"/>
                <a:gd name="T35" fmla="*/ 673 h 753"/>
                <a:gd name="T36" fmla="*/ 352 w 430"/>
                <a:gd name="T37" fmla="*/ 686 h 753"/>
                <a:gd name="T38" fmla="*/ 344 w 430"/>
                <a:gd name="T39" fmla="*/ 734 h 753"/>
                <a:gd name="T40" fmla="*/ 295 w 430"/>
                <a:gd name="T41" fmla="*/ 719 h 753"/>
                <a:gd name="T42" fmla="*/ 270 w 430"/>
                <a:gd name="T43" fmla="*/ 753 h 753"/>
                <a:gd name="T44" fmla="*/ 255 w 430"/>
                <a:gd name="T45" fmla="*/ 749 h 753"/>
                <a:gd name="T46" fmla="*/ 238 w 430"/>
                <a:gd name="T47" fmla="*/ 719 h 753"/>
                <a:gd name="T48" fmla="*/ 211 w 430"/>
                <a:gd name="T49" fmla="*/ 645 h 753"/>
                <a:gd name="T50" fmla="*/ 147 w 430"/>
                <a:gd name="T51" fmla="*/ 607 h 753"/>
                <a:gd name="T52" fmla="*/ 133 w 430"/>
                <a:gd name="T53" fmla="*/ 569 h 753"/>
                <a:gd name="T54" fmla="*/ 154 w 430"/>
                <a:gd name="T55" fmla="*/ 510 h 753"/>
                <a:gd name="T56" fmla="*/ 137 w 430"/>
                <a:gd name="T57" fmla="*/ 498 h 753"/>
                <a:gd name="T58" fmla="*/ 95 w 430"/>
                <a:gd name="T59" fmla="*/ 498 h 753"/>
                <a:gd name="T60" fmla="*/ 86 w 430"/>
                <a:gd name="T61" fmla="*/ 462 h 753"/>
                <a:gd name="T62" fmla="*/ 17 w 430"/>
                <a:gd name="T63" fmla="*/ 390 h 753"/>
                <a:gd name="T64" fmla="*/ 0 w 430"/>
                <a:gd name="T65" fmla="*/ 331 h 753"/>
                <a:gd name="T66" fmla="*/ 8 w 430"/>
                <a:gd name="T67" fmla="*/ 308 h 753"/>
                <a:gd name="T68" fmla="*/ 8 w 430"/>
                <a:gd name="T69" fmla="*/ 308 h 7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0"/>
                <a:gd name="T106" fmla="*/ 0 h 753"/>
                <a:gd name="T107" fmla="*/ 430 w 430"/>
                <a:gd name="T108" fmla="*/ 753 h 7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0" h="753">
                  <a:moveTo>
                    <a:pt x="8" y="308"/>
                  </a:moveTo>
                  <a:lnTo>
                    <a:pt x="52" y="213"/>
                  </a:lnTo>
                  <a:lnTo>
                    <a:pt x="38" y="177"/>
                  </a:lnTo>
                  <a:lnTo>
                    <a:pt x="113" y="120"/>
                  </a:lnTo>
                  <a:lnTo>
                    <a:pt x="126" y="78"/>
                  </a:lnTo>
                  <a:lnTo>
                    <a:pt x="73" y="17"/>
                  </a:lnTo>
                  <a:lnTo>
                    <a:pt x="360" y="0"/>
                  </a:lnTo>
                  <a:lnTo>
                    <a:pt x="367" y="44"/>
                  </a:lnTo>
                  <a:lnTo>
                    <a:pt x="396" y="101"/>
                  </a:lnTo>
                  <a:lnTo>
                    <a:pt x="421" y="388"/>
                  </a:lnTo>
                  <a:lnTo>
                    <a:pt x="415" y="447"/>
                  </a:lnTo>
                  <a:lnTo>
                    <a:pt x="430" y="481"/>
                  </a:lnTo>
                  <a:lnTo>
                    <a:pt x="413" y="546"/>
                  </a:lnTo>
                  <a:lnTo>
                    <a:pt x="390" y="574"/>
                  </a:lnTo>
                  <a:lnTo>
                    <a:pt x="379" y="622"/>
                  </a:lnTo>
                  <a:lnTo>
                    <a:pt x="392" y="637"/>
                  </a:lnTo>
                  <a:lnTo>
                    <a:pt x="381" y="664"/>
                  </a:lnTo>
                  <a:lnTo>
                    <a:pt x="386" y="673"/>
                  </a:lnTo>
                  <a:lnTo>
                    <a:pt x="352" y="686"/>
                  </a:lnTo>
                  <a:lnTo>
                    <a:pt x="344" y="734"/>
                  </a:lnTo>
                  <a:lnTo>
                    <a:pt x="295" y="719"/>
                  </a:lnTo>
                  <a:lnTo>
                    <a:pt x="270" y="753"/>
                  </a:lnTo>
                  <a:lnTo>
                    <a:pt x="255" y="749"/>
                  </a:lnTo>
                  <a:lnTo>
                    <a:pt x="238" y="719"/>
                  </a:lnTo>
                  <a:lnTo>
                    <a:pt x="211" y="645"/>
                  </a:lnTo>
                  <a:lnTo>
                    <a:pt x="147" y="607"/>
                  </a:lnTo>
                  <a:lnTo>
                    <a:pt x="133" y="569"/>
                  </a:lnTo>
                  <a:lnTo>
                    <a:pt x="154" y="510"/>
                  </a:lnTo>
                  <a:lnTo>
                    <a:pt x="137" y="498"/>
                  </a:lnTo>
                  <a:lnTo>
                    <a:pt x="95" y="498"/>
                  </a:lnTo>
                  <a:lnTo>
                    <a:pt x="86" y="462"/>
                  </a:lnTo>
                  <a:lnTo>
                    <a:pt x="17" y="390"/>
                  </a:lnTo>
                  <a:lnTo>
                    <a:pt x="0" y="331"/>
                  </a:lnTo>
                  <a:lnTo>
                    <a:pt x="8" y="308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Freeform 963"/>
            <p:cNvSpPr>
              <a:spLocks/>
            </p:cNvSpPr>
            <p:nvPr/>
          </p:nvSpPr>
          <p:spPr bwMode="auto">
            <a:xfrm>
              <a:off x="4213" y="1168"/>
              <a:ext cx="170" cy="284"/>
            </a:xfrm>
            <a:custGeom>
              <a:avLst/>
              <a:gdLst>
                <a:gd name="T0" fmla="*/ 11 w 338"/>
                <a:gd name="T1" fmla="*/ 566 h 566"/>
                <a:gd name="T2" fmla="*/ 21 w 338"/>
                <a:gd name="T3" fmla="*/ 549 h 566"/>
                <a:gd name="T4" fmla="*/ 85 w 338"/>
                <a:gd name="T5" fmla="*/ 545 h 566"/>
                <a:gd name="T6" fmla="*/ 138 w 338"/>
                <a:gd name="T7" fmla="*/ 528 h 566"/>
                <a:gd name="T8" fmla="*/ 192 w 338"/>
                <a:gd name="T9" fmla="*/ 496 h 566"/>
                <a:gd name="T10" fmla="*/ 235 w 338"/>
                <a:gd name="T11" fmla="*/ 494 h 566"/>
                <a:gd name="T12" fmla="*/ 285 w 338"/>
                <a:gd name="T13" fmla="*/ 412 h 566"/>
                <a:gd name="T14" fmla="*/ 300 w 338"/>
                <a:gd name="T15" fmla="*/ 418 h 566"/>
                <a:gd name="T16" fmla="*/ 338 w 338"/>
                <a:gd name="T17" fmla="*/ 389 h 566"/>
                <a:gd name="T18" fmla="*/ 329 w 338"/>
                <a:gd name="T19" fmla="*/ 368 h 566"/>
                <a:gd name="T20" fmla="*/ 332 w 338"/>
                <a:gd name="T21" fmla="*/ 357 h 566"/>
                <a:gd name="T22" fmla="*/ 294 w 338"/>
                <a:gd name="T23" fmla="*/ 7 h 566"/>
                <a:gd name="T24" fmla="*/ 291 w 338"/>
                <a:gd name="T25" fmla="*/ 0 h 566"/>
                <a:gd name="T26" fmla="*/ 89 w 338"/>
                <a:gd name="T27" fmla="*/ 23 h 566"/>
                <a:gd name="T28" fmla="*/ 51 w 338"/>
                <a:gd name="T29" fmla="*/ 42 h 566"/>
                <a:gd name="T30" fmla="*/ 17 w 338"/>
                <a:gd name="T31" fmla="*/ 32 h 566"/>
                <a:gd name="T32" fmla="*/ 42 w 338"/>
                <a:gd name="T33" fmla="*/ 319 h 566"/>
                <a:gd name="T34" fmla="*/ 36 w 338"/>
                <a:gd name="T35" fmla="*/ 378 h 566"/>
                <a:gd name="T36" fmla="*/ 51 w 338"/>
                <a:gd name="T37" fmla="*/ 412 h 566"/>
                <a:gd name="T38" fmla="*/ 34 w 338"/>
                <a:gd name="T39" fmla="*/ 477 h 566"/>
                <a:gd name="T40" fmla="*/ 11 w 338"/>
                <a:gd name="T41" fmla="*/ 505 h 566"/>
                <a:gd name="T42" fmla="*/ 0 w 338"/>
                <a:gd name="T43" fmla="*/ 553 h 566"/>
                <a:gd name="T44" fmla="*/ 11 w 338"/>
                <a:gd name="T45" fmla="*/ 566 h 566"/>
                <a:gd name="T46" fmla="*/ 11 w 338"/>
                <a:gd name="T47" fmla="*/ 566 h 56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8"/>
                <a:gd name="T73" fmla="*/ 0 h 566"/>
                <a:gd name="T74" fmla="*/ 338 w 338"/>
                <a:gd name="T75" fmla="*/ 566 h 56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8" h="566">
                  <a:moveTo>
                    <a:pt x="11" y="566"/>
                  </a:moveTo>
                  <a:lnTo>
                    <a:pt x="21" y="549"/>
                  </a:lnTo>
                  <a:lnTo>
                    <a:pt x="85" y="545"/>
                  </a:lnTo>
                  <a:lnTo>
                    <a:pt x="138" y="528"/>
                  </a:lnTo>
                  <a:lnTo>
                    <a:pt x="192" y="496"/>
                  </a:lnTo>
                  <a:lnTo>
                    <a:pt x="235" y="494"/>
                  </a:lnTo>
                  <a:lnTo>
                    <a:pt x="285" y="412"/>
                  </a:lnTo>
                  <a:lnTo>
                    <a:pt x="300" y="418"/>
                  </a:lnTo>
                  <a:lnTo>
                    <a:pt x="338" y="389"/>
                  </a:lnTo>
                  <a:lnTo>
                    <a:pt x="329" y="368"/>
                  </a:lnTo>
                  <a:lnTo>
                    <a:pt x="332" y="357"/>
                  </a:lnTo>
                  <a:lnTo>
                    <a:pt x="294" y="7"/>
                  </a:lnTo>
                  <a:lnTo>
                    <a:pt x="291" y="0"/>
                  </a:lnTo>
                  <a:lnTo>
                    <a:pt x="89" y="23"/>
                  </a:lnTo>
                  <a:lnTo>
                    <a:pt x="51" y="42"/>
                  </a:lnTo>
                  <a:lnTo>
                    <a:pt x="17" y="32"/>
                  </a:lnTo>
                  <a:lnTo>
                    <a:pt x="42" y="319"/>
                  </a:lnTo>
                  <a:lnTo>
                    <a:pt x="36" y="378"/>
                  </a:lnTo>
                  <a:lnTo>
                    <a:pt x="51" y="412"/>
                  </a:lnTo>
                  <a:lnTo>
                    <a:pt x="34" y="477"/>
                  </a:lnTo>
                  <a:lnTo>
                    <a:pt x="11" y="505"/>
                  </a:lnTo>
                  <a:lnTo>
                    <a:pt x="0" y="553"/>
                  </a:lnTo>
                  <a:lnTo>
                    <a:pt x="11" y="566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Freeform 964"/>
            <p:cNvSpPr>
              <a:spLocks/>
            </p:cNvSpPr>
            <p:nvPr/>
          </p:nvSpPr>
          <p:spPr bwMode="auto">
            <a:xfrm>
              <a:off x="4151" y="1346"/>
              <a:ext cx="395" cy="198"/>
            </a:xfrm>
            <a:custGeom>
              <a:avLst/>
              <a:gdLst>
                <a:gd name="T0" fmla="*/ 4 w 791"/>
                <a:gd name="T1" fmla="*/ 375 h 396"/>
                <a:gd name="T2" fmla="*/ 23 w 791"/>
                <a:gd name="T3" fmla="*/ 373 h 396"/>
                <a:gd name="T4" fmla="*/ 29 w 791"/>
                <a:gd name="T5" fmla="*/ 331 h 396"/>
                <a:gd name="T6" fmla="*/ 17 w 791"/>
                <a:gd name="T7" fmla="*/ 329 h 396"/>
                <a:gd name="T8" fmla="*/ 42 w 791"/>
                <a:gd name="T9" fmla="*/ 295 h 396"/>
                <a:gd name="T10" fmla="*/ 91 w 791"/>
                <a:gd name="T11" fmla="*/ 310 h 396"/>
                <a:gd name="T12" fmla="*/ 99 w 791"/>
                <a:gd name="T13" fmla="*/ 262 h 396"/>
                <a:gd name="T14" fmla="*/ 133 w 791"/>
                <a:gd name="T15" fmla="*/ 249 h 396"/>
                <a:gd name="T16" fmla="*/ 128 w 791"/>
                <a:gd name="T17" fmla="*/ 240 h 396"/>
                <a:gd name="T18" fmla="*/ 147 w 791"/>
                <a:gd name="T19" fmla="*/ 194 h 396"/>
                <a:gd name="T20" fmla="*/ 211 w 791"/>
                <a:gd name="T21" fmla="*/ 190 h 396"/>
                <a:gd name="T22" fmla="*/ 264 w 791"/>
                <a:gd name="T23" fmla="*/ 173 h 396"/>
                <a:gd name="T24" fmla="*/ 299 w 791"/>
                <a:gd name="T25" fmla="*/ 150 h 396"/>
                <a:gd name="T26" fmla="*/ 318 w 791"/>
                <a:gd name="T27" fmla="*/ 141 h 396"/>
                <a:gd name="T28" fmla="*/ 361 w 791"/>
                <a:gd name="T29" fmla="*/ 139 h 396"/>
                <a:gd name="T30" fmla="*/ 411 w 791"/>
                <a:gd name="T31" fmla="*/ 57 h 396"/>
                <a:gd name="T32" fmla="*/ 426 w 791"/>
                <a:gd name="T33" fmla="*/ 63 h 396"/>
                <a:gd name="T34" fmla="*/ 464 w 791"/>
                <a:gd name="T35" fmla="*/ 34 h 396"/>
                <a:gd name="T36" fmla="*/ 455 w 791"/>
                <a:gd name="T37" fmla="*/ 13 h 396"/>
                <a:gd name="T38" fmla="*/ 458 w 791"/>
                <a:gd name="T39" fmla="*/ 2 h 396"/>
                <a:gd name="T40" fmla="*/ 493 w 791"/>
                <a:gd name="T41" fmla="*/ 0 h 396"/>
                <a:gd name="T42" fmla="*/ 515 w 791"/>
                <a:gd name="T43" fmla="*/ 8 h 396"/>
                <a:gd name="T44" fmla="*/ 584 w 791"/>
                <a:gd name="T45" fmla="*/ 48 h 396"/>
                <a:gd name="T46" fmla="*/ 633 w 791"/>
                <a:gd name="T47" fmla="*/ 46 h 396"/>
                <a:gd name="T48" fmla="*/ 656 w 791"/>
                <a:gd name="T49" fmla="*/ 31 h 396"/>
                <a:gd name="T50" fmla="*/ 711 w 791"/>
                <a:gd name="T51" fmla="*/ 65 h 396"/>
                <a:gd name="T52" fmla="*/ 728 w 791"/>
                <a:gd name="T53" fmla="*/ 129 h 396"/>
                <a:gd name="T54" fmla="*/ 791 w 791"/>
                <a:gd name="T55" fmla="*/ 175 h 396"/>
                <a:gd name="T56" fmla="*/ 761 w 791"/>
                <a:gd name="T57" fmla="*/ 211 h 396"/>
                <a:gd name="T58" fmla="*/ 707 w 791"/>
                <a:gd name="T59" fmla="*/ 262 h 396"/>
                <a:gd name="T60" fmla="*/ 706 w 791"/>
                <a:gd name="T61" fmla="*/ 274 h 396"/>
                <a:gd name="T62" fmla="*/ 628 w 791"/>
                <a:gd name="T63" fmla="*/ 323 h 396"/>
                <a:gd name="T64" fmla="*/ 190 w 791"/>
                <a:gd name="T65" fmla="*/ 365 h 396"/>
                <a:gd name="T66" fmla="*/ 143 w 791"/>
                <a:gd name="T67" fmla="*/ 361 h 396"/>
                <a:gd name="T68" fmla="*/ 145 w 791"/>
                <a:gd name="T69" fmla="*/ 384 h 396"/>
                <a:gd name="T70" fmla="*/ 0 w 791"/>
                <a:gd name="T71" fmla="*/ 396 h 396"/>
                <a:gd name="T72" fmla="*/ 4 w 791"/>
                <a:gd name="T73" fmla="*/ 375 h 396"/>
                <a:gd name="T74" fmla="*/ 4 w 791"/>
                <a:gd name="T75" fmla="*/ 375 h 3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91"/>
                <a:gd name="T115" fmla="*/ 0 h 396"/>
                <a:gd name="T116" fmla="*/ 791 w 791"/>
                <a:gd name="T117" fmla="*/ 396 h 3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91" h="396">
                  <a:moveTo>
                    <a:pt x="4" y="375"/>
                  </a:moveTo>
                  <a:lnTo>
                    <a:pt x="23" y="373"/>
                  </a:lnTo>
                  <a:lnTo>
                    <a:pt x="29" y="331"/>
                  </a:lnTo>
                  <a:lnTo>
                    <a:pt x="17" y="329"/>
                  </a:lnTo>
                  <a:lnTo>
                    <a:pt x="42" y="295"/>
                  </a:lnTo>
                  <a:lnTo>
                    <a:pt x="91" y="310"/>
                  </a:lnTo>
                  <a:lnTo>
                    <a:pt x="99" y="262"/>
                  </a:lnTo>
                  <a:lnTo>
                    <a:pt x="133" y="249"/>
                  </a:lnTo>
                  <a:lnTo>
                    <a:pt x="128" y="240"/>
                  </a:lnTo>
                  <a:lnTo>
                    <a:pt x="147" y="194"/>
                  </a:lnTo>
                  <a:lnTo>
                    <a:pt x="211" y="190"/>
                  </a:lnTo>
                  <a:lnTo>
                    <a:pt x="264" y="173"/>
                  </a:lnTo>
                  <a:lnTo>
                    <a:pt x="299" y="150"/>
                  </a:lnTo>
                  <a:lnTo>
                    <a:pt x="318" y="141"/>
                  </a:lnTo>
                  <a:lnTo>
                    <a:pt x="361" y="139"/>
                  </a:lnTo>
                  <a:lnTo>
                    <a:pt x="411" y="57"/>
                  </a:lnTo>
                  <a:lnTo>
                    <a:pt x="426" y="63"/>
                  </a:lnTo>
                  <a:lnTo>
                    <a:pt x="464" y="34"/>
                  </a:lnTo>
                  <a:lnTo>
                    <a:pt x="455" y="13"/>
                  </a:lnTo>
                  <a:lnTo>
                    <a:pt x="458" y="2"/>
                  </a:lnTo>
                  <a:lnTo>
                    <a:pt x="493" y="0"/>
                  </a:lnTo>
                  <a:lnTo>
                    <a:pt x="515" y="8"/>
                  </a:lnTo>
                  <a:lnTo>
                    <a:pt x="584" y="48"/>
                  </a:lnTo>
                  <a:lnTo>
                    <a:pt x="633" y="46"/>
                  </a:lnTo>
                  <a:lnTo>
                    <a:pt x="656" y="31"/>
                  </a:lnTo>
                  <a:lnTo>
                    <a:pt x="711" y="65"/>
                  </a:lnTo>
                  <a:lnTo>
                    <a:pt x="728" y="129"/>
                  </a:lnTo>
                  <a:lnTo>
                    <a:pt x="791" y="175"/>
                  </a:lnTo>
                  <a:lnTo>
                    <a:pt x="761" y="211"/>
                  </a:lnTo>
                  <a:lnTo>
                    <a:pt x="707" y="262"/>
                  </a:lnTo>
                  <a:lnTo>
                    <a:pt x="706" y="274"/>
                  </a:lnTo>
                  <a:lnTo>
                    <a:pt x="628" y="323"/>
                  </a:lnTo>
                  <a:lnTo>
                    <a:pt x="190" y="365"/>
                  </a:lnTo>
                  <a:lnTo>
                    <a:pt x="143" y="361"/>
                  </a:lnTo>
                  <a:lnTo>
                    <a:pt x="145" y="384"/>
                  </a:lnTo>
                  <a:lnTo>
                    <a:pt x="0" y="396"/>
                  </a:lnTo>
                  <a:lnTo>
                    <a:pt x="4" y="375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Freeform 965"/>
            <p:cNvSpPr>
              <a:spLocks/>
            </p:cNvSpPr>
            <p:nvPr/>
          </p:nvSpPr>
          <p:spPr bwMode="auto">
            <a:xfrm>
              <a:off x="4107" y="1493"/>
              <a:ext cx="466" cy="154"/>
            </a:xfrm>
            <a:custGeom>
              <a:avLst/>
              <a:gdLst>
                <a:gd name="T0" fmla="*/ 17 w 931"/>
                <a:gd name="T1" fmla="*/ 253 h 308"/>
                <a:gd name="T2" fmla="*/ 11 w 931"/>
                <a:gd name="T3" fmla="*/ 249 h 308"/>
                <a:gd name="T4" fmla="*/ 38 w 931"/>
                <a:gd name="T5" fmla="*/ 228 h 308"/>
                <a:gd name="T6" fmla="*/ 64 w 931"/>
                <a:gd name="T7" fmla="*/ 180 h 308"/>
                <a:gd name="T8" fmla="*/ 55 w 931"/>
                <a:gd name="T9" fmla="*/ 169 h 308"/>
                <a:gd name="T10" fmla="*/ 68 w 931"/>
                <a:gd name="T11" fmla="*/ 146 h 308"/>
                <a:gd name="T12" fmla="*/ 68 w 931"/>
                <a:gd name="T13" fmla="*/ 120 h 308"/>
                <a:gd name="T14" fmla="*/ 87 w 931"/>
                <a:gd name="T15" fmla="*/ 101 h 308"/>
                <a:gd name="T16" fmla="*/ 232 w 931"/>
                <a:gd name="T17" fmla="*/ 89 h 308"/>
                <a:gd name="T18" fmla="*/ 230 w 931"/>
                <a:gd name="T19" fmla="*/ 66 h 308"/>
                <a:gd name="T20" fmla="*/ 277 w 931"/>
                <a:gd name="T21" fmla="*/ 70 h 308"/>
                <a:gd name="T22" fmla="*/ 715 w 931"/>
                <a:gd name="T23" fmla="*/ 28 h 308"/>
                <a:gd name="T24" fmla="*/ 931 w 931"/>
                <a:gd name="T25" fmla="*/ 0 h 308"/>
                <a:gd name="T26" fmla="*/ 893 w 931"/>
                <a:gd name="T27" fmla="*/ 74 h 308"/>
                <a:gd name="T28" fmla="*/ 834 w 931"/>
                <a:gd name="T29" fmla="*/ 87 h 308"/>
                <a:gd name="T30" fmla="*/ 806 w 931"/>
                <a:gd name="T31" fmla="*/ 125 h 308"/>
                <a:gd name="T32" fmla="*/ 699 w 931"/>
                <a:gd name="T33" fmla="*/ 186 h 308"/>
                <a:gd name="T34" fmla="*/ 694 w 931"/>
                <a:gd name="T35" fmla="*/ 209 h 308"/>
                <a:gd name="T36" fmla="*/ 667 w 931"/>
                <a:gd name="T37" fmla="*/ 222 h 308"/>
                <a:gd name="T38" fmla="*/ 667 w 931"/>
                <a:gd name="T39" fmla="*/ 253 h 308"/>
                <a:gd name="T40" fmla="*/ 523 w 931"/>
                <a:gd name="T41" fmla="*/ 270 h 308"/>
                <a:gd name="T42" fmla="*/ 234 w 931"/>
                <a:gd name="T43" fmla="*/ 294 h 308"/>
                <a:gd name="T44" fmla="*/ 0 w 931"/>
                <a:gd name="T45" fmla="*/ 308 h 308"/>
                <a:gd name="T46" fmla="*/ 17 w 931"/>
                <a:gd name="T47" fmla="*/ 253 h 308"/>
                <a:gd name="T48" fmla="*/ 17 w 931"/>
                <a:gd name="T49" fmla="*/ 253 h 3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31"/>
                <a:gd name="T76" fmla="*/ 0 h 308"/>
                <a:gd name="T77" fmla="*/ 931 w 931"/>
                <a:gd name="T78" fmla="*/ 308 h 3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31" h="308">
                  <a:moveTo>
                    <a:pt x="17" y="253"/>
                  </a:moveTo>
                  <a:lnTo>
                    <a:pt x="11" y="249"/>
                  </a:lnTo>
                  <a:lnTo>
                    <a:pt x="38" y="228"/>
                  </a:lnTo>
                  <a:lnTo>
                    <a:pt x="64" y="180"/>
                  </a:lnTo>
                  <a:lnTo>
                    <a:pt x="55" y="169"/>
                  </a:lnTo>
                  <a:lnTo>
                    <a:pt x="68" y="146"/>
                  </a:lnTo>
                  <a:lnTo>
                    <a:pt x="68" y="120"/>
                  </a:lnTo>
                  <a:lnTo>
                    <a:pt x="87" y="101"/>
                  </a:lnTo>
                  <a:lnTo>
                    <a:pt x="232" y="89"/>
                  </a:lnTo>
                  <a:lnTo>
                    <a:pt x="230" y="66"/>
                  </a:lnTo>
                  <a:lnTo>
                    <a:pt x="277" y="70"/>
                  </a:lnTo>
                  <a:lnTo>
                    <a:pt x="715" y="28"/>
                  </a:lnTo>
                  <a:lnTo>
                    <a:pt x="931" y="0"/>
                  </a:lnTo>
                  <a:lnTo>
                    <a:pt x="893" y="74"/>
                  </a:lnTo>
                  <a:lnTo>
                    <a:pt x="834" y="87"/>
                  </a:lnTo>
                  <a:lnTo>
                    <a:pt x="806" y="125"/>
                  </a:lnTo>
                  <a:lnTo>
                    <a:pt x="699" y="186"/>
                  </a:lnTo>
                  <a:lnTo>
                    <a:pt x="694" y="209"/>
                  </a:lnTo>
                  <a:lnTo>
                    <a:pt x="667" y="222"/>
                  </a:lnTo>
                  <a:lnTo>
                    <a:pt x="667" y="253"/>
                  </a:lnTo>
                  <a:lnTo>
                    <a:pt x="523" y="270"/>
                  </a:lnTo>
                  <a:lnTo>
                    <a:pt x="234" y="294"/>
                  </a:lnTo>
                  <a:lnTo>
                    <a:pt x="0" y="308"/>
                  </a:lnTo>
                  <a:lnTo>
                    <a:pt x="17" y="253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Freeform 966"/>
            <p:cNvSpPr>
              <a:spLocks/>
            </p:cNvSpPr>
            <p:nvPr/>
          </p:nvSpPr>
          <p:spPr bwMode="auto">
            <a:xfrm>
              <a:off x="4043" y="1641"/>
              <a:ext cx="194" cy="327"/>
            </a:xfrm>
            <a:custGeom>
              <a:avLst/>
              <a:gdLst>
                <a:gd name="T0" fmla="*/ 27 w 388"/>
                <a:gd name="T1" fmla="*/ 457 h 654"/>
                <a:gd name="T2" fmla="*/ 65 w 388"/>
                <a:gd name="T3" fmla="*/ 407 h 654"/>
                <a:gd name="T4" fmla="*/ 54 w 388"/>
                <a:gd name="T5" fmla="*/ 394 h 654"/>
                <a:gd name="T6" fmla="*/ 38 w 388"/>
                <a:gd name="T7" fmla="*/ 287 h 654"/>
                <a:gd name="T8" fmla="*/ 33 w 388"/>
                <a:gd name="T9" fmla="*/ 215 h 654"/>
                <a:gd name="T10" fmla="*/ 59 w 388"/>
                <a:gd name="T11" fmla="*/ 135 h 654"/>
                <a:gd name="T12" fmla="*/ 101 w 388"/>
                <a:gd name="T13" fmla="*/ 80 h 654"/>
                <a:gd name="T14" fmla="*/ 97 w 388"/>
                <a:gd name="T15" fmla="*/ 65 h 654"/>
                <a:gd name="T16" fmla="*/ 128 w 388"/>
                <a:gd name="T17" fmla="*/ 14 h 654"/>
                <a:gd name="T18" fmla="*/ 362 w 388"/>
                <a:gd name="T19" fmla="*/ 0 h 654"/>
                <a:gd name="T20" fmla="*/ 373 w 388"/>
                <a:gd name="T21" fmla="*/ 12 h 654"/>
                <a:gd name="T22" fmla="*/ 362 w 388"/>
                <a:gd name="T23" fmla="*/ 419 h 654"/>
                <a:gd name="T24" fmla="*/ 388 w 388"/>
                <a:gd name="T25" fmla="*/ 614 h 654"/>
                <a:gd name="T26" fmla="*/ 379 w 388"/>
                <a:gd name="T27" fmla="*/ 624 h 654"/>
                <a:gd name="T28" fmla="*/ 329 w 388"/>
                <a:gd name="T29" fmla="*/ 612 h 654"/>
                <a:gd name="T30" fmla="*/ 253 w 388"/>
                <a:gd name="T31" fmla="*/ 654 h 654"/>
                <a:gd name="T32" fmla="*/ 215 w 388"/>
                <a:gd name="T33" fmla="*/ 592 h 654"/>
                <a:gd name="T34" fmla="*/ 221 w 388"/>
                <a:gd name="T35" fmla="*/ 546 h 654"/>
                <a:gd name="T36" fmla="*/ 0 w 388"/>
                <a:gd name="T37" fmla="*/ 555 h 654"/>
                <a:gd name="T38" fmla="*/ 27 w 388"/>
                <a:gd name="T39" fmla="*/ 457 h 654"/>
                <a:gd name="T40" fmla="*/ 27 w 388"/>
                <a:gd name="T41" fmla="*/ 457 h 6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8"/>
                <a:gd name="T64" fmla="*/ 0 h 654"/>
                <a:gd name="T65" fmla="*/ 388 w 388"/>
                <a:gd name="T66" fmla="*/ 654 h 6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8" h="654">
                  <a:moveTo>
                    <a:pt x="27" y="457"/>
                  </a:moveTo>
                  <a:lnTo>
                    <a:pt x="65" y="407"/>
                  </a:lnTo>
                  <a:lnTo>
                    <a:pt x="54" y="394"/>
                  </a:lnTo>
                  <a:lnTo>
                    <a:pt x="38" y="287"/>
                  </a:lnTo>
                  <a:lnTo>
                    <a:pt x="33" y="215"/>
                  </a:lnTo>
                  <a:lnTo>
                    <a:pt x="59" y="135"/>
                  </a:lnTo>
                  <a:lnTo>
                    <a:pt x="101" y="80"/>
                  </a:lnTo>
                  <a:lnTo>
                    <a:pt x="97" y="65"/>
                  </a:lnTo>
                  <a:lnTo>
                    <a:pt x="128" y="14"/>
                  </a:lnTo>
                  <a:lnTo>
                    <a:pt x="362" y="0"/>
                  </a:lnTo>
                  <a:lnTo>
                    <a:pt x="373" y="12"/>
                  </a:lnTo>
                  <a:lnTo>
                    <a:pt x="362" y="419"/>
                  </a:lnTo>
                  <a:lnTo>
                    <a:pt x="388" y="614"/>
                  </a:lnTo>
                  <a:lnTo>
                    <a:pt x="379" y="624"/>
                  </a:lnTo>
                  <a:lnTo>
                    <a:pt x="329" y="612"/>
                  </a:lnTo>
                  <a:lnTo>
                    <a:pt x="253" y="654"/>
                  </a:lnTo>
                  <a:lnTo>
                    <a:pt x="215" y="592"/>
                  </a:lnTo>
                  <a:lnTo>
                    <a:pt x="221" y="546"/>
                  </a:lnTo>
                  <a:lnTo>
                    <a:pt x="0" y="555"/>
                  </a:lnTo>
                  <a:lnTo>
                    <a:pt x="27" y="457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Freeform 967"/>
            <p:cNvSpPr>
              <a:spLocks/>
            </p:cNvSpPr>
            <p:nvPr/>
          </p:nvSpPr>
          <p:spPr bwMode="auto">
            <a:xfrm>
              <a:off x="4224" y="1628"/>
              <a:ext cx="208" cy="330"/>
            </a:xfrm>
            <a:custGeom>
              <a:avLst/>
              <a:gdLst>
                <a:gd name="T0" fmla="*/ 11 w 416"/>
                <a:gd name="T1" fmla="*/ 36 h 659"/>
                <a:gd name="T2" fmla="*/ 0 w 416"/>
                <a:gd name="T3" fmla="*/ 443 h 659"/>
                <a:gd name="T4" fmla="*/ 26 w 416"/>
                <a:gd name="T5" fmla="*/ 638 h 659"/>
                <a:gd name="T6" fmla="*/ 55 w 416"/>
                <a:gd name="T7" fmla="*/ 646 h 659"/>
                <a:gd name="T8" fmla="*/ 81 w 416"/>
                <a:gd name="T9" fmla="*/ 631 h 659"/>
                <a:gd name="T10" fmla="*/ 97 w 416"/>
                <a:gd name="T11" fmla="*/ 646 h 659"/>
                <a:gd name="T12" fmla="*/ 74 w 416"/>
                <a:gd name="T13" fmla="*/ 659 h 659"/>
                <a:gd name="T14" fmla="*/ 131 w 416"/>
                <a:gd name="T15" fmla="*/ 644 h 659"/>
                <a:gd name="T16" fmla="*/ 142 w 416"/>
                <a:gd name="T17" fmla="*/ 627 h 659"/>
                <a:gd name="T18" fmla="*/ 135 w 416"/>
                <a:gd name="T19" fmla="*/ 616 h 659"/>
                <a:gd name="T20" fmla="*/ 138 w 416"/>
                <a:gd name="T21" fmla="*/ 598 h 659"/>
                <a:gd name="T22" fmla="*/ 112 w 416"/>
                <a:gd name="T23" fmla="*/ 574 h 659"/>
                <a:gd name="T24" fmla="*/ 112 w 416"/>
                <a:gd name="T25" fmla="*/ 553 h 659"/>
                <a:gd name="T26" fmla="*/ 416 w 416"/>
                <a:gd name="T27" fmla="*/ 526 h 659"/>
                <a:gd name="T28" fmla="*/ 391 w 416"/>
                <a:gd name="T29" fmla="*/ 422 h 659"/>
                <a:gd name="T30" fmla="*/ 406 w 416"/>
                <a:gd name="T31" fmla="*/ 359 h 659"/>
                <a:gd name="T32" fmla="*/ 368 w 416"/>
                <a:gd name="T33" fmla="*/ 277 h 659"/>
                <a:gd name="T34" fmla="*/ 289 w 416"/>
                <a:gd name="T35" fmla="*/ 0 h 659"/>
                <a:gd name="T36" fmla="*/ 0 w 416"/>
                <a:gd name="T37" fmla="*/ 24 h 659"/>
                <a:gd name="T38" fmla="*/ 11 w 416"/>
                <a:gd name="T39" fmla="*/ 36 h 659"/>
                <a:gd name="T40" fmla="*/ 11 w 416"/>
                <a:gd name="T41" fmla="*/ 36 h 6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6"/>
                <a:gd name="T64" fmla="*/ 0 h 659"/>
                <a:gd name="T65" fmla="*/ 416 w 416"/>
                <a:gd name="T66" fmla="*/ 659 h 6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6" h="659">
                  <a:moveTo>
                    <a:pt x="11" y="36"/>
                  </a:moveTo>
                  <a:lnTo>
                    <a:pt x="0" y="443"/>
                  </a:lnTo>
                  <a:lnTo>
                    <a:pt x="26" y="638"/>
                  </a:lnTo>
                  <a:lnTo>
                    <a:pt x="55" y="646"/>
                  </a:lnTo>
                  <a:lnTo>
                    <a:pt x="81" y="631"/>
                  </a:lnTo>
                  <a:lnTo>
                    <a:pt x="97" y="646"/>
                  </a:lnTo>
                  <a:lnTo>
                    <a:pt x="74" y="659"/>
                  </a:lnTo>
                  <a:lnTo>
                    <a:pt x="131" y="644"/>
                  </a:lnTo>
                  <a:lnTo>
                    <a:pt x="142" y="627"/>
                  </a:lnTo>
                  <a:lnTo>
                    <a:pt x="135" y="616"/>
                  </a:lnTo>
                  <a:lnTo>
                    <a:pt x="138" y="598"/>
                  </a:lnTo>
                  <a:lnTo>
                    <a:pt x="112" y="574"/>
                  </a:lnTo>
                  <a:lnTo>
                    <a:pt x="112" y="553"/>
                  </a:lnTo>
                  <a:lnTo>
                    <a:pt x="416" y="526"/>
                  </a:lnTo>
                  <a:lnTo>
                    <a:pt x="391" y="422"/>
                  </a:lnTo>
                  <a:lnTo>
                    <a:pt x="406" y="359"/>
                  </a:lnTo>
                  <a:lnTo>
                    <a:pt x="368" y="277"/>
                  </a:lnTo>
                  <a:lnTo>
                    <a:pt x="289" y="0"/>
                  </a:lnTo>
                  <a:lnTo>
                    <a:pt x="0" y="24"/>
                  </a:lnTo>
                  <a:lnTo>
                    <a:pt x="11" y="36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" name="Freeform 968"/>
            <p:cNvSpPr>
              <a:spLocks/>
            </p:cNvSpPr>
            <p:nvPr/>
          </p:nvSpPr>
          <p:spPr bwMode="auto">
            <a:xfrm>
              <a:off x="4368" y="1611"/>
              <a:ext cx="294" cy="302"/>
            </a:xfrm>
            <a:custGeom>
              <a:avLst/>
              <a:gdLst>
                <a:gd name="T0" fmla="*/ 79 w 587"/>
                <a:gd name="T1" fmla="*/ 312 h 603"/>
                <a:gd name="T2" fmla="*/ 117 w 587"/>
                <a:gd name="T3" fmla="*/ 394 h 603"/>
                <a:gd name="T4" fmla="*/ 102 w 587"/>
                <a:gd name="T5" fmla="*/ 457 h 603"/>
                <a:gd name="T6" fmla="*/ 127 w 587"/>
                <a:gd name="T7" fmla="*/ 561 h 603"/>
                <a:gd name="T8" fmla="*/ 150 w 587"/>
                <a:gd name="T9" fmla="*/ 595 h 603"/>
                <a:gd name="T10" fmla="*/ 464 w 587"/>
                <a:gd name="T11" fmla="*/ 578 h 603"/>
                <a:gd name="T12" fmla="*/ 467 w 587"/>
                <a:gd name="T13" fmla="*/ 599 h 603"/>
                <a:gd name="T14" fmla="*/ 486 w 587"/>
                <a:gd name="T15" fmla="*/ 603 h 603"/>
                <a:gd name="T16" fmla="*/ 479 w 587"/>
                <a:gd name="T17" fmla="*/ 552 h 603"/>
                <a:gd name="T18" fmla="*/ 492 w 587"/>
                <a:gd name="T19" fmla="*/ 538 h 603"/>
                <a:gd name="T20" fmla="*/ 538 w 587"/>
                <a:gd name="T21" fmla="*/ 548 h 603"/>
                <a:gd name="T22" fmla="*/ 545 w 587"/>
                <a:gd name="T23" fmla="*/ 512 h 603"/>
                <a:gd name="T24" fmla="*/ 540 w 587"/>
                <a:gd name="T25" fmla="*/ 464 h 603"/>
                <a:gd name="T26" fmla="*/ 559 w 587"/>
                <a:gd name="T27" fmla="*/ 451 h 603"/>
                <a:gd name="T28" fmla="*/ 587 w 587"/>
                <a:gd name="T29" fmla="*/ 360 h 603"/>
                <a:gd name="T30" fmla="*/ 568 w 587"/>
                <a:gd name="T31" fmla="*/ 356 h 603"/>
                <a:gd name="T32" fmla="*/ 492 w 587"/>
                <a:gd name="T33" fmla="*/ 238 h 603"/>
                <a:gd name="T34" fmla="*/ 327 w 587"/>
                <a:gd name="T35" fmla="*/ 90 h 603"/>
                <a:gd name="T36" fmla="*/ 254 w 587"/>
                <a:gd name="T37" fmla="*/ 44 h 603"/>
                <a:gd name="T38" fmla="*/ 279 w 587"/>
                <a:gd name="T39" fmla="*/ 0 h 603"/>
                <a:gd name="T40" fmla="*/ 144 w 587"/>
                <a:gd name="T41" fmla="*/ 18 h 603"/>
                <a:gd name="T42" fmla="*/ 0 w 587"/>
                <a:gd name="T43" fmla="*/ 35 h 603"/>
                <a:gd name="T44" fmla="*/ 79 w 587"/>
                <a:gd name="T45" fmla="*/ 312 h 603"/>
                <a:gd name="T46" fmla="*/ 79 w 587"/>
                <a:gd name="T47" fmla="*/ 312 h 6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87"/>
                <a:gd name="T73" fmla="*/ 0 h 603"/>
                <a:gd name="T74" fmla="*/ 587 w 587"/>
                <a:gd name="T75" fmla="*/ 603 h 6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87" h="603">
                  <a:moveTo>
                    <a:pt x="79" y="312"/>
                  </a:moveTo>
                  <a:lnTo>
                    <a:pt x="117" y="394"/>
                  </a:lnTo>
                  <a:lnTo>
                    <a:pt x="102" y="457"/>
                  </a:lnTo>
                  <a:lnTo>
                    <a:pt x="127" y="561"/>
                  </a:lnTo>
                  <a:lnTo>
                    <a:pt x="150" y="595"/>
                  </a:lnTo>
                  <a:lnTo>
                    <a:pt x="464" y="578"/>
                  </a:lnTo>
                  <a:lnTo>
                    <a:pt x="467" y="599"/>
                  </a:lnTo>
                  <a:lnTo>
                    <a:pt x="486" y="603"/>
                  </a:lnTo>
                  <a:lnTo>
                    <a:pt x="479" y="552"/>
                  </a:lnTo>
                  <a:lnTo>
                    <a:pt x="492" y="538"/>
                  </a:lnTo>
                  <a:lnTo>
                    <a:pt x="538" y="548"/>
                  </a:lnTo>
                  <a:lnTo>
                    <a:pt x="545" y="512"/>
                  </a:lnTo>
                  <a:lnTo>
                    <a:pt x="540" y="464"/>
                  </a:lnTo>
                  <a:lnTo>
                    <a:pt x="559" y="451"/>
                  </a:lnTo>
                  <a:lnTo>
                    <a:pt x="587" y="360"/>
                  </a:lnTo>
                  <a:lnTo>
                    <a:pt x="568" y="356"/>
                  </a:lnTo>
                  <a:lnTo>
                    <a:pt x="492" y="238"/>
                  </a:lnTo>
                  <a:lnTo>
                    <a:pt x="327" y="90"/>
                  </a:lnTo>
                  <a:lnTo>
                    <a:pt x="254" y="44"/>
                  </a:lnTo>
                  <a:lnTo>
                    <a:pt x="279" y="0"/>
                  </a:lnTo>
                  <a:lnTo>
                    <a:pt x="144" y="18"/>
                  </a:lnTo>
                  <a:lnTo>
                    <a:pt x="0" y="35"/>
                  </a:lnTo>
                  <a:lnTo>
                    <a:pt x="79" y="312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Freeform 969"/>
            <p:cNvSpPr>
              <a:spLocks/>
            </p:cNvSpPr>
            <p:nvPr/>
          </p:nvSpPr>
          <p:spPr bwMode="auto">
            <a:xfrm>
              <a:off x="4280" y="1880"/>
              <a:ext cx="495" cy="366"/>
            </a:xfrm>
            <a:custGeom>
              <a:avLst/>
              <a:gdLst>
                <a:gd name="T0" fmla="*/ 0 w 990"/>
                <a:gd name="T1" fmla="*/ 71 h 732"/>
                <a:gd name="T2" fmla="*/ 26 w 990"/>
                <a:gd name="T3" fmla="*/ 95 h 732"/>
                <a:gd name="T4" fmla="*/ 23 w 990"/>
                <a:gd name="T5" fmla="*/ 113 h 732"/>
                <a:gd name="T6" fmla="*/ 30 w 990"/>
                <a:gd name="T7" fmla="*/ 124 h 732"/>
                <a:gd name="T8" fmla="*/ 19 w 990"/>
                <a:gd name="T9" fmla="*/ 141 h 732"/>
                <a:gd name="T10" fmla="*/ 135 w 990"/>
                <a:gd name="T11" fmla="*/ 101 h 732"/>
                <a:gd name="T12" fmla="*/ 283 w 990"/>
                <a:gd name="T13" fmla="*/ 194 h 732"/>
                <a:gd name="T14" fmla="*/ 405 w 990"/>
                <a:gd name="T15" fmla="*/ 130 h 732"/>
                <a:gd name="T16" fmla="*/ 475 w 990"/>
                <a:gd name="T17" fmla="*/ 145 h 732"/>
                <a:gd name="T18" fmla="*/ 564 w 990"/>
                <a:gd name="T19" fmla="*/ 232 h 732"/>
                <a:gd name="T20" fmla="*/ 597 w 990"/>
                <a:gd name="T21" fmla="*/ 232 h 732"/>
                <a:gd name="T22" fmla="*/ 625 w 990"/>
                <a:gd name="T23" fmla="*/ 293 h 732"/>
                <a:gd name="T24" fmla="*/ 618 w 990"/>
                <a:gd name="T25" fmla="*/ 409 h 732"/>
                <a:gd name="T26" fmla="*/ 639 w 990"/>
                <a:gd name="T27" fmla="*/ 422 h 732"/>
                <a:gd name="T28" fmla="*/ 642 w 990"/>
                <a:gd name="T29" fmla="*/ 401 h 732"/>
                <a:gd name="T30" fmla="*/ 671 w 990"/>
                <a:gd name="T31" fmla="*/ 401 h 732"/>
                <a:gd name="T32" fmla="*/ 642 w 990"/>
                <a:gd name="T33" fmla="*/ 457 h 732"/>
                <a:gd name="T34" fmla="*/ 718 w 990"/>
                <a:gd name="T35" fmla="*/ 533 h 732"/>
                <a:gd name="T36" fmla="*/ 730 w 990"/>
                <a:gd name="T37" fmla="*/ 512 h 732"/>
                <a:gd name="T38" fmla="*/ 736 w 990"/>
                <a:gd name="T39" fmla="*/ 565 h 732"/>
                <a:gd name="T40" fmla="*/ 760 w 990"/>
                <a:gd name="T41" fmla="*/ 576 h 732"/>
                <a:gd name="T42" fmla="*/ 787 w 990"/>
                <a:gd name="T43" fmla="*/ 641 h 732"/>
                <a:gd name="T44" fmla="*/ 814 w 990"/>
                <a:gd name="T45" fmla="*/ 641 h 732"/>
                <a:gd name="T46" fmla="*/ 871 w 990"/>
                <a:gd name="T47" fmla="*/ 702 h 732"/>
                <a:gd name="T48" fmla="*/ 903 w 990"/>
                <a:gd name="T49" fmla="*/ 706 h 732"/>
                <a:gd name="T50" fmla="*/ 903 w 990"/>
                <a:gd name="T51" fmla="*/ 715 h 732"/>
                <a:gd name="T52" fmla="*/ 880 w 990"/>
                <a:gd name="T53" fmla="*/ 732 h 732"/>
                <a:gd name="T54" fmla="*/ 931 w 990"/>
                <a:gd name="T55" fmla="*/ 725 h 732"/>
                <a:gd name="T56" fmla="*/ 964 w 990"/>
                <a:gd name="T57" fmla="*/ 711 h 732"/>
                <a:gd name="T58" fmla="*/ 981 w 990"/>
                <a:gd name="T59" fmla="*/ 626 h 732"/>
                <a:gd name="T60" fmla="*/ 990 w 990"/>
                <a:gd name="T61" fmla="*/ 630 h 732"/>
                <a:gd name="T62" fmla="*/ 983 w 990"/>
                <a:gd name="T63" fmla="*/ 512 h 732"/>
                <a:gd name="T64" fmla="*/ 969 w 990"/>
                <a:gd name="T65" fmla="*/ 477 h 732"/>
                <a:gd name="T66" fmla="*/ 863 w 990"/>
                <a:gd name="T67" fmla="*/ 306 h 732"/>
                <a:gd name="T68" fmla="*/ 779 w 990"/>
                <a:gd name="T69" fmla="*/ 145 h 732"/>
                <a:gd name="T70" fmla="*/ 728 w 990"/>
                <a:gd name="T71" fmla="*/ 12 h 732"/>
                <a:gd name="T72" fmla="*/ 715 w 990"/>
                <a:gd name="T73" fmla="*/ 10 h 732"/>
                <a:gd name="T74" fmla="*/ 669 w 990"/>
                <a:gd name="T75" fmla="*/ 0 h 732"/>
                <a:gd name="T76" fmla="*/ 656 w 990"/>
                <a:gd name="T77" fmla="*/ 14 h 732"/>
                <a:gd name="T78" fmla="*/ 663 w 990"/>
                <a:gd name="T79" fmla="*/ 65 h 732"/>
                <a:gd name="T80" fmla="*/ 644 w 990"/>
                <a:gd name="T81" fmla="*/ 61 h 732"/>
                <a:gd name="T82" fmla="*/ 641 w 990"/>
                <a:gd name="T83" fmla="*/ 40 h 732"/>
                <a:gd name="T84" fmla="*/ 327 w 990"/>
                <a:gd name="T85" fmla="*/ 57 h 732"/>
                <a:gd name="T86" fmla="*/ 304 w 990"/>
                <a:gd name="T87" fmla="*/ 23 h 732"/>
                <a:gd name="T88" fmla="*/ 0 w 990"/>
                <a:gd name="T89" fmla="*/ 50 h 732"/>
                <a:gd name="T90" fmla="*/ 0 w 990"/>
                <a:gd name="T91" fmla="*/ 71 h 732"/>
                <a:gd name="T92" fmla="*/ 0 w 990"/>
                <a:gd name="T93" fmla="*/ 71 h 7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90"/>
                <a:gd name="T142" fmla="*/ 0 h 732"/>
                <a:gd name="T143" fmla="*/ 990 w 990"/>
                <a:gd name="T144" fmla="*/ 732 h 7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90" h="732">
                  <a:moveTo>
                    <a:pt x="0" y="71"/>
                  </a:moveTo>
                  <a:lnTo>
                    <a:pt x="26" y="95"/>
                  </a:lnTo>
                  <a:lnTo>
                    <a:pt x="23" y="113"/>
                  </a:lnTo>
                  <a:lnTo>
                    <a:pt x="30" y="124"/>
                  </a:lnTo>
                  <a:lnTo>
                    <a:pt x="19" y="141"/>
                  </a:lnTo>
                  <a:lnTo>
                    <a:pt x="135" y="101"/>
                  </a:lnTo>
                  <a:lnTo>
                    <a:pt x="283" y="194"/>
                  </a:lnTo>
                  <a:lnTo>
                    <a:pt x="405" y="130"/>
                  </a:lnTo>
                  <a:lnTo>
                    <a:pt x="475" y="145"/>
                  </a:lnTo>
                  <a:lnTo>
                    <a:pt x="564" y="232"/>
                  </a:lnTo>
                  <a:lnTo>
                    <a:pt x="597" y="232"/>
                  </a:lnTo>
                  <a:lnTo>
                    <a:pt x="625" y="293"/>
                  </a:lnTo>
                  <a:lnTo>
                    <a:pt x="618" y="409"/>
                  </a:lnTo>
                  <a:lnTo>
                    <a:pt x="639" y="422"/>
                  </a:lnTo>
                  <a:lnTo>
                    <a:pt x="642" y="401"/>
                  </a:lnTo>
                  <a:lnTo>
                    <a:pt x="671" y="401"/>
                  </a:lnTo>
                  <a:lnTo>
                    <a:pt x="642" y="457"/>
                  </a:lnTo>
                  <a:lnTo>
                    <a:pt x="718" y="533"/>
                  </a:lnTo>
                  <a:lnTo>
                    <a:pt x="730" y="512"/>
                  </a:lnTo>
                  <a:lnTo>
                    <a:pt x="736" y="565"/>
                  </a:lnTo>
                  <a:lnTo>
                    <a:pt x="760" y="576"/>
                  </a:lnTo>
                  <a:lnTo>
                    <a:pt x="787" y="641"/>
                  </a:lnTo>
                  <a:lnTo>
                    <a:pt x="814" y="641"/>
                  </a:lnTo>
                  <a:lnTo>
                    <a:pt x="871" y="702"/>
                  </a:lnTo>
                  <a:lnTo>
                    <a:pt x="903" y="706"/>
                  </a:lnTo>
                  <a:lnTo>
                    <a:pt x="903" y="715"/>
                  </a:lnTo>
                  <a:lnTo>
                    <a:pt x="880" y="732"/>
                  </a:lnTo>
                  <a:lnTo>
                    <a:pt x="931" y="725"/>
                  </a:lnTo>
                  <a:lnTo>
                    <a:pt x="964" y="711"/>
                  </a:lnTo>
                  <a:lnTo>
                    <a:pt x="981" y="626"/>
                  </a:lnTo>
                  <a:lnTo>
                    <a:pt x="990" y="630"/>
                  </a:lnTo>
                  <a:lnTo>
                    <a:pt x="983" y="512"/>
                  </a:lnTo>
                  <a:lnTo>
                    <a:pt x="969" y="477"/>
                  </a:lnTo>
                  <a:lnTo>
                    <a:pt x="863" y="306"/>
                  </a:lnTo>
                  <a:lnTo>
                    <a:pt x="779" y="145"/>
                  </a:lnTo>
                  <a:lnTo>
                    <a:pt x="728" y="12"/>
                  </a:lnTo>
                  <a:lnTo>
                    <a:pt x="715" y="10"/>
                  </a:lnTo>
                  <a:lnTo>
                    <a:pt x="669" y="0"/>
                  </a:lnTo>
                  <a:lnTo>
                    <a:pt x="656" y="14"/>
                  </a:lnTo>
                  <a:lnTo>
                    <a:pt x="663" y="65"/>
                  </a:lnTo>
                  <a:lnTo>
                    <a:pt x="644" y="61"/>
                  </a:lnTo>
                  <a:lnTo>
                    <a:pt x="641" y="40"/>
                  </a:lnTo>
                  <a:lnTo>
                    <a:pt x="327" y="57"/>
                  </a:lnTo>
                  <a:lnTo>
                    <a:pt x="304" y="23"/>
                  </a:lnTo>
                  <a:lnTo>
                    <a:pt x="0" y="50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Freeform 970"/>
            <p:cNvSpPr>
              <a:spLocks/>
            </p:cNvSpPr>
            <p:nvPr/>
          </p:nvSpPr>
          <p:spPr bwMode="auto">
            <a:xfrm>
              <a:off x="4361" y="1127"/>
              <a:ext cx="229" cy="251"/>
            </a:xfrm>
            <a:custGeom>
              <a:avLst/>
              <a:gdLst>
                <a:gd name="T0" fmla="*/ 0 w 459"/>
                <a:gd name="T1" fmla="*/ 91 h 504"/>
                <a:gd name="T2" fmla="*/ 38 w 459"/>
                <a:gd name="T3" fmla="*/ 441 h 504"/>
                <a:gd name="T4" fmla="*/ 95 w 459"/>
                <a:gd name="T5" fmla="*/ 447 h 504"/>
                <a:gd name="T6" fmla="*/ 164 w 459"/>
                <a:gd name="T7" fmla="*/ 487 h 504"/>
                <a:gd name="T8" fmla="*/ 213 w 459"/>
                <a:gd name="T9" fmla="*/ 485 h 504"/>
                <a:gd name="T10" fmla="*/ 236 w 459"/>
                <a:gd name="T11" fmla="*/ 470 h 504"/>
                <a:gd name="T12" fmla="*/ 291 w 459"/>
                <a:gd name="T13" fmla="*/ 504 h 504"/>
                <a:gd name="T14" fmla="*/ 324 w 459"/>
                <a:gd name="T15" fmla="*/ 475 h 504"/>
                <a:gd name="T16" fmla="*/ 331 w 459"/>
                <a:gd name="T17" fmla="*/ 420 h 504"/>
                <a:gd name="T18" fmla="*/ 352 w 459"/>
                <a:gd name="T19" fmla="*/ 432 h 504"/>
                <a:gd name="T20" fmla="*/ 364 w 459"/>
                <a:gd name="T21" fmla="*/ 386 h 504"/>
                <a:gd name="T22" fmla="*/ 440 w 459"/>
                <a:gd name="T23" fmla="*/ 319 h 504"/>
                <a:gd name="T24" fmla="*/ 453 w 459"/>
                <a:gd name="T25" fmla="*/ 211 h 504"/>
                <a:gd name="T26" fmla="*/ 443 w 459"/>
                <a:gd name="T27" fmla="*/ 188 h 504"/>
                <a:gd name="T28" fmla="*/ 459 w 459"/>
                <a:gd name="T29" fmla="*/ 177 h 504"/>
                <a:gd name="T30" fmla="*/ 430 w 459"/>
                <a:gd name="T31" fmla="*/ 0 h 504"/>
                <a:gd name="T32" fmla="*/ 352 w 459"/>
                <a:gd name="T33" fmla="*/ 40 h 504"/>
                <a:gd name="T34" fmla="*/ 312 w 459"/>
                <a:gd name="T35" fmla="*/ 82 h 504"/>
                <a:gd name="T36" fmla="*/ 284 w 459"/>
                <a:gd name="T37" fmla="*/ 84 h 504"/>
                <a:gd name="T38" fmla="*/ 240 w 459"/>
                <a:gd name="T39" fmla="*/ 107 h 504"/>
                <a:gd name="T40" fmla="*/ 139 w 459"/>
                <a:gd name="T41" fmla="*/ 72 h 504"/>
                <a:gd name="T42" fmla="*/ 0 w 459"/>
                <a:gd name="T43" fmla="*/ 91 h 504"/>
                <a:gd name="T44" fmla="*/ 0 w 459"/>
                <a:gd name="T45" fmla="*/ 91 h 50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59"/>
                <a:gd name="T70" fmla="*/ 0 h 504"/>
                <a:gd name="T71" fmla="*/ 459 w 459"/>
                <a:gd name="T72" fmla="*/ 504 h 50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59" h="504">
                  <a:moveTo>
                    <a:pt x="0" y="91"/>
                  </a:moveTo>
                  <a:lnTo>
                    <a:pt x="38" y="441"/>
                  </a:lnTo>
                  <a:lnTo>
                    <a:pt x="95" y="447"/>
                  </a:lnTo>
                  <a:lnTo>
                    <a:pt x="164" y="487"/>
                  </a:lnTo>
                  <a:lnTo>
                    <a:pt x="213" y="485"/>
                  </a:lnTo>
                  <a:lnTo>
                    <a:pt x="236" y="470"/>
                  </a:lnTo>
                  <a:lnTo>
                    <a:pt x="291" y="504"/>
                  </a:lnTo>
                  <a:lnTo>
                    <a:pt x="324" y="475"/>
                  </a:lnTo>
                  <a:lnTo>
                    <a:pt x="331" y="420"/>
                  </a:lnTo>
                  <a:lnTo>
                    <a:pt x="352" y="432"/>
                  </a:lnTo>
                  <a:lnTo>
                    <a:pt x="364" y="386"/>
                  </a:lnTo>
                  <a:lnTo>
                    <a:pt x="440" y="319"/>
                  </a:lnTo>
                  <a:lnTo>
                    <a:pt x="453" y="211"/>
                  </a:lnTo>
                  <a:lnTo>
                    <a:pt x="443" y="188"/>
                  </a:lnTo>
                  <a:lnTo>
                    <a:pt x="459" y="177"/>
                  </a:lnTo>
                  <a:lnTo>
                    <a:pt x="430" y="0"/>
                  </a:lnTo>
                  <a:lnTo>
                    <a:pt x="352" y="40"/>
                  </a:lnTo>
                  <a:lnTo>
                    <a:pt x="312" y="82"/>
                  </a:lnTo>
                  <a:lnTo>
                    <a:pt x="284" y="84"/>
                  </a:lnTo>
                  <a:lnTo>
                    <a:pt x="240" y="107"/>
                  </a:lnTo>
                  <a:lnTo>
                    <a:pt x="139" y="72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1" name="Freeform 971"/>
            <p:cNvSpPr>
              <a:spLocks/>
            </p:cNvSpPr>
            <p:nvPr/>
          </p:nvSpPr>
          <p:spPr bwMode="auto">
            <a:xfrm>
              <a:off x="4506" y="1215"/>
              <a:ext cx="244" cy="237"/>
            </a:xfrm>
            <a:custGeom>
              <a:avLst/>
              <a:gdLst>
                <a:gd name="T0" fmla="*/ 0 w 489"/>
                <a:gd name="T1" fmla="*/ 327 h 473"/>
                <a:gd name="T2" fmla="*/ 17 w 489"/>
                <a:gd name="T3" fmla="*/ 391 h 473"/>
                <a:gd name="T4" fmla="*/ 80 w 489"/>
                <a:gd name="T5" fmla="*/ 437 h 473"/>
                <a:gd name="T6" fmla="*/ 111 w 489"/>
                <a:gd name="T7" fmla="*/ 473 h 473"/>
                <a:gd name="T8" fmla="*/ 204 w 489"/>
                <a:gd name="T9" fmla="*/ 435 h 473"/>
                <a:gd name="T10" fmla="*/ 246 w 489"/>
                <a:gd name="T11" fmla="*/ 429 h 473"/>
                <a:gd name="T12" fmla="*/ 268 w 489"/>
                <a:gd name="T13" fmla="*/ 401 h 473"/>
                <a:gd name="T14" fmla="*/ 304 w 489"/>
                <a:gd name="T15" fmla="*/ 258 h 473"/>
                <a:gd name="T16" fmla="*/ 344 w 489"/>
                <a:gd name="T17" fmla="*/ 275 h 473"/>
                <a:gd name="T18" fmla="*/ 420 w 489"/>
                <a:gd name="T19" fmla="*/ 122 h 473"/>
                <a:gd name="T20" fmla="*/ 479 w 489"/>
                <a:gd name="T21" fmla="*/ 154 h 473"/>
                <a:gd name="T22" fmla="*/ 489 w 489"/>
                <a:gd name="T23" fmla="*/ 127 h 473"/>
                <a:gd name="T24" fmla="*/ 447 w 489"/>
                <a:gd name="T25" fmla="*/ 93 h 473"/>
                <a:gd name="T26" fmla="*/ 415 w 489"/>
                <a:gd name="T27" fmla="*/ 97 h 473"/>
                <a:gd name="T28" fmla="*/ 403 w 489"/>
                <a:gd name="T29" fmla="*/ 114 h 473"/>
                <a:gd name="T30" fmla="*/ 344 w 489"/>
                <a:gd name="T31" fmla="*/ 131 h 473"/>
                <a:gd name="T32" fmla="*/ 306 w 489"/>
                <a:gd name="T33" fmla="*/ 173 h 473"/>
                <a:gd name="T34" fmla="*/ 295 w 489"/>
                <a:gd name="T35" fmla="*/ 106 h 473"/>
                <a:gd name="T36" fmla="*/ 189 w 489"/>
                <a:gd name="T37" fmla="*/ 123 h 473"/>
                <a:gd name="T38" fmla="*/ 168 w 489"/>
                <a:gd name="T39" fmla="*/ 0 h 473"/>
                <a:gd name="T40" fmla="*/ 152 w 489"/>
                <a:gd name="T41" fmla="*/ 11 h 473"/>
                <a:gd name="T42" fmla="*/ 162 w 489"/>
                <a:gd name="T43" fmla="*/ 34 h 473"/>
                <a:gd name="T44" fmla="*/ 149 w 489"/>
                <a:gd name="T45" fmla="*/ 142 h 473"/>
                <a:gd name="T46" fmla="*/ 73 w 489"/>
                <a:gd name="T47" fmla="*/ 209 h 473"/>
                <a:gd name="T48" fmla="*/ 61 w 489"/>
                <a:gd name="T49" fmla="*/ 255 h 473"/>
                <a:gd name="T50" fmla="*/ 40 w 489"/>
                <a:gd name="T51" fmla="*/ 243 h 473"/>
                <a:gd name="T52" fmla="*/ 33 w 489"/>
                <a:gd name="T53" fmla="*/ 298 h 473"/>
                <a:gd name="T54" fmla="*/ 0 w 489"/>
                <a:gd name="T55" fmla="*/ 327 h 473"/>
                <a:gd name="T56" fmla="*/ 0 w 489"/>
                <a:gd name="T57" fmla="*/ 327 h 473"/>
                <a:gd name="T58" fmla="*/ 0 w 489"/>
                <a:gd name="T59" fmla="*/ 327 h 4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89"/>
                <a:gd name="T91" fmla="*/ 0 h 473"/>
                <a:gd name="T92" fmla="*/ 489 w 489"/>
                <a:gd name="T93" fmla="*/ 473 h 4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89" h="473">
                  <a:moveTo>
                    <a:pt x="0" y="327"/>
                  </a:moveTo>
                  <a:lnTo>
                    <a:pt x="17" y="391"/>
                  </a:lnTo>
                  <a:lnTo>
                    <a:pt x="80" y="437"/>
                  </a:lnTo>
                  <a:lnTo>
                    <a:pt x="111" y="473"/>
                  </a:lnTo>
                  <a:lnTo>
                    <a:pt x="204" y="435"/>
                  </a:lnTo>
                  <a:lnTo>
                    <a:pt x="246" y="429"/>
                  </a:lnTo>
                  <a:lnTo>
                    <a:pt x="268" y="401"/>
                  </a:lnTo>
                  <a:lnTo>
                    <a:pt x="304" y="258"/>
                  </a:lnTo>
                  <a:lnTo>
                    <a:pt x="344" y="275"/>
                  </a:lnTo>
                  <a:lnTo>
                    <a:pt x="420" y="122"/>
                  </a:lnTo>
                  <a:lnTo>
                    <a:pt x="479" y="154"/>
                  </a:lnTo>
                  <a:lnTo>
                    <a:pt x="489" y="127"/>
                  </a:lnTo>
                  <a:lnTo>
                    <a:pt x="447" y="93"/>
                  </a:lnTo>
                  <a:lnTo>
                    <a:pt x="415" y="97"/>
                  </a:lnTo>
                  <a:lnTo>
                    <a:pt x="403" y="114"/>
                  </a:lnTo>
                  <a:lnTo>
                    <a:pt x="344" y="131"/>
                  </a:lnTo>
                  <a:lnTo>
                    <a:pt x="306" y="173"/>
                  </a:lnTo>
                  <a:lnTo>
                    <a:pt x="295" y="106"/>
                  </a:lnTo>
                  <a:lnTo>
                    <a:pt x="189" y="123"/>
                  </a:lnTo>
                  <a:lnTo>
                    <a:pt x="168" y="0"/>
                  </a:lnTo>
                  <a:lnTo>
                    <a:pt x="152" y="11"/>
                  </a:lnTo>
                  <a:lnTo>
                    <a:pt x="162" y="34"/>
                  </a:lnTo>
                  <a:lnTo>
                    <a:pt x="149" y="142"/>
                  </a:lnTo>
                  <a:lnTo>
                    <a:pt x="73" y="209"/>
                  </a:lnTo>
                  <a:lnTo>
                    <a:pt x="61" y="255"/>
                  </a:lnTo>
                  <a:lnTo>
                    <a:pt x="40" y="243"/>
                  </a:lnTo>
                  <a:lnTo>
                    <a:pt x="33" y="298"/>
                  </a:lnTo>
                  <a:lnTo>
                    <a:pt x="0" y="327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Freeform 972"/>
            <p:cNvSpPr>
              <a:spLocks/>
            </p:cNvSpPr>
            <p:nvPr/>
          </p:nvSpPr>
          <p:spPr bwMode="auto">
            <a:xfrm>
              <a:off x="4653" y="1232"/>
              <a:ext cx="249" cy="120"/>
            </a:xfrm>
            <a:custGeom>
              <a:avLst/>
              <a:gdLst>
                <a:gd name="T0" fmla="*/ 0 w 496"/>
                <a:gd name="T1" fmla="*/ 72 h 240"/>
                <a:gd name="T2" fmla="*/ 11 w 496"/>
                <a:gd name="T3" fmla="*/ 139 h 240"/>
                <a:gd name="T4" fmla="*/ 49 w 496"/>
                <a:gd name="T5" fmla="*/ 97 h 240"/>
                <a:gd name="T6" fmla="*/ 108 w 496"/>
                <a:gd name="T7" fmla="*/ 80 h 240"/>
                <a:gd name="T8" fmla="*/ 120 w 496"/>
                <a:gd name="T9" fmla="*/ 63 h 240"/>
                <a:gd name="T10" fmla="*/ 152 w 496"/>
                <a:gd name="T11" fmla="*/ 59 h 240"/>
                <a:gd name="T12" fmla="*/ 194 w 496"/>
                <a:gd name="T13" fmla="*/ 93 h 240"/>
                <a:gd name="T14" fmla="*/ 222 w 496"/>
                <a:gd name="T15" fmla="*/ 101 h 240"/>
                <a:gd name="T16" fmla="*/ 276 w 496"/>
                <a:gd name="T17" fmla="*/ 148 h 240"/>
                <a:gd name="T18" fmla="*/ 257 w 496"/>
                <a:gd name="T19" fmla="*/ 194 h 240"/>
                <a:gd name="T20" fmla="*/ 264 w 496"/>
                <a:gd name="T21" fmla="*/ 215 h 240"/>
                <a:gd name="T22" fmla="*/ 287 w 496"/>
                <a:gd name="T23" fmla="*/ 205 h 240"/>
                <a:gd name="T24" fmla="*/ 308 w 496"/>
                <a:gd name="T25" fmla="*/ 205 h 240"/>
                <a:gd name="T26" fmla="*/ 319 w 496"/>
                <a:gd name="T27" fmla="*/ 221 h 240"/>
                <a:gd name="T28" fmla="*/ 344 w 496"/>
                <a:gd name="T29" fmla="*/ 221 h 240"/>
                <a:gd name="T30" fmla="*/ 354 w 496"/>
                <a:gd name="T31" fmla="*/ 215 h 240"/>
                <a:gd name="T32" fmla="*/ 338 w 496"/>
                <a:gd name="T33" fmla="*/ 173 h 240"/>
                <a:gd name="T34" fmla="*/ 335 w 496"/>
                <a:gd name="T35" fmla="*/ 97 h 240"/>
                <a:gd name="T36" fmla="*/ 316 w 496"/>
                <a:gd name="T37" fmla="*/ 86 h 240"/>
                <a:gd name="T38" fmla="*/ 354 w 496"/>
                <a:gd name="T39" fmla="*/ 51 h 240"/>
                <a:gd name="T40" fmla="*/ 356 w 496"/>
                <a:gd name="T41" fmla="*/ 29 h 240"/>
                <a:gd name="T42" fmla="*/ 380 w 496"/>
                <a:gd name="T43" fmla="*/ 31 h 240"/>
                <a:gd name="T44" fmla="*/ 350 w 496"/>
                <a:gd name="T45" fmla="*/ 78 h 240"/>
                <a:gd name="T46" fmla="*/ 367 w 496"/>
                <a:gd name="T47" fmla="*/ 135 h 240"/>
                <a:gd name="T48" fmla="*/ 375 w 496"/>
                <a:gd name="T49" fmla="*/ 150 h 240"/>
                <a:gd name="T50" fmla="*/ 386 w 496"/>
                <a:gd name="T51" fmla="*/ 158 h 240"/>
                <a:gd name="T52" fmla="*/ 363 w 496"/>
                <a:gd name="T53" fmla="*/ 156 h 240"/>
                <a:gd name="T54" fmla="*/ 371 w 496"/>
                <a:gd name="T55" fmla="*/ 192 h 240"/>
                <a:gd name="T56" fmla="*/ 411 w 496"/>
                <a:gd name="T57" fmla="*/ 215 h 240"/>
                <a:gd name="T58" fmla="*/ 420 w 496"/>
                <a:gd name="T59" fmla="*/ 221 h 240"/>
                <a:gd name="T60" fmla="*/ 432 w 496"/>
                <a:gd name="T61" fmla="*/ 221 h 240"/>
                <a:gd name="T62" fmla="*/ 426 w 496"/>
                <a:gd name="T63" fmla="*/ 240 h 240"/>
                <a:gd name="T64" fmla="*/ 475 w 496"/>
                <a:gd name="T65" fmla="*/ 215 h 240"/>
                <a:gd name="T66" fmla="*/ 485 w 496"/>
                <a:gd name="T67" fmla="*/ 184 h 240"/>
                <a:gd name="T68" fmla="*/ 496 w 496"/>
                <a:gd name="T69" fmla="*/ 152 h 240"/>
                <a:gd name="T70" fmla="*/ 426 w 496"/>
                <a:gd name="T71" fmla="*/ 167 h 240"/>
                <a:gd name="T72" fmla="*/ 380 w 496"/>
                <a:gd name="T73" fmla="*/ 0 h 240"/>
                <a:gd name="T74" fmla="*/ 0 w 496"/>
                <a:gd name="T75" fmla="*/ 72 h 240"/>
                <a:gd name="T76" fmla="*/ 0 w 496"/>
                <a:gd name="T77" fmla="*/ 72 h 240"/>
                <a:gd name="T78" fmla="*/ 0 w 496"/>
                <a:gd name="T79" fmla="*/ 72 h 2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6"/>
                <a:gd name="T121" fmla="*/ 0 h 240"/>
                <a:gd name="T122" fmla="*/ 496 w 496"/>
                <a:gd name="T123" fmla="*/ 240 h 2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6" h="240">
                  <a:moveTo>
                    <a:pt x="0" y="72"/>
                  </a:moveTo>
                  <a:lnTo>
                    <a:pt x="11" y="139"/>
                  </a:lnTo>
                  <a:lnTo>
                    <a:pt x="49" y="97"/>
                  </a:lnTo>
                  <a:lnTo>
                    <a:pt x="108" y="80"/>
                  </a:lnTo>
                  <a:lnTo>
                    <a:pt x="120" y="63"/>
                  </a:lnTo>
                  <a:lnTo>
                    <a:pt x="152" y="59"/>
                  </a:lnTo>
                  <a:lnTo>
                    <a:pt x="194" y="93"/>
                  </a:lnTo>
                  <a:lnTo>
                    <a:pt x="222" y="101"/>
                  </a:lnTo>
                  <a:lnTo>
                    <a:pt x="276" y="148"/>
                  </a:lnTo>
                  <a:lnTo>
                    <a:pt x="257" y="194"/>
                  </a:lnTo>
                  <a:lnTo>
                    <a:pt x="264" y="215"/>
                  </a:lnTo>
                  <a:lnTo>
                    <a:pt x="287" y="205"/>
                  </a:lnTo>
                  <a:lnTo>
                    <a:pt x="308" y="205"/>
                  </a:lnTo>
                  <a:lnTo>
                    <a:pt x="319" y="221"/>
                  </a:lnTo>
                  <a:lnTo>
                    <a:pt x="344" y="221"/>
                  </a:lnTo>
                  <a:lnTo>
                    <a:pt x="354" y="215"/>
                  </a:lnTo>
                  <a:lnTo>
                    <a:pt x="338" y="173"/>
                  </a:lnTo>
                  <a:lnTo>
                    <a:pt x="335" y="97"/>
                  </a:lnTo>
                  <a:lnTo>
                    <a:pt x="316" y="86"/>
                  </a:lnTo>
                  <a:lnTo>
                    <a:pt x="354" y="51"/>
                  </a:lnTo>
                  <a:lnTo>
                    <a:pt x="356" y="29"/>
                  </a:lnTo>
                  <a:lnTo>
                    <a:pt x="380" y="31"/>
                  </a:lnTo>
                  <a:lnTo>
                    <a:pt x="350" y="78"/>
                  </a:lnTo>
                  <a:lnTo>
                    <a:pt x="367" y="135"/>
                  </a:lnTo>
                  <a:lnTo>
                    <a:pt x="375" y="150"/>
                  </a:lnTo>
                  <a:lnTo>
                    <a:pt x="386" y="158"/>
                  </a:lnTo>
                  <a:lnTo>
                    <a:pt x="363" y="156"/>
                  </a:lnTo>
                  <a:lnTo>
                    <a:pt x="371" y="192"/>
                  </a:lnTo>
                  <a:lnTo>
                    <a:pt x="411" y="215"/>
                  </a:lnTo>
                  <a:lnTo>
                    <a:pt x="420" y="221"/>
                  </a:lnTo>
                  <a:lnTo>
                    <a:pt x="432" y="221"/>
                  </a:lnTo>
                  <a:lnTo>
                    <a:pt x="426" y="240"/>
                  </a:lnTo>
                  <a:lnTo>
                    <a:pt x="475" y="215"/>
                  </a:lnTo>
                  <a:lnTo>
                    <a:pt x="485" y="184"/>
                  </a:lnTo>
                  <a:lnTo>
                    <a:pt x="496" y="152"/>
                  </a:lnTo>
                  <a:lnTo>
                    <a:pt x="426" y="167"/>
                  </a:lnTo>
                  <a:lnTo>
                    <a:pt x="380" y="0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" name="Freeform 973"/>
            <p:cNvSpPr>
              <a:spLocks/>
            </p:cNvSpPr>
            <p:nvPr/>
          </p:nvSpPr>
          <p:spPr bwMode="auto">
            <a:xfrm>
              <a:off x="4464" y="1276"/>
              <a:ext cx="422" cy="232"/>
            </a:xfrm>
            <a:custGeom>
              <a:avLst/>
              <a:gdLst>
                <a:gd name="T0" fmla="*/ 78 w 844"/>
                <a:gd name="T1" fmla="*/ 414 h 463"/>
                <a:gd name="T2" fmla="*/ 79 w 844"/>
                <a:gd name="T3" fmla="*/ 402 h 463"/>
                <a:gd name="T4" fmla="*/ 133 w 844"/>
                <a:gd name="T5" fmla="*/ 351 h 463"/>
                <a:gd name="T6" fmla="*/ 163 w 844"/>
                <a:gd name="T7" fmla="*/ 315 h 463"/>
                <a:gd name="T8" fmla="*/ 194 w 844"/>
                <a:gd name="T9" fmla="*/ 351 h 463"/>
                <a:gd name="T10" fmla="*/ 287 w 844"/>
                <a:gd name="T11" fmla="*/ 313 h 463"/>
                <a:gd name="T12" fmla="*/ 329 w 844"/>
                <a:gd name="T13" fmla="*/ 307 h 463"/>
                <a:gd name="T14" fmla="*/ 351 w 844"/>
                <a:gd name="T15" fmla="*/ 279 h 463"/>
                <a:gd name="T16" fmla="*/ 387 w 844"/>
                <a:gd name="T17" fmla="*/ 136 h 463"/>
                <a:gd name="T18" fmla="*/ 427 w 844"/>
                <a:gd name="T19" fmla="*/ 153 h 463"/>
                <a:gd name="T20" fmla="*/ 503 w 844"/>
                <a:gd name="T21" fmla="*/ 0 h 463"/>
                <a:gd name="T22" fmla="*/ 562 w 844"/>
                <a:gd name="T23" fmla="*/ 32 h 463"/>
                <a:gd name="T24" fmla="*/ 572 w 844"/>
                <a:gd name="T25" fmla="*/ 5 h 463"/>
                <a:gd name="T26" fmla="*/ 600 w 844"/>
                <a:gd name="T27" fmla="*/ 13 h 463"/>
                <a:gd name="T28" fmla="*/ 654 w 844"/>
                <a:gd name="T29" fmla="*/ 60 h 463"/>
                <a:gd name="T30" fmla="*/ 635 w 844"/>
                <a:gd name="T31" fmla="*/ 106 h 463"/>
                <a:gd name="T32" fmla="*/ 642 w 844"/>
                <a:gd name="T33" fmla="*/ 127 h 463"/>
                <a:gd name="T34" fmla="*/ 665 w 844"/>
                <a:gd name="T35" fmla="*/ 117 h 463"/>
                <a:gd name="T36" fmla="*/ 682 w 844"/>
                <a:gd name="T37" fmla="*/ 138 h 463"/>
                <a:gd name="T38" fmla="*/ 764 w 844"/>
                <a:gd name="T39" fmla="*/ 165 h 463"/>
                <a:gd name="T40" fmla="*/ 688 w 844"/>
                <a:gd name="T41" fmla="*/ 161 h 463"/>
                <a:gd name="T42" fmla="*/ 768 w 844"/>
                <a:gd name="T43" fmla="*/ 231 h 463"/>
                <a:gd name="T44" fmla="*/ 718 w 844"/>
                <a:gd name="T45" fmla="*/ 224 h 463"/>
                <a:gd name="T46" fmla="*/ 819 w 844"/>
                <a:gd name="T47" fmla="*/ 288 h 463"/>
                <a:gd name="T48" fmla="*/ 844 w 844"/>
                <a:gd name="T49" fmla="*/ 332 h 463"/>
                <a:gd name="T50" fmla="*/ 827 w 844"/>
                <a:gd name="T51" fmla="*/ 326 h 463"/>
                <a:gd name="T52" fmla="*/ 823 w 844"/>
                <a:gd name="T53" fmla="*/ 338 h 463"/>
                <a:gd name="T54" fmla="*/ 492 w 844"/>
                <a:gd name="T55" fmla="*/ 401 h 463"/>
                <a:gd name="T56" fmla="*/ 216 w 844"/>
                <a:gd name="T57" fmla="*/ 435 h 463"/>
                <a:gd name="T58" fmla="*/ 0 w 844"/>
                <a:gd name="T59" fmla="*/ 463 h 463"/>
                <a:gd name="T60" fmla="*/ 78 w 844"/>
                <a:gd name="T61" fmla="*/ 414 h 463"/>
                <a:gd name="T62" fmla="*/ 78 w 844"/>
                <a:gd name="T63" fmla="*/ 414 h 46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4"/>
                <a:gd name="T97" fmla="*/ 0 h 463"/>
                <a:gd name="T98" fmla="*/ 844 w 844"/>
                <a:gd name="T99" fmla="*/ 463 h 46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4" h="463">
                  <a:moveTo>
                    <a:pt x="78" y="414"/>
                  </a:moveTo>
                  <a:lnTo>
                    <a:pt x="79" y="402"/>
                  </a:lnTo>
                  <a:lnTo>
                    <a:pt x="133" y="351"/>
                  </a:lnTo>
                  <a:lnTo>
                    <a:pt x="163" y="315"/>
                  </a:lnTo>
                  <a:lnTo>
                    <a:pt x="194" y="351"/>
                  </a:lnTo>
                  <a:lnTo>
                    <a:pt x="287" y="313"/>
                  </a:lnTo>
                  <a:lnTo>
                    <a:pt x="329" y="307"/>
                  </a:lnTo>
                  <a:lnTo>
                    <a:pt x="351" y="279"/>
                  </a:lnTo>
                  <a:lnTo>
                    <a:pt x="387" y="136"/>
                  </a:lnTo>
                  <a:lnTo>
                    <a:pt x="427" y="153"/>
                  </a:lnTo>
                  <a:lnTo>
                    <a:pt x="503" y="0"/>
                  </a:lnTo>
                  <a:lnTo>
                    <a:pt x="562" y="32"/>
                  </a:lnTo>
                  <a:lnTo>
                    <a:pt x="572" y="5"/>
                  </a:lnTo>
                  <a:lnTo>
                    <a:pt x="600" y="13"/>
                  </a:lnTo>
                  <a:lnTo>
                    <a:pt x="654" y="60"/>
                  </a:lnTo>
                  <a:lnTo>
                    <a:pt x="635" y="106"/>
                  </a:lnTo>
                  <a:lnTo>
                    <a:pt x="642" y="127"/>
                  </a:lnTo>
                  <a:lnTo>
                    <a:pt x="665" y="117"/>
                  </a:lnTo>
                  <a:lnTo>
                    <a:pt x="682" y="138"/>
                  </a:lnTo>
                  <a:lnTo>
                    <a:pt x="764" y="165"/>
                  </a:lnTo>
                  <a:lnTo>
                    <a:pt x="688" y="161"/>
                  </a:lnTo>
                  <a:lnTo>
                    <a:pt x="768" y="231"/>
                  </a:lnTo>
                  <a:lnTo>
                    <a:pt x="718" y="224"/>
                  </a:lnTo>
                  <a:lnTo>
                    <a:pt x="819" y="288"/>
                  </a:lnTo>
                  <a:lnTo>
                    <a:pt x="844" y="332"/>
                  </a:lnTo>
                  <a:lnTo>
                    <a:pt x="827" y="326"/>
                  </a:lnTo>
                  <a:lnTo>
                    <a:pt x="823" y="338"/>
                  </a:lnTo>
                  <a:lnTo>
                    <a:pt x="492" y="401"/>
                  </a:lnTo>
                  <a:lnTo>
                    <a:pt x="216" y="435"/>
                  </a:lnTo>
                  <a:lnTo>
                    <a:pt x="0" y="463"/>
                  </a:lnTo>
                  <a:lnTo>
                    <a:pt x="78" y="414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Freeform 974"/>
            <p:cNvSpPr>
              <a:spLocks/>
            </p:cNvSpPr>
            <p:nvPr/>
          </p:nvSpPr>
          <p:spPr bwMode="auto">
            <a:xfrm>
              <a:off x="4441" y="1445"/>
              <a:ext cx="465" cy="203"/>
            </a:xfrm>
            <a:custGeom>
              <a:avLst/>
              <a:gdLst>
                <a:gd name="T0" fmla="*/ 0 w 932"/>
                <a:gd name="T1" fmla="*/ 350 h 407"/>
                <a:gd name="T2" fmla="*/ 135 w 932"/>
                <a:gd name="T3" fmla="*/ 332 h 407"/>
                <a:gd name="T4" fmla="*/ 213 w 932"/>
                <a:gd name="T5" fmla="*/ 294 h 407"/>
                <a:gd name="T6" fmla="*/ 361 w 932"/>
                <a:gd name="T7" fmla="*/ 279 h 407"/>
                <a:gd name="T8" fmla="*/ 422 w 932"/>
                <a:gd name="T9" fmla="*/ 317 h 407"/>
                <a:gd name="T10" fmla="*/ 519 w 932"/>
                <a:gd name="T11" fmla="*/ 304 h 407"/>
                <a:gd name="T12" fmla="*/ 666 w 932"/>
                <a:gd name="T13" fmla="*/ 407 h 407"/>
                <a:gd name="T14" fmla="*/ 723 w 932"/>
                <a:gd name="T15" fmla="*/ 393 h 407"/>
                <a:gd name="T16" fmla="*/ 804 w 932"/>
                <a:gd name="T17" fmla="*/ 275 h 407"/>
                <a:gd name="T18" fmla="*/ 871 w 932"/>
                <a:gd name="T19" fmla="*/ 251 h 407"/>
                <a:gd name="T20" fmla="*/ 892 w 932"/>
                <a:gd name="T21" fmla="*/ 217 h 407"/>
                <a:gd name="T22" fmla="*/ 820 w 932"/>
                <a:gd name="T23" fmla="*/ 230 h 407"/>
                <a:gd name="T24" fmla="*/ 801 w 932"/>
                <a:gd name="T25" fmla="*/ 205 h 407"/>
                <a:gd name="T26" fmla="*/ 844 w 932"/>
                <a:gd name="T27" fmla="*/ 194 h 407"/>
                <a:gd name="T28" fmla="*/ 844 w 932"/>
                <a:gd name="T29" fmla="*/ 179 h 407"/>
                <a:gd name="T30" fmla="*/ 795 w 932"/>
                <a:gd name="T31" fmla="*/ 161 h 407"/>
                <a:gd name="T32" fmla="*/ 858 w 932"/>
                <a:gd name="T33" fmla="*/ 139 h 407"/>
                <a:gd name="T34" fmla="*/ 854 w 932"/>
                <a:gd name="T35" fmla="*/ 163 h 407"/>
                <a:gd name="T36" fmla="*/ 894 w 932"/>
                <a:gd name="T37" fmla="*/ 163 h 407"/>
                <a:gd name="T38" fmla="*/ 916 w 932"/>
                <a:gd name="T39" fmla="*/ 122 h 407"/>
                <a:gd name="T40" fmla="*/ 932 w 932"/>
                <a:gd name="T41" fmla="*/ 120 h 407"/>
                <a:gd name="T42" fmla="*/ 922 w 932"/>
                <a:gd name="T43" fmla="*/ 82 h 407"/>
                <a:gd name="T44" fmla="*/ 894 w 932"/>
                <a:gd name="T45" fmla="*/ 120 h 407"/>
                <a:gd name="T46" fmla="*/ 865 w 932"/>
                <a:gd name="T47" fmla="*/ 36 h 407"/>
                <a:gd name="T48" fmla="*/ 884 w 932"/>
                <a:gd name="T49" fmla="*/ 32 h 407"/>
                <a:gd name="T50" fmla="*/ 911 w 932"/>
                <a:gd name="T51" fmla="*/ 55 h 407"/>
                <a:gd name="T52" fmla="*/ 892 w 932"/>
                <a:gd name="T53" fmla="*/ 17 h 407"/>
                <a:gd name="T54" fmla="*/ 871 w 932"/>
                <a:gd name="T55" fmla="*/ 0 h 407"/>
                <a:gd name="T56" fmla="*/ 540 w 932"/>
                <a:gd name="T57" fmla="*/ 63 h 407"/>
                <a:gd name="T58" fmla="*/ 264 w 932"/>
                <a:gd name="T59" fmla="*/ 97 h 407"/>
                <a:gd name="T60" fmla="*/ 226 w 932"/>
                <a:gd name="T61" fmla="*/ 171 h 407"/>
                <a:gd name="T62" fmla="*/ 167 w 932"/>
                <a:gd name="T63" fmla="*/ 184 h 407"/>
                <a:gd name="T64" fmla="*/ 139 w 932"/>
                <a:gd name="T65" fmla="*/ 222 h 407"/>
                <a:gd name="T66" fmla="*/ 32 w 932"/>
                <a:gd name="T67" fmla="*/ 283 h 407"/>
                <a:gd name="T68" fmla="*/ 27 w 932"/>
                <a:gd name="T69" fmla="*/ 306 h 407"/>
                <a:gd name="T70" fmla="*/ 0 w 932"/>
                <a:gd name="T71" fmla="*/ 319 h 407"/>
                <a:gd name="T72" fmla="*/ 0 w 932"/>
                <a:gd name="T73" fmla="*/ 350 h 407"/>
                <a:gd name="T74" fmla="*/ 0 w 932"/>
                <a:gd name="T75" fmla="*/ 350 h 4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32"/>
                <a:gd name="T115" fmla="*/ 0 h 407"/>
                <a:gd name="T116" fmla="*/ 932 w 932"/>
                <a:gd name="T117" fmla="*/ 407 h 40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32" h="407">
                  <a:moveTo>
                    <a:pt x="0" y="350"/>
                  </a:moveTo>
                  <a:lnTo>
                    <a:pt x="135" y="332"/>
                  </a:lnTo>
                  <a:lnTo>
                    <a:pt x="213" y="294"/>
                  </a:lnTo>
                  <a:lnTo>
                    <a:pt x="361" y="279"/>
                  </a:lnTo>
                  <a:lnTo>
                    <a:pt x="422" y="317"/>
                  </a:lnTo>
                  <a:lnTo>
                    <a:pt x="519" y="304"/>
                  </a:lnTo>
                  <a:lnTo>
                    <a:pt x="666" y="407"/>
                  </a:lnTo>
                  <a:lnTo>
                    <a:pt x="723" y="393"/>
                  </a:lnTo>
                  <a:lnTo>
                    <a:pt x="804" y="275"/>
                  </a:lnTo>
                  <a:lnTo>
                    <a:pt x="871" y="251"/>
                  </a:lnTo>
                  <a:lnTo>
                    <a:pt x="892" y="217"/>
                  </a:lnTo>
                  <a:lnTo>
                    <a:pt x="820" y="230"/>
                  </a:lnTo>
                  <a:lnTo>
                    <a:pt x="801" y="205"/>
                  </a:lnTo>
                  <a:lnTo>
                    <a:pt x="844" y="194"/>
                  </a:lnTo>
                  <a:lnTo>
                    <a:pt x="844" y="179"/>
                  </a:lnTo>
                  <a:lnTo>
                    <a:pt x="795" y="161"/>
                  </a:lnTo>
                  <a:lnTo>
                    <a:pt x="858" y="139"/>
                  </a:lnTo>
                  <a:lnTo>
                    <a:pt x="854" y="163"/>
                  </a:lnTo>
                  <a:lnTo>
                    <a:pt x="894" y="163"/>
                  </a:lnTo>
                  <a:lnTo>
                    <a:pt x="916" y="122"/>
                  </a:lnTo>
                  <a:lnTo>
                    <a:pt x="932" y="120"/>
                  </a:lnTo>
                  <a:lnTo>
                    <a:pt x="922" y="82"/>
                  </a:lnTo>
                  <a:lnTo>
                    <a:pt x="894" y="120"/>
                  </a:lnTo>
                  <a:lnTo>
                    <a:pt x="865" y="36"/>
                  </a:lnTo>
                  <a:lnTo>
                    <a:pt x="884" y="32"/>
                  </a:lnTo>
                  <a:lnTo>
                    <a:pt x="911" y="55"/>
                  </a:lnTo>
                  <a:lnTo>
                    <a:pt x="892" y="17"/>
                  </a:lnTo>
                  <a:lnTo>
                    <a:pt x="871" y="0"/>
                  </a:lnTo>
                  <a:lnTo>
                    <a:pt x="540" y="63"/>
                  </a:lnTo>
                  <a:lnTo>
                    <a:pt x="264" y="97"/>
                  </a:lnTo>
                  <a:lnTo>
                    <a:pt x="226" y="171"/>
                  </a:lnTo>
                  <a:lnTo>
                    <a:pt x="167" y="184"/>
                  </a:lnTo>
                  <a:lnTo>
                    <a:pt x="139" y="222"/>
                  </a:lnTo>
                  <a:lnTo>
                    <a:pt x="32" y="283"/>
                  </a:lnTo>
                  <a:lnTo>
                    <a:pt x="27" y="306"/>
                  </a:lnTo>
                  <a:lnTo>
                    <a:pt x="0" y="319"/>
                  </a:lnTo>
                  <a:lnTo>
                    <a:pt x="0" y="350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Freeform 975"/>
            <p:cNvSpPr>
              <a:spLocks/>
            </p:cNvSpPr>
            <p:nvPr/>
          </p:nvSpPr>
          <p:spPr bwMode="auto">
            <a:xfrm>
              <a:off x="4496" y="1585"/>
              <a:ext cx="277" cy="206"/>
            </a:xfrm>
            <a:custGeom>
              <a:avLst/>
              <a:gdLst>
                <a:gd name="T0" fmla="*/ 25 w 556"/>
                <a:gd name="T1" fmla="*/ 53 h 413"/>
                <a:gd name="T2" fmla="*/ 103 w 556"/>
                <a:gd name="T3" fmla="*/ 15 h 413"/>
                <a:gd name="T4" fmla="*/ 251 w 556"/>
                <a:gd name="T5" fmla="*/ 0 h 413"/>
                <a:gd name="T6" fmla="*/ 312 w 556"/>
                <a:gd name="T7" fmla="*/ 38 h 413"/>
                <a:gd name="T8" fmla="*/ 409 w 556"/>
                <a:gd name="T9" fmla="*/ 25 h 413"/>
                <a:gd name="T10" fmla="*/ 556 w 556"/>
                <a:gd name="T11" fmla="*/ 128 h 413"/>
                <a:gd name="T12" fmla="*/ 491 w 556"/>
                <a:gd name="T13" fmla="*/ 206 h 413"/>
                <a:gd name="T14" fmla="*/ 495 w 556"/>
                <a:gd name="T15" fmla="*/ 240 h 413"/>
                <a:gd name="T16" fmla="*/ 384 w 556"/>
                <a:gd name="T17" fmla="*/ 340 h 413"/>
                <a:gd name="T18" fmla="*/ 365 w 556"/>
                <a:gd name="T19" fmla="*/ 344 h 413"/>
                <a:gd name="T20" fmla="*/ 358 w 556"/>
                <a:gd name="T21" fmla="*/ 375 h 413"/>
                <a:gd name="T22" fmla="*/ 333 w 556"/>
                <a:gd name="T23" fmla="*/ 358 h 413"/>
                <a:gd name="T24" fmla="*/ 354 w 556"/>
                <a:gd name="T25" fmla="*/ 386 h 413"/>
                <a:gd name="T26" fmla="*/ 333 w 556"/>
                <a:gd name="T27" fmla="*/ 413 h 413"/>
                <a:gd name="T28" fmla="*/ 314 w 556"/>
                <a:gd name="T29" fmla="*/ 409 h 413"/>
                <a:gd name="T30" fmla="*/ 238 w 556"/>
                <a:gd name="T31" fmla="*/ 291 h 413"/>
                <a:gd name="T32" fmla="*/ 73 w 556"/>
                <a:gd name="T33" fmla="*/ 143 h 413"/>
                <a:gd name="T34" fmla="*/ 0 w 556"/>
                <a:gd name="T35" fmla="*/ 97 h 413"/>
                <a:gd name="T36" fmla="*/ 25 w 556"/>
                <a:gd name="T37" fmla="*/ 53 h 413"/>
                <a:gd name="T38" fmla="*/ 25 w 556"/>
                <a:gd name="T39" fmla="*/ 53 h 4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6"/>
                <a:gd name="T61" fmla="*/ 0 h 413"/>
                <a:gd name="T62" fmla="*/ 556 w 556"/>
                <a:gd name="T63" fmla="*/ 413 h 4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6" h="413">
                  <a:moveTo>
                    <a:pt x="25" y="53"/>
                  </a:moveTo>
                  <a:lnTo>
                    <a:pt x="103" y="15"/>
                  </a:lnTo>
                  <a:lnTo>
                    <a:pt x="251" y="0"/>
                  </a:lnTo>
                  <a:lnTo>
                    <a:pt x="312" y="38"/>
                  </a:lnTo>
                  <a:lnTo>
                    <a:pt x="409" y="25"/>
                  </a:lnTo>
                  <a:lnTo>
                    <a:pt x="556" y="128"/>
                  </a:lnTo>
                  <a:lnTo>
                    <a:pt x="491" y="206"/>
                  </a:lnTo>
                  <a:lnTo>
                    <a:pt x="495" y="240"/>
                  </a:lnTo>
                  <a:lnTo>
                    <a:pt x="384" y="340"/>
                  </a:lnTo>
                  <a:lnTo>
                    <a:pt x="365" y="344"/>
                  </a:lnTo>
                  <a:lnTo>
                    <a:pt x="358" y="375"/>
                  </a:lnTo>
                  <a:lnTo>
                    <a:pt x="333" y="358"/>
                  </a:lnTo>
                  <a:lnTo>
                    <a:pt x="354" y="386"/>
                  </a:lnTo>
                  <a:lnTo>
                    <a:pt x="333" y="413"/>
                  </a:lnTo>
                  <a:lnTo>
                    <a:pt x="314" y="409"/>
                  </a:lnTo>
                  <a:lnTo>
                    <a:pt x="238" y="291"/>
                  </a:lnTo>
                  <a:lnTo>
                    <a:pt x="73" y="143"/>
                  </a:lnTo>
                  <a:lnTo>
                    <a:pt x="0" y="97"/>
                  </a:lnTo>
                  <a:lnTo>
                    <a:pt x="25" y="53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6" name="Freeform 976"/>
            <p:cNvSpPr>
              <a:spLocks/>
            </p:cNvSpPr>
            <p:nvPr/>
          </p:nvSpPr>
          <p:spPr bwMode="auto">
            <a:xfrm>
              <a:off x="4576" y="1078"/>
              <a:ext cx="317" cy="199"/>
            </a:xfrm>
            <a:custGeom>
              <a:avLst/>
              <a:gdLst>
                <a:gd name="T0" fmla="*/ 50 w 635"/>
                <a:gd name="T1" fmla="*/ 397 h 397"/>
                <a:gd name="T2" fmla="*/ 156 w 635"/>
                <a:gd name="T3" fmla="*/ 380 h 397"/>
                <a:gd name="T4" fmla="*/ 536 w 635"/>
                <a:gd name="T5" fmla="*/ 308 h 397"/>
                <a:gd name="T6" fmla="*/ 553 w 635"/>
                <a:gd name="T7" fmla="*/ 291 h 397"/>
                <a:gd name="T8" fmla="*/ 574 w 635"/>
                <a:gd name="T9" fmla="*/ 291 h 397"/>
                <a:gd name="T10" fmla="*/ 599 w 635"/>
                <a:gd name="T11" fmla="*/ 274 h 397"/>
                <a:gd name="T12" fmla="*/ 635 w 635"/>
                <a:gd name="T13" fmla="*/ 228 h 397"/>
                <a:gd name="T14" fmla="*/ 572 w 635"/>
                <a:gd name="T15" fmla="*/ 179 h 397"/>
                <a:gd name="T16" fmla="*/ 570 w 635"/>
                <a:gd name="T17" fmla="*/ 133 h 397"/>
                <a:gd name="T18" fmla="*/ 599 w 635"/>
                <a:gd name="T19" fmla="*/ 69 h 397"/>
                <a:gd name="T20" fmla="*/ 557 w 635"/>
                <a:gd name="T21" fmla="*/ 48 h 397"/>
                <a:gd name="T22" fmla="*/ 512 w 635"/>
                <a:gd name="T23" fmla="*/ 0 h 397"/>
                <a:gd name="T24" fmla="*/ 89 w 635"/>
                <a:gd name="T25" fmla="*/ 78 h 397"/>
                <a:gd name="T26" fmla="*/ 69 w 635"/>
                <a:gd name="T27" fmla="*/ 48 h 397"/>
                <a:gd name="T28" fmla="*/ 0 w 635"/>
                <a:gd name="T29" fmla="*/ 97 h 397"/>
                <a:gd name="T30" fmla="*/ 50 w 635"/>
                <a:gd name="T31" fmla="*/ 397 h 397"/>
                <a:gd name="T32" fmla="*/ 50 w 635"/>
                <a:gd name="T33" fmla="*/ 397 h 3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5"/>
                <a:gd name="T52" fmla="*/ 0 h 397"/>
                <a:gd name="T53" fmla="*/ 635 w 635"/>
                <a:gd name="T54" fmla="*/ 397 h 3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5" h="397">
                  <a:moveTo>
                    <a:pt x="50" y="397"/>
                  </a:moveTo>
                  <a:lnTo>
                    <a:pt x="156" y="380"/>
                  </a:lnTo>
                  <a:lnTo>
                    <a:pt x="536" y="308"/>
                  </a:lnTo>
                  <a:lnTo>
                    <a:pt x="553" y="291"/>
                  </a:lnTo>
                  <a:lnTo>
                    <a:pt x="574" y="291"/>
                  </a:lnTo>
                  <a:lnTo>
                    <a:pt x="599" y="274"/>
                  </a:lnTo>
                  <a:lnTo>
                    <a:pt x="635" y="228"/>
                  </a:lnTo>
                  <a:lnTo>
                    <a:pt x="572" y="179"/>
                  </a:lnTo>
                  <a:lnTo>
                    <a:pt x="570" y="133"/>
                  </a:lnTo>
                  <a:lnTo>
                    <a:pt x="599" y="69"/>
                  </a:lnTo>
                  <a:lnTo>
                    <a:pt x="557" y="48"/>
                  </a:lnTo>
                  <a:lnTo>
                    <a:pt x="512" y="0"/>
                  </a:lnTo>
                  <a:lnTo>
                    <a:pt x="89" y="78"/>
                  </a:lnTo>
                  <a:lnTo>
                    <a:pt x="69" y="48"/>
                  </a:lnTo>
                  <a:lnTo>
                    <a:pt x="0" y="97"/>
                  </a:lnTo>
                  <a:lnTo>
                    <a:pt x="50" y="397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" name="Freeform 977"/>
            <p:cNvSpPr>
              <a:spLocks/>
            </p:cNvSpPr>
            <p:nvPr/>
          </p:nvSpPr>
          <p:spPr bwMode="auto">
            <a:xfrm>
              <a:off x="4859" y="1112"/>
              <a:ext cx="68" cy="163"/>
            </a:xfrm>
            <a:custGeom>
              <a:avLst/>
              <a:gdLst>
                <a:gd name="T0" fmla="*/ 7 w 137"/>
                <a:gd name="T1" fmla="*/ 222 h 325"/>
                <a:gd name="T2" fmla="*/ 32 w 137"/>
                <a:gd name="T3" fmla="*/ 205 h 325"/>
                <a:gd name="T4" fmla="*/ 68 w 137"/>
                <a:gd name="T5" fmla="*/ 159 h 325"/>
                <a:gd name="T6" fmla="*/ 5 w 137"/>
                <a:gd name="T7" fmla="*/ 110 h 325"/>
                <a:gd name="T8" fmla="*/ 3 w 137"/>
                <a:gd name="T9" fmla="*/ 64 h 325"/>
                <a:gd name="T10" fmla="*/ 32 w 137"/>
                <a:gd name="T11" fmla="*/ 0 h 325"/>
                <a:gd name="T12" fmla="*/ 125 w 137"/>
                <a:gd name="T13" fmla="*/ 32 h 325"/>
                <a:gd name="T14" fmla="*/ 127 w 137"/>
                <a:gd name="T15" fmla="*/ 43 h 325"/>
                <a:gd name="T16" fmla="*/ 116 w 137"/>
                <a:gd name="T17" fmla="*/ 79 h 325"/>
                <a:gd name="T18" fmla="*/ 106 w 137"/>
                <a:gd name="T19" fmla="*/ 87 h 325"/>
                <a:gd name="T20" fmla="*/ 104 w 137"/>
                <a:gd name="T21" fmla="*/ 106 h 325"/>
                <a:gd name="T22" fmla="*/ 114 w 137"/>
                <a:gd name="T23" fmla="*/ 112 h 325"/>
                <a:gd name="T24" fmla="*/ 137 w 137"/>
                <a:gd name="T25" fmla="*/ 106 h 325"/>
                <a:gd name="T26" fmla="*/ 137 w 137"/>
                <a:gd name="T27" fmla="*/ 161 h 325"/>
                <a:gd name="T28" fmla="*/ 137 w 137"/>
                <a:gd name="T29" fmla="*/ 195 h 325"/>
                <a:gd name="T30" fmla="*/ 137 w 137"/>
                <a:gd name="T31" fmla="*/ 214 h 325"/>
                <a:gd name="T32" fmla="*/ 129 w 137"/>
                <a:gd name="T33" fmla="*/ 232 h 325"/>
                <a:gd name="T34" fmla="*/ 119 w 137"/>
                <a:gd name="T35" fmla="*/ 233 h 325"/>
                <a:gd name="T36" fmla="*/ 123 w 137"/>
                <a:gd name="T37" fmla="*/ 249 h 325"/>
                <a:gd name="T38" fmla="*/ 89 w 137"/>
                <a:gd name="T39" fmla="*/ 325 h 325"/>
                <a:gd name="T40" fmla="*/ 81 w 137"/>
                <a:gd name="T41" fmla="*/ 325 h 325"/>
                <a:gd name="T42" fmla="*/ 78 w 137"/>
                <a:gd name="T43" fmla="*/ 296 h 325"/>
                <a:gd name="T44" fmla="*/ 55 w 137"/>
                <a:gd name="T45" fmla="*/ 296 h 325"/>
                <a:gd name="T46" fmla="*/ 7 w 137"/>
                <a:gd name="T47" fmla="*/ 266 h 325"/>
                <a:gd name="T48" fmla="*/ 0 w 137"/>
                <a:gd name="T49" fmla="*/ 241 h 325"/>
                <a:gd name="T50" fmla="*/ 7 w 137"/>
                <a:gd name="T51" fmla="*/ 222 h 325"/>
                <a:gd name="T52" fmla="*/ 7 w 137"/>
                <a:gd name="T53" fmla="*/ 222 h 3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7"/>
                <a:gd name="T82" fmla="*/ 0 h 325"/>
                <a:gd name="T83" fmla="*/ 137 w 137"/>
                <a:gd name="T84" fmla="*/ 325 h 3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7" h="325">
                  <a:moveTo>
                    <a:pt x="7" y="222"/>
                  </a:moveTo>
                  <a:lnTo>
                    <a:pt x="32" y="205"/>
                  </a:lnTo>
                  <a:lnTo>
                    <a:pt x="68" y="159"/>
                  </a:lnTo>
                  <a:lnTo>
                    <a:pt x="5" y="110"/>
                  </a:lnTo>
                  <a:lnTo>
                    <a:pt x="3" y="64"/>
                  </a:lnTo>
                  <a:lnTo>
                    <a:pt x="32" y="0"/>
                  </a:lnTo>
                  <a:lnTo>
                    <a:pt x="125" y="32"/>
                  </a:lnTo>
                  <a:lnTo>
                    <a:pt x="127" y="43"/>
                  </a:lnTo>
                  <a:lnTo>
                    <a:pt x="116" y="79"/>
                  </a:lnTo>
                  <a:lnTo>
                    <a:pt x="106" y="87"/>
                  </a:lnTo>
                  <a:lnTo>
                    <a:pt x="104" y="106"/>
                  </a:lnTo>
                  <a:lnTo>
                    <a:pt x="114" y="112"/>
                  </a:lnTo>
                  <a:lnTo>
                    <a:pt x="137" y="106"/>
                  </a:lnTo>
                  <a:lnTo>
                    <a:pt x="137" y="161"/>
                  </a:lnTo>
                  <a:lnTo>
                    <a:pt x="137" y="195"/>
                  </a:lnTo>
                  <a:lnTo>
                    <a:pt x="137" y="214"/>
                  </a:lnTo>
                  <a:lnTo>
                    <a:pt x="129" y="232"/>
                  </a:lnTo>
                  <a:lnTo>
                    <a:pt x="119" y="233"/>
                  </a:lnTo>
                  <a:lnTo>
                    <a:pt x="123" y="249"/>
                  </a:lnTo>
                  <a:lnTo>
                    <a:pt x="89" y="325"/>
                  </a:lnTo>
                  <a:lnTo>
                    <a:pt x="81" y="325"/>
                  </a:lnTo>
                  <a:lnTo>
                    <a:pt x="78" y="296"/>
                  </a:lnTo>
                  <a:lnTo>
                    <a:pt x="55" y="296"/>
                  </a:lnTo>
                  <a:lnTo>
                    <a:pt x="7" y="266"/>
                  </a:lnTo>
                  <a:lnTo>
                    <a:pt x="0" y="241"/>
                  </a:lnTo>
                  <a:lnTo>
                    <a:pt x="7" y="222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8" name="Freeform 978"/>
            <p:cNvSpPr>
              <a:spLocks/>
            </p:cNvSpPr>
            <p:nvPr/>
          </p:nvSpPr>
          <p:spPr bwMode="auto">
            <a:xfrm>
              <a:off x="4610" y="859"/>
              <a:ext cx="324" cy="282"/>
            </a:xfrm>
            <a:custGeom>
              <a:avLst/>
              <a:gdLst>
                <a:gd name="T0" fmla="*/ 20 w 648"/>
                <a:gd name="T1" fmla="*/ 517 h 565"/>
                <a:gd name="T2" fmla="*/ 443 w 648"/>
                <a:gd name="T3" fmla="*/ 439 h 565"/>
                <a:gd name="T4" fmla="*/ 488 w 648"/>
                <a:gd name="T5" fmla="*/ 487 h 565"/>
                <a:gd name="T6" fmla="*/ 530 w 648"/>
                <a:gd name="T7" fmla="*/ 508 h 565"/>
                <a:gd name="T8" fmla="*/ 623 w 648"/>
                <a:gd name="T9" fmla="*/ 540 h 565"/>
                <a:gd name="T10" fmla="*/ 631 w 648"/>
                <a:gd name="T11" fmla="*/ 565 h 565"/>
                <a:gd name="T12" fmla="*/ 646 w 648"/>
                <a:gd name="T13" fmla="*/ 530 h 565"/>
                <a:gd name="T14" fmla="*/ 648 w 648"/>
                <a:gd name="T15" fmla="*/ 483 h 565"/>
                <a:gd name="T16" fmla="*/ 631 w 648"/>
                <a:gd name="T17" fmla="*/ 392 h 565"/>
                <a:gd name="T18" fmla="*/ 631 w 648"/>
                <a:gd name="T19" fmla="*/ 297 h 565"/>
                <a:gd name="T20" fmla="*/ 585 w 648"/>
                <a:gd name="T21" fmla="*/ 158 h 565"/>
                <a:gd name="T22" fmla="*/ 577 w 648"/>
                <a:gd name="T23" fmla="*/ 97 h 565"/>
                <a:gd name="T24" fmla="*/ 549 w 648"/>
                <a:gd name="T25" fmla="*/ 0 h 565"/>
                <a:gd name="T26" fmla="*/ 412 w 648"/>
                <a:gd name="T27" fmla="*/ 32 h 565"/>
                <a:gd name="T28" fmla="*/ 336 w 648"/>
                <a:gd name="T29" fmla="*/ 112 h 565"/>
                <a:gd name="T30" fmla="*/ 332 w 648"/>
                <a:gd name="T31" fmla="*/ 133 h 565"/>
                <a:gd name="T32" fmla="*/ 289 w 648"/>
                <a:gd name="T33" fmla="*/ 181 h 565"/>
                <a:gd name="T34" fmla="*/ 300 w 648"/>
                <a:gd name="T35" fmla="*/ 198 h 565"/>
                <a:gd name="T36" fmla="*/ 309 w 648"/>
                <a:gd name="T37" fmla="*/ 211 h 565"/>
                <a:gd name="T38" fmla="*/ 302 w 648"/>
                <a:gd name="T39" fmla="*/ 215 h 565"/>
                <a:gd name="T40" fmla="*/ 315 w 648"/>
                <a:gd name="T41" fmla="*/ 234 h 565"/>
                <a:gd name="T42" fmla="*/ 317 w 648"/>
                <a:gd name="T43" fmla="*/ 251 h 565"/>
                <a:gd name="T44" fmla="*/ 275 w 648"/>
                <a:gd name="T45" fmla="*/ 291 h 565"/>
                <a:gd name="T46" fmla="*/ 212 w 648"/>
                <a:gd name="T47" fmla="*/ 308 h 565"/>
                <a:gd name="T48" fmla="*/ 197 w 648"/>
                <a:gd name="T49" fmla="*/ 319 h 565"/>
                <a:gd name="T50" fmla="*/ 174 w 648"/>
                <a:gd name="T51" fmla="*/ 310 h 565"/>
                <a:gd name="T52" fmla="*/ 104 w 648"/>
                <a:gd name="T53" fmla="*/ 318 h 565"/>
                <a:gd name="T54" fmla="*/ 53 w 648"/>
                <a:gd name="T55" fmla="*/ 338 h 565"/>
                <a:gd name="T56" fmla="*/ 53 w 648"/>
                <a:gd name="T57" fmla="*/ 365 h 565"/>
                <a:gd name="T58" fmla="*/ 62 w 648"/>
                <a:gd name="T59" fmla="*/ 382 h 565"/>
                <a:gd name="T60" fmla="*/ 70 w 648"/>
                <a:gd name="T61" fmla="*/ 382 h 565"/>
                <a:gd name="T62" fmla="*/ 77 w 648"/>
                <a:gd name="T63" fmla="*/ 403 h 565"/>
                <a:gd name="T64" fmla="*/ 64 w 648"/>
                <a:gd name="T65" fmla="*/ 414 h 565"/>
                <a:gd name="T66" fmla="*/ 58 w 648"/>
                <a:gd name="T67" fmla="*/ 433 h 565"/>
                <a:gd name="T68" fmla="*/ 0 w 648"/>
                <a:gd name="T69" fmla="*/ 487 h 565"/>
                <a:gd name="T70" fmla="*/ 20 w 648"/>
                <a:gd name="T71" fmla="*/ 517 h 565"/>
                <a:gd name="T72" fmla="*/ 20 w 648"/>
                <a:gd name="T73" fmla="*/ 517 h 5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48"/>
                <a:gd name="T112" fmla="*/ 0 h 565"/>
                <a:gd name="T113" fmla="*/ 648 w 648"/>
                <a:gd name="T114" fmla="*/ 565 h 5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48" h="565">
                  <a:moveTo>
                    <a:pt x="20" y="517"/>
                  </a:moveTo>
                  <a:lnTo>
                    <a:pt x="443" y="439"/>
                  </a:lnTo>
                  <a:lnTo>
                    <a:pt x="488" y="487"/>
                  </a:lnTo>
                  <a:lnTo>
                    <a:pt x="530" y="508"/>
                  </a:lnTo>
                  <a:lnTo>
                    <a:pt x="623" y="540"/>
                  </a:lnTo>
                  <a:lnTo>
                    <a:pt x="631" y="565"/>
                  </a:lnTo>
                  <a:lnTo>
                    <a:pt x="646" y="530"/>
                  </a:lnTo>
                  <a:lnTo>
                    <a:pt x="648" y="483"/>
                  </a:lnTo>
                  <a:lnTo>
                    <a:pt x="631" y="392"/>
                  </a:lnTo>
                  <a:lnTo>
                    <a:pt x="631" y="297"/>
                  </a:lnTo>
                  <a:lnTo>
                    <a:pt x="585" y="158"/>
                  </a:lnTo>
                  <a:lnTo>
                    <a:pt x="577" y="97"/>
                  </a:lnTo>
                  <a:lnTo>
                    <a:pt x="549" y="0"/>
                  </a:lnTo>
                  <a:lnTo>
                    <a:pt x="412" y="32"/>
                  </a:lnTo>
                  <a:lnTo>
                    <a:pt x="336" y="112"/>
                  </a:lnTo>
                  <a:lnTo>
                    <a:pt x="332" y="133"/>
                  </a:lnTo>
                  <a:lnTo>
                    <a:pt x="289" y="181"/>
                  </a:lnTo>
                  <a:lnTo>
                    <a:pt x="300" y="198"/>
                  </a:lnTo>
                  <a:lnTo>
                    <a:pt x="309" y="211"/>
                  </a:lnTo>
                  <a:lnTo>
                    <a:pt x="302" y="215"/>
                  </a:lnTo>
                  <a:lnTo>
                    <a:pt x="315" y="234"/>
                  </a:lnTo>
                  <a:lnTo>
                    <a:pt x="317" y="251"/>
                  </a:lnTo>
                  <a:lnTo>
                    <a:pt x="275" y="291"/>
                  </a:lnTo>
                  <a:lnTo>
                    <a:pt x="212" y="308"/>
                  </a:lnTo>
                  <a:lnTo>
                    <a:pt x="197" y="319"/>
                  </a:lnTo>
                  <a:lnTo>
                    <a:pt x="174" y="310"/>
                  </a:lnTo>
                  <a:lnTo>
                    <a:pt x="104" y="318"/>
                  </a:lnTo>
                  <a:lnTo>
                    <a:pt x="53" y="338"/>
                  </a:lnTo>
                  <a:lnTo>
                    <a:pt x="53" y="365"/>
                  </a:lnTo>
                  <a:lnTo>
                    <a:pt x="62" y="382"/>
                  </a:lnTo>
                  <a:lnTo>
                    <a:pt x="70" y="382"/>
                  </a:lnTo>
                  <a:lnTo>
                    <a:pt x="77" y="403"/>
                  </a:lnTo>
                  <a:lnTo>
                    <a:pt x="64" y="414"/>
                  </a:lnTo>
                  <a:lnTo>
                    <a:pt x="58" y="433"/>
                  </a:lnTo>
                  <a:lnTo>
                    <a:pt x="0" y="487"/>
                  </a:lnTo>
                  <a:lnTo>
                    <a:pt x="20" y="517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" name="Freeform 979"/>
            <p:cNvSpPr>
              <a:spLocks/>
            </p:cNvSpPr>
            <p:nvPr/>
          </p:nvSpPr>
          <p:spPr bwMode="auto">
            <a:xfrm>
              <a:off x="4921" y="1099"/>
              <a:ext cx="100" cy="58"/>
            </a:xfrm>
            <a:custGeom>
              <a:avLst/>
              <a:gdLst>
                <a:gd name="T0" fmla="*/ 15 w 202"/>
                <a:gd name="T1" fmla="*/ 116 h 116"/>
                <a:gd name="T2" fmla="*/ 86 w 202"/>
                <a:gd name="T3" fmla="*/ 76 h 116"/>
                <a:gd name="T4" fmla="*/ 135 w 202"/>
                <a:gd name="T5" fmla="*/ 53 h 116"/>
                <a:gd name="T6" fmla="*/ 84 w 202"/>
                <a:gd name="T7" fmla="*/ 89 h 116"/>
                <a:gd name="T8" fmla="*/ 88 w 202"/>
                <a:gd name="T9" fmla="*/ 91 h 116"/>
                <a:gd name="T10" fmla="*/ 164 w 202"/>
                <a:gd name="T11" fmla="*/ 40 h 116"/>
                <a:gd name="T12" fmla="*/ 202 w 202"/>
                <a:gd name="T13" fmla="*/ 6 h 116"/>
                <a:gd name="T14" fmla="*/ 198 w 202"/>
                <a:gd name="T15" fmla="*/ 0 h 116"/>
                <a:gd name="T16" fmla="*/ 164 w 202"/>
                <a:gd name="T17" fmla="*/ 19 h 116"/>
                <a:gd name="T18" fmla="*/ 160 w 202"/>
                <a:gd name="T19" fmla="*/ 17 h 116"/>
                <a:gd name="T20" fmla="*/ 143 w 202"/>
                <a:gd name="T21" fmla="*/ 40 h 116"/>
                <a:gd name="T22" fmla="*/ 133 w 202"/>
                <a:gd name="T23" fmla="*/ 40 h 116"/>
                <a:gd name="T24" fmla="*/ 158 w 202"/>
                <a:gd name="T25" fmla="*/ 0 h 116"/>
                <a:gd name="T26" fmla="*/ 131 w 202"/>
                <a:gd name="T27" fmla="*/ 30 h 116"/>
                <a:gd name="T28" fmla="*/ 40 w 202"/>
                <a:gd name="T29" fmla="*/ 61 h 116"/>
                <a:gd name="T30" fmla="*/ 23 w 202"/>
                <a:gd name="T31" fmla="*/ 84 h 116"/>
                <a:gd name="T32" fmla="*/ 10 w 202"/>
                <a:gd name="T33" fmla="*/ 87 h 116"/>
                <a:gd name="T34" fmla="*/ 0 w 202"/>
                <a:gd name="T35" fmla="*/ 105 h 116"/>
                <a:gd name="T36" fmla="*/ 15 w 202"/>
                <a:gd name="T37" fmla="*/ 116 h 116"/>
                <a:gd name="T38" fmla="*/ 15 w 202"/>
                <a:gd name="T39" fmla="*/ 116 h 1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2"/>
                <a:gd name="T61" fmla="*/ 0 h 116"/>
                <a:gd name="T62" fmla="*/ 202 w 202"/>
                <a:gd name="T63" fmla="*/ 116 h 1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2" h="116">
                  <a:moveTo>
                    <a:pt x="15" y="116"/>
                  </a:moveTo>
                  <a:lnTo>
                    <a:pt x="86" y="76"/>
                  </a:lnTo>
                  <a:lnTo>
                    <a:pt x="135" y="53"/>
                  </a:lnTo>
                  <a:lnTo>
                    <a:pt x="84" y="89"/>
                  </a:lnTo>
                  <a:lnTo>
                    <a:pt x="88" y="91"/>
                  </a:lnTo>
                  <a:lnTo>
                    <a:pt x="164" y="40"/>
                  </a:lnTo>
                  <a:lnTo>
                    <a:pt x="202" y="6"/>
                  </a:lnTo>
                  <a:lnTo>
                    <a:pt x="198" y="0"/>
                  </a:lnTo>
                  <a:lnTo>
                    <a:pt x="164" y="19"/>
                  </a:lnTo>
                  <a:lnTo>
                    <a:pt x="160" y="17"/>
                  </a:lnTo>
                  <a:lnTo>
                    <a:pt x="143" y="40"/>
                  </a:lnTo>
                  <a:lnTo>
                    <a:pt x="133" y="40"/>
                  </a:lnTo>
                  <a:lnTo>
                    <a:pt x="158" y="0"/>
                  </a:lnTo>
                  <a:lnTo>
                    <a:pt x="131" y="30"/>
                  </a:lnTo>
                  <a:lnTo>
                    <a:pt x="40" y="61"/>
                  </a:lnTo>
                  <a:lnTo>
                    <a:pt x="23" y="84"/>
                  </a:lnTo>
                  <a:lnTo>
                    <a:pt x="10" y="87"/>
                  </a:lnTo>
                  <a:lnTo>
                    <a:pt x="0" y="105"/>
                  </a:lnTo>
                  <a:lnTo>
                    <a:pt x="15" y="116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" name="Freeform 980"/>
            <p:cNvSpPr>
              <a:spLocks/>
            </p:cNvSpPr>
            <p:nvPr/>
          </p:nvSpPr>
          <p:spPr bwMode="auto">
            <a:xfrm>
              <a:off x="4925" y="1036"/>
              <a:ext cx="94" cy="88"/>
            </a:xfrm>
            <a:custGeom>
              <a:avLst/>
              <a:gdLst>
                <a:gd name="T0" fmla="*/ 17 w 188"/>
                <a:gd name="T1" fmla="*/ 127 h 174"/>
                <a:gd name="T2" fmla="*/ 15 w 188"/>
                <a:gd name="T3" fmla="*/ 174 h 174"/>
                <a:gd name="T4" fmla="*/ 30 w 188"/>
                <a:gd name="T5" fmla="*/ 171 h 174"/>
                <a:gd name="T6" fmla="*/ 66 w 188"/>
                <a:gd name="T7" fmla="*/ 144 h 174"/>
                <a:gd name="T8" fmla="*/ 78 w 188"/>
                <a:gd name="T9" fmla="*/ 121 h 174"/>
                <a:gd name="T10" fmla="*/ 85 w 188"/>
                <a:gd name="T11" fmla="*/ 127 h 174"/>
                <a:gd name="T12" fmla="*/ 135 w 188"/>
                <a:gd name="T13" fmla="*/ 114 h 174"/>
                <a:gd name="T14" fmla="*/ 137 w 188"/>
                <a:gd name="T15" fmla="*/ 104 h 174"/>
                <a:gd name="T16" fmla="*/ 144 w 188"/>
                <a:gd name="T17" fmla="*/ 108 h 174"/>
                <a:gd name="T18" fmla="*/ 154 w 188"/>
                <a:gd name="T19" fmla="*/ 100 h 174"/>
                <a:gd name="T20" fmla="*/ 169 w 188"/>
                <a:gd name="T21" fmla="*/ 98 h 174"/>
                <a:gd name="T22" fmla="*/ 188 w 188"/>
                <a:gd name="T23" fmla="*/ 89 h 174"/>
                <a:gd name="T24" fmla="*/ 169 w 188"/>
                <a:gd name="T25" fmla="*/ 0 h 174"/>
                <a:gd name="T26" fmla="*/ 0 w 188"/>
                <a:gd name="T27" fmla="*/ 36 h 174"/>
                <a:gd name="T28" fmla="*/ 17 w 188"/>
                <a:gd name="T29" fmla="*/ 127 h 174"/>
                <a:gd name="T30" fmla="*/ 17 w 188"/>
                <a:gd name="T31" fmla="*/ 127 h 1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8"/>
                <a:gd name="T49" fmla="*/ 0 h 174"/>
                <a:gd name="T50" fmla="*/ 188 w 188"/>
                <a:gd name="T51" fmla="*/ 174 h 1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8" h="174">
                  <a:moveTo>
                    <a:pt x="17" y="127"/>
                  </a:moveTo>
                  <a:lnTo>
                    <a:pt x="15" y="174"/>
                  </a:lnTo>
                  <a:lnTo>
                    <a:pt x="30" y="171"/>
                  </a:lnTo>
                  <a:lnTo>
                    <a:pt x="66" y="144"/>
                  </a:lnTo>
                  <a:lnTo>
                    <a:pt x="78" y="121"/>
                  </a:lnTo>
                  <a:lnTo>
                    <a:pt x="85" y="127"/>
                  </a:lnTo>
                  <a:lnTo>
                    <a:pt x="135" y="114"/>
                  </a:lnTo>
                  <a:lnTo>
                    <a:pt x="137" y="104"/>
                  </a:lnTo>
                  <a:lnTo>
                    <a:pt x="144" y="108"/>
                  </a:lnTo>
                  <a:lnTo>
                    <a:pt x="154" y="100"/>
                  </a:lnTo>
                  <a:lnTo>
                    <a:pt x="169" y="98"/>
                  </a:lnTo>
                  <a:lnTo>
                    <a:pt x="188" y="89"/>
                  </a:lnTo>
                  <a:lnTo>
                    <a:pt x="169" y="0"/>
                  </a:lnTo>
                  <a:lnTo>
                    <a:pt x="0" y="36"/>
                  </a:lnTo>
                  <a:lnTo>
                    <a:pt x="17" y="127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" name="Freeform 981"/>
            <p:cNvSpPr>
              <a:spLocks/>
            </p:cNvSpPr>
            <p:nvPr/>
          </p:nvSpPr>
          <p:spPr bwMode="auto">
            <a:xfrm>
              <a:off x="5010" y="1032"/>
              <a:ext cx="43" cy="49"/>
            </a:xfrm>
            <a:custGeom>
              <a:avLst/>
              <a:gdLst>
                <a:gd name="T0" fmla="*/ 19 w 85"/>
                <a:gd name="T1" fmla="*/ 99 h 99"/>
                <a:gd name="T2" fmla="*/ 55 w 85"/>
                <a:gd name="T3" fmla="*/ 86 h 99"/>
                <a:gd name="T4" fmla="*/ 55 w 85"/>
                <a:gd name="T5" fmla="*/ 46 h 99"/>
                <a:gd name="T6" fmla="*/ 65 w 85"/>
                <a:gd name="T7" fmla="*/ 55 h 99"/>
                <a:gd name="T8" fmla="*/ 66 w 85"/>
                <a:gd name="T9" fmla="*/ 74 h 99"/>
                <a:gd name="T10" fmla="*/ 74 w 85"/>
                <a:gd name="T11" fmla="*/ 74 h 99"/>
                <a:gd name="T12" fmla="*/ 85 w 85"/>
                <a:gd name="T13" fmla="*/ 55 h 99"/>
                <a:gd name="T14" fmla="*/ 74 w 85"/>
                <a:gd name="T15" fmla="*/ 34 h 99"/>
                <a:gd name="T16" fmla="*/ 55 w 85"/>
                <a:gd name="T17" fmla="*/ 30 h 99"/>
                <a:gd name="T18" fmla="*/ 42 w 85"/>
                <a:gd name="T19" fmla="*/ 4 h 99"/>
                <a:gd name="T20" fmla="*/ 30 w 85"/>
                <a:gd name="T21" fmla="*/ 0 h 99"/>
                <a:gd name="T22" fmla="*/ 0 w 85"/>
                <a:gd name="T23" fmla="*/ 10 h 99"/>
                <a:gd name="T24" fmla="*/ 19 w 85"/>
                <a:gd name="T25" fmla="*/ 99 h 99"/>
                <a:gd name="T26" fmla="*/ 19 w 85"/>
                <a:gd name="T27" fmla="*/ 99 h 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"/>
                <a:gd name="T43" fmla="*/ 0 h 99"/>
                <a:gd name="T44" fmla="*/ 85 w 85"/>
                <a:gd name="T45" fmla="*/ 99 h 9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" h="99">
                  <a:moveTo>
                    <a:pt x="19" y="99"/>
                  </a:moveTo>
                  <a:lnTo>
                    <a:pt x="55" y="86"/>
                  </a:lnTo>
                  <a:lnTo>
                    <a:pt x="55" y="46"/>
                  </a:lnTo>
                  <a:lnTo>
                    <a:pt x="65" y="55"/>
                  </a:lnTo>
                  <a:lnTo>
                    <a:pt x="66" y="74"/>
                  </a:lnTo>
                  <a:lnTo>
                    <a:pt x="74" y="74"/>
                  </a:lnTo>
                  <a:lnTo>
                    <a:pt x="85" y="55"/>
                  </a:lnTo>
                  <a:lnTo>
                    <a:pt x="74" y="34"/>
                  </a:lnTo>
                  <a:lnTo>
                    <a:pt x="55" y="30"/>
                  </a:lnTo>
                  <a:lnTo>
                    <a:pt x="42" y="4"/>
                  </a:lnTo>
                  <a:lnTo>
                    <a:pt x="30" y="0"/>
                  </a:lnTo>
                  <a:lnTo>
                    <a:pt x="0" y="10"/>
                  </a:lnTo>
                  <a:lnTo>
                    <a:pt x="19" y="99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" name="Freeform 982"/>
            <p:cNvSpPr>
              <a:spLocks/>
            </p:cNvSpPr>
            <p:nvPr/>
          </p:nvSpPr>
          <p:spPr bwMode="auto">
            <a:xfrm>
              <a:off x="4928" y="971"/>
              <a:ext cx="183" cy="90"/>
            </a:xfrm>
            <a:custGeom>
              <a:avLst/>
              <a:gdLst>
                <a:gd name="T0" fmla="*/ 0 w 365"/>
                <a:gd name="T1" fmla="*/ 169 h 180"/>
                <a:gd name="T2" fmla="*/ 169 w 365"/>
                <a:gd name="T3" fmla="*/ 133 h 180"/>
                <a:gd name="T4" fmla="*/ 199 w 365"/>
                <a:gd name="T5" fmla="*/ 123 h 180"/>
                <a:gd name="T6" fmla="*/ 211 w 365"/>
                <a:gd name="T7" fmla="*/ 127 h 180"/>
                <a:gd name="T8" fmla="*/ 224 w 365"/>
                <a:gd name="T9" fmla="*/ 153 h 180"/>
                <a:gd name="T10" fmla="*/ 243 w 365"/>
                <a:gd name="T11" fmla="*/ 157 h 180"/>
                <a:gd name="T12" fmla="*/ 254 w 365"/>
                <a:gd name="T13" fmla="*/ 178 h 180"/>
                <a:gd name="T14" fmla="*/ 266 w 365"/>
                <a:gd name="T15" fmla="*/ 180 h 180"/>
                <a:gd name="T16" fmla="*/ 279 w 365"/>
                <a:gd name="T17" fmla="*/ 159 h 180"/>
                <a:gd name="T18" fmla="*/ 285 w 365"/>
                <a:gd name="T19" fmla="*/ 142 h 180"/>
                <a:gd name="T20" fmla="*/ 298 w 365"/>
                <a:gd name="T21" fmla="*/ 165 h 180"/>
                <a:gd name="T22" fmla="*/ 365 w 365"/>
                <a:gd name="T23" fmla="*/ 144 h 180"/>
                <a:gd name="T24" fmla="*/ 361 w 365"/>
                <a:gd name="T25" fmla="*/ 119 h 180"/>
                <a:gd name="T26" fmla="*/ 342 w 365"/>
                <a:gd name="T27" fmla="*/ 87 h 180"/>
                <a:gd name="T28" fmla="*/ 332 w 365"/>
                <a:gd name="T29" fmla="*/ 83 h 180"/>
                <a:gd name="T30" fmla="*/ 321 w 365"/>
                <a:gd name="T31" fmla="*/ 85 h 180"/>
                <a:gd name="T32" fmla="*/ 323 w 365"/>
                <a:gd name="T33" fmla="*/ 91 h 180"/>
                <a:gd name="T34" fmla="*/ 338 w 365"/>
                <a:gd name="T35" fmla="*/ 93 h 180"/>
                <a:gd name="T36" fmla="*/ 344 w 365"/>
                <a:gd name="T37" fmla="*/ 123 h 180"/>
                <a:gd name="T38" fmla="*/ 317 w 365"/>
                <a:gd name="T39" fmla="*/ 134 h 180"/>
                <a:gd name="T40" fmla="*/ 279 w 365"/>
                <a:gd name="T41" fmla="*/ 110 h 180"/>
                <a:gd name="T42" fmla="*/ 266 w 365"/>
                <a:gd name="T43" fmla="*/ 83 h 180"/>
                <a:gd name="T44" fmla="*/ 249 w 365"/>
                <a:gd name="T45" fmla="*/ 76 h 180"/>
                <a:gd name="T46" fmla="*/ 249 w 365"/>
                <a:gd name="T47" fmla="*/ 83 h 180"/>
                <a:gd name="T48" fmla="*/ 232 w 365"/>
                <a:gd name="T49" fmla="*/ 68 h 180"/>
                <a:gd name="T50" fmla="*/ 245 w 365"/>
                <a:gd name="T51" fmla="*/ 49 h 180"/>
                <a:gd name="T52" fmla="*/ 256 w 365"/>
                <a:gd name="T53" fmla="*/ 32 h 180"/>
                <a:gd name="T54" fmla="*/ 235 w 365"/>
                <a:gd name="T55" fmla="*/ 0 h 180"/>
                <a:gd name="T56" fmla="*/ 199 w 365"/>
                <a:gd name="T57" fmla="*/ 26 h 180"/>
                <a:gd name="T58" fmla="*/ 78 w 365"/>
                <a:gd name="T59" fmla="*/ 57 h 180"/>
                <a:gd name="T60" fmla="*/ 0 w 365"/>
                <a:gd name="T61" fmla="*/ 74 h 180"/>
                <a:gd name="T62" fmla="*/ 0 w 365"/>
                <a:gd name="T63" fmla="*/ 169 h 180"/>
                <a:gd name="T64" fmla="*/ 0 w 365"/>
                <a:gd name="T65" fmla="*/ 169 h 1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5"/>
                <a:gd name="T100" fmla="*/ 0 h 180"/>
                <a:gd name="T101" fmla="*/ 365 w 365"/>
                <a:gd name="T102" fmla="*/ 180 h 1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5" h="180">
                  <a:moveTo>
                    <a:pt x="0" y="169"/>
                  </a:moveTo>
                  <a:lnTo>
                    <a:pt x="169" y="133"/>
                  </a:lnTo>
                  <a:lnTo>
                    <a:pt x="199" y="123"/>
                  </a:lnTo>
                  <a:lnTo>
                    <a:pt x="211" y="127"/>
                  </a:lnTo>
                  <a:lnTo>
                    <a:pt x="224" y="153"/>
                  </a:lnTo>
                  <a:lnTo>
                    <a:pt x="243" y="157"/>
                  </a:lnTo>
                  <a:lnTo>
                    <a:pt x="254" y="178"/>
                  </a:lnTo>
                  <a:lnTo>
                    <a:pt x="266" y="180"/>
                  </a:lnTo>
                  <a:lnTo>
                    <a:pt x="279" y="159"/>
                  </a:lnTo>
                  <a:lnTo>
                    <a:pt x="285" y="142"/>
                  </a:lnTo>
                  <a:lnTo>
                    <a:pt x="298" y="165"/>
                  </a:lnTo>
                  <a:lnTo>
                    <a:pt x="365" y="144"/>
                  </a:lnTo>
                  <a:lnTo>
                    <a:pt x="361" y="119"/>
                  </a:lnTo>
                  <a:lnTo>
                    <a:pt x="342" y="87"/>
                  </a:lnTo>
                  <a:lnTo>
                    <a:pt x="332" y="83"/>
                  </a:lnTo>
                  <a:lnTo>
                    <a:pt x="321" y="85"/>
                  </a:lnTo>
                  <a:lnTo>
                    <a:pt x="323" y="91"/>
                  </a:lnTo>
                  <a:lnTo>
                    <a:pt x="338" y="93"/>
                  </a:lnTo>
                  <a:lnTo>
                    <a:pt x="344" y="123"/>
                  </a:lnTo>
                  <a:lnTo>
                    <a:pt x="317" y="134"/>
                  </a:lnTo>
                  <a:lnTo>
                    <a:pt x="279" y="110"/>
                  </a:lnTo>
                  <a:lnTo>
                    <a:pt x="266" y="83"/>
                  </a:lnTo>
                  <a:lnTo>
                    <a:pt x="249" y="76"/>
                  </a:lnTo>
                  <a:lnTo>
                    <a:pt x="249" y="83"/>
                  </a:lnTo>
                  <a:lnTo>
                    <a:pt x="232" y="68"/>
                  </a:lnTo>
                  <a:lnTo>
                    <a:pt x="245" y="49"/>
                  </a:lnTo>
                  <a:lnTo>
                    <a:pt x="256" y="32"/>
                  </a:lnTo>
                  <a:lnTo>
                    <a:pt x="235" y="0"/>
                  </a:lnTo>
                  <a:lnTo>
                    <a:pt x="199" y="26"/>
                  </a:lnTo>
                  <a:lnTo>
                    <a:pt x="78" y="57"/>
                  </a:lnTo>
                  <a:lnTo>
                    <a:pt x="0" y="74"/>
                  </a:lnTo>
                  <a:lnTo>
                    <a:pt x="0" y="169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" name="Freeform 983"/>
            <p:cNvSpPr>
              <a:spLocks/>
            </p:cNvSpPr>
            <p:nvPr/>
          </p:nvSpPr>
          <p:spPr bwMode="auto">
            <a:xfrm>
              <a:off x="4884" y="838"/>
              <a:ext cx="89" cy="169"/>
            </a:xfrm>
            <a:custGeom>
              <a:avLst/>
              <a:gdLst>
                <a:gd name="T0" fmla="*/ 28 w 177"/>
                <a:gd name="T1" fmla="*/ 139 h 339"/>
                <a:gd name="T2" fmla="*/ 36 w 177"/>
                <a:gd name="T3" fmla="*/ 200 h 339"/>
                <a:gd name="T4" fmla="*/ 82 w 177"/>
                <a:gd name="T5" fmla="*/ 339 h 339"/>
                <a:gd name="T6" fmla="*/ 160 w 177"/>
                <a:gd name="T7" fmla="*/ 322 h 339"/>
                <a:gd name="T8" fmla="*/ 154 w 177"/>
                <a:gd name="T9" fmla="*/ 124 h 339"/>
                <a:gd name="T10" fmla="*/ 175 w 177"/>
                <a:gd name="T11" fmla="*/ 86 h 339"/>
                <a:gd name="T12" fmla="*/ 177 w 177"/>
                <a:gd name="T13" fmla="*/ 0 h 339"/>
                <a:gd name="T14" fmla="*/ 0 w 177"/>
                <a:gd name="T15" fmla="*/ 42 h 339"/>
                <a:gd name="T16" fmla="*/ 28 w 177"/>
                <a:gd name="T17" fmla="*/ 139 h 339"/>
                <a:gd name="T18" fmla="*/ 28 w 177"/>
                <a:gd name="T19" fmla="*/ 139 h 3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7"/>
                <a:gd name="T31" fmla="*/ 0 h 339"/>
                <a:gd name="T32" fmla="*/ 177 w 177"/>
                <a:gd name="T33" fmla="*/ 339 h 3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7" h="339">
                  <a:moveTo>
                    <a:pt x="28" y="139"/>
                  </a:moveTo>
                  <a:lnTo>
                    <a:pt x="36" y="200"/>
                  </a:lnTo>
                  <a:lnTo>
                    <a:pt x="82" y="339"/>
                  </a:lnTo>
                  <a:lnTo>
                    <a:pt x="160" y="322"/>
                  </a:lnTo>
                  <a:lnTo>
                    <a:pt x="154" y="124"/>
                  </a:lnTo>
                  <a:lnTo>
                    <a:pt x="175" y="86"/>
                  </a:lnTo>
                  <a:lnTo>
                    <a:pt x="177" y="0"/>
                  </a:lnTo>
                  <a:lnTo>
                    <a:pt x="0" y="42"/>
                  </a:lnTo>
                  <a:lnTo>
                    <a:pt x="28" y="139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" name="Freeform 984"/>
            <p:cNvSpPr>
              <a:spLocks/>
            </p:cNvSpPr>
            <p:nvPr/>
          </p:nvSpPr>
          <p:spPr bwMode="auto">
            <a:xfrm>
              <a:off x="4961" y="813"/>
              <a:ext cx="82" cy="185"/>
            </a:xfrm>
            <a:custGeom>
              <a:avLst/>
              <a:gdLst>
                <a:gd name="T0" fmla="*/ 0 w 163"/>
                <a:gd name="T1" fmla="*/ 173 h 371"/>
                <a:gd name="T2" fmla="*/ 21 w 163"/>
                <a:gd name="T3" fmla="*/ 135 h 371"/>
                <a:gd name="T4" fmla="*/ 23 w 163"/>
                <a:gd name="T5" fmla="*/ 49 h 371"/>
                <a:gd name="T6" fmla="*/ 21 w 163"/>
                <a:gd name="T7" fmla="*/ 17 h 371"/>
                <a:gd name="T8" fmla="*/ 53 w 163"/>
                <a:gd name="T9" fmla="*/ 0 h 371"/>
                <a:gd name="T10" fmla="*/ 127 w 163"/>
                <a:gd name="T11" fmla="*/ 232 h 371"/>
                <a:gd name="T12" fmla="*/ 163 w 163"/>
                <a:gd name="T13" fmla="*/ 281 h 371"/>
                <a:gd name="T14" fmla="*/ 163 w 163"/>
                <a:gd name="T15" fmla="*/ 314 h 371"/>
                <a:gd name="T16" fmla="*/ 127 w 163"/>
                <a:gd name="T17" fmla="*/ 340 h 371"/>
                <a:gd name="T18" fmla="*/ 6 w 163"/>
                <a:gd name="T19" fmla="*/ 371 h 371"/>
                <a:gd name="T20" fmla="*/ 0 w 163"/>
                <a:gd name="T21" fmla="*/ 173 h 371"/>
                <a:gd name="T22" fmla="*/ 0 w 163"/>
                <a:gd name="T23" fmla="*/ 173 h 3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3"/>
                <a:gd name="T37" fmla="*/ 0 h 371"/>
                <a:gd name="T38" fmla="*/ 163 w 163"/>
                <a:gd name="T39" fmla="*/ 371 h 3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3" h="371">
                  <a:moveTo>
                    <a:pt x="0" y="173"/>
                  </a:moveTo>
                  <a:lnTo>
                    <a:pt x="21" y="135"/>
                  </a:lnTo>
                  <a:lnTo>
                    <a:pt x="23" y="49"/>
                  </a:lnTo>
                  <a:lnTo>
                    <a:pt x="21" y="17"/>
                  </a:lnTo>
                  <a:lnTo>
                    <a:pt x="53" y="0"/>
                  </a:lnTo>
                  <a:lnTo>
                    <a:pt x="127" y="232"/>
                  </a:lnTo>
                  <a:lnTo>
                    <a:pt x="163" y="281"/>
                  </a:lnTo>
                  <a:lnTo>
                    <a:pt x="163" y="314"/>
                  </a:lnTo>
                  <a:lnTo>
                    <a:pt x="127" y="340"/>
                  </a:lnTo>
                  <a:lnTo>
                    <a:pt x="6" y="371"/>
                  </a:lnTo>
                  <a:lnTo>
                    <a:pt x="0" y="173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" name="Freeform 985"/>
            <p:cNvSpPr>
              <a:spLocks/>
            </p:cNvSpPr>
            <p:nvPr/>
          </p:nvSpPr>
          <p:spPr bwMode="auto">
            <a:xfrm>
              <a:off x="4988" y="649"/>
              <a:ext cx="200" cy="305"/>
            </a:xfrm>
            <a:custGeom>
              <a:avLst/>
              <a:gdLst>
                <a:gd name="T0" fmla="*/ 0 w 399"/>
                <a:gd name="T1" fmla="*/ 329 h 610"/>
                <a:gd name="T2" fmla="*/ 23 w 399"/>
                <a:gd name="T3" fmla="*/ 331 h 610"/>
                <a:gd name="T4" fmla="*/ 25 w 399"/>
                <a:gd name="T5" fmla="*/ 291 h 610"/>
                <a:gd name="T6" fmla="*/ 53 w 399"/>
                <a:gd name="T7" fmla="*/ 236 h 610"/>
                <a:gd name="T8" fmla="*/ 40 w 399"/>
                <a:gd name="T9" fmla="*/ 196 h 610"/>
                <a:gd name="T10" fmla="*/ 97 w 399"/>
                <a:gd name="T11" fmla="*/ 4 h 610"/>
                <a:gd name="T12" fmla="*/ 110 w 399"/>
                <a:gd name="T13" fmla="*/ 4 h 610"/>
                <a:gd name="T14" fmla="*/ 114 w 399"/>
                <a:gd name="T15" fmla="*/ 29 h 610"/>
                <a:gd name="T16" fmla="*/ 171 w 399"/>
                <a:gd name="T17" fmla="*/ 8 h 610"/>
                <a:gd name="T18" fmla="*/ 173 w 399"/>
                <a:gd name="T19" fmla="*/ 0 h 610"/>
                <a:gd name="T20" fmla="*/ 219 w 399"/>
                <a:gd name="T21" fmla="*/ 10 h 610"/>
                <a:gd name="T22" fmla="*/ 293 w 399"/>
                <a:gd name="T23" fmla="*/ 198 h 610"/>
                <a:gd name="T24" fmla="*/ 327 w 399"/>
                <a:gd name="T25" fmla="*/ 200 h 610"/>
                <a:gd name="T26" fmla="*/ 390 w 399"/>
                <a:gd name="T27" fmla="*/ 270 h 610"/>
                <a:gd name="T28" fmla="*/ 380 w 399"/>
                <a:gd name="T29" fmla="*/ 283 h 610"/>
                <a:gd name="T30" fmla="*/ 399 w 399"/>
                <a:gd name="T31" fmla="*/ 283 h 610"/>
                <a:gd name="T32" fmla="*/ 386 w 399"/>
                <a:gd name="T33" fmla="*/ 318 h 610"/>
                <a:gd name="T34" fmla="*/ 356 w 399"/>
                <a:gd name="T35" fmla="*/ 340 h 610"/>
                <a:gd name="T36" fmla="*/ 322 w 399"/>
                <a:gd name="T37" fmla="*/ 357 h 610"/>
                <a:gd name="T38" fmla="*/ 318 w 399"/>
                <a:gd name="T39" fmla="*/ 380 h 610"/>
                <a:gd name="T40" fmla="*/ 299 w 399"/>
                <a:gd name="T41" fmla="*/ 359 h 610"/>
                <a:gd name="T42" fmla="*/ 268 w 399"/>
                <a:gd name="T43" fmla="*/ 384 h 610"/>
                <a:gd name="T44" fmla="*/ 253 w 399"/>
                <a:gd name="T45" fmla="*/ 384 h 610"/>
                <a:gd name="T46" fmla="*/ 240 w 399"/>
                <a:gd name="T47" fmla="*/ 369 h 610"/>
                <a:gd name="T48" fmla="*/ 232 w 399"/>
                <a:gd name="T49" fmla="*/ 443 h 610"/>
                <a:gd name="T50" fmla="*/ 204 w 399"/>
                <a:gd name="T51" fmla="*/ 454 h 610"/>
                <a:gd name="T52" fmla="*/ 190 w 399"/>
                <a:gd name="T53" fmla="*/ 483 h 610"/>
                <a:gd name="T54" fmla="*/ 173 w 399"/>
                <a:gd name="T55" fmla="*/ 483 h 610"/>
                <a:gd name="T56" fmla="*/ 133 w 399"/>
                <a:gd name="T57" fmla="*/ 527 h 610"/>
                <a:gd name="T58" fmla="*/ 131 w 399"/>
                <a:gd name="T59" fmla="*/ 561 h 610"/>
                <a:gd name="T60" fmla="*/ 122 w 399"/>
                <a:gd name="T61" fmla="*/ 574 h 610"/>
                <a:gd name="T62" fmla="*/ 110 w 399"/>
                <a:gd name="T63" fmla="*/ 610 h 610"/>
                <a:gd name="T64" fmla="*/ 74 w 399"/>
                <a:gd name="T65" fmla="*/ 561 h 610"/>
                <a:gd name="T66" fmla="*/ 0 w 399"/>
                <a:gd name="T67" fmla="*/ 329 h 610"/>
                <a:gd name="T68" fmla="*/ 0 w 399"/>
                <a:gd name="T69" fmla="*/ 329 h 6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99"/>
                <a:gd name="T106" fmla="*/ 0 h 610"/>
                <a:gd name="T107" fmla="*/ 399 w 399"/>
                <a:gd name="T108" fmla="*/ 610 h 6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99" h="610">
                  <a:moveTo>
                    <a:pt x="0" y="329"/>
                  </a:moveTo>
                  <a:lnTo>
                    <a:pt x="23" y="331"/>
                  </a:lnTo>
                  <a:lnTo>
                    <a:pt x="25" y="291"/>
                  </a:lnTo>
                  <a:lnTo>
                    <a:pt x="53" y="236"/>
                  </a:lnTo>
                  <a:lnTo>
                    <a:pt x="40" y="196"/>
                  </a:lnTo>
                  <a:lnTo>
                    <a:pt x="97" y="4"/>
                  </a:lnTo>
                  <a:lnTo>
                    <a:pt x="110" y="4"/>
                  </a:lnTo>
                  <a:lnTo>
                    <a:pt x="114" y="29"/>
                  </a:lnTo>
                  <a:lnTo>
                    <a:pt x="171" y="8"/>
                  </a:lnTo>
                  <a:lnTo>
                    <a:pt x="173" y="0"/>
                  </a:lnTo>
                  <a:lnTo>
                    <a:pt x="219" y="10"/>
                  </a:lnTo>
                  <a:lnTo>
                    <a:pt x="293" y="198"/>
                  </a:lnTo>
                  <a:lnTo>
                    <a:pt x="327" y="200"/>
                  </a:lnTo>
                  <a:lnTo>
                    <a:pt x="390" y="270"/>
                  </a:lnTo>
                  <a:lnTo>
                    <a:pt x="380" y="283"/>
                  </a:lnTo>
                  <a:lnTo>
                    <a:pt x="399" y="283"/>
                  </a:lnTo>
                  <a:lnTo>
                    <a:pt x="386" y="318"/>
                  </a:lnTo>
                  <a:lnTo>
                    <a:pt x="356" y="340"/>
                  </a:lnTo>
                  <a:lnTo>
                    <a:pt x="322" y="357"/>
                  </a:lnTo>
                  <a:lnTo>
                    <a:pt x="318" y="380"/>
                  </a:lnTo>
                  <a:lnTo>
                    <a:pt x="299" y="359"/>
                  </a:lnTo>
                  <a:lnTo>
                    <a:pt x="268" y="384"/>
                  </a:lnTo>
                  <a:lnTo>
                    <a:pt x="253" y="384"/>
                  </a:lnTo>
                  <a:lnTo>
                    <a:pt x="240" y="369"/>
                  </a:lnTo>
                  <a:lnTo>
                    <a:pt x="232" y="443"/>
                  </a:lnTo>
                  <a:lnTo>
                    <a:pt x="204" y="454"/>
                  </a:lnTo>
                  <a:lnTo>
                    <a:pt x="190" y="483"/>
                  </a:lnTo>
                  <a:lnTo>
                    <a:pt x="173" y="483"/>
                  </a:lnTo>
                  <a:lnTo>
                    <a:pt x="133" y="527"/>
                  </a:lnTo>
                  <a:lnTo>
                    <a:pt x="131" y="561"/>
                  </a:lnTo>
                  <a:lnTo>
                    <a:pt x="122" y="574"/>
                  </a:lnTo>
                  <a:lnTo>
                    <a:pt x="110" y="610"/>
                  </a:lnTo>
                  <a:lnTo>
                    <a:pt x="74" y="561"/>
                  </a:lnTo>
                  <a:lnTo>
                    <a:pt x="0" y="329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" name="Group 158"/>
          <p:cNvGrpSpPr>
            <a:grpSpLocks/>
          </p:cNvGrpSpPr>
          <p:nvPr/>
        </p:nvGrpSpPr>
        <p:grpSpPr bwMode="auto">
          <a:xfrm>
            <a:off x="771525" y="1177925"/>
            <a:ext cx="412750" cy="414338"/>
            <a:chOff x="751052" y="5540913"/>
            <a:chExt cx="412921" cy="414024"/>
          </a:xfrm>
        </p:grpSpPr>
        <p:cxnSp>
          <p:nvCxnSpPr>
            <p:cNvPr id="160" name="Straight Connector 159"/>
            <p:cNvCxnSpPr>
              <a:stCxn id="164" idx="7"/>
              <a:endCxn id="165" idx="3"/>
            </p:cNvCxnSpPr>
            <p:nvPr/>
          </p:nvCxnSpPr>
          <p:spPr>
            <a:xfrm rot="5400000" flipH="1" flipV="1">
              <a:off x="931429" y="5602416"/>
              <a:ext cx="52168" cy="156789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63" idx="1"/>
              <a:endCxn id="164" idx="5"/>
            </p:cNvCxnSpPr>
            <p:nvPr/>
          </p:nvCxnSpPr>
          <p:spPr>
            <a:xfrm rot="16200000" flipV="1">
              <a:off x="929140" y="5751159"/>
              <a:ext cx="39943" cy="139986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63" idx="0"/>
              <a:endCxn id="165" idx="4"/>
            </p:cNvCxnSpPr>
            <p:nvPr/>
          </p:nvCxnSpPr>
          <p:spPr>
            <a:xfrm rot="5400000" flipH="1" flipV="1">
              <a:off x="1006881" y="5739524"/>
              <a:ext cx="147341" cy="16803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997217" y="5821688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751052" y="5686852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1014686" y="5540913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172"/>
          <p:cNvGrpSpPr>
            <a:grpSpLocks/>
          </p:cNvGrpSpPr>
          <p:nvPr/>
        </p:nvGrpSpPr>
        <p:grpSpPr bwMode="auto">
          <a:xfrm>
            <a:off x="6786563" y="4216400"/>
            <a:ext cx="412750" cy="412750"/>
            <a:chOff x="751052" y="5540913"/>
            <a:chExt cx="412921" cy="414024"/>
          </a:xfrm>
        </p:grpSpPr>
        <p:cxnSp>
          <p:nvCxnSpPr>
            <p:cNvPr id="174" name="Straight Connector 173"/>
            <p:cNvCxnSpPr>
              <a:stCxn id="178" idx="7"/>
              <a:endCxn id="179" idx="3"/>
            </p:cNvCxnSpPr>
            <p:nvPr/>
          </p:nvCxnSpPr>
          <p:spPr>
            <a:xfrm rot="5400000" flipH="1" flipV="1">
              <a:off x="931429" y="5602416"/>
              <a:ext cx="52168" cy="156789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77" idx="1"/>
              <a:endCxn id="178" idx="5"/>
            </p:cNvCxnSpPr>
            <p:nvPr/>
          </p:nvCxnSpPr>
          <p:spPr>
            <a:xfrm rot="16200000" flipV="1">
              <a:off x="929140" y="5751159"/>
              <a:ext cx="39943" cy="139986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177" idx="0"/>
              <a:endCxn id="179" idx="4"/>
            </p:cNvCxnSpPr>
            <p:nvPr/>
          </p:nvCxnSpPr>
          <p:spPr>
            <a:xfrm rot="5400000" flipH="1" flipV="1">
              <a:off x="1006881" y="5739524"/>
              <a:ext cx="147341" cy="16803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/>
            <p:cNvSpPr/>
            <p:nvPr/>
          </p:nvSpPr>
          <p:spPr>
            <a:xfrm>
              <a:off x="997216" y="5821175"/>
              <a:ext cx="149287" cy="133762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751052" y="5687414"/>
              <a:ext cx="149287" cy="133762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1014686" y="5540913"/>
              <a:ext cx="149287" cy="133762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193"/>
          <p:cNvGrpSpPr>
            <a:grpSpLocks/>
          </p:cNvGrpSpPr>
          <p:nvPr/>
        </p:nvGrpSpPr>
        <p:grpSpPr bwMode="auto">
          <a:xfrm>
            <a:off x="8232775" y="2157413"/>
            <a:ext cx="412750" cy="414337"/>
            <a:chOff x="751052" y="5540913"/>
            <a:chExt cx="412921" cy="414024"/>
          </a:xfrm>
        </p:grpSpPr>
        <p:cxnSp>
          <p:nvCxnSpPr>
            <p:cNvPr id="195" name="Straight Connector 194"/>
            <p:cNvCxnSpPr>
              <a:stCxn id="199" idx="7"/>
              <a:endCxn id="200" idx="3"/>
            </p:cNvCxnSpPr>
            <p:nvPr/>
          </p:nvCxnSpPr>
          <p:spPr>
            <a:xfrm rot="5400000" flipH="1" flipV="1">
              <a:off x="931429" y="5602416"/>
              <a:ext cx="52168" cy="156789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198" idx="1"/>
              <a:endCxn id="199" idx="5"/>
            </p:cNvCxnSpPr>
            <p:nvPr/>
          </p:nvCxnSpPr>
          <p:spPr>
            <a:xfrm rot="16200000" flipV="1">
              <a:off x="929140" y="5751159"/>
              <a:ext cx="39943" cy="139986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98" idx="0"/>
              <a:endCxn id="200" idx="4"/>
            </p:cNvCxnSpPr>
            <p:nvPr/>
          </p:nvCxnSpPr>
          <p:spPr>
            <a:xfrm rot="5400000" flipH="1" flipV="1">
              <a:off x="1006881" y="5739524"/>
              <a:ext cx="147341" cy="16803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Oval 197"/>
            <p:cNvSpPr/>
            <p:nvPr/>
          </p:nvSpPr>
          <p:spPr>
            <a:xfrm>
              <a:off x="997217" y="5821688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751052" y="5686853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0" name="Oval 199"/>
            <p:cNvSpPr/>
            <p:nvPr/>
          </p:nvSpPr>
          <p:spPr>
            <a:xfrm>
              <a:off x="1014686" y="5540913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200"/>
          <p:cNvGrpSpPr>
            <a:grpSpLocks/>
          </p:cNvGrpSpPr>
          <p:nvPr/>
        </p:nvGrpSpPr>
        <p:grpSpPr bwMode="auto">
          <a:xfrm>
            <a:off x="5489575" y="2290763"/>
            <a:ext cx="412750" cy="414337"/>
            <a:chOff x="751052" y="5540913"/>
            <a:chExt cx="412921" cy="414024"/>
          </a:xfrm>
        </p:grpSpPr>
        <p:cxnSp>
          <p:nvCxnSpPr>
            <p:cNvPr id="202" name="Straight Connector 201"/>
            <p:cNvCxnSpPr>
              <a:stCxn id="206" idx="7"/>
              <a:endCxn id="207" idx="3"/>
            </p:cNvCxnSpPr>
            <p:nvPr/>
          </p:nvCxnSpPr>
          <p:spPr>
            <a:xfrm rot="5400000" flipH="1" flipV="1">
              <a:off x="931429" y="5602416"/>
              <a:ext cx="52168" cy="156789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205" idx="1"/>
              <a:endCxn id="206" idx="5"/>
            </p:cNvCxnSpPr>
            <p:nvPr/>
          </p:nvCxnSpPr>
          <p:spPr>
            <a:xfrm rot="16200000" flipV="1">
              <a:off x="929140" y="5751159"/>
              <a:ext cx="39943" cy="139986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205" idx="0"/>
              <a:endCxn id="207" idx="4"/>
            </p:cNvCxnSpPr>
            <p:nvPr/>
          </p:nvCxnSpPr>
          <p:spPr>
            <a:xfrm rot="5400000" flipH="1" flipV="1">
              <a:off x="1006881" y="5739524"/>
              <a:ext cx="147341" cy="16803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Oval 204"/>
            <p:cNvSpPr/>
            <p:nvPr/>
          </p:nvSpPr>
          <p:spPr>
            <a:xfrm>
              <a:off x="997217" y="5821688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6" name="Oval 205"/>
            <p:cNvSpPr/>
            <p:nvPr/>
          </p:nvSpPr>
          <p:spPr>
            <a:xfrm>
              <a:off x="751052" y="5686853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7" name="Oval 206"/>
            <p:cNvSpPr/>
            <p:nvPr/>
          </p:nvSpPr>
          <p:spPr>
            <a:xfrm>
              <a:off x="1014686" y="5540913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214"/>
          <p:cNvGrpSpPr>
            <a:grpSpLocks/>
          </p:cNvGrpSpPr>
          <p:nvPr/>
        </p:nvGrpSpPr>
        <p:grpSpPr bwMode="auto">
          <a:xfrm>
            <a:off x="4427538" y="3419475"/>
            <a:ext cx="412750" cy="414338"/>
            <a:chOff x="751052" y="5540913"/>
            <a:chExt cx="412921" cy="414024"/>
          </a:xfrm>
        </p:grpSpPr>
        <p:cxnSp>
          <p:nvCxnSpPr>
            <p:cNvPr id="216" name="Straight Connector 215"/>
            <p:cNvCxnSpPr>
              <a:stCxn id="220" idx="7"/>
              <a:endCxn id="221" idx="3"/>
            </p:cNvCxnSpPr>
            <p:nvPr/>
          </p:nvCxnSpPr>
          <p:spPr>
            <a:xfrm rot="5400000" flipH="1" flipV="1">
              <a:off x="931429" y="5602416"/>
              <a:ext cx="52168" cy="156789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>
              <a:stCxn id="219" idx="1"/>
              <a:endCxn id="220" idx="5"/>
            </p:cNvCxnSpPr>
            <p:nvPr/>
          </p:nvCxnSpPr>
          <p:spPr>
            <a:xfrm rot="16200000" flipV="1">
              <a:off x="929140" y="5751159"/>
              <a:ext cx="39943" cy="139986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stCxn id="219" idx="0"/>
              <a:endCxn id="221" idx="4"/>
            </p:cNvCxnSpPr>
            <p:nvPr/>
          </p:nvCxnSpPr>
          <p:spPr>
            <a:xfrm rot="5400000" flipH="1" flipV="1">
              <a:off x="1006881" y="5739524"/>
              <a:ext cx="147341" cy="16803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Oval 218"/>
            <p:cNvSpPr/>
            <p:nvPr/>
          </p:nvSpPr>
          <p:spPr>
            <a:xfrm>
              <a:off x="997216" y="5821688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751052" y="5686852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1014686" y="5540913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372"/>
          <p:cNvGrpSpPr>
            <a:grpSpLocks/>
          </p:cNvGrpSpPr>
          <p:nvPr/>
        </p:nvGrpSpPr>
        <p:grpSpPr bwMode="auto">
          <a:xfrm>
            <a:off x="450850" y="3179763"/>
            <a:ext cx="449263" cy="344487"/>
            <a:chOff x="450125" y="3179066"/>
            <a:chExt cx="450117" cy="345577"/>
          </a:xfrm>
        </p:grpSpPr>
        <p:cxnSp>
          <p:nvCxnSpPr>
            <p:cNvPr id="115" name="Straight Connector 114"/>
            <p:cNvCxnSpPr>
              <a:stCxn id="145" idx="6"/>
              <a:endCxn id="147" idx="2"/>
            </p:cNvCxnSpPr>
            <p:nvPr/>
          </p:nvCxnSpPr>
          <p:spPr>
            <a:xfrm flipV="1">
              <a:off x="600164" y="3245737"/>
              <a:ext cx="150039" cy="20614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46" idx="1"/>
              <a:endCxn id="145" idx="5"/>
            </p:cNvCxnSpPr>
            <p:nvPr/>
          </p:nvCxnSpPr>
          <p:spPr>
            <a:xfrm rot="16200000" flipV="1">
              <a:off x="551497" y="3340189"/>
              <a:ext cx="97335" cy="43946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46" idx="7"/>
              <a:endCxn id="147" idx="3"/>
            </p:cNvCxnSpPr>
            <p:nvPr/>
          </p:nvCxnSpPr>
          <p:spPr>
            <a:xfrm rot="5400000" flipH="1" flipV="1">
              <a:off x="691229" y="3329882"/>
              <a:ext cx="117949" cy="43946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/>
            <p:cNvSpPr/>
            <p:nvPr/>
          </p:nvSpPr>
          <p:spPr>
            <a:xfrm>
              <a:off x="450125" y="3199768"/>
              <a:ext cx="149509" cy="133772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750733" y="3179066"/>
              <a:ext cx="149509" cy="133772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599634" y="3390871"/>
              <a:ext cx="151100" cy="133772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165"/>
          <p:cNvGrpSpPr>
            <a:grpSpLocks/>
          </p:cNvGrpSpPr>
          <p:nvPr/>
        </p:nvGrpSpPr>
        <p:grpSpPr bwMode="auto">
          <a:xfrm>
            <a:off x="6450013" y="4632325"/>
            <a:ext cx="412750" cy="414338"/>
            <a:chOff x="751052" y="5540913"/>
            <a:chExt cx="412921" cy="414024"/>
          </a:xfrm>
        </p:grpSpPr>
        <p:cxnSp>
          <p:nvCxnSpPr>
            <p:cNvPr id="167" name="Straight Connector 166"/>
            <p:cNvCxnSpPr>
              <a:stCxn id="171" idx="7"/>
              <a:endCxn id="172" idx="3"/>
            </p:cNvCxnSpPr>
            <p:nvPr/>
          </p:nvCxnSpPr>
          <p:spPr>
            <a:xfrm rot="5400000" flipH="1" flipV="1">
              <a:off x="931429" y="5602416"/>
              <a:ext cx="52168" cy="156789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70" idx="1"/>
              <a:endCxn id="171" idx="5"/>
            </p:cNvCxnSpPr>
            <p:nvPr/>
          </p:nvCxnSpPr>
          <p:spPr>
            <a:xfrm rot="16200000" flipV="1">
              <a:off x="929140" y="5751159"/>
              <a:ext cx="39943" cy="139986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70" idx="0"/>
              <a:endCxn id="172" idx="4"/>
            </p:cNvCxnSpPr>
            <p:nvPr/>
          </p:nvCxnSpPr>
          <p:spPr>
            <a:xfrm rot="5400000" flipH="1" flipV="1">
              <a:off x="1006881" y="5739524"/>
              <a:ext cx="147341" cy="16803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Oval 169"/>
            <p:cNvSpPr/>
            <p:nvPr/>
          </p:nvSpPr>
          <p:spPr>
            <a:xfrm>
              <a:off x="997216" y="5821688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751052" y="5686852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1014686" y="5540913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179"/>
          <p:cNvGrpSpPr>
            <a:grpSpLocks/>
          </p:cNvGrpSpPr>
          <p:nvPr/>
        </p:nvGrpSpPr>
        <p:grpSpPr bwMode="auto">
          <a:xfrm>
            <a:off x="8018463" y="2625725"/>
            <a:ext cx="412750" cy="414338"/>
            <a:chOff x="751052" y="5540913"/>
            <a:chExt cx="412921" cy="414024"/>
          </a:xfrm>
        </p:grpSpPr>
        <p:cxnSp>
          <p:nvCxnSpPr>
            <p:cNvPr id="181" name="Straight Connector 180"/>
            <p:cNvCxnSpPr>
              <a:stCxn id="185" idx="7"/>
              <a:endCxn id="186" idx="3"/>
            </p:cNvCxnSpPr>
            <p:nvPr/>
          </p:nvCxnSpPr>
          <p:spPr>
            <a:xfrm rot="5400000" flipH="1" flipV="1">
              <a:off x="931429" y="5602416"/>
              <a:ext cx="52168" cy="156789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84" idx="1"/>
              <a:endCxn id="185" idx="5"/>
            </p:cNvCxnSpPr>
            <p:nvPr/>
          </p:nvCxnSpPr>
          <p:spPr>
            <a:xfrm rot="16200000" flipV="1">
              <a:off x="929140" y="5751159"/>
              <a:ext cx="39943" cy="139986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84" idx="0"/>
              <a:endCxn id="186" idx="4"/>
            </p:cNvCxnSpPr>
            <p:nvPr/>
          </p:nvCxnSpPr>
          <p:spPr>
            <a:xfrm rot="5400000" flipH="1" flipV="1">
              <a:off x="1006881" y="5739524"/>
              <a:ext cx="147341" cy="16803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Oval 183"/>
            <p:cNvSpPr/>
            <p:nvPr/>
          </p:nvSpPr>
          <p:spPr>
            <a:xfrm>
              <a:off x="997216" y="5821688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751052" y="5686852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1014686" y="5540913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86"/>
          <p:cNvGrpSpPr>
            <a:grpSpLocks/>
          </p:cNvGrpSpPr>
          <p:nvPr/>
        </p:nvGrpSpPr>
        <p:grpSpPr bwMode="auto">
          <a:xfrm>
            <a:off x="7791450" y="3035300"/>
            <a:ext cx="412750" cy="414338"/>
            <a:chOff x="751052" y="5540913"/>
            <a:chExt cx="412921" cy="414024"/>
          </a:xfrm>
        </p:grpSpPr>
        <p:cxnSp>
          <p:nvCxnSpPr>
            <p:cNvPr id="188" name="Straight Connector 187"/>
            <p:cNvCxnSpPr>
              <a:stCxn id="192" idx="7"/>
              <a:endCxn id="193" idx="3"/>
            </p:cNvCxnSpPr>
            <p:nvPr/>
          </p:nvCxnSpPr>
          <p:spPr>
            <a:xfrm rot="5400000" flipH="1" flipV="1">
              <a:off x="931429" y="5602416"/>
              <a:ext cx="52168" cy="156789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stCxn id="191" idx="1"/>
              <a:endCxn id="192" idx="5"/>
            </p:cNvCxnSpPr>
            <p:nvPr/>
          </p:nvCxnSpPr>
          <p:spPr>
            <a:xfrm rot="16200000" flipV="1">
              <a:off x="929140" y="5751159"/>
              <a:ext cx="39943" cy="139986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191" idx="0"/>
              <a:endCxn id="193" idx="4"/>
            </p:cNvCxnSpPr>
            <p:nvPr/>
          </p:nvCxnSpPr>
          <p:spPr>
            <a:xfrm rot="5400000" flipH="1" flipV="1">
              <a:off x="1006881" y="5739524"/>
              <a:ext cx="147341" cy="16803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/>
            <p:cNvSpPr/>
            <p:nvPr/>
          </p:nvSpPr>
          <p:spPr>
            <a:xfrm>
              <a:off x="997217" y="5821688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>
              <a:off x="751052" y="5686852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3" name="Oval 192"/>
            <p:cNvSpPr/>
            <p:nvPr/>
          </p:nvSpPr>
          <p:spPr>
            <a:xfrm>
              <a:off x="1014686" y="5540913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371"/>
          <p:cNvGrpSpPr/>
          <p:nvPr/>
        </p:nvGrpSpPr>
        <p:grpSpPr>
          <a:xfrm>
            <a:off x="825222" y="1494545"/>
            <a:ext cx="7675527" cy="4191103"/>
            <a:chOff x="825222" y="1494545"/>
            <a:chExt cx="7675527" cy="4191103"/>
          </a:xfrm>
          <a:solidFill>
            <a:srgbClr val="FF0000"/>
          </a:solidFill>
        </p:grpSpPr>
        <p:sp>
          <p:nvSpPr>
            <p:cNvPr id="240" name="Oval 239"/>
            <p:cNvSpPr/>
            <p:nvPr/>
          </p:nvSpPr>
          <p:spPr>
            <a:xfrm>
              <a:off x="3273425" y="3353437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34" name="Straight Connector 333"/>
            <p:cNvCxnSpPr>
              <a:stCxn id="250" idx="5"/>
              <a:endCxn id="249" idx="1"/>
            </p:cNvCxnSpPr>
            <p:nvPr/>
          </p:nvCxnSpPr>
          <p:spPr>
            <a:xfrm rot="16200000" flipH="1">
              <a:off x="7168695" y="2857747"/>
              <a:ext cx="354065" cy="635535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147" idx="0"/>
              <a:endCxn id="242" idx="4"/>
            </p:cNvCxnSpPr>
            <p:nvPr/>
          </p:nvCxnSpPr>
          <p:spPr>
            <a:xfrm rot="5400000" flipH="1" flipV="1">
              <a:off x="97653" y="2355456"/>
              <a:ext cx="1551180" cy="96041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2260057" y="2865074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5827953" y="2839415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846244" y="1494545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921262" y="4155072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>
              <a:off x="2034999" y="4629882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3629041" y="5533248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4839826" y="5552307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4096433" y="4798752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7159599" y="5466577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7641522" y="3333021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6899894" y="2884669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7716541" y="2460112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52" name="Straight Connector 251"/>
            <p:cNvCxnSpPr>
              <a:stCxn id="243" idx="0"/>
              <a:endCxn id="147" idx="4"/>
            </p:cNvCxnSpPr>
            <p:nvPr/>
          </p:nvCxnSpPr>
          <p:spPr>
            <a:xfrm rot="16200000" flipV="1">
              <a:off x="489421" y="3648210"/>
              <a:ext cx="842665" cy="171059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44" idx="1"/>
              <a:endCxn id="243" idx="6"/>
            </p:cNvCxnSpPr>
            <p:nvPr/>
          </p:nvCxnSpPr>
          <p:spPr>
            <a:xfrm rot="16200000" flipV="1">
              <a:off x="1350304" y="3942740"/>
              <a:ext cx="427666" cy="985671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304" idx="1"/>
              <a:endCxn id="244" idx="6"/>
            </p:cNvCxnSpPr>
            <p:nvPr/>
          </p:nvCxnSpPr>
          <p:spPr>
            <a:xfrm rot="16200000" flipV="1">
              <a:off x="2374561" y="4507031"/>
              <a:ext cx="302209" cy="681253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>
              <a:stCxn id="247" idx="5"/>
              <a:endCxn id="246" idx="1"/>
            </p:cNvCxnSpPr>
            <p:nvPr/>
          </p:nvCxnSpPr>
          <p:spPr>
            <a:xfrm rot="16200000" flipH="1">
              <a:off x="4213515" y="4923550"/>
              <a:ext cx="659268" cy="637300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>
              <a:stCxn id="240" idx="1"/>
              <a:endCxn id="239" idx="5"/>
            </p:cNvCxnSpPr>
            <p:nvPr/>
          </p:nvCxnSpPr>
          <p:spPr>
            <a:xfrm rot="16200000" flipV="1">
              <a:off x="2644723" y="2722288"/>
              <a:ext cx="394076" cy="907275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endCxn id="240" idx="6"/>
            </p:cNvCxnSpPr>
            <p:nvPr/>
          </p:nvCxnSpPr>
          <p:spPr>
            <a:xfrm rot="16200000" flipV="1">
              <a:off x="4058125" y="2785447"/>
              <a:ext cx="18974" cy="1288296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47" idx="0"/>
            </p:cNvCxnSpPr>
            <p:nvPr/>
          </p:nvCxnSpPr>
          <p:spPr>
            <a:xfrm rot="5400000" flipH="1" flipV="1">
              <a:off x="3808915" y="3895908"/>
              <a:ext cx="1265383" cy="540307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>
              <a:stCxn id="304" idx="0"/>
              <a:endCxn id="240" idx="3"/>
            </p:cNvCxnSpPr>
            <p:nvPr/>
          </p:nvCxnSpPr>
          <p:spPr>
            <a:xfrm rot="5400000" flipH="1" flipV="1">
              <a:off x="2351376" y="4035213"/>
              <a:ext cx="1511984" cy="376060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>
              <a:stCxn id="250" idx="7"/>
              <a:endCxn id="251" idx="2"/>
            </p:cNvCxnSpPr>
            <p:nvPr/>
          </p:nvCxnSpPr>
          <p:spPr>
            <a:xfrm rot="5400000" flipH="1" flipV="1">
              <a:off x="7183544" y="2371200"/>
              <a:ext cx="377413" cy="688581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>
              <a:stCxn id="239" idx="1"/>
              <a:endCxn id="242" idx="5"/>
            </p:cNvCxnSpPr>
            <p:nvPr/>
          </p:nvCxnSpPr>
          <p:spPr>
            <a:xfrm rot="16200000" flipV="1">
              <a:off x="990049" y="1592620"/>
              <a:ext cx="1276242" cy="1307720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303"/>
            <p:cNvSpPr/>
            <p:nvPr/>
          </p:nvSpPr>
          <p:spPr>
            <a:xfrm>
              <a:off x="2844318" y="4979235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07" name="Straight Connector 306"/>
            <p:cNvCxnSpPr>
              <a:stCxn id="304" idx="6"/>
              <a:endCxn id="245" idx="1"/>
            </p:cNvCxnSpPr>
            <p:nvPr/>
          </p:nvCxnSpPr>
          <p:spPr>
            <a:xfrm>
              <a:off x="2994357" y="5045906"/>
              <a:ext cx="656657" cy="506869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>
              <a:stCxn id="245" idx="6"/>
              <a:endCxn id="246" idx="2"/>
            </p:cNvCxnSpPr>
            <p:nvPr/>
          </p:nvCxnSpPr>
          <p:spPr>
            <a:xfrm>
              <a:off x="3779080" y="5599919"/>
              <a:ext cx="1060746" cy="19059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>
              <a:stCxn id="246" idx="7"/>
              <a:endCxn id="248" idx="2"/>
            </p:cNvCxnSpPr>
            <p:nvPr/>
          </p:nvCxnSpPr>
          <p:spPr>
            <a:xfrm rot="5400000" flipH="1" flipV="1">
              <a:off x="6044452" y="4456688"/>
              <a:ext cx="38586" cy="2191707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>
              <a:stCxn id="241" idx="6"/>
              <a:endCxn id="250" idx="2"/>
            </p:cNvCxnSpPr>
            <p:nvPr/>
          </p:nvCxnSpPr>
          <p:spPr>
            <a:xfrm>
              <a:off x="5977992" y="2906086"/>
              <a:ext cx="921902" cy="45254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>
              <a:endCxn id="249" idx="4"/>
            </p:cNvCxnSpPr>
            <p:nvPr/>
          </p:nvCxnSpPr>
          <p:spPr>
            <a:xfrm rot="5400000" flipH="1" flipV="1">
              <a:off x="6686344" y="3621212"/>
              <a:ext cx="1185047" cy="875349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>
              <a:endCxn id="241" idx="3"/>
            </p:cNvCxnSpPr>
            <p:nvPr/>
          </p:nvCxnSpPr>
          <p:spPr>
            <a:xfrm rot="5400000" flipH="1" flipV="1">
              <a:off x="5090963" y="2680120"/>
              <a:ext cx="485853" cy="1032073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>
              <a:endCxn id="251" idx="7"/>
            </p:cNvCxnSpPr>
            <p:nvPr/>
          </p:nvCxnSpPr>
          <p:spPr>
            <a:xfrm rot="10800000" flipV="1">
              <a:off x="7844608" y="2370251"/>
              <a:ext cx="388089" cy="109388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>
              <a:stCxn id="249" idx="7"/>
            </p:cNvCxnSpPr>
            <p:nvPr/>
          </p:nvCxnSpPr>
          <p:spPr>
            <a:xfrm rot="5400000" flipH="1" flipV="1">
              <a:off x="7734706" y="2586506"/>
              <a:ext cx="800925" cy="731160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>
              <a:stCxn id="248" idx="0"/>
            </p:cNvCxnSpPr>
            <p:nvPr/>
          </p:nvCxnSpPr>
          <p:spPr>
            <a:xfrm rot="16200000" flipV="1">
              <a:off x="6677466" y="4909424"/>
              <a:ext cx="720881" cy="393426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>
              <a:endCxn id="241" idx="5"/>
            </p:cNvCxnSpPr>
            <p:nvPr/>
          </p:nvCxnSpPr>
          <p:spPr>
            <a:xfrm rot="16200000" flipV="1">
              <a:off x="5979974" y="2929274"/>
              <a:ext cx="244476" cy="292386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>
              <a:endCxn id="241" idx="1"/>
            </p:cNvCxnSpPr>
            <p:nvPr/>
          </p:nvCxnSpPr>
          <p:spPr>
            <a:xfrm rot="16200000" flipH="1">
              <a:off x="5753313" y="2762329"/>
              <a:ext cx="154450" cy="38775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07"/>
          <p:cNvGrpSpPr>
            <a:grpSpLocks/>
          </p:cNvGrpSpPr>
          <p:nvPr/>
        </p:nvGrpSpPr>
        <p:grpSpPr bwMode="auto">
          <a:xfrm>
            <a:off x="5964238" y="3178175"/>
            <a:ext cx="412750" cy="414338"/>
            <a:chOff x="751052" y="5540913"/>
            <a:chExt cx="412921" cy="414024"/>
          </a:xfrm>
        </p:grpSpPr>
        <p:cxnSp>
          <p:nvCxnSpPr>
            <p:cNvPr id="209" name="Straight Connector 208"/>
            <p:cNvCxnSpPr>
              <a:stCxn id="213" idx="7"/>
              <a:endCxn id="214" idx="3"/>
            </p:cNvCxnSpPr>
            <p:nvPr/>
          </p:nvCxnSpPr>
          <p:spPr>
            <a:xfrm rot="5400000" flipH="1" flipV="1">
              <a:off x="931429" y="5602416"/>
              <a:ext cx="52168" cy="156789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212" idx="1"/>
              <a:endCxn id="213" idx="5"/>
            </p:cNvCxnSpPr>
            <p:nvPr/>
          </p:nvCxnSpPr>
          <p:spPr>
            <a:xfrm rot="16200000" flipV="1">
              <a:off x="929140" y="5751159"/>
              <a:ext cx="39943" cy="139986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stCxn id="212" idx="0"/>
              <a:endCxn id="214" idx="4"/>
            </p:cNvCxnSpPr>
            <p:nvPr/>
          </p:nvCxnSpPr>
          <p:spPr>
            <a:xfrm rot="5400000" flipH="1" flipV="1">
              <a:off x="1006881" y="5739524"/>
              <a:ext cx="147341" cy="16803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/>
            <p:cNvSpPr/>
            <p:nvPr/>
          </p:nvSpPr>
          <p:spPr>
            <a:xfrm>
              <a:off x="997216" y="5821688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751052" y="5686852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1014686" y="5540913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59" name="Picture 5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413" y="296863"/>
            <a:ext cx="588962" cy="5556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50800" dist="76200" dir="2700000">
              <a:srgbClr val="000000">
                <a:alpha val="88000"/>
              </a:srgbClr>
            </a:outerShdw>
          </a:effectLst>
        </p:spPr>
      </p:pic>
      <p:pic>
        <p:nvPicPr>
          <p:cNvPr id="360" name="Picture 5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7600" y="296863"/>
            <a:ext cx="596900" cy="5969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50800" dist="76200" dir="2700000" algn="ctr" rotWithShape="0">
              <a:srgbClr val="000000">
                <a:alpha val="88000"/>
              </a:srgbClr>
            </a:outerShdw>
          </a:effectLst>
        </p:spPr>
      </p:pic>
      <p:pic>
        <p:nvPicPr>
          <p:cNvPr id="361" name="Picture 6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6075" y="296863"/>
            <a:ext cx="598488" cy="6000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50800" dist="76200" dir="2700000" algn="ctr" rotWithShape="0">
              <a:srgbClr val="000000">
                <a:alpha val="88000"/>
              </a:srgbClr>
            </a:outerShdw>
          </a:effectLst>
        </p:spPr>
      </p:pic>
      <p:pic>
        <p:nvPicPr>
          <p:cNvPr id="362" name="Picture 6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57725" y="296863"/>
            <a:ext cx="596900" cy="5969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50800" dist="76200" dir="2700000" algn="ctr" rotWithShape="0">
              <a:srgbClr val="000000">
                <a:alpha val="88000"/>
              </a:srgbClr>
            </a:outerShdw>
          </a:effectLst>
        </p:spPr>
      </p:pic>
      <p:pic>
        <p:nvPicPr>
          <p:cNvPr id="363" name="Picture 66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76488" y="296863"/>
            <a:ext cx="552450" cy="5556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50800" dist="76200" dir="2700000">
              <a:srgbClr val="000000">
                <a:alpha val="88000"/>
              </a:srgbClr>
            </a:outerShdw>
          </a:effectLst>
        </p:spPr>
      </p:pic>
      <p:pic>
        <p:nvPicPr>
          <p:cNvPr id="364" name="Picture 363" descr="IU-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1975" y="296863"/>
            <a:ext cx="596900" cy="596900"/>
          </a:xfrm>
          <a:prstGeom prst="rect">
            <a:avLst/>
          </a:prstGeom>
          <a:effectLst>
            <a:outerShdw blurRad="50800" dist="76200" dir="2700000">
              <a:srgbClr val="000000">
                <a:alpha val="88000"/>
              </a:srgbClr>
            </a:outerShdw>
          </a:effectLst>
        </p:spPr>
      </p:pic>
      <p:pic>
        <p:nvPicPr>
          <p:cNvPr id="365" name="Picture 364" descr="GaTechlogo.png"/>
          <p:cNvPicPr>
            <a:picLocks noChangeAspect="1"/>
          </p:cNvPicPr>
          <p:nvPr/>
        </p:nvPicPr>
        <p:blipFill>
          <a:blip r:embed="rId9"/>
          <a:srcRect l="11455" t="11814" r="14789" b="16331"/>
          <a:stretch>
            <a:fillRect/>
          </a:stretch>
        </p:blipFill>
        <p:spPr>
          <a:xfrm>
            <a:off x="3870325" y="296863"/>
            <a:ext cx="615950" cy="600075"/>
          </a:xfrm>
          <a:prstGeom prst="rect">
            <a:avLst/>
          </a:prstGeom>
          <a:effectLst>
            <a:outerShdw blurRad="50800" dist="76200" dir="2700000">
              <a:srgbClr val="000000">
                <a:alpha val="88000"/>
              </a:srgbClr>
            </a:outerShdw>
          </a:effectLst>
        </p:spPr>
      </p:pic>
      <p:pic>
        <p:nvPicPr>
          <p:cNvPr id="366" name="Picture 365"/>
          <p:cNvPicPr>
            <a:picLocks noChangeAspect="1"/>
          </p:cNvPicPr>
          <p:nvPr/>
        </p:nvPicPr>
        <p:blipFill>
          <a:blip r:embed="rId10"/>
          <a:srcRect l="6807" t="7518" r="10430" b="9030"/>
          <a:stretch>
            <a:fillRect/>
          </a:stretch>
        </p:blipFill>
        <p:spPr>
          <a:xfrm>
            <a:off x="7743825" y="296863"/>
            <a:ext cx="508000" cy="600075"/>
          </a:xfrm>
          <a:prstGeom prst="rect">
            <a:avLst/>
          </a:prstGeom>
          <a:effectLst>
            <a:outerShdw blurRad="50800" dist="76200" dir="2700000">
              <a:srgbClr val="000000">
                <a:alpha val="88000"/>
              </a:srgbClr>
            </a:outerShdw>
          </a:effectLst>
        </p:spPr>
      </p:pic>
      <p:pic>
        <p:nvPicPr>
          <p:cNvPr id="367" name="Picture 36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65950" y="296863"/>
            <a:ext cx="604838" cy="598487"/>
          </a:xfrm>
          <a:prstGeom prst="rect">
            <a:avLst/>
          </a:prstGeom>
          <a:effectLst>
            <a:outerShdw blurRad="50800" dist="76200" dir="2700000">
              <a:srgbClr val="000000">
                <a:alpha val="88000"/>
              </a:srgbClr>
            </a:outerShdw>
          </a:effectLst>
        </p:spPr>
      </p:pic>
      <p:pic>
        <p:nvPicPr>
          <p:cNvPr id="368" name="Picture 367" descr="UW-Logo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49413" y="296863"/>
            <a:ext cx="5556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sterix-demo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9834" y="6254750"/>
            <a:ext cx="430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http://</a:t>
            </a:r>
            <a:r>
              <a:rPr lang="en-US" sz="2400" dirty="0" err="1" smtClean="0"/>
              <a:t>www.openflow.org</a:t>
            </a:r>
            <a:r>
              <a:rPr lang="en-US" sz="2400" dirty="0" smtClean="0"/>
              <a:t>/videos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A new architecture for distributed load-balancing 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dirty="0" smtClean="0"/>
              <a:t>joint (server, path) selection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Aster*</a:t>
            </a:r>
            <a:r>
              <a:rPr lang="en-US" dirty="0" err="1" smtClean="0"/>
              <a:t>x</a:t>
            </a:r>
            <a:r>
              <a:rPr lang="en-US" dirty="0" smtClean="0"/>
              <a:t> – a nation-wide prototype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Promising results that joint (server, path) selection might have great benefits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4330" y="2551836"/>
            <a:ext cx="8015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What next?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is the pie?</a:t>
            </a:r>
            <a:endParaRPr lang="en-US" dirty="0"/>
          </a:p>
        </p:txBody>
      </p:sp>
      <p:pic>
        <p:nvPicPr>
          <p:cNvPr id="4" name="Picture 3" descr="p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334" y="1165142"/>
            <a:ext cx="4889333" cy="3667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8713" y="5058456"/>
            <a:ext cx="8986574" cy="1280621"/>
          </a:xfrm>
        </p:spPr>
        <p:txBody>
          <a:bodyPr>
            <a:normAutofit/>
          </a:bodyPr>
          <a:lstStyle/>
          <a:p>
            <a:pPr algn="ctr">
              <a:buSzPct val="70000"/>
              <a:buNone/>
            </a:pPr>
            <a:r>
              <a:rPr lang="en-US" dirty="0" smtClean="0"/>
              <a:t>Characterizing and quantifying the performance of joint (server, path) selection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640104" y="660487"/>
            <a:ext cx="2880946" cy="7730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Load-balancing Controller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40103" y="1433530"/>
            <a:ext cx="7676037" cy="45485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MININET-RT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>
            <a:off x="5923210" y="1757245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auto">
          <a:xfrm>
            <a:off x="4149694" y="1720787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5770810" y="4224985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6"/>
          <p:cNvSpPr>
            <a:spLocks noChangeArrowheads="1"/>
          </p:cNvSpPr>
          <p:nvPr/>
        </p:nvSpPr>
        <p:spPr bwMode="auto">
          <a:xfrm>
            <a:off x="6984995" y="2930743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4" name="AutoShape 40"/>
          <p:cNvCxnSpPr>
            <a:cxnSpLocks noChangeShapeType="1"/>
            <a:endCxn id="4" idx="2"/>
          </p:cNvCxnSpPr>
          <p:nvPr/>
        </p:nvCxnSpPr>
        <p:spPr bwMode="auto">
          <a:xfrm>
            <a:off x="2338657" y="2330387"/>
            <a:ext cx="1134481" cy="76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52" name="Group 51"/>
          <p:cNvGrpSpPr/>
          <p:nvPr/>
        </p:nvGrpSpPr>
        <p:grpSpPr>
          <a:xfrm>
            <a:off x="2847038" y="2177987"/>
            <a:ext cx="3449924" cy="2502027"/>
            <a:chOff x="2726700" y="2180158"/>
            <a:chExt cx="3449924" cy="2502027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3352800" y="2180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815977" y="2332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3962400" y="3094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2726700" y="3323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3810000" y="42249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5719424" y="3094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4815977" y="37677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1" name="AutoShape 40"/>
            <p:cNvCxnSpPr>
              <a:cxnSpLocks noChangeShapeType="1"/>
              <a:stCxn id="4" idx="6"/>
              <a:endCxn id="5" idx="2"/>
            </p:cNvCxnSpPr>
            <p:nvPr/>
          </p:nvCxnSpPr>
          <p:spPr bwMode="auto">
            <a:xfrm>
              <a:off x="3810000" y="2408758"/>
              <a:ext cx="1005977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AutoShape 40"/>
            <p:cNvCxnSpPr>
              <a:cxnSpLocks noChangeShapeType="1"/>
              <a:stCxn id="9" idx="1"/>
              <a:endCxn id="5" idx="5"/>
            </p:cNvCxnSpPr>
            <p:nvPr/>
          </p:nvCxnSpPr>
          <p:spPr bwMode="auto">
            <a:xfrm rot="16200000" flipV="1">
              <a:off x="5276946" y="2652079"/>
              <a:ext cx="438710" cy="5801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AutoShape 40"/>
            <p:cNvCxnSpPr>
              <a:cxnSpLocks noChangeShapeType="1"/>
              <a:stCxn id="9" idx="3"/>
              <a:endCxn id="10" idx="7"/>
            </p:cNvCxnSpPr>
            <p:nvPr/>
          </p:nvCxnSpPr>
          <p:spPr bwMode="auto">
            <a:xfrm rot="5400000">
              <a:off x="5321333" y="3369693"/>
              <a:ext cx="349937" cy="5801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" name="AutoShape 40"/>
            <p:cNvCxnSpPr>
              <a:cxnSpLocks noChangeShapeType="1"/>
              <a:stCxn id="6" idx="5"/>
              <a:endCxn id="10" idx="1"/>
            </p:cNvCxnSpPr>
            <p:nvPr/>
          </p:nvCxnSpPr>
          <p:spPr bwMode="auto">
            <a:xfrm rot="16200000" flipH="1">
              <a:off x="4442820" y="3394627"/>
              <a:ext cx="349937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" name="AutoShape 40"/>
            <p:cNvCxnSpPr>
              <a:cxnSpLocks noChangeShapeType="1"/>
              <a:stCxn id="4" idx="3"/>
              <a:endCxn id="7" idx="0"/>
            </p:cNvCxnSpPr>
            <p:nvPr/>
          </p:nvCxnSpPr>
          <p:spPr bwMode="auto">
            <a:xfrm rot="5400000">
              <a:off x="2811151" y="2714553"/>
              <a:ext cx="752755" cy="46445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" name="AutoShape 40"/>
            <p:cNvCxnSpPr>
              <a:cxnSpLocks noChangeShapeType="1"/>
              <a:stCxn id="8" idx="1"/>
              <a:endCxn id="7" idx="5"/>
            </p:cNvCxnSpPr>
            <p:nvPr/>
          </p:nvCxnSpPr>
          <p:spPr bwMode="auto">
            <a:xfrm rot="16200000" flipV="1">
              <a:off x="3207682" y="3622667"/>
              <a:ext cx="578537" cy="7600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" name="AutoShape 40"/>
            <p:cNvCxnSpPr>
              <a:cxnSpLocks noChangeShapeType="1"/>
              <a:stCxn id="10" idx="3"/>
              <a:endCxn id="8" idx="6"/>
            </p:cNvCxnSpPr>
            <p:nvPr/>
          </p:nvCxnSpPr>
          <p:spPr bwMode="auto">
            <a:xfrm rot="5400000">
              <a:off x="4427289" y="3997941"/>
              <a:ext cx="295555" cy="6157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" name="AutoShape 40"/>
            <p:cNvCxnSpPr>
              <a:cxnSpLocks noChangeShapeType="1"/>
              <a:stCxn id="4" idx="5"/>
              <a:endCxn id="6" idx="1"/>
            </p:cNvCxnSpPr>
            <p:nvPr/>
          </p:nvCxnSpPr>
          <p:spPr bwMode="auto">
            <a:xfrm rot="16200000" flipH="1">
              <a:off x="3590645" y="2722803"/>
              <a:ext cx="591110" cy="2863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9" name="AutoShape 40"/>
            <p:cNvCxnSpPr>
              <a:cxnSpLocks noChangeShapeType="1"/>
              <a:stCxn id="6" idx="7"/>
              <a:endCxn id="5" idx="3"/>
            </p:cNvCxnSpPr>
            <p:nvPr/>
          </p:nvCxnSpPr>
          <p:spPr bwMode="auto">
            <a:xfrm rot="5400000" flipH="1" flipV="1">
              <a:off x="4398433" y="2677015"/>
              <a:ext cx="438710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57" name="AutoShape 40"/>
          <p:cNvCxnSpPr>
            <a:cxnSpLocks noChangeShapeType="1"/>
            <a:endCxn id="7" idx="2"/>
          </p:cNvCxnSpPr>
          <p:nvPr/>
        </p:nvCxnSpPr>
        <p:spPr bwMode="auto">
          <a:xfrm flipV="1">
            <a:off x="1950614" y="3549587"/>
            <a:ext cx="896424" cy="21602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AutoShape 40"/>
          <p:cNvCxnSpPr>
            <a:cxnSpLocks noChangeShapeType="1"/>
            <a:endCxn id="8" idx="3"/>
          </p:cNvCxnSpPr>
          <p:nvPr/>
        </p:nvCxnSpPr>
        <p:spPr bwMode="auto">
          <a:xfrm rot="5400000" flipH="1" flipV="1">
            <a:off x="3389409" y="4744702"/>
            <a:ext cx="739526" cy="47624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40"/>
          <p:cNvCxnSpPr>
            <a:cxnSpLocks noChangeShapeType="1"/>
            <a:stCxn id="12" idx="1"/>
            <a:endCxn id="4" idx="7"/>
          </p:cNvCxnSpPr>
          <p:nvPr/>
        </p:nvCxnSpPr>
        <p:spPr bwMode="auto">
          <a:xfrm rot="10800000" flipV="1">
            <a:off x="3863384" y="1949386"/>
            <a:ext cx="286311" cy="2955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40"/>
          <p:cNvCxnSpPr>
            <a:cxnSpLocks noChangeShapeType="1"/>
            <a:stCxn id="11" idx="1"/>
            <a:endCxn id="5" idx="7"/>
          </p:cNvCxnSpPr>
          <p:nvPr/>
        </p:nvCxnSpPr>
        <p:spPr bwMode="auto">
          <a:xfrm rot="10800000" flipV="1">
            <a:off x="5326560" y="1985844"/>
            <a:ext cx="596650" cy="41149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40"/>
          <p:cNvCxnSpPr>
            <a:cxnSpLocks noChangeShapeType="1"/>
            <a:stCxn id="14" idx="1"/>
            <a:endCxn id="9" idx="6"/>
          </p:cNvCxnSpPr>
          <p:nvPr/>
        </p:nvCxnSpPr>
        <p:spPr bwMode="auto">
          <a:xfrm rot="10800000" flipV="1">
            <a:off x="6296963" y="3159343"/>
            <a:ext cx="688033" cy="1616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" name="AutoShape 40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5399822" y="4082597"/>
            <a:ext cx="297726" cy="4442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614" y="1985845"/>
            <a:ext cx="776085" cy="6934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572" y="3323158"/>
            <a:ext cx="776085" cy="6934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051" y="5074145"/>
            <a:ext cx="776085" cy="69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loud 35"/>
          <p:cNvSpPr/>
          <p:nvPr/>
        </p:nvSpPr>
        <p:spPr>
          <a:xfrm>
            <a:off x="819324" y="1433530"/>
            <a:ext cx="7469506" cy="4588129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SlantUp">
              <a:avLst/>
            </a:prstTxWarp>
          </a:bodyPr>
          <a:lstStyle/>
          <a:p>
            <a:pPr algn="ctr"/>
            <a:r>
              <a:rPr lang="en-US" sz="8800" dirty="0" smtClean="0">
                <a:solidFill>
                  <a:schemeClr val="tx1">
                    <a:alpha val="50000"/>
                  </a:schemeClr>
                </a:solidFill>
              </a:rPr>
              <a:t>Internet</a:t>
            </a:r>
            <a:endParaRPr lang="en-US" sz="8800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>
            <a:off x="5923210" y="1757245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auto">
          <a:xfrm>
            <a:off x="4149694" y="1720787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5770810" y="4224985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6"/>
          <p:cNvSpPr>
            <a:spLocks noChangeArrowheads="1"/>
          </p:cNvSpPr>
          <p:nvPr/>
        </p:nvSpPr>
        <p:spPr bwMode="auto">
          <a:xfrm>
            <a:off x="6984995" y="2930743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104" y="660487"/>
            <a:ext cx="2880946" cy="7730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Load-balancing Controller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54" name="AutoShape 40"/>
          <p:cNvCxnSpPr>
            <a:cxnSpLocks noChangeShapeType="1"/>
            <a:endCxn id="4" idx="2"/>
          </p:cNvCxnSpPr>
          <p:nvPr/>
        </p:nvCxnSpPr>
        <p:spPr bwMode="auto">
          <a:xfrm>
            <a:off x="2338657" y="2330387"/>
            <a:ext cx="1134481" cy="76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Group 51"/>
          <p:cNvGrpSpPr/>
          <p:nvPr/>
        </p:nvGrpSpPr>
        <p:grpSpPr>
          <a:xfrm>
            <a:off x="2847038" y="2177987"/>
            <a:ext cx="3449924" cy="2502027"/>
            <a:chOff x="2726700" y="2180158"/>
            <a:chExt cx="3449924" cy="2502027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3352800" y="2180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815977" y="2332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3962400" y="3094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2726700" y="3323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3810000" y="42249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5719424" y="3094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4815977" y="37677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1" name="AutoShape 40"/>
            <p:cNvCxnSpPr>
              <a:cxnSpLocks noChangeShapeType="1"/>
              <a:stCxn id="4" idx="6"/>
              <a:endCxn id="5" idx="2"/>
            </p:cNvCxnSpPr>
            <p:nvPr/>
          </p:nvCxnSpPr>
          <p:spPr bwMode="auto">
            <a:xfrm>
              <a:off x="3810000" y="2408758"/>
              <a:ext cx="1005977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AutoShape 40"/>
            <p:cNvCxnSpPr>
              <a:cxnSpLocks noChangeShapeType="1"/>
              <a:stCxn id="9" idx="1"/>
              <a:endCxn id="5" idx="5"/>
            </p:cNvCxnSpPr>
            <p:nvPr/>
          </p:nvCxnSpPr>
          <p:spPr bwMode="auto">
            <a:xfrm rot="16200000" flipV="1">
              <a:off x="5276946" y="2652079"/>
              <a:ext cx="438710" cy="5801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AutoShape 40"/>
            <p:cNvCxnSpPr>
              <a:cxnSpLocks noChangeShapeType="1"/>
              <a:stCxn id="9" idx="3"/>
              <a:endCxn id="10" idx="7"/>
            </p:cNvCxnSpPr>
            <p:nvPr/>
          </p:nvCxnSpPr>
          <p:spPr bwMode="auto">
            <a:xfrm rot="5400000">
              <a:off x="5321333" y="3369693"/>
              <a:ext cx="349937" cy="5801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" name="AutoShape 40"/>
            <p:cNvCxnSpPr>
              <a:cxnSpLocks noChangeShapeType="1"/>
              <a:stCxn id="6" idx="5"/>
              <a:endCxn id="10" idx="1"/>
            </p:cNvCxnSpPr>
            <p:nvPr/>
          </p:nvCxnSpPr>
          <p:spPr bwMode="auto">
            <a:xfrm rot="16200000" flipH="1">
              <a:off x="4442820" y="3394627"/>
              <a:ext cx="349937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" name="AutoShape 40"/>
            <p:cNvCxnSpPr>
              <a:cxnSpLocks noChangeShapeType="1"/>
              <a:stCxn id="4" idx="3"/>
              <a:endCxn id="7" idx="0"/>
            </p:cNvCxnSpPr>
            <p:nvPr/>
          </p:nvCxnSpPr>
          <p:spPr bwMode="auto">
            <a:xfrm rot="5400000">
              <a:off x="2811151" y="2714553"/>
              <a:ext cx="752755" cy="46445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" name="AutoShape 40"/>
            <p:cNvCxnSpPr>
              <a:cxnSpLocks noChangeShapeType="1"/>
              <a:stCxn id="8" idx="1"/>
              <a:endCxn id="7" idx="5"/>
            </p:cNvCxnSpPr>
            <p:nvPr/>
          </p:nvCxnSpPr>
          <p:spPr bwMode="auto">
            <a:xfrm rot="16200000" flipV="1">
              <a:off x="3207682" y="3622667"/>
              <a:ext cx="578537" cy="7600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" name="AutoShape 40"/>
            <p:cNvCxnSpPr>
              <a:cxnSpLocks noChangeShapeType="1"/>
              <a:stCxn id="10" idx="3"/>
              <a:endCxn id="8" idx="6"/>
            </p:cNvCxnSpPr>
            <p:nvPr/>
          </p:nvCxnSpPr>
          <p:spPr bwMode="auto">
            <a:xfrm rot="5400000">
              <a:off x="4427289" y="3997941"/>
              <a:ext cx="295555" cy="6157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" name="AutoShape 40"/>
            <p:cNvCxnSpPr>
              <a:cxnSpLocks noChangeShapeType="1"/>
              <a:stCxn id="4" idx="5"/>
              <a:endCxn id="6" idx="1"/>
            </p:cNvCxnSpPr>
            <p:nvPr/>
          </p:nvCxnSpPr>
          <p:spPr bwMode="auto">
            <a:xfrm rot="16200000" flipH="1">
              <a:off x="3590645" y="2722803"/>
              <a:ext cx="591110" cy="2863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9" name="AutoShape 40"/>
            <p:cNvCxnSpPr>
              <a:cxnSpLocks noChangeShapeType="1"/>
              <a:stCxn id="6" idx="7"/>
              <a:endCxn id="5" idx="3"/>
            </p:cNvCxnSpPr>
            <p:nvPr/>
          </p:nvCxnSpPr>
          <p:spPr bwMode="auto">
            <a:xfrm rot="5400000" flipH="1" flipV="1">
              <a:off x="4398433" y="2677015"/>
              <a:ext cx="438710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57" name="AutoShape 40"/>
          <p:cNvCxnSpPr>
            <a:cxnSpLocks noChangeShapeType="1"/>
            <a:endCxn id="7" idx="2"/>
          </p:cNvCxnSpPr>
          <p:nvPr/>
        </p:nvCxnSpPr>
        <p:spPr bwMode="auto">
          <a:xfrm flipV="1">
            <a:off x="1950614" y="3549587"/>
            <a:ext cx="896424" cy="21602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AutoShape 40"/>
          <p:cNvCxnSpPr>
            <a:cxnSpLocks noChangeShapeType="1"/>
            <a:endCxn id="8" idx="3"/>
          </p:cNvCxnSpPr>
          <p:nvPr/>
        </p:nvCxnSpPr>
        <p:spPr bwMode="auto">
          <a:xfrm rot="5400000" flipH="1" flipV="1">
            <a:off x="3389409" y="4744702"/>
            <a:ext cx="739526" cy="47624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40"/>
          <p:cNvCxnSpPr>
            <a:cxnSpLocks noChangeShapeType="1"/>
            <a:stCxn id="12" idx="1"/>
            <a:endCxn id="4" idx="7"/>
          </p:cNvCxnSpPr>
          <p:nvPr/>
        </p:nvCxnSpPr>
        <p:spPr bwMode="auto">
          <a:xfrm rot="10800000" flipV="1">
            <a:off x="3863384" y="1949386"/>
            <a:ext cx="286311" cy="2955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40"/>
          <p:cNvCxnSpPr>
            <a:cxnSpLocks noChangeShapeType="1"/>
            <a:stCxn id="11" idx="1"/>
            <a:endCxn id="5" idx="7"/>
          </p:cNvCxnSpPr>
          <p:nvPr/>
        </p:nvCxnSpPr>
        <p:spPr bwMode="auto">
          <a:xfrm rot="10800000" flipV="1">
            <a:off x="5326560" y="1985844"/>
            <a:ext cx="596650" cy="41149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40"/>
          <p:cNvCxnSpPr>
            <a:cxnSpLocks noChangeShapeType="1"/>
            <a:stCxn id="14" idx="1"/>
            <a:endCxn id="9" idx="6"/>
          </p:cNvCxnSpPr>
          <p:nvPr/>
        </p:nvCxnSpPr>
        <p:spPr bwMode="auto">
          <a:xfrm rot="10800000" flipV="1">
            <a:off x="6296963" y="3159343"/>
            <a:ext cx="688033" cy="1616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" name="AutoShape 40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5399822" y="4082597"/>
            <a:ext cx="297726" cy="4442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614" y="1985845"/>
            <a:ext cx="776085" cy="6934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572" y="3323158"/>
            <a:ext cx="776085" cy="6934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051" y="5074145"/>
            <a:ext cx="776085" cy="69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863600" y="1433530"/>
            <a:ext cx="1753765" cy="45485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Clients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648451" y="1433530"/>
            <a:ext cx="1755648" cy="45485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CDN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762740" y="1433530"/>
            <a:ext cx="3740335" cy="45485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ISP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AutoShape 26"/>
          <p:cNvSpPr>
            <a:spLocks noChangeArrowheads="1"/>
          </p:cNvSpPr>
          <p:nvPr/>
        </p:nvSpPr>
        <p:spPr bwMode="auto">
          <a:xfrm>
            <a:off x="7289796" y="1720787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6"/>
          <p:cNvSpPr>
            <a:spLocks noChangeArrowheads="1"/>
          </p:cNvSpPr>
          <p:nvPr/>
        </p:nvSpPr>
        <p:spPr bwMode="auto">
          <a:xfrm>
            <a:off x="7289796" y="4613060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7289796" y="2558987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AutoShape 40"/>
          <p:cNvCxnSpPr>
            <a:cxnSpLocks noChangeShapeType="1"/>
            <a:endCxn id="10" idx="2"/>
          </p:cNvCxnSpPr>
          <p:nvPr/>
        </p:nvCxnSpPr>
        <p:spPr bwMode="auto">
          <a:xfrm>
            <a:off x="1950614" y="2177987"/>
            <a:ext cx="1522524" cy="228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" name="Group 8"/>
          <p:cNvGrpSpPr/>
          <p:nvPr/>
        </p:nvGrpSpPr>
        <p:grpSpPr>
          <a:xfrm>
            <a:off x="2847038" y="2177987"/>
            <a:ext cx="3449924" cy="2502027"/>
            <a:chOff x="2726700" y="2180158"/>
            <a:chExt cx="3449924" cy="2502027"/>
          </a:xfrm>
        </p:grpSpPr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3352800" y="2180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815977" y="2332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62400" y="3094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4"/>
            <p:cNvSpPr>
              <a:spLocks noChangeArrowheads="1"/>
            </p:cNvSpPr>
            <p:nvPr/>
          </p:nvSpPr>
          <p:spPr bwMode="auto">
            <a:xfrm>
              <a:off x="2726700" y="3323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4"/>
            <p:cNvSpPr>
              <a:spLocks noChangeArrowheads="1"/>
            </p:cNvSpPr>
            <p:nvPr/>
          </p:nvSpPr>
          <p:spPr bwMode="auto">
            <a:xfrm>
              <a:off x="3810000" y="42249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5719424" y="3094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4"/>
            <p:cNvSpPr>
              <a:spLocks noChangeArrowheads="1"/>
            </p:cNvSpPr>
            <p:nvPr/>
          </p:nvSpPr>
          <p:spPr bwMode="auto">
            <a:xfrm>
              <a:off x="4815977" y="37677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7" name="AutoShape 40"/>
            <p:cNvCxnSpPr>
              <a:cxnSpLocks noChangeShapeType="1"/>
              <a:stCxn id="10" idx="6"/>
              <a:endCxn id="11" idx="2"/>
            </p:cNvCxnSpPr>
            <p:nvPr/>
          </p:nvCxnSpPr>
          <p:spPr bwMode="auto">
            <a:xfrm>
              <a:off x="3810000" y="2408758"/>
              <a:ext cx="1005977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AutoShape 40"/>
            <p:cNvCxnSpPr>
              <a:cxnSpLocks noChangeShapeType="1"/>
              <a:stCxn id="15" idx="1"/>
              <a:endCxn id="11" idx="5"/>
            </p:cNvCxnSpPr>
            <p:nvPr/>
          </p:nvCxnSpPr>
          <p:spPr bwMode="auto">
            <a:xfrm rot="16200000" flipV="1">
              <a:off x="5276946" y="2652079"/>
              <a:ext cx="438710" cy="5801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" name="AutoShape 40"/>
            <p:cNvCxnSpPr>
              <a:cxnSpLocks noChangeShapeType="1"/>
              <a:stCxn id="15" idx="3"/>
              <a:endCxn id="16" idx="7"/>
            </p:cNvCxnSpPr>
            <p:nvPr/>
          </p:nvCxnSpPr>
          <p:spPr bwMode="auto">
            <a:xfrm rot="5400000">
              <a:off x="5321333" y="3369693"/>
              <a:ext cx="349937" cy="5801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" name="AutoShape 40"/>
            <p:cNvCxnSpPr>
              <a:cxnSpLocks noChangeShapeType="1"/>
              <a:stCxn id="12" idx="5"/>
              <a:endCxn id="16" idx="1"/>
            </p:cNvCxnSpPr>
            <p:nvPr/>
          </p:nvCxnSpPr>
          <p:spPr bwMode="auto">
            <a:xfrm rot="16200000" flipH="1">
              <a:off x="4442820" y="3394627"/>
              <a:ext cx="349937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" name="AutoShape 40"/>
            <p:cNvCxnSpPr>
              <a:cxnSpLocks noChangeShapeType="1"/>
              <a:stCxn id="10" idx="3"/>
              <a:endCxn id="13" idx="0"/>
            </p:cNvCxnSpPr>
            <p:nvPr/>
          </p:nvCxnSpPr>
          <p:spPr bwMode="auto">
            <a:xfrm rot="5400000">
              <a:off x="2811151" y="2714553"/>
              <a:ext cx="752755" cy="46445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AutoShape 40"/>
            <p:cNvCxnSpPr>
              <a:cxnSpLocks noChangeShapeType="1"/>
              <a:stCxn id="14" idx="1"/>
              <a:endCxn id="13" idx="5"/>
            </p:cNvCxnSpPr>
            <p:nvPr/>
          </p:nvCxnSpPr>
          <p:spPr bwMode="auto">
            <a:xfrm rot="16200000" flipV="1">
              <a:off x="3207682" y="3622667"/>
              <a:ext cx="578537" cy="7600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AutoShape 40"/>
            <p:cNvCxnSpPr>
              <a:cxnSpLocks noChangeShapeType="1"/>
              <a:stCxn id="16" idx="3"/>
              <a:endCxn id="14" idx="6"/>
            </p:cNvCxnSpPr>
            <p:nvPr/>
          </p:nvCxnSpPr>
          <p:spPr bwMode="auto">
            <a:xfrm rot="5400000">
              <a:off x="4427289" y="3997941"/>
              <a:ext cx="295555" cy="6157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" name="AutoShape 40"/>
            <p:cNvCxnSpPr>
              <a:cxnSpLocks noChangeShapeType="1"/>
              <a:stCxn id="10" idx="5"/>
              <a:endCxn id="12" idx="1"/>
            </p:cNvCxnSpPr>
            <p:nvPr/>
          </p:nvCxnSpPr>
          <p:spPr bwMode="auto">
            <a:xfrm rot="16200000" flipH="1">
              <a:off x="3590645" y="2722803"/>
              <a:ext cx="591110" cy="2863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AutoShape 40"/>
            <p:cNvCxnSpPr>
              <a:cxnSpLocks noChangeShapeType="1"/>
              <a:stCxn id="12" idx="7"/>
              <a:endCxn id="11" idx="3"/>
            </p:cNvCxnSpPr>
            <p:nvPr/>
          </p:nvCxnSpPr>
          <p:spPr bwMode="auto">
            <a:xfrm rot="5400000" flipH="1" flipV="1">
              <a:off x="4398433" y="2677015"/>
              <a:ext cx="438710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26" name="AutoShape 40"/>
          <p:cNvCxnSpPr>
            <a:cxnSpLocks noChangeShapeType="1"/>
            <a:endCxn id="13" idx="2"/>
          </p:cNvCxnSpPr>
          <p:nvPr/>
        </p:nvCxnSpPr>
        <p:spPr bwMode="auto">
          <a:xfrm flipV="1">
            <a:off x="1950614" y="3549587"/>
            <a:ext cx="896424" cy="21602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" name="AutoShape 40"/>
          <p:cNvCxnSpPr>
            <a:cxnSpLocks noChangeShapeType="1"/>
            <a:endCxn id="14" idx="3"/>
          </p:cNvCxnSpPr>
          <p:nvPr/>
        </p:nvCxnSpPr>
        <p:spPr bwMode="auto">
          <a:xfrm flipV="1">
            <a:off x="1714503" y="4613059"/>
            <a:ext cx="2282790" cy="4572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40"/>
          <p:cNvCxnSpPr>
            <a:cxnSpLocks noChangeShapeType="1"/>
            <a:stCxn id="4" idx="1"/>
            <a:endCxn id="11" idx="7"/>
          </p:cNvCxnSpPr>
          <p:nvPr/>
        </p:nvCxnSpPr>
        <p:spPr bwMode="auto">
          <a:xfrm rot="10800000" flipV="1">
            <a:off x="5326560" y="1949386"/>
            <a:ext cx="1963236" cy="447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" name="AutoShape 40"/>
          <p:cNvCxnSpPr>
            <a:cxnSpLocks noChangeShapeType="1"/>
            <a:stCxn id="7" idx="1"/>
            <a:endCxn id="15" idx="6"/>
          </p:cNvCxnSpPr>
          <p:nvPr/>
        </p:nvCxnSpPr>
        <p:spPr bwMode="auto">
          <a:xfrm rot="10800000" flipV="1">
            <a:off x="6296962" y="2787587"/>
            <a:ext cx="992834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40"/>
          <p:cNvCxnSpPr>
            <a:cxnSpLocks noChangeShapeType="1"/>
            <a:stCxn id="16" idx="5"/>
            <a:endCxn id="6" idx="1"/>
          </p:cNvCxnSpPr>
          <p:nvPr/>
        </p:nvCxnSpPr>
        <p:spPr bwMode="auto">
          <a:xfrm rot="16200000" flipH="1">
            <a:off x="5965278" y="3517141"/>
            <a:ext cx="685801" cy="19632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963" y="1729739"/>
            <a:ext cx="776085" cy="6934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963" y="3320986"/>
            <a:ext cx="776085" cy="6934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460" y="4680014"/>
            <a:ext cx="776085" cy="693425"/>
          </a:xfrm>
          <a:prstGeom prst="rect">
            <a:avLst/>
          </a:prstGeom>
        </p:spPr>
      </p:pic>
      <p:sp>
        <p:nvSpPr>
          <p:cNvPr id="39" name="AutoShape 26"/>
          <p:cNvSpPr>
            <a:spLocks noChangeArrowheads="1"/>
          </p:cNvSpPr>
          <p:nvPr/>
        </p:nvSpPr>
        <p:spPr bwMode="auto">
          <a:xfrm>
            <a:off x="7289796" y="3559383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AutoShape 40"/>
          <p:cNvCxnSpPr>
            <a:cxnSpLocks noChangeShapeType="1"/>
            <a:stCxn id="39" idx="1"/>
            <a:endCxn id="15" idx="6"/>
          </p:cNvCxnSpPr>
          <p:nvPr/>
        </p:nvCxnSpPr>
        <p:spPr bwMode="auto">
          <a:xfrm rot="10800000">
            <a:off x="6296962" y="3320987"/>
            <a:ext cx="992834" cy="46699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/>
          <p:nvPr/>
        </p:nvGrpSpPr>
        <p:grpSpPr>
          <a:xfrm>
            <a:off x="1471895" y="2293928"/>
            <a:ext cx="3288280" cy="2502027"/>
            <a:chOff x="2726700" y="2180158"/>
            <a:chExt cx="3288280" cy="2502027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3352800" y="2180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815977" y="2332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3962400" y="3094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2726700" y="3323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3810000" y="42249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5557780" y="3027601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4815977" y="37677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1" name="AutoShape 40"/>
            <p:cNvCxnSpPr>
              <a:cxnSpLocks noChangeShapeType="1"/>
              <a:stCxn id="4" idx="6"/>
              <a:endCxn id="5" idx="2"/>
            </p:cNvCxnSpPr>
            <p:nvPr/>
          </p:nvCxnSpPr>
          <p:spPr bwMode="auto">
            <a:xfrm>
              <a:off x="3810000" y="2408758"/>
              <a:ext cx="1005977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AutoShape 40"/>
            <p:cNvCxnSpPr>
              <a:cxnSpLocks noChangeShapeType="1"/>
              <a:stCxn id="9" idx="1"/>
              <a:endCxn id="5" idx="5"/>
            </p:cNvCxnSpPr>
            <p:nvPr/>
          </p:nvCxnSpPr>
          <p:spPr bwMode="auto">
            <a:xfrm rot="16200000" flipV="1">
              <a:off x="5229603" y="2699423"/>
              <a:ext cx="371753" cy="4185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AutoShape 40"/>
            <p:cNvCxnSpPr>
              <a:cxnSpLocks noChangeShapeType="1"/>
              <a:stCxn id="9" idx="3"/>
              <a:endCxn id="10" idx="7"/>
            </p:cNvCxnSpPr>
            <p:nvPr/>
          </p:nvCxnSpPr>
          <p:spPr bwMode="auto">
            <a:xfrm rot="5400000">
              <a:off x="5207032" y="3417037"/>
              <a:ext cx="416894" cy="4185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" name="AutoShape 40"/>
            <p:cNvCxnSpPr>
              <a:cxnSpLocks noChangeShapeType="1"/>
              <a:stCxn id="6" idx="5"/>
              <a:endCxn id="10" idx="1"/>
            </p:cNvCxnSpPr>
            <p:nvPr/>
          </p:nvCxnSpPr>
          <p:spPr bwMode="auto">
            <a:xfrm rot="16200000" flipH="1">
              <a:off x="4442820" y="3394627"/>
              <a:ext cx="349937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" name="AutoShape 40"/>
            <p:cNvCxnSpPr>
              <a:cxnSpLocks noChangeShapeType="1"/>
              <a:stCxn id="4" idx="3"/>
              <a:endCxn id="7" idx="0"/>
            </p:cNvCxnSpPr>
            <p:nvPr/>
          </p:nvCxnSpPr>
          <p:spPr bwMode="auto">
            <a:xfrm rot="5400000">
              <a:off x="2811151" y="2714553"/>
              <a:ext cx="752755" cy="46445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" name="AutoShape 40"/>
            <p:cNvCxnSpPr>
              <a:cxnSpLocks noChangeShapeType="1"/>
              <a:stCxn id="8" idx="1"/>
              <a:endCxn id="7" idx="5"/>
            </p:cNvCxnSpPr>
            <p:nvPr/>
          </p:nvCxnSpPr>
          <p:spPr bwMode="auto">
            <a:xfrm rot="16200000" flipV="1">
              <a:off x="3207682" y="3622667"/>
              <a:ext cx="578537" cy="7600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" name="AutoShape 40"/>
            <p:cNvCxnSpPr>
              <a:cxnSpLocks noChangeShapeType="1"/>
              <a:stCxn id="10" idx="3"/>
              <a:endCxn id="8" idx="6"/>
            </p:cNvCxnSpPr>
            <p:nvPr/>
          </p:nvCxnSpPr>
          <p:spPr bwMode="auto">
            <a:xfrm rot="5400000">
              <a:off x="4427289" y="3997941"/>
              <a:ext cx="295555" cy="6157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" name="AutoShape 40"/>
            <p:cNvCxnSpPr>
              <a:cxnSpLocks noChangeShapeType="1"/>
              <a:stCxn id="4" idx="5"/>
              <a:endCxn id="6" idx="1"/>
            </p:cNvCxnSpPr>
            <p:nvPr/>
          </p:nvCxnSpPr>
          <p:spPr bwMode="auto">
            <a:xfrm rot="16200000" flipH="1">
              <a:off x="3590645" y="2722803"/>
              <a:ext cx="591110" cy="2863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9" name="AutoShape 40"/>
            <p:cNvCxnSpPr>
              <a:cxnSpLocks noChangeShapeType="1"/>
              <a:stCxn id="6" idx="7"/>
              <a:endCxn id="5" idx="3"/>
            </p:cNvCxnSpPr>
            <p:nvPr/>
          </p:nvCxnSpPr>
          <p:spPr bwMode="auto">
            <a:xfrm rot="5400000" flipH="1" flipV="1">
              <a:off x="4398433" y="2677015"/>
              <a:ext cx="438710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641350" y="452343"/>
            <a:ext cx="7856538" cy="730708"/>
          </a:xfrm>
        </p:spPr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372007" y="1263650"/>
            <a:ext cx="3616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Topology</a:t>
            </a:r>
            <a:endParaRPr lang="en-US" sz="4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372007" y="2043242"/>
            <a:ext cx="361699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sz="2400" b="1" dirty="0" smtClean="0"/>
              <a:t>Intra-AS topologies</a:t>
            </a:r>
          </a:p>
          <a:p>
            <a:pPr lvl="1">
              <a:buFont typeface="Wingdings" charset="2"/>
              <a:buChar char="§"/>
            </a:pPr>
            <a:r>
              <a:rPr lang="en-US" sz="2000" b="1" dirty="0" smtClean="0"/>
              <a:t>BRITE (2000 topologies)</a:t>
            </a:r>
          </a:p>
          <a:p>
            <a:pPr lvl="1">
              <a:buFont typeface="Wingdings" charset="2"/>
              <a:buChar char="§"/>
            </a:pPr>
            <a:r>
              <a:rPr lang="en-US" sz="2000" b="1" dirty="0" smtClean="0"/>
              <a:t>CAIDA (1000 topologies)</a:t>
            </a:r>
          </a:p>
          <a:p>
            <a:pPr lvl="1">
              <a:buFont typeface="Wingdings" charset="2"/>
              <a:buChar char="§"/>
            </a:pPr>
            <a:r>
              <a:rPr lang="en-US" sz="2000" b="1" dirty="0" err="1" smtClean="0"/>
              <a:t>Rocketfuel</a:t>
            </a:r>
            <a:r>
              <a:rPr lang="en-US" sz="2000" b="1" dirty="0" smtClean="0"/>
              <a:t> (~100 </a:t>
            </a:r>
            <a:r>
              <a:rPr lang="en-US" sz="2000" b="1" dirty="0" err="1" smtClean="0"/>
              <a:t>topos</a:t>
            </a:r>
            <a:r>
              <a:rPr lang="en-US" sz="2000" b="1" dirty="0" smtClean="0"/>
              <a:t>.)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sz="2000" b="1" dirty="0" smtClean="0"/>
              <a:t>20-50 nodes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sz="2000" b="1" dirty="0" smtClean="0"/>
              <a:t>Uniform link capacity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6"/>
          <p:cNvSpPr>
            <a:spLocks noChangeArrowheads="1"/>
          </p:cNvSpPr>
          <p:nvPr/>
        </p:nvSpPr>
        <p:spPr bwMode="auto">
          <a:xfrm>
            <a:off x="4072377" y="1608127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auto">
          <a:xfrm>
            <a:off x="2555195" y="1608128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4395667" y="4340926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6"/>
          <p:cNvSpPr>
            <a:spLocks noChangeArrowheads="1"/>
          </p:cNvSpPr>
          <p:nvPr/>
        </p:nvSpPr>
        <p:spPr bwMode="auto">
          <a:xfrm>
            <a:off x="5067207" y="3598573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1"/>
          <p:cNvGrpSpPr/>
          <p:nvPr/>
        </p:nvGrpSpPr>
        <p:grpSpPr>
          <a:xfrm>
            <a:off x="1471895" y="2293928"/>
            <a:ext cx="3288280" cy="2502027"/>
            <a:chOff x="2726700" y="2180158"/>
            <a:chExt cx="3288280" cy="2502027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3352800" y="2180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815977" y="2332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3962400" y="3094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2726700" y="3323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3810000" y="42249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5557780" y="3027601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4815977" y="37677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1" name="AutoShape 40"/>
            <p:cNvCxnSpPr>
              <a:cxnSpLocks noChangeShapeType="1"/>
              <a:stCxn id="4" idx="6"/>
              <a:endCxn id="5" idx="2"/>
            </p:cNvCxnSpPr>
            <p:nvPr/>
          </p:nvCxnSpPr>
          <p:spPr bwMode="auto">
            <a:xfrm>
              <a:off x="3810000" y="2408758"/>
              <a:ext cx="1005977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AutoShape 40"/>
            <p:cNvCxnSpPr>
              <a:cxnSpLocks noChangeShapeType="1"/>
              <a:stCxn id="9" idx="1"/>
              <a:endCxn id="5" idx="5"/>
            </p:cNvCxnSpPr>
            <p:nvPr/>
          </p:nvCxnSpPr>
          <p:spPr bwMode="auto">
            <a:xfrm rot="16200000" flipV="1">
              <a:off x="5229603" y="2699423"/>
              <a:ext cx="371753" cy="4185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AutoShape 40"/>
            <p:cNvCxnSpPr>
              <a:cxnSpLocks noChangeShapeType="1"/>
              <a:stCxn id="9" idx="3"/>
              <a:endCxn id="10" idx="7"/>
            </p:cNvCxnSpPr>
            <p:nvPr/>
          </p:nvCxnSpPr>
          <p:spPr bwMode="auto">
            <a:xfrm rot="5400000">
              <a:off x="5207032" y="3417037"/>
              <a:ext cx="416894" cy="4185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" name="AutoShape 40"/>
            <p:cNvCxnSpPr>
              <a:cxnSpLocks noChangeShapeType="1"/>
              <a:stCxn id="6" idx="5"/>
              <a:endCxn id="10" idx="1"/>
            </p:cNvCxnSpPr>
            <p:nvPr/>
          </p:nvCxnSpPr>
          <p:spPr bwMode="auto">
            <a:xfrm rot="16200000" flipH="1">
              <a:off x="4442820" y="3394627"/>
              <a:ext cx="349937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" name="AutoShape 40"/>
            <p:cNvCxnSpPr>
              <a:cxnSpLocks noChangeShapeType="1"/>
              <a:stCxn id="4" idx="3"/>
              <a:endCxn id="7" idx="0"/>
            </p:cNvCxnSpPr>
            <p:nvPr/>
          </p:nvCxnSpPr>
          <p:spPr bwMode="auto">
            <a:xfrm rot="5400000">
              <a:off x="2811151" y="2714553"/>
              <a:ext cx="752755" cy="46445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" name="AutoShape 40"/>
            <p:cNvCxnSpPr>
              <a:cxnSpLocks noChangeShapeType="1"/>
              <a:stCxn id="8" idx="1"/>
              <a:endCxn id="7" idx="5"/>
            </p:cNvCxnSpPr>
            <p:nvPr/>
          </p:nvCxnSpPr>
          <p:spPr bwMode="auto">
            <a:xfrm rot="16200000" flipV="1">
              <a:off x="3207682" y="3622667"/>
              <a:ext cx="578537" cy="7600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" name="AutoShape 40"/>
            <p:cNvCxnSpPr>
              <a:cxnSpLocks noChangeShapeType="1"/>
              <a:stCxn id="10" idx="3"/>
              <a:endCxn id="8" idx="6"/>
            </p:cNvCxnSpPr>
            <p:nvPr/>
          </p:nvCxnSpPr>
          <p:spPr bwMode="auto">
            <a:xfrm rot="5400000">
              <a:off x="4427289" y="3997941"/>
              <a:ext cx="295555" cy="6157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" name="AutoShape 40"/>
            <p:cNvCxnSpPr>
              <a:cxnSpLocks noChangeShapeType="1"/>
              <a:stCxn id="4" idx="5"/>
              <a:endCxn id="6" idx="1"/>
            </p:cNvCxnSpPr>
            <p:nvPr/>
          </p:nvCxnSpPr>
          <p:spPr bwMode="auto">
            <a:xfrm rot="16200000" flipH="1">
              <a:off x="3590645" y="2722803"/>
              <a:ext cx="591110" cy="2863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9" name="AutoShape 40"/>
            <p:cNvCxnSpPr>
              <a:cxnSpLocks noChangeShapeType="1"/>
              <a:stCxn id="6" idx="7"/>
              <a:endCxn id="5" idx="3"/>
            </p:cNvCxnSpPr>
            <p:nvPr/>
          </p:nvCxnSpPr>
          <p:spPr bwMode="auto">
            <a:xfrm rot="5400000" flipH="1" flipV="1">
              <a:off x="4398433" y="2677015"/>
              <a:ext cx="438710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66" name="AutoShape 40"/>
          <p:cNvCxnSpPr>
            <a:cxnSpLocks noChangeShapeType="1"/>
            <a:stCxn id="12" idx="2"/>
            <a:endCxn id="4" idx="7"/>
          </p:cNvCxnSpPr>
          <p:nvPr/>
        </p:nvCxnSpPr>
        <p:spPr bwMode="auto">
          <a:xfrm rot="5400000">
            <a:off x="2450141" y="2103428"/>
            <a:ext cx="295555" cy="2193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40"/>
          <p:cNvCxnSpPr>
            <a:cxnSpLocks noChangeShapeType="1"/>
            <a:stCxn id="11" idx="2"/>
            <a:endCxn id="5" idx="7"/>
          </p:cNvCxnSpPr>
          <p:nvPr/>
        </p:nvCxnSpPr>
        <p:spPr bwMode="auto">
          <a:xfrm rot="5400000">
            <a:off x="3864119" y="2152625"/>
            <a:ext cx="447956" cy="27336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40"/>
          <p:cNvCxnSpPr>
            <a:cxnSpLocks noChangeShapeType="1"/>
            <a:stCxn id="14" idx="1"/>
            <a:endCxn id="9" idx="5"/>
          </p:cNvCxnSpPr>
          <p:nvPr/>
        </p:nvCxnSpPr>
        <p:spPr bwMode="auto">
          <a:xfrm rot="10800000">
            <a:off x="4693221" y="3531617"/>
            <a:ext cx="373987" cy="29555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" name="AutoShape 40"/>
          <p:cNvCxnSpPr>
            <a:cxnSpLocks noChangeShapeType="1"/>
            <a:endCxn id="13" idx="1"/>
          </p:cNvCxnSpPr>
          <p:nvPr/>
        </p:nvCxnSpPr>
        <p:spPr bwMode="auto">
          <a:xfrm rot="16200000" flipH="1">
            <a:off x="4024679" y="4198538"/>
            <a:ext cx="297726" cy="4442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641350" y="452343"/>
            <a:ext cx="7856538" cy="730708"/>
          </a:xfrm>
        </p:spPr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372007" y="1263650"/>
            <a:ext cx="3616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Servers</a:t>
            </a:r>
            <a:endParaRPr lang="en-US" sz="4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372007" y="2043242"/>
            <a:ext cx="3616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sz="2000" b="1" dirty="0" smtClean="0"/>
              <a:t>5-10 servers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sz="2000" b="1" dirty="0" smtClean="0"/>
              <a:t>Random placement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524407" y="3082985"/>
            <a:ext cx="3616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Service</a:t>
            </a:r>
            <a:endParaRPr lang="en-US" sz="4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527003" y="3894128"/>
            <a:ext cx="36169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sz="2000" b="1" dirty="0" smtClean="0"/>
              <a:t>Simple HTTP service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sz="2000" b="1" dirty="0" smtClean="0"/>
              <a:t>Serving 1 MB file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sz="2000" b="1" dirty="0" smtClean="0"/>
              <a:t>Additional server-side computation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 descr="datacen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484" y="823729"/>
            <a:ext cx="4121032" cy="2398746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190042" y="3172038"/>
            <a:ext cx="4886045" cy="3191156"/>
            <a:chOff x="0" y="533400"/>
            <a:chExt cx="9144000" cy="5678488"/>
          </a:xfrm>
        </p:grpSpPr>
        <p:pic>
          <p:nvPicPr>
            <p:cNvPr id="9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533400"/>
              <a:ext cx="9144000" cy="56784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2" name="Oval 3"/>
            <p:cNvSpPr>
              <a:spLocks noChangeArrowheads="1"/>
            </p:cNvSpPr>
            <p:nvPr/>
          </p:nvSpPr>
          <p:spPr bwMode="auto">
            <a:xfrm>
              <a:off x="1447800" y="22098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4"/>
            <p:cNvSpPr>
              <a:spLocks noChangeArrowheads="1"/>
            </p:cNvSpPr>
            <p:nvPr/>
          </p:nvSpPr>
          <p:spPr bwMode="auto">
            <a:xfrm>
              <a:off x="4572000" y="24384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5"/>
            <p:cNvSpPr>
              <a:spLocks noChangeArrowheads="1"/>
            </p:cNvSpPr>
            <p:nvPr/>
          </p:nvSpPr>
          <p:spPr bwMode="auto">
            <a:xfrm>
              <a:off x="4953000" y="18288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6"/>
            <p:cNvSpPr>
              <a:spLocks noChangeArrowheads="1"/>
            </p:cNvSpPr>
            <p:nvPr/>
          </p:nvSpPr>
          <p:spPr bwMode="auto">
            <a:xfrm>
              <a:off x="4343400" y="36576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7"/>
            <p:cNvSpPr>
              <a:spLocks noChangeArrowheads="1"/>
            </p:cNvSpPr>
            <p:nvPr/>
          </p:nvSpPr>
          <p:spPr bwMode="auto">
            <a:xfrm>
              <a:off x="5715000" y="32004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8"/>
            <p:cNvSpPr>
              <a:spLocks noChangeArrowheads="1"/>
            </p:cNvSpPr>
            <p:nvPr/>
          </p:nvSpPr>
          <p:spPr bwMode="auto">
            <a:xfrm>
              <a:off x="6477000" y="22098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9"/>
            <p:cNvSpPr>
              <a:spLocks noChangeArrowheads="1"/>
            </p:cNvSpPr>
            <p:nvPr/>
          </p:nvSpPr>
          <p:spPr bwMode="auto">
            <a:xfrm>
              <a:off x="2819400" y="44196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10"/>
            <p:cNvSpPr>
              <a:spLocks noChangeArrowheads="1"/>
            </p:cNvSpPr>
            <p:nvPr/>
          </p:nvSpPr>
          <p:spPr bwMode="auto">
            <a:xfrm>
              <a:off x="2514600" y="202048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11"/>
            <p:cNvSpPr>
              <a:spLocks noChangeArrowheads="1"/>
            </p:cNvSpPr>
            <p:nvPr/>
          </p:nvSpPr>
          <p:spPr bwMode="auto">
            <a:xfrm>
              <a:off x="1676400" y="303847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1" name="AutoShape 12"/>
            <p:cNvCxnSpPr>
              <a:cxnSpLocks noChangeShapeType="1"/>
              <a:stCxn id="92" idx="4"/>
              <a:endCxn id="100" idx="0"/>
            </p:cNvCxnSpPr>
            <p:nvPr/>
          </p:nvCxnSpPr>
          <p:spPr bwMode="auto">
            <a:xfrm rot="16200000" flipH="1">
              <a:off x="1604963" y="2738437"/>
              <a:ext cx="371475" cy="22860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02" name="AutoShape 13"/>
            <p:cNvCxnSpPr>
              <a:cxnSpLocks noChangeShapeType="1"/>
              <a:stCxn id="92" idx="6"/>
              <a:endCxn id="99" idx="2"/>
            </p:cNvCxnSpPr>
            <p:nvPr/>
          </p:nvCxnSpPr>
          <p:spPr bwMode="auto">
            <a:xfrm flipV="1">
              <a:off x="1905000" y="2249082"/>
              <a:ext cx="609600" cy="189318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03" name="AutoShape 14"/>
            <p:cNvCxnSpPr>
              <a:cxnSpLocks noChangeShapeType="1"/>
              <a:stCxn id="93" idx="2"/>
              <a:endCxn id="99" idx="6"/>
            </p:cNvCxnSpPr>
            <p:nvPr/>
          </p:nvCxnSpPr>
          <p:spPr bwMode="auto">
            <a:xfrm rot="10800000">
              <a:off x="2971800" y="2249082"/>
              <a:ext cx="1600200" cy="417918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04" name="AutoShape 15"/>
            <p:cNvCxnSpPr>
              <a:cxnSpLocks noChangeShapeType="1"/>
              <a:stCxn id="93" idx="2"/>
              <a:endCxn id="100" idx="6"/>
            </p:cNvCxnSpPr>
            <p:nvPr/>
          </p:nvCxnSpPr>
          <p:spPr bwMode="auto">
            <a:xfrm rot="10800000" flipV="1">
              <a:off x="2133600" y="2666999"/>
              <a:ext cx="2438400" cy="600075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05" name="AutoShape 16"/>
            <p:cNvCxnSpPr>
              <a:cxnSpLocks noChangeShapeType="1"/>
              <a:stCxn id="98" idx="1"/>
              <a:endCxn id="100" idx="5"/>
            </p:cNvCxnSpPr>
            <p:nvPr/>
          </p:nvCxnSpPr>
          <p:spPr bwMode="auto">
            <a:xfrm rot="16200000" flipV="1">
              <a:off x="1947583" y="3547783"/>
              <a:ext cx="1057835" cy="81971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06" name="AutoShape 17"/>
            <p:cNvCxnSpPr>
              <a:cxnSpLocks noChangeShapeType="1"/>
              <a:stCxn id="93" idx="7"/>
              <a:endCxn id="94" idx="3"/>
            </p:cNvCxnSpPr>
            <p:nvPr/>
          </p:nvCxnSpPr>
          <p:spPr bwMode="auto">
            <a:xfrm flipV="1">
              <a:off x="4962525" y="2219325"/>
              <a:ext cx="57150" cy="28575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07" name="AutoShape 18"/>
            <p:cNvCxnSpPr>
              <a:cxnSpLocks noChangeShapeType="1"/>
              <a:stCxn id="97" idx="2"/>
              <a:endCxn id="94" idx="6"/>
            </p:cNvCxnSpPr>
            <p:nvPr/>
          </p:nvCxnSpPr>
          <p:spPr bwMode="auto">
            <a:xfrm flipH="1" flipV="1">
              <a:off x="5410200" y="2057400"/>
              <a:ext cx="1066800" cy="38100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08" name="AutoShape 19"/>
            <p:cNvCxnSpPr>
              <a:cxnSpLocks noChangeShapeType="1"/>
              <a:stCxn id="97" idx="3"/>
              <a:endCxn id="96" idx="7"/>
            </p:cNvCxnSpPr>
            <p:nvPr/>
          </p:nvCxnSpPr>
          <p:spPr bwMode="auto">
            <a:xfrm flipH="1">
              <a:off x="6105525" y="2600325"/>
              <a:ext cx="438150" cy="66675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09" name="AutoShape 20"/>
            <p:cNvCxnSpPr>
              <a:cxnSpLocks noChangeShapeType="1"/>
              <a:stCxn id="93" idx="4"/>
              <a:endCxn id="95" idx="0"/>
            </p:cNvCxnSpPr>
            <p:nvPr/>
          </p:nvCxnSpPr>
          <p:spPr bwMode="auto">
            <a:xfrm flipH="1">
              <a:off x="4572000" y="2895600"/>
              <a:ext cx="228600" cy="76200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10" name="AutoShape 21"/>
            <p:cNvCxnSpPr>
              <a:cxnSpLocks noChangeShapeType="1"/>
              <a:stCxn id="95" idx="7"/>
              <a:endCxn id="96" idx="2"/>
            </p:cNvCxnSpPr>
            <p:nvPr/>
          </p:nvCxnSpPr>
          <p:spPr bwMode="auto">
            <a:xfrm rot="5400000" flipH="1" flipV="1">
              <a:off x="5076545" y="3086101"/>
              <a:ext cx="295555" cy="981355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111" name="AutoShape 26"/>
            <p:cNvSpPr>
              <a:spLocks noChangeArrowheads="1"/>
            </p:cNvSpPr>
            <p:nvPr/>
          </p:nvSpPr>
          <p:spPr bwMode="auto">
            <a:xfrm>
              <a:off x="1828800" y="4648200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AutoShape 26"/>
            <p:cNvSpPr>
              <a:spLocks noChangeArrowheads="1"/>
            </p:cNvSpPr>
            <p:nvPr/>
          </p:nvSpPr>
          <p:spPr bwMode="auto">
            <a:xfrm>
              <a:off x="3124200" y="1142998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AutoShape 26"/>
            <p:cNvSpPr>
              <a:spLocks noChangeArrowheads="1"/>
            </p:cNvSpPr>
            <p:nvPr/>
          </p:nvSpPr>
          <p:spPr bwMode="auto">
            <a:xfrm>
              <a:off x="2514600" y="5083829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AutoShape 26"/>
            <p:cNvSpPr>
              <a:spLocks noChangeArrowheads="1"/>
            </p:cNvSpPr>
            <p:nvPr/>
          </p:nvSpPr>
          <p:spPr bwMode="auto">
            <a:xfrm>
              <a:off x="1008180" y="1371600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AutoShape 26"/>
            <p:cNvSpPr>
              <a:spLocks noChangeArrowheads="1"/>
            </p:cNvSpPr>
            <p:nvPr/>
          </p:nvSpPr>
          <p:spPr bwMode="auto">
            <a:xfrm>
              <a:off x="855780" y="2895600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AutoShape 26"/>
            <p:cNvSpPr>
              <a:spLocks noChangeArrowheads="1"/>
            </p:cNvSpPr>
            <p:nvPr/>
          </p:nvSpPr>
          <p:spPr bwMode="auto">
            <a:xfrm>
              <a:off x="1008180" y="3724556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AutoShape 26"/>
            <p:cNvSpPr>
              <a:spLocks noChangeArrowheads="1"/>
            </p:cNvSpPr>
            <p:nvPr/>
          </p:nvSpPr>
          <p:spPr bwMode="auto">
            <a:xfrm>
              <a:off x="6934200" y="1174826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AutoShape 26"/>
            <p:cNvSpPr>
              <a:spLocks noChangeArrowheads="1"/>
            </p:cNvSpPr>
            <p:nvPr/>
          </p:nvSpPr>
          <p:spPr bwMode="auto">
            <a:xfrm>
              <a:off x="7477117" y="2286000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AutoShape 26"/>
            <p:cNvSpPr>
              <a:spLocks noChangeArrowheads="1"/>
            </p:cNvSpPr>
            <p:nvPr/>
          </p:nvSpPr>
          <p:spPr bwMode="auto">
            <a:xfrm>
              <a:off x="6781800" y="3495675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AutoShape 26"/>
            <p:cNvSpPr>
              <a:spLocks noChangeArrowheads="1"/>
            </p:cNvSpPr>
            <p:nvPr/>
          </p:nvSpPr>
          <p:spPr bwMode="auto">
            <a:xfrm>
              <a:off x="6019800" y="4114800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AutoShape 26"/>
            <p:cNvSpPr>
              <a:spLocks noChangeArrowheads="1"/>
            </p:cNvSpPr>
            <p:nvPr/>
          </p:nvSpPr>
          <p:spPr bwMode="auto">
            <a:xfrm>
              <a:off x="4267200" y="4419601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AutoShape 26"/>
            <p:cNvSpPr>
              <a:spLocks noChangeArrowheads="1"/>
            </p:cNvSpPr>
            <p:nvPr/>
          </p:nvSpPr>
          <p:spPr bwMode="auto">
            <a:xfrm>
              <a:off x="4886045" y="4419600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AutoShape 26"/>
            <p:cNvSpPr>
              <a:spLocks noChangeArrowheads="1"/>
            </p:cNvSpPr>
            <p:nvPr/>
          </p:nvSpPr>
          <p:spPr bwMode="auto">
            <a:xfrm>
              <a:off x="5562600" y="1174826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AutoShape 26"/>
            <p:cNvSpPr>
              <a:spLocks noChangeArrowheads="1"/>
            </p:cNvSpPr>
            <p:nvPr/>
          </p:nvSpPr>
          <p:spPr bwMode="auto">
            <a:xfrm>
              <a:off x="4733645" y="1143000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25" name="AutoShape 12"/>
            <p:cNvCxnSpPr>
              <a:cxnSpLocks noChangeShapeType="1"/>
              <a:stCxn id="115" idx="3"/>
              <a:endCxn id="92" idx="3"/>
            </p:cNvCxnSpPr>
            <p:nvPr/>
          </p:nvCxnSpPr>
          <p:spPr bwMode="auto">
            <a:xfrm flipV="1">
              <a:off x="1160580" y="2600045"/>
              <a:ext cx="354175" cy="524155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26" name="AutoShape 12"/>
            <p:cNvCxnSpPr>
              <a:cxnSpLocks noChangeShapeType="1"/>
              <a:stCxn id="116" idx="3"/>
              <a:endCxn id="100" idx="3"/>
            </p:cNvCxnSpPr>
            <p:nvPr/>
          </p:nvCxnSpPr>
          <p:spPr bwMode="auto">
            <a:xfrm flipV="1">
              <a:off x="1312980" y="3428720"/>
              <a:ext cx="430375" cy="524436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27" name="AutoShape 12"/>
            <p:cNvCxnSpPr>
              <a:cxnSpLocks noChangeShapeType="1"/>
              <a:stCxn id="114" idx="2"/>
              <a:endCxn id="92" idx="1"/>
            </p:cNvCxnSpPr>
            <p:nvPr/>
          </p:nvCxnSpPr>
          <p:spPr bwMode="auto">
            <a:xfrm rot="16200000" flipH="1">
              <a:off x="1113690" y="1875689"/>
              <a:ext cx="447955" cy="354175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28" name="AutoShape 12"/>
            <p:cNvCxnSpPr>
              <a:cxnSpLocks noChangeShapeType="1"/>
              <a:stCxn id="112" idx="2"/>
              <a:endCxn id="99" idx="7"/>
            </p:cNvCxnSpPr>
            <p:nvPr/>
          </p:nvCxnSpPr>
          <p:spPr bwMode="auto">
            <a:xfrm rot="5400000">
              <a:off x="2847104" y="1657940"/>
              <a:ext cx="487239" cy="371755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29" name="AutoShape 12"/>
            <p:cNvCxnSpPr>
              <a:cxnSpLocks noChangeShapeType="1"/>
              <a:stCxn id="94" idx="0"/>
              <a:endCxn id="124" idx="2"/>
            </p:cNvCxnSpPr>
            <p:nvPr/>
          </p:nvCxnSpPr>
          <p:spPr bwMode="auto">
            <a:xfrm rot="16200000" flipV="1">
              <a:off x="4919523" y="1566722"/>
              <a:ext cx="228600" cy="295555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0" name="AutoShape 12"/>
            <p:cNvCxnSpPr>
              <a:cxnSpLocks noChangeShapeType="1"/>
              <a:stCxn id="123" idx="2"/>
              <a:endCxn id="94" idx="7"/>
            </p:cNvCxnSpPr>
            <p:nvPr/>
          </p:nvCxnSpPr>
          <p:spPr bwMode="auto">
            <a:xfrm rot="5400000">
              <a:off x="5397259" y="1578013"/>
              <a:ext cx="263729" cy="371755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1" name="AutoShape 12"/>
            <p:cNvCxnSpPr>
              <a:cxnSpLocks noChangeShapeType="1"/>
              <a:stCxn id="117" idx="2"/>
              <a:endCxn id="97" idx="0"/>
            </p:cNvCxnSpPr>
            <p:nvPr/>
          </p:nvCxnSpPr>
          <p:spPr bwMode="auto">
            <a:xfrm rot="5400000">
              <a:off x="6607213" y="1730413"/>
              <a:ext cx="577774" cy="38100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2" name="AutoShape 12"/>
            <p:cNvCxnSpPr>
              <a:cxnSpLocks noChangeShapeType="1"/>
              <a:stCxn id="118" idx="1"/>
              <a:endCxn id="97" idx="6"/>
            </p:cNvCxnSpPr>
            <p:nvPr/>
          </p:nvCxnSpPr>
          <p:spPr bwMode="auto">
            <a:xfrm rot="10800000">
              <a:off x="6934201" y="2438400"/>
              <a:ext cx="542917" cy="7620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3" name="AutoShape 12"/>
            <p:cNvCxnSpPr>
              <a:cxnSpLocks noChangeShapeType="1"/>
              <a:stCxn id="119" idx="1"/>
              <a:endCxn id="96" idx="5"/>
            </p:cNvCxnSpPr>
            <p:nvPr/>
          </p:nvCxnSpPr>
          <p:spPr bwMode="auto">
            <a:xfrm rot="10800000">
              <a:off x="6105246" y="3590645"/>
              <a:ext cx="676555" cy="13363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4" name="AutoShape 12"/>
            <p:cNvCxnSpPr>
              <a:cxnSpLocks noChangeShapeType="1"/>
              <a:stCxn id="120" idx="0"/>
              <a:endCxn id="96" idx="4"/>
            </p:cNvCxnSpPr>
            <p:nvPr/>
          </p:nvCxnSpPr>
          <p:spPr bwMode="auto">
            <a:xfrm rot="16200000" flipV="1">
              <a:off x="5829300" y="3771900"/>
              <a:ext cx="457200" cy="22860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5" name="AutoShape 12"/>
            <p:cNvCxnSpPr>
              <a:cxnSpLocks noChangeShapeType="1"/>
              <a:stCxn id="122" idx="0"/>
              <a:endCxn id="95" idx="5"/>
            </p:cNvCxnSpPr>
            <p:nvPr/>
          </p:nvCxnSpPr>
          <p:spPr bwMode="auto">
            <a:xfrm rot="16200000" flipV="1">
              <a:off x="4700168" y="4081323"/>
              <a:ext cx="371755" cy="30480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6" name="AutoShape 12"/>
            <p:cNvCxnSpPr>
              <a:cxnSpLocks noChangeShapeType="1"/>
              <a:stCxn id="121" idx="0"/>
              <a:endCxn id="95" idx="4"/>
            </p:cNvCxnSpPr>
            <p:nvPr/>
          </p:nvCxnSpPr>
          <p:spPr bwMode="auto">
            <a:xfrm rot="5400000" flipH="1" flipV="1">
              <a:off x="4343400" y="4191001"/>
              <a:ext cx="304801" cy="15240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7" name="AutoShape 12"/>
            <p:cNvCxnSpPr>
              <a:cxnSpLocks noChangeShapeType="1"/>
              <a:stCxn id="113" idx="0"/>
              <a:endCxn id="98" idx="3"/>
            </p:cNvCxnSpPr>
            <p:nvPr/>
          </p:nvCxnSpPr>
          <p:spPr bwMode="auto">
            <a:xfrm rot="5400000" flipH="1" flipV="1">
              <a:off x="2639685" y="4837160"/>
              <a:ext cx="273984" cy="219355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8" name="AutoShape 12"/>
            <p:cNvCxnSpPr>
              <a:cxnSpLocks noChangeShapeType="1"/>
              <a:stCxn id="111" idx="3"/>
              <a:endCxn id="98" idx="2"/>
            </p:cNvCxnSpPr>
            <p:nvPr/>
          </p:nvCxnSpPr>
          <p:spPr bwMode="auto">
            <a:xfrm flipV="1">
              <a:off x="2133600" y="4648200"/>
              <a:ext cx="685800" cy="22860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</p:grpSp>
      <p:grpSp>
        <p:nvGrpSpPr>
          <p:cNvPr id="139" name="Group 138"/>
          <p:cNvGrpSpPr/>
          <p:nvPr/>
        </p:nvGrpSpPr>
        <p:grpSpPr>
          <a:xfrm>
            <a:off x="5266129" y="3333722"/>
            <a:ext cx="3687830" cy="2652467"/>
            <a:chOff x="441486" y="95585"/>
            <a:chExt cx="8478169" cy="6225468"/>
          </a:xfrm>
        </p:grpSpPr>
        <p:sp>
          <p:nvSpPr>
            <p:cNvPr id="140" name="Rounded Rectangle 139"/>
            <p:cNvSpPr/>
            <p:nvPr/>
          </p:nvSpPr>
          <p:spPr>
            <a:xfrm>
              <a:off x="452945" y="3432546"/>
              <a:ext cx="3666111" cy="2888507"/>
            </a:xfrm>
            <a:prstGeom prst="roundRect">
              <a:avLst/>
            </a:prstGeom>
            <a:solidFill>
              <a:schemeClr val="tx1">
                <a:lumMod val="65000"/>
                <a:alpha val="20000"/>
              </a:schemeClr>
            </a:solidFill>
            <a:ln/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rrowheads="1"/>
            </p:cNvSpPr>
            <p:nvPr/>
          </p:nvSpPr>
          <p:spPr bwMode="auto">
            <a:xfrm>
              <a:off x="6096000" y="205898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AutoShape 4"/>
            <p:cNvSpPr>
              <a:spLocks noChangeArrowheads="1"/>
            </p:cNvSpPr>
            <p:nvPr/>
          </p:nvSpPr>
          <p:spPr bwMode="auto">
            <a:xfrm>
              <a:off x="6422572" y="31242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AutoShape 5"/>
            <p:cNvSpPr>
              <a:spLocks noChangeArrowheads="1"/>
            </p:cNvSpPr>
            <p:nvPr/>
          </p:nvSpPr>
          <p:spPr bwMode="auto">
            <a:xfrm>
              <a:off x="6814458" y="31242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AutoShape 6"/>
            <p:cNvSpPr>
              <a:spLocks noChangeArrowheads="1"/>
            </p:cNvSpPr>
            <p:nvPr/>
          </p:nvSpPr>
          <p:spPr bwMode="auto">
            <a:xfrm>
              <a:off x="6030686" y="31242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AutoShape 7"/>
            <p:cNvSpPr>
              <a:spLocks noChangeArrowheads="1"/>
            </p:cNvSpPr>
            <p:nvPr/>
          </p:nvSpPr>
          <p:spPr bwMode="auto">
            <a:xfrm>
              <a:off x="7206344" y="31242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AutoShape 8"/>
            <p:cNvSpPr>
              <a:spLocks noChangeArrowheads="1"/>
            </p:cNvSpPr>
            <p:nvPr/>
          </p:nvSpPr>
          <p:spPr bwMode="auto">
            <a:xfrm>
              <a:off x="7598230" y="31242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AutoShape 9"/>
            <p:cNvSpPr>
              <a:spLocks noChangeArrowheads="1"/>
            </p:cNvSpPr>
            <p:nvPr/>
          </p:nvSpPr>
          <p:spPr bwMode="auto">
            <a:xfrm>
              <a:off x="7990116" y="31242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AutoShape 10"/>
            <p:cNvSpPr>
              <a:spLocks noChangeArrowheads="1"/>
            </p:cNvSpPr>
            <p:nvPr/>
          </p:nvSpPr>
          <p:spPr bwMode="auto">
            <a:xfrm>
              <a:off x="5638800" y="31242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AutoShape 11"/>
            <p:cNvSpPr>
              <a:spLocks noChangeArrowheads="1"/>
            </p:cNvSpPr>
            <p:nvPr/>
          </p:nvSpPr>
          <p:spPr bwMode="auto">
            <a:xfrm>
              <a:off x="8382000" y="31242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Oval 12"/>
            <p:cNvSpPr>
              <a:spLocks noChangeArrowheads="1"/>
            </p:cNvSpPr>
            <p:nvPr/>
          </p:nvSpPr>
          <p:spPr bwMode="auto">
            <a:xfrm>
              <a:off x="7696200" y="2057399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51" name="AutoShape 14"/>
            <p:cNvCxnSpPr>
              <a:cxnSpLocks noChangeShapeType="1"/>
              <a:stCxn id="141" idx="4"/>
              <a:endCxn id="148" idx="0"/>
            </p:cNvCxnSpPr>
            <p:nvPr/>
          </p:nvCxnSpPr>
          <p:spPr bwMode="auto">
            <a:xfrm rot="5400000">
              <a:off x="5753894" y="2553494"/>
              <a:ext cx="608012" cy="533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2" name="AutoShape 15"/>
            <p:cNvCxnSpPr>
              <a:cxnSpLocks noChangeShapeType="1"/>
              <a:stCxn id="141" idx="4"/>
              <a:endCxn id="144" idx="0"/>
            </p:cNvCxnSpPr>
            <p:nvPr/>
          </p:nvCxnSpPr>
          <p:spPr bwMode="auto">
            <a:xfrm rot="5400000">
              <a:off x="5944394" y="2743994"/>
              <a:ext cx="608012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3" name="AutoShape 16"/>
            <p:cNvCxnSpPr>
              <a:cxnSpLocks noChangeShapeType="1"/>
              <a:stCxn id="141" idx="4"/>
              <a:endCxn id="142" idx="0"/>
            </p:cNvCxnSpPr>
            <p:nvPr/>
          </p:nvCxnSpPr>
          <p:spPr bwMode="auto">
            <a:xfrm rot="16200000" flipH="1">
              <a:off x="6134894" y="2705894"/>
              <a:ext cx="608012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4" name="AutoShape 17"/>
            <p:cNvCxnSpPr>
              <a:cxnSpLocks noChangeShapeType="1"/>
              <a:stCxn id="141" idx="4"/>
              <a:endCxn id="143" idx="0"/>
            </p:cNvCxnSpPr>
            <p:nvPr/>
          </p:nvCxnSpPr>
          <p:spPr bwMode="auto">
            <a:xfrm rot="16200000" flipH="1">
              <a:off x="6325394" y="2515394"/>
              <a:ext cx="608012" cy="609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5" name="AutoShape 18"/>
            <p:cNvCxnSpPr>
              <a:cxnSpLocks noChangeShapeType="1"/>
              <a:stCxn id="150" idx="4"/>
              <a:endCxn id="145" idx="0"/>
            </p:cNvCxnSpPr>
            <p:nvPr/>
          </p:nvCxnSpPr>
          <p:spPr bwMode="auto">
            <a:xfrm rot="5400000">
              <a:off x="7353300" y="2552699"/>
              <a:ext cx="609601" cy="533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6" name="AutoShape 19"/>
            <p:cNvCxnSpPr>
              <a:cxnSpLocks noChangeShapeType="1"/>
              <a:stCxn id="150" idx="4"/>
              <a:endCxn id="146" idx="0"/>
            </p:cNvCxnSpPr>
            <p:nvPr/>
          </p:nvCxnSpPr>
          <p:spPr bwMode="auto">
            <a:xfrm rot="5400000">
              <a:off x="7543800" y="2743199"/>
              <a:ext cx="609601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7" name="AutoShape 20"/>
            <p:cNvCxnSpPr>
              <a:cxnSpLocks noChangeShapeType="1"/>
              <a:stCxn id="150" idx="4"/>
              <a:endCxn id="147" idx="0"/>
            </p:cNvCxnSpPr>
            <p:nvPr/>
          </p:nvCxnSpPr>
          <p:spPr bwMode="auto">
            <a:xfrm rot="16200000" flipH="1">
              <a:off x="7734300" y="2705099"/>
              <a:ext cx="609601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8" name="AutoShape 21"/>
            <p:cNvCxnSpPr>
              <a:cxnSpLocks noChangeShapeType="1"/>
              <a:stCxn id="150" idx="4"/>
              <a:endCxn id="149" idx="0"/>
            </p:cNvCxnSpPr>
            <p:nvPr/>
          </p:nvCxnSpPr>
          <p:spPr bwMode="auto">
            <a:xfrm rot="16200000" flipH="1">
              <a:off x="7924800" y="2514599"/>
              <a:ext cx="609601" cy="609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9" name="AutoShape 22"/>
            <p:cNvCxnSpPr>
              <a:cxnSpLocks noChangeShapeType="1"/>
              <a:stCxn id="141" idx="6"/>
              <a:endCxn id="150" idx="2"/>
            </p:cNvCxnSpPr>
            <p:nvPr/>
          </p:nvCxnSpPr>
          <p:spPr bwMode="auto">
            <a:xfrm flipV="1">
              <a:off x="6553200" y="2285999"/>
              <a:ext cx="1143000" cy="158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60" name="Oval 3"/>
            <p:cNvSpPr>
              <a:spLocks noChangeArrowheads="1"/>
            </p:cNvSpPr>
            <p:nvPr/>
          </p:nvSpPr>
          <p:spPr bwMode="auto">
            <a:xfrm>
              <a:off x="1297759" y="44196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AutoShape 4"/>
            <p:cNvSpPr>
              <a:spLocks noChangeArrowheads="1"/>
            </p:cNvSpPr>
            <p:nvPr/>
          </p:nvSpPr>
          <p:spPr bwMode="auto">
            <a:xfrm>
              <a:off x="1545773" y="54864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AutoShape 5"/>
            <p:cNvSpPr>
              <a:spLocks noChangeArrowheads="1"/>
            </p:cNvSpPr>
            <p:nvPr/>
          </p:nvSpPr>
          <p:spPr bwMode="auto">
            <a:xfrm>
              <a:off x="1937659" y="54864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AutoShape 6"/>
            <p:cNvSpPr>
              <a:spLocks noChangeArrowheads="1"/>
            </p:cNvSpPr>
            <p:nvPr/>
          </p:nvSpPr>
          <p:spPr bwMode="auto">
            <a:xfrm>
              <a:off x="1153887" y="54864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AutoShape 7"/>
            <p:cNvSpPr>
              <a:spLocks noChangeArrowheads="1"/>
            </p:cNvSpPr>
            <p:nvPr/>
          </p:nvSpPr>
          <p:spPr bwMode="auto">
            <a:xfrm>
              <a:off x="2329545" y="54864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AutoShape 8"/>
            <p:cNvSpPr>
              <a:spLocks noChangeArrowheads="1"/>
            </p:cNvSpPr>
            <p:nvPr/>
          </p:nvSpPr>
          <p:spPr bwMode="auto">
            <a:xfrm>
              <a:off x="2721431" y="54864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AutoShape 9"/>
            <p:cNvSpPr>
              <a:spLocks noChangeArrowheads="1"/>
            </p:cNvSpPr>
            <p:nvPr/>
          </p:nvSpPr>
          <p:spPr bwMode="auto">
            <a:xfrm>
              <a:off x="3113317" y="54864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AutoShape 10"/>
            <p:cNvSpPr>
              <a:spLocks noChangeArrowheads="1"/>
            </p:cNvSpPr>
            <p:nvPr/>
          </p:nvSpPr>
          <p:spPr bwMode="auto">
            <a:xfrm>
              <a:off x="762001" y="54864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AutoShape 11"/>
            <p:cNvSpPr>
              <a:spLocks noChangeArrowheads="1"/>
            </p:cNvSpPr>
            <p:nvPr/>
          </p:nvSpPr>
          <p:spPr bwMode="auto">
            <a:xfrm>
              <a:off x="3505201" y="54864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12"/>
            <p:cNvSpPr>
              <a:spLocks noChangeArrowheads="1"/>
            </p:cNvSpPr>
            <p:nvPr/>
          </p:nvSpPr>
          <p:spPr bwMode="auto">
            <a:xfrm>
              <a:off x="2819401" y="44196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70" name="AutoShape 14"/>
            <p:cNvCxnSpPr>
              <a:cxnSpLocks noChangeShapeType="1"/>
              <a:stCxn id="160" idx="4"/>
              <a:endCxn id="167" idx="0"/>
            </p:cNvCxnSpPr>
            <p:nvPr/>
          </p:nvCxnSpPr>
          <p:spPr bwMode="auto">
            <a:xfrm rot="5400000">
              <a:off x="915580" y="4875621"/>
              <a:ext cx="609600" cy="61195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1" name="AutoShape 15"/>
            <p:cNvCxnSpPr>
              <a:cxnSpLocks noChangeShapeType="1"/>
              <a:stCxn id="160" idx="4"/>
              <a:endCxn id="163" idx="0"/>
            </p:cNvCxnSpPr>
            <p:nvPr/>
          </p:nvCxnSpPr>
          <p:spPr bwMode="auto">
            <a:xfrm rot="5400000">
              <a:off x="1111523" y="5071564"/>
              <a:ext cx="609600" cy="22007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2" name="AutoShape 16"/>
            <p:cNvCxnSpPr>
              <a:cxnSpLocks noChangeShapeType="1"/>
              <a:stCxn id="160" idx="4"/>
              <a:endCxn id="161" idx="0"/>
            </p:cNvCxnSpPr>
            <p:nvPr/>
          </p:nvCxnSpPr>
          <p:spPr bwMode="auto">
            <a:xfrm rot="16200000" flipH="1">
              <a:off x="1307466" y="5095693"/>
              <a:ext cx="609600" cy="17181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3" name="AutoShape 17"/>
            <p:cNvCxnSpPr>
              <a:cxnSpLocks noChangeShapeType="1"/>
              <a:stCxn id="160" idx="4"/>
              <a:endCxn id="162" idx="0"/>
            </p:cNvCxnSpPr>
            <p:nvPr/>
          </p:nvCxnSpPr>
          <p:spPr bwMode="auto">
            <a:xfrm rot="16200000" flipH="1">
              <a:off x="1503409" y="4899750"/>
              <a:ext cx="609600" cy="5637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" name="AutoShape 18"/>
            <p:cNvCxnSpPr>
              <a:cxnSpLocks noChangeShapeType="1"/>
              <a:stCxn id="169" idx="4"/>
              <a:endCxn id="164" idx="0"/>
            </p:cNvCxnSpPr>
            <p:nvPr/>
          </p:nvCxnSpPr>
          <p:spPr bwMode="auto">
            <a:xfrm rot="5400000">
              <a:off x="2476501" y="4914900"/>
              <a:ext cx="609600" cy="533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5" name="AutoShape 19"/>
            <p:cNvCxnSpPr>
              <a:cxnSpLocks noChangeShapeType="1"/>
              <a:stCxn id="169" idx="4"/>
              <a:endCxn id="165" idx="0"/>
            </p:cNvCxnSpPr>
            <p:nvPr/>
          </p:nvCxnSpPr>
          <p:spPr bwMode="auto">
            <a:xfrm rot="5400000">
              <a:off x="2667001" y="5105400"/>
              <a:ext cx="609600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6" name="AutoShape 20"/>
            <p:cNvCxnSpPr>
              <a:cxnSpLocks noChangeShapeType="1"/>
              <a:stCxn id="169" idx="4"/>
              <a:endCxn id="166" idx="0"/>
            </p:cNvCxnSpPr>
            <p:nvPr/>
          </p:nvCxnSpPr>
          <p:spPr bwMode="auto">
            <a:xfrm rot="16200000" flipH="1">
              <a:off x="2857501" y="5067300"/>
              <a:ext cx="6096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7" name="AutoShape 21"/>
            <p:cNvCxnSpPr>
              <a:cxnSpLocks noChangeShapeType="1"/>
              <a:stCxn id="169" idx="4"/>
              <a:endCxn id="168" idx="0"/>
            </p:cNvCxnSpPr>
            <p:nvPr/>
          </p:nvCxnSpPr>
          <p:spPr bwMode="auto">
            <a:xfrm rot="16200000" flipH="1">
              <a:off x="3048001" y="4876800"/>
              <a:ext cx="609600" cy="609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8" name="AutoShape 22"/>
            <p:cNvCxnSpPr>
              <a:cxnSpLocks noChangeShapeType="1"/>
              <a:stCxn id="160" idx="6"/>
              <a:endCxn id="169" idx="2"/>
            </p:cNvCxnSpPr>
            <p:nvPr/>
          </p:nvCxnSpPr>
          <p:spPr bwMode="auto">
            <a:xfrm>
              <a:off x="1754959" y="4648200"/>
              <a:ext cx="1064442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9" name="AutoShape 23"/>
            <p:cNvCxnSpPr>
              <a:cxnSpLocks noChangeShapeType="1"/>
              <a:stCxn id="169" idx="7"/>
              <a:endCxn id="141" idx="2"/>
            </p:cNvCxnSpPr>
            <p:nvPr/>
          </p:nvCxnSpPr>
          <p:spPr bwMode="auto">
            <a:xfrm rot="5400000" flipH="1" flipV="1">
              <a:off x="3553340" y="1943895"/>
              <a:ext cx="2198967" cy="288635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80" name="Oval 3"/>
            <p:cNvSpPr>
              <a:spLocks noChangeArrowheads="1"/>
            </p:cNvSpPr>
            <p:nvPr/>
          </p:nvSpPr>
          <p:spPr bwMode="auto">
            <a:xfrm flipV="1">
              <a:off x="1143000" y="16002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AutoShape 4"/>
            <p:cNvSpPr>
              <a:spLocks noChangeArrowheads="1"/>
            </p:cNvSpPr>
            <p:nvPr/>
          </p:nvSpPr>
          <p:spPr bwMode="auto">
            <a:xfrm flipV="1">
              <a:off x="1469573" y="498119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AutoShape 5"/>
            <p:cNvSpPr>
              <a:spLocks noChangeArrowheads="1"/>
            </p:cNvSpPr>
            <p:nvPr/>
          </p:nvSpPr>
          <p:spPr bwMode="auto">
            <a:xfrm flipV="1">
              <a:off x="1861459" y="498119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AutoShape 6"/>
            <p:cNvSpPr>
              <a:spLocks noChangeArrowheads="1"/>
            </p:cNvSpPr>
            <p:nvPr/>
          </p:nvSpPr>
          <p:spPr bwMode="auto">
            <a:xfrm flipV="1">
              <a:off x="1077687" y="498119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AutoShape 7"/>
            <p:cNvSpPr>
              <a:spLocks noChangeArrowheads="1"/>
            </p:cNvSpPr>
            <p:nvPr/>
          </p:nvSpPr>
          <p:spPr bwMode="auto">
            <a:xfrm flipV="1">
              <a:off x="2253345" y="498119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AutoShape 8"/>
            <p:cNvSpPr>
              <a:spLocks noChangeArrowheads="1"/>
            </p:cNvSpPr>
            <p:nvPr/>
          </p:nvSpPr>
          <p:spPr bwMode="auto">
            <a:xfrm flipV="1">
              <a:off x="2645231" y="498119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AutoShape 9"/>
            <p:cNvSpPr>
              <a:spLocks noChangeArrowheads="1"/>
            </p:cNvSpPr>
            <p:nvPr/>
          </p:nvSpPr>
          <p:spPr bwMode="auto">
            <a:xfrm flipV="1">
              <a:off x="3037117" y="498119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AutoShape 10"/>
            <p:cNvSpPr>
              <a:spLocks noChangeArrowheads="1"/>
            </p:cNvSpPr>
            <p:nvPr/>
          </p:nvSpPr>
          <p:spPr bwMode="auto">
            <a:xfrm flipV="1">
              <a:off x="685801" y="498119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AutoShape 11"/>
            <p:cNvSpPr>
              <a:spLocks noChangeArrowheads="1"/>
            </p:cNvSpPr>
            <p:nvPr/>
          </p:nvSpPr>
          <p:spPr bwMode="auto">
            <a:xfrm flipV="1">
              <a:off x="3429001" y="498119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Oval 12"/>
            <p:cNvSpPr>
              <a:spLocks noChangeArrowheads="1"/>
            </p:cNvSpPr>
            <p:nvPr/>
          </p:nvSpPr>
          <p:spPr bwMode="auto">
            <a:xfrm flipV="1">
              <a:off x="3048000" y="16002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90" name="AutoShape 14"/>
            <p:cNvCxnSpPr>
              <a:cxnSpLocks noChangeShapeType="1"/>
              <a:stCxn id="180" idx="4"/>
              <a:endCxn id="187" idx="0"/>
            </p:cNvCxnSpPr>
            <p:nvPr/>
          </p:nvCxnSpPr>
          <p:spPr bwMode="auto">
            <a:xfrm rot="16200000" flipV="1">
              <a:off x="782461" y="1011060"/>
              <a:ext cx="644881" cy="53339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1" name="AutoShape 15"/>
            <p:cNvCxnSpPr>
              <a:cxnSpLocks noChangeShapeType="1"/>
              <a:stCxn id="180" idx="4"/>
              <a:endCxn id="183" idx="0"/>
            </p:cNvCxnSpPr>
            <p:nvPr/>
          </p:nvCxnSpPr>
          <p:spPr bwMode="auto">
            <a:xfrm rot="16200000" flipV="1">
              <a:off x="972961" y="1201560"/>
              <a:ext cx="644881" cy="15239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2" name="AutoShape 16"/>
            <p:cNvCxnSpPr>
              <a:cxnSpLocks noChangeShapeType="1"/>
              <a:stCxn id="180" idx="4"/>
              <a:endCxn id="181" idx="0"/>
            </p:cNvCxnSpPr>
            <p:nvPr/>
          </p:nvCxnSpPr>
          <p:spPr bwMode="auto">
            <a:xfrm rot="5400000" flipH="1" flipV="1">
              <a:off x="1163460" y="1163460"/>
              <a:ext cx="644881" cy="228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3" name="AutoShape 17"/>
            <p:cNvCxnSpPr>
              <a:cxnSpLocks noChangeShapeType="1"/>
              <a:stCxn id="180" idx="4"/>
              <a:endCxn id="182" idx="0"/>
            </p:cNvCxnSpPr>
            <p:nvPr/>
          </p:nvCxnSpPr>
          <p:spPr bwMode="auto">
            <a:xfrm rot="5400000" flipH="1" flipV="1">
              <a:off x="1353960" y="972960"/>
              <a:ext cx="644881" cy="609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4" name="AutoShape 18"/>
            <p:cNvCxnSpPr>
              <a:cxnSpLocks noChangeShapeType="1"/>
              <a:stCxn id="189" idx="4"/>
              <a:endCxn id="184" idx="0"/>
            </p:cNvCxnSpPr>
            <p:nvPr/>
          </p:nvCxnSpPr>
          <p:spPr bwMode="auto">
            <a:xfrm rot="16200000" flipV="1">
              <a:off x="2535061" y="858660"/>
              <a:ext cx="644881" cy="83819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" name="AutoShape 19"/>
            <p:cNvCxnSpPr>
              <a:cxnSpLocks noChangeShapeType="1"/>
              <a:stCxn id="189" idx="4"/>
              <a:endCxn id="185" idx="0"/>
            </p:cNvCxnSpPr>
            <p:nvPr/>
          </p:nvCxnSpPr>
          <p:spPr bwMode="auto">
            <a:xfrm rot="16200000" flipV="1">
              <a:off x="2725561" y="1049160"/>
              <a:ext cx="644881" cy="45719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" name="AutoShape 20"/>
            <p:cNvCxnSpPr>
              <a:cxnSpLocks noChangeShapeType="1"/>
              <a:stCxn id="189" idx="4"/>
              <a:endCxn id="186" idx="0"/>
            </p:cNvCxnSpPr>
            <p:nvPr/>
          </p:nvCxnSpPr>
          <p:spPr bwMode="auto">
            <a:xfrm rot="16200000" flipV="1">
              <a:off x="2916061" y="1239660"/>
              <a:ext cx="644881" cy="7619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7" name="AutoShape 21"/>
            <p:cNvCxnSpPr>
              <a:cxnSpLocks noChangeShapeType="1"/>
              <a:stCxn id="189" idx="4"/>
              <a:endCxn id="188" idx="0"/>
            </p:cNvCxnSpPr>
            <p:nvPr/>
          </p:nvCxnSpPr>
          <p:spPr bwMode="auto">
            <a:xfrm rot="5400000" flipH="1" flipV="1">
              <a:off x="3106560" y="1125360"/>
              <a:ext cx="644881" cy="3048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8" name="AutoShape 22"/>
            <p:cNvCxnSpPr>
              <a:cxnSpLocks noChangeShapeType="1"/>
              <a:stCxn id="180" idx="6"/>
              <a:endCxn id="189" idx="2"/>
            </p:cNvCxnSpPr>
            <p:nvPr/>
          </p:nvCxnSpPr>
          <p:spPr bwMode="auto">
            <a:xfrm>
              <a:off x="1600200" y="1828800"/>
              <a:ext cx="14478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9" name="AutoShape 23"/>
            <p:cNvCxnSpPr>
              <a:cxnSpLocks noChangeShapeType="1"/>
              <a:stCxn id="169" idx="0"/>
              <a:endCxn id="189" idx="0"/>
            </p:cNvCxnSpPr>
            <p:nvPr/>
          </p:nvCxnSpPr>
          <p:spPr bwMode="auto">
            <a:xfrm rot="5400000" flipH="1" flipV="1">
              <a:off x="1981200" y="3124201"/>
              <a:ext cx="2362200" cy="22859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0" name="AutoShape 23"/>
            <p:cNvCxnSpPr>
              <a:cxnSpLocks noChangeShapeType="1"/>
              <a:stCxn id="141" idx="2"/>
              <a:endCxn id="189" idx="6"/>
            </p:cNvCxnSpPr>
            <p:nvPr/>
          </p:nvCxnSpPr>
          <p:spPr bwMode="auto">
            <a:xfrm rot="10800000">
              <a:off x="3505200" y="1828800"/>
              <a:ext cx="2590800" cy="4587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01" name="Oval 3"/>
            <p:cNvSpPr>
              <a:spLocks noChangeArrowheads="1"/>
            </p:cNvSpPr>
            <p:nvPr/>
          </p:nvSpPr>
          <p:spPr bwMode="auto">
            <a:xfrm flipV="1">
              <a:off x="2057401" y="228758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Oval 3"/>
            <p:cNvSpPr>
              <a:spLocks noChangeArrowheads="1"/>
            </p:cNvSpPr>
            <p:nvPr/>
          </p:nvSpPr>
          <p:spPr bwMode="auto">
            <a:xfrm flipV="1">
              <a:off x="2057401" y="35814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Oval 3"/>
            <p:cNvSpPr>
              <a:spLocks noChangeArrowheads="1"/>
            </p:cNvSpPr>
            <p:nvPr/>
          </p:nvSpPr>
          <p:spPr bwMode="auto">
            <a:xfrm flipV="1">
              <a:off x="6934200" y="1143001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04" name="AutoShape 22"/>
            <p:cNvCxnSpPr>
              <a:cxnSpLocks noChangeShapeType="1"/>
              <a:stCxn id="180" idx="7"/>
              <a:endCxn id="201" idx="3"/>
            </p:cNvCxnSpPr>
            <p:nvPr/>
          </p:nvCxnSpPr>
          <p:spPr bwMode="auto">
            <a:xfrm rot="16200000" flipH="1">
              <a:off x="1646751" y="1876938"/>
              <a:ext cx="364098" cy="59111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" name="AutoShape 22"/>
            <p:cNvCxnSpPr>
              <a:cxnSpLocks noChangeShapeType="1"/>
              <a:stCxn id="201" idx="5"/>
              <a:endCxn id="189" idx="1"/>
            </p:cNvCxnSpPr>
            <p:nvPr/>
          </p:nvCxnSpPr>
          <p:spPr bwMode="auto">
            <a:xfrm rot="5400000" flipH="1" flipV="1">
              <a:off x="2599251" y="1838840"/>
              <a:ext cx="364098" cy="66730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" name="AutoShape 22"/>
            <p:cNvCxnSpPr>
              <a:cxnSpLocks noChangeShapeType="1"/>
              <a:stCxn id="202" idx="7"/>
              <a:endCxn id="169" idx="1"/>
            </p:cNvCxnSpPr>
            <p:nvPr/>
          </p:nvCxnSpPr>
          <p:spPr bwMode="auto">
            <a:xfrm rot="16200000" flipH="1">
              <a:off x="2409546" y="4009745"/>
              <a:ext cx="514910" cy="4387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7" name="AutoShape 22"/>
            <p:cNvCxnSpPr>
              <a:cxnSpLocks noChangeShapeType="1"/>
              <a:stCxn id="202" idx="1"/>
              <a:endCxn id="160" idx="7"/>
            </p:cNvCxnSpPr>
            <p:nvPr/>
          </p:nvCxnSpPr>
          <p:spPr bwMode="auto">
            <a:xfrm rot="5400000">
              <a:off x="1648725" y="4010924"/>
              <a:ext cx="514910" cy="43635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8" name="AutoShape 22"/>
            <p:cNvCxnSpPr>
              <a:cxnSpLocks noChangeShapeType="1"/>
              <a:stCxn id="203" idx="1"/>
              <a:endCxn id="141" idx="7"/>
            </p:cNvCxnSpPr>
            <p:nvPr/>
          </p:nvCxnSpPr>
          <p:spPr bwMode="auto">
            <a:xfrm rot="5400000">
              <a:off x="6447352" y="1572139"/>
              <a:ext cx="592697" cy="5149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9" name="AutoShape 22"/>
            <p:cNvCxnSpPr>
              <a:cxnSpLocks noChangeShapeType="1"/>
              <a:stCxn id="203" idx="7"/>
              <a:endCxn id="150" idx="1"/>
            </p:cNvCxnSpPr>
            <p:nvPr/>
          </p:nvCxnSpPr>
          <p:spPr bwMode="auto">
            <a:xfrm rot="16200000" flipH="1">
              <a:off x="7248246" y="1609445"/>
              <a:ext cx="591108" cy="4387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10" name="Rounded Rectangle 209"/>
            <p:cNvSpPr/>
            <p:nvPr/>
          </p:nvSpPr>
          <p:spPr>
            <a:xfrm>
              <a:off x="441486" y="95585"/>
              <a:ext cx="3666111" cy="2888507"/>
            </a:xfrm>
            <a:prstGeom prst="roundRect">
              <a:avLst/>
            </a:prstGeom>
            <a:solidFill>
              <a:schemeClr val="tx1">
                <a:lumMod val="65000"/>
                <a:alpha val="20000"/>
              </a:schemeClr>
            </a:solidFill>
            <a:ln/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ounded Rectangle 210"/>
            <p:cNvSpPr/>
            <p:nvPr/>
          </p:nvSpPr>
          <p:spPr>
            <a:xfrm>
              <a:off x="5253544" y="955320"/>
              <a:ext cx="3666111" cy="2888507"/>
            </a:xfrm>
            <a:prstGeom prst="roundRect">
              <a:avLst/>
            </a:prstGeom>
            <a:solidFill>
              <a:schemeClr val="tx1">
                <a:lumMod val="65000"/>
                <a:alpha val="20000"/>
              </a:schemeClr>
            </a:solidFill>
            <a:ln/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2" name="TextBox 211"/>
          <p:cNvSpPr txBox="1"/>
          <p:nvPr/>
        </p:nvSpPr>
        <p:spPr>
          <a:xfrm>
            <a:off x="3527484" y="1779439"/>
            <a:ext cx="20890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Datacenter</a:t>
            </a:r>
            <a:endParaRPr lang="en-US" sz="3200" dirty="0"/>
          </a:p>
        </p:txBody>
      </p:sp>
      <p:sp>
        <p:nvSpPr>
          <p:cNvPr id="213" name="TextBox 212"/>
          <p:cNvSpPr txBox="1"/>
          <p:nvPr/>
        </p:nvSpPr>
        <p:spPr>
          <a:xfrm>
            <a:off x="1330119" y="4509193"/>
            <a:ext cx="19457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Wide-area</a:t>
            </a:r>
            <a:endParaRPr lang="en-US" sz="3200" dirty="0"/>
          </a:p>
        </p:txBody>
      </p:sp>
      <p:sp>
        <p:nvSpPr>
          <p:cNvPr id="214" name="TextBox 213"/>
          <p:cNvSpPr txBox="1"/>
          <p:nvPr/>
        </p:nvSpPr>
        <p:spPr>
          <a:xfrm>
            <a:off x="6212994" y="4509193"/>
            <a:ext cx="19319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Enterprise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  <p:bldP spid="213" grpId="0"/>
      <p:bldP spid="2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26"/>
          <p:cNvSpPr>
            <a:spLocks noChangeArrowheads="1"/>
          </p:cNvSpPr>
          <p:nvPr/>
        </p:nvSpPr>
        <p:spPr bwMode="auto">
          <a:xfrm>
            <a:off x="2555195" y="1608128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>
            <a:off x="4072377" y="1608127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4395667" y="4340926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6"/>
          <p:cNvSpPr>
            <a:spLocks noChangeArrowheads="1"/>
          </p:cNvSpPr>
          <p:nvPr/>
        </p:nvSpPr>
        <p:spPr bwMode="auto">
          <a:xfrm>
            <a:off x="5067207" y="3598573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4" name="AutoShape 40"/>
          <p:cNvCxnSpPr>
            <a:cxnSpLocks noChangeShapeType="1"/>
          </p:cNvCxnSpPr>
          <p:nvPr/>
        </p:nvCxnSpPr>
        <p:spPr bwMode="auto">
          <a:xfrm>
            <a:off x="963514" y="2446328"/>
            <a:ext cx="1134481" cy="76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Group 51"/>
          <p:cNvGrpSpPr/>
          <p:nvPr/>
        </p:nvGrpSpPr>
        <p:grpSpPr>
          <a:xfrm>
            <a:off x="1471895" y="2293928"/>
            <a:ext cx="3288280" cy="2502027"/>
            <a:chOff x="2726700" y="2180158"/>
            <a:chExt cx="3288280" cy="2502027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3352800" y="2180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815977" y="2332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3962400" y="3094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2726700" y="3323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3810000" y="42249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5557780" y="3027601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4815977" y="37677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1" name="AutoShape 40"/>
            <p:cNvCxnSpPr>
              <a:cxnSpLocks noChangeShapeType="1"/>
              <a:stCxn id="4" idx="6"/>
              <a:endCxn id="5" idx="2"/>
            </p:cNvCxnSpPr>
            <p:nvPr/>
          </p:nvCxnSpPr>
          <p:spPr bwMode="auto">
            <a:xfrm>
              <a:off x="3810000" y="2408758"/>
              <a:ext cx="1005977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AutoShape 40"/>
            <p:cNvCxnSpPr>
              <a:cxnSpLocks noChangeShapeType="1"/>
              <a:stCxn id="9" idx="1"/>
              <a:endCxn id="5" idx="5"/>
            </p:cNvCxnSpPr>
            <p:nvPr/>
          </p:nvCxnSpPr>
          <p:spPr bwMode="auto">
            <a:xfrm rot="16200000" flipV="1">
              <a:off x="5229603" y="2699423"/>
              <a:ext cx="371753" cy="4185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AutoShape 40"/>
            <p:cNvCxnSpPr>
              <a:cxnSpLocks noChangeShapeType="1"/>
              <a:stCxn id="9" idx="3"/>
              <a:endCxn id="10" idx="7"/>
            </p:cNvCxnSpPr>
            <p:nvPr/>
          </p:nvCxnSpPr>
          <p:spPr bwMode="auto">
            <a:xfrm rot="5400000">
              <a:off x="5207032" y="3417037"/>
              <a:ext cx="416894" cy="4185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" name="AutoShape 40"/>
            <p:cNvCxnSpPr>
              <a:cxnSpLocks noChangeShapeType="1"/>
              <a:stCxn id="6" idx="5"/>
              <a:endCxn id="10" idx="1"/>
            </p:cNvCxnSpPr>
            <p:nvPr/>
          </p:nvCxnSpPr>
          <p:spPr bwMode="auto">
            <a:xfrm rot="16200000" flipH="1">
              <a:off x="4442820" y="3394627"/>
              <a:ext cx="349937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" name="AutoShape 40"/>
            <p:cNvCxnSpPr>
              <a:cxnSpLocks noChangeShapeType="1"/>
              <a:stCxn id="4" idx="3"/>
              <a:endCxn id="7" idx="0"/>
            </p:cNvCxnSpPr>
            <p:nvPr/>
          </p:nvCxnSpPr>
          <p:spPr bwMode="auto">
            <a:xfrm rot="5400000">
              <a:off x="2811151" y="2714553"/>
              <a:ext cx="752755" cy="46445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" name="AutoShape 40"/>
            <p:cNvCxnSpPr>
              <a:cxnSpLocks noChangeShapeType="1"/>
              <a:stCxn id="8" idx="1"/>
              <a:endCxn id="7" idx="5"/>
            </p:cNvCxnSpPr>
            <p:nvPr/>
          </p:nvCxnSpPr>
          <p:spPr bwMode="auto">
            <a:xfrm rot="16200000" flipV="1">
              <a:off x="3207682" y="3622667"/>
              <a:ext cx="578537" cy="7600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" name="AutoShape 40"/>
            <p:cNvCxnSpPr>
              <a:cxnSpLocks noChangeShapeType="1"/>
              <a:stCxn id="10" idx="3"/>
              <a:endCxn id="8" idx="6"/>
            </p:cNvCxnSpPr>
            <p:nvPr/>
          </p:nvCxnSpPr>
          <p:spPr bwMode="auto">
            <a:xfrm rot="5400000">
              <a:off x="4427289" y="3997941"/>
              <a:ext cx="295555" cy="6157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" name="AutoShape 40"/>
            <p:cNvCxnSpPr>
              <a:cxnSpLocks noChangeShapeType="1"/>
              <a:stCxn id="4" idx="5"/>
              <a:endCxn id="6" idx="1"/>
            </p:cNvCxnSpPr>
            <p:nvPr/>
          </p:nvCxnSpPr>
          <p:spPr bwMode="auto">
            <a:xfrm rot="16200000" flipH="1">
              <a:off x="3590645" y="2722803"/>
              <a:ext cx="591110" cy="2863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9" name="AutoShape 40"/>
            <p:cNvCxnSpPr>
              <a:cxnSpLocks noChangeShapeType="1"/>
              <a:stCxn id="6" idx="7"/>
              <a:endCxn id="5" idx="3"/>
            </p:cNvCxnSpPr>
            <p:nvPr/>
          </p:nvCxnSpPr>
          <p:spPr bwMode="auto">
            <a:xfrm rot="5400000" flipH="1" flipV="1">
              <a:off x="4398433" y="2677015"/>
              <a:ext cx="438710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57" name="AutoShape 40"/>
          <p:cNvCxnSpPr>
            <a:cxnSpLocks noChangeShapeType="1"/>
          </p:cNvCxnSpPr>
          <p:nvPr/>
        </p:nvCxnSpPr>
        <p:spPr bwMode="auto">
          <a:xfrm flipV="1">
            <a:off x="575471" y="3665528"/>
            <a:ext cx="896424" cy="21602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AutoShape 40"/>
          <p:cNvCxnSpPr>
            <a:cxnSpLocks noChangeShapeType="1"/>
          </p:cNvCxnSpPr>
          <p:nvPr/>
        </p:nvCxnSpPr>
        <p:spPr bwMode="auto">
          <a:xfrm rot="5400000" flipH="1" flipV="1">
            <a:off x="2014266" y="4860643"/>
            <a:ext cx="739526" cy="47624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40"/>
          <p:cNvCxnSpPr>
            <a:cxnSpLocks noChangeShapeType="1"/>
            <a:stCxn id="44" idx="2"/>
            <a:endCxn id="4" idx="7"/>
          </p:cNvCxnSpPr>
          <p:nvPr/>
        </p:nvCxnSpPr>
        <p:spPr bwMode="auto">
          <a:xfrm rot="5400000">
            <a:off x="2450141" y="2103428"/>
            <a:ext cx="295555" cy="2193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40"/>
          <p:cNvCxnSpPr>
            <a:cxnSpLocks noChangeShapeType="1"/>
            <a:stCxn id="11" idx="2"/>
            <a:endCxn id="5" idx="7"/>
          </p:cNvCxnSpPr>
          <p:nvPr/>
        </p:nvCxnSpPr>
        <p:spPr bwMode="auto">
          <a:xfrm rot="5400000">
            <a:off x="3864119" y="2152625"/>
            <a:ext cx="447956" cy="27336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40"/>
          <p:cNvCxnSpPr>
            <a:cxnSpLocks noChangeShapeType="1"/>
            <a:stCxn id="14" idx="1"/>
            <a:endCxn id="9" idx="5"/>
          </p:cNvCxnSpPr>
          <p:nvPr/>
        </p:nvCxnSpPr>
        <p:spPr bwMode="auto">
          <a:xfrm rot="10800000">
            <a:off x="4693221" y="3531617"/>
            <a:ext cx="373987" cy="29555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" name="AutoShape 40"/>
          <p:cNvCxnSpPr>
            <a:cxnSpLocks noChangeShapeType="1"/>
            <a:endCxn id="13" idx="1"/>
          </p:cNvCxnSpPr>
          <p:nvPr/>
        </p:nvCxnSpPr>
        <p:spPr bwMode="auto">
          <a:xfrm rot="16200000" flipH="1">
            <a:off x="4024679" y="4198538"/>
            <a:ext cx="297726" cy="4442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1" y="2101786"/>
            <a:ext cx="776085" cy="6934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29" y="3439099"/>
            <a:ext cx="776085" cy="6934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908" y="5190086"/>
            <a:ext cx="776085" cy="693425"/>
          </a:xfrm>
          <a:prstGeom prst="rect">
            <a:avLst/>
          </a:prstGeom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641350" y="452343"/>
            <a:ext cx="7856538" cy="730708"/>
          </a:xfrm>
        </p:spPr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372007" y="1263650"/>
            <a:ext cx="3771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Clients</a:t>
            </a:r>
            <a:endParaRPr lang="en-US" sz="4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372007" y="2043242"/>
            <a:ext cx="3616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sz="2400" b="1" dirty="0" smtClean="0"/>
              <a:t>3-5 client locations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sz="2400" b="1" dirty="0" smtClean="0"/>
              <a:t>Random placement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372007" y="3718924"/>
            <a:ext cx="3771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Request pattern</a:t>
            </a:r>
            <a:endParaRPr lang="en-US" sz="4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372007" y="4498516"/>
            <a:ext cx="3616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sz="2400" b="1" dirty="0" smtClean="0"/>
              <a:t>Poisson process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sz="2400" b="1" dirty="0" smtClean="0"/>
              <a:t>Mean rate: 5-10 </a:t>
            </a:r>
            <a:r>
              <a:rPr lang="en-US" sz="2400" b="1" dirty="0" err="1" smtClean="0"/>
              <a:t>req</a:t>
            </a:r>
            <a:r>
              <a:rPr lang="en-US" sz="2400" b="1" dirty="0" smtClean="0"/>
              <a:t>/sec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4330" y="2551836"/>
            <a:ext cx="801534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Load-balancing strategies?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-Down Arrow 7"/>
          <p:cNvSpPr/>
          <p:nvPr/>
        </p:nvSpPr>
        <p:spPr>
          <a:xfrm>
            <a:off x="2326690" y="2401166"/>
            <a:ext cx="1099308" cy="2817369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36896" y="1403348"/>
            <a:ext cx="2593513" cy="9284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Simple but suboptimal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1536896" y="5218536"/>
            <a:ext cx="2593513" cy="9284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Complex but optimal</a:t>
            </a:r>
            <a:endParaRPr lang="en-US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1350" y="452343"/>
            <a:ext cx="7856538" cy="730708"/>
          </a:xfrm>
        </p:spPr>
        <p:txBody>
          <a:bodyPr/>
          <a:lstStyle/>
          <a:p>
            <a:r>
              <a:rPr lang="en-US" dirty="0" smtClean="0"/>
              <a:t>Design space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13474" y="1583380"/>
            <a:ext cx="3041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Disjoint-Shortest-Path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84345" y="5354495"/>
            <a:ext cx="804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Joint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02696" y="3468937"/>
            <a:ext cx="3663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Disjoint-Traffic-Engineering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700" dirty="0" smtClean="0"/>
              <a:t>Anatomy of a request-response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56438" y="4020788"/>
            <a:ext cx="4441990" cy="1588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194718" y="4021580"/>
            <a:ext cx="4440401" cy="1588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31412" y="4020786"/>
            <a:ext cx="4441989" cy="1588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78226" y="2001146"/>
            <a:ext cx="2135897" cy="523761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278226" y="3976709"/>
            <a:ext cx="4273383" cy="629604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276637" y="4758713"/>
            <a:ext cx="4273383" cy="629604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79815" y="2127358"/>
            <a:ext cx="2135897" cy="523761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12534" y="2803519"/>
            <a:ext cx="2135897" cy="523761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14123" y="2929731"/>
            <a:ext cx="2135897" cy="523761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76637" y="5388317"/>
            <a:ext cx="4271794" cy="724356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84290" y="3694732"/>
            <a:ext cx="3387171" cy="1588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523850" y="3651996"/>
            <a:ext cx="649431" cy="1588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782173" y="5043896"/>
            <a:ext cx="2135961" cy="1588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1715217" y="2001146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1696370" y="5389112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6570237" y="3328074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6570237" y="3975121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6570236" y="6112673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3854291" y="2649531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3851113" y="2801931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4051621" y="2741478"/>
            <a:ext cx="120909" cy="1588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862749" y="1446971"/>
            <a:ext cx="834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Client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520753" y="1446971"/>
            <a:ext cx="1789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Load-Balancer</a:t>
            </a:r>
            <a:endParaRPr 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097026" y="1446971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Server</a:t>
            </a:r>
            <a:endParaRPr 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445899" y="2929731"/>
            <a:ext cx="461665" cy="152635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Response Time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47771" y="4758713"/>
            <a:ext cx="864339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Deliver 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50948" y="3453492"/>
            <a:ext cx="977814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Retrieve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56389" y="2547305"/>
            <a:ext cx="897902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Choose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741890">
            <a:off x="2952777" y="1897525"/>
            <a:ext cx="96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21102278">
            <a:off x="3482476" y="3932264"/>
            <a:ext cx="1841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Response 1</a:t>
            </a:r>
            <a:r>
              <a:rPr lang="en-US" baseline="30000" dirty="0" smtClean="0"/>
              <a:t>st</a:t>
            </a:r>
            <a:r>
              <a:rPr lang="en-US" dirty="0" smtClean="0"/>
              <a:t> byte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21102278">
            <a:off x="3414312" y="4692968"/>
            <a:ext cx="196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Response last byte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 rot="511251">
            <a:off x="3680628" y="5767827"/>
            <a:ext cx="1439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byte </a:t>
            </a:r>
            <a:r>
              <a:rPr lang="en-US" dirty="0" err="1" smtClean="0"/>
              <a:t>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Explosion 1 185"/>
          <p:cNvSpPr/>
          <p:nvPr/>
        </p:nvSpPr>
        <p:spPr>
          <a:xfrm>
            <a:off x="3639325" y="2504860"/>
            <a:ext cx="590267" cy="453629"/>
          </a:xfrm>
          <a:prstGeom prst="irregularSeal1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  <a:reflection blurRad="12700" stA="25000" endPos="15000" dist="50800" dir="5400000" sy="-100000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503940" y="3147370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256108" y="2684169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416044" y="3537614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229620" y="3811934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2215934" y="4393721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3038523" y="3010210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3078697" y="4263579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" name="AutoShape 40"/>
          <p:cNvCxnSpPr>
            <a:cxnSpLocks noChangeShapeType="1"/>
            <a:stCxn id="4" idx="7"/>
            <a:endCxn id="5" idx="2"/>
          </p:cNvCxnSpPr>
          <p:nvPr/>
        </p:nvCxnSpPr>
        <p:spPr bwMode="auto">
          <a:xfrm rot="5400000" flipH="1" flipV="1">
            <a:off x="1813990" y="2745426"/>
            <a:ext cx="366214" cy="51802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40"/>
          <p:cNvCxnSpPr>
            <a:cxnSpLocks noChangeShapeType="1"/>
            <a:stCxn id="9" idx="1"/>
            <a:endCxn id="5" idx="6"/>
          </p:cNvCxnSpPr>
          <p:nvPr/>
        </p:nvCxnSpPr>
        <p:spPr bwMode="auto">
          <a:xfrm rot="16200000" flipV="1">
            <a:off x="2690035" y="2661722"/>
            <a:ext cx="229054" cy="54826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" name="AutoShape 40"/>
          <p:cNvCxnSpPr>
            <a:cxnSpLocks noChangeShapeType="1"/>
            <a:stCxn id="6" idx="5"/>
            <a:endCxn id="10" idx="1"/>
          </p:cNvCxnSpPr>
          <p:nvPr/>
        </p:nvCxnSpPr>
        <p:spPr bwMode="auto">
          <a:xfrm rot="16200000" flipH="1">
            <a:off x="2618535" y="3803416"/>
            <a:ext cx="531991" cy="46867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40"/>
          <p:cNvCxnSpPr>
            <a:cxnSpLocks noChangeShapeType="1"/>
            <a:stCxn id="6" idx="4"/>
            <a:endCxn id="8" idx="0"/>
          </p:cNvCxnSpPr>
          <p:nvPr/>
        </p:nvCxnSpPr>
        <p:spPr bwMode="auto">
          <a:xfrm rot="5400000">
            <a:off x="2162256" y="4002772"/>
            <a:ext cx="581787" cy="20011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" name="AutoShape 40"/>
          <p:cNvCxnSpPr>
            <a:cxnSpLocks noChangeShapeType="1"/>
            <a:stCxn id="4" idx="3"/>
            <a:endCxn id="7" idx="0"/>
          </p:cNvCxnSpPr>
          <p:nvPr/>
        </p:nvCxnSpPr>
        <p:spPr bwMode="auto">
          <a:xfrm rot="5400000">
            <a:off x="1240239" y="3508059"/>
            <a:ext cx="430417" cy="1773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AutoShape 40"/>
          <p:cNvCxnSpPr>
            <a:cxnSpLocks noChangeShapeType="1"/>
            <a:stCxn id="8" idx="1"/>
            <a:endCxn id="7" idx="5"/>
          </p:cNvCxnSpPr>
          <p:nvPr/>
        </p:nvCxnSpPr>
        <p:spPr bwMode="auto">
          <a:xfrm rot="16200000" flipV="1">
            <a:off x="1666031" y="3843818"/>
            <a:ext cx="387813" cy="79234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" name="AutoShape 40"/>
          <p:cNvCxnSpPr>
            <a:cxnSpLocks noChangeShapeType="1"/>
            <a:stCxn id="10" idx="2"/>
            <a:endCxn id="8" idx="6"/>
          </p:cNvCxnSpPr>
          <p:nvPr/>
        </p:nvCxnSpPr>
        <p:spPr bwMode="auto">
          <a:xfrm rot="10800000" flipV="1">
            <a:off x="2490255" y="4400739"/>
            <a:ext cx="588443" cy="13014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0"/>
          <p:cNvCxnSpPr>
            <a:cxnSpLocks noChangeShapeType="1"/>
            <a:stCxn id="7" idx="6"/>
            <a:endCxn id="6" idx="2"/>
          </p:cNvCxnSpPr>
          <p:nvPr/>
        </p:nvCxnSpPr>
        <p:spPr bwMode="auto">
          <a:xfrm flipV="1">
            <a:off x="1503940" y="3674774"/>
            <a:ext cx="912104" cy="27432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40"/>
          <p:cNvCxnSpPr>
            <a:cxnSpLocks noChangeShapeType="1"/>
            <a:stCxn id="6" idx="7"/>
            <a:endCxn id="9" idx="3"/>
          </p:cNvCxnSpPr>
          <p:nvPr/>
        </p:nvCxnSpPr>
        <p:spPr bwMode="auto">
          <a:xfrm rot="5400000" flipH="1" flipV="1">
            <a:off x="2697728" y="3196820"/>
            <a:ext cx="333430" cy="42850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Group 43"/>
          <p:cNvGrpSpPr/>
          <p:nvPr/>
        </p:nvGrpSpPr>
        <p:grpSpPr>
          <a:xfrm>
            <a:off x="2190715" y="1998365"/>
            <a:ext cx="202553" cy="304797"/>
            <a:chOff x="4149694" y="1720787"/>
            <a:chExt cx="304800" cy="457201"/>
          </a:xfrm>
        </p:grpSpPr>
        <p:sp>
          <p:nvSpPr>
            <p:cNvPr id="12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260806" y="1768414"/>
              <a:ext cx="96319" cy="384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94"/>
          <p:cNvGrpSpPr/>
          <p:nvPr/>
        </p:nvGrpSpPr>
        <p:grpSpPr>
          <a:xfrm>
            <a:off x="3804045" y="2611778"/>
            <a:ext cx="202553" cy="304799"/>
            <a:chOff x="4149694" y="1720787"/>
            <a:chExt cx="304800" cy="457201"/>
          </a:xfrm>
        </p:grpSpPr>
        <p:sp>
          <p:nvSpPr>
            <p:cNvPr id="96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260806" y="2092261"/>
              <a:ext cx="91440" cy="5486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98"/>
          <p:cNvGrpSpPr/>
          <p:nvPr/>
        </p:nvGrpSpPr>
        <p:grpSpPr>
          <a:xfrm>
            <a:off x="3772416" y="3411761"/>
            <a:ext cx="202553" cy="304799"/>
            <a:chOff x="4149694" y="1720787"/>
            <a:chExt cx="304800" cy="457201"/>
          </a:xfrm>
        </p:grpSpPr>
        <p:sp>
          <p:nvSpPr>
            <p:cNvPr id="100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4260806" y="1863657"/>
              <a:ext cx="91440" cy="274322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02"/>
          <p:cNvGrpSpPr/>
          <p:nvPr/>
        </p:nvGrpSpPr>
        <p:grpSpPr>
          <a:xfrm>
            <a:off x="3390666" y="4731175"/>
            <a:ext cx="202553" cy="304797"/>
            <a:chOff x="4149694" y="1720787"/>
            <a:chExt cx="304800" cy="457201"/>
          </a:xfrm>
        </p:grpSpPr>
        <p:sp>
          <p:nvSpPr>
            <p:cNvPr id="104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4260806" y="1997015"/>
              <a:ext cx="91440" cy="150878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7" name="AutoShape 40"/>
          <p:cNvCxnSpPr>
            <a:cxnSpLocks noChangeShapeType="1"/>
            <a:stCxn id="4" idx="1"/>
          </p:cNvCxnSpPr>
          <p:nvPr/>
        </p:nvCxnSpPr>
        <p:spPr bwMode="auto">
          <a:xfrm rot="16200000" flipV="1">
            <a:off x="1192759" y="2836189"/>
            <a:ext cx="203043" cy="49966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1" name="AutoShape 40"/>
          <p:cNvCxnSpPr>
            <a:cxnSpLocks noChangeShapeType="1"/>
            <a:stCxn id="7" idx="3"/>
          </p:cNvCxnSpPr>
          <p:nvPr/>
        </p:nvCxnSpPr>
        <p:spPr bwMode="auto">
          <a:xfrm rot="5400000">
            <a:off x="991402" y="3906258"/>
            <a:ext cx="138569" cy="41821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4" name="AutoShape 40"/>
          <p:cNvCxnSpPr>
            <a:cxnSpLocks noChangeShapeType="1"/>
            <a:stCxn id="8" idx="3"/>
          </p:cNvCxnSpPr>
          <p:nvPr/>
        </p:nvCxnSpPr>
        <p:spPr bwMode="auto">
          <a:xfrm rot="5400000">
            <a:off x="1866215" y="4622204"/>
            <a:ext cx="384228" cy="39555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75" y="2771543"/>
            <a:ext cx="477105" cy="426289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22" y="3923918"/>
            <a:ext cx="477105" cy="426289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333" y="4798951"/>
            <a:ext cx="477105" cy="426289"/>
          </a:xfrm>
          <a:prstGeom prst="rect">
            <a:avLst/>
          </a:prstGeom>
        </p:spPr>
      </p:pic>
      <p:cxnSp>
        <p:nvCxnSpPr>
          <p:cNvPr id="119" name="AutoShape 40"/>
          <p:cNvCxnSpPr>
            <a:cxnSpLocks noChangeShapeType="1"/>
            <a:stCxn id="5" idx="0"/>
            <a:endCxn id="12" idx="2"/>
          </p:cNvCxnSpPr>
          <p:nvPr/>
        </p:nvCxnSpPr>
        <p:spPr bwMode="auto">
          <a:xfrm rot="16200000" flipV="1">
            <a:off x="2152126" y="2443027"/>
            <a:ext cx="381008" cy="10127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" name="AutoShape 40"/>
          <p:cNvCxnSpPr>
            <a:cxnSpLocks noChangeShapeType="1"/>
            <a:stCxn id="9" idx="7"/>
            <a:endCxn id="96" idx="1"/>
          </p:cNvCxnSpPr>
          <p:nvPr/>
        </p:nvCxnSpPr>
        <p:spPr bwMode="auto">
          <a:xfrm rot="5400000" flipH="1" flipV="1">
            <a:off x="3395254" y="2641593"/>
            <a:ext cx="286206" cy="5313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5" name="AutoShape 40"/>
          <p:cNvCxnSpPr>
            <a:cxnSpLocks noChangeShapeType="1"/>
            <a:stCxn id="9" idx="5"/>
            <a:endCxn id="100" idx="1"/>
          </p:cNvCxnSpPr>
          <p:nvPr/>
        </p:nvCxnSpPr>
        <p:spPr bwMode="auto">
          <a:xfrm rot="16200000" flipH="1">
            <a:off x="3362642" y="3154385"/>
            <a:ext cx="319803" cy="49974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" name="AutoShape 40"/>
          <p:cNvCxnSpPr>
            <a:cxnSpLocks noChangeShapeType="1"/>
            <a:stCxn id="10" idx="5"/>
            <a:endCxn id="104" idx="0"/>
          </p:cNvCxnSpPr>
          <p:nvPr/>
        </p:nvCxnSpPr>
        <p:spPr bwMode="auto">
          <a:xfrm rot="16200000" flipH="1">
            <a:off x="3285669" y="4524900"/>
            <a:ext cx="233448" cy="17909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7" name="Straight Arrow Connector 186"/>
          <p:cNvCxnSpPr/>
          <p:nvPr/>
        </p:nvCxnSpPr>
        <p:spPr>
          <a:xfrm>
            <a:off x="640426" y="3845272"/>
            <a:ext cx="454821" cy="1588"/>
          </a:xfrm>
          <a:prstGeom prst="straightConnector1">
            <a:avLst/>
          </a:prstGeom>
          <a:ln w="63500" cap="flat">
            <a:solidFill>
              <a:schemeClr val="accent6"/>
            </a:solidFill>
            <a:tailEnd type="stealth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2" name="Title 1"/>
          <p:cNvSpPr>
            <a:spLocks noGrp="1"/>
          </p:cNvSpPr>
          <p:nvPr>
            <p:ph type="title"/>
          </p:nvPr>
        </p:nvSpPr>
        <p:spPr>
          <a:xfrm>
            <a:off x="641350" y="452343"/>
            <a:ext cx="7856538" cy="730708"/>
          </a:xfrm>
        </p:spPr>
        <p:txBody>
          <a:bodyPr/>
          <a:lstStyle/>
          <a:p>
            <a:r>
              <a:rPr lang="en-US" dirty="0" smtClean="0"/>
              <a:t>Disjoint-Shortest-Path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4653381" y="2286148"/>
            <a:ext cx="41410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sz="2400" dirty="0" smtClean="0"/>
              <a:t>CDN selects the least loaded server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sz="2000" i="1" dirty="0" smtClean="0"/>
              <a:t>Load = retrieve + deliver</a:t>
            </a:r>
            <a:endParaRPr lang="en-US" sz="2000" i="1" dirty="0"/>
          </a:p>
        </p:txBody>
      </p:sp>
      <p:sp>
        <p:nvSpPr>
          <p:cNvPr id="92" name="TextBox 91"/>
          <p:cNvSpPr txBox="1"/>
          <p:nvPr/>
        </p:nvSpPr>
        <p:spPr>
          <a:xfrm>
            <a:off x="4653381" y="3472754"/>
            <a:ext cx="4141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sz="2400" dirty="0" smtClean="0"/>
              <a:t>ISP independently selects the shortest path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91" grpId="0"/>
      <p:bldP spid="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Explosion 1 185"/>
          <p:cNvSpPr/>
          <p:nvPr/>
        </p:nvSpPr>
        <p:spPr>
          <a:xfrm>
            <a:off x="3639325" y="2504860"/>
            <a:ext cx="590267" cy="453629"/>
          </a:xfrm>
          <a:prstGeom prst="irregularSeal1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  <a:reflection blurRad="12700" stA="25000" endPos="15000" dist="50800" dir="5400000" sy="-100000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503940" y="3147370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256108" y="2684169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416044" y="3537614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229620" y="3811934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2215934" y="4393721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3038523" y="3010210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3078697" y="4263579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" name="AutoShape 40"/>
          <p:cNvCxnSpPr>
            <a:cxnSpLocks noChangeShapeType="1"/>
            <a:stCxn id="4" idx="7"/>
            <a:endCxn id="5" idx="2"/>
          </p:cNvCxnSpPr>
          <p:nvPr/>
        </p:nvCxnSpPr>
        <p:spPr bwMode="auto">
          <a:xfrm rot="5400000" flipH="1" flipV="1">
            <a:off x="1813990" y="2745426"/>
            <a:ext cx="366214" cy="51802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40"/>
          <p:cNvCxnSpPr>
            <a:cxnSpLocks noChangeShapeType="1"/>
            <a:stCxn id="9" idx="1"/>
            <a:endCxn id="5" idx="6"/>
          </p:cNvCxnSpPr>
          <p:nvPr/>
        </p:nvCxnSpPr>
        <p:spPr bwMode="auto">
          <a:xfrm rot="16200000" flipV="1">
            <a:off x="2690035" y="2661722"/>
            <a:ext cx="229054" cy="54826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" name="AutoShape 40"/>
          <p:cNvCxnSpPr>
            <a:cxnSpLocks noChangeShapeType="1"/>
            <a:stCxn id="6" idx="5"/>
            <a:endCxn id="10" idx="1"/>
          </p:cNvCxnSpPr>
          <p:nvPr/>
        </p:nvCxnSpPr>
        <p:spPr bwMode="auto">
          <a:xfrm rot="16200000" flipH="1">
            <a:off x="2618535" y="3803416"/>
            <a:ext cx="531991" cy="46867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40"/>
          <p:cNvCxnSpPr>
            <a:cxnSpLocks noChangeShapeType="1"/>
            <a:stCxn id="6" idx="4"/>
            <a:endCxn id="8" idx="0"/>
          </p:cNvCxnSpPr>
          <p:nvPr/>
        </p:nvCxnSpPr>
        <p:spPr bwMode="auto">
          <a:xfrm rot="5400000">
            <a:off x="2162256" y="4002772"/>
            <a:ext cx="581787" cy="20011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" name="AutoShape 40"/>
          <p:cNvCxnSpPr>
            <a:cxnSpLocks noChangeShapeType="1"/>
            <a:stCxn id="4" idx="3"/>
            <a:endCxn id="7" idx="0"/>
          </p:cNvCxnSpPr>
          <p:nvPr/>
        </p:nvCxnSpPr>
        <p:spPr bwMode="auto">
          <a:xfrm rot="5400000">
            <a:off x="1240239" y="3508059"/>
            <a:ext cx="430417" cy="1773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AutoShape 40"/>
          <p:cNvCxnSpPr>
            <a:cxnSpLocks noChangeShapeType="1"/>
            <a:stCxn id="8" idx="1"/>
            <a:endCxn id="7" idx="5"/>
          </p:cNvCxnSpPr>
          <p:nvPr/>
        </p:nvCxnSpPr>
        <p:spPr bwMode="auto">
          <a:xfrm rot="16200000" flipV="1">
            <a:off x="1666031" y="3843818"/>
            <a:ext cx="387813" cy="79234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" name="AutoShape 40"/>
          <p:cNvCxnSpPr>
            <a:cxnSpLocks noChangeShapeType="1"/>
            <a:stCxn id="10" idx="2"/>
            <a:endCxn id="8" idx="6"/>
          </p:cNvCxnSpPr>
          <p:nvPr/>
        </p:nvCxnSpPr>
        <p:spPr bwMode="auto">
          <a:xfrm rot="10800000" flipV="1">
            <a:off x="2490255" y="4400739"/>
            <a:ext cx="588443" cy="13014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0"/>
          <p:cNvCxnSpPr>
            <a:cxnSpLocks noChangeShapeType="1"/>
            <a:stCxn id="7" idx="6"/>
            <a:endCxn id="6" idx="2"/>
          </p:cNvCxnSpPr>
          <p:nvPr/>
        </p:nvCxnSpPr>
        <p:spPr bwMode="auto">
          <a:xfrm flipV="1">
            <a:off x="1503940" y="3674774"/>
            <a:ext cx="912104" cy="27432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40"/>
          <p:cNvCxnSpPr>
            <a:cxnSpLocks noChangeShapeType="1"/>
            <a:stCxn id="6" idx="7"/>
            <a:endCxn id="9" idx="3"/>
          </p:cNvCxnSpPr>
          <p:nvPr/>
        </p:nvCxnSpPr>
        <p:spPr bwMode="auto">
          <a:xfrm rot="5400000" flipH="1" flipV="1">
            <a:off x="2697728" y="3196820"/>
            <a:ext cx="333430" cy="42850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</p:cxnSp>
      <p:grpSp>
        <p:nvGrpSpPr>
          <p:cNvPr id="2" name="Group 43"/>
          <p:cNvGrpSpPr/>
          <p:nvPr/>
        </p:nvGrpSpPr>
        <p:grpSpPr>
          <a:xfrm>
            <a:off x="2190715" y="1998365"/>
            <a:ext cx="202553" cy="304797"/>
            <a:chOff x="4149694" y="1720787"/>
            <a:chExt cx="304800" cy="457201"/>
          </a:xfrm>
        </p:grpSpPr>
        <p:sp>
          <p:nvSpPr>
            <p:cNvPr id="12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260806" y="1768414"/>
              <a:ext cx="96319" cy="384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94"/>
          <p:cNvGrpSpPr/>
          <p:nvPr/>
        </p:nvGrpSpPr>
        <p:grpSpPr>
          <a:xfrm>
            <a:off x="3804045" y="2611778"/>
            <a:ext cx="202553" cy="304799"/>
            <a:chOff x="4149694" y="1720787"/>
            <a:chExt cx="304800" cy="457201"/>
          </a:xfrm>
        </p:grpSpPr>
        <p:sp>
          <p:nvSpPr>
            <p:cNvPr id="96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260806" y="2092261"/>
              <a:ext cx="91440" cy="5486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98"/>
          <p:cNvGrpSpPr/>
          <p:nvPr/>
        </p:nvGrpSpPr>
        <p:grpSpPr>
          <a:xfrm>
            <a:off x="3772416" y="3411761"/>
            <a:ext cx="202553" cy="304799"/>
            <a:chOff x="4149694" y="1720787"/>
            <a:chExt cx="304800" cy="457201"/>
          </a:xfrm>
        </p:grpSpPr>
        <p:sp>
          <p:nvSpPr>
            <p:cNvPr id="100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4260806" y="1863657"/>
              <a:ext cx="91440" cy="274322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02"/>
          <p:cNvGrpSpPr/>
          <p:nvPr/>
        </p:nvGrpSpPr>
        <p:grpSpPr>
          <a:xfrm>
            <a:off x="3390666" y="4731175"/>
            <a:ext cx="202553" cy="304797"/>
            <a:chOff x="4149694" y="1720787"/>
            <a:chExt cx="304800" cy="457201"/>
          </a:xfrm>
        </p:grpSpPr>
        <p:sp>
          <p:nvSpPr>
            <p:cNvPr id="104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4260806" y="1997015"/>
              <a:ext cx="91440" cy="150878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7" name="AutoShape 40"/>
          <p:cNvCxnSpPr>
            <a:cxnSpLocks noChangeShapeType="1"/>
            <a:stCxn id="4" idx="1"/>
          </p:cNvCxnSpPr>
          <p:nvPr/>
        </p:nvCxnSpPr>
        <p:spPr bwMode="auto">
          <a:xfrm rot="16200000" flipV="1">
            <a:off x="1192759" y="2836189"/>
            <a:ext cx="203043" cy="49966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1" name="AutoShape 40"/>
          <p:cNvCxnSpPr>
            <a:cxnSpLocks noChangeShapeType="1"/>
            <a:stCxn id="7" idx="3"/>
          </p:cNvCxnSpPr>
          <p:nvPr/>
        </p:nvCxnSpPr>
        <p:spPr bwMode="auto">
          <a:xfrm rot="5400000">
            <a:off x="991402" y="3906258"/>
            <a:ext cx="138569" cy="41821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4" name="AutoShape 40"/>
          <p:cNvCxnSpPr>
            <a:cxnSpLocks noChangeShapeType="1"/>
            <a:stCxn id="8" idx="3"/>
          </p:cNvCxnSpPr>
          <p:nvPr/>
        </p:nvCxnSpPr>
        <p:spPr bwMode="auto">
          <a:xfrm rot="5400000">
            <a:off x="1866215" y="4622204"/>
            <a:ext cx="384228" cy="39555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75" y="2771543"/>
            <a:ext cx="477105" cy="426289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22" y="3923918"/>
            <a:ext cx="477105" cy="426289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333" y="4798951"/>
            <a:ext cx="477105" cy="426289"/>
          </a:xfrm>
          <a:prstGeom prst="rect">
            <a:avLst/>
          </a:prstGeom>
        </p:spPr>
      </p:pic>
      <p:cxnSp>
        <p:nvCxnSpPr>
          <p:cNvPr id="119" name="AutoShape 40"/>
          <p:cNvCxnSpPr>
            <a:cxnSpLocks noChangeShapeType="1"/>
            <a:stCxn id="5" idx="0"/>
            <a:endCxn id="12" idx="2"/>
          </p:cNvCxnSpPr>
          <p:nvPr/>
        </p:nvCxnSpPr>
        <p:spPr bwMode="auto">
          <a:xfrm rot="16200000" flipV="1">
            <a:off x="2152126" y="2443027"/>
            <a:ext cx="381008" cy="10127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" name="AutoShape 40"/>
          <p:cNvCxnSpPr>
            <a:cxnSpLocks noChangeShapeType="1"/>
            <a:stCxn id="9" idx="7"/>
            <a:endCxn id="96" idx="1"/>
          </p:cNvCxnSpPr>
          <p:nvPr/>
        </p:nvCxnSpPr>
        <p:spPr bwMode="auto">
          <a:xfrm rot="5400000" flipH="1" flipV="1">
            <a:off x="3395254" y="2641593"/>
            <a:ext cx="286206" cy="5313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5" name="AutoShape 40"/>
          <p:cNvCxnSpPr>
            <a:cxnSpLocks noChangeShapeType="1"/>
            <a:stCxn id="9" idx="5"/>
            <a:endCxn id="100" idx="1"/>
          </p:cNvCxnSpPr>
          <p:nvPr/>
        </p:nvCxnSpPr>
        <p:spPr bwMode="auto">
          <a:xfrm rot="16200000" flipH="1">
            <a:off x="3362642" y="3154385"/>
            <a:ext cx="319803" cy="49974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" name="AutoShape 40"/>
          <p:cNvCxnSpPr>
            <a:cxnSpLocks noChangeShapeType="1"/>
            <a:stCxn id="10" idx="5"/>
            <a:endCxn id="104" idx="0"/>
          </p:cNvCxnSpPr>
          <p:nvPr/>
        </p:nvCxnSpPr>
        <p:spPr bwMode="auto">
          <a:xfrm rot="16200000" flipH="1">
            <a:off x="3285669" y="4524900"/>
            <a:ext cx="233448" cy="17909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7" name="Straight Arrow Connector 186"/>
          <p:cNvCxnSpPr/>
          <p:nvPr/>
        </p:nvCxnSpPr>
        <p:spPr>
          <a:xfrm>
            <a:off x="640426" y="3845272"/>
            <a:ext cx="454821" cy="1588"/>
          </a:xfrm>
          <a:prstGeom prst="straightConnector1">
            <a:avLst/>
          </a:prstGeom>
          <a:ln w="63500" cap="flat">
            <a:solidFill>
              <a:schemeClr val="accent6"/>
            </a:solidFill>
            <a:tailEnd type="stealth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9" name="Title 1"/>
          <p:cNvSpPr>
            <a:spLocks noGrp="1"/>
          </p:cNvSpPr>
          <p:nvPr>
            <p:ph type="title"/>
          </p:nvPr>
        </p:nvSpPr>
        <p:spPr>
          <a:xfrm>
            <a:off x="641350" y="452343"/>
            <a:ext cx="7856538" cy="730708"/>
          </a:xfrm>
        </p:spPr>
        <p:txBody>
          <a:bodyPr/>
          <a:lstStyle/>
          <a:p>
            <a:r>
              <a:rPr lang="en-US" dirty="0" smtClean="0"/>
              <a:t>Disjoint-Traffic-Engineering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4653381" y="2286148"/>
            <a:ext cx="41410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sz="2400" dirty="0" smtClean="0"/>
              <a:t>CDN selects the least loaded server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sz="2000" i="1" dirty="0" smtClean="0"/>
              <a:t>Load = retrieve + deliver</a:t>
            </a:r>
            <a:endParaRPr lang="en-US" sz="2000" i="1" dirty="0"/>
          </a:p>
        </p:txBody>
      </p:sp>
      <p:sp>
        <p:nvSpPr>
          <p:cNvPr id="92" name="TextBox 91"/>
          <p:cNvSpPr txBox="1"/>
          <p:nvPr/>
        </p:nvSpPr>
        <p:spPr>
          <a:xfrm>
            <a:off x="4653381" y="3485663"/>
            <a:ext cx="41410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sz="2400" dirty="0" smtClean="0"/>
              <a:t>ISP independently selects path to minimize max load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sz="2000" dirty="0" smtClean="0"/>
              <a:t>Max bandwidth headroom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91" grpId="0"/>
      <p:bldP spid="9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itle 1"/>
          <p:cNvSpPr>
            <a:spLocks noGrp="1"/>
          </p:cNvSpPr>
          <p:nvPr>
            <p:ph type="title"/>
          </p:nvPr>
        </p:nvSpPr>
        <p:spPr>
          <a:xfrm>
            <a:off x="641350" y="452343"/>
            <a:ext cx="7856538" cy="730708"/>
          </a:xfrm>
        </p:spPr>
        <p:txBody>
          <a:bodyPr/>
          <a:lstStyle/>
          <a:p>
            <a:r>
              <a:rPr lang="en-US" dirty="0" smtClean="0"/>
              <a:t>Joint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4653381" y="2286148"/>
            <a:ext cx="414108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sz="2400" dirty="0" smtClean="0"/>
              <a:t>Single controller jointly selects the best (server, path) pair</a:t>
            </a:r>
            <a:endParaRPr lang="en-US" sz="2400" dirty="0"/>
          </a:p>
        </p:txBody>
      </p:sp>
      <p:sp>
        <p:nvSpPr>
          <p:cNvPr id="53" name="Explosion 1 52"/>
          <p:cNvSpPr/>
          <p:nvPr/>
        </p:nvSpPr>
        <p:spPr>
          <a:xfrm>
            <a:off x="3290674" y="4618860"/>
            <a:ext cx="590267" cy="453629"/>
          </a:xfrm>
          <a:prstGeom prst="irregularSeal1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  <a:reflection blurRad="12700" stA="25000" endPos="15000" dist="50800" dir="5400000" sy="-100000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4"/>
          <p:cNvSpPr>
            <a:spLocks noChangeArrowheads="1"/>
          </p:cNvSpPr>
          <p:nvPr/>
        </p:nvSpPr>
        <p:spPr bwMode="auto">
          <a:xfrm>
            <a:off x="1610384" y="3110889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2362552" y="2647688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2522488" y="3501133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4"/>
          <p:cNvSpPr>
            <a:spLocks noChangeArrowheads="1"/>
          </p:cNvSpPr>
          <p:nvPr/>
        </p:nvSpPr>
        <p:spPr bwMode="auto">
          <a:xfrm>
            <a:off x="1336064" y="3775453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4"/>
          <p:cNvSpPr>
            <a:spLocks noChangeArrowheads="1"/>
          </p:cNvSpPr>
          <p:nvPr/>
        </p:nvSpPr>
        <p:spPr bwMode="auto">
          <a:xfrm>
            <a:off x="2322378" y="4357240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4"/>
          <p:cNvSpPr>
            <a:spLocks noChangeArrowheads="1"/>
          </p:cNvSpPr>
          <p:nvPr/>
        </p:nvSpPr>
        <p:spPr bwMode="auto">
          <a:xfrm>
            <a:off x="3144967" y="2973729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4"/>
          <p:cNvSpPr>
            <a:spLocks noChangeArrowheads="1"/>
          </p:cNvSpPr>
          <p:nvPr/>
        </p:nvSpPr>
        <p:spPr bwMode="auto">
          <a:xfrm>
            <a:off x="3185141" y="4227098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1" name="AutoShape 40"/>
          <p:cNvCxnSpPr>
            <a:cxnSpLocks noChangeShapeType="1"/>
            <a:stCxn id="54" idx="7"/>
            <a:endCxn id="55" idx="2"/>
          </p:cNvCxnSpPr>
          <p:nvPr/>
        </p:nvCxnSpPr>
        <p:spPr bwMode="auto">
          <a:xfrm rot="5400000" flipH="1" flipV="1">
            <a:off x="1920434" y="2708945"/>
            <a:ext cx="366214" cy="51802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" name="AutoShape 40"/>
          <p:cNvCxnSpPr>
            <a:cxnSpLocks noChangeShapeType="1"/>
            <a:stCxn id="59" idx="1"/>
            <a:endCxn id="55" idx="6"/>
          </p:cNvCxnSpPr>
          <p:nvPr/>
        </p:nvCxnSpPr>
        <p:spPr bwMode="auto">
          <a:xfrm rot="16200000" flipV="1">
            <a:off x="2796479" y="2625241"/>
            <a:ext cx="229054" cy="54826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3" name="AutoShape 40"/>
          <p:cNvCxnSpPr>
            <a:cxnSpLocks noChangeShapeType="1"/>
            <a:stCxn id="56" idx="5"/>
            <a:endCxn id="60" idx="1"/>
          </p:cNvCxnSpPr>
          <p:nvPr/>
        </p:nvCxnSpPr>
        <p:spPr bwMode="auto">
          <a:xfrm rot="16200000" flipH="1">
            <a:off x="2724979" y="3766935"/>
            <a:ext cx="531991" cy="46867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AutoShape 40"/>
          <p:cNvCxnSpPr>
            <a:cxnSpLocks noChangeShapeType="1"/>
            <a:stCxn id="56" idx="4"/>
            <a:endCxn id="58" idx="0"/>
          </p:cNvCxnSpPr>
          <p:nvPr/>
        </p:nvCxnSpPr>
        <p:spPr bwMode="auto">
          <a:xfrm rot="5400000">
            <a:off x="2268700" y="3966291"/>
            <a:ext cx="581787" cy="20011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40"/>
          <p:cNvCxnSpPr>
            <a:cxnSpLocks noChangeShapeType="1"/>
            <a:stCxn id="54" idx="3"/>
            <a:endCxn id="57" idx="0"/>
          </p:cNvCxnSpPr>
          <p:nvPr/>
        </p:nvCxnSpPr>
        <p:spPr bwMode="auto">
          <a:xfrm rot="5400000">
            <a:off x="1346683" y="3471578"/>
            <a:ext cx="430417" cy="1773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40"/>
          <p:cNvCxnSpPr>
            <a:cxnSpLocks noChangeShapeType="1"/>
            <a:stCxn id="58" idx="1"/>
            <a:endCxn id="57" idx="5"/>
          </p:cNvCxnSpPr>
          <p:nvPr/>
        </p:nvCxnSpPr>
        <p:spPr bwMode="auto">
          <a:xfrm rot="16200000" flipV="1">
            <a:off x="1772475" y="3807337"/>
            <a:ext cx="387813" cy="79234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40"/>
          <p:cNvCxnSpPr>
            <a:cxnSpLocks noChangeShapeType="1"/>
            <a:stCxn id="60" idx="2"/>
            <a:endCxn id="58" idx="6"/>
          </p:cNvCxnSpPr>
          <p:nvPr/>
        </p:nvCxnSpPr>
        <p:spPr bwMode="auto">
          <a:xfrm rot="10800000" flipV="1">
            <a:off x="2596699" y="4364258"/>
            <a:ext cx="588443" cy="13014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40"/>
          <p:cNvCxnSpPr>
            <a:cxnSpLocks noChangeShapeType="1"/>
            <a:stCxn id="57" idx="6"/>
            <a:endCxn id="56" idx="2"/>
          </p:cNvCxnSpPr>
          <p:nvPr/>
        </p:nvCxnSpPr>
        <p:spPr bwMode="auto">
          <a:xfrm flipV="1">
            <a:off x="1610384" y="3638293"/>
            <a:ext cx="912104" cy="27432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40"/>
          <p:cNvCxnSpPr>
            <a:cxnSpLocks noChangeShapeType="1"/>
            <a:stCxn id="56" idx="7"/>
            <a:endCxn id="59" idx="3"/>
          </p:cNvCxnSpPr>
          <p:nvPr/>
        </p:nvCxnSpPr>
        <p:spPr bwMode="auto">
          <a:xfrm rot="5400000" flipH="1" flipV="1">
            <a:off x="2804172" y="3160339"/>
            <a:ext cx="333430" cy="42850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70" name="Group 69"/>
          <p:cNvGrpSpPr/>
          <p:nvPr/>
        </p:nvGrpSpPr>
        <p:grpSpPr>
          <a:xfrm>
            <a:off x="2297159" y="1961884"/>
            <a:ext cx="202553" cy="304797"/>
            <a:chOff x="4149694" y="1720787"/>
            <a:chExt cx="304800" cy="457201"/>
          </a:xfrm>
        </p:grpSpPr>
        <p:sp>
          <p:nvSpPr>
            <p:cNvPr id="71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4260806" y="1768414"/>
              <a:ext cx="96319" cy="384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910489" y="2575297"/>
            <a:ext cx="202553" cy="304799"/>
            <a:chOff x="4149694" y="1720787"/>
            <a:chExt cx="304800" cy="457201"/>
          </a:xfrm>
        </p:grpSpPr>
        <p:sp>
          <p:nvSpPr>
            <p:cNvPr id="75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4260806" y="2092261"/>
              <a:ext cx="91440" cy="5486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878860" y="3375280"/>
            <a:ext cx="202553" cy="304799"/>
            <a:chOff x="4149694" y="1720787"/>
            <a:chExt cx="304800" cy="457201"/>
          </a:xfrm>
        </p:grpSpPr>
        <p:sp>
          <p:nvSpPr>
            <p:cNvPr id="79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4260806" y="1863657"/>
              <a:ext cx="91440" cy="274322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497110" y="4694694"/>
            <a:ext cx="202553" cy="304797"/>
            <a:chOff x="4149694" y="1720787"/>
            <a:chExt cx="304800" cy="457201"/>
          </a:xfrm>
        </p:grpSpPr>
        <p:sp>
          <p:nvSpPr>
            <p:cNvPr id="85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4260806" y="1997015"/>
              <a:ext cx="91440" cy="150878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8" name="AutoShape 40"/>
          <p:cNvCxnSpPr>
            <a:cxnSpLocks noChangeShapeType="1"/>
            <a:stCxn id="54" idx="1"/>
          </p:cNvCxnSpPr>
          <p:nvPr/>
        </p:nvCxnSpPr>
        <p:spPr bwMode="auto">
          <a:xfrm rot="16200000" flipV="1">
            <a:off x="1299203" y="2799708"/>
            <a:ext cx="203043" cy="49966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9" name="AutoShape 40"/>
          <p:cNvCxnSpPr>
            <a:cxnSpLocks noChangeShapeType="1"/>
            <a:stCxn id="57" idx="3"/>
          </p:cNvCxnSpPr>
          <p:nvPr/>
        </p:nvCxnSpPr>
        <p:spPr bwMode="auto">
          <a:xfrm rot="5400000">
            <a:off x="1097846" y="3869777"/>
            <a:ext cx="138569" cy="41821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" name="AutoShape 40"/>
          <p:cNvCxnSpPr>
            <a:cxnSpLocks noChangeShapeType="1"/>
            <a:stCxn id="58" idx="3"/>
          </p:cNvCxnSpPr>
          <p:nvPr/>
        </p:nvCxnSpPr>
        <p:spPr bwMode="auto">
          <a:xfrm rot="5400000">
            <a:off x="1972659" y="4585723"/>
            <a:ext cx="384228" cy="39555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93" name="Picture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019" y="2735062"/>
            <a:ext cx="477105" cy="426289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66" y="3887437"/>
            <a:ext cx="477105" cy="426289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777" y="4762470"/>
            <a:ext cx="477105" cy="426289"/>
          </a:xfrm>
          <a:prstGeom prst="rect">
            <a:avLst/>
          </a:prstGeom>
        </p:spPr>
      </p:pic>
      <p:cxnSp>
        <p:nvCxnSpPr>
          <p:cNvPr id="99" name="AutoShape 40"/>
          <p:cNvCxnSpPr>
            <a:cxnSpLocks noChangeShapeType="1"/>
            <a:stCxn id="55" idx="0"/>
          </p:cNvCxnSpPr>
          <p:nvPr/>
        </p:nvCxnSpPr>
        <p:spPr bwMode="auto">
          <a:xfrm rot="16200000" flipV="1">
            <a:off x="2258570" y="2406546"/>
            <a:ext cx="381008" cy="10127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" name="AutoShape 40"/>
          <p:cNvCxnSpPr>
            <a:cxnSpLocks noChangeShapeType="1"/>
            <a:stCxn id="59" idx="7"/>
          </p:cNvCxnSpPr>
          <p:nvPr/>
        </p:nvCxnSpPr>
        <p:spPr bwMode="auto">
          <a:xfrm rot="5400000" flipH="1" flipV="1">
            <a:off x="3501698" y="2605112"/>
            <a:ext cx="286206" cy="5313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8" name="AutoShape 40"/>
          <p:cNvCxnSpPr>
            <a:cxnSpLocks noChangeShapeType="1"/>
            <a:stCxn id="59" idx="5"/>
          </p:cNvCxnSpPr>
          <p:nvPr/>
        </p:nvCxnSpPr>
        <p:spPr bwMode="auto">
          <a:xfrm rot="16200000" flipH="1">
            <a:off x="3469086" y="3117904"/>
            <a:ext cx="319803" cy="49974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9" name="AutoShape 40"/>
          <p:cNvCxnSpPr>
            <a:cxnSpLocks noChangeShapeType="1"/>
            <a:stCxn id="60" idx="5"/>
          </p:cNvCxnSpPr>
          <p:nvPr/>
        </p:nvCxnSpPr>
        <p:spPr bwMode="auto">
          <a:xfrm rot="16200000" flipH="1">
            <a:off x="3392113" y="4488419"/>
            <a:ext cx="233448" cy="17909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" name="Straight Arrow Connector 109"/>
          <p:cNvCxnSpPr/>
          <p:nvPr/>
        </p:nvCxnSpPr>
        <p:spPr>
          <a:xfrm>
            <a:off x="746870" y="3808791"/>
            <a:ext cx="454821" cy="1588"/>
          </a:xfrm>
          <a:prstGeom prst="straightConnector1">
            <a:avLst/>
          </a:prstGeom>
          <a:ln w="63500" cap="flat">
            <a:solidFill>
              <a:schemeClr val="accent6"/>
            </a:solidFill>
            <a:tailEnd type="stealth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3570949" y="3852061"/>
            <a:ext cx="5589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Total latency = retrieve + estimated deliver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53" grpId="0" animBg="1"/>
      <p:bldP spid="1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ida-scatte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54480" y="1471190"/>
            <a:ext cx="6035040" cy="422452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1350" y="452343"/>
            <a:ext cx="7856538" cy="730708"/>
          </a:xfrm>
        </p:spPr>
        <p:txBody>
          <a:bodyPr/>
          <a:lstStyle/>
          <a:p>
            <a:r>
              <a:rPr lang="en-US" dirty="0" smtClean="0"/>
              <a:t>Disjoint-Shortest-Path </a:t>
            </a:r>
            <a:r>
              <a:rPr lang="en-US" dirty="0" err="1" smtClean="0"/>
              <a:t>vs</a:t>
            </a:r>
            <a:r>
              <a:rPr lang="en-US" dirty="0" smtClean="0"/>
              <a:t> Joint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7041" y="6033545"/>
            <a:ext cx="794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Disjoint-Shortest-Path </a:t>
            </a:r>
            <a:r>
              <a:rPr lang="en-US" sz="2800" dirty="0" smtClean="0"/>
              <a:t>performs ~2x worse than </a:t>
            </a:r>
            <a:r>
              <a:rPr lang="en-US" sz="2800" i="1" dirty="0" smtClean="0"/>
              <a:t>Joint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Disjoint-Traffic-</a:t>
            </a:r>
            <a:r>
              <a:rPr lang="en-US" dirty="0" err="1" smtClean="0"/>
              <a:t>Engg</a:t>
            </a:r>
            <a:r>
              <a:rPr lang="en-US" dirty="0" smtClean="0"/>
              <a:t>. </a:t>
            </a:r>
            <a:r>
              <a:rPr lang="en-US" dirty="0" err="1" smtClean="0"/>
              <a:t>vs</a:t>
            </a:r>
            <a:r>
              <a:rPr lang="en-US" dirty="0" smtClean="0"/>
              <a:t> Joint</a:t>
            </a:r>
            <a:endParaRPr lang="en-US" dirty="0"/>
          </a:p>
        </p:txBody>
      </p:sp>
      <p:pic>
        <p:nvPicPr>
          <p:cNvPr id="5" name="Picture 4" descr="te-caida-scatte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54480" y="1468420"/>
            <a:ext cx="6035040" cy="422452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Box 5"/>
          <p:cNvSpPr txBox="1"/>
          <p:nvPr/>
        </p:nvSpPr>
        <p:spPr>
          <a:xfrm>
            <a:off x="141012" y="6033545"/>
            <a:ext cx="8861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Disjoint-Traffic-Engineering </a:t>
            </a:r>
            <a:r>
              <a:rPr lang="en-US" sz="2800" dirty="0" smtClean="0"/>
              <a:t>performs almost as well as </a:t>
            </a:r>
            <a:r>
              <a:rPr lang="en-US" sz="2800" i="1" dirty="0" smtClean="0"/>
              <a:t>Joint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 </a:t>
            </a:r>
            <a:r>
              <a:rPr lang="en-US" i="1" smtClean="0"/>
              <a:t>Disjoint </a:t>
            </a:r>
            <a:r>
              <a:rPr lang="en-US" smtClean="0"/>
              <a:t>truly disjoint?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56438" y="3695603"/>
            <a:ext cx="4441990" cy="1588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194718" y="3696395"/>
            <a:ext cx="4440401" cy="1588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31412" y="3695601"/>
            <a:ext cx="4441989" cy="1588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78226" y="1675961"/>
            <a:ext cx="2135897" cy="523761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278226" y="3651524"/>
            <a:ext cx="4273383" cy="629604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276637" y="4433528"/>
            <a:ext cx="4273383" cy="629604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79815" y="1802173"/>
            <a:ext cx="2135897" cy="523761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12534" y="2478334"/>
            <a:ext cx="2135897" cy="523761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14123" y="2604546"/>
            <a:ext cx="2135897" cy="523761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76637" y="5063132"/>
            <a:ext cx="4271794" cy="724356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84290" y="3369547"/>
            <a:ext cx="3387171" cy="1588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523850" y="3326811"/>
            <a:ext cx="649431" cy="1588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782173" y="4718711"/>
            <a:ext cx="2135961" cy="1588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1715217" y="1675961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1696370" y="5063927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6570237" y="3002889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6570237" y="3649936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6570236" y="5787488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3854291" y="2324346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3851113" y="2476746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4051621" y="2416293"/>
            <a:ext cx="120909" cy="1588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862749" y="1121786"/>
            <a:ext cx="834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Client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520753" y="1121786"/>
            <a:ext cx="1789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Load-Balancer</a:t>
            </a:r>
            <a:endParaRPr 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097026" y="1121786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Server</a:t>
            </a:r>
            <a:endParaRPr 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445899" y="2604546"/>
            <a:ext cx="461665" cy="152635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Response Time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47771" y="4433528"/>
            <a:ext cx="864339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Deliver 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50948" y="3128307"/>
            <a:ext cx="977814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Retrieve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56389" y="2222120"/>
            <a:ext cx="897902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Choose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741890">
            <a:off x="2952777" y="1572340"/>
            <a:ext cx="96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21102278">
            <a:off x="3482476" y="3607079"/>
            <a:ext cx="1841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Response 1</a:t>
            </a:r>
            <a:r>
              <a:rPr lang="en-US" baseline="30000" dirty="0" smtClean="0"/>
              <a:t>st</a:t>
            </a:r>
            <a:r>
              <a:rPr lang="en-US" dirty="0" smtClean="0"/>
              <a:t> byte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21102278">
            <a:off x="3414312" y="4367783"/>
            <a:ext cx="196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Response last byte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 rot="511251">
            <a:off x="3680628" y="5442642"/>
            <a:ext cx="1439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byte </a:t>
            </a:r>
            <a:r>
              <a:rPr lang="en-US" dirty="0" err="1" smtClean="0"/>
              <a:t>ack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81264" y="5937730"/>
            <a:ext cx="7781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Server response time contains network information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Callout 31"/>
          <p:cNvSpPr/>
          <p:nvPr/>
        </p:nvSpPr>
        <p:spPr>
          <a:xfrm>
            <a:off x="6457100" y="2902744"/>
            <a:ext cx="2302656" cy="995112"/>
          </a:xfrm>
          <a:prstGeom prst="wedgeEllipseCallout">
            <a:avLst>
              <a:gd name="adj1" fmla="val -66720"/>
              <a:gd name="adj2" fmla="val 52848"/>
            </a:avLst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50000"/>
                </a:schemeClr>
              </a:gs>
            </a:gsLst>
            <a:lin ang="16200000" scaled="0"/>
            <a:tileRect/>
          </a:gra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Can’t choose path :’(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3"/>
          </p:cNvCxnSpPr>
          <p:nvPr/>
        </p:nvCxnSpPr>
        <p:spPr>
          <a:xfrm rot="16200000" flipH="1">
            <a:off x="4077207" y="3586324"/>
            <a:ext cx="697626" cy="138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1"/>
            <a:endCxn id="24" idx="0"/>
          </p:cNvCxnSpPr>
          <p:nvPr/>
        </p:nvCxnSpPr>
        <p:spPr>
          <a:xfrm rot="5400000">
            <a:off x="2775175" y="3771189"/>
            <a:ext cx="758877" cy="2556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1"/>
            <a:endCxn id="25" idx="0"/>
          </p:cNvCxnSpPr>
          <p:nvPr/>
        </p:nvCxnSpPr>
        <p:spPr>
          <a:xfrm rot="5400000">
            <a:off x="3416663" y="4412677"/>
            <a:ext cx="758877" cy="1273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1"/>
            <a:endCxn id="28" idx="0"/>
          </p:cNvCxnSpPr>
          <p:nvPr/>
        </p:nvCxnSpPr>
        <p:spPr>
          <a:xfrm rot="16200000" flipH="1">
            <a:off x="4058150" y="5044864"/>
            <a:ext cx="758877" cy="9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0" idx="1"/>
            <a:endCxn id="29" idx="0"/>
          </p:cNvCxnSpPr>
          <p:nvPr/>
        </p:nvCxnSpPr>
        <p:spPr>
          <a:xfrm rot="16200000" flipH="1">
            <a:off x="4699637" y="4403376"/>
            <a:ext cx="758877" cy="1292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0" idx="1"/>
            <a:endCxn id="30" idx="0"/>
          </p:cNvCxnSpPr>
          <p:nvPr/>
        </p:nvCxnSpPr>
        <p:spPr>
          <a:xfrm rot="16200000" flipH="1">
            <a:off x="5341124" y="3761889"/>
            <a:ext cx="758877" cy="25752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2620580" y="3897856"/>
            <a:ext cx="3624716" cy="773043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3316721" y="2322575"/>
            <a:ext cx="2435228" cy="921854"/>
          </a:xfrm>
          <a:prstGeom prst="cube">
            <a:avLst/>
          </a:prstGeom>
          <a:effectLst>
            <a:glow rad="139700">
              <a:schemeClr val="accent6">
                <a:alpha val="75000"/>
              </a:schemeClr>
            </a:glow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LOAD-BALANCER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1542645" y="5428953"/>
            <a:ext cx="667286" cy="10296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6"/>
          <p:cNvSpPr>
            <a:spLocks noChangeArrowheads="1"/>
          </p:cNvSpPr>
          <p:nvPr/>
        </p:nvSpPr>
        <p:spPr bwMode="auto">
          <a:xfrm>
            <a:off x="2825620" y="5428953"/>
            <a:ext cx="667286" cy="10296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26"/>
          <p:cNvSpPr>
            <a:spLocks noChangeArrowheads="1"/>
          </p:cNvSpPr>
          <p:nvPr/>
        </p:nvSpPr>
        <p:spPr bwMode="auto">
          <a:xfrm>
            <a:off x="4108595" y="5428953"/>
            <a:ext cx="667286" cy="10296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26"/>
          <p:cNvSpPr>
            <a:spLocks noChangeArrowheads="1"/>
          </p:cNvSpPr>
          <p:nvPr/>
        </p:nvSpPr>
        <p:spPr bwMode="auto">
          <a:xfrm>
            <a:off x="5391570" y="5428953"/>
            <a:ext cx="667286" cy="10296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26"/>
          <p:cNvSpPr>
            <a:spLocks noChangeArrowheads="1"/>
          </p:cNvSpPr>
          <p:nvPr/>
        </p:nvSpPr>
        <p:spPr bwMode="auto">
          <a:xfrm>
            <a:off x="6674544" y="5428953"/>
            <a:ext cx="667286" cy="10296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Down Arrow 52"/>
          <p:cNvSpPr/>
          <p:nvPr/>
        </p:nvSpPr>
        <p:spPr>
          <a:xfrm>
            <a:off x="4264439" y="1368474"/>
            <a:ext cx="355600" cy="9276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936" y="344321"/>
            <a:ext cx="1357602" cy="12130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41747" y="658880"/>
            <a:ext cx="1093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Client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585035" y="5698770"/>
            <a:ext cx="1339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Servers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0" grpId="0" animBg="1"/>
      <p:bldP spid="22" grpId="0" animBg="1"/>
      <p:bldP spid="22" grpId="1" animBg="1"/>
      <p:bldP spid="24" grpId="0" animBg="1"/>
      <p:bldP spid="25" grpId="0" animBg="1"/>
      <p:bldP spid="28" grpId="0" animBg="1"/>
      <p:bldP spid="29" grpId="0" animBg="1"/>
      <p:bldP spid="30" grpId="0" animBg="1"/>
      <p:bldP spid="53" grpId="0" animBg="1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bottleneck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2635948"/>
            <a:ext cx="7878788" cy="3603487"/>
          </a:xfrm>
        </p:spPr>
        <p:txBody>
          <a:bodyPr anchor="t"/>
          <a:lstStyle/>
          <a:p>
            <a:pPr>
              <a:buNone/>
            </a:pPr>
            <a:r>
              <a:rPr lang="en-US" dirty="0" smtClean="0"/>
              <a:t>A single bottleneck resource along the path determines the performance.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863600" y="1433530"/>
            <a:ext cx="1753765" cy="45485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Clients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648451" y="1433530"/>
            <a:ext cx="1755648" cy="45485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CDN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762740" y="1433530"/>
            <a:ext cx="3740335" cy="45485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ISP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CDN-ISP game</a:t>
            </a:r>
            <a:endParaRPr lang="en-US" dirty="0"/>
          </a:p>
        </p:txBody>
      </p:sp>
      <p:sp>
        <p:nvSpPr>
          <p:cNvPr id="4" name="AutoShape 26"/>
          <p:cNvSpPr>
            <a:spLocks noChangeArrowheads="1"/>
          </p:cNvSpPr>
          <p:nvPr/>
        </p:nvSpPr>
        <p:spPr bwMode="auto">
          <a:xfrm>
            <a:off x="7289796" y="1720787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6"/>
          <p:cNvSpPr>
            <a:spLocks noChangeArrowheads="1"/>
          </p:cNvSpPr>
          <p:nvPr/>
        </p:nvSpPr>
        <p:spPr bwMode="auto">
          <a:xfrm>
            <a:off x="7289796" y="4613060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7289796" y="2558987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AutoShape 40"/>
          <p:cNvCxnSpPr>
            <a:cxnSpLocks noChangeShapeType="1"/>
            <a:endCxn id="10" idx="2"/>
          </p:cNvCxnSpPr>
          <p:nvPr/>
        </p:nvCxnSpPr>
        <p:spPr bwMode="auto">
          <a:xfrm>
            <a:off x="1950614" y="2177987"/>
            <a:ext cx="1522524" cy="228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9" name="Group 8"/>
          <p:cNvGrpSpPr/>
          <p:nvPr/>
        </p:nvGrpSpPr>
        <p:grpSpPr>
          <a:xfrm>
            <a:off x="2847038" y="2177987"/>
            <a:ext cx="3449924" cy="2502027"/>
            <a:chOff x="2726700" y="2180158"/>
            <a:chExt cx="3449924" cy="2502027"/>
          </a:xfrm>
        </p:grpSpPr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3352800" y="2180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815977" y="2332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62400" y="3094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4"/>
            <p:cNvSpPr>
              <a:spLocks noChangeArrowheads="1"/>
            </p:cNvSpPr>
            <p:nvPr/>
          </p:nvSpPr>
          <p:spPr bwMode="auto">
            <a:xfrm>
              <a:off x="2726700" y="3323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4"/>
            <p:cNvSpPr>
              <a:spLocks noChangeArrowheads="1"/>
            </p:cNvSpPr>
            <p:nvPr/>
          </p:nvSpPr>
          <p:spPr bwMode="auto">
            <a:xfrm>
              <a:off x="3810000" y="42249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5719424" y="3094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4"/>
            <p:cNvSpPr>
              <a:spLocks noChangeArrowheads="1"/>
            </p:cNvSpPr>
            <p:nvPr/>
          </p:nvSpPr>
          <p:spPr bwMode="auto">
            <a:xfrm>
              <a:off x="4815977" y="37677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7" name="AutoShape 40"/>
            <p:cNvCxnSpPr>
              <a:cxnSpLocks noChangeShapeType="1"/>
              <a:stCxn id="10" idx="6"/>
              <a:endCxn id="11" idx="2"/>
            </p:cNvCxnSpPr>
            <p:nvPr/>
          </p:nvCxnSpPr>
          <p:spPr bwMode="auto">
            <a:xfrm>
              <a:off x="3810000" y="2408758"/>
              <a:ext cx="1005977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AutoShape 40"/>
            <p:cNvCxnSpPr>
              <a:cxnSpLocks noChangeShapeType="1"/>
              <a:stCxn id="15" idx="1"/>
              <a:endCxn id="11" idx="5"/>
            </p:cNvCxnSpPr>
            <p:nvPr/>
          </p:nvCxnSpPr>
          <p:spPr bwMode="auto">
            <a:xfrm rot="16200000" flipV="1">
              <a:off x="5276946" y="2652079"/>
              <a:ext cx="438710" cy="5801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" name="AutoShape 40"/>
            <p:cNvCxnSpPr>
              <a:cxnSpLocks noChangeShapeType="1"/>
              <a:stCxn id="15" idx="3"/>
              <a:endCxn id="16" idx="7"/>
            </p:cNvCxnSpPr>
            <p:nvPr/>
          </p:nvCxnSpPr>
          <p:spPr bwMode="auto">
            <a:xfrm rot="5400000">
              <a:off x="5321333" y="3369693"/>
              <a:ext cx="349937" cy="5801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" name="AutoShape 40"/>
            <p:cNvCxnSpPr>
              <a:cxnSpLocks noChangeShapeType="1"/>
              <a:stCxn id="12" idx="5"/>
              <a:endCxn id="16" idx="1"/>
            </p:cNvCxnSpPr>
            <p:nvPr/>
          </p:nvCxnSpPr>
          <p:spPr bwMode="auto">
            <a:xfrm rot="16200000" flipH="1">
              <a:off x="4442820" y="3394627"/>
              <a:ext cx="349937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" name="AutoShape 40"/>
            <p:cNvCxnSpPr>
              <a:cxnSpLocks noChangeShapeType="1"/>
              <a:stCxn id="10" idx="3"/>
              <a:endCxn id="13" idx="0"/>
            </p:cNvCxnSpPr>
            <p:nvPr/>
          </p:nvCxnSpPr>
          <p:spPr bwMode="auto">
            <a:xfrm rot="5400000">
              <a:off x="2811151" y="2714553"/>
              <a:ext cx="752755" cy="46445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AutoShape 40"/>
            <p:cNvCxnSpPr>
              <a:cxnSpLocks noChangeShapeType="1"/>
              <a:stCxn id="14" idx="1"/>
              <a:endCxn id="13" idx="5"/>
            </p:cNvCxnSpPr>
            <p:nvPr/>
          </p:nvCxnSpPr>
          <p:spPr bwMode="auto">
            <a:xfrm rot="16200000" flipV="1">
              <a:off x="3207682" y="3622667"/>
              <a:ext cx="578537" cy="7600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AutoShape 40"/>
            <p:cNvCxnSpPr>
              <a:cxnSpLocks noChangeShapeType="1"/>
              <a:stCxn id="16" idx="3"/>
              <a:endCxn id="14" idx="6"/>
            </p:cNvCxnSpPr>
            <p:nvPr/>
          </p:nvCxnSpPr>
          <p:spPr bwMode="auto">
            <a:xfrm rot="5400000">
              <a:off x="4427289" y="3997941"/>
              <a:ext cx="295555" cy="6157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" name="AutoShape 40"/>
            <p:cNvCxnSpPr>
              <a:cxnSpLocks noChangeShapeType="1"/>
              <a:stCxn id="10" idx="5"/>
              <a:endCxn id="12" idx="1"/>
            </p:cNvCxnSpPr>
            <p:nvPr/>
          </p:nvCxnSpPr>
          <p:spPr bwMode="auto">
            <a:xfrm rot="16200000" flipH="1">
              <a:off x="3590645" y="2722803"/>
              <a:ext cx="591110" cy="2863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AutoShape 40"/>
            <p:cNvCxnSpPr>
              <a:cxnSpLocks noChangeShapeType="1"/>
              <a:stCxn id="12" idx="7"/>
              <a:endCxn id="11" idx="3"/>
            </p:cNvCxnSpPr>
            <p:nvPr/>
          </p:nvCxnSpPr>
          <p:spPr bwMode="auto">
            <a:xfrm rot="5400000" flipH="1" flipV="1">
              <a:off x="4398433" y="2677015"/>
              <a:ext cx="438710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26" name="AutoShape 40"/>
          <p:cNvCxnSpPr>
            <a:cxnSpLocks noChangeShapeType="1"/>
            <a:endCxn id="13" idx="2"/>
          </p:cNvCxnSpPr>
          <p:nvPr/>
        </p:nvCxnSpPr>
        <p:spPr bwMode="auto">
          <a:xfrm flipV="1">
            <a:off x="1950614" y="3549587"/>
            <a:ext cx="896424" cy="21602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" name="AutoShape 40"/>
          <p:cNvCxnSpPr>
            <a:cxnSpLocks noChangeShapeType="1"/>
            <a:endCxn id="14" idx="3"/>
          </p:cNvCxnSpPr>
          <p:nvPr/>
        </p:nvCxnSpPr>
        <p:spPr bwMode="auto">
          <a:xfrm flipV="1">
            <a:off x="1714503" y="4613059"/>
            <a:ext cx="2282790" cy="4572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40"/>
          <p:cNvCxnSpPr>
            <a:cxnSpLocks noChangeShapeType="1"/>
            <a:stCxn id="4" idx="1"/>
            <a:endCxn id="11" idx="7"/>
          </p:cNvCxnSpPr>
          <p:nvPr/>
        </p:nvCxnSpPr>
        <p:spPr bwMode="auto">
          <a:xfrm rot="10800000" flipV="1">
            <a:off x="5326560" y="1949386"/>
            <a:ext cx="1963236" cy="447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" name="AutoShape 40"/>
          <p:cNvCxnSpPr>
            <a:cxnSpLocks noChangeShapeType="1"/>
            <a:stCxn id="7" idx="1"/>
            <a:endCxn id="15" idx="6"/>
          </p:cNvCxnSpPr>
          <p:nvPr/>
        </p:nvCxnSpPr>
        <p:spPr bwMode="auto">
          <a:xfrm rot="10800000" flipV="1">
            <a:off x="6296962" y="2787587"/>
            <a:ext cx="992834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40"/>
          <p:cNvCxnSpPr>
            <a:cxnSpLocks noChangeShapeType="1"/>
            <a:stCxn id="16" idx="5"/>
            <a:endCxn id="6" idx="1"/>
          </p:cNvCxnSpPr>
          <p:nvPr/>
        </p:nvCxnSpPr>
        <p:spPr bwMode="auto">
          <a:xfrm rot="16200000" flipH="1">
            <a:off x="5965278" y="3517141"/>
            <a:ext cx="685801" cy="19632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963" y="1729739"/>
            <a:ext cx="776085" cy="6934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963" y="3320986"/>
            <a:ext cx="776085" cy="6934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460" y="4680014"/>
            <a:ext cx="776085" cy="693425"/>
          </a:xfrm>
          <a:prstGeom prst="rect">
            <a:avLst/>
          </a:prstGeom>
        </p:spPr>
      </p:pic>
      <p:sp>
        <p:nvSpPr>
          <p:cNvPr id="39" name="AutoShape 26"/>
          <p:cNvSpPr>
            <a:spLocks noChangeArrowheads="1"/>
          </p:cNvSpPr>
          <p:nvPr/>
        </p:nvSpPr>
        <p:spPr bwMode="auto">
          <a:xfrm>
            <a:off x="7289796" y="3559383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AutoShape 40"/>
          <p:cNvCxnSpPr>
            <a:cxnSpLocks noChangeShapeType="1"/>
            <a:stCxn id="39" idx="1"/>
            <a:endCxn id="15" idx="6"/>
          </p:cNvCxnSpPr>
          <p:nvPr/>
        </p:nvCxnSpPr>
        <p:spPr bwMode="auto">
          <a:xfrm rot="10800000">
            <a:off x="6296962" y="3320987"/>
            <a:ext cx="992834" cy="46699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CDN-ISP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System load monotonically decreases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Both push system in the same direction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Disjoint-SP is ~2x worse than Joint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Disjoint-TE performs almost as well as Joint </a:t>
            </a:r>
          </a:p>
          <a:p>
            <a:pPr lvl="1">
              <a:buSzPct val="70000"/>
              <a:buNone/>
            </a:pPr>
            <a:r>
              <a:rPr lang="en-US" dirty="0" smtClean="0"/>
              <a:t>(despite decoupling of server selection and traffic engineering)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Game theoretic analysis supports the empirical observation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5" name="Picture 4" descr="mod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727" y="1332457"/>
            <a:ext cx="4619943" cy="279647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8565" y="4418147"/>
            <a:ext cx="7878788" cy="1821288"/>
          </a:xfrm>
        </p:spPr>
        <p:txBody>
          <a:bodyPr/>
          <a:lstStyle/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How should I change the model to mimic a real CDN?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5" name="Picture 4" descr="mod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727" y="1332457"/>
            <a:ext cx="4619943" cy="279647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2606" y="4268741"/>
            <a:ext cx="7878788" cy="2241090"/>
          </a:xfrm>
        </p:spPr>
        <p:txBody>
          <a:bodyPr>
            <a:normAutofit fontScale="85000" lnSpcReduction="10000"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How can I get real data?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dirty="0" smtClean="0"/>
              <a:t>What network topologies should I use?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dirty="0" smtClean="0"/>
              <a:t>How should I decide the no. of servers and their location?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dirty="0" smtClean="0"/>
              <a:t>How should I decide the client request pattern?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4639235"/>
          </a:xfrm>
        </p:spPr>
        <p:txBody>
          <a:bodyPr/>
          <a:lstStyle/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A new architecture for distributed load-balancing 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dirty="0" smtClean="0"/>
              <a:t>joint (server, path) selection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Aster*</a:t>
            </a:r>
            <a:r>
              <a:rPr lang="en-US" dirty="0" err="1" smtClean="0"/>
              <a:t>x</a:t>
            </a:r>
            <a:r>
              <a:rPr lang="en-US" dirty="0" smtClean="0"/>
              <a:t> - a nation-wide prototype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Interesting preliminary results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Future – Evaluation with real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4330" y="2551836"/>
            <a:ext cx="8015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Let’s chat more!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topologies</a:t>
            </a:r>
            <a:endParaRPr lang="en-US" dirty="0"/>
          </a:p>
        </p:txBody>
      </p:sp>
      <p:pic>
        <p:nvPicPr>
          <p:cNvPr id="4" name="Picture 3" descr="brite-topo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7735" y="1760856"/>
            <a:ext cx="4275397" cy="3233571"/>
          </a:xfrm>
          <a:prstGeom prst="rect">
            <a:avLst/>
          </a:prstGeom>
        </p:spPr>
      </p:pic>
      <p:pic>
        <p:nvPicPr>
          <p:cNvPr id="5" name="Picture 4" descr="caida-topo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70867" y="1760856"/>
            <a:ext cx="4275397" cy="3233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2206" y="5187459"/>
            <a:ext cx="77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BRITE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51485" y="518745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CAIDA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A new architecture for distributed load-balancing 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dirty="0" smtClean="0"/>
              <a:t>joint (server, path) selection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Demonstrate a nation-wide prototype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Interesting preliminary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/>
          </p:cNvSpPr>
          <p:nvPr/>
        </p:nvSpPr>
        <p:spPr bwMode="auto">
          <a:xfrm>
            <a:off x="874713" y="2982913"/>
            <a:ext cx="7385050" cy="3027362"/>
          </a:xfrm>
          <a:prstGeom prst="roundRect">
            <a:avLst>
              <a:gd name="adj" fmla="val 6486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endParaRPr lang="en-US"/>
          </a:p>
        </p:txBody>
      </p:sp>
      <p:sp>
        <p:nvSpPr>
          <p:cNvPr id="5" name="AutoShape 2"/>
          <p:cNvSpPr>
            <a:spLocks/>
          </p:cNvSpPr>
          <p:nvPr/>
        </p:nvSpPr>
        <p:spPr bwMode="auto">
          <a:xfrm>
            <a:off x="1106488" y="4697413"/>
            <a:ext cx="6894512" cy="1054100"/>
          </a:xfrm>
          <a:prstGeom prst="roundRect">
            <a:avLst>
              <a:gd name="adj" fmla="val 847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 Path (Hardware)</a:t>
            </a:r>
          </a:p>
        </p:txBody>
      </p:sp>
      <p:sp>
        <p:nvSpPr>
          <p:cNvPr id="6" name="AutoShape 3"/>
          <p:cNvSpPr>
            <a:spLocks/>
          </p:cNvSpPr>
          <p:nvPr/>
        </p:nvSpPr>
        <p:spPr bwMode="auto">
          <a:xfrm>
            <a:off x="1106488" y="3232150"/>
            <a:ext cx="3394075" cy="1036638"/>
          </a:xfrm>
          <a:prstGeom prst="roundRect">
            <a:avLst>
              <a:gd name="adj" fmla="val 689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Control Path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rot="10800000" flipH="1">
            <a:off x="1036638" y="4456113"/>
            <a:ext cx="7072312" cy="17462"/>
          </a:xfrm>
          <a:prstGeom prst="line">
            <a:avLst/>
          </a:prstGeom>
          <a:noFill/>
          <a:ln w="63500">
            <a:solidFill>
              <a:srgbClr val="001949"/>
            </a:solidFill>
            <a:prstDash val="sysDot"/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8" name="AutoShape 5"/>
          <p:cNvSpPr>
            <a:spLocks/>
          </p:cNvSpPr>
          <p:nvPr/>
        </p:nvSpPr>
        <p:spPr bwMode="auto">
          <a:xfrm>
            <a:off x="4652963" y="3232150"/>
            <a:ext cx="3348037" cy="1036638"/>
          </a:xfrm>
          <a:prstGeom prst="roundRect">
            <a:avLst>
              <a:gd name="adj" fmla="val 689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4500" dirty="0" err="1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OpenFlow</a:t>
            </a:r>
            <a:endParaRPr lang="en-US" sz="4500" dirty="0">
              <a:solidFill>
                <a:srgbClr val="00194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>
            <a:off x="1847850" y="581025"/>
            <a:ext cx="5581650" cy="11779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endParaRPr lang="en-US"/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>
            <a:off x="1928813" y="652463"/>
            <a:ext cx="5429250" cy="1035050"/>
          </a:xfrm>
          <a:prstGeom prst="roundRect">
            <a:avLst>
              <a:gd name="adj" fmla="val 1465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4500" dirty="0" err="1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OpenFlow</a:t>
            </a: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Controller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6286500" y="1758950"/>
            <a:ext cx="0" cy="1223963"/>
          </a:xfrm>
          <a:prstGeom prst="line">
            <a:avLst/>
          </a:prstGeom>
          <a:ln w="139700">
            <a:headEnd type="triangle" w="med" len="med"/>
            <a:tailEnd type="triangle" w="med" len="med"/>
          </a:ln>
          <a:effectLst>
            <a:glow rad="50800">
              <a:schemeClr val="accent3">
                <a:lumMod val="75000"/>
                <a:alpha val="50000"/>
              </a:schemeClr>
            </a:glow>
            <a:reflection blurRad="12700" stA="25000" endPos="15000" dist="50800" dir="5400000" sy="-100000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1471613" y="2089150"/>
            <a:ext cx="4943475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400"/>
              <a:t>OpenFlow Protocol (SSL)</a:t>
            </a:r>
          </a:p>
        </p:txBody>
      </p:sp>
      <p:sp>
        <p:nvSpPr>
          <p:cNvPr id="13" name="AutoShape 3"/>
          <p:cNvSpPr>
            <a:spLocks/>
          </p:cNvSpPr>
          <p:nvPr/>
        </p:nvSpPr>
        <p:spPr bwMode="auto">
          <a:xfrm>
            <a:off x="1106488" y="3232150"/>
            <a:ext cx="6894512" cy="1036638"/>
          </a:xfrm>
          <a:prstGeom prst="roundRect">
            <a:avLst>
              <a:gd name="adj" fmla="val 689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Control 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 autoUpdateAnimBg="0"/>
      <p:bldP spid="11" grpId="0" animBg="1"/>
      <p:bldP spid="12" grpId="0" autoUpdateAnimBg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 flipV="1">
            <a:off x="1311275" y="3302000"/>
            <a:ext cx="2273300" cy="128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0" idx="2"/>
          </p:cNvCxnSpPr>
          <p:nvPr/>
        </p:nvCxnSpPr>
        <p:spPr>
          <a:xfrm rot="16200000" flipH="1">
            <a:off x="3407568" y="3466307"/>
            <a:ext cx="1960563" cy="1606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0" idx="2"/>
          </p:cNvCxnSpPr>
          <p:nvPr/>
        </p:nvCxnSpPr>
        <p:spPr>
          <a:xfrm flipV="1">
            <a:off x="3054350" y="5249863"/>
            <a:ext cx="2136775" cy="744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311275" y="4586288"/>
            <a:ext cx="1743075" cy="1408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0" idx="0"/>
          </p:cNvCxnSpPr>
          <p:nvPr/>
        </p:nvCxnSpPr>
        <p:spPr>
          <a:xfrm rot="5400000" flipH="1" flipV="1">
            <a:off x="5587207" y="3471068"/>
            <a:ext cx="1397000" cy="2189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5138" y="3922713"/>
            <a:ext cx="1525587" cy="1309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5830" y="4723029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Custom Hardware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7663" y="2647950"/>
            <a:ext cx="1525587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88148" y="3447646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Custom Hardware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16700" y="3243263"/>
            <a:ext cx="1525588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17510" y="4043205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Custom Hardware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92350" y="5338763"/>
            <a:ext cx="1525588" cy="1309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92599" y="6139763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Custom Hardware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21188" y="4464050"/>
            <a:ext cx="1525587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521796" y="5263755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Custom Hardware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5829" y="4355921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+mj-lt"/>
              </a:rPr>
              <a:t>OS</a:t>
            </a:r>
            <a:endParaRPr lang="en-US" sz="9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88147" y="3080538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+mj-lt"/>
              </a:rPr>
              <a:t>OS</a:t>
            </a:r>
            <a:endParaRPr lang="en-US" sz="9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17509" y="3676097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+mj-lt"/>
              </a:rPr>
              <a:t>OS</a:t>
            </a:r>
            <a:endParaRPr lang="en-US" sz="9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392598" y="5772655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+mj-lt"/>
              </a:rPr>
              <a:t>OS</a:t>
            </a:r>
            <a:endParaRPr lang="en-US" sz="9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521795" y="4896647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+mj-lt"/>
              </a:rPr>
              <a:t>OS</a:t>
            </a:r>
            <a:endParaRPr lang="en-US" sz="9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21267" y="2080774"/>
            <a:ext cx="6663266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2682875" y="1387475"/>
            <a:ext cx="2941638" cy="495300"/>
            <a:chOff x="2682095" y="715997"/>
            <a:chExt cx="2942977" cy="495228"/>
          </a:xfrm>
        </p:grpSpPr>
        <p:sp>
          <p:nvSpPr>
            <p:cNvPr id="60" name="Rounded Rectangle 59"/>
            <p:cNvSpPr/>
            <p:nvPr/>
          </p:nvSpPr>
          <p:spPr>
            <a:xfrm>
              <a:off x="2682095" y="719194"/>
              <a:ext cx="1135579" cy="492031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FFFFFF"/>
                  </a:solidFill>
                  <a:latin typeface="+mj-lt"/>
                </a:rPr>
                <a:t>Feature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421200" y="715997"/>
              <a:ext cx="1203872" cy="492031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FFFFFF"/>
                  </a:solidFill>
                  <a:latin typeface="+mj-lt"/>
                </a:rPr>
                <a:t>Feature</a:t>
              </a:r>
            </a:p>
          </p:txBody>
        </p:sp>
      </p:grpSp>
      <p:sp>
        <p:nvSpPr>
          <p:cNvPr id="17454" name="Title 7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Software Defined Networking</a:t>
            </a: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2914650" y="2709863"/>
            <a:ext cx="1493838" cy="344487"/>
            <a:chOff x="2913956" y="2709863"/>
            <a:chExt cx="1493833" cy="344487"/>
          </a:xfrm>
        </p:grpSpPr>
        <p:grpSp>
          <p:nvGrpSpPr>
            <p:cNvPr id="6" name="Group 54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1090699" y="3982957"/>
                <a:ext cx="304747" cy="1585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501" name="TextBox 46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17502" name="TextBox 48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488950" y="3981450"/>
            <a:ext cx="1493838" cy="344488"/>
            <a:chOff x="2913956" y="2709863"/>
            <a:chExt cx="1493833" cy="344487"/>
          </a:xfrm>
        </p:grpSpPr>
        <p:grpSp>
          <p:nvGrpSpPr>
            <p:cNvPr id="8" name="Group 54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1090699" y="3982957"/>
                <a:ext cx="304747" cy="1584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91" name="TextBox 58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17492" name="TextBox 60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Feature</a:t>
              </a:r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6648450" y="3289300"/>
            <a:ext cx="1493838" cy="344488"/>
            <a:chOff x="2913956" y="2709863"/>
            <a:chExt cx="1493833" cy="344487"/>
          </a:xfrm>
        </p:grpSpPr>
        <p:grpSp>
          <p:nvGrpSpPr>
            <p:cNvPr id="11" name="Group 75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79" name="Rounded Rectangle 78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1090699" y="3982957"/>
                <a:ext cx="304747" cy="1584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81" name="TextBox 76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17482" name="TextBox 77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</p:grpSp>
      <p:grpSp>
        <p:nvGrpSpPr>
          <p:cNvPr id="15" name="Group 81"/>
          <p:cNvGrpSpPr>
            <a:grpSpLocks/>
          </p:cNvGrpSpPr>
          <p:nvPr/>
        </p:nvGrpSpPr>
        <p:grpSpPr bwMode="auto">
          <a:xfrm>
            <a:off x="4452938" y="4514850"/>
            <a:ext cx="1493837" cy="344488"/>
            <a:chOff x="2913956" y="2709863"/>
            <a:chExt cx="1493833" cy="344487"/>
          </a:xfrm>
        </p:grpSpPr>
        <p:grpSp>
          <p:nvGrpSpPr>
            <p:cNvPr id="16" name="Group 82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1090698" y="3982957"/>
                <a:ext cx="304747" cy="1584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71" name="TextBox 83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17472" name="TextBox 84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</p:grpSp>
      <p:grpSp>
        <p:nvGrpSpPr>
          <p:cNvPr id="17" name="Group 88"/>
          <p:cNvGrpSpPr>
            <a:grpSpLocks/>
          </p:cNvGrpSpPr>
          <p:nvPr/>
        </p:nvGrpSpPr>
        <p:grpSpPr bwMode="auto">
          <a:xfrm>
            <a:off x="2324100" y="5380038"/>
            <a:ext cx="1493838" cy="344487"/>
            <a:chOff x="2913956" y="2709863"/>
            <a:chExt cx="1493833" cy="344487"/>
          </a:xfrm>
        </p:grpSpPr>
        <p:grpSp>
          <p:nvGrpSpPr>
            <p:cNvPr id="18" name="Group 89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1090699" y="3982957"/>
                <a:ext cx="304747" cy="1585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61" name="TextBox 90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17462" name="TextBox 91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</p:grp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E4381-0784-464C-8B42-795E0444DB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228E-7 -3.80842E-6 L 1.70228E-7 -0.323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81E-6 -2.11013E-6 L 0.00087 -0.137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492E-6 1.12911E-6 L 0.00296 -0.224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14E-7 2.59139E-7 L -0.00087 -0.5275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884E-6 -4.38223E-6 L 0.00018 -0.4018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8.14815E-6 L 5.55556E-7 -0.36181 " pathEditMode="relative" ptsTypes="AA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0104 -0.18102 " pathEditMode="relative" ptsTypes="AA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2 L -0.00052 -0.43958 " pathEditMode="relative" ptsTypes="AA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1.94444E-6 -0.25579 " pathEditMode="relative" ptsTypes="AA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1.48148E-6 L 5.27778E-6 -0.56042 " pathEditMode="relative" ptsTypes="AA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4330" y="2551836"/>
            <a:ext cx="801534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Load Balancing is just </a:t>
            </a:r>
          </a:p>
          <a:p>
            <a:pPr algn="ctr"/>
            <a:r>
              <a:rPr lang="en-US" sz="5400" b="1" dirty="0" smtClean="0"/>
              <a:t>Smart Routing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 flipV="1">
            <a:off x="1311275" y="3302000"/>
            <a:ext cx="2273300" cy="128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0" idx="2"/>
          </p:cNvCxnSpPr>
          <p:nvPr/>
        </p:nvCxnSpPr>
        <p:spPr>
          <a:xfrm rot="16200000" flipH="1">
            <a:off x="3407568" y="3466307"/>
            <a:ext cx="1960563" cy="1606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0" idx="2"/>
          </p:cNvCxnSpPr>
          <p:nvPr/>
        </p:nvCxnSpPr>
        <p:spPr>
          <a:xfrm flipV="1">
            <a:off x="3054350" y="5249863"/>
            <a:ext cx="2136775" cy="744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311275" y="4586288"/>
            <a:ext cx="1743075" cy="1408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0" idx="0"/>
          </p:cNvCxnSpPr>
          <p:nvPr/>
        </p:nvCxnSpPr>
        <p:spPr>
          <a:xfrm rot="5400000" flipH="1" flipV="1">
            <a:off x="5587207" y="3471068"/>
            <a:ext cx="1397000" cy="2189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5138" y="3922713"/>
            <a:ext cx="1525587" cy="1309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5830" y="4723029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Custom Hardware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7663" y="2647950"/>
            <a:ext cx="1525587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88148" y="3447646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Custom Hardware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16700" y="3243263"/>
            <a:ext cx="1525588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17510" y="4043205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Custom Hardware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92350" y="5338763"/>
            <a:ext cx="1525588" cy="1309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92599" y="6139763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Custom Hardware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21188" y="4464050"/>
            <a:ext cx="1525587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521796" y="5263755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Custom Hardware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240367" y="2080774"/>
            <a:ext cx="6663266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sp>
        <p:nvSpPr>
          <p:cNvPr id="62" name="Rounded Rectangle 61"/>
          <p:cNvSpPr/>
          <p:nvPr/>
        </p:nvSpPr>
        <p:spPr bwMode="auto">
          <a:xfrm>
            <a:off x="3122961" y="1387475"/>
            <a:ext cx="2898078" cy="49210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Load-balancing logic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454" name="Title 7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ea typeface="ＭＳ Ｐゴシック" charset="-128"/>
                <a:cs typeface="ＭＳ Ｐゴシック" charset="-128"/>
              </a:rPr>
              <a:t>Load-balancing as a network primitive</a:t>
            </a:r>
          </a:p>
        </p:txBody>
      </p:sp>
      <p:sp>
        <p:nvSpPr>
          <p:cNvPr id="70" name="Rounded Rectangle 69"/>
          <p:cNvSpPr/>
          <p:nvPr/>
        </p:nvSpPr>
        <p:spPr bwMode="auto">
          <a:xfrm>
            <a:off x="2582192" y="1594621"/>
            <a:ext cx="1424895" cy="56991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smtClean="0">
                <a:solidFill>
                  <a:srgbClr val="FFFFFF"/>
                </a:solidFill>
                <a:latin typeface="Corbel (Headings)"/>
                <a:cs typeface="Corbel (Headings)"/>
              </a:rPr>
              <a:t>Load-balancing decision</a:t>
            </a:r>
            <a:endParaRPr lang="en-US" sz="1300" dirty="0">
              <a:solidFill>
                <a:srgbClr val="FFFFFF"/>
              </a:solidFill>
              <a:latin typeface="Corbel (Headings)"/>
              <a:cs typeface="Corbel (Headings)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3294639" y="1594621"/>
            <a:ext cx="1424895" cy="56991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smtClean="0">
                <a:solidFill>
                  <a:srgbClr val="FFFFFF"/>
                </a:solidFill>
                <a:latin typeface="Corbel (Headings)"/>
                <a:cs typeface="Corbel (Headings)"/>
              </a:rPr>
              <a:t>Load-balancing decision</a:t>
            </a:r>
            <a:endParaRPr lang="en-US" sz="1300" dirty="0">
              <a:solidFill>
                <a:srgbClr val="FFFFFF"/>
              </a:solidFill>
              <a:latin typeface="Corbel (Headings)"/>
              <a:cs typeface="Corbel (Headings)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3615320" y="1594621"/>
            <a:ext cx="1424895" cy="56991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smtClean="0">
                <a:solidFill>
                  <a:srgbClr val="FFFFFF"/>
                </a:solidFill>
                <a:latin typeface="Corbel (Headings)"/>
                <a:cs typeface="Corbel (Headings)"/>
              </a:rPr>
              <a:t>Load-balancing decision</a:t>
            </a:r>
            <a:endParaRPr lang="en-US" sz="1300" dirty="0">
              <a:solidFill>
                <a:srgbClr val="FFFFFF"/>
              </a:solidFill>
              <a:latin typeface="Corbel (Headings)"/>
              <a:cs typeface="Corbel (Headings)"/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4164439" y="1594621"/>
            <a:ext cx="1424895" cy="56991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smtClean="0">
                <a:solidFill>
                  <a:srgbClr val="FFFFFF"/>
                </a:solidFill>
                <a:latin typeface="Corbel (Headings)"/>
                <a:cs typeface="Corbel (Headings)"/>
              </a:rPr>
              <a:t>Load-balancing decision</a:t>
            </a:r>
            <a:endParaRPr lang="en-US" sz="1300" dirty="0">
              <a:solidFill>
                <a:srgbClr val="FFFFFF"/>
              </a:solidFill>
              <a:latin typeface="Corbel (Headings)"/>
              <a:cs typeface="Corbel (Headings)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4719534" y="1594621"/>
            <a:ext cx="1424895" cy="56991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smtClean="0">
                <a:solidFill>
                  <a:srgbClr val="FFFFFF"/>
                </a:solidFill>
                <a:latin typeface="Corbel (Headings)"/>
                <a:cs typeface="Corbel (Headings)"/>
              </a:rPr>
              <a:t>Load-balancing decision</a:t>
            </a:r>
            <a:endParaRPr lang="en-US" sz="1300" dirty="0">
              <a:solidFill>
                <a:srgbClr val="FFFFFF"/>
              </a:solidFill>
              <a:latin typeface="Corbel (Headings)"/>
              <a:cs typeface="Corbel (Headings)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E4381-0784-464C-8B42-795E0444DB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992E-7 4.12772E-6 L -0.22633 0.3493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17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806E-7 2.3739E-6 L -0.03926 0.1635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8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08946E-7 4.12772E-6 L -0.13601 0.55784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27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8508E-7 4.12772E-6 L 0.03439 0.43382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1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1619E-6 4.12772E-6 L 0.21487 0.2563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2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0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7" grpId="0" animBg="1"/>
      <p:bldP spid="67" grpId="1" animBg="1"/>
      <p:bldP spid="67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/>
          <p:cNvSpPr/>
          <p:nvPr/>
        </p:nvSpPr>
        <p:spPr>
          <a:xfrm>
            <a:off x="2190493" y="2560859"/>
            <a:ext cx="4779918" cy="2863884"/>
          </a:xfrm>
          <a:prstGeom prst="cloud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30000"/>
                  <a:satMod val="150000"/>
                </a:schemeClr>
              </a:gs>
            </a:gsLst>
          </a:gra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stA="13000" endPos="27000" dist="254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1 10"/>
          <p:cNvSpPr/>
          <p:nvPr/>
        </p:nvSpPr>
        <p:spPr>
          <a:xfrm>
            <a:off x="6799645" y="1433530"/>
            <a:ext cx="2115487" cy="1764109"/>
          </a:xfrm>
          <a:prstGeom prst="irregularSeal1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  <a:reflection blurRad="12700" stA="25000" endPos="15000" dist="50800" dir="5400000" sy="-100000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10155" y="660487"/>
            <a:ext cx="2880946" cy="7730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Aster*</a:t>
            </a:r>
            <a:r>
              <a:rPr lang="en-US" sz="2400" b="1" dirty="0" err="1" smtClean="0">
                <a:solidFill>
                  <a:schemeClr val="bg1"/>
                </a:solidFill>
              </a:rPr>
              <a:t>x</a:t>
            </a:r>
            <a:r>
              <a:rPr lang="en-US" sz="2400" b="1" dirty="0" smtClean="0">
                <a:solidFill>
                  <a:schemeClr val="bg1"/>
                </a:solidFill>
              </a:rPr>
              <a:t> Controller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7421046" y="1864082"/>
            <a:ext cx="667286" cy="1029699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6"/>
          <p:cNvSpPr>
            <a:spLocks noChangeArrowheads="1"/>
          </p:cNvSpPr>
          <p:nvPr/>
        </p:nvSpPr>
        <p:spPr bwMode="auto">
          <a:xfrm>
            <a:off x="7421046" y="4075879"/>
            <a:ext cx="667286" cy="1029699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1182518" y="1864082"/>
            <a:ext cx="667286" cy="1029699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848875" y="3774467"/>
            <a:ext cx="667286" cy="1029699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auto">
          <a:xfrm>
            <a:off x="5247738" y="5319015"/>
            <a:ext cx="667286" cy="1029699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4580452" y="918680"/>
            <a:ext cx="667286" cy="1029699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0"/>
          <p:cNvSpPr>
            <a:spLocks noChangeArrowheads="1"/>
          </p:cNvSpPr>
          <p:nvPr/>
        </p:nvSpPr>
        <p:spPr bwMode="auto">
          <a:xfrm>
            <a:off x="4685496" y="4648378"/>
            <a:ext cx="457200" cy="457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0"/>
          <p:cNvSpPr>
            <a:spLocks noChangeArrowheads="1"/>
          </p:cNvSpPr>
          <p:nvPr/>
        </p:nvSpPr>
        <p:spPr bwMode="auto">
          <a:xfrm>
            <a:off x="4351852" y="3602556"/>
            <a:ext cx="457200" cy="457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10"/>
          <p:cNvSpPr>
            <a:spLocks noChangeArrowheads="1"/>
          </p:cNvSpPr>
          <p:nvPr/>
        </p:nvSpPr>
        <p:spPr bwMode="auto">
          <a:xfrm>
            <a:off x="5906102" y="3831156"/>
            <a:ext cx="457200" cy="457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3529456" y="4575566"/>
            <a:ext cx="457200" cy="457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1" name="Straight Connector 30"/>
          <p:cNvCxnSpPr>
            <a:stCxn id="29" idx="0"/>
            <a:endCxn id="21" idx="4"/>
          </p:cNvCxnSpPr>
          <p:nvPr/>
        </p:nvCxnSpPr>
        <p:spPr>
          <a:xfrm rot="16200000" flipV="1">
            <a:off x="3123774" y="3941284"/>
            <a:ext cx="1039964" cy="22860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3" idx="2"/>
            <a:endCxn id="21" idx="5"/>
          </p:cNvCxnSpPr>
          <p:nvPr/>
        </p:nvCxnSpPr>
        <p:spPr>
          <a:xfrm rot="10800000">
            <a:off x="3691102" y="3468648"/>
            <a:ext cx="660751" cy="362509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3" idx="7"/>
            <a:endCxn id="26" idx="3"/>
          </p:cNvCxnSpPr>
          <p:nvPr/>
        </p:nvCxnSpPr>
        <p:spPr>
          <a:xfrm rot="5400000" flipH="1" flipV="1">
            <a:off x="4847140" y="3201958"/>
            <a:ext cx="362510" cy="572596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6" idx="5"/>
            <a:endCxn id="27" idx="1"/>
          </p:cNvCxnSpPr>
          <p:nvPr/>
        </p:nvCxnSpPr>
        <p:spPr>
          <a:xfrm rot="16200000" flipH="1">
            <a:off x="5509965" y="3435019"/>
            <a:ext cx="591110" cy="335074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7" idx="3"/>
            <a:endCxn id="24" idx="6"/>
          </p:cNvCxnSpPr>
          <p:nvPr/>
        </p:nvCxnSpPr>
        <p:spPr>
          <a:xfrm rot="5400000">
            <a:off x="5230089" y="4134009"/>
            <a:ext cx="655577" cy="830361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9" idx="6"/>
            <a:endCxn id="24" idx="2"/>
          </p:cNvCxnSpPr>
          <p:nvPr/>
        </p:nvCxnSpPr>
        <p:spPr>
          <a:xfrm>
            <a:off x="3986656" y="4804166"/>
            <a:ext cx="698840" cy="72812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1" idx="6"/>
            <a:endCxn id="26" idx="2"/>
          </p:cNvCxnSpPr>
          <p:nvPr/>
        </p:nvCxnSpPr>
        <p:spPr>
          <a:xfrm flipV="1">
            <a:off x="3758056" y="3145356"/>
            <a:ext cx="1489682" cy="161646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9" idx="7"/>
            <a:endCxn id="23" idx="3"/>
          </p:cNvCxnSpPr>
          <p:nvPr/>
        </p:nvCxnSpPr>
        <p:spPr>
          <a:xfrm rot="5400000" flipH="1" flipV="1">
            <a:off x="3844394" y="4068108"/>
            <a:ext cx="649720" cy="499106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6" idx="0"/>
            <a:endCxn id="18" idx="2"/>
          </p:cNvCxnSpPr>
          <p:nvPr/>
        </p:nvCxnSpPr>
        <p:spPr>
          <a:xfrm rot="16200000" flipV="1">
            <a:off x="4711029" y="2151446"/>
            <a:ext cx="968377" cy="562243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3" idx="1"/>
            <a:endCxn id="26" idx="7"/>
          </p:cNvCxnSpPr>
          <p:nvPr/>
        </p:nvCxnSpPr>
        <p:spPr>
          <a:xfrm rot="10800000" flipV="1">
            <a:off x="5637984" y="2378931"/>
            <a:ext cx="1783063" cy="604779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14" idx="1"/>
            <a:endCxn id="27" idx="5"/>
          </p:cNvCxnSpPr>
          <p:nvPr/>
        </p:nvCxnSpPr>
        <p:spPr>
          <a:xfrm rot="10800000">
            <a:off x="6296348" y="4221401"/>
            <a:ext cx="1124699" cy="36932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7" idx="0"/>
            <a:endCxn id="24" idx="5"/>
          </p:cNvCxnSpPr>
          <p:nvPr/>
        </p:nvCxnSpPr>
        <p:spPr>
          <a:xfrm rot="16200000" flipV="1">
            <a:off x="5188365" y="4925999"/>
            <a:ext cx="280392" cy="50564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6" idx="3"/>
            <a:endCxn id="29" idx="2"/>
          </p:cNvCxnSpPr>
          <p:nvPr/>
        </p:nvCxnSpPr>
        <p:spPr>
          <a:xfrm>
            <a:off x="1516161" y="4289317"/>
            <a:ext cx="2013295" cy="514849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5" idx="3"/>
            <a:endCxn id="21" idx="1"/>
          </p:cNvCxnSpPr>
          <p:nvPr/>
        </p:nvCxnSpPr>
        <p:spPr>
          <a:xfrm>
            <a:off x="1849804" y="2378932"/>
            <a:ext cx="1518007" cy="766425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4" name="Curved Connector 113"/>
          <p:cNvCxnSpPr/>
          <p:nvPr/>
        </p:nvCxnSpPr>
        <p:spPr>
          <a:xfrm flipV="1">
            <a:off x="3052447" y="2378931"/>
            <a:ext cx="3468690" cy="2726647"/>
          </a:xfrm>
          <a:prstGeom prst="curvedConnector3">
            <a:avLst>
              <a:gd name="adj1" fmla="val 50000"/>
            </a:avLst>
          </a:prstGeom>
          <a:ln w="127000">
            <a:solidFill>
              <a:srgbClr val="FF0000"/>
            </a:solidFill>
            <a:prstDash val="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1323439" y="5319016"/>
            <a:ext cx="1578400" cy="806628"/>
          </a:xfrm>
          <a:prstGeom prst="straightConnector1">
            <a:avLst/>
          </a:prstGeom>
          <a:ln w="190500" cap="flat">
            <a:solidFill>
              <a:schemeClr val="tx1">
                <a:lumMod val="85000"/>
              </a:schemeClr>
            </a:solidFill>
            <a:tailEnd type="stealth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9" name="Lightning Bolt 118"/>
          <p:cNvSpPr/>
          <p:nvPr/>
        </p:nvSpPr>
        <p:spPr>
          <a:xfrm>
            <a:off x="3529456" y="2081010"/>
            <a:ext cx="1050996" cy="1292945"/>
          </a:xfrm>
          <a:prstGeom prst="lightningBol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magnifying_gla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476" y="1579173"/>
            <a:ext cx="1451514" cy="1146696"/>
          </a:xfrm>
          <a:prstGeom prst="rect">
            <a:avLst/>
          </a:prstGeom>
        </p:spPr>
      </p:pic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5247738" y="2916756"/>
            <a:ext cx="457200" cy="457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3300856" y="3078402"/>
            <a:ext cx="457200" cy="457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Forte.thmx</Template>
  <TotalTime>10935</TotalTime>
  <Words>1560</Words>
  <Application>Microsoft Macintosh PowerPoint</Application>
  <PresentationFormat>On-screen Show (4:3)</PresentationFormat>
  <Paragraphs>261</Paragraphs>
  <Slides>38</Slides>
  <Notes>24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Exhibit</vt:lpstr>
      <vt:lpstr>Should a load-balancer choose the path as well as the server?</vt:lpstr>
      <vt:lpstr>Slide 2</vt:lpstr>
      <vt:lpstr>Slide 3</vt:lpstr>
      <vt:lpstr>Outline and goals</vt:lpstr>
      <vt:lpstr>Slide 5</vt:lpstr>
      <vt:lpstr>Software Defined Networking</vt:lpstr>
      <vt:lpstr>Slide 7</vt:lpstr>
      <vt:lpstr>Load-balancing as a network primitive</vt:lpstr>
      <vt:lpstr>Slide 9</vt:lpstr>
      <vt:lpstr>Slide 10</vt:lpstr>
      <vt:lpstr>Slide 11</vt:lpstr>
      <vt:lpstr>So far…</vt:lpstr>
      <vt:lpstr>Slide 13</vt:lpstr>
      <vt:lpstr>How big is the pie?</vt:lpstr>
      <vt:lpstr>Slide 15</vt:lpstr>
      <vt:lpstr>Slide 16</vt:lpstr>
      <vt:lpstr>Model</vt:lpstr>
      <vt:lpstr>Parameters</vt:lpstr>
      <vt:lpstr>Parameters</vt:lpstr>
      <vt:lpstr>Parameters</vt:lpstr>
      <vt:lpstr>Slide 21</vt:lpstr>
      <vt:lpstr>Design space</vt:lpstr>
      <vt:lpstr>Anatomy of a request-response</vt:lpstr>
      <vt:lpstr>Disjoint-Shortest-Path</vt:lpstr>
      <vt:lpstr>Disjoint-Traffic-Engineering</vt:lpstr>
      <vt:lpstr>Joint</vt:lpstr>
      <vt:lpstr>Disjoint-Shortest-Path vs Joint</vt:lpstr>
      <vt:lpstr>Disjoint-Traffic-Engg. vs Joint</vt:lpstr>
      <vt:lpstr>Is Disjoint truly disjoint?</vt:lpstr>
      <vt:lpstr>The bottleneck effect</vt:lpstr>
      <vt:lpstr>The CDN-ISP game</vt:lpstr>
      <vt:lpstr>The CDN-ISP game</vt:lpstr>
      <vt:lpstr>Summary of observations</vt:lpstr>
      <vt:lpstr>Questions</vt:lpstr>
      <vt:lpstr>Questions</vt:lpstr>
      <vt:lpstr>Conclusion</vt:lpstr>
      <vt:lpstr>Slide 37</vt:lpstr>
      <vt:lpstr>Sample topologies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 Networking Demos</dc:title>
  <dc:creator>Guido Appenzeller</dc:creator>
  <cp:lastModifiedBy>Nikhil Handigol</cp:lastModifiedBy>
  <cp:revision>202</cp:revision>
  <dcterms:created xsi:type="dcterms:W3CDTF">2011-05-18T03:18:41Z</dcterms:created>
  <dcterms:modified xsi:type="dcterms:W3CDTF">2011-05-19T05:22:00Z</dcterms:modified>
</cp:coreProperties>
</file>