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6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7536" autoAdjust="0"/>
  </p:normalViewPr>
  <p:slideViewPr>
    <p:cSldViewPr snapToGrid="0" snapToObjects="1">
      <p:cViewPr>
        <p:scale>
          <a:sx n="121" d="100"/>
          <a:sy n="121" d="100"/>
        </p:scale>
        <p:origin x="-1272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ADE5-71E8-224A-8C3F-31F3CEC33EEC}" type="datetimeFigureOut">
              <a:rPr lang="en-US" smtClean="0"/>
              <a:t>6/17/15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741D-8773-DE45-AF8B-2D67E9E4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49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ADE5-71E8-224A-8C3F-31F3CEC33EEC}" type="datetimeFigureOut">
              <a:rPr lang="en-US" smtClean="0"/>
              <a:t>6/17/15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741D-8773-DE45-AF8B-2D67E9E4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0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ADE5-71E8-224A-8C3F-31F3CEC33EEC}" type="datetimeFigureOut">
              <a:rPr lang="en-US" smtClean="0"/>
              <a:t>6/17/15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741D-8773-DE45-AF8B-2D67E9E4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328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ADE5-71E8-224A-8C3F-31F3CEC33EEC}" type="datetimeFigureOut">
              <a:rPr lang="en-US" smtClean="0"/>
              <a:t>6/17/15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741D-8773-DE45-AF8B-2D67E9E4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51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ADE5-71E8-224A-8C3F-31F3CEC33EEC}" type="datetimeFigureOut">
              <a:rPr lang="en-US" smtClean="0"/>
              <a:t>6/17/15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741D-8773-DE45-AF8B-2D67E9E4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27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ADE5-71E8-224A-8C3F-31F3CEC33EEC}" type="datetimeFigureOut">
              <a:rPr lang="en-US" smtClean="0"/>
              <a:t>6/17/15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741D-8773-DE45-AF8B-2D67E9E4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85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ADE5-71E8-224A-8C3F-31F3CEC33EEC}" type="datetimeFigureOut">
              <a:rPr lang="en-US" smtClean="0"/>
              <a:t>6/17/15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741D-8773-DE45-AF8B-2D67E9E4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22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ADE5-71E8-224A-8C3F-31F3CEC33EEC}" type="datetimeFigureOut">
              <a:rPr lang="en-US" smtClean="0"/>
              <a:t>6/17/15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741D-8773-DE45-AF8B-2D67E9E4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11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ADE5-71E8-224A-8C3F-31F3CEC33EEC}" type="datetimeFigureOut">
              <a:rPr lang="en-US" smtClean="0"/>
              <a:t>6/17/15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741D-8773-DE45-AF8B-2D67E9E4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27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ADE5-71E8-224A-8C3F-31F3CEC33EEC}" type="datetimeFigureOut">
              <a:rPr lang="en-US" smtClean="0"/>
              <a:t>6/17/15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741D-8773-DE45-AF8B-2D67E9E4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29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ADE5-71E8-224A-8C3F-31F3CEC33EEC}" type="datetimeFigureOut">
              <a:rPr lang="en-US" smtClean="0"/>
              <a:t>6/17/15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741D-8773-DE45-AF8B-2D67E9E4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0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ADE5-71E8-224A-8C3F-31F3CEC33EEC}" type="datetimeFigureOut">
              <a:rPr lang="en-US" smtClean="0"/>
              <a:t>6/17/15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6741D-8773-DE45-AF8B-2D67E9E4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8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hyperlink" Target="https://groups.opensourcesdn.org/wg/Atrium/dashboard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emf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3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ONF-horiz-larg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042960" cy="8916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801" y="2292350"/>
            <a:ext cx="1143000" cy="1130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69816" y="2148086"/>
            <a:ext cx="326981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ATRIUM</a:t>
            </a:r>
          </a:p>
          <a:p>
            <a:r>
              <a:rPr lang="en-US" sz="2400" dirty="0" smtClean="0"/>
              <a:t>Open SDN Distribution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2189945" y="3708030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"/>
              </a:rPr>
              <a:t>Saurav Das</a:t>
            </a:r>
            <a:endParaRPr lang="en-US" sz="2800" dirty="0">
              <a:solidFill>
                <a:srgbClr val="FFFFFF"/>
              </a:solidFill>
              <a:latin typeface="Arial"/>
            </a:endParaRPr>
          </a:p>
          <a:p>
            <a:pPr lvl="0" algn="ctr">
              <a:spcBef>
                <a:spcPct val="20000"/>
              </a:spcBef>
            </a:pPr>
            <a:r>
              <a:rPr lang="en-US" sz="2000" dirty="0" smtClean="0">
                <a:solidFill>
                  <a:srgbClr val="FFFFFF"/>
                </a:solidFill>
                <a:latin typeface="Arial"/>
              </a:rPr>
              <a:t>Principal System Architect, ONF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1855925" y="5589707"/>
            <a:ext cx="64402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000" dirty="0" smtClean="0">
                <a:solidFill>
                  <a:srgbClr val="FFFFFF"/>
                </a:solidFill>
                <a:latin typeface="Arial"/>
              </a:rPr>
              <a:t>With contributions from ONF Atrium Management team and many others 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36770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04513"/>
            <a:ext cx="9144000" cy="3453487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618198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Example: Next Objective</a:t>
            </a:r>
            <a:endParaRPr lang="en-US" sz="4000" dirty="0"/>
          </a:p>
        </p:txBody>
      </p:sp>
      <p:sp>
        <p:nvSpPr>
          <p:cNvPr id="95" name="Content Placeholder 2"/>
          <p:cNvSpPr>
            <a:spLocks noGrp="1"/>
          </p:cNvSpPr>
          <p:nvPr>
            <p:ph idx="1"/>
          </p:nvPr>
        </p:nvSpPr>
        <p:spPr>
          <a:xfrm>
            <a:off x="549275" y="1065981"/>
            <a:ext cx="8042276" cy="100291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200" dirty="0" smtClean="0"/>
              <a:t>Next </a:t>
            </a:r>
            <a:r>
              <a:rPr lang="en-US" sz="2200" dirty="0" smtClean="0">
                <a:sym typeface="Wingdings"/>
              </a:rPr>
              <a:t> next hop for forwarding</a:t>
            </a:r>
          </a:p>
          <a:p>
            <a:pPr>
              <a:lnSpc>
                <a:spcPct val="110000"/>
              </a:lnSpc>
            </a:pPr>
            <a:r>
              <a:rPr lang="en-US" sz="2200" dirty="0" smtClean="0">
                <a:sym typeface="Wingdings"/>
              </a:rPr>
              <a:t>Similar to OF 1.3 group, but …</a:t>
            </a:r>
            <a:endParaRPr lang="en-US" sz="2200" dirty="0"/>
          </a:p>
        </p:txBody>
      </p:sp>
      <p:sp>
        <p:nvSpPr>
          <p:cNvPr id="104" name="Rounded Rectangle 103"/>
          <p:cNvSpPr/>
          <p:nvPr/>
        </p:nvSpPr>
        <p:spPr>
          <a:xfrm>
            <a:off x="1036891" y="4155498"/>
            <a:ext cx="1508172" cy="7094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1309042" y="4359622"/>
            <a:ext cx="294831" cy="28350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1171255" y="3749560"/>
            <a:ext cx="137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NEXT- HOP</a:t>
            </a:r>
            <a:endParaRPr lang="en-US" dirty="0"/>
          </a:p>
        </p:txBody>
      </p:sp>
      <p:cxnSp>
        <p:nvCxnSpPr>
          <p:cNvPr id="112" name="Straight Arrow Connector 111"/>
          <p:cNvCxnSpPr/>
          <p:nvPr/>
        </p:nvCxnSpPr>
        <p:spPr>
          <a:xfrm flipV="1">
            <a:off x="2698834" y="4502069"/>
            <a:ext cx="521623" cy="113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973858" y="2447437"/>
            <a:ext cx="5158453" cy="1278604"/>
            <a:chOff x="3973858" y="2447437"/>
            <a:chExt cx="5158453" cy="1278604"/>
          </a:xfrm>
        </p:grpSpPr>
        <p:sp>
          <p:nvSpPr>
            <p:cNvPr id="110" name="Hexagon 109"/>
            <p:cNvSpPr/>
            <p:nvPr/>
          </p:nvSpPr>
          <p:spPr>
            <a:xfrm>
              <a:off x="4331741" y="2447437"/>
              <a:ext cx="4705950" cy="1226796"/>
            </a:xfrm>
            <a:prstGeom prst="hexagon">
              <a:avLst>
                <a:gd name="adj" fmla="val 5400"/>
                <a:gd name="vf" fmla="val 115470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8232226" y="2687632"/>
              <a:ext cx="9000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err="1">
                  <a:solidFill>
                    <a:srgbClr val="000000"/>
                  </a:solidFill>
                </a:rPr>
                <a:t>Corsa</a:t>
              </a:r>
              <a:r>
                <a:rPr lang="en-US" dirty="0">
                  <a:solidFill>
                    <a:srgbClr val="000000"/>
                  </a:solidFill>
                </a:rPr>
                <a:t> Driver</a:t>
              </a:r>
            </a:p>
          </p:txBody>
        </p:sp>
        <p:cxnSp>
          <p:nvCxnSpPr>
            <p:cNvPr id="113" name="Straight Arrow Connector 112"/>
            <p:cNvCxnSpPr/>
            <p:nvPr/>
          </p:nvCxnSpPr>
          <p:spPr>
            <a:xfrm>
              <a:off x="3973858" y="3146219"/>
              <a:ext cx="25582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ounded Rectangle 113"/>
            <p:cNvSpPr/>
            <p:nvPr/>
          </p:nvSpPr>
          <p:spPr>
            <a:xfrm>
              <a:off x="4647470" y="2647251"/>
              <a:ext cx="1215117" cy="709458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4919621" y="2851375"/>
              <a:ext cx="294831" cy="283506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214452" y="2801406"/>
              <a:ext cx="648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bkt</a:t>
              </a:r>
              <a:endParaRPr lang="en-US" dirty="0"/>
            </a:p>
          </p:txBody>
        </p:sp>
        <p:cxnSp>
          <p:nvCxnSpPr>
            <p:cNvPr id="129" name="Straight Arrow Connector 128"/>
            <p:cNvCxnSpPr/>
            <p:nvPr/>
          </p:nvCxnSpPr>
          <p:spPr>
            <a:xfrm flipV="1">
              <a:off x="5214452" y="3003059"/>
              <a:ext cx="1048231" cy="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/>
            <p:cNvSpPr txBox="1"/>
            <p:nvPr/>
          </p:nvSpPr>
          <p:spPr>
            <a:xfrm>
              <a:off x="4647470" y="3356709"/>
              <a:ext cx="17373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Indirect group</a:t>
              </a:r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73858" y="5205116"/>
            <a:ext cx="5055694" cy="1226796"/>
            <a:chOff x="3973858" y="5205116"/>
            <a:chExt cx="5055694" cy="1226796"/>
          </a:xfrm>
        </p:grpSpPr>
        <p:sp>
          <p:nvSpPr>
            <p:cNvPr id="131" name="Hexagon 130"/>
            <p:cNvSpPr/>
            <p:nvPr/>
          </p:nvSpPr>
          <p:spPr>
            <a:xfrm>
              <a:off x="4323602" y="5205116"/>
              <a:ext cx="4705950" cy="1226796"/>
            </a:xfrm>
            <a:prstGeom prst="hexagon">
              <a:avLst>
                <a:gd name="adj" fmla="val 5400"/>
                <a:gd name="vf" fmla="val 11547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133" name="Straight Arrow Connector 132"/>
            <p:cNvCxnSpPr/>
            <p:nvPr/>
          </p:nvCxnSpPr>
          <p:spPr>
            <a:xfrm>
              <a:off x="3973858" y="5804094"/>
              <a:ext cx="25582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Rectangle 133"/>
            <p:cNvSpPr/>
            <p:nvPr/>
          </p:nvSpPr>
          <p:spPr>
            <a:xfrm>
              <a:off x="5352310" y="6062580"/>
              <a:ext cx="360515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dirty="0" err="1" smtClean="0">
                  <a:solidFill>
                    <a:srgbClr val="000000"/>
                  </a:solidFill>
                </a:rPr>
                <a:t>NoviFlow</a:t>
              </a:r>
              <a:r>
                <a:rPr lang="en-US" dirty="0" smtClean="0">
                  <a:solidFill>
                    <a:srgbClr val="000000"/>
                  </a:solidFill>
                </a:rPr>
                <a:t> &amp; Pica8 Drivers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4692829" y="5431267"/>
              <a:ext cx="31932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ym typeface="Wingdings"/>
                </a:rPr>
                <a:t> </a:t>
              </a:r>
              <a:r>
                <a:rPr lang="en-US" dirty="0" smtClean="0"/>
                <a:t>Flow-actions</a:t>
              </a:r>
            </a:p>
            <a:p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973858" y="3808933"/>
            <a:ext cx="5063833" cy="1278689"/>
            <a:chOff x="3973858" y="3808933"/>
            <a:chExt cx="5063833" cy="1278689"/>
          </a:xfrm>
        </p:grpSpPr>
        <p:sp>
          <p:nvSpPr>
            <p:cNvPr id="117" name="Hexagon 116"/>
            <p:cNvSpPr/>
            <p:nvPr/>
          </p:nvSpPr>
          <p:spPr>
            <a:xfrm>
              <a:off x="4331741" y="3808933"/>
              <a:ext cx="4705950" cy="1226796"/>
            </a:xfrm>
            <a:prstGeom prst="hexagon">
              <a:avLst>
                <a:gd name="adj" fmla="val 5400"/>
                <a:gd name="vf" fmla="val 115470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8" name="Rounded Rectangle 117"/>
            <p:cNvSpPr/>
            <p:nvPr/>
          </p:nvSpPr>
          <p:spPr>
            <a:xfrm>
              <a:off x="4545410" y="4008747"/>
              <a:ext cx="1215117" cy="709458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4817561" y="4212871"/>
              <a:ext cx="294831" cy="283506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5112392" y="4162902"/>
              <a:ext cx="648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bkt</a:t>
              </a:r>
              <a:endParaRPr lang="en-US" dirty="0"/>
            </a:p>
          </p:txBody>
        </p:sp>
        <p:sp>
          <p:nvSpPr>
            <p:cNvPr id="121" name="Rounded Rectangle 120"/>
            <p:cNvSpPr/>
            <p:nvPr/>
          </p:nvSpPr>
          <p:spPr>
            <a:xfrm>
              <a:off x="5867567" y="3993551"/>
              <a:ext cx="1215117" cy="709458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Arrow Connector 121"/>
            <p:cNvCxnSpPr/>
            <p:nvPr/>
          </p:nvCxnSpPr>
          <p:spPr>
            <a:xfrm>
              <a:off x="3973858" y="4483651"/>
              <a:ext cx="25582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Oval 122"/>
            <p:cNvSpPr/>
            <p:nvPr/>
          </p:nvSpPr>
          <p:spPr>
            <a:xfrm>
              <a:off x="6160623" y="4200145"/>
              <a:ext cx="294831" cy="283506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ounded Rectangle 123"/>
            <p:cNvSpPr/>
            <p:nvPr/>
          </p:nvSpPr>
          <p:spPr>
            <a:xfrm>
              <a:off x="7235084" y="3986739"/>
              <a:ext cx="1215117" cy="709458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7528140" y="4193333"/>
              <a:ext cx="294831" cy="283506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6" name="Straight Arrow Connector 125"/>
            <p:cNvCxnSpPr>
              <a:stCxn id="120" idx="1"/>
              <a:endCxn id="123" idx="2"/>
            </p:cNvCxnSpPr>
            <p:nvPr/>
          </p:nvCxnSpPr>
          <p:spPr>
            <a:xfrm flipV="1">
              <a:off x="5112392" y="4341898"/>
              <a:ext cx="1048231" cy="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/>
            <p:nvPr/>
          </p:nvCxnSpPr>
          <p:spPr>
            <a:xfrm flipV="1">
              <a:off x="6479909" y="4347568"/>
              <a:ext cx="1048231" cy="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 flipV="1">
              <a:off x="7822971" y="4336228"/>
              <a:ext cx="1048231" cy="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Rectangle 129"/>
            <p:cNvSpPr/>
            <p:nvPr/>
          </p:nvSpPr>
          <p:spPr>
            <a:xfrm>
              <a:off x="6996556" y="4659383"/>
              <a:ext cx="201456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OF-DPA </a:t>
              </a:r>
              <a:r>
                <a:rPr lang="en-US" dirty="0">
                  <a:solidFill>
                    <a:srgbClr val="000000"/>
                  </a:solidFill>
                </a:rPr>
                <a:t>Driver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692829" y="4718290"/>
              <a:ext cx="15173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Group chain</a:t>
              </a:r>
              <a:endParaRPr lang="en-US" dirty="0"/>
            </a:p>
          </p:txBody>
        </p:sp>
      </p:grpSp>
      <p:sp>
        <p:nvSpPr>
          <p:cNvPr id="48" name="Rounded Rectangle 47"/>
          <p:cNvSpPr/>
          <p:nvPr/>
        </p:nvSpPr>
        <p:spPr>
          <a:xfrm rot="5400000">
            <a:off x="1464674" y="4208792"/>
            <a:ext cx="4194235" cy="46422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Flow Objectives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5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build="p"/>
      <p:bldP spid="104" grpId="0" animBg="1"/>
      <p:bldP spid="105" grpId="0" animBg="1"/>
      <p:bldP spid="106" grpId="0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618198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Atrium Demo @ SDN Solution Showcase</a:t>
            </a:r>
            <a:endParaRPr lang="en-US" sz="4000" dirty="0"/>
          </a:p>
        </p:txBody>
      </p:sp>
      <p:sp>
        <p:nvSpPr>
          <p:cNvPr id="2" name="Oval 1"/>
          <p:cNvSpPr/>
          <p:nvPr/>
        </p:nvSpPr>
        <p:spPr>
          <a:xfrm>
            <a:off x="612950" y="2794000"/>
            <a:ext cx="792480" cy="82296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17375E"/>
                </a:solidFill>
              </a:rPr>
              <a:t>V1</a:t>
            </a:r>
            <a:endParaRPr lang="en-US" dirty="0">
              <a:solidFill>
                <a:srgbClr val="17375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48790" y="3037840"/>
            <a:ext cx="264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48790" y="3323233"/>
            <a:ext cx="264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9270" y="3455313"/>
            <a:ext cx="264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58950" y="3180993"/>
            <a:ext cx="264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-604238" y="3000651"/>
            <a:ext cx="1602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Hosts (1.0.0.1)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8395510" y="2956560"/>
            <a:ext cx="264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395510" y="3241953"/>
            <a:ext cx="264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395510" y="3374033"/>
            <a:ext cx="264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405670" y="3099713"/>
            <a:ext cx="264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5400000">
            <a:off x="7999790" y="3169412"/>
            <a:ext cx="1705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Hosts (2.0.0.1)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943910" y="2580640"/>
            <a:ext cx="65024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err="1" smtClean="0"/>
              <a:t>NoviFlow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031030" y="1381760"/>
            <a:ext cx="1137920" cy="508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Accton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758230" y="1381760"/>
            <a:ext cx="1361440" cy="5080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Netronome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7013750" y="1229360"/>
            <a:ext cx="792480" cy="82296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17375E"/>
                </a:solidFill>
              </a:rPr>
              <a:t>Q</a:t>
            </a:r>
            <a:r>
              <a:rPr lang="en-US" dirty="0">
                <a:solidFill>
                  <a:srgbClr val="17375E"/>
                </a:solidFill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132630" y="2929652"/>
            <a:ext cx="1137920" cy="50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Corsa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758230" y="2919492"/>
            <a:ext cx="1137920" cy="508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Quanta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6434630" y="2752487"/>
            <a:ext cx="792480" cy="82296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17375E"/>
                </a:solidFill>
              </a:rPr>
              <a:t>Q2</a:t>
            </a:r>
            <a:endParaRPr lang="en-US" dirty="0">
              <a:solidFill>
                <a:srgbClr val="17375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714790" y="2753360"/>
            <a:ext cx="792480" cy="82296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17375E"/>
                </a:solidFill>
              </a:rPr>
              <a:t>V2</a:t>
            </a:r>
            <a:endParaRPr lang="en-US" dirty="0">
              <a:solidFill>
                <a:srgbClr val="17375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32630" y="4504452"/>
            <a:ext cx="1137920" cy="50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Pica8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621830" y="4514612"/>
            <a:ext cx="1137920" cy="50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Centec</a:t>
            </a:r>
            <a:endParaRPr lang="en-US" dirty="0"/>
          </a:p>
        </p:txBody>
      </p:sp>
      <p:cxnSp>
        <p:nvCxnSpPr>
          <p:cNvPr id="27" name="Straight Connector 26"/>
          <p:cNvCxnSpPr>
            <a:stCxn id="17" idx="0"/>
            <a:endCxn id="18" idx="1"/>
          </p:cNvCxnSpPr>
          <p:nvPr/>
        </p:nvCxnSpPr>
        <p:spPr>
          <a:xfrm flipV="1">
            <a:off x="2269030" y="1635760"/>
            <a:ext cx="762000" cy="9448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8" idx="3"/>
            <a:endCxn id="19" idx="1"/>
          </p:cNvCxnSpPr>
          <p:nvPr/>
        </p:nvCxnSpPr>
        <p:spPr>
          <a:xfrm>
            <a:off x="4168950" y="1635760"/>
            <a:ext cx="58928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9" idx="3"/>
            <a:endCxn id="20" idx="2"/>
          </p:cNvCxnSpPr>
          <p:nvPr/>
        </p:nvCxnSpPr>
        <p:spPr>
          <a:xfrm>
            <a:off x="6119670" y="1635760"/>
            <a:ext cx="894080" cy="50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0" idx="5"/>
            <a:endCxn id="11" idx="0"/>
          </p:cNvCxnSpPr>
          <p:nvPr/>
        </p:nvCxnSpPr>
        <p:spPr>
          <a:xfrm>
            <a:off x="7690174" y="1931800"/>
            <a:ext cx="420856" cy="82156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7" idx="3"/>
            <a:endCxn id="21" idx="1"/>
          </p:cNvCxnSpPr>
          <p:nvPr/>
        </p:nvCxnSpPr>
        <p:spPr>
          <a:xfrm flipV="1">
            <a:off x="2594150" y="3183652"/>
            <a:ext cx="538480" cy="6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21" idx="3"/>
            <a:endCxn id="22" idx="1"/>
          </p:cNvCxnSpPr>
          <p:nvPr/>
        </p:nvCxnSpPr>
        <p:spPr>
          <a:xfrm flipV="1">
            <a:off x="4270550" y="3173492"/>
            <a:ext cx="487680" cy="1016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22" idx="3"/>
            <a:endCxn id="23" idx="2"/>
          </p:cNvCxnSpPr>
          <p:nvPr/>
        </p:nvCxnSpPr>
        <p:spPr>
          <a:xfrm flipV="1">
            <a:off x="5896150" y="3163967"/>
            <a:ext cx="538480" cy="952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1" idx="2"/>
            <a:endCxn id="23" idx="6"/>
          </p:cNvCxnSpPr>
          <p:nvPr/>
        </p:nvCxnSpPr>
        <p:spPr>
          <a:xfrm flipH="1" flipV="1">
            <a:off x="7227110" y="3163967"/>
            <a:ext cx="487680" cy="87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2" idx="6"/>
            <a:endCxn id="17" idx="1"/>
          </p:cNvCxnSpPr>
          <p:nvPr/>
        </p:nvCxnSpPr>
        <p:spPr>
          <a:xfrm flipV="1">
            <a:off x="1405430" y="3190240"/>
            <a:ext cx="538480" cy="1524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17" idx="2"/>
            <a:endCxn id="24" idx="1"/>
          </p:cNvCxnSpPr>
          <p:nvPr/>
        </p:nvCxnSpPr>
        <p:spPr>
          <a:xfrm>
            <a:off x="2269030" y="3799840"/>
            <a:ext cx="863600" cy="95861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24" idx="3"/>
            <a:endCxn id="25" idx="1"/>
          </p:cNvCxnSpPr>
          <p:nvPr/>
        </p:nvCxnSpPr>
        <p:spPr>
          <a:xfrm>
            <a:off x="4270550" y="4758452"/>
            <a:ext cx="1351280" cy="1016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5" idx="3"/>
            <a:endCxn id="11" idx="4"/>
          </p:cNvCxnSpPr>
          <p:nvPr/>
        </p:nvCxnSpPr>
        <p:spPr>
          <a:xfrm flipV="1">
            <a:off x="6759750" y="3576320"/>
            <a:ext cx="1351280" cy="119229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4739640" y="5246984"/>
            <a:ext cx="4643120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latin typeface="Courier"/>
                <a:cs typeface="Courier"/>
              </a:rPr>
              <a:t>bgp1&gt; </a:t>
            </a:r>
            <a:r>
              <a:rPr lang="en-US" sz="700" dirty="0" err="1">
                <a:latin typeface="Courier"/>
                <a:cs typeface="Courier"/>
              </a:rPr>
              <a:t>sh</a:t>
            </a:r>
            <a:r>
              <a:rPr lang="en-US" sz="700" dirty="0">
                <a:latin typeface="Courier"/>
                <a:cs typeface="Courier"/>
              </a:rPr>
              <a:t> </a:t>
            </a:r>
            <a:r>
              <a:rPr lang="en-US" sz="700" dirty="0" err="1">
                <a:latin typeface="Courier"/>
                <a:cs typeface="Courier"/>
              </a:rPr>
              <a:t>ip</a:t>
            </a:r>
            <a:r>
              <a:rPr lang="en-US" sz="700" dirty="0">
                <a:latin typeface="Courier"/>
                <a:cs typeface="Courier"/>
              </a:rPr>
              <a:t> </a:t>
            </a:r>
            <a:r>
              <a:rPr lang="en-US" sz="700" dirty="0" err="1">
                <a:latin typeface="Courier"/>
                <a:cs typeface="Courier"/>
              </a:rPr>
              <a:t>bgp</a:t>
            </a:r>
            <a:r>
              <a:rPr lang="en-US" sz="700" dirty="0">
                <a:latin typeface="Courier"/>
                <a:cs typeface="Courier"/>
              </a:rPr>
              <a:t> summary </a:t>
            </a:r>
          </a:p>
          <a:p>
            <a:r>
              <a:rPr lang="en-US" sz="700" dirty="0">
                <a:latin typeface="Courier"/>
                <a:cs typeface="Courier"/>
              </a:rPr>
              <a:t>BGP router identifier 192.168.10.101, local AS number 65000</a:t>
            </a:r>
          </a:p>
          <a:p>
            <a:r>
              <a:rPr lang="en-US" sz="700" dirty="0">
                <a:latin typeface="Courier"/>
                <a:cs typeface="Courier"/>
              </a:rPr>
              <a:t>RIB entries 3, using 336 bytes of memory</a:t>
            </a:r>
          </a:p>
          <a:p>
            <a:r>
              <a:rPr lang="en-US" sz="700" dirty="0">
                <a:latin typeface="Courier"/>
                <a:cs typeface="Courier"/>
              </a:rPr>
              <a:t>Peers 5, using 22 </a:t>
            </a:r>
            <a:r>
              <a:rPr lang="en-US" sz="700" dirty="0" err="1">
                <a:latin typeface="Courier"/>
                <a:cs typeface="Courier"/>
              </a:rPr>
              <a:t>KiB</a:t>
            </a:r>
            <a:r>
              <a:rPr lang="en-US" sz="700" dirty="0">
                <a:latin typeface="Courier"/>
                <a:cs typeface="Courier"/>
              </a:rPr>
              <a:t> of memory</a:t>
            </a:r>
          </a:p>
          <a:p>
            <a:endParaRPr lang="en-US" sz="700" dirty="0">
              <a:latin typeface="Courier"/>
              <a:cs typeface="Courier"/>
            </a:endParaRPr>
          </a:p>
          <a:p>
            <a:r>
              <a:rPr lang="en-US" sz="700" dirty="0">
                <a:latin typeface="Courier"/>
                <a:cs typeface="Courier"/>
              </a:rPr>
              <a:t>Neighbor        V    AS </a:t>
            </a:r>
            <a:r>
              <a:rPr lang="en-US" sz="700" dirty="0" err="1">
                <a:latin typeface="Courier"/>
                <a:cs typeface="Courier"/>
              </a:rPr>
              <a:t>MsgRcvd</a:t>
            </a:r>
            <a:r>
              <a:rPr lang="en-US" sz="700" dirty="0">
                <a:latin typeface="Courier"/>
                <a:cs typeface="Courier"/>
              </a:rPr>
              <a:t> </a:t>
            </a:r>
            <a:r>
              <a:rPr lang="en-US" sz="700" dirty="0" err="1">
                <a:latin typeface="Courier"/>
                <a:cs typeface="Courier"/>
              </a:rPr>
              <a:t>MsgSent</a:t>
            </a:r>
            <a:r>
              <a:rPr lang="en-US" sz="700" dirty="0">
                <a:latin typeface="Courier"/>
                <a:cs typeface="Courier"/>
              </a:rPr>
              <a:t>   </a:t>
            </a:r>
            <a:r>
              <a:rPr lang="en-US" sz="700" dirty="0" err="1">
                <a:latin typeface="Courier"/>
                <a:cs typeface="Courier"/>
              </a:rPr>
              <a:t>TblVer</a:t>
            </a:r>
            <a:r>
              <a:rPr lang="en-US" sz="700" dirty="0">
                <a:latin typeface="Courier"/>
                <a:cs typeface="Courier"/>
              </a:rPr>
              <a:t>  </a:t>
            </a:r>
            <a:r>
              <a:rPr lang="en-US" sz="700" dirty="0" err="1">
                <a:latin typeface="Courier"/>
                <a:cs typeface="Courier"/>
              </a:rPr>
              <a:t>InQ</a:t>
            </a:r>
            <a:r>
              <a:rPr lang="en-US" sz="700" dirty="0">
                <a:latin typeface="Courier"/>
                <a:cs typeface="Courier"/>
              </a:rPr>
              <a:t> </a:t>
            </a:r>
            <a:r>
              <a:rPr lang="en-US" sz="700" dirty="0" err="1">
                <a:latin typeface="Courier"/>
                <a:cs typeface="Courier"/>
              </a:rPr>
              <a:t>OutQ</a:t>
            </a:r>
            <a:r>
              <a:rPr lang="en-US" sz="700" dirty="0">
                <a:latin typeface="Courier"/>
                <a:cs typeface="Courier"/>
              </a:rPr>
              <a:t> Up/Down  State/</a:t>
            </a:r>
            <a:r>
              <a:rPr lang="en-US" sz="700" dirty="0" err="1">
                <a:latin typeface="Courier"/>
                <a:cs typeface="Courier"/>
              </a:rPr>
              <a:t>PfxRcd</a:t>
            </a:r>
            <a:endParaRPr lang="en-US" sz="700" dirty="0">
              <a:latin typeface="Courier"/>
              <a:cs typeface="Courier"/>
            </a:endParaRPr>
          </a:p>
          <a:p>
            <a:r>
              <a:rPr lang="en-US" sz="700" dirty="0">
                <a:latin typeface="Courier"/>
                <a:cs typeface="Courier"/>
              </a:rPr>
              <a:t>1.1.1.1         4 65000   30090   31109        0    0    0 1d01h43m        0</a:t>
            </a:r>
          </a:p>
          <a:p>
            <a:r>
              <a:rPr lang="en-US" sz="700" dirty="0">
                <a:latin typeface="Courier"/>
                <a:cs typeface="Courier"/>
              </a:rPr>
              <a:t>192.168.10.1    4 65001   31095   31114        0    0    0 1d01h43m        1</a:t>
            </a:r>
          </a:p>
          <a:p>
            <a:r>
              <a:rPr lang="en-US" sz="700" dirty="0">
                <a:latin typeface="Courier"/>
                <a:cs typeface="Courier"/>
              </a:rPr>
              <a:t>192.168.11.1    4 65101   30775   30784        0    0    0 21:07:07        1</a:t>
            </a:r>
          </a:p>
          <a:p>
            <a:r>
              <a:rPr lang="en-US" sz="700" dirty="0">
                <a:latin typeface="Courier"/>
                <a:cs typeface="Courier"/>
              </a:rPr>
              <a:t>192.168.13.1    4 65301   28322   28339        0    0    0 18:11:55        1</a:t>
            </a:r>
          </a:p>
          <a:p>
            <a:r>
              <a:rPr lang="en-US" sz="700" dirty="0">
                <a:latin typeface="Courier"/>
                <a:cs typeface="Courier"/>
              </a:rPr>
              <a:t>192.168.22.1    4 65201   25959   25974        0    0    0 21:23:24        1</a:t>
            </a:r>
          </a:p>
          <a:p>
            <a:pPr lvl="0"/>
            <a:r>
              <a:rPr lang="en-US" sz="700" dirty="0">
                <a:solidFill>
                  <a:prstClr val="black"/>
                </a:solidFill>
                <a:latin typeface="Courier"/>
                <a:cs typeface="Courier"/>
              </a:rPr>
              <a:t>Total number of neighbors 5</a:t>
            </a:r>
          </a:p>
          <a:p>
            <a:endParaRPr lang="en-US" sz="700" dirty="0">
              <a:latin typeface="Courier"/>
              <a:cs typeface="Courier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-40323" y="5196184"/>
            <a:ext cx="4774565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700" dirty="0" smtClean="0">
                <a:solidFill>
                  <a:prstClr val="black"/>
                </a:solidFill>
                <a:latin typeface="Courier"/>
                <a:cs typeface="Courier"/>
              </a:rPr>
              <a:t>bgp1</a:t>
            </a:r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&gt; </a:t>
            </a:r>
            <a:r>
              <a:rPr lang="de-DE" sz="700" dirty="0" err="1">
                <a:solidFill>
                  <a:prstClr val="black"/>
                </a:solidFill>
                <a:latin typeface="Courier"/>
                <a:cs typeface="Courier"/>
              </a:rPr>
              <a:t>sh</a:t>
            </a:r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de-DE" sz="700" dirty="0" err="1">
                <a:solidFill>
                  <a:prstClr val="black"/>
                </a:solidFill>
                <a:latin typeface="Courier"/>
                <a:cs typeface="Courier"/>
              </a:rPr>
              <a:t>ip</a:t>
            </a:r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de-DE" sz="700" dirty="0" err="1">
                <a:solidFill>
                  <a:prstClr val="black"/>
                </a:solidFill>
                <a:latin typeface="Courier"/>
                <a:cs typeface="Courier"/>
              </a:rPr>
              <a:t>bgp</a:t>
            </a:r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         </a:t>
            </a:r>
          </a:p>
          <a:p>
            <a:pPr lvl="0"/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BGP </a:t>
            </a:r>
            <a:r>
              <a:rPr lang="de-DE" sz="700" dirty="0" err="1">
                <a:solidFill>
                  <a:prstClr val="black"/>
                </a:solidFill>
                <a:latin typeface="Courier"/>
                <a:cs typeface="Courier"/>
              </a:rPr>
              <a:t>table</a:t>
            </a:r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de-DE" sz="700" dirty="0" err="1">
                <a:solidFill>
                  <a:prstClr val="black"/>
                </a:solidFill>
                <a:latin typeface="Courier"/>
                <a:cs typeface="Courier"/>
              </a:rPr>
              <a:t>version</a:t>
            </a:r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de-DE" sz="700" dirty="0" err="1">
                <a:solidFill>
                  <a:prstClr val="black"/>
                </a:solidFill>
                <a:latin typeface="Courier"/>
                <a:cs typeface="Courier"/>
              </a:rPr>
              <a:t>is</a:t>
            </a:r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 0, </a:t>
            </a:r>
            <a:r>
              <a:rPr lang="de-DE" sz="700" dirty="0" err="1">
                <a:solidFill>
                  <a:prstClr val="black"/>
                </a:solidFill>
                <a:latin typeface="Courier"/>
                <a:cs typeface="Courier"/>
              </a:rPr>
              <a:t>local</a:t>
            </a:r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de-DE" sz="700" dirty="0" err="1">
                <a:solidFill>
                  <a:prstClr val="black"/>
                </a:solidFill>
                <a:latin typeface="Courier"/>
                <a:cs typeface="Courier"/>
              </a:rPr>
              <a:t>router</a:t>
            </a:r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 ID </a:t>
            </a:r>
            <a:r>
              <a:rPr lang="de-DE" sz="700" dirty="0" err="1">
                <a:solidFill>
                  <a:prstClr val="black"/>
                </a:solidFill>
                <a:latin typeface="Courier"/>
                <a:cs typeface="Courier"/>
              </a:rPr>
              <a:t>is</a:t>
            </a:r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 192.168.10.101</a:t>
            </a:r>
          </a:p>
          <a:p>
            <a:pPr lvl="0"/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Status </a:t>
            </a:r>
            <a:r>
              <a:rPr lang="de-DE" sz="700" dirty="0" err="1">
                <a:solidFill>
                  <a:prstClr val="black"/>
                </a:solidFill>
                <a:latin typeface="Courier"/>
                <a:cs typeface="Courier"/>
              </a:rPr>
              <a:t>codes</a:t>
            </a:r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: s </a:t>
            </a:r>
            <a:r>
              <a:rPr lang="de-DE" sz="700" dirty="0" err="1">
                <a:solidFill>
                  <a:prstClr val="black"/>
                </a:solidFill>
                <a:latin typeface="Courier"/>
                <a:cs typeface="Courier"/>
              </a:rPr>
              <a:t>suppressed</a:t>
            </a:r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, d </a:t>
            </a:r>
            <a:r>
              <a:rPr lang="de-DE" sz="700" dirty="0" err="1">
                <a:solidFill>
                  <a:prstClr val="black"/>
                </a:solidFill>
                <a:latin typeface="Courier"/>
                <a:cs typeface="Courier"/>
              </a:rPr>
              <a:t>damped</a:t>
            </a:r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, h </a:t>
            </a:r>
            <a:r>
              <a:rPr lang="de-DE" sz="700" dirty="0" err="1">
                <a:solidFill>
                  <a:prstClr val="black"/>
                </a:solidFill>
                <a:latin typeface="Courier"/>
                <a:cs typeface="Courier"/>
              </a:rPr>
              <a:t>history</a:t>
            </a:r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, * valid, &gt; </a:t>
            </a:r>
            <a:r>
              <a:rPr lang="de-DE" sz="700" dirty="0" err="1">
                <a:solidFill>
                  <a:prstClr val="black"/>
                </a:solidFill>
                <a:latin typeface="Courier"/>
                <a:cs typeface="Courier"/>
              </a:rPr>
              <a:t>best</a:t>
            </a:r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, i - </a:t>
            </a:r>
            <a:r>
              <a:rPr lang="de-DE" sz="700" dirty="0" err="1">
                <a:solidFill>
                  <a:prstClr val="black"/>
                </a:solidFill>
                <a:latin typeface="Courier"/>
                <a:cs typeface="Courier"/>
              </a:rPr>
              <a:t>internal</a:t>
            </a:r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,</a:t>
            </a:r>
          </a:p>
          <a:p>
            <a:pPr lvl="0"/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              </a:t>
            </a:r>
            <a:r>
              <a:rPr lang="de-DE" sz="700" dirty="0" err="1">
                <a:solidFill>
                  <a:prstClr val="black"/>
                </a:solidFill>
                <a:latin typeface="Courier"/>
                <a:cs typeface="Courier"/>
              </a:rPr>
              <a:t>r</a:t>
            </a:r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 RIB-</a:t>
            </a:r>
            <a:r>
              <a:rPr lang="de-DE" sz="700" dirty="0" err="1">
                <a:solidFill>
                  <a:prstClr val="black"/>
                </a:solidFill>
                <a:latin typeface="Courier"/>
                <a:cs typeface="Courier"/>
              </a:rPr>
              <a:t>failure</a:t>
            </a:r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, S </a:t>
            </a:r>
            <a:r>
              <a:rPr lang="de-DE" sz="700" dirty="0" err="1">
                <a:solidFill>
                  <a:prstClr val="black"/>
                </a:solidFill>
                <a:latin typeface="Courier"/>
                <a:cs typeface="Courier"/>
              </a:rPr>
              <a:t>Stale</a:t>
            </a:r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, R </a:t>
            </a:r>
            <a:r>
              <a:rPr lang="de-DE" sz="700" dirty="0" err="1">
                <a:solidFill>
                  <a:prstClr val="black"/>
                </a:solidFill>
                <a:latin typeface="Courier"/>
                <a:cs typeface="Courier"/>
              </a:rPr>
              <a:t>Removed</a:t>
            </a:r>
            <a:endParaRPr lang="de-DE" sz="700" dirty="0">
              <a:solidFill>
                <a:prstClr val="black"/>
              </a:solidFill>
              <a:latin typeface="Courier"/>
              <a:cs typeface="Courier"/>
            </a:endParaRPr>
          </a:p>
          <a:p>
            <a:pPr lvl="0"/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Origin </a:t>
            </a:r>
            <a:r>
              <a:rPr lang="de-DE" sz="700" dirty="0" err="1">
                <a:solidFill>
                  <a:prstClr val="black"/>
                </a:solidFill>
                <a:latin typeface="Courier"/>
                <a:cs typeface="Courier"/>
              </a:rPr>
              <a:t>codes</a:t>
            </a:r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: i - IGP, </a:t>
            </a:r>
            <a:r>
              <a:rPr lang="de-DE" sz="700" dirty="0" err="1">
                <a:solidFill>
                  <a:prstClr val="black"/>
                </a:solidFill>
                <a:latin typeface="Courier"/>
                <a:cs typeface="Courier"/>
              </a:rPr>
              <a:t>e</a:t>
            </a:r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 - EGP, ? - </a:t>
            </a:r>
            <a:r>
              <a:rPr lang="de-DE" sz="700" dirty="0" err="1">
                <a:solidFill>
                  <a:prstClr val="black"/>
                </a:solidFill>
                <a:latin typeface="Courier"/>
                <a:cs typeface="Courier"/>
              </a:rPr>
              <a:t>incomplete</a:t>
            </a:r>
            <a:endParaRPr lang="de-DE" sz="700" dirty="0">
              <a:solidFill>
                <a:prstClr val="black"/>
              </a:solidFill>
              <a:latin typeface="Courier"/>
              <a:cs typeface="Courier"/>
            </a:endParaRPr>
          </a:p>
          <a:p>
            <a:pPr lvl="0"/>
            <a:endParaRPr lang="de-DE" sz="700" dirty="0">
              <a:solidFill>
                <a:prstClr val="black"/>
              </a:solidFill>
              <a:latin typeface="Courier"/>
              <a:cs typeface="Courier"/>
            </a:endParaRPr>
          </a:p>
          <a:p>
            <a:pPr lvl="0"/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   Network          Next Hop            </a:t>
            </a:r>
            <a:r>
              <a:rPr lang="de-DE" sz="700" dirty="0" err="1">
                <a:solidFill>
                  <a:prstClr val="black"/>
                </a:solidFill>
                <a:latin typeface="Courier"/>
                <a:cs typeface="Courier"/>
              </a:rPr>
              <a:t>Metric</a:t>
            </a:r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de-DE" sz="700" dirty="0" err="1">
                <a:solidFill>
                  <a:prstClr val="black"/>
                </a:solidFill>
                <a:latin typeface="Courier"/>
                <a:cs typeface="Courier"/>
              </a:rPr>
              <a:t>LocPrf</a:t>
            </a:r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de-DE" sz="700" dirty="0" err="1">
                <a:solidFill>
                  <a:prstClr val="black"/>
                </a:solidFill>
                <a:latin typeface="Courier"/>
                <a:cs typeface="Courier"/>
              </a:rPr>
              <a:t>Weight</a:t>
            </a:r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 Path</a:t>
            </a:r>
          </a:p>
          <a:p>
            <a:pPr lvl="0"/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*&gt; 1.0.0.0/24       192.168.10.1             1             0 65001 i</a:t>
            </a:r>
          </a:p>
          <a:p>
            <a:pPr lvl="0"/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*  2.0.0.0/24       192.168.22.1                           0 65201 65202 65203 65002 i</a:t>
            </a:r>
          </a:p>
          <a:p>
            <a:pPr lvl="0"/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*                   192.168.13.1                           0 65301 65302 65303 65002 i</a:t>
            </a:r>
          </a:p>
          <a:p>
            <a:pPr lvl="0"/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*&gt;                  192.168.11.1                           0 65101 65102 65002 i</a:t>
            </a:r>
          </a:p>
          <a:p>
            <a:pPr lvl="0"/>
            <a:endParaRPr lang="de-DE" sz="700" dirty="0">
              <a:solidFill>
                <a:prstClr val="black"/>
              </a:solidFill>
              <a:latin typeface="Courier"/>
              <a:cs typeface="Courier"/>
            </a:endParaRPr>
          </a:p>
          <a:p>
            <a:pPr lvl="0"/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Total </a:t>
            </a:r>
            <a:r>
              <a:rPr lang="de-DE" sz="700" dirty="0" err="1">
                <a:solidFill>
                  <a:prstClr val="black"/>
                </a:solidFill>
                <a:latin typeface="Courier"/>
                <a:cs typeface="Courier"/>
              </a:rPr>
              <a:t>number</a:t>
            </a:r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de-DE" sz="700" dirty="0" err="1">
                <a:solidFill>
                  <a:prstClr val="black"/>
                </a:solidFill>
                <a:latin typeface="Courier"/>
                <a:cs typeface="Courier"/>
              </a:rPr>
              <a:t>of</a:t>
            </a:r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de-DE" sz="700" dirty="0" err="1">
                <a:solidFill>
                  <a:prstClr val="black"/>
                </a:solidFill>
                <a:latin typeface="Courier"/>
                <a:cs typeface="Courier"/>
              </a:rPr>
              <a:t>prefixes</a:t>
            </a:r>
            <a:r>
              <a:rPr lang="de-DE" sz="700" dirty="0">
                <a:solidFill>
                  <a:prstClr val="black"/>
                </a:solidFill>
                <a:latin typeface="Courier"/>
                <a:cs typeface="Courier"/>
              </a:rPr>
              <a:t>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31030" y="1054412"/>
            <a:ext cx="1137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AS65301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4844590" y="1049587"/>
            <a:ext cx="1137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AS65302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132630" y="2618006"/>
            <a:ext cx="1137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AS65201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4758230" y="2604470"/>
            <a:ext cx="1137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AS65202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6190790" y="2483894"/>
            <a:ext cx="1137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AS65203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1700070" y="2279452"/>
            <a:ext cx="1137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AS65000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6814559" y="940310"/>
            <a:ext cx="1137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AS65303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7558581" y="2480155"/>
            <a:ext cx="1137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AS65002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5631626" y="4206996"/>
            <a:ext cx="1137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AS65102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3132630" y="4186669"/>
            <a:ext cx="1137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AS65101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472299" y="2527479"/>
            <a:ext cx="1137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AS65001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95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04513"/>
            <a:ext cx="9144000" cy="345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3" y="725774"/>
            <a:ext cx="6136637" cy="483757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618198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Atrium Pre-release Deployment</a:t>
            </a:r>
            <a:endParaRPr lang="en-US" sz="4000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501" y="3352033"/>
            <a:ext cx="5558347" cy="302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5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04513"/>
            <a:ext cx="9144000" cy="345348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76554" y="107576"/>
            <a:ext cx="8371205" cy="618198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Atrium Post-release Operator Engagements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1308100"/>
            <a:ext cx="9055100" cy="424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460" y="5289550"/>
            <a:ext cx="889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5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04513"/>
            <a:ext cx="9144000" cy="345348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618198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What’s Next?</a:t>
            </a:r>
            <a:endParaRPr lang="en-US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549275" y="843280"/>
            <a:ext cx="84118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Continued Improvements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/>
              <a:t>Hardening &amp; Stability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/>
              <a:t>Performance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/>
              <a:t>Missing features: untagged, runtime-</a:t>
            </a:r>
            <a:r>
              <a:rPr lang="en-US" sz="2400" dirty="0" err="1" smtClean="0"/>
              <a:t>config</a:t>
            </a:r>
            <a:r>
              <a:rPr lang="en-US" sz="2400" dirty="0" smtClean="0"/>
              <a:t>, static-routes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/>
              <a:t>Hardware Automated Test Infrastructure</a:t>
            </a:r>
          </a:p>
          <a:p>
            <a:pPr marL="800100" lvl="1" indent="-342900">
              <a:buFontTx/>
              <a:buChar char="-"/>
            </a:pPr>
            <a:endParaRPr lang="en-US" sz="2400" dirty="0"/>
          </a:p>
          <a:p>
            <a:pPr marL="457200" indent="-457200">
              <a:buAutoNum type="arabicPeriod" startAt="2"/>
            </a:pPr>
            <a:r>
              <a:rPr lang="en-US" sz="2400" dirty="0" smtClean="0"/>
              <a:t>New Features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/>
              <a:t>IGP &amp; ECMP support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/>
              <a:t>Requests from operators (</a:t>
            </a:r>
            <a:r>
              <a:rPr lang="en-US" sz="2400" dirty="0" err="1" smtClean="0"/>
              <a:t>eg</a:t>
            </a:r>
            <a:r>
              <a:rPr lang="en-US" sz="2400" dirty="0" smtClean="0"/>
              <a:t>. Route filtering)</a:t>
            </a:r>
          </a:p>
          <a:p>
            <a:pPr marL="800100" lvl="1" indent="-342900">
              <a:buFontTx/>
              <a:buChar char="-"/>
            </a:pPr>
            <a:endParaRPr lang="en-US" sz="2400" dirty="0"/>
          </a:p>
          <a:p>
            <a:pPr marL="457200" indent="-457200">
              <a:buAutoNum type="arabicPeriod" startAt="3"/>
            </a:pPr>
            <a:r>
              <a:rPr lang="en-US" sz="2400" dirty="0" smtClean="0"/>
              <a:t>Other platforms</a:t>
            </a:r>
          </a:p>
          <a:p>
            <a:r>
              <a:rPr lang="en-US" sz="2400" dirty="0" smtClean="0"/>
              <a:t>	-     </a:t>
            </a:r>
            <a:r>
              <a:rPr lang="en-US" sz="2400" dirty="0" err="1" smtClean="0"/>
              <a:t>OpenDaylight</a:t>
            </a:r>
            <a:r>
              <a:rPr lang="en-US" sz="2400" dirty="0" smtClean="0"/>
              <a:t> support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2865120" y="5914014"/>
            <a:ext cx="6207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https://groups.opensourcesdn.org/wg/Atrium/</a:t>
            </a:r>
            <a:r>
              <a:rPr lang="en-US" dirty="0" smtClean="0">
                <a:hlinkClick r:id="rId3"/>
              </a:rPr>
              <a:t>dashboard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65120" y="5557520"/>
            <a:ext cx="585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LEARN MORE &amp; JOIN THE COMMUNITY: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24995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04513"/>
            <a:ext cx="9144000" cy="345348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851233" y="27020"/>
            <a:ext cx="743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Summary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16117" y="744471"/>
            <a:ext cx="7674609" cy="5740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Integration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Atrium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release brings together ONOS, </a:t>
            </a:r>
            <a:r>
              <a:rPr lang="en-US" sz="2000" dirty="0" err="1" smtClean="0"/>
              <a:t>Quagga</a:t>
            </a:r>
            <a:r>
              <a:rPr lang="en-US" sz="2000" dirty="0" smtClean="0"/>
              <a:t>, OCP components (ONL, ONIE) and OFDPA with white-boxes + vendor equipment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Open SDN Distribution (2015/A release: June 30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) </a:t>
            </a:r>
          </a:p>
          <a:p>
            <a:pPr marL="342900" indent="-342900">
              <a:buFont typeface="+mj-lt"/>
              <a:buAutoNum type="arabicPeriod"/>
            </a:pPr>
            <a:endParaRPr lang="en-US" sz="900" dirty="0"/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Interoperability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ONF builds 7 routers!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Key architectural contribution: Flow Objectives &amp; Device Drivers</a:t>
            </a:r>
          </a:p>
          <a:p>
            <a:pPr lvl="1"/>
            <a:endParaRPr lang="en-US" sz="900" dirty="0"/>
          </a:p>
          <a:p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Deployments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Pre release deployment in Sydney.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More coming as we engage operators</a:t>
            </a:r>
          </a:p>
          <a:p>
            <a:pPr marL="800100" lvl="1" indent="-342900">
              <a:buFontTx/>
              <a:buChar char="-"/>
            </a:pPr>
            <a:endParaRPr lang="en-US" sz="900" dirty="0"/>
          </a:p>
          <a:p>
            <a:r>
              <a:rPr lang="en-US" sz="2400" dirty="0" smtClean="0">
                <a:solidFill>
                  <a:schemeClr val="tx2"/>
                </a:solidFill>
              </a:rPr>
              <a:t>Acknowledgements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All the switch vendors, ONF management team, </a:t>
            </a:r>
            <a:r>
              <a:rPr lang="en-US" sz="2000" dirty="0" err="1" smtClean="0"/>
              <a:t>ON.Lab</a:t>
            </a:r>
            <a:r>
              <a:rPr lang="en-US" sz="2000" dirty="0" smtClean="0"/>
              <a:t> support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Ali Al-</a:t>
            </a:r>
            <a:r>
              <a:rPr lang="en-US" sz="2000" dirty="0" err="1" smtClean="0"/>
              <a:t>Shabibi</a:t>
            </a:r>
            <a:r>
              <a:rPr lang="en-US" sz="2000" dirty="0" smtClean="0"/>
              <a:t> &amp; Jonathan Hart (</a:t>
            </a:r>
            <a:r>
              <a:rPr lang="en-US" sz="2000" dirty="0" err="1" smtClean="0"/>
              <a:t>ON.Lab</a:t>
            </a:r>
            <a:r>
              <a:rPr lang="en-US" sz="2000" dirty="0" smtClean="0"/>
              <a:t>)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Rob Sherwood (Big Switch Networks)</a:t>
            </a:r>
          </a:p>
          <a:p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140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04513"/>
            <a:ext cx="9144000" cy="345348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851233" y="27020"/>
            <a:ext cx="743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Project Atrium Goals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16117" y="673351"/>
            <a:ext cx="767460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Integration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/>
              <a:t> Create vertically-integrated open-source stacks</a:t>
            </a:r>
          </a:p>
          <a:p>
            <a:pPr marL="914400" lvl="1" indent="-457200">
              <a:buFontTx/>
              <a:buChar char="-"/>
            </a:pPr>
            <a:r>
              <a:rPr lang="en-US" sz="2400" dirty="0" smtClean="0"/>
              <a:t>From open-source components, OF1.3 &amp; Hardware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/>
              <a:t>  Enable network operators to download distribution</a:t>
            </a:r>
          </a:p>
          <a:p>
            <a:pPr lvl="1"/>
            <a:r>
              <a:rPr lang="en-US" sz="2400" dirty="0" smtClean="0"/>
              <a:t>       from a single location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Interoperability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/>
              <a:t> Enable multiple hardware vendors to plugin to stack</a:t>
            </a:r>
          </a:p>
          <a:p>
            <a:pPr marL="914400" lvl="1" indent="-457200">
              <a:buFontTx/>
              <a:buChar char="-"/>
            </a:pPr>
            <a:r>
              <a:rPr lang="en-US" sz="2400" dirty="0" smtClean="0"/>
              <a:t>Allows end-users to select different hardware classes</a:t>
            </a:r>
          </a:p>
          <a:p>
            <a:pPr lvl="1"/>
            <a:r>
              <a:rPr lang="en-US" sz="2400" dirty="0"/>
              <a:t> </a:t>
            </a:r>
            <a:r>
              <a:rPr lang="en-US" sz="2400" dirty="0" smtClean="0"/>
              <a:t>      for common use-cases. </a:t>
            </a:r>
          </a:p>
          <a:p>
            <a:pPr lvl="1"/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Deployments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/>
              <a:t>Work hand-in-hand with operators on deployable use</a:t>
            </a:r>
          </a:p>
          <a:p>
            <a:pPr lvl="1"/>
            <a:r>
              <a:rPr lang="en-US" sz="2400" dirty="0"/>
              <a:t> </a:t>
            </a:r>
            <a:r>
              <a:rPr lang="en-US" sz="2400" dirty="0" smtClean="0"/>
              <a:t>    cases leading to trials.</a:t>
            </a:r>
          </a:p>
          <a:p>
            <a:pPr lvl="1"/>
            <a:r>
              <a:rPr lang="en-US" sz="2400" dirty="0" smtClean="0"/>
              <a:t>-   Give operators confidence in pure SDN solutions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53908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04513"/>
            <a:ext cx="9144000" cy="345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4880"/>
            <a:ext cx="9144000" cy="44746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1233" y="27020"/>
            <a:ext cx="743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SDN Provides a Lot of Choices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152" y="3406538"/>
            <a:ext cx="2167970" cy="314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5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04513"/>
            <a:ext cx="9144000" cy="345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9700"/>
            <a:ext cx="9144000" cy="40338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1233" y="27020"/>
            <a:ext cx="743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Solution: Vertically Integrated Stack </a:t>
            </a:r>
          </a:p>
          <a:p>
            <a:pPr algn="ctr"/>
            <a:r>
              <a:rPr lang="en-US" sz="3600" dirty="0" smtClean="0"/>
              <a:t>== SDN Distribution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4995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74"/>
          <p:cNvSpPr/>
          <p:nvPr/>
        </p:nvSpPr>
        <p:spPr>
          <a:xfrm>
            <a:off x="5276352" y="1436823"/>
            <a:ext cx="3364687" cy="1463066"/>
          </a:xfrm>
          <a:prstGeom prst="roundRect">
            <a:avLst/>
          </a:prstGeom>
          <a:solidFill>
            <a:schemeClr val="accent2"/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400">
              <a:defRPr/>
            </a:pPr>
            <a:r>
              <a:rPr lang="en-US" sz="2000" kern="0" dirty="0" smtClean="0">
                <a:solidFill>
                  <a:srgbClr val="FFFFFF"/>
                </a:solidFill>
                <a:latin typeface="Arial"/>
              </a:rPr>
              <a:t>ONOS</a:t>
            </a:r>
            <a:endParaRPr lang="en-US" sz="2000" kern="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image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18023"/>
            <a:ext cx="9144000" cy="345348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851233" y="27020"/>
            <a:ext cx="743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What is Atrium today?</a:t>
            </a:r>
            <a:endParaRPr lang="en-US" sz="3600" dirty="0"/>
          </a:p>
        </p:txBody>
      </p:sp>
      <p:grpSp>
        <p:nvGrpSpPr>
          <p:cNvPr id="5" name="Group 4"/>
          <p:cNvGrpSpPr/>
          <p:nvPr/>
        </p:nvGrpSpPr>
        <p:grpSpPr>
          <a:xfrm>
            <a:off x="1019730" y="1121328"/>
            <a:ext cx="1412365" cy="966497"/>
            <a:chOff x="8568647" y="5275219"/>
            <a:chExt cx="575353" cy="395681"/>
          </a:xfrm>
        </p:grpSpPr>
        <p:sp>
          <p:nvSpPr>
            <p:cNvPr id="6" name="Can 70"/>
            <p:cNvSpPr/>
            <p:nvPr/>
          </p:nvSpPr>
          <p:spPr>
            <a:xfrm>
              <a:off x="8568647" y="5280607"/>
              <a:ext cx="575353" cy="390293"/>
            </a:xfrm>
            <a:prstGeom prst="can">
              <a:avLst>
                <a:gd name="adj" fmla="val 50000"/>
              </a:avLst>
            </a:prstGeom>
            <a:solidFill>
              <a:srgbClr val="4BACC6"/>
            </a:solidFill>
            <a:ln>
              <a:solidFill>
                <a:srgbClr val="EEECE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ight Arrow 73"/>
            <p:cNvSpPr/>
            <p:nvPr/>
          </p:nvSpPr>
          <p:spPr>
            <a:xfrm rot="10800000">
              <a:off x="8664539" y="5280606"/>
              <a:ext cx="167006" cy="117088"/>
            </a:xfrm>
            <a:prstGeom prst="rightArrow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isometricBottomDown"/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ight Arrow 74"/>
            <p:cNvSpPr/>
            <p:nvPr/>
          </p:nvSpPr>
          <p:spPr>
            <a:xfrm rot="276230">
              <a:off x="8825798" y="5356376"/>
              <a:ext cx="167006" cy="117088"/>
            </a:xfrm>
            <a:prstGeom prst="rightArrow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isometricBottomDown"/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Down Arrow 71"/>
            <p:cNvSpPr/>
            <p:nvPr/>
          </p:nvSpPr>
          <p:spPr>
            <a:xfrm rot="3594206">
              <a:off x="8707253" y="5349070"/>
              <a:ext cx="95424" cy="153727"/>
            </a:xfrm>
            <a:prstGeom prst="downArrow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isometricRightUp"/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Down Arrow 72"/>
            <p:cNvSpPr/>
            <p:nvPr/>
          </p:nvSpPr>
          <p:spPr>
            <a:xfrm rot="14184123">
              <a:off x="8863164" y="5236187"/>
              <a:ext cx="108213" cy="186277"/>
            </a:xfrm>
            <a:prstGeom prst="downArrow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isometricRightUp"/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H="1">
            <a:off x="256725" y="1769531"/>
            <a:ext cx="756652" cy="162395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6" idx="3"/>
          </p:cNvCxnSpPr>
          <p:nvPr/>
        </p:nvCxnSpPr>
        <p:spPr>
          <a:xfrm>
            <a:off x="1725913" y="2087825"/>
            <a:ext cx="0" cy="736655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6" idx="4"/>
          </p:cNvCxnSpPr>
          <p:nvPr/>
        </p:nvCxnSpPr>
        <p:spPr>
          <a:xfrm flipH="1" flipV="1">
            <a:off x="2432095" y="1611157"/>
            <a:ext cx="1160474" cy="320769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20882888">
            <a:off x="127044" y="1432644"/>
            <a:ext cx="863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vlan</a:t>
            </a:r>
            <a:r>
              <a:rPr lang="en-US" dirty="0" smtClean="0"/>
              <a:t> x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921381">
            <a:off x="2695280" y="1365266"/>
            <a:ext cx="863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</a:t>
            </a:r>
            <a:r>
              <a:rPr lang="en-US" dirty="0" err="1" smtClean="0"/>
              <a:t>lan</a:t>
            </a:r>
            <a:r>
              <a:rPr lang="en-US" dirty="0" smtClean="0"/>
              <a:t> 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13377" y="2319449"/>
            <a:ext cx="863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</a:t>
            </a:r>
            <a:r>
              <a:rPr lang="en-US" dirty="0" err="1" smtClean="0"/>
              <a:t>lan</a:t>
            </a:r>
            <a:r>
              <a:rPr lang="en-US" dirty="0" smtClean="0"/>
              <a:t> z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20882888">
            <a:off x="127045" y="1903158"/>
            <a:ext cx="863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E-BGP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942465">
            <a:off x="2465960" y="1898991"/>
            <a:ext cx="863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E-BGP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81069" y="2141865"/>
            <a:ext cx="1014738" cy="250002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391560" y="2118543"/>
            <a:ext cx="799820" cy="239387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" name="Group 71"/>
          <p:cNvGrpSpPr/>
          <p:nvPr/>
        </p:nvGrpSpPr>
        <p:grpSpPr>
          <a:xfrm>
            <a:off x="5256203" y="2910149"/>
            <a:ext cx="3426398" cy="3124370"/>
            <a:chOff x="5270742" y="1721901"/>
            <a:chExt cx="3426398" cy="3124370"/>
          </a:xfrm>
        </p:grpSpPr>
        <p:grpSp>
          <p:nvGrpSpPr>
            <p:cNvPr id="55" name="Group 54"/>
            <p:cNvGrpSpPr/>
            <p:nvPr/>
          </p:nvGrpSpPr>
          <p:grpSpPr>
            <a:xfrm>
              <a:off x="5270742" y="1721901"/>
              <a:ext cx="3426398" cy="3124370"/>
              <a:chOff x="2314725" y="1520985"/>
              <a:chExt cx="3426398" cy="3124369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3354921" y="3763664"/>
                <a:ext cx="2074139" cy="435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Calibri"/>
                  </a:rPr>
                  <a:t>BRCM </a:t>
                </a:r>
                <a:r>
                  <a:rPr lang="en-US" dirty="0" smtClean="0">
                    <a:solidFill>
                      <a:srgbClr val="000000"/>
                    </a:solidFill>
                    <a:latin typeface="Calibri"/>
                  </a:rPr>
                  <a:t>ASIC</a:t>
                </a:r>
                <a:endParaRPr lang="en-US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3365246" y="2990569"/>
                <a:ext cx="2063814" cy="374228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Calibri"/>
                  </a:rPr>
                  <a:t>OF-</a:t>
                </a:r>
                <a:r>
                  <a:rPr lang="en-US" dirty="0" smtClean="0">
                    <a:solidFill>
                      <a:srgbClr val="000000"/>
                    </a:solidFill>
                    <a:latin typeface="Calibri"/>
                  </a:rPr>
                  <a:t>DPA</a:t>
                </a:r>
                <a:endParaRPr lang="en-US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3365247" y="2082966"/>
                <a:ext cx="2063814" cy="47245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rgbClr val="000000"/>
                    </a:solidFill>
                    <a:latin typeface="Calibri"/>
                  </a:rPr>
                  <a:t>Indigo OF Agent</a:t>
                </a:r>
              </a:p>
            </p:txBody>
          </p:sp>
          <p:cxnSp>
            <p:nvCxnSpPr>
              <p:cNvPr id="62" name="Straight Arrow Connector 61"/>
              <p:cNvCxnSpPr/>
              <p:nvPr/>
            </p:nvCxnSpPr>
            <p:spPr>
              <a:xfrm>
                <a:off x="3784812" y="2555422"/>
                <a:ext cx="0" cy="418289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ectangle 62"/>
              <p:cNvSpPr/>
              <p:nvPr/>
            </p:nvSpPr>
            <p:spPr>
              <a:xfrm>
                <a:off x="2314725" y="1989782"/>
                <a:ext cx="3426398" cy="265557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3878563" y="2605052"/>
                <a:ext cx="149528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prstClr val="black"/>
                    </a:solidFill>
                    <a:latin typeface="Calibri"/>
                  </a:rPr>
                  <a:t>OF-DPA  API</a:t>
                </a:r>
              </a:p>
            </p:txBody>
          </p:sp>
          <p:cxnSp>
            <p:nvCxnSpPr>
              <p:cNvPr id="65" name="Straight Arrow Connector 64"/>
              <p:cNvCxnSpPr/>
              <p:nvPr/>
            </p:nvCxnSpPr>
            <p:spPr>
              <a:xfrm>
                <a:off x="3784812" y="1520985"/>
                <a:ext cx="0" cy="550641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3933778" y="1565528"/>
                <a:ext cx="14952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 smtClean="0">
                    <a:solidFill>
                      <a:prstClr val="black"/>
                    </a:solidFill>
                    <a:latin typeface="Calibri"/>
                  </a:rPr>
                  <a:t>OpenFlow</a:t>
                </a:r>
                <a:r>
                  <a:rPr lang="en-US" sz="1600" dirty="0" smtClean="0">
                    <a:solidFill>
                      <a:prstClr val="black"/>
                    </a:solidFill>
                    <a:latin typeface="Calibri"/>
                  </a:rPr>
                  <a:t> 1.3</a:t>
                </a:r>
                <a:endParaRPr lang="en-US" sz="16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7" name="Rounded Rectangle 66"/>
            <p:cNvSpPr/>
            <p:nvPr/>
          </p:nvSpPr>
          <p:spPr>
            <a:xfrm>
              <a:off x="5356086" y="2272543"/>
              <a:ext cx="1159566" cy="2127039"/>
            </a:xfrm>
            <a:prstGeom prst="roundRect">
              <a:avLst/>
            </a:prstGeom>
            <a:solidFill>
              <a:srgbClr val="3A81BA">
                <a:lumMod val="75000"/>
              </a:srgbClr>
            </a:solidFill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kern="0" dirty="0">
                <a:solidFill>
                  <a:srgbClr val="FFFFFF"/>
                </a:solidFill>
                <a:latin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OCP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kern="0" dirty="0" smtClean="0">
                  <a:solidFill>
                    <a:srgbClr val="FFFFFF"/>
                  </a:solidFill>
                  <a:latin typeface="Arial"/>
                </a:rPr>
                <a:t>Software</a:t>
              </a:r>
              <a:endPara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solidFill>
                    <a:srgbClr val="FFFFFF"/>
                  </a:solidFill>
                  <a:latin typeface="Arial"/>
                </a:rPr>
                <a:t>ONL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solidFill>
                    <a:srgbClr val="FFFFFF"/>
                  </a:solidFill>
                  <a:latin typeface="Arial"/>
                </a:rPr>
                <a:t>ONIE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kern="0" dirty="0">
                <a:solidFill>
                  <a:srgbClr val="FFFFFF"/>
                </a:solidFill>
                <a:latin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5325115" y="4405542"/>
              <a:ext cx="3330463" cy="395788"/>
            </a:xfrm>
            <a:prstGeom prst="roundRect">
              <a:avLst/>
            </a:prstGeom>
            <a:solidFill>
              <a:srgbClr val="3A81BA">
                <a:lumMod val="75000"/>
              </a:srgbClr>
            </a:solidFill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lvl="0" algn="ctr" defTabSz="914400">
                <a:defRPr/>
              </a:pPr>
              <a:r>
                <a:rPr lang="en-US" kern="0" dirty="0">
                  <a:solidFill>
                    <a:srgbClr val="FFFFFF"/>
                  </a:solidFill>
                  <a:latin typeface="Arial"/>
                </a:rPr>
                <a:t>OCP Bare Metal Hardware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>
              <a:off x="6740829" y="3569668"/>
              <a:ext cx="0" cy="41828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6834584" y="3619136"/>
              <a:ext cx="14952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BRCM SDK API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1389634" y="6340774"/>
            <a:ext cx="77543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Calibri"/>
              </a:rPr>
              <a:t>OCP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: Open Compute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Project; ONL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: Open Network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Linux; 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ONIE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: Open Network Install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Env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; </a:t>
            </a:r>
          </a:p>
          <a:p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BRCM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: Broadcom Merchant Silicon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ASICs; 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-DPA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OpenFlow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Datapath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Abstraction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5248768" y="918677"/>
            <a:ext cx="3426398" cy="1988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5661376" y="2594211"/>
            <a:ext cx="2513164" cy="30567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lvl="0" algn="ctr" defTabSz="914400">
              <a:defRPr/>
            </a:pPr>
            <a:r>
              <a:rPr lang="en-US" sz="1600" kern="0" dirty="0" smtClean="0">
                <a:solidFill>
                  <a:schemeClr val="accent2"/>
                </a:solidFill>
                <a:latin typeface="Arial"/>
              </a:rPr>
              <a:t>OFDPA Driver</a:t>
            </a:r>
            <a:endParaRPr lang="en-US" sz="1600" kern="0" dirty="0">
              <a:solidFill>
                <a:schemeClr val="accent2"/>
              </a:solidFill>
              <a:latin typeface="Arial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5472214" y="1482984"/>
            <a:ext cx="2898326" cy="3906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lvl="0" algn="ctr" defTabSz="914400">
              <a:defRPr/>
            </a:pPr>
            <a:r>
              <a:rPr lang="en-US" sz="1600" kern="0" dirty="0" smtClean="0">
                <a:solidFill>
                  <a:schemeClr val="accent2"/>
                </a:solidFill>
                <a:latin typeface="Arial"/>
              </a:rPr>
              <a:t>Peering Application</a:t>
            </a:r>
            <a:endParaRPr lang="en-US" sz="1600" kern="0" dirty="0">
              <a:solidFill>
                <a:schemeClr val="accent2"/>
              </a:solidFill>
              <a:latin typeface="Arial"/>
            </a:endParaRPr>
          </a:p>
        </p:txBody>
      </p:sp>
      <p:sp>
        <p:nvSpPr>
          <p:cNvPr id="78" name="Hexagon 77"/>
          <p:cNvSpPr/>
          <p:nvPr/>
        </p:nvSpPr>
        <p:spPr>
          <a:xfrm>
            <a:off x="5332356" y="986227"/>
            <a:ext cx="3295170" cy="450596"/>
          </a:xfrm>
          <a:prstGeom prst="hexago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bg1"/>
                </a:solidFill>
              </a:rPr>
              <a:t>Quagga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BGP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129054" y="713881"/>
            <a:ext cx="3694044" cy="5500707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70" y="2701995"/>
            <a:ext cx="3937000" cy="261620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70" y="4604065"/>
            <a:ext cx="3607602" cy="2242563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378326" y="3293246"/>
            <a:ext cx="1544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Accton</a:t>
            </a:r>
            <a:r>
              <a:rPr lang="en-US" b="1" dirty="0" smtClean="0"/>
              <a:t> 5710</a:t>
            </a:r>
            <a:endParaRPr lang="en-US" b="1" dirty="0"/>
          </a:p>
        </p:txBody>
      </p:sp>
      <p:sp>
        <p:nvSpPr>
          <p:cNvPr id="88" name="TextBox 87"/>
          <p:cNvSpPr txBox="1"/>
          <p:nvPr/>
        </p:nvSpPr>
        <p:spPr>
          <a:xfrm>
            <a:off x="343843" y="4930495"/>
            <a:ext cx="1544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Quanta LY2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4995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1" grpId="0"/>
      <p:bldP spid="73" grpId="0" animBg="1"/>
      <p:bldP spid="74" grpId="0" animBg="1"/>
      <p:bldP spid="77" grpId="0" animBg="1"/>
      <p:bldP spid="78" grpId="0" animBg="1"/>
      <p:bldP spid="79" grpId="0" animBg="1"/>
      <p:bldP spid="87" grpId="0"/>
      <p:bldP spid="8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04513"/>
            <a:ext cx="9144000" cy="345348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851233" y="27020"/>
            <a:ext cx="743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What is Atrium today?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399" y="784920"/>
            <a:ext cx="2877115" cy="6073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54" y="1700274"/>
            <a:ext cx="2463800" cy="40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717" y="2652300"/>
            <a:ext cx="2281437" cy="15044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726" y="4156726"/>
            <a:ext cx="1434055" cy="3817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2508" y="1784326"/>
            <a:ext cx="1896161" cy="6446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3366" y="5772293"/>
            <a:ext cx="1991174" cy="518622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2513164" y="2106674"/>
            <a:ext cx="1053908" cy="322347"/>
          </a:xfrm>
          <a:prstGeom prst="straightConnector1">
            <a:avLst/>
          </a:prstGeom>
          <a:ln w="5715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364120" y="2429021"/>
            <a:ext cx="1053908" cy="340523"/>
          </a:xfrm>
          <a:prstGeom prst="straightConnector1">
            <a:avLst/>
          </a:prstGeom>
          <a:ln w="5715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182781" y="3634939"/>
            <a:ext cx="1384291" cy="418053"/>
          </a:xfrm>
          <a:prstGeom prst="straightConnector1">
            <a:avLst/>
          </a:prstGeom>
          <a:ln w="5715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051437" y="4654564"/>
            <a:ext cx="1384291" cy="418053"/>
          </a:xfrm>
          <a:prstGeom prst="straightConnector1">
            <a:avLst/>
          </a:prstGeom>
          <a:ln w="5715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615154" y="5606639"/>
            <a:ext cx="820574" cy="1"/>
          </a:xfrm>
          <a:prstGeom prst="straightConnector1">
            <a:avLst/>
          </a:prstGeom>
          <a:ln w="5715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364120" y="4654564"/>
            <a:ext cx="1346200" cy="1235784"/>
          </a:xfrm>
          <a:prstGeom prst="straightConnector1">
            <a:avLst/>
          </a:prstGeom>
          <a:ln w="5715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5367746" y="6290915"/>
            <a:ext cx="815620" cy="170261"/>
          </a:xfrm>
          <a:prstGeom prst="straightConnector1">
            <a:avLst/>
          </a:prstGeom>
          <a:ln w="5715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onos color logo final.ep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1302"/>
          <a:stretch/>
        </p:blipFill>
        <p:spPr>
          <a:xfrm>
            <a:off x="4092430" y="1397156"/>
            <a:ext cx="742882" cy="60623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42508" y="4090565"/>
            <a:ext cx="1780540" cy="39171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154" y="5212940"/>
            <a:ext cx="23622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5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04513"/>
            <a:ext cx="9144000" cy="345348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851233" y="27020"/>
            <a:ext cx="743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 Closer Look at Interoperability</a:t>
            </a:r>
            <a:endParaRPr lang="en-US" sz="3600" dirty="0"/>
          </a:p>
        </p:txBody>
      </p:sp>
      <p:sp>
        <p:nvSpPr>
          <p:cNvPr id="2" name="Rounded Rectangle 1"/>
          <p:cNvSpPr/>
          <p:nvPr/>
        </p:nvSpPr>
        <p:spPr>
          <a:xfrm>
            <a:off x="335280" y="5323840"/>
            <a:ext cx="1717040" cy="599440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Accton</a:t>
            </a:r>
            <a:r>
              <a:rPr lang="en-US" dirty="0" smtClean="0"/>
              <a:t>, Quanta (BRCM ASIC)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204720" y="5323839"/>
            <a:ext cx="1513840" cy="784990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NoviFlow</a:t>
            </a:r>
            <a:r>
              <a:rPr lang="en-US" dirty="0" smtClean="0"/>
              <a:t>, </a:t>
            </a:r>
            <a:r>
              <a:rPr lang="en-US" dirty="0" err="1" smtClean="0"/>
              <a:t>Netronome</a:t>
            </a:r>
            <a:endParaRPr lang="en-US" dirty="0"/>
          </a:p>
          <a:p>
            <a:pPr algn="ctr"/>
            <a:r>
              <a:rPr lang="en-US" dirty="0" smtClean="0"/>
              <a:t>(NPU/NFP)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70960" y="5323840"/>
            <a:ext cx="1513840" cy="599440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Corsa</a:t>
            </a:r>
            <a:endParaRPr lang="en-US" dirty="0" smtClean="0"/>
          </a:p>
          <a:p>
            <a:pPr algn="ctr"/>
            <a:r>
              <a:rPr lang="en-US" dirty="0" smtClean="0"/>
              <a:t>(FPGA)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537200" y="5323840"/>
            <a:ext cx="1513840" cy="599440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Pica8</a:t>
            </a:r>
          </a:p>
          <a:p>
            <a:pPr algn="ctr"/>
            <a:r>
              <a:rPr lang="en-US" dirty="0" smtClean="0"/>
              <a:t>(BRCM ASIC)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7203440" y="5323840"/>
            <a:ext cx="1513840" cy="59944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Centec</a:t>
            </a:r>
            <a:endParaRPr lang="en-US" dirty="0" smtClean="0"/>
          </a:p>
          <a:p>
            <a:pPr algn="ctr"/>
            <a:r>
              <a:rPr lang="en-US" dirty="0" smtClean="0"/>
              <a:t>(ASIC)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196" y="822960"/>
            <a:ext cx="5597563" cy="19202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975360"/>
            <a:ext cx="3556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Different combinations of </a:t>
            </a:r>
          </a:p>
          <a:p>
            <a:r>
              <a:rPr lang="en-US" sz="2400" dirty="0" smtClean="0"/>
              <a:t>Match-Action Tables form</a:t>
            </a:r>
          </a:p>
          <a:p>
            <a:r>
              <a:rPr lang="en-US" sz="2400" dirty="0" smtClean="0"/>
              <a:t>Different OF 1.3 pipelines 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68960" y="3180080"/>
            <a:ext cx="7955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How can a </a:t>
            </a:r>
            <a:r>
              <a:rPr lang="en-US" sz="2800" u="sng" dirty="0" smtClean="0"/>
              <a:t>controller manage</a:t>
            </a:r>
            <a:r>
              <a:rPr lang="en-US" sz="2800" dirty="0" smtClean="0"/>
              <a:t> these differences?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568960" y="3924270"/>
            <a:ext cx="8575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How can an </a:t>
            </a:r>
            <a:r>
              <a:rPr lang="en-US" sz="2800" u="sng" dirty="0" smtClean="0"/>
              <a:t>application work across</a:t>
            </a:r>
            <a:r>
              <a:rPr lang="en-US" sz="2800" dirty="0" smtClean="0"/>
              <a:t> these differences?</a:t>
            </a:r>
            <a:endParaRPr lang="en-US" sz="2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60" y="4826000"/>
            <a:ext cx="1229958" cy="42672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540000" y="5080000"/>
            <a:ext cx="243840" cy="132080"/>
          </a:xfrm>
          <a:prstGeom prst="roundRect">
            <a:avLst/>
          </a:prstGeom>
          <a:noFill/>
          <a:ln w="38100" cmpd="sng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2936240" y="5080000"/>
            <a:ext cx="243840" cy="132080"/>
          </a:xfrm>
          <a:prstGeom prst="roundRect">
            <a:avLst/>
          </a:prstGeom>
          <a:noFill/>
          <a:ln w="38100" cmpd="sng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6" idx="3"/>
            <a:endCxn id="17" idx="1"/>
          </p:cNvCxnSpPr>
          <p:nvPr/>
        </p:nvCxnSpPr>
        <p:spPr>
          <a:xfrm>
            <a:off x="2783840" y="5146040"/>
            <a:ext cx="15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3931920" y="5080000"/>
            <a:ext cx="243840" cy="132080"/>
          </a:xfrm>
          <a:prstGeom prst="roundRect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4328160" y="5080000"/>
            <a:ext cx="243840" cy="132080"/>
          </a:xfrm>
          <a:prstGeom prst="roundRect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>
            <a:stCxn id="21" idx="3"/>
            <a:endCxn id="22" idx="1"/>
          </p:cNvCxnSpPr>
          <p:nvPr/>
        </p:nvCxnSpPr>
        <p:spPr>
          <a:xfrm>
            <a:off x="4175760" y="5146040"/>
            <a:ext cx="152400" cy="0"/>
          </a:xfrm>
          <a:prstGeom prst="line">
            <a:avLst/>
          </a:prstGeom>
          <a:ln w="28575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4724400" y="5080000"/>
            <a:ext cx="243840" cy="132080"/>
          </a:xfrm>
          <a:prstGeom prst="roundRect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5120640" y="5080000"/>
            <a:ext cx="243840" cy="132080"/>
          </a:xfrm>
          <a:prstGeom prst="roundRect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stCxn id="24" idx="3"/>
            <a:endCxn id="25" idx="1"/>
          </p:cNvCxnSpPr>
          <p:nvPr/>
        </p:nvCxnSpPr>
        <p:spPr>
          <a:xfrm>
            <a:off x="4968240" y="5146040"/>
            <a:ext cx="152400" cy="0"/>
          </a:xfrm>
          <a:prstGeom prst="line">
            <a:avLst/>
          </a:prstGeom>
          <a:ln w="28575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572000" y="5146040"/>
            <a:ext cx="152400" cy="0"/>
          </a:xfrm>
          <a:prstGeom prst="line">
            <a:avLst/>
          </a:prstGeom>
          <a:ln w="28575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1880" y="4994910"/>
            <a:ext cx="983353" cy="302260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5933440" y="5080000"/>
            <a:ext cx="243840" cy="132080"/>
          </a:xfrm>
          <a:prstGeom prst="roundRect">
            <a:avLst/>
          </a:prstGeom>
          <a:noFill/>
          <a:ln w="38100" cmpd="sng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6329680" y="5080000"/>
            <a:ext cx="243840" cy="132080"/>
          </a:xfrm>
          <a:prstGeom prst="roundRect">
            <a:avLst/>
          </a:prstGeom>
          <a:noFill/>
          <a:ln w="38100" cmpd="sng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stCxn id="29" idx="3"/>
            <a:endCxn id="30" idx="1"/>
          </p:cNvCxnSpPr>
          <p:nvPr/>
        </p:nvCxnSpPr>
        <p:spPr>
          <a:xfrm>
            <a:off x="6177280" y="5146040"/>
            <a:ext cx="152400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95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04513"/>
            <a:ext cx="9144000" cy="345348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ounded Rectangle 2"/>
          <p:cNvSpPr/>
          <p:nvPr/>
        </p:nvSpPr>
        <p:spPr>
          <a:xfrm>
            <a:off x="3164255" y="1107440"/>
            <a:ext cx="2812230" cy="64028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SDN  Application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9164" y="1852260"/>
            <a:ext cx="7892387" cy="46422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Flow Objectives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Hexagon 5"/>
          <p:cNvSpPr/>
          <p:nvPr/>
        </p:nvSpPr>
        <p:spPr>
          <a:xfrm>
            <a:off x="558801" y="2610040"/>
            <a:ext cx="1574799" cy="610553"/>
          </a:xfrm>
          <a:prstGeom prst="hexagon">
            <a:avLst/>
          </a:prstGeom>
          <a:solidFill>
            <a:schemeClr val="accent2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OFDPA Driver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6108" y="789385"/>
            <a:ext cx="22679" cy="26151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94748" y="5421630"/>
            <a:ext cx="22679" cy="79195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-449864" y="2096121"/>
            <a:ext cx="126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Controller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-244223" y="5565894"/>
            <a:ext cx="908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Switch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587270" y="3414673"/>
            <a:ext cx="1" cy="151500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796463" y="3442190"/>
            <a:ext cx="22679" cy="141466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087926" y="3446874"/>
            <a:ext cx="22679" cy="141466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28240" y="4134432"/>
            <a:ext cx="1893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OpenFlow</a:t>
            </a:r>
            <a:r>
              <a:rPr lang="en-US" dirty="0" smtClean="0"/>
              <a:t> 1.3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53940" y="4166395"/>
            <a:ext cx="1893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OpenFlow</a:t>
            </a:r>
            <a:r>
              <a:rPr lang="en-US" dirty="0" smtClean="0"/>
              <a:t> 1.3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03003" y="1101395"/>
            <a:ext cx="266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Write the app </a:t>
            </a:r>
            <a:r>
              <a:rPr lang="en-US" b="1" u="sng" dirty="0" smtClean="0"/>
              <a:t>once</a:t>
            </a:r>
          </a:p>
          <a:p>
            <a:r>
              <a:rPr lang="en-US" dirty="0"/>
              <a:t>w</a:t>
            </a:r>
            <a:r>
              <a:rPr lang="en-US" dirty="0" smtClean="0"/>
              <a:t>ithout pipeline details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417" y="3442190"/>
            <a:ext cx="13992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adapt to specific</a:t>
            </a:r>
          </a:p>
          <a:p>
            <a:r>
              <a:rPr lang="en-US" dirty="0" smtClean="0"/>
              <a:t>Pipeline using </a:t>
            </a:r>
          </a:p>
          <a:p>
            <a:r>
              <a:rPr lang="en-US" u="sng" dirty="0" smtClean="0"/>
              <a:t>device driver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58800" y="5750560"/>
            <a:ext cx="1717040" cy="599440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Accton</a:t>
            </a:r>
            <a:r>
              <a:rPr lang="en-US" dirty="0" smtClean="0"/>
              <a:t>, Quanta (BRCM ASIC)</a:t>
            </a:r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2428240" y="5750559"/>
            <a:ext cx="1513840" cy="820105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NoviFlow</a:t>
            </a:r>
            <a:r>
              <a:rPr lang="en-US" dirty="0" smtClean="0"/>
              <a:t>, </a:t>
            </a:r>
            <a:r>
              <a:rPr lang="en-US" dirty="0" err="1" smtClean="0"/>
              <a:t>Netronome</a:t>
            </a:r>
            <a:endParaRPr lang="en-US" dirty="0"/>
          </a:p>
          <a:p>
            <a:pPr algn="ctr"/>
            <a:r>
              <a:rPr lang="en-US" dirty="0" smtClean="0"/>
              <a:t>(NPU/NFP)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094480" y="5750560"/>
            <a:ext cx="1513840" cy="599440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Corsa</a:t>
            </a:r>
            <a:endParaRPr lang="en-US" dirty="0" smtClean="0"/>
          </a:p>
          <a:p>
            <a:pPr algn="ctr"/>
            <a:r>
              <a:rPr lang="en-US" dirty="0" smtClean="0"/>
              <a:t>(FPGA)</a:t>
            </a: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5760720" y="5750560"/>
            <a:ext cx="1513840" cy="599440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Pica8</a:t>
            </a:r>
          </a:p>
          <a:p>
            <a:pPr algn="ctr"/>
            <a:r>
              <a:rPr lang="en-US" dirty="0" smtClean="0"/>
              <a:t>(BRCM ASIC)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7426960" y="5750560"/>
            <a:ext cx="1513840" cy="59944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Centec</a:t>
            </a:r>
            <a:endParaRPr lang="en-US" dirty="0" smtClean="0"/>
          </a:p>
          <a:p>
            <a:pPr algn="ctr"/>
            <a:r>
              <a:rPr lang="en-US" dirty="0" smtClean="0"/>
              <a:t>(ASIC)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" y="5252720"/>
            <a:ext cx="1229958" cy="42672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2763520" y="5506720"/>
            <a:ext cx="243840" cy="132080"/>
          </a:xfrm>
          <a:prstGeom prst="roundRect">
            <a:avLst/>
          </a:prstGeom>
          <a:noFill/>
          <a:ln w="38100" cmpd="sng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3159760" y="5506720"/>
            <a:ext cx="243840" cy="132080"/>
          </a:xfrm>
          <a:prstGeom prst="roundRect">
            <a:avLst/>
          </a:prstGeom>
          <a:noFill/>
          <a:ln w="38100" cmpd="sng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>
            <a:stCxn id="30" idx="3"/>
            <a:endCxn id="31" idx="1"/>
          </p:cNvCxnSpPr>
          <p:nvPr/>
        </p:nvCxnSpPr>
        <p:spPr>
          <a:xfrm>
            <a:off x="3007360" y="5572760"/>
            <a:ext cx="15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4155440" y="5506720"/>
            <a:ext cx="243840" cy="132080"/>
          </a:xfrm>
          <a:prstGeom prst="roundRect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4551680" y="5506720"/>
            <a:ext cx="243840" cy="132080"/>
          </a:xfrm>
          <a:prstGeom prst="roundRect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>
            <a:stCxn id="33" idx="3"/>
            <a:endCxn id="34" idx="1"/>
          </p:cNvCxnSpPr>
          <p:nvPr/>
        </p:nvCxnSpPr>
        <p:spPr>
          <a:xfrm>
            <a:off x="4399280" y="5572760"/>
            <a:ext cx="152400" cy="0"/>
          </a:xfrm>
          <a:prstGeom prst="line">
            <a:avLst/>
          </a:prstGeom>
          <a:ln w="28575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4947920" y="5506720"/>
            <a:ext cx="243840" cy="132080"/>
          </a:xfrm>
          <a:prstGeom prst="roundRect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5344160" y="5506720"/>
            <a:ext cx="243840" cy="132080"/>
          </a:xfrm>
          <a:prstGeom prst="roundRect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>
            <a:stCxn id="36" idx="3"/>
            <a:endCxn id="37" idx="1"/>
          </p:cNvCxnSpPr>
          <p:nvPr/>
        </p:nvCxnSpPr>
        <p:spPr>
          <a:xfrm>
            <a:off x="5191760" y="5572760"/>
            <a:ext cx="152400" cy="0"/>
          </a:xfrm>
          <a:prstGeom prst="line">
            <a:avLst/>
          </a:prstGeom>
          <a:ln w="28575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795520" y="5572760"/>
            <a:ext cx="152400" cy="0"/>
          </a:xfrm>
          <a:prstGeom prst="line">
            <a:avLst/>
          </a:prstGeom>
          <a:ln w="28575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5400" y="5421630"/>
            <a:ext cx="983353" cy="302260"/>
          </a:xfrm>
          <a:prstGeom prst="rect">
            <a:avLst/>
          </a:prstGeom>
        </p:spPr>
      </p:pic>
      <p:sp>
        <p:nvSpPr>
          <p:cNvPr id="41" name="Rounded Rectangle 40"/>
          <p:cNvSpPr/>
          <p:nvPr/>
        </p:nvSpPr>
        <p:spPr>
          <a:xfrm>
            <a:off x="6156960" y="5506720"/>
            <a:ext cx="243840" cy="132080"/>
          </a:xfrm>
          <a:prstGeom prst="roundRect">
            <a:avLst/>
          </a:prstGeom>
          <a:noFill/>
          <a:ln w="38100" cmpd="sng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6553200" y="5506720"/>
            <a:ext cx="243840" cy="132080"/>
          </a:xfrm>
          <a:prstGeom prst="roundRect">
            <a:avLst/>
          </a:prstGeom>
          <a:noFill/>
          <a:ln w="38100" cmpd="sng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>
            <a:stCxn id="41" idx="3"/>
            <a:endCxn id="42" idx="1"/>
          </p:cNvCxnSpPr>
          <p:nvPr/>
        </p:nvCxnSpPr>
        <p:spPr>
          <a:xfrm>
            <a:off x="6400800" y="5572760"/>
            <a:ext cx="152400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Hexagon 47"/>
          <p:cNvSpPr/>
          <p:nvPr/>
        </p:nvSpPr>
        <p:spPr>
          <a:xfrm>
            <a:off x="2254935" y="2629280"/>
            <a:ext cx="1574799" cy="610553"/>
          </a:xfrm>
          <a:prstGeom prst="hexagon">
            <a:avLst/>
          </a:prstGeom>
          <a:solidFill>
            <a:schemeClr val="accent1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FFFF"/>
                </a:solidFill>
              </a:rPr>
              <a:t>SoftRouter</a:t>
            </a:r>
            <a:r>
              <a:rPr lang="en-US" dirty="0" smtClean="0">
                <a:solidFill>
                  <a:srgbClr val="FFFFFF"/>
                </a:solidFill>
              </a:rPr>
              <a:t> Driver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9" name="Hexagon 48"/>
          <p:cNvSpPr/>
          <p:nvPr/>
        </p:nvSpPr>
        <p:spPr>
          <a:xfrm>
            <a:off x="3972561" y="2619120"/>
            <a:ext cx="1574799" cy="610553"/>
          </a:xfrm>
          <a:prstGeom prst="hexagon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FFFF"/>
                </a:solidFill>
              </a:rPr>
              <a:t>Corsa</a:t>
            </a:r>
            <a:r>
              <a:rPr lang="en-US" dirty="0" smtClean="0">
                <a:solidFill>
                  <a:srgbClr val="FFFFFF"/>
                </a:solidFill>
              </a:rPr>
              <a:t> Driver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0" name="Hexagon 49"/>
          <p:cNvSpPr/>
          <p:nvPr/>
        </p:nvSpPr>
        <p:spPr>
          <a:xfrm>
            <a:off x="5654040" y="2616200"/>
            <a:ext cx="1574799" cy="610553"/>
          </a:xfrm>
          <a:prstGeom prst="hexagon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Pica8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Driver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1" name="Hexagon 50"/>
          <p:cNvSpPr/>
          <p:nvPr/>
        </p:nvSpPr>
        <p:spPr>
          <a:xfrm>
            <a:off x="7305041" y="2620073"/>
            <a:ext cx="1574799" cy="610553"/>
          </a:xfrm>
          <a:prstGeom prst="hexagon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FFFF"/>
                </a:solidFill>
              </a:rPr>
              <a:t>Centec</a:t>
            </a:r>
            <a:r>
              <a:rPr lang="en-US" dirty="0" smtClean="0">
                <a:solidFill>
                  <a:srgbClr val="FFFFFF"/>
                </a:solidFill>
              </a:rPr>
              <a:t> Driver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51233" y="27020"/>
            <a:ext cx="743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Solution: Flow Objectives API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4995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14" grpId="0"/>
      <p:bldP spid="19" grpId="0"/>
      <p:bldP spid="20" grpId="0"/>
      <p:bldP spid="21" grpId="0"/>
      <p:bldP spid="22" grpId="0"/>
      <p:bldP spid="48" grpId="0" animBg="1"/>
      <p:bldP spid="49" grpId="0" animBg="1"/>
      <p:bldP spid="50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04513"/>
            <a:ext cx="9144000" cy="3453487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549275" y="96814"/>
            <a:ext cx="8042276" cy="656517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Example: Filtering Objective</a:t>
            </a:r>
            <a:endParaRPr lang="en-US" sz="4000" dirty="0"/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549275" y="895879"/>
            <a:ext cx="8042276" cy="811001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Filter </a:t>
            </a:r>
            <a:r>
              <a:rPr lang="en-US" sz="2400" dirty="0" smtClean="0">
                <a:sym typeface="Wingdings"/>
              </a:rPr>
              <a:t></a:t>
            </a:r>
            <a:r>
              <a:rPr lang="en-US" sz="2400" dirty="0" smtClean="0"/>
              <a:t> only </a:t>
            </a:r>
            <a:r>
              <a:rPr lang="en-US" sz="2400" u="sng" dirty="0" smtClean="0"/>
              <a:t>Permit</a:t>
            </a:r>
            <a:r>
              <a:rPr lang="en-US" sz="2400" dirty="0" smtClean="0"/>
              <a:t> or </a:t>
            </a:r>
            <a:r>
              <a:rPr lang="en-US" sz="2400" u="sng" dirty="0" smtClean="0"/>
              <a:t>Deny</a:t>
            </a:r>
            <a:r>
              <a:rPr lang="en-US" sz="2400" dirty="0" smtClean="0"/>
              <a:t> options</a:t>
            </a:r>
          </a:p>
          <a:p>
            <a:r>
              <a:rPr lang="en-US" sz="2400" dirty="0" smtClean="0"/>
              <a:t>On match fields of packet header</a:t>
            </a:r>
            <a:endParaRPr lang="en-US" sz="2400" dirty="0"/>
          </a:p>
        </p:txBody>
      </p:sp>
      <p:sp>
        <p:nvSpPr>
          <p:cNvPr id="59" name="TextBox 58"/>
          <p:cNvSpPr txBox="1"/>
          <p:nvPr/>
        </p:nvSpPr>
        <p:spPr>
          <a:xfrm>
            <a:off x="2426682" y="2191824"/>
            <a:ext cx="1905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Router </a:t>
            </a:r>
            <a:r>
              <a:rPr lang="en-US" b="1" dirty="0" smtClean="0"/>
              <a:t>port</a:t>
            </a:r>
            <a:r>
              <a:rPr lang="en-US" dirty="0" smtClean="0"/>
              <a:t>: X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4484141" y="2007158"/>
            <a:ext cx="442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Permit: MAC 1, VLAN 1, IP 1, 2, 3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4484141" y="2404086"/>
            <a:ext cx="442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Permit: MAC 1, VLAN 2, IP 4, 5</a:t>
            </a:r>
            <a:endParaRPr lang="en-US" dirty="0"/>
          </a:p>
        </p:txBody>
      </p:sp>
      <p:sp>
        <p:nvSpPr>
          <p:cNvPr id="63" name="Hexagon 62"/>
          <p:cNvSpPr/>
          <p:nvPr/>
        </p:nvSpPr>
        <p:spPr>
          <a:xfrm>
            <a:off x="419567" y="3718560"/>
            <a:ext cx="3912174" cy="2336800"/>
          </a:xfrm>
          <a:prstGeom prst="hexagon">
            <a:avLst>
              <a:gd name="adj" fmla="val 5400"/>
              <a:gd name="vf" fmla="val 11547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Corsa</a:t>
            </a:r>
            <a:r>
              <a:rPr lang="en-US" dirty="0" smtClean="0">
                <a:solidFill>
                  <a:srgbClr val="000000"/>
                </a:solidFill>
              </a:rPr>
              <a:t> Driver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4" name="Hexagon 63"/>
          <p:cNvSpPr/>
          <p:nvPr/>
        </p:nvSpPr>
        <p:spPr>
          <a:xfrm>
            <a:off x="4864705" y="3718560"/>
            <a:ext cx="3912174" cy="2336800"/>
          </a:xfrm>
          <a:prstGeom prst="hexagon">
            <a:avLst>
              <a:gd name="adj" fmla="val 4311"/>
              <a:gd name="vf" fmla="val 11547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OF-DPA Driver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680378" y="4944337"/>
            <a:ext cx="714397" cy="69175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T0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mac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1604558" y="4944337"/>
            <a:ext cx="714397" cy="69175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T2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p</a:t>
            </a:r>
            <a:r>
              <a:rPr lang="en-US" sz="1600" dirty="0" smtClean="0">
                <a:solidFill>
                  <a:srgbClr val="000000"/>
                </a:solidFill>
              </a:rPr>
              <a:t>ort-</a:t>
            </a:r>
            <a:r>
              <a:rPr lang="en-US" sz="1600" dirty="0" err="1" smtClean="0">
                <a:solidFill>
                  <a:srgbClr val="000000"/>
                </a:solidFill>
              </a:rPr>
              <a:t>vlan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2590422" y="4944337"/>
            <a:ext cx="714397" cy="69175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T4/5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3520272" y="4944337"/>
            <a:ext cx="714397" cy="69175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T6</a:t>
            </a:r>
          </a:p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ip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5037260" y="4944337"/>
            <a:ext cx="714397" cy="69175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T0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port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5961440" y="4944337"/>
            <a:ext cx="714397" cy="69175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T1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Port-</a:t>
            </a:r>
            <a:r>
              <a:rPr lang="en-US" sz="1600" dirty="0" err="1" smtClean="0">
                <a:solidFill>
                  <a:srgbClr val="000000"/>
                </a:solidFill>
              </a:rPr>
              <a:t>vlan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6947304" y="4944337"/>
            <a:ext cx="714397" cy="69175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T2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mac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7877154" y="4944337"/>
            <a:ext cx="714397" cy="69175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T4</a:t>
            </a:r>
          </a:p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ip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3" name="Straight Arrow Connector 72"/>
          <p:cNvCxnSpPr>
            <a:endCxn id="65" idx="0"/>
          </p:cNvCxnSpPr>
          <p:nvPr/>
        </p:nvCxnSpPr>
        <p:spPr>
          <a:xfrm flipH="1">
            <a:off x="1037577" y="2773418"/>
            <a:ext cx="4632242" cy="2170919"/>
          </a:xfrm>
          <a:prstGeom prst="straightConnector1">
            <a:avLst/>
          </a:prstGeom>
          <a:ln w="6350" cmpd="sng">
            <a:solidFill>
              <a:srgbClr val="00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59" idx="2"/>
            <a:endCxn id="66" idx="0"/>
          </p:cNvCxnSpPr>
          <p:nvPr/>
        </p:nvCxnSpPr>
        <p:spPr>
          <a:xfrm flipH="1">
            <a:off x="1961757" y="2561156"/>
            <a:ext cx="1417455" cy="2383181"/>
          </a:xfrm>
          <a:prstGeom prst="straightConnector1">
            <a:avLst/>
          </a:prstGeom>
          <a:ln w="6350" cmpd="sng">
            <a:solidFill>
              <a:srgbClr val="00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61" idx="2"/>
          </p:cNvCxnSpPr>
          <p:nvPr/>
        </p:nvCxnSpPr>
        <p:spPr>
          <a:xfrm flipH="1">
            <a:off x="2154531" y="2773418"/>
            <a:ext cx="4544017" cy="2170919"/>
          </a:xfrm>
          <a:prstGeom prst="straightConnector1">
            <a:avLst/>
          </a:prstGeom>
          <a:ln w="6350" cmpd="sng">
            <a:solidFill>
              <a:srgbClr val="00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3798778" y="2713556"/>
            <a:ext cx="3685384" cy="2230781"/>
          </a:xfrm>
          <a:prstGeom prst="straightConnector1">
            <a:avLst/>
          </a:prstGeom>
          <a:ln w="6350" cmpd="sng">
            <a:solidFill>
              <a:srgbClr val="00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endCxn id="69" idx="0"/>
          </p:cNvCxnSpPr>
          <p:nvPr/>
        </p:nvCxnSpPr>
        <p:spPr>
          <a:xfrm>
            <a:off x="3798778" y="2561156"/>
            <a:ext cx="1595681" cy="2383181"/>
          </a:xfrm>
          <a:prstGeom prst="straightConnector1">
            <a:avLst/>
          </a:prstGeom>
          <a:ln w="6350" cmpd="sng">
            <a:solidFill>
              <a:srgbClr val="00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3798778" y="2574169"/>
            <a:ext cx="2347305" cy="2370168"/>
          </a:xfrm>
          <a:prstGeom prst="straightConnector1">
            <a:avLst/>
          </a:prstGeom>
          <a:ln w="6350" cmpd="sng">
            <a:solidFill>
              <a:srgbClr val="00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61" idx="2"/>
            <a:endCxn id="70" idx="0"/>
          </p:cNvCxnSpPr>
          <p:nvPr/>
        </p:nvCxnSpPr>
        <p:spPr>
          <a:xfrm flipH="1">
            <a:off x="6318639" y="2773418"/>
            <a:ext cx="379909" cy="2170919"/>
          </a:xfrm>
          <a:prstGeom prst="straightConnector1">
            <a:avLst/>
          </a:prstGeom>
          <a:ln w="6350" cmpd="sng">
            <a:solidFill>
              <a:srgbClr val="00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5751657" y="2726569"/>
            <a:ext cx="1562409" cy="2217768"/>
          </a:xfrm>
          <a:prstGeom prst="straightConnector1">
            <a:avLst/>
          </a:prstGeom>
          <a:ln w="6350" cmpd="sng">
            <a:solidFill>
              <a:srgbClr val="00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7484163" y="2713556"/>
            <a:ext cx="680376" cy="2230781"/>
          </a:xfrm>
          <a:prstGeom prst="straightConnector1">
            <a:avLst/>
          </a:prstGeom>
          <a:ln w="6350" cmpd="sng">
            <a:solidFill>
              <a:srgbClr val="00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738742" y="2851168"/>
            <a:ext cx="7892387" cy="46422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Flow Objectives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5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build="p"/>
      <p:bldP spid="59" grpId="0"/>
      <p:bldP spid="60" grpId="0"/>
      <p:bldP spid="61" grpId="0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</TotalTime>
  <Words>892</Words>
  <Application>Microsoft Macintosh PowerPoint</Application>
  <PresentationFormat>On-screen Show (4:3)</PresentationFormat>
  <Paragraphs>251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Example: Filtering Objective</vt:lpstr>
      <vt:lpstr>Example: Next Objective</vt:lpstr>
      <vt:lpstr>Atrium Demo @ SDN Solution Showcase</vt:lpstr>
      <vt:lpstr>Atrium Pre-release Deployment</vt:lpstr>
      <vt:lpstr>Atrium Post-release Operator Engagements</vt:lpstr>
      <vt:lpstr>What’s Next?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Saurav Das</dc:creator>
  <cp:lastModifiedBy>Saurav Das</cp:lastModifiedBy>
  <cp:revision>67</cp:revision>
  <dcterms:created xsi:type="dcterms:W3CDTF">2015-06-15T19:14:45Z</dcterms:created>
  <dcterms:modified xsi:type="dcterms:W3CDTF">2015-06-17T17:25:01Z</dcterms:modified>
</cp:coreProperties>
</file>