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wdp" ContentType="image/vnd.ms-photo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theme/theme2.xml" ContentType="application/vnd.openxmlformats-officedocument.theme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theme/theme3.xml" ContentType="application/vnd.openxmlformats-officedocument.theme+xml"/>
  <Override PartName="/ppt/slideLayouts/slideLayout38.xml" ContentType="application/vnd.openxmlformats-officedocument.presentationml.slideLayout+xml"/>
  <Override PartName="/ppt/theme/theme4.xml" ContentType="application/vnd.openxmlformats-officedocument.theme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8" r:id="rId1"/>
    <p:sldMasterId id="2147483680" r:id="rId2"/>
    <p:sldMasterId id="2147483696" r:id="rId3"/>
    <p:sldMasterId id="2147483708" r:id="rId4"/>
    <p:sldMasterId id="2147483711" r:id="rId5"/>
  </p:sldMasterIdLst>
  <p:notesMasterIdLst>
    <p:notesMasterId r:id="rId22"/>
  </p:notesMasterIdLst>
  <p:sldIdLst>
    <p:sldId id="276" r:id="rId6"/>
    <p:sldId id="277" r:id="rId7"/>
    <p:sldId id="278" r:id="rId8"/>
    <p:sldId id="279" r:id="rId9"/>
    <p:sldId id="261" r:id="rId10"/>
    <p:sldId id="266" r:id="rId11"/>
    <p:sldId id="270" r:id="rId12"/>
    <p:sldId id="280" r:id="rId13"/>
    <p:sldId id="282" r:id="rId14"/>
    <p:sldId id="281" r:id="rId15"/>
    <p:sldId id="284" r:id="rId16"/>
    <p:sldId id="285" r:id="rId17"/>
    <p:sldId id="283" r:id="rId18"/>
    <p:sldId id="286" r:id="rId19"/>
    <p:sldId id="287" r:id="rId20"/>
    <p:sldId id="273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152" autoAdjust="0"/>
    <p:restoredTop sz="92142" autoAdjust="0"/>
  </p:normalViewPr>
  <p:slideViewPr>
    <p:cSldViewPr snapToGrid="0" snapToObjects="1">
      <p:cViewPr varScale="1">
        <p:scale>
          <a:sx n="123" d="100"/>
          <a:sy n="123" d="100"/>
        </p:scale>
        <p:origin x="-1176" y="-10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4.xml"/><Relationship Id="rId20" Type="http://schemas.openxmlformats.org/officeDocument/2006/relationships/slide" Target="slides/slide15.xml"/><Relationship Id="rId21" Type="http://schemas.openxmlformats.org/officeDocument/2006/relationships/slide" Target="slides/slide16.xml"/><Relationship Id="rId22" Type="http://schemas.openxmlformats.org/officeDocument/2006/relationships/notesMaster" Target="notesMasters/notesMaster1.xml"/><Relationship Id="rId23" Type="http://schemas.openxmlformats.org/officeDocument/2006/relationships/printerSettings" Target="printerSettings/printerSettings1.bin"/><Relationship Id="rId24" Type="http://schemas.openxmlformats.org/officeDocument/2006/relationships/presProps" Target="presProps.xml"/><Relationship Id="rId25" Type="http://schemas.openxmlformats.org/officeDocument/2006/relationships/viewProps" Target="viewProps.xml"/><Relationship Id="rId26" Type="http://schemas.openxmlformats.org/officeDocument/2006/relationships/theme" Target="theme/theme1.xml"/><Relationship Id="rId27" Type="http://schemas.openxmlformats.org/officeDocument/2006/relationships/tableStyles" Target="tableStyles.xml"/><Relationship Id="rId10" Type="http://schemas.openxmlformats.org/officeDocument/2006/relationships/slide" Target="slides/slide5.xml"/><Relationship Id="rId11" Type="http://schemas.openxmlformats.org/officeDocument/2006/relationships/slide" Target="slides/slide6.xml"/><Relationship Id="rId12" Type="http://schemas.openxmlformats.org/officeDocument/2006/relationships/slide" Target="slides/slide7.xml"/><Relationship Id="rId13" Type="http://schemas.openxmlformats.org/officeDocument/2006/relationships/slide" Target="slides/slide8.xml"/><Relationship Id="rId14" Type="http://schemas.openxmlformats.org/officeDocument/2006/relationships/slide" Target="slides/slide9.xml"/><Relationship Id="rId15" Type="http://schemas.openxmlformats.org/officeDocument/2006/relationships/slide" Target="slides/slide10.xml"/><Relationship Id="rId16" Type="http://schemas.openxmlformats.org/officeDocument/2006/relationships/slide" Target="slides/slide11.xml"/><Relationship Id="rId17" Type="http://schemas.openxmlformats.org/officeDocument/2006/relationships/slide" Target="slides/slide12.xml"/><Relationship Id="rId18" Type="http://schemas.openxmlformats.org/officeDocument/2006/relationships/slide" Target="slides/slide13.xml"/><Relationship Id="rId19" Type="http://schemas.openxmlformats.org/officeDocument/2006/relationships/slide" Target="slides/slide14.xml"/><Relationship Id="rId1" Type="http://schemas.openxmlformats.org/officeDocument/2006/relationships/slideMaster" Target="slideMasters/slideMaster1.xml"/><Relationship Id="rId2" Type="http://schemas.openxmlformats.org/officeDocument/2006/relationships/slideMaster" Target="slideMasters/slideMaster2.xml"/><Relationship Id="rId3" Type="http://schemas.openxmlformats.org/officeDocument/2006/relationships/slideMaster" Target="slideMasters/slideMaster3.xml"/><Relationship Id="rId4" Type="http://schemas.openxmlformats.org/officeDocument/2006/relationships/slideMaster" Target="slideMasters/slideMaster4.xml"/><Relationship Id="rId5" Type="http://schemas.openxmlformats.org/officeDocument/2006/relationships/slideMaster" Target="slideMasters/slideMaster5.xml"/><Relationship Id="rId6" Type="http://schemas.openxmlformats.org/officeDocument/2006/relationships/slide" Target="slides/slide1.xml"/><Relationship Id="rId7" Type="http://schemas.openxmlformats.org/officeDocument/2006/relationships/slide" Target="slides/slide2.xml"/><Relationship Id="rId8" Type="http://schemas.openxmlformats.org/officeDocument/2006/relationships/slide" Target="slides/slide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F88DD84-11A9-D245-82B9-F579258C94E7}" type="datetimeFigureOut">
              <a:rPr lang="en-US" smtClean="0"/>
              <a:t>6/16/15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2679EBD-1AFC-6547-A465-074BDE28C86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0321137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aseline="0" dirty="0" smtClean="0"/>
          </a:p>
          <a:p>
            <a:endParaRPr lang="en-US" baseline="0" dirty="0" smtClean="0"/>
          </a:p>
          <a:p>
            <a:pPr marL="0" marR="0" indent="0" algn="l" defTabSz="456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pPr marL="0" marR="0" indent="0" algn="l" defTabSz="456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905C2-7212-DF40-A805-B8A0CA5EB9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1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5494954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Before I talk </a:t>
            </a:r>
            <a:r>
              <a:rPr lang="en-US" baseline="0" dirty="0" smtClean="0"/>
              <a:t>about CORD in detail, let me explain the fundamental problem it is solving.</a:t>
            </a:r>
          </a:p>
          <a:p>
            <a:r>
              <a:rPr lang="en-US" baseline="0" dirty="0" smtClean="0"/>
              <a:t>Today’s Central offices house 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fragmented, non-commodity infrastructure.</a:t>
            </a:r>
            <a:r>
              <a:rPr lang="en-US" sz="1200" kern="1200" baseline="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 E</a:t>
            </a:r>
            <a:r>
              <a:rPr lang="en-US" sz="1200" kern="1200" dirty="0" smtClean="0">
                <a:solidFill>
                  <a:schemeClr val="tx1"/>
                </a:solidFill>
                <a:latin typeface="+mn-lt"/>
                <a:ea typeface="+mn-ea"/>
                <a:cs typeface="+mn-cs"/>
              </a:rPr>
              <a:t>ach CO hosts more than 300 unique deployed appliances, each requiring a physical install and specialized management. </a:t>
            </a:r>
          </a:p>
          <a:p>
            <a:pPr marL="0" marR="0" indent="0" algn="l" defTabSz="456923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baseline="0" dirty="0" smtClean="0"/>
              <a:t>It’s not surprising then that the Telco central offices are a huge source of CAPEX and OPEX and their design/infrastructure is not geared for programmability and agility. </a:t>
            </a: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sz="1200" kern="1200" dirty="0" smtClean="0">
              <a:solidFill>
                <a:schemeClr val="tx1"/>
              </a:solidFill>
              <a:latin typeface="+mn-lt"/>
              <a:ea typeface="+mn-ea"/>
              <a:cs typeface="+mn-cs"/>
            </a:endParaRPr>
          </a:p>
          <a:p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905C2-7212-DF40-A805-B8A0CA5EB9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2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2464076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sz="120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61905C2-7212-DF40-A805-B8A0CA5EB9D6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3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898239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787B456-58CD-FD45-86E5-6B94781C39E2}" type="slidenum">
              <a:rPr lang="en-US" smtClean="0">
                <a:solidFill>
                  <a:prstClr val="black"/>
                </a:solidFill>
                <a:latin typeface="Calibri"/>
              </a:rPr>
              <a:pPr/>
              <a:t>5</a:t>
            </a:fld>
            <a:endParaRPr lang="en-US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68411692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5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Shape 57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custGeom>
            <a:avLst/>
            <a:gdLst/>
            <a:ahLst/>
            <a:cxnLst/>
            <a:rect l="0" t="0" r="0" b="0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sp>
      <p:sp>
        <p:nvSpPr>
          <p:cNvPr id="58" name="Shape 58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399" cy="4114800"/>
          </a:xfrm>
          <a:prstGeom prst="rect">
            <a:avLst/>
          </a:prstGeom>
        </p:spPr>
        <p:txBody>
          <a:bodyPr lIns="91425" tIns="91425" rIns="91425" bIns="91425" anchor="t" anchorCtr="0">
            <a:noAutofit/>
          </a:bodyPr>
          <a:lstStyle/>
          <a:p>
            <a:pPr>
              <a:spcBef>
                <a:spcPts val="0"/>
              </a:spcBef>
              <a:buNone/>
            </a:pP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2.png"/><Relationship Id="rId3" Type="http://schemas.openxmlformats.org/officeDocument/2006/relationships/image" Target="../media/image3.png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Relationship Id="rId2" Type="http://schemas.openxmlformats.org/officeDocument/2006/relationships/image" Target="../media/image3.png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Relationship Id="rId2" Type="http://schemas.openxmlformats.org/officeDocument/2006/relationships/image" Target="../media/image4.png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Relationship Id="rId2" Type="http://schemas.openxmlformats.org/officeDocument/2006/relationships/image" Target="../media/image4.png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44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815092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7465190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392441885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">
  <p:cSld name="Title and Body">
    <p:spTree>
      <p:nvGrpSpPr>
        <p:cNvPr id="1" name="Shape 1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hape 13"/>
          <p:cNvSpPr txBox="1">
            <a:spLocks noGrp="1"/>
          </p:cNvSpPr>
          <p:nvPr>
            <p:ph type="title"/>
          </p:nvPr>
        </p:nvSpPr>
        <p:spPr>
          <a:xfrm>
            <a:off x="457200" y="274637"/>
            <a:ext cx="8229600" cy="1143000"/>
          </a:xfrm>
          <a:prstGeom prst="rect">
            <a:avLst/>
          </a:prstGeom>
        </p:spPr>
        <p:txBody>
          <a:bodyPr lIns="91425" tIns="91425" rIns="91425" bIns="91425" anchor="b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4" name="Shape 14"/>
          <p:cNvSpPr txBox="1">
            <a:spLocks noGrp="1"/>
          </p:cNvSpPr>
          <p:nvPr>
            <p:ph type="body" idx="1"/>
          </p:nvPr>
        </p:nvSpPr>
        <p:spPr>
          <a:xfrm>
            <a:off x="457200" y="1600200"/>
            <a:ext cx="8229600" cy="4967573"/>
          </a:xfrm>
          <a:prstGeom prst="rect">
            <a:avLst/>
          </a:prstGeom>
        </p:spPr>
        <p:txBody>
          <a:bodyPr lIns="91425" tIns="91425" rIns="91425" bIns="91425" anchor="t" anchorCtr="0"/>
          <a:lstStyle>
            <a:lvl1pPr>
              <a:spcBef>
                <a:spcPts val="0"/>
              </a:spcBef>
              <a:defRPr/>
            </a:lvl1pPr>
            <a:lvl2pPr>
              <a:spcBef>
                <a:spcPts val="0"/>
              </a:spcBef>
              <a:defRPr/>
            </a:lvl2pPr>
            <a:lvl3pPr>
              <a:spcBef>
                <a:spcPts val="0"/>
              </a:spcBef>
              <a:defRPr/>
            </a:lvl3pPr>
            <a:lvl4pPr>
              <a:spcBef>
                <a:spcPts val="0"/>
              </a:spcBef>
              <a:defRPr/>
            </a:lvl4pPr>
            <a:lvl5pPr>
              <a:spcBef>
                <a:spcPts val="0"/>
              </a:spcBef>
              <a:defRPr/>
            </a:lvl5pPr>
            <a:lvl6pPr>
              <a:spcBef>
                <a:spcPts val="0"/>
              </a:spcBef>
              <a:defRPr/>
            </a:lvl6pPr>
            <a:lvl7pPr>
              <a:spcBef>
                <a:spcPts val="0"/>
              </a:spcBef>
              <a:defRPr/>
            </a:lvl7pPr>
            <a:lvl8pPr>
              <a:spcBef>
                <a:spcPts val="0"/>
              </a:spcBef>
              <a:defRPr/>
            </a:lvl8pPr>
            <a:lvl9pPr>
              <a:spcBef>
                <a:spcPts val="0"/>
              </a:spcBef>
              <a:defRPr/>
            </a:lvl9pPr>
          </a:lstStyle>
          <a:p>
            <a:endParaRPr/>
          </a:p>
        </p:txBody>
      </p:sp>
      <p:sp>
        <p:nvSpPr>
          <p:cNvPr id="15" name="Shape 15"/>
          <p:cNvSpPr txBox="1">
            <a:spLocks noGrp="1"/>
          </p:cNvSpPr>
          <p:nvPr>
            <p:ph type="sldNum" idx="12"/>
          </p:nvPr>
        </p:nvSpPr>
        <p:spPr>
          <a:xfrm>
            <a:off x="8556796" y="6333133"/>
            <a:ext cx="548699" cy="524699"/>
          </a:xfrm>
          <a:prstGeom prst="rect">
            <a:avLst/>
          </a:prstGeom>
        </p:spPr>
        <p:txBody>
          <a:bodyPr lIns="91425" tIns="91425" rIns="91425" bIns="91425" anchor="ctr" anchorCtr="0">
            <a:noAutofit/>
          </a:bodyPr>
          <a:lstStyle>
            <a:lvl1pPr>
              <a:spcBef>
                <a:spcPts val="0"/>
              </a:spcBef>
              <a:buNone/>
              <a:defRPr/>
            </a:lvl1pPr>
          </a:lstStyle>
          <a:p>
            <a:pPr>
              <a:spcBef>
                <a:spcPts val="0"/>
              </a:spcBef>
              <a:buNone/>
            </a:pPr>
            <a:fld id="{00000000-1234-1234-1234-123412341234}" type="slidenum">
              <a:rPr lang="en"/>
              <a:t>‹#›</a:t>
            </a:fld>
            <a:endParaRPr lang="en"/>
          </a:p>
        </p:txBody>
      </p:sp>
    </p:spTree>
    <p:extLst>
      <p:ext uri="{BB962C8B-B14F-4D97-AF65-F5344CB8AC3E}">
        <p14:creationId xmlns:p14="http://schemas.microsoft.com/office/powerpoint/2010/main" val="1257498520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18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defTabSz="914400">
              <a:spcBef>
                <a:spcPts val="2000"/>
              </a:spcBef>
              <a:buClr>
                <a:srgbClr val="2C7C9F">
                  <a:lumMod val="60000"/>
                  <a:lumOff val="40000"/>
                </a:srgbClr>
              </a:buClr>
              <a:buSzPct val="110000"/>
              <a:buFont typeface="Wingdings 2" pitchFamily="18" charset="2"/>
              <a:buNone/>
            </a:pPr>
            <a:endParaRPr sz="3200">
              <a:solidFill>
                <a:prstClr val="black">
                  <a:lumMod val="65000"/>
                  <a:lumOff val="35000"/>
                </a:prstClr>
              </a:solidFill>
              <a:latin typeface="News Gothic MT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4001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33" y="3299015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6/16/15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FB56013-B943-42BA-886F-6F9D4EB85E9D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9152568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71775764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50" y="3352818"/>
            <a:ext cx="8416925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50" y="4771046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44"/>
            <a:ext cx="8402040" cy="2836863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205286532"/>
      </p:ext>
    </p:extLst>
  </p:cSld>
  <p:clrMapOvr>
    <a:masterClrMapping/>
  </p:clrMapOvr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300" y="2403145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300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4A6734C-E115-4BC5-9FB0-F9BF6FABFDA0}" type="datetimeFigureOut">
              <a:rPr lang="en-US" smtClean="0">
                <a:solidFill>
                  <a:prstClr val="white"/>
                </a:solidFill>
                <a:latin typeface="News Gothic MT"/>
              </a:rPr>
              <a:pPr/>
              <a:t>6/16/15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739C4FB-7D33-419B-8833-D1372BFD11C8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47348768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9"/>
            <a:ext cx="8042276" cy="1336956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629906034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9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40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33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40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33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557145407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88347324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6186216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21862532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3"/>
            <a:ext cx="3840480" cy="11620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3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54ED01-E2A0-4C1E-8E21-014B99041579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110806072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24" y="611873"/>
            <a:ext cx="4079545" cy="1162051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424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  <p:extLst>
      <p:ext uri="{BB962C8B-B14F-4D97-AF65-F5344CB8AC3E}">
        <p14:creationId xmlns:p14="http://schemas.microsoft.com/office/powerpoint/2010/main" val="4193078825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52064555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3"/>
            <a:ext cx="1524000" cy="55753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3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>
                <a:solidFill>
                  <a:prstClr val="white"/>
                </a:solidFill>
                <a:latin typeface="News Gothic MT"/>
              </a:rPr>
              <a:pPr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5786242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C89CF-223E-6745-BC98-013780BEF7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7" name="Picture 6" descr="LOGO FINAL ov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" y="6223017"/>
            <a:ext cx="883749" cy="645817"/>
          </a:xfrm>
          <a:prstGeom prst="rect">
            <a:avLst/>
          </a:prstGeom>
        </p:spPr>
      </p:pic>
      <p:pic>
        <p:nvPicPr>
          <p:cNvPr id="9" name="Picture 8" descr="LOGO FINAL oval.png"/>
          <p:cNvPicPr>
            <a:picLocks noChangeAspect="1"/>
          </p:cNvPicPr>
          <p:nvPr userDrawn="1"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" y="6223003"/>
            <a:ext cx="899560" cy="6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288443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630C89CF-223E-6745-BC98-013780BEF716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 dirty="0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pic>
        <p:nvPicPr>
          <p:cNvPr id="5" name="Picture 4" descr="LOGO FINAL oval.png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0" y="6223003"/>
            <a:ext cx="899560" cy="629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0232820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72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69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384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07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768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460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151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1984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53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01181334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3933824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69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384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07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768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460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151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19844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536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84607654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1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98317955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991652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3" indent="0">
              <a:buNone/>
              <a:defRPr sz="2000" b="1"/>
            </a:lvl2pPr>
            <a:lvl3pPr marL="913842" indent="0">
              <a:buNone/>
              <a:defRPr sz="1800" b="1"/>
            </a:lvl3pPr>
            <a:lvl4pPr marL="1370766" indent="0">
              <a:buNone/>
              <a:defRPr sz="1600" b="1"/>
            </a:lvl4pPr>
            <a:lvl5pPr marL="1827680" indent="0">
              <a:buNone/>
              <a:defRPr sz="1600" b="1"/>
            </a:lvl5pPr>
            <a:lvl6pPr marL="2284603" indent="0">
              <a:buNone/>
              <a:defRPr sz="1600" b="1"/>
            </a:lvl6pPr>
            <a:lvl7pPr marL="2741513" indent="0">
              <a:buNone/>
              <a:defRPr sz="1600" b="1"/>
            </a:lvl7pPr>
            <a:lvl8pPr marL="3198440" indent="0">
              <a:buNone/>
              <a:defRPr sz="1600" b="1"/>
            </a:lvl8pPr>
            <a:lvl9pPr marL="36553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66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6923" indent="0">
              <a:buNone/>
              <a:defRPr sz="2000" b="1"/>
            </a:lvl2pPr>
            <a:lvl3pPr marL="913842" indent="0">
              <a:buNone/>
              <a:defRPr sz="1800" b="1"/>
            </a:lvl3pPr>
            <a:lvl4pPr marL="1370766" indent="0">
              <a:buNone/>
              <a:defRPr sz="1600" b="1"/>
            </a:lvl4pPr>
            <a:lvl5pPr marL="1827680" indent="0">
              <a:buNone/>
              <a:defRPr sz="1600" b="1"/>
            </a:lvl5pPr>
            <a:lvl6pPr marL="2284603" indent="0">
              <a:buNone/>
              <a:defRPr sz="1600" b="1"/>
            </a:lvl6pPr>
            <a:lvl7pPr marL="2741513" indent="0">
              <a:buNone/>
              <a:defRPr sz="1600" b="1"/>
            </a:lvl7pPr>
            <a:lvl8pPr marL="3198440" indent="0">
              <a:buNone/>
              <a:defRPr sz="1600" b="1"/>
            </a:lvl8pPr>
            <a:lvl9pPr marL="3655364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66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39890519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948798130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388876421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98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6923" indent="0">
              <a:buNone/>
              <a:defRPr sz="1200"/>
            </a:lvl2pPr>
            <a:lvl3pPr marL="913842" indent="0">
              <a:buNone/>
              <a:defRPr sz="1000"/>
            </a:lvl3pPr>
            <a:lvl4pPr marL="1370766" indent="0">
              <a:buNone/>
              <a:defRPr sz="900"/>
            </a:lvl4pPr>
            <a:lvl5pPr marL="1827680" indent="0">
              <a:buNone/>
              <a:defRPr sz="900"/>
            </a:lvl5pPr>
            <a:lvl6pPr marL="2284603" indent="0">
              <a:buNone/>
              <a:defRPr sz="900"/>
            </a:lvl6pPr>
            <a:lvl7pPr marL="2741513" indent="0">
              <a:buNone/>
              <a:defRPr sz="900"/>
            </a:lvl7pPr>
            <a:lvl8pPr marL="3198440" indent="0">
              <a:buNone/>
              <a:defRPr sz="900"/>
            </a:lvl8pPr>
            <a:lvl9pPr marL="36553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617781081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6923" indent="0">
              <a:buNone/>
              <a:defRPr sz="2800"/>
            </a:lvl2pPr>
            <a:lvl3pPr marL="913842" indent="0">
              <a:buNone/>
              <a:defRPr sz="2400"/>
            </a:lvl3pPr>
            <a:lvl4pPr marL="1370766" indent="0">
              <a:buNone/>
              <a:defRPr sz="2000"/>
            </a:lvl4pPr>
            <a:lvl5pPr marL="1827680" indent="0">
              <a:buNone/>
              <a:defRPr sz="2000"/>
            </a:lvl5pPr>
            <a:lvl6pPr marL="2284603" indent="0">
              <a:buNone/>
              <a:defRPr sz="2000"/>
            </a:lvl6pPr>
            <a:lvl7pPr marL="2741513" indent="0">
              <a:buNone/>
              <a:defRPr sz="2000"/>
            </a:lvl7pPr>
            <a:lvl8pPr marL="3198440" indent="0">
              <a:buNone/>
              <a:defRPr sz="2000"/>
            </a:lvl8pPr>
            <a:lvl9pPr marL="3655364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83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6923" indent="0">
              <a:buNone/>
              <a:defRPr sz="1200"/>
            </a:lvl2pPr>
            <a:lvl3pPr marL="913842" indent="0">
              <a:buNone/>
              <a:defRPr sz="1000"/>
            </a:lvl3pPr>
            <a:lvl4pPr marL="1370766" indent="0">
              <a:buNone/>
              <a:defRPr sz="900"/>
            </a:lvl4pPr>
            <a:lvl5pPr marL="1827680" indent="0">
              <a:buNone/>
              <a:defRPr sz="900"/>
            </a:lvl5pPr>
            <a:lvl6pPr marL="2284603" indent="0">
              <a:buNone/>
              <a:defRPr sz="900"/>
            </a:lvl6pPr>
            <a:lvl7pPr marL="2741513" indent="0">
              <a:buNone/>
              <a:defRPr sz="900"/>
            </a:lvl7pPr>
            <a:lvl8pPr marL="3198440" indent="0">
              <a:buNone/>
              <a:defRPr sz="900"/>
            </a:lvl8pPr>
            <a:lvl9pPr marL="36553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143487214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19826535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40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40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495734260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57200" y="5875113"/>
            <a:ext cx="8229600" cy="692799"/>
          </a:xfrm>
          <a:prstGeom prst="rect">
            <a:avLst/>
          </a:prstGeom>
        </p:spPr>
        <p:txBody>
          <a:bodyPr lIns="91399" tIns="91399" rIns="91399" bIns="91399" anchor="t" anchorCtr="0"/>
          <a:lstStyle>
            <a:lvl1pPr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8556837" y="6333133"/>
            <a:ext cx="548699" cy="524800"/>
          </a:xfrm>
          <a:prstGeom prst="rect">
            <a:avLst/>
          </a:prstGeom>
        </p:spPr>
        <p:txBody>
          <a:bodyPr lIns="91399" tIns="91399" rIns="91399" bIns="91399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Shape 207"/>
          <p:cNvPicPr preferRelativeResize="0"/>
          <p:nvPr/>
        </p:nvPicPr>
        <p:blipFill>
          <a:blip r:embed="rId2">
            <a:alphaModFix amt="96000"/>
          </a:blip>
          <a:stretch>
            <a:fillRect/>
          </a:stretch>
        </p:blipFill>
        <p:spPr>
          <a:xfrm>
            <a:off x="8344100" y="175003"/>
            <a:ext cx="623100" cy="769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61913281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>
  <p:cSld name="Caption">
    <p:spTree>
      <p:nvGrpSpPr>
        <p:cNvPr id="1" name="Shape 20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" name="Shape 205"/>
          <p:cNvSpPr txBox="1">
            <a:spLocks noGrp="1"/>
          </p:cNvSpPr>
          <p:nvPr>
            <p:ph type="body" idx="1"/>
          </p:nvPr>
        </p:nvSpPr>
        <p:spPr>
          <a:xfrm>
            <a:off x="457200" y="5875098"/>
            <a:ext cx="8229600" cy="692799"/>
          </a:xfrm>
          <a:prstGeom prst="rect">
            <a:avLst/>
          </a:prstGeom>
        </p:spPr>
        <p:txBody>
          <a:bodyPr lIns="91399" tIns="91399" rIns="91399" bIns="91399" anchor="t" anchorCtr="0"/>
          <a:lstStyle>
            <a:lvl1pPr algn="ctr" rtl="0">
              <a:spcBef>
                <a:spcPts val="360"/>
              </a:spcBef>
              <a:buSzPct val="100000"/>
              <a:buNone/>
              <a:defRPr sz="1800"/>
            </a:lvl1pPr>
          </a:lstStyle>
          <a:p>
            <a:endParaRPr/>
          </a:p>
        </p:txBody>
      </p:sp>
      <p:sp>
        <p:nvSpPr>
          <p:cNvPr id="206" name="Shape 206"/>
          <p:cNvSpPr txBox="1">
            <a:spLocks noGrp="1"/>
          </p:cNvSpPr>
          <p:nvPr>
            <p:ph type="sldNum" idx="12"/>
          </p:nvPr>
        </p:nvSpPr>
        <p:spPr>
          <a:xfrm>
            <a:off x="8556815" y="6333133"/>
            <a:ext cx="548699" cy="524800"/>
          </a:xfrm>
          <a:prstGeom prst="rect">
            <a:avLst/>
          </a:prstGeom>
        </p:spPr>
        <p:txBody>
          <a:bodyPr lIns="91399" tIns="91399" rIns="91399" bIns="91399" anchor="ctr" anchorCtr="0">
            <a:noAutofit/>
          </a:bodyPr>
          <a:lstStyle>
            <a:lvl1pPr rtl="0">
              <a:spcBef>
                <a:spcPts val="0"/>
              </a:spcBef>
              <a:buNone/>
              <a:defRPr/>
            </a:lvl1pPr>
          </a:lstStyle>
          <a:p>
            <a:fld id="{00000000-1234-1234-1234-123412341234}" type="slidenum">
              <a:rPr lang="en-US">
                <a:solidFill>
                  <a:srgbClr val="000000"/>
                </a:solidFill>
                <a:latin typeface="Arial"/>
              </a:rPr>
              <a:pPr/>
              <a:t>‹#›</a:t>
            </a:fld>
            <a:endParaRPr lang="en-US" dirty="0">
              <a:solidFill>
                <a:srgbClr val="000000"/>
              </a:solidFill>
              <a:latin typeface="Arial"/>
            </a:endParaRPr>
          </a:p>
        </p:txBody>
      </p:sp>
      <p:pic>
        <p:nvPicPr>
          <p:cNvPr id="207" name="Shape 207"/>
          <p:cNvPicPr preferRelativeResize="0"/>
          <p:nvPr/>
        </p:nvPicPr>
        <p:blipFill>
          <a:blip r:embed="rId2">
            <a:alphaModFix amt="96000"/>
          </a:blip>
          <a:stretch>
            <a:fillRect/>
          </a:stretch>
        </p:blipFill>
        <p:spPr>
          <a:xfrm>
            <a:off x="8344100" y="175003"/>
            <a:ext cx="623100" cy="76972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1903656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1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75391832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/>
          <a:lstStyle/>
          <a:p>
            <a:pPr defTabSz="456923"/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923"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/>
          <a:lstStyle/>
          <a:p>
            <a:pPr defTabSz="456923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98171937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535113"/>
            <a:ext cx="4041775" cy="639763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5534806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19928717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8163540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73049"/>
            <a:ext cx="3008313" cy="1162051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69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435104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425840748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1"/>
            <a:ext cx="5486400" cy="566739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55"/>
            <a:ext cx="5486400" cy="804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72417762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_rels/slideMaster2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23.xml"/><Relationship Id="rId12" Type="http://schemas.openxmlformats.org/officeDocument/2006/relationships/slideLayout" Target="../slideLayouts/slideLayout24.xml"/><Relationship Id="rId13" Type="http://schemas.openxmlformats.org/officeDocument/2006/relationships/slideLayout" Target="../slideLayouts/slideLayout25.xml"/><Relationship Id="rId14" Type="http://schemas.openxmlformats.org/officeDocument/2006/relationships/slideLayout" Target="../slideLayouts/slideLayout26.xml"/><Relationship Id="rId15" Type="http://schemas.openxmlformats.org/officeDocument/2006/relationships/theme" Target="../theme/theme2.xml"/><Relationship Id="rId1" Type="http://schemas.openxmlformats.org/officeDocument/2006/relationships/slideLayout" Target="../slideLayouts/slideLayout13.xml"/><Relationship Id="rId2" Type="http://schemas.openxmlformats.org/officeDocument/2006/relationships/slideLayout" Target="../slideLayouts/slideLayout14.xml"/><Relationship Id="rId3" Type="http://schemas.openxmlformats.org/officeDocument/2006/relationships/slideLayout" Target="../slideLayouts/slideLayout15.xml"/><Relationship Id="rId4" Type="http://schemas.openxmlformats.org/officeDocument/2006/relationships/slideLayout" Target="../slideLayouts/slideLayout16.xml"/><Relationship Id="rId5" Type="http://schemas.openxmlformats.org/officeDocument/2006/relationships/slideLayout" Target="../slideLayouts/slideLayout17.xml"/><Relationship Id="rId6" Type="http://schemas.openxmlformats.org/officeDocument/2006/relationships/slideLayout" Target="../slideLayouts/slideLayout18.xml"/><Relationship Id="rId7" Type="http://schemas.openxmlformats.org/officeDocument/2006/relationships/slideLayout" Target="../slideLayouts/slideLayout19.xml"/><Relationship Id="rId8" Type="http://schemas.openxmlformats.org/officeDocument/2006/relationships/slideLayout" Target="../slideLayouts/slideLayout20.xml"/><Relationship Id="rId9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22.xml"/></Relationships>
</file>

<file path=ppt/slideMasters/_rels/slideMaster3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37.xml"/><Relationship Id="rId12" Type="http://schemas.openxmlformats.org/officeDocument/2006/relationships/theme" Target="../theme/theme3.xml"/><Relationship Id="rId1" Type="http://schemas.openxmlformats.org/officeDocument/2006/relationships/slideLayout" Target="../slideLayouts/slideLayout27.xml"/><Relationship Id="rId2" Type="http://schemas.openxmlformats.org/officeDocument/2006/relationships/slideLayout" Target="../slideLayouts/slideLayout28.xml"/><Relationship Id="rId3" Type="http://schemas.openxmlformats.org/officeDocument/2006/relationships/slideLayout" Target="../slideLayouts/slideLayout29.xml"/><Relationship Id="rId4" Type="http://schemas.openxmlformats.org/officeDocument/2006/relationships/slideLayout" Target="../slideLayouts/slideLayout30.xml"/><Relationship Id="rId5" Type="http://schemas.openxmlformats.org/officeDocument/2006/relationships/slideLayout" Target="../slideLayouts/slideLayout31.xml"/><Relationship Id="rId6" Type="http://schemas.openxmlformats.org/officeDocument/2006/relationships/slideLayout" Target="../slideLayouts/slideLayout32.xml"/><Relationship Id="rId7" Type="http://schemas.openxmlformats.org/officeDocument/2006/relationships/slideLayout" Target="../slideLayouts/slideLayout33.xml"/><Relationship Id="rId8" Type="http://schemas.openxmlformats.org/officeDocument/2006/relationships/slideLayout" Target="../slideLayouts/slideLayout34.xml"/><Relationship Id="rId9" Type="http://schemas.openxmlformats.org/officeDocument/2006/relationships/slideLayout" Target="../slideLayouts/slideLayout35.xml"/><Relationship Id="rId10" Type="http://schemas.openxmlformats.org/officeDocument/2006/relationships/slideLayout" Target="../slideLayouts/slideLayout36.xml"/></Relationships>
</file>

<file path=ppt/slideMasters/_rels/slideMaster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theme" Target="../theme/theme4.xml"/></Relationships>
</file>

<file path=ppt/slideMasters/_rels/slideMaster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Relationship Id="rId2" Type="http://schemas.openxmlformats.org/officeDocument/2006/relationships/slideLayout" Target="../slideLayouts/slideLayout40.xml"/><Relationship Id="rId3" Type="http://schemas.openxmlformats.org/officeDocument/2006/relationships/theme" Target="../theme/theme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768B3E-2AD5-3241-A424-2CF4EB0531A9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6183F2-CCC9-2144-B50D-6A6C2FC336B8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7600857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9" r:id="rId1"/>
    <p:sldLayoutId id="2147483670" r:id="rId2"/>
    <p:sldLayoutId id="2147483671" r:id="rId3"/>
    <p:sldLayoutId id="2147483672" r:id="rId4"/>
    <p:sldLayoutId id="2147483673" r:id="rId5"/>
    <p:sldLayoutId id="2147483674" r:id="rId6"/>
    <p:sldLayoutId id="2147483675" r:id="rId7"/>
    <p:sldLayoutId id="2147483676" r:id="rId8"/>
    <p:sldLayoutId id="2147483677" r:id="rId9"/>
    <p:sldLayoutId id="2147483678" r:id="rId10"/>
    <p:sldLayoutId id="2147483679" r:id="rId11"/>
    <p:sldLayoutId id="2147483710" r:id="rId1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9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fld id="{16C01193-8287-4834-A286-6B880643E934}" type="datetime4">
              <a:rPr lang="en-US" smtClean="0">
                <a:solidFill>
                  <a:prstClr val="white"/>
                </a:solidFill>
                <a:latin typeface="News Gothic MT"/>
              </a:rPr>
              <a:pPr defTabSz="914400"/>
              <a:t>June 16, 2015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75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pPr defTabSz="914400"/>
            <a:endParaRPr lang="en-US" dirty="0">
              <a:solidFill>
                <a:prstClr val="white"/>
              </a:solidFill>
              <a:latin typeface="News Gothic MT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pPr defTabSz="914400"/>
            <a:fld id="{8B37D5FE-740C-46F5-801A-FA5477D9711F}" type="slidenum">
              <a:rPr lang="en-US" smtClean="0">
                <a:solidFill>
                  <a:prstClr val="white"/>
                </a:solidFill>
                <a:latin typeface="News Gothic MT"/>
              </a:rPr>
              <a:pPr defTabSz="914400"/>
              <a:t>‹#›</a:t>
            </a:fld>
            <a:endParaRPr lang="en-US">
              <a:solidFill>
                <a:prstClr val="white"/>
              </a:solidFill>
              <a:latin typeface="News Gothic MT"/>
            </a:endParaRPr>
          </a:p>
        </p:txBody>
      </p:sp>
    </p:spTree>
    <p:extLst>
      <p:ext uri="{BB962C8B-B14F-4D97-AF65-F5344CB8AC3E}">
        <p14:creationId xmlns:p14="http://schemas.microsoft.com/office/powerpoint/2010/main" val="314315907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1" r:id="rId1"/>
    <p:sldLayoutId id="2147483682" r:id="rId2"/>
    <p:sldLayoutId id="2147483683" r:id="rId3"/>
    <p:sldLayoutId id="2147483684" r:id="rId4"/>
    <p:sldLayoutId id="2147483685" r:id="rId5"/>
    <p:sldLayoutId id="2147483686" r:id="rId6"/>
    <p:sldLayoutId id="2147483687" r:id="rId7"/>
    <p:sldLayoutId id="2147483688" r:id="rId8"/>
    <p:sldLayoutId id="2147483689" r:id="rId9"/>
    <p:sldLayoutId id="2147483690" r:id="rId10"/>
    <p:sldLayoutId id="2147483691" r:id="rId11"/>
    <p:sldLayoutId id="2147483692" r:id="rId12"/>
    <p:sldLayoutId id="2147483693" r:id="rId13"/>
    <p:sldLayoutId id="2147483694" r:id="rId14"/>
  </p:sldLayoutIdLs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9"/>
            <a:ext cx="8229600" cy="1143000"/>
          </a:xfrm>
          <a:prstGeom prst="rect">
            <a:avLst/>
          </a:prstGeom>
        </p:spPr>
        <p:txBody>
          <a:bodyPr vert="horz" lIns="91390" tIns="45695" rIns="91390" bIns="45695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1"/>
            <a:ext cx="8229600" cy="4525963"/>
          </a:xfrm>
          <a:prstGeom prst="rect">
            <a:avLst/>
          </a:prstGeom>
        </p:spPr>
        <p:txBody>
          <a:bodyPr vert="horz" lIns="91390" tIns="45695" rIns="91390" bIns="45695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3"/>
            <a:fld id="{9D2178B8-720B-6E44-865E-C1B96E7B871A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923"/>
              <a:t>6/16/15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1" y="6356352"/>
            <a:ext cx="2895600" cy="365125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3"/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2"/>
            <a:ext cx="2133600" cy="365125"/>
          </a:xfrm>
          <a:prstGeom prst="rect">
            <a:avLst/>
          </a:prstGeom>
        </p:spPr>
        <p:txBody>
          <a:bodyPr vert="horz" lIns="91390" tIns="45695" rIns="91390" bIns="4569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456923"/>
            <a:fld id="{5E8B3B7E-FDF8-4248-B75C-C3388D38A7EE}" type="slidenum">
              <a:rPr lang="en-US" smtClean="0">
                <a:solidFill>
                  <a:prstClr val="black">
                    <a:tint val="75000"/>
                  </a:prstClr>
                </a:solidFill>
                <a:latin typeface="Calibri"/>
              </a:rPr>
              <a:pPr defTabSz="456923"/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5285898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456923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683" indent="-342683" algn="l" defTabSz="456923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505" indent="-285577" algn="l" defTabSz="456923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302" indent="-228455" algn="l" defTabSz="456923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599220" indent="-228455" algn="l" defTabSz="456923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6148" indent="-228455" algn="l" defTabSz="456923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3057" indent="-228455" algn="l" defTabSz="4569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69986" indent="-228455" algn="l" defTabSz="4569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6899" indent="-228455" algn="l" defTabSz="4569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3823" indent="-228455" algn="l" defTabSz="456923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6923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3842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0766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7680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4603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1513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198440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5364" algn="l" defTabSz="456923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77775" y="4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399" tIns="91399" rIns="91399" bIns="91399" anchor="b" anchorCtr="0"/>
          <a:lstStyle>
            <a:lvl1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1pPr>
            <a:lvl2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2pPr>
            <a:lvl3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3pPr>
            <a:lvl4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4pPr>
            <a:lvl5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5pPr>
            <a:lvl6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6pPr>
            <a:lvl7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7pPr>
            <a:lvl8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8pPr>
            <a:lvl9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457200" y="1013767"/>
            <a:ext cx="8229600" cy="5319200"/>
          </a:xfrm>
          <a:prstGeom prst="rect">
            <a:avLst/>
          </a:prstGeom>
          <a:noFill/>
          <a:ln>
            <a:noFill/>
          </a:ln>
        </p:spPr>
        <p:txBody>
          <a:bodyPr lIns="91399" tIns="91399" rIns="91399" bIns="91399" anchor="t" anchorCtr="0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2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22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556837" y="6333133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399" tIns="91399" rIns="91399" bIns="91399" anchor="ctr" anchorCtr="0">
            <a:noAutofit/>
          </a:bodyPr>
          <a:lstStyle>
            <a:lvl1pPr algn="r" rtl="0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 defTabSz="914118"/>
            <a:fld id="{00000000-1234-1234-1234-123412341234}" type="slidenum">
              <a:rPr lang="en-US" kern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pPr defTabSz="914118"/>
              <a:t>‹#›</a:t>
            </a:fld>
            <a:endParaRPr lang="en-US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196180176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09" r:id="rId1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18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1" name="Shape 181"/>
          <p:cNvSpPr txBox="1">
            <a:spLocks noGrp="1"/>
          </p:cNvSpPr>
          <p:nvPr>
            <p:ph type="title"/>
          </p:nvPr>
        </p:nvSpPr>
        <p:spPr>
          <a:xfrm>
            <a:off x="377775" y="4"/>
            <a:ext cx="8229600" cy="1143200"/>
          </a:xfrm>
          <a:prstGeom prst="rect">
            <a:avLst/>
          </a:prstGeom>
          <a:noFill/>
          <a:ln>
            <a:noFill/>
          </a:ln>
        </p:spPr>
        <p:txBody>
          <a:bodyPr lIns="91399" tIns="91399" rIns="91399" bIns="91399" anchor="b" anchorCtr="0"/>
          <a:lstStyle>
            <a:lvl1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1pPr>
            <a:lvl2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2pPr>
            <a:lvl3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3pPr>
            <a:lvl4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4pPr>
            <a:lvl5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5pPr>
            <a:lvl6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6pPr>
            <a:lvl7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7pPr>
            <a:lvl8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8pPr>
            <a:lvl9pPr rtl="0">
              <a:spcBef>
                <a:spcPts val="0"/>
              </a:spcBef>
              <a:buClr>
                <a:srgbClr val="85200C"/>
              </a:buClr>
              <a:buSzPct val="100000"/>
              <a:buNone/>
              <a:defRPr sz="3600" b="1">
                <a:solidFill>
                  <a:srgbClr val="85200C"/>
                </a:solidFill>
              </a:defRPr>
            </a:lvl9pPr>
          </a:lstStyle>
          <a:p>
            <a:endParaRPr/>
          </a:p>
        </p:txBody>
      </p:sp>
      <p:sp>
        <p:nvSpPr>
          <p:cNvPr id="182" name="Shape 182"/>
          <p:cNvSpPr txBox="1">
            <a:spLocks noGrp="1"/>
          </p:cNvSpPr>
          <p:nvPr>
            <p:ph type="body" idx="1"/>
          </p:nvPr>
        </p:nvSpPr>
        <p:spPr>
          <a:xfrm>
            <a:off x="457200" y="1013767"/>
            <a:ext cx="8229600" cy="5319200"/>
          </a:xfrm>
          <a:prstGeom prst="rect">
            <a:avLst/>
          </a:prstGeom>
          <a:noFill/>
          <a:ln>
            <a:noFill/>
          </a:ln>
        </p:spPr>
        <p:txBody>
          <a:bodyPr lIns="91399" tIns="91399" rIns="91399" bIns="91399" anchor="t" anchorCtr="0"/>
          <a:lstStyle>
            <a:lvl1pPr rtl="0">
              <a:spcBef>
                <a:spcPts val="600"/>
              </a:spcBef>
              <a:buClr>
                <a:schemeClr val="dk1"/>
              </a:buClr>
              <a:buSzPct val="100000"/>
              <a:defRPr sz="3200">
                <a:solidFill>
                  <a:schemeClr val="dk1"/>
                </a:solidFill>
              </a:defRPr>
            </a:lvl1pPr>
            <a:lvl2pPr rtl="0">
              <a:spcBef>
                <a:spcPts val="480"/>
              </a:spcBef>
              <a:buClr>
                <a:schemeClr val="dk1"/>
              </a:buClr>
              <a:buSzPct val="100000"/>
              <a:defRPr sz="2800">
                <a:solidFill>
                  <a:schemeClr val="dk1"/>
                </a:solidFill>
              </a:defRPr>
            </a:lvl2pPr>
            <a:lvl3pPr rtl="0">
              <a:spcBef>
                <a:spcPts val="480"/>
              </a:spcBef>
              <a:buClr>
                <a:schemeClr val="dk1"/>
              </a:buClr>
              <a:buSzPct val="100000"/>
              <a:defRPr sz="2400">
                <a:solidFill>
                  <a:schemeClr val="dk1"/>
                </a:solidFill>
              </a:defRPr>
            </a:lvl3pPr>
            <a:lvl4pPr rtl="0">
              <a:spcBef>
                <a:spcPts val="360"/>
              </a:spcBef>
              <a:buClr>
                <a:schemeClr val="dk1"/>
              </a:buClr>
              <a:buSzPct val="100000"/>
              <a:defRPr sz="2200">
                <a:solidFill>
                  <a:schemeClr val="dk1"/>
                </a:solidFill>
              </a:defRPr>
            </a:lvl4pPr>
            <a:lvl5pPr rtl="0">
              <a:spcBef>
                <a:spcPts val="360"/>
              </a:spcBef>
              <a:buClr>
                <a:schemeClr val="dk1"/>
              </a:buClr>
              <a:buSzPct val="100000"/>
              <a:defRPr sz="2000">
                <a:solidFill>
                  <a:schemeClr val="dk1"/>
                </a:solidFill>
              </a:defRPr>
            </a:lvl5pPr>
            <a:lvl6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6pPr>
            <a:lvl7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7pPr>
            <a:lvl8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8pPr>
            <a:lvl9pPr rtl="0">
              <a:spcBef>
                <a:spcPts val="360"/>
              </a:spcBef>
              <a:buClr>
                <a:schemeClr val="dk1"/>
              </a:buClr>
              <a:buSzPct val="100000"/>
              <a:defRPr sz="1800">
                <a:solidFill>
                  <a:schemeClr val="dk1"/>
                </a:solidFill>
              </a:defRPr>
            </a:lvl9pPr>
          </a:lstStyle>
          <a:p>
            <a:endParaRPr/>
          </a:p>
        </p:txBody>
      </p:sp>
      <p:sp>
        <p:nvSpPr>
          <p:cNvPr id="183" name="Shape 183"/>
          <p:cNvSpPr txBox="1">
            <a:spLocks noGrp="1"/>
          </p:cNvSpPr>
          <p:nvPr>
            <p:ph type="sldNum" idx="12"/>
          </p:nvPr>
        </p:nvSpPr>
        <p:spPr>
          <a:xfrm>
            <a:off x="8556815" y="6333133"/>
            <a:ext cx="548699" cy="524800"/>
          </a:xfrm>
          <a:prstGeom prst="rect">
            <a:avLst/>
          </a:prstGeom>
          <a:noFill/>
          <a:ln>
            <a:noFill/>
          </a:ln>
        </p:spPr>
        <p:txBody>
          <a:bodyPr lIns="91399" tIns="91399" rIns="91399" bIns="91399" anchor="ctr" anchorCtr="0">
            <a:noAutofit/>
          </a:bodyPr>
          <a:lstStyle>
            <a:lvl1pPr algn="r" rtl="0">
              <a:spcBef>
                <a:spcPts val="0"/>
              </a:spcBef>
              <a:buNone/>
              <a:defRPr sz="1300">
                <a:solidFill>
                  <a:schemeClr val="dk1"/>
                </a:solidFill>
              </a:defRPr>
            </a:lvl1pPr>
          </a:lstStyle>
          <a:p>
            <a:pPr defTabSz="914118"/>
            <a:fld id="{00000000-1234-1234-1234-123412341234}" type="slidenum">
              <a:rPr lang="en-US" kern="0" smtClean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  <a:rtl val="0"/>
              </a:rPr>
              <a:pPr defTabSz="914118"/>
              <a:t>‹#›</a:t>
            </a:fld>
            <a:endParaRPr lang="en-US" kern="0" dirty="0">
              <a:solidFill>
                <a:srgbClr val="000000"/>
              </a:solidFill>
              <a:latin typeface="Arial"/>
              <a:ea typeface="Arial"/>
              <a:cs typeface="Arial"/>
              <a:sym typeface="Arial"/>
              <a:rtl val="0"/>
            </a:endParaRPr>
          </a:p>
        </p:txBody>
      </p:sp>
    </p:spTree>
    <p:extLst>
      <p:ext uri="{BB962C8B-B14F-4D97-AF65-F5344CB8AC3E}">
        <p14:creationId xmlns:p14="http://schemas.microsoft.com/office/powerpoint/2010/main" val="3344561723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12" r:id="rId1"/>
    <p:sldLayoutId id="2147483713" r:id="rId2"/>
  </p:sldLayoutIdLst>
  <p:hf sldNum="0" hdr="0" ftr="0" dt="0"/>
  <p:txStyles>
    <p:title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</p:titleStyle>
    <p:body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bodyStyle>
    <p:otherStyle>
      <a:defPPr marR="0" algn="l" rtl="0">
        <a:lnSpc>
          <a:spcPct val="100000"/>
        </a:lnSpc>
        <a:spcBef>
          <a:spcPts val="0"/>
        </a:spcBef>
        <a:spcAft>
          <a:spcPts val="0"/>
        </a:spcAft>
      </a:defPPr>
      <a:lvl1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1pPr>
      <a:lvl2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2pPr>
      <a:lvl3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3pPr>
      <a:lvl4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4pPr>
      <a:lvl5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5pPr>
      <a:lvl6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6pPr>
      <a:lvl7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7pPr>
      <a:lvl8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8pPr>
      <a:lvl9pPr marR="0" algn="l" rtl="0">
        <a:lnSpc>
          <a:spcPct val="100000"/>
        </a:lnSpc>
        <a:spcBef>
          <a:spcPts val="0"/>
        </a:spcBef>
        <a:spcAft>
          <a:spcPts val="0"/>
        </a:spcAft>
        <a:buNone/>
        <a:defRPr sz="1400" b="0" i="0" u="none" strike="noStrike" cap="none" baseline="0">
          <a:solidFill>
            <a:srgbClr val="000000"/>
          </a:solidFill>
          <a:latin typeface="Arial"/>
          <a:ea typeface="Arial"/>
          <a:cs typeface="Arial"/>
          <a:sym typeface="Arial"/>
          <a:rtl val="0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emf"/><Relationship Id="rId5" Type="http://schemas.openxmlformats.org/officeDocument/2006/relationships/image" Target="../media/image7.emf"/><Relationship Id="rId6" Type="http://schemas.openxmlformats.org/officeDocument/2006/relationships/image" Target="../media/image8.png"/><Relationship Id="rId7" Type="http://schemas.openxmlformats.org/officeDocument/2006/relationships/image" Target="../media/image9.emf"/><Relationship Id="rId8" Type="http://schemas.openxmlformats.org/officeDocument/2006/relationships/image" Target="../media/image10.png"/><Relationship Id="rId9" Type="http://schemas.openxmlformats.org/officeDocument/2006/relationships/image" Target="../media/image11.png"/><Relationship Id="rId1" Type="http://schemas.openxmlformats.org/officeDocument/2006/relationships/slideLayout" Target="../slideLayouts/slideLayout27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1" Type="http://schemas.openxmlformats.org/officeDocument/2006/relationships/image" Target="../media/image49.png"/><Relationship Id="rId12" Type="http://schemas.openxmlformats.org/officeDocument/2006/relationships/image" Target="../media/image50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png"/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7" Type="http://schemas.openxmlformats.org/officeDocument/2006/relationships/image" Target="../media/image45.png"/><Relationship Id="rId8" Type="http://schemas.openxmlformats.org/officeDocument/2006/relationships/image" Target="../media/image46.png"/><Relationship Id="rId9" Type="http://schemas.openxmlformats.org/officeDocument/2006/relationships/image" Target="../media/image47.png"/><Relationship Id="rId10" Type="http://schemas.openxmlformats.org/officeDocument/2006/relationships/image" Target="../media/image4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2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4.png"/><Relationship Id="rId3" Type="http://schemas.openxmlformats.org/officeDocument/2006/relationships/image" Target="../media/image55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9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9.jpeg"/><Relationship Id="rId12" Type="http://schemas.openxmlformats.org/officeDocument/2006/relationships/image" Target="../media/image20.jpeg"/><Relationship Id="rId13" Type="http://schemas.openxmlformats.org/officeDocument/2006/relationships/image" Target="../media/image21.jpeg"/><Relationship Id="rId14" Type="http://schemas.openxmlformats.org/officeDocument/2006/relationships/image" Target="../media/image22.jpeg"/><Relationship Id="rId15" Type="http://schemas.openxmlformats.org/officeDocument/2006/relationships/image" Target="../media/image23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12.jpeg"/><Relationship Id="rId4" Type="http://schemas.microsoft.com/office/2007/relationships/hdphoto" Target="../media/hdphoto1.wdp"/><Relationship Id="rId5" Type="http://schemas.openxmlformats.org/officeDocument/2006/relationships/image" Target="../media/image13.jpg"/><Relationship Id="rId6" Type="http://schemas.openxmlformats.org/officeDocument/2006/relationships/image" Target="../media/image14.jpg"/><Relationship Id="rId7" Type="http://schemas.openxmlformats.org/officeDocument/2006/relationships/image" Target="../media/image15.jpeg"/><Relationship Id="rId8" Type="http://schemas.openxmlformats.org/officeDocument/2006/relationships/image" Target="../media/image16.jpeg"/><Relationship Id="rId9" Type="http://schemas.openxmlformats.org/officeDocument/2006/relationships/image" Target="../media/image17.png"/><Relationship Id="rId10" Type="http://schemas.openxmlformats.org/officeDocument/2006/relationships/image" Target="../media/image18.jpeg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30.png"/><Relationship Id="rId12" Type="http://schemas.openxmlformats.org/officeDocument/2006/relationships/image" Target="../media/image31.jpeg"/><Relationship Id="rId1" Type="http://schemas.openxmlformats.org/officeDocument/2006/relationships/slideLayout" Target="../slideLayouts/slideLayout38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24.jpg"/><Relationship Id="rId4" Type="http://schemas.openxmlformats.org/officeDocument/2006/relationships/image" Target="../media/image5.jpg"/><Relationship Id="rId5" Type="http://schemas.openxmlformats.org/officeDocument/2006/relationships/image" Target="../media/image25.jpeg"/><Relationship Id="rId6" Type="http://schemas.microsoft.com/office/2007/relationships/hdphoto" Target="../media/hdphoto2.wdp"/><Relationship Id="rId7" Type="http://schemas.openxmlformats.org/officeDocument/2006/relationships/image" Target="../media/image26.png"/><Relationship Id="rId8" Type="http://schemas.openxmlformats.org/officeDocument/2006/relationships/image" Target="../media/image27.png"/><Relationship Id="rId9" Type="http://schemas.openxmlformats.org/officeDocument/2006/relationships/image" Target="../media/image28.png"/><Relationship Id="rId10" Type="http://schemas.openxmlformats.org/officeDocument/2006/relationships/image" Target="../media/image29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8.xml"/><Relationship Id="rId2" Type="http://schemas.openxmlformats.org/officeDocument/2006/relationships/image" Target="../media/image32.gif"/><Relationship Id="rId3" Type="http://schemas.openxmlformats.org/officeDocument/2006/relationships/image" Target="../media/image27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4" Type="http://schemas.openxmlformats.org/officeDocument/2006/relationships/image" Target="../media/image34.png"/><Relationship Id="rId5" Type="http://schemas.openxmlformats.org/officeDocument/2006/relationships/image" Target="../media/image10.png"/><Relationship Id="rId6" Type="http://schemas.openxmlformats.org/officeDocument/2006/relationships/image" Target="../media/image35.png"/><Relationship Id="rId7" Type="http://schemas.openxmlformats.org/officeDocument/2006/relationships/image" Target="../media/image36.png"/><Relationship Id="rId1" Type="http://schemas.openxmlformats.org/officeDocument/2006/relationships/slideLayout" Target="../slideLayouts/slideLayout20.xml"/><Relationship Id="rId2" Type="http://schemas.openxmlformats.org/officeDocument/2006/relationships/hyperlink" Target="https://wiki.onosproject.org/display/ONOS/Segment+Routing" TargetMode="Externa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glass-building.jpg"/>
          <p:cNvPicPr>
            <a:picLocks noChangeAspect="1"/>
          </p:cNvPicPr>
          <p:nvPr/>
        </p:nvPicPr>
        <p:blipFill rotWithShape="1">
          <a:blip r:embed="rId3">
            <a:alphaModFix amt="2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37" b="31123"/>
          <a:stretch/>
        </p:blipFill>
        <p:spPr>
          <a:xfrm>
            <a:off x="2" y="0"/>
            <a:ext cx="9239080" cy="6960885"/>
          </a:xfrm>
          <a:prstGeom prst="rect">
            <a:avLst/>
          </a:prstGeom>
          <a:ln>
            <a:noFill/>
          </a:ln>
        </p:spPr>
      </p:pic>
      <p:sp>
        <p:nvSpPr>
          <p:cNvPr id="4" name="Text Box 3"/>
          <p:cNvSpPr txBox="1">
            <a:spLocks noChangeArrowheads="1"/>
          </p:cNvSpPr>
          <p:nvPr/>
        </p:nvSpPr>
        <p:spPr bwMode="auto">
          <a:xfrm>
            <a:off x="-9272" y="1251004"/>
            <a:ext cx="9153272" cy="20726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/>
            </a:ext>
          </a:extLst>
        </p:spPr>
        <p:txBody>
          <a:bodyPr rot="0" vert="horz" wrap="square" lIns="0" tIns="0" rIns="0" bIns="0" anchor="t" anchorCtr="0" upright="1">
            <a:noAutofit/>
          </a:bodyPr>
          <a:lstStyle/>
          <a:p>
            <a:pPr algn="ctr" defTabSz="456923">
              <a:lnSpc>
                <a:spcPts val="12200"/>
              </a:lnSpc>
            </a:pPr>
            <a:r>
              <a:rPr lang="en-US" sz="4400" kern="2000" cap="all" dirty="0" smtClean="0">
                <a:solidFill>
                  <a:prstClr val="black"/>
                </a:solidFill>
                <a:latin typeface="Impact"/>
                <a:ea typeface="ヒラギノ角ゴ Pro W3"/>
                <a:cs typeface="Times New Roman"/>
              </a:rPr>
              <a:t>CORD: Fabric</a:t>
            </a:r>
            <a:endParaRPr lang="en-US" sz="4400" kern="2000" cap="all" dirty="0">
              <a:solidFill>
                <a:prstClr val="black"/>
              </a:solidFill>
              <a:latin typeface="Impact"/>
              <a:ea typeface="ヒラギノ角ゴ Pro W3"/>
              <a:cs typeface="Times New Roman"/>
            </a:endParaRPr>
          </a:p>
          <a:p>
            <a:pPr algn="ctr" defTabSz="456923">
              <a:lnSpc>
                <a:spcPts val="12200"/>
              </a:lnSpc>
            </a:pPr>
            <a:endParaRPr lang="en-US" sz="4400" kern="2000" cap="all" dirty="0">
              <a:solidFill>
                <a:prstClr val="black"/>
              </a:solidFill>
              <a:latin typeface="Impact"/>
              <a:ea typeface="ヒラギノ角ゴ Pro W3"/>
              <a:cs typeface="Times New Roman"/>
            </a:endParaRPr>
          </a:p>
        </p:txBody>
      </p:sp>
      <p:sp>
        <p:nvSpPr>
          <p:cNvPr id="8" name="Title 1"/>
          <p:cNvSpPr txBox="1">
            <a:spLocks/>
          </p:cNvSpPr>
          <p:nvPr/>
        </p:nvSpPr>
        <p:spPr>
          <a:xfrm>
            <a:off x="1" y="2687791"/>
            <a:ext cx="9153272" cy="1143000"/>
          </a:xfrm>
          <a:prstGeom prst="rect">
            <a:avLst/>
          </a:prstGeom>
        </p:spPr>
        <p:txBody>
          <a:bodyPr vert="horz" lIns="91390" tIns="45695" rIns="91390" bIns="45695" rtlCol="0" anchor="ctr">
            <a:noAutofit/>
          </a:bodyPr>
          <a:lstStyle>
            <a:lvl1pPr algn="ctr" defTabSz="45698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923">
              <a:defRPr/>
            </a:pPr>
            <a:endParaRPr lang="en-US" sz="3200" dirty="0">
              <a:solidFill>
                <a:sysClr val="windowText" lastClr="000000"/>
              </a:solidFill>
              <a:latin typeface="Calibri"/>
            </a:endParaRPr>
          </a:p>
        </p:txBody>
      </p:sp>
      <p:pic>
        <p:nvPicPr>
          <p:cNvPr id="10" name="Picture 9" descr="onos color logo final.eps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" b="11302"/>
          <a:stretch/>
        </p:blipFill>
        <p:spPr>
          <a:xfrm>
            <a:off x="2538591" y="4778491"/>
            <a:ext cx="742882" cy="606236"/>
          </a:xfrm>
          <a:prstGeom prst="rect">
            <a:avLst/>
          </a:prstGeom>
        </p:spPr>
      </p:pic>
      <p:pic>
        <p:nvPicPr>
          <p:cNvPr id="11" name="Picture 10" descr="ON.LAB_logo.eps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44988" y="5113691"/>
            <a:ext cx="828362" cy="209471"/>
          </a:xfrm>
          <a:prstGeom prst="rect">
            <a:avLst/>
          </a:prstGeom>
        </p:spPr>
      </p:pic>
      <p:pic>
        <p:nvPicPr>
          <p:cNvPr id="14" name="Picture 13" descr="url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09045" y="4980611"/>
            <a:ext cx="1010387" cy="549612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95101" y="2992612"/>
            <a:ext cx="914399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923"/>
            <a:r>
              <a:rPr lang="en-US" sz="2800" dirty="0" smtClean="0">
                <a:solidFill>
                  <a:prstClr val="black"/>
                </a:solidFill>
                <a:latin typeface="Calibri"/>
              </a:rPr>
              <a:t>An Open-Source Leaf-Spine L3 Clos Fabric</a:t>
            </a:r>
            <a:endParaRPr lang="en-US" sz="28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-9272" y="3808895"/>
            <a:ext cx="914399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 defTabSz="456923"/>
            <a:r>
              <a:rPr lang="en-US" sz="2800" i="1" dirty="0" smtClean="0">
                <a:solidFill>
                  <a:prstClr val="black"/>
                </a:solidFill>
                <a:latin typeface="Calibri"/>
              </a:rPr>
              <a:t>Saurav Das</a:t>
            </a:r>
          </a:p>
          <a:p>
            <a:pPr algn="ctr" defTabSz="456923"/>
            <a:r>
              <a:rPr lang="en-US" sz="2000" i="1" dirty="0" smtClean="0">
                <a:solidFill>
                  <a:prstClr val="black"/>
                </a:solidFill>
                <a:latin typeface="Calibri"/>
              </a:rPr>
              <a:t>Principal System Architect, ONF</a:t>
            </a:r>
            <a:endParaRPr lang="en-US" sz="2000" i="1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042126" y="5068675"/>
            <a:ext cx="772226" cy="254484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4443619" y="5992773"/>
            <a:ext cx="501369" cy="477391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4248081" y="6515103"/>
            <a:ext cx="952500" cy="3429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3630165" y="5645901"/>
            <a:ext cx="2188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 collaboration with: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160192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75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-1" y="908547"/>
            <a:ext cx="9144001" cy="5079623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1171"/>
            <a:ext cx="8229600" cy="624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953735"/>
                </a:solidFill>
                <a:latin typeface="Calibri"/>
              </a:rPr>
              <a:t>Policy Driven Traffic Engineering</a:t>
            </a:r>
            <a:endParaRPr lang="en-US" sz="3200" b="1" dirty="0">
              <a:solidFill>
                <a:srgbClr val="953735"/>
              </a:solidFill>
              <a:latin typeface="Calibri"/>
            </a:endParaRPr>
          </a:p>
        </p:txBody>
      </p:sp>
      <p:grpSp>
        <p:nvGrpSpPr>
          <p:cNvPr id="4" name="Shape 82"/>
          <p:cNvGrpSpPr/>
          <p:nvPr/>
        </p:nvGrpSpPr>
        <p:grpSpPr>
          <a:xfrm>
            <a:off x="205388" y="6070556"/>
            <a:ext cx="5896634" cy="650648"/>
            <a:chOff x="92650" y="2657900"/>
            <a:chExt cx="7778100" cy="924225"/>
          </a:xfrm>
        </p:grpSpPr>
        <p:pic>
          <p:nvPicPr>
            <p:cNvPr id="5" name="Shape 83"/>
            <p:cNvPicPr preferRelativeResize="0"/>
            <p:nvPr/>
          </p:nvPicPr>
          <p:blipFill>
            <a:blip r:embed="rId3">
              <a:alphaModFix/>
            </a:blip>
            <a:stretch>
              <a:fillRect/>
            </a:stretch>
          </p:blipFill>
          <p:spPr>
            <a:xfrm>
              <a:off x="4570950" y="3153400"/>
              <a:ext cx="733425" cy="22860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6" name="Shape 84"/>
            <p:cNvPicPr preferRelativeResize="0"/>
            <p:nvPr/>
          </p:nvPicPr>
          <p:blipFill>
            <a:blip r:embed="rId4">
              <a:alphaModFix/>
            </a:blip>
            <a:stretch>
              <a:fillRect/>
            </a:stretch>
          </p:blipFill>
          <p:spPr>
            <a:xfrm>
              <a:off x="92650" y="2657900"/>
              <a:ext cx="7105650" cy="21907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7" name="Shape 85"/>
            <p:cNvPicPr preferRelativeResize="0"/>
            <p:nvPr/>
          </p:nvPicPr>
          <p:blipFill>
            <a:blip r:embed="rId5">
              <a:alphaModFix/>
            </a:blip>
            <a:stretch>
              <a:fillRect/>
            </a:stretch>
          </p:blipFill>
          <p:spPr>
            <a:xfrm>
              <a:off x="6803950" y="3162925"/>
              <a:ext cx="1066800" cy="209550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8" name="Shape 86"/>
            <p:cNvPicPr preferRelativeResize="0"/>
            <p:nvPr/>
          </p:nvPicPr>
          <p:blipFill>
            <a:blip r:embed="rId6">
              <a:alphaModFix/>
            </a:blip>
            <a:stretch>
              <a:fillRect/>
            </a:stretch>
          </p:blipFill>
          <p:spPr>
            <a:xfrm>
              <a:off x="309675" y="3167675"/>
              <a:ext cx="3743325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9" name="Shape 87"/>
            <p:cNvPicPr preferRelativeResize="0"/>
            <p:nvPr/>
          </p:nvPicPr>
          <p:blipFill>
            <a:blip r:embed="rId7">
              <a:alphaModFix/>
            </a:blip>
            <a:stretch>
              <a:fillRect/>
            </a:stretch>
          </p:blipFill>
          <p:spPr>
            <a:xfrm>
              <a:off x="287162" y="3382100"/>
              <a:ext cx="7258050" cy="200025"/>
            </a:xfrm>
            <a:prstGeom prst="rect">
              <a:avLst/>
            </a:prstGeom>
            <a:noFill/>
            <a:ln>
              <a:noFill/>
            </a:ln>
          </p:spPr>
        </p:pic>
        <p:pic>
          <p:nvPicPr>
            <p:cNvPr id="10" name="Shape 88"/>
            <p:cNvPicPr preferRelativeResize="0"/>
            <p:nvPr/>
          </p:nvPicPr>
          <p:blipFill>
            <a:blip r:embed="rId8">
              <a:alphaModFix/>
            </a:blip>
            <a:stretch>
              <a:fillRect/>
            </a:stretch>
          </p:blipFill>
          <p:spPr>
            <a:xfrm>
              <a:off x="104838" y="2895600"/>
              <a:ext cx="1962150" cy="180975"/>
            </a:xfrm>
            <a:prstGeom prst="rect">
              <a:avLst/>
            </a:prstGeom>
            <a:noFill/>
            <a:ln>
              <a:noFill/>
            </a:ln>
          </p:spPr>
        </p:pic>
      </p:grpSp>
      <p:grpSp>
        <p:nvGrpSpPr>
          <p:cNvPr id="12" name="Shape 76"/>
          <p:cNvGrpSpPr/>
          <p:nvPr/>
        </p:nvGrpSpPr>
        <p:grpSpPr>
          <a:xfrm>
            <a:off x="6806123" y="6224324"/>
            <a:ext cx="2235746" cy="469817"/>
            <a:chOff x="203950" y="1431425"/>
            <a:chExt cx="2986925" cy="622100"/>
          </a:xfrm>
        </p:grpSpPr>
        <p:pic>
          <p:nvPicPr>
            <p:cNvPr id="13" name="Shape 77"/>
            <p:cNvPicPr preferRelativeResize="0"/>
            <p:nvPr/>
          </p:nvPicPr>
          <p:blipFill>
            <a:blip r:embed="rId9">
              <a:alphaModFix/>
            </a:blip>
            <a:stretch>
              <a:fillRect/>
            </a:stretch>
          </p:blipFill>
          <p:spPr>
            <a:xfrm>
              <a:off x="1607250" y="1666275"/>
              <a:ext cx="847725" cy="209550"/>
            </a:xfrm>
            <a:prstGeom prst="rect">
              <a:avLst/>
            </a:prstGeom>
            <a:noFill/>
            <a:ln>
              <a:noFill/>
            </a:ln>
          </p:spPr>
        </p:pic>
        <p:grpSp>
          <p:nvGrpSpPr>
            <p:cNvPr id="14" name="Shape 78"/>
            <p:cNvGrpSpPr/>
            <p:nvPr/>
          </p:nvGrpSpPr>
          <p:grpSpPr>
            <a:xfrm>
              <a:off x="203950" y="1431425"/>
              <a:ext cx="2986925" cy="622100"/>
              <a:chOff x="203950" y="1431425"/>
              <a:chExt cx="2986925" cy="622100"/>
            </a:xfrm>
          </p:grpSpPr>
          <p:pic>
            <p:nvPicPr>
              <p:cNvPr id="15" name="Shape 79"/>
              <p:cNvPicPr preferRelativeResize="0"/>
              <p:nvPr/>
            </p:nvPicPr>
            <p:blipFill>
              <a:blip r:embed="rId10">
                <a:alphaModFix/>
              </a:blip>
              <a:stretch>
                <a:fillRect/>
              </a:stretch>
            </p:blipFill>
            <p:spPr>
              <a:xfrm>
                <a:off x="203950" y="1431425"/>
                <a:ext cx="1924050" cy="180975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6" name="Shape 80"/>
              <p:cNvPicPr preferRelativeResize="0"/>
              <p:nvPr/>
            </p:nvPicPr>
            <p:blipFill>
              <a:blip r:embed="rId11">
                <a:alphaModFix/>
              </a:blip>
              <a:stretch>
                <a:fillRect/>
              </a:stretch>
            </p:blipFill>
            <p:spPr>
              <a:xfrm>
                <a:off x="356350" y="1643350"/>
                <a:ext cx="1123950" cy="209550"/>
              </a:xfrm>
              <a:prstGeom prst="rect">
                <a:avLst/>
              </a:prstGeom>
              <a:noFill/>
              <a:ln>
                <a:noFill/>
              </a:ln>
            </p:spPr>
          </p:pic>
          <p:pic>
            <p:nvPicPr>
              <p:cNvPr id="17" name="Shape 81"/>
              <p:cNvPicPr preferRelativeResize="0"/>
              <p:nvPr/>
            </p:nvPicPr>
            <p:blipFill>
              <a:blip r:embed="rId12">
                <a:alphaModFix/>
              </a:blip>
              <a:stretch>
                <a:fillRect/>
              </a:stretch>
            </p:blipFill>
            <p:spPr>
              <a:xfrm>
                <a:off x="228600" y="1853500"/>
                <a:ext cx="2962275" cy="200025"/>
              </a:xfrm>
              <a:prstGeom prst="rect">
                <a:avLst/>
              </a:prstGeom>
              <a:noFill/>
              <a:ln>
                <a:noFill/>
              </a:ln>
            </p:spPr>
          </p:pic>
        </p:grpSp>
      </p:grpSp>
    </p:spTree>
    <p:extLst>
      <p:ext uri="{BB962C8B-B14F-4D97-AF65-F5344CB8AC3E}">
        <p14:creationId xmlns:p14="http://schemas.microsoft.com/office/powerpoint/2010/main" val="151753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1171"/>
            <a:ext cx="8229600" cy="624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953735"/>
                </a:solidFill>
                <a:latin typeface="Calibri"/>
              </a:rPr>
              <a:t>Analytics Driven Traffic Engineering</a:t>
            </a:r>
            <a:endParaRPr lang="en-US" sz="3200" b="1" dirty="0">
              <a:solidFill>
                <a:srgbClr val="953735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3579" y="943816"/>
            <a:ext cx="8982673" cy="54573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19018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1"/>
          <p:cNvSpPr txBox="1">
            <a:spLocks/>
          </p:cNvSpPr>
          <p:nvPr/>
        </p:nvSpPr>
        <p:spPr>
          <a:xfrm>
            <a:off x="457200" y="151171"/>
            <a:ext cx="8229600" cy="624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953735"/>
                </a:solidFill>
                <a:latin typeface="Calibri"/>
              </a:rPr>
              <a:t>Analytics Driven Traffic Engineering</a:t>
            </a:r>
            <a:endParaRPr lang="en-US" sz="3200" b="1" dirty="0">
              <a:solidFill>
                <a:srgbClr val="953735"/>
              </a:solidFill>
              <a:latin typeface="Calibri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901700"/>
            <a:ext cx="9144000" cy="50308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3383837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114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185849" y="970496"/>
            <a:ext cx="8848526" cy="475956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1171"/>
            <a:ext cx="8229600" cy="624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953735"/>
                </a:solidFill>
                <a:latin typeface="Calibri"/>
              </a:rPr>
              <a:t>Control Plane Failure Recovery</a:t>
            </a:r>
            <a:endParaRPr lang="en-US" sz="3200" b="1" dirty="0">
              <a:solidFill>
                <a:srgbClr val="953735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6248014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545675" y="0"/>
            <a:ext cx="6998743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998774" y="0"/>
            <a:ext cx="3233858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1288430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" name="Rectangle 5"/>
          <p:cNvSpPr>
            <a:spLocks noChangeArrowheads="1"/>
          </p:cNvSpPr>
          <p:nvPr/>
        </p:nvSpPr>
        <p:spPr bwMode="auto">
          <a:xfrm>
            <a:off x="1" y="3600453"/>
            <a:ext cx="9144000" cy="487363"/>
          </a:xfrm>
          <a:prstGeom prst="rect">
            <a:avLst/>
          </a:prstGeom>
          <a:solidFill>
            <a:sysClr val="window" lastClr="FFFFFF">
              <a:lumMod val="85000"/>
            </a:sysClr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defTabSz="685570"/>
            <a:endParaRPr lang="en-IN" sz="14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8" name="Freeform 6"/>
          <p:cNvSpPr>
            <a:spLocks/>
          </p:cNvSpPr>
          <p:nvPr/>
        </p:nvSpPr>
        <p:spPr bwMode="auto">
          <a:xfrm>
            <a:off x="1031081" y="3592512"/>
            <a:ext cx="1314450" cy="492125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262626"/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algn="ctr" defTabSz="685570"/>
            <a:endParaRPr lang="en-IN" sz="1400" kern="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79" name="Freeform 7"/>
          <p:cNvSpPr>
            <a:spLocks/>
          </p:cNvSpPr>
          <p:nvPr/>
        </p:nvSpPr>
        <p:spPr bwMode="auto">
          <a:xfrm>
            <a:off x="2269331" y="3592512"/>
            <a:ext cx="1314450" cy="492125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99CB38">
              <a:lumMod val="75000"/>
            </a:srgbClr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defTabSz="685570"/>
            <a:endParaRPr lang="en-IN" sz="14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0" name="Freeform 8"/>
          <p:cNvSpPr>
            <a:spLocks/>
          </p:cNvSpPr>
          <p:nvPr/>
        </p:nvSpPr>
        <p:spPr bwMode="auto">
          <a:xfrm>
            <a:off x="3508772" y="3592512"/>
            <a:ext cx="1314450" cy="492125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44C1A3"/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defTabSz="685570"/>
            <a:endParaRPr lang="en-IN" sz="14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1" name="Freeform 10"/>
          <p:cNvSpPr>
            <a:spLocks/>
          </p:cNvSpPr>
          <p:nvPr/>
        </p:nvSpPr>
        <p:spPr bwMode="auto">
          <a:xfrm>
            <a:off x="5985278" y="3592512"/>
            <a:ext cx="1315641" cy="492125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51C3F9">
              <a:lumMod val="75000"/>
            </a:srgbClr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defTabSz="685570"/>
            <a:endParaRPr lang="en-IN" sz="1400" kern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82" name="Freeform 11"/>
          <p:cNvSpPr>
            <a:spLocks/>
          </p:cNvSpPr>
          <p:nvPr/>
        </p:nvSpPr>
        <p:spPr bwMode="auto">
          <a:xfrm>
            <a:off x="7233061" y="3592512"/>
            <a:ext cx="1297781" cy="492125"/>
          </a:xfrm>
          <a:custGeom>
            <a:avLst/>
            <a:gdLst>
              <a:gd name="T0" fmla="*/ 70 w 461"/>
              <a:gd name="T1" fmla="*/ 123 h 131"/>
              <a:gd name="T2" fmla="*/ 7 w 461"/>
              <a:gd name="T3" fmla="*/ 27 h 131"/>
              <a:gd name="T4" fmla="*/ 22 w 461"/>
              <a:gd name="T5" fmla="*/ 0 h 131"/>
              <a:gd name="T6" fmla="*/ 376 w 461"/>
              <a:gd name="T7" fmla="*/ 0 h 131"/>
              <a:gd name="T8" fmla="*/ 391 w 461"/>
              <a:gd name="T9" fmla="*/ 8 h 131"/>
              <a:gd name="T10" fmla="*/ 453 w 461"/>
              <a:gd name="T11" fmla="*/ 104 h 131"/>
              <a:gd name="T12" fmla="*/ 439 w 461"/>
              <a:gd name="T13" fmla="*/ 131 h 131"/>
              <a:gd name="T14" fmla="*/ 85 w 461"/>
              <a:gd name="T15" fmla="*/ 131 h 131"/>
              <a:gd name="T16" fmla="*/ 70 w 461"/>
              <a:gd name="T17" fmla="*/ 123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1" h="131">
                <a:moveTo>
                  <a:pt x="70" y="123"/>
                </a:moveTo>
                <a:cubicBezTo>
                  <a:pt x="7" y="27"/>
                  <a:pt x="7" y="27"/>
                  <a:pt x="7" y="27"/>
                </a:cubicBezTo>
                <a:cubicBezTo>
                  <a:pt x="0" y="16"/>
                  <a:pt x="8" y="0"/>
                  <a:pt x="22" y="0"/>
                </a:cubicBezTo>
                <a:cubicBezTo>
                  <a:pt x="376" y="0"/>
                  <a:pt x="376" y="0"/>
                  <a:pt x="376" y="0"/>
                </a:cubicBezTo>
                <a:cubicBezTo>
                  <a:pt x="382" y="0"/>
                  <a:pt x="387" y="3"/>
                  <a:pt x="391" y="8"/>
                </a:cubicBezTo>
                <a:cubicBezTo>
                  <a:pt x="453" y="104"/>
                  <a:pt x="453" y="104"/>
                  <a:pt x="453" y="104"/>
                </a:cubicBezTo>
                <a:cubicBezTo>
                  <a:pt x="461" y="116"/>
                  <a:pt x="453" y="131"/>
                  <a:pt x="439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79" y="131"/>
                  <a:pt x="73" y="128"/>
                  <a:pt x="70" y="123"/>
                </a:cubicBezTo>
                <a:close/>
              </a:path>
            </a:pathLst>
          </a:custGeom>
          <a:solidFill>
            <a:srgbClr val="44C1A3"/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defTabSz="685570"/>
            <a:endParaRPr lang="en-IN" sz="14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83" name="Group 82"/>
          <p:cNvGrpSpPr/>
          <p:nvPr/>
        </p:nvGrpSpPr>
        <p:grpSpPr>
          <a:xfrm>
            <a:off x="4023127" y="4230667"/>
            <a:ext cx="354806" cy="498472"/>
            <a:chOff x="2016125" y="4230687"/>
            <a:chExt cx="473075" cy="498475"/>
          </a:xfrm>
        </p:grpSpPr>
        <p:sp>
          <p:nvSpPr>
            <p:cNvPr id="84" name="Freeform 36"/>
            <p:cNvSpPr>
              <a:spLocks noEditPoints="1"/>
            </p:cNvSpPr>
            <p:nvPr/>
          </p:nvSpPr>
          <p:spPr bwMode="auto">
            <a:xfrm>
              <a:off x="2016125" y="4230687"/>
              <a:ext cx="473075" cy="498475"/>
            </a:xfrm>
            <a:custGeom>
              <a:avLst/>
              <a:gdLst>
                <a:gd name="T0" fmla="*/ 120 w 126"/>
                <a:gd name="T1" fmla="*/ 11 h 133"/>
                <a:gd name="T2" fmla="*/ 69 w 126"/>
                <a:gd name="T3" fmla="*/ 11 h 133"/>
                <a:gd name="T4" fmla="*/ 70 w 126"/>
                <a:gd name="T5" fmla="*/ 8 h 133"/>
                <a:gd name="T6" fmla="*/ 63 w 126"/>
                <a:gd name="T7" fmla="*/ 0 h 133"/>
                <a:gd name="T8" fmla="*/ 56 w 126"/>
                <a:gd name="T9" fmla="*/ 8 h 133"/>
                <a:gd name="T10" fmla="*/ 57 w 126"/>
                <a:gd name="T11" fmla="*/ 11 h 133"/>
                <a:gd name="T12" fmla="*/ 6 w 126"/>
                <a:gd name="T13" fmla="*/ 11 h 133"/>
                <a:gd name="T14" fmla="*/ 0 w 126"/>
                <a:gd name="T15" fmla="*/ 18 h 133"/>
                <a:gd name="T16" fmla="*/ 0 w 126"/>
                <a:gd name="T17" fmla="*/ 93 h 133"/>
                <a:gd name="T18" fmla="*/ 6 w 126"/>
                <a:gd name="T19" fmla="*/ 99 h 133"/>
                <a:gd name="T20" fmla="*/ 47 w 126"/>
                <a:gd name="T21" fmla="*/ 99 h 133"/>
                <a:gd name="T22" fmla="*/ 39 w 126"/>
                <a:gd name="T23" fmla="*/ 127 h 133"/>
                <a:gd name="T24" fmla="*/ 42 w 126"/>
                <a:gd name="T25" fmla="*/ 132 h 133"/>
                <a:gd name="T26" fmla="*/ 45 w 126"/>
                <a:gd name="T27" fmla="*/ 132 h 133"/>
                <a:gd name="T28" fmla="*/ 50 w 126"/>
                <a:gd name="T29" fmla="*/ 129 h 133"/>
                <a:gd name="T30" fmla="*/ 58 w 126"/>
                <a:gd name="T31" fmla="*/ 99 h 133"/>
                <a:gd name="T32" fmla="*/ 68 w 126"/>
                <a:gd name="T33" fmla="*/ 99 h 133"/>
                <a:gd name="T34" fmla="*/ 76 w 126"/>
                <a:gd name="T35" fmla="*/ 129 h 133"/>
                <a:gd name="T36" fmla="*/ 81 w 126"/>
                <a:gd name="T37" fmla="*/ 132 h 133"/>
                <a:gd name="T38" fmla="*/ 84 w 126"/>
                <a:gd name="T39" fmla="*/ 132 h 133"/>
                <a:gd name="T40" fmla="*/ 87 w 126"/>
                <a:gd name="T41" fmla="*/ 127 h 133"/>
                <a:gd name="T42" fmla="*/ 79 w 126"/>
                <a:gd name="T43" fmla="*/ 99 h 133"/>
                <a:gd name="T44" fmla="*/ 120 w 126"/>
                <a:gd name="T45" fmla="*/ 99 h 133"/>
                <a:gd name="T46" fmla="*/ 126 w 126"/>
                <a:gd name="T47" fmla="*/ 93 h 133"/>
                <a:gd name="T48" fmla="*/ 126 w 126"/>
                <a:gd name="T49" fmla="*/ 18 h 133"/>
                <a:gd name="T50" fmla="*/ 120 w 126"/>
                <a:gd name="T51" fmla="*/ 11 h 133"/>
                <a:gd name="T52" fmla="*/ 114 w 126"/>
                <a:gd name="T53" fmla="*/ 86 h 133"/>
                <a:gd name="T54" fmla="*/ 12 w 126"/>
                <a:gd name="T55" fmla="*/ 86 h 133"/>
                <a:gd name="T56" fmla="*/ 12 w 126"/>
                <a:gd name="T57" fmla="*/ 23 h 133"/>
                <a:gd name="T58" fmla="*/ 114 w 126"/>
                <a:gd name="T59" fmla="*/ 23 h 133"/>
                <a:gd name="T60" fmla="*/ 114 w 126"/>
                <a:gd name="T61" fmla="*/ 86 h 133"/>
                <a:gd name="T62" fmla="*/ 114 w 126"/>
                <a:gd name="T63" fmla="*/ 86 h 133"/>
                <a:gd name="T64" fmla="*/ 114 w 126"/>
                <a:gd name="T65" fmla="*/ 86 h 1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</a:cxnLst>
              <a:rect l="0" t="0" r="r" b="b"/>
              <a:pathLst>
                <a:path w="126" h="133">
                  <a:moveTo>
                    <a:pt x="120" y="11"/>
                  </a:moveTo>
                  <a:cubicBezTo>
                    <a:pt x="69" y="11"/>
                    <a:pt x="69" y="11"/>
                    <a:pt x="69" y="11"/>
                  </a:cubicBezTo>
                  <a:cubicBezTo>
                    <a:pt x="70" y="10"/>
                    <a:pt x="70" y="9"/>
                    <a:pt x="70" y="8"/>
                  </a:cubicBezTo>
                  <a:cubicBezTo>
                    <a:pt x="70" y="4"/>
                    <a:pt x="67" y="0"/>
                    <a:pt x="63" y="0"/>
                  </a:cubicBezTo>
                  <a:cubicBezTo>
                    <a:pt x="59" y="0"/>
                    <a:pt x="56" y="4"/>
                    <a:pt x="56" y="8"/>
                  </a:cubicBezTo>
                  <a:cubicBezTo>
                    <a:pt x="56" y="9"/>
                    <a:pt x="56" y="10"/>
                    <a:pt x="57" y="11"/>
                  </a:cubicBezTo>
                  <a:cubicBezTo>
                    <a:pt x="6" y="11"/>
                    <a:pt x="6" y="11"/>
                    <a:pt x="6" y="11"/>
                  </a:cubicBezTo>
                  <a:cubicBezTo>
                    <a:pt x="3" y="11"/>
                    <a:pt x="0" y="14"/>
                    <a:pt x="0" y="18"/>
                  </a:cubicBezTo>
                  <a:cubicBezTo>
                    <a:pt x="0" y="93"/>
                    <a:pt x="0" y="93"/>
                    <a:pt x="0" y="93"/>
                  </a:cubicBezTo>
                  <a:cubicBezTo>
                    <a:pt x="0" y="96"/>
                    <a:pt x="3" y="99"/>
                    <a:pt x="6" y="99"/>
                  </a:cubicBezTo>
                  <a:cubicBezTo>
                    <a:pt x="47" y="99"/>
                    <a:pt x="47" y="99"/>
                    <a:pt x="47" y="99"/>
                  </a:cubicBezTo>
                  <a:cubicBezTo>
                    <a:pt x="39" y="127"/>
                    <a:pt x="39" y="127"/>
                    <a:pt x="39" y="127"/>
                  </a:cubicBezTo>
                  <a:cubicBezTo>
                    <a:pt x="39" y="129"/>
                    <a:pt x="40" y="131"/>
                    <a:pt x="42" y="132"/>
                  </a:cubicBezTo>
                  <a:cubicBezTo>
                    <a:pt x="45" y="132"/>
                    <a:pt x="45" y="132"/>
                    <a:pt x="45" y="132"/>
                  </a:cubicBezTo>
                  <a:cubicBezTo>
                    <a:pt x="47" y="133"/>
                    <a:pt x="49" y="131"/>
                    <a:pt x="50" y="129"/>
                  </a:cubicBezTo>
                  <a:cubicBezTo>
                    <a:pt x="58" y="99"/>
                    <a:pt x="58" y="99"/>
                    <a:pt x="58" y="99"/>
                  </a:cubicBezTo>
                  <a:cubicBezTo>
                    <a:pt x="68" y="99"/>
                    <a:pt x="68" y="99"/>
                    <a:pt x="68" y="99"/>
                  </a:cubicBezTo>
                  <a:cubicBezTo>
                    <a:pt x="76" y="129"/>
                    <a:pt x="76" y="129"/>
                    <a:pt x="76" y="129"/>
                  </a:cubicBezTo>
                  <a:cubicBezTo>
                    <a:pt x="77" y="131"/>
                    <a:pt x="79" y="133"/>
                    <a:pt x="81" y="132"/>
                  </a:cubicBezTo>
                  <a:cubicBezTo>
                    <a:pt x="84" y="132"/>
                    <a:pt x="84" y="132"/>
                    <a:pt x="84" y="132"/>
                  </a:cubicBezTo>
                  <a:cubicBezTo>
                    <a:pt x="86" y="131"/>
                    <a:pt x="87" y="129"/>
                    <a:pt x="87" y="127"/>
                  </a:cubicBezTo>
                  <a:cubicBezTo>
                    <a:pt x="79" y="99"/>
                    <a:pt x="79" y="99"/>
                    <a:pt x="79" y="99"/>
                  </a:cubicBezTo>
                  <a:cubicBezTo>
                    <a:pt x="120" y="99"/>
                    <a:pt x="120" y="99"/>
                    <a:pt x="120" y="99"/>
                  </a:cubicBezTo>
                  <a:cubicBezTo>
                    <a:pt x="123" y="99"/>
                    <a:pt x="126" y="96"/>
                    <a:pt x="126" y="93"/>
                  </a:cubicBezTo>
                  <a:cubicBezTo>
                    <a:pt x="126" y="18"/>
                    <a:pt x="126" y="18"/>
                    <a:pt x="126" y="18"/>
                  </a:cubicBezTo>
                  <a:cubicBezTo>
                    <a:pt x="126" y="14"/>
                    <a:pt x="123" y="11"/>
                    <a:pt x="120" y="11"/>
                  </a:cubicBezTo>
                  <a:close/>
                  <a:moveTo>
                    <a:pt x="114" y="86"/>
                  </a:moveTo>
                  <a:cubicBezTo>
                    <a:pt x="12" y="86"/>
                    <a:pt x="12" y="86"/>
                    <a:pt x="12" y="86"/>
                  </a:cubicBezTo>
                  <a:cubicBezTo>
                    <a:pt x="12" y="23"/>
                    <a:pt x="12" y="23"/>
                    <a:pt x="12" y="23"/>
                  </a:cubicBezTo>
                  <a:cubicBezTo>
                    <a:pt x="114" y="23"/>
                    <a:pt x="114" y="23"/>
                    <a:pt x="114" y="23"/>
                  </a:cubicBezTo>
                  <a:lnTo>
                    <a:pt x="114" y="86"/>
                  </a:lnTo>
                  <a:close/>
                  <a:moveTo>
                    <a:pt x="114" y="86"/>
                  </a:moveTo>
                  <a:cubicBezTo>
                    <a:pt x="114" y="86"/>
                    <a:pt x="114" y="86"/>
                    <a:pt x="114" y="86"/>
                  </a:cubicBezTo>
                </a:path>
              </a:pathLst>
            </a:custGeom>
            <a:solidFill>
              <a:srgbClr val="262626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5" name="Freeform 37"/>
            <p:cNvSpPr>
              <a:spLocks noEditPoints="1"/>
            </p:cNvSpPr>
            <p:nvPr/>
          </p:nvSpPr>
          <p:spPr bwMode="auto">
            <a:xfrm>
              <a:off x="2087563" y="4376737"/>
              <a:ext cx="319088" cy="134938"/>
            </a:xfrm>
            <a:custGeom>
              <a:avLst/>
              <a:gdLst>
                <a:gd name="T0" fmla="*/ 5 w 85"/>
                <a:gd name="T1" fmla="*/ 36 h 36"/>
                <a:gd name="T2" fmla="*/ 11 w 85"/>
                <a:gd name="T3" fmla="*/ 31 h 36"/>
                <a:gd name="T4" fmla="*/ 10 w 85"/>
                <a:gd name="T5" fmla="*/ 30 h 36"/>
                <a:gd name="T6" fmla="*/ 34 w 85"/>
                <a:gd name="T7" fmla="*/ 11 h 36"/>
                <a:gd name="T8" fmla="*/ 37 w 85"/>
                <a:gd name="T9" fmla="*/ 12 h 36"/>
                <a:gd name="T10" fmla="*/ 40 w 85"/>
                <a:gd name="T11" fmla="*/ 11 h 36"/>
                <a:gd name="T12" fmla="*/ 53 w 85"/>
                <a:gd name="T13" fmla="*/ 22 h 36"/>
                <a:gd name="T14" fmla="*/ 53 w 85"/>
                <a:gd name="T15" fmla="*/ 23 h 36"/>
                <a:gd name="T16" fmla="*/ 58 w 85"/>
                <a:gd name="T17" fmla="*/ 29 h 36"/>
                <a:gd name="T18" fmla="*/ 64 w 85"/>
                <a:gd name="T19" fmla="*/ 23 h 36"/>
                <a:gd name="T20" fmla="*/ 63 w 85"/>
                <a:gd name="T21" fmla="*/ 22 h 36"/>
                <a:gd name="T22" fmla="*/ 77 w 85"/>
                <a:gd name="T23" fmla="*/ 10 h 36"/>
                <a:gd name="T24" fmla="*/ 79 w 85"/>
                <a:gd name="T25" fmla="*/ 10 h 36"/>
                <a:gd name="T26" fmla="*/ 85 w 85"/>
                <a:gd name="T27" fmla="*/ 5 h 36"/>
                <a:gd name="T28" fmla="*/ 79 w 85"/>
                <a:gd name="T29" fmla="*/ 0 h 36"/>
                <a:gd name="T30" fmla="*/ 74 w 85"/>
                <a:gd name="T31" fmla="*/ 5 h 36"/>
                <a:gd name="T32" fmla="*/ 74 w 85"/>
                <a:gd name="T33" fmla="*/ 7 h 36"/>
                <a:gd name="T34" fmla="*/ 61 w 85"/>
                <a:gd name="T35" fmla="*/ 19 h 36"/>
                <a:gd name="T36" fmla="*/ 58 w 85"/>
                <a:gd name="T37" fmla="*/ 18 h 36"/>
                <a:gd name="T38" fmla="*/ 55 w 85"/>
                <a:gd name="T39" fmla="*/ 19 h 36"/>
                <a:gd name="T40" fmla="*/ 42 w 85"/>
                <a:gd name="T41" fmla="*/ 8 h 36"/>
                <a:gd name="T42" fmla="*/ 42 w 85"/>
                <a:gd name="T43" fmla="*/ 6 h 36"/>
                <a:gd name="T44" fmla="*/ 37 w 85"/>
                <a:gd name="T45" fmla="*/ 1 h 36"/>
                <a:gd name="T46" fmla="*/ 32 w 85"/>
                <a:gd name="T47" fmla="*/ 6 h 36"/>
                <a:gd name="T48" fmla="*/ 32 w 85"/>
                <a:gd name="T49" fmla="*/ 8 h 36"/>
                <a:gd name="T50" fmla="*/ 8 w 85"/>
                <a:gd name="T51" fmla="*/ 27 h 36"/>
                <a:gd name="T52" fmla="*/ 5 w 85"/>
                <a:gd name="T53" fmla="*/ 26 h 36"/>
                <a:gd name="T54" fmla="*/ 0 w 85"/>
                <a:gd name="T55" fmla="*/ 31 h 36"/>
                <a:gd name="T56" fmla="*/ 5 w 85"/>
                <a:gd name="T57" fmla="*/ 36 h 36"/>
                <a:gd name="T58" fmla="*/ 5 w 85"/>
                <a:gd name="T59" fmla="*/ 36 h 36"/>
                <a:gd name="T60" fmla="*/ 5 w 85"/>
                <a:gd name="T61" fmla="*/ 36 h 3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</a:cxnLst>
              <a:rect l="0" t="0" r="r" b="b"/>
              <a:pathLst>
                <a:path w="85" h="36">
                  <a:moveTo>
                    <a:pt x="5" y="36"/>
                  </a:moveTo>
                  <a:cubicBezTo>
                    <a:pt x="8" y="36"/>
                    <a:pt x="11" y="34"/>
                    <a:pt x="11" y="31"/>
                  </a:cubicBezTo>
                  <a:cubicBezTo>
                    <a:pt x="11" y="31"/>
                    <a:pt x="10" y="30"/>
                    <a:pt x="10" y="30"/>
                  </a:cubicBezTo>
                  <a:cubicBezTo>
                    <a:pt x="17" y="24"/>
                    <a:pt x="29" y="15"/>
                    <a:pt x="34" y="11"/>
                  </a:cubicBezTo>
                  <a:cubicBezTo>
                    <a:pt x="35" y="11"/>
                    <a:pt x="36" y="12"/>
                    <a:pt x="37" y="12"/>
                  </a:cubicBezTo>
                  <a:cubicBezTo>
                    <a:pt x="38" y="12"/>
                    <a:pt x="39" y="11"/>
                    <a:pt x="40" y="11"/>
                  </a:cubicBezTo>
                  <a:cubicBezTo>
                    <a:pt x="43" y="14"/>
                    <a:pt x="49" y="19"/>
                    <a:pt x="53" y="22"/>
                  </a:cubicBezTo>
                  <a:cubicBezTo>
                    <a:pt x="53" y="23"/>
                    <a:pt x="53" y="23"/>
                    <a:pt x="53" y="23"/>
                  </a:cubicBezTo>
                  <a:cubicBezTo>
                    <a:pt x="53" y="26"/>
                    <a:pt x="56" y="29"/>
                    <a:pt x="58" y="29"/>
                  </a:cubicBezTo>
                  <a:cubicBezTo>
                    <a:pt x="61" y="29"/>
                    <a:pt x="64" y="26"/>
                    <a:pt x="64" y="23"/>
                  </a:cubicBezTo>
                  <a:cubicBezTo>
                    <a:pt x="64" y="23"/>
                    <a:pt x="64" y="22"/>
                    <a:pt x="63" y="22"/>
                  </a:cubicBezTo>
                  <a:cubicBezTo>
                    <a:pt x="77" y="10"/>
                    <a:pt x="77" y="10"/>
                    <a:pt x="77" y="10"/>
                  </a:cubicBezTo>
                  <a:cubicBezTo>
                    <a:pt x="78" y="10"/>
                    <a:pt x="78" y="10"/>
                    <a:pt x="79" y="10"/>
                  </a:cubicBezTo>
                  <a:cubicBezTo>
                    <a:pt x="82" y="10"/>
                    <a:pt x="85" y="8"/>
                    <a:pt x="85" y="5"/>
                  </a:cubicBezTo>
                  <a:cubicBezTo>
                    <a:pt x="85" y="2"/>
                    <a:pt x="82" y="0"/>
                    <a:pt x="79" y="0"/>
                  </a:cubicBezTo>
                  <a:cubicBezTo>
                    <a:pt x="76" y="0"/>
                    <a:pt x="74" y="2"/>
                    <a:pt x="74" y="5"/>
                  </a:cubicBezTo>
                  <a:cubicBezTo>
                    <a:pt x="74" y="6"/>
                    <a:pt x="74" y="6"/>
                    <a:pt x="74" y="7"/>
                  </a:cubicBezTo>
                  <a:cubicBezTo>
                    <a:pt x="71" y="10"/>
                    <a:pt x="65" y="16"/>
                    <a:pt x="61" y="19"/>
                  </a:cubicBezTo>
                  <a:cubicBezTo>
                    <a:pt x="60" y="18"/>
                    <a:pt x="59" y="18"/>
                    <a:pt x="58" y="18"/>
                  </a:cubicBezTo>
                  <a:cubicBezTo>
                    <a:pt x="57" y="18"/>
                    <a:pt x="56" y="19"/>
                    <a:pt x="55" y="19"/>
                  </a:cubicBezTo>
                  <a:cubicBezTo>
                    <a:pt x="52" y="16"/>
                    <a:pt x="46" y="12"/>
                    <a:pt x="42" y="8"/>
                  </a:cubicBezTo>
                  <a:cubicBezTo>
                    <a:pt x="42" y="8"/>
                    <a:pt x="42" y="7"/>
                    <a:pt x="42" y="6"/>
                  </a:cubicBezTo>
                  <a:cubicBezTo>
                    <a:pt x="42" y="3"/>
                    <a:pt x="40" y="1"/>
                    <a:pt x="37" y="1"/>
                  </a:cubicBezTo>
                  <a:cubicBezTo>
                    <a:pt x="34" y="1"/>
                    <a:pt x="32" y="3"/>
                    <a:pt x="32" y="6"/>
                  </a:cubicBezTo>
                  <a:cubicBezTo>
                    <a:pt x="32" y="7"/>
                    <a:pt x="32" y="8"/>
                    <a:pt x="32" y="8"/>
                  </a:cubicBezTo>
                  <a:cubicBezTo>
                    <a:pt x="8" y="27"/>
                    <a:pt x="8" y="27"/>
                    <a:pt x="8" y="27"/>
                  </a:cubicBezTo>
                  <a:cubicBezTo>
                    <a:pt x="7" y="26"/>
                    <a:pt x="6" y="26"/>
                    <a:pt x="5" y="26"/>
                  </a:cubicBezTo>
                  <a:cubicBezTo>
                    <a:pt x="2" y="26"/>
                    <a:pt x="0" y="28"/>
                    <a:pt x="0" y="31"/>
                  </a:cubicBezTo>
                  <a:cubicBezTo>
                    <a:pt x="0" y="34"/>
                    <a:pt x="2" y="36"/>
                    <a:pt x="5" y="36"/>
                  </a:cubicBezTo>
                  <a:close/>
                  <a:moveTo>
                    <a:pt x="5" y="36"/>
                  </a:moveTo>
                  <a:cubicBezTo>
                    <a:pt x="5" y="36"/>
                    <a:pt x="5" y="36"/>
                    <a:pt x="5" y="36"/>
                  </a:cubicBezTo>
                </a:path>
              </a:pathLst>
            </a:custGeom>
            <a:solidFill>
              <a:srgbClr val="475866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</p:grpSp>
      <p:grpSp>
        <p:nvGrpSpPr>
          <p:cNvPr id="86" name="Group 85"/>
          <p:cNvGrpSpPr/>
          <p:nvPr/>
        </p:nvGrpSpPr>
        <p:grpSpPr>
          <a:xfrm>
            <a:off x="2738008" y="3024153"/>
            <a:ext cx="414338" cy="473075"/>
            <a:chOff x="5270500" y="4230687"/>
            <a:chExt cx="552451" cy="473075"/>
          </a:xfrm>
        </p:grpSpPr>
        <p:sp>
          <p:nvSpPr>
            <p:cNvPr id="87" name="Freeform 38"/>
            <p:cNvSpPr>
              <a:spLocks noEditPoints="1"/>
            </p:cNvSpPr>
            <p:nvPr/>
          </p:nvSpPr>
          <p:spPr bwMode="auto">
            <a:xfrm>
              <a:off x="5484813" y="4230687"/>
              <a:ext cx="127000" cy="127000"/>
            </a:xfrm>
            <a:custGeom>
              <a:avLst/>
              <a:gdLst>
                <a:gd name="T0" fmla="*/ 34 w 34"/>
                <a:gd name="T1" fmla="*/ 17 h 34"/>
                <a:gd name="T2" fmla="*/ 17 w 34"/>
                <a:gd name="T3" fmla="*/ 34 h 34"/>
                <a:gd name="T4" fmla="*/ 0 w 34"/>
                <a:gd name="T5" fmla="*/ 17 h 34"/>
                <a:gd name="T6" fmla="*/ 17 w 34"/>
                <a:gd name="T7" fmla="*/ 0 h 34"/>
                <a:gd name="T8" fmla="*/ 34 w 34"/>
                <a:gd name="T9" fmla="*/ 17 h 34"/>
                <a:gd name="T10" fmla="*/ 34 w 34"/>
                <a:gd name="T11" fmla="*/ 17 h 34"/>
                <a:gd name="T12" fmla="*/ 34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34" y="17"/>
                  </a:moveTo>
                  <a:cubicBezTo>
                    <a:pt x="34" y="26"/>
                    <a:pt x="26" y="34"/>
                    <a:pt x="17" y="34"/>
                  </a:cubicBezTo>
                  <a:cubicBezTo>
                    <a:pt x="8" y="34"/>
                    <a:pt x="0" y="26"/>
                    <a:pt x="0" y="17"/>
                  </a:cubicBezTo>
                  <a:cubicBezTo>
                    <a:pt x="0" y="8"/>
                    <a:pt x="8" y="0"/>
                    <a:pt x="17" y="0"/>
                  </a:cubicBezTo>
                  <a:cubicBezTo>
                    <a:pt x="26" y="0"/>
                    <a:pt x="34" y="8"/>
                    <a:pt x="34" y="17"/>
                  </a:cubicBezTo>
                  <a:close/>
                  <a:moveTo>
                    <a:pt x="34" y="17"/>
                  </a:moveTo>
                  <a:cubicBezTo>
                    <a:pt x="34" y="17"/>
                    <a:pt x="34" y="17"/>
                    <a:pt x="34" y="17"/>
                  </a:cubicBezTo>
                </a:path>
              </a:pathLst>
            </a:custGeom>
            <a:solidFill>
              <a:srgbClr val="44C1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8" name="Freeform 39"/>
            <p:cNvSpPr>
              <a:spLocks noEditPoints="1"/>
            </p:cNvSpPr>
            <p:nvPr/>
          </p:nvSpPr>
          <p:spPr bwMode="auto">
            <a:xfrm>
              <a:off x="5286375" y="4379912"/>
              <a:ext cx="528638" cy="323850"/>
            </a:xfrm>
            <a:custGeom>
              <a:avLst/>
              <a:gdLst>
                <a:gd name="T0" fmla="*/ 129 w 141"/>
                <a:gd name="T1" fmla="*/ 24 h 86"/>
                <a:gd name="T2" fmla="*/ 113 w 141"/>
                <a:gd name="T3" fmla="*/ 20 h 86"/>
                <a:gd name="T4" fmla="*/ 100 w 141"/>
                <a:gd name="T5" fmla="*/ 26 h 86"/>
                <a:gd name="T6" fmla="*/ 91 w 141"/>
                <a:gd name="T7" fmla="*/ 22 h 86"/>
                <a:gd name="T8" fmla="*/ 91 w 141"/>
                <a:gd name="T9" fmla="*/ 13 h 86"/>
                <a:gd name="T10" fmla="*/ 78 w 141"/>
                <a:gd name="T11" fmla="*/ 0 h 86"/>
                <a:gd name="T12" fmla="*/ 62 w 141"/>
                <a:gd name="T13" fmla="*/ 0 h 86"/>
                <a:gd name="T14" fmla="*/ 49 w 141"/>
                <a:gd name="T15" fmla="*/ 13 h 86"/>
                <a:gd name="T16" fmla="*/ 49 w 141"/>
                <a:gd name="T17" fmla="*/ 23 h 86"/>
                <a:gd name="T18" fmla="*/ 40 w 141"/>
                <a:gd name="T19" fmla="*/ 26 h 86"/>
                <a:gd name="T20" fmla="*/ 27 w 141"/>
                <a:gd name="T21" fmla="*/ 20 h 86"/>
                <a:gd name="T22" fmla="*/ 11 w 141"/>
                <a:gd name="T23" fmla="*/ 24 h 86"/>
                <a:gd name="T24" fmla="*/ 1 w 141"/>
                <a:gd name="T25" fmla="*/ 39 h 86"/>
                <a:gd name="T26" fmla="*/ 5 w 141"/>
                <a:gd name="T27" fmla="*/ 58 h 86"/>
                <a:gd name="T28" fmla="*/ 20 w 141"/>
                <a:gd name="T29" fmla="*/ 68 h 86"/>
                <a:gd name="T30" fmla="*/ 25 w 141"/>
                <a:gd name="T31" fmla="*/ 67 h 86"/>
                <a:gd name="T32" fmla="*/ 36 w 141"/>
                <a:gd name="T33" fmla="*/ 77 h 86"/>
                <a:gd name="T34" fmla="*/ 70 w 141"/>
                <a:gd name="T35" fmla="*/ 86 h 86"/>
                <a:gd name="T36" fmla="*/ 115 w 141"/>
                <a:gd name="T37" fmla="*/ 67 h 86"/>
                <a:gd name="T38" fmla="*/ 120 w 141"/>
                <a:gd name="T39" fmla="*/ 68 h 86"/>
                <a:gd name="T40" fmla="*/ 135 w 141"/>
                <a:gd name="T41" fmla="*/ 58 h 86"/>
                <a:gd name="T42" fmla="*/ 139 w 141"/>
                <a:gd name="T43" fmla="*/ 39 h 86"/>
                <a:gd name="T44" fmla="*/ 129 w 141"/>
                <a:gd name="T45" fmla="*/ 24 h 86"/>
                <a:gd name="T46" fmla="*/ 70 w 141"/>
                <a:gd name="T47" fmla="*/ 80 h 86"/>
                <a:gd name="T48" fmla="*/ 39 w 141"/>
                <a:gd name="T49" fmla="*/ 71 h 86"/>
                <a:gd name="T50" fmla="*/ 32 w 141"/>
                <a:gd name="T51" fmla="*/ 65 h 86"/>
                <a:gd name="T52" fmla="*/ 36 w 141"/>
                <a:gd name="T53" fmla="*/ 65 h 86"/>
                <a:gd name="T54" fmla="*/ 46 w 141"/>
                <a:gd name="T55" fmla="*/ 49 h 86"/>
                <a:gd name="T56" fmla="*/ 43 w 141"/>
                <a:gd name="T57" fmla="*/ 32 h 86"/>
                <a:gd name="T58" fmla="*/ 49 w 141"/>
                <a:gd name="T59" fmla="*/ 29 h 86"/>
                <a:gd name="T60" fmla="*/ 49 w 141"/>
                <a:gd name="T61" fmla="*/ 32 h 86"/>
                <a:gd name="T62" fmla="*/ 62 w 141"/>
                <a:gd name="T63" fmla="*/ 45 h 86"/>
                <a:gd name="T64" fmla="*/ 78 w 141"/>
                <a:gd name="T65" fmla="*/ 45 h 86"/>
                <a:gd name="T66" fmla="*/ 91 w 141"/>
                <a:gd name="T67" fmla="*/ 32 h 86"/>
                <a:gd name="T68" fmla="*/ 91 w 141"/>
                <a:gd name="T69" fmla="*/ 29 h 86"/>
                <a:gd name="T70" fmla="*/ 98 w 141"/>
                <a:gd name="T71" fmla="*/ 32 h 86"/>
                <a:gd name="T72" fmla="*/ 94 w 141"/>
                <a:gd name="T73" fmla="*/ 49 h 86"/>
                <a:gd name="T74" fmla="*/ 104 w 141"/>
                <a:gd name="T75" fmla="*/ 65 h 86"/>
                <a:gd name="T76" fmla="*/ 108 w 141"/>
                <a:gd name="T77" fmla="*/ 65 h 86"/>
                <a:gd name="T78" fmla="*/ 70 w 141"/>
                <a:gd name="T79" fmla="*/ 80 h 86"/>
                <a:gd name="T80" fmla="*/ 70 w 141"/>
                <a:gd name="T81" fmla="*/ 80 h 86"/>
                <a:gd name="T82" fmla="*/ 70 w 141"/>
                <a:gd name="T83" fmla="*/ 80 h 86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</a:cxnLst>
              <a:rect l="0" t="0" r="r" b="b"/>
              <a:pathLst>
                <a:path w="141" h="86">
                  <a:moveTo>
                    <a:pt x="129" y="24"/>
                  </a:moveTo>
                  <a:cubicBezTo>
                    <a:pt x="113" y="20"/>
                    <a:pt x="113" y="20"/>
                    <a:pt x="113" y="20"/>
                  </a:cubicBezTo>
                  <a:cubicBezTo>
                    <a:pt x="108" y="19"/>
                    <a:pt x="103" y="22"/>
                    <a:pt x="100" y="26"/>
                  </a:cubicBezTo>
                  <a:cubicBezTo>
                    <a:pt x="97" y="25"/>
                    <a:pt x="94" y="23"/>
                    <a:pt x="91" y="22"/>
                  </a:cubicBezTo>
                  <a:cubicBezTo>
                    <a:pt x="91" y="13"/>
                    <a:pt x="91" y="13"/>
                    <a:pt x="91" y="13"/>
                  </a:cubicBezTo>
                  <a:cubicBezTo>
                    <a:pt x="91" y="6"/>
                    <a:pt x="85" y="0"/>
                    <a:pt x="78" y="0"/>
                  </a:cubicBezTo>
                  <a:cubicBezTo>
                    <a:pt x="62" y="0"/>
                    <a:pt x="62" y="0"/>
                    <a:pt x="62" y="0"/>
                  </a:cubicBezTo>
                  <a:cubicBezTo>
                    <a:pt x="55" y="0"/>
                    <a:pt x="49" y="6"/>
                    <a:pt x="49" y="13"/>
                  </a:cubicBezTo>
                  <a:cubicBezTo>
                    <a:pt x="49" y="23"/>
                    <a:pt x="49" y="23"/>
                    <a:pt x="49" y="23"/>
                  </a:cubicBezTo>
                  <a:cubicBezTo>
                    <a:pt x="46" y="24"/>
                    <a:pt x="43" y="25"/>
                    <a:pt x="40" y="26"/>
                  </a:cubicBezTo>
                  <a:cubicBezTo>
                    <a:pt x="38" y="22"/>
                    <a:pt x="32" y="19"/>
                    <a:pt x="27" y="20"/>
                  </a:cubicBezTo>
                  <a:cubicBezTo>
                    <a:pt x="11" y="24"/>
                    <a:pt x="11" y="24"/>
                    <a:pt x="11" y="24"/>
                  </a:cubicBezTo>
                  <a:cubicBezTo>
                    <a:pt x="4" y="25"/>
                    <a:pt x="0" y="32"/>
                    <a:pt x="1" y="39"/>
                  </a:cubicBezTo>
                  <a:cubicBezTo>
                    <a:pt x="5" y="58"/>
                    <a:pt x="5" y="58"/>
                    <a:pt x="5" y="58"/>
                  </a:cubicBezTo>
                  <a:cubicBezTo>
                    <a:pt x="7" y="65"/>
                    <a:pt x="14" y="69"/>
                    <a:pt x="20" y="68"/>
                  </a:cubicBezTo>
                  <a:cubicBezTo>
                    <a:pt x="25" y="67"/>
                    <a:pt x="25" y="67"/>
                    <a:pt x="25" y="67"/>
                  </a:cubicBezTo>
                  <a:cubicBezTo>
                    <a:pt x="28" y="70"/>
                    <a:pt x="31" y="74"/>
                    <a:pt x="36" y="77"/>
                  </a:cubicBezTo>
                  <a:cubicBezTo>
                    <a:pt x="45" y="83"/>
                    <a:pt x="57" y="86"/>
                    <a:pt x="70" y="86"/>
                  </a:cubicBezTo>
                  <a:cubicBezTo>
                    <a:pt x="90" y="86"/>
                    <a:pt x="107" y="78"/>
                    <a:pt x="115" y="67"/>
                  </a:cubicBezTo>
                  <a:cubicBezTo>
                    <a:pt x="120" y="68"/>
                    <a:pt x="120" y="68"/>
                    <a:pt x="120" y="68"/>
                  </a:cubicBezTo>
                  <a:cubicBezTo>
                    <a:pt x="127" y="69"/>
                    <a:pt x="134" y="65"/>
                    <a:pt x="135" y="58"/>
                  </a:cubicBezTo>
                  <a:cubicBezTo>
                    <a:pt x="139" y="39"/>
                    <a:pt x="139" y="39"/>
                    <a:pt x="139" y="39"/>
                  </a:cubicBezTo>
                  <a:cubicBezTo>
                    <a:pt x="141" y="32"/>
                    <a:pt x="136" y="25"/>
                    <a:pt x="129" y="24"/>
                  </a:cubicBezTo>
                  <a:close/>
                  <a:moveTo>
                    <a:pt x="70" y="80"/>
                  </a:moveTo>
                  <a:cubicBezTo>
                    <a:pt x="58" y="80"/>
                    <a:pt x="48" y="77"/>
                    <a:pt x="39" y="71"/>
                  </a:cubicBezTo>
                  <a:cubicBezTo>
                    <a:pt x="37" y="70"/>
                    <a:pt x="34" y="67"/>
                    <a:pt x="32" y="65"/>
                  </a:cubicBezTo>
                  <a:cubicBezTo>
                    <a:pt x="36" y="65"/>
                    <a:pt x="36" y="65"/>
                    <a:pt x="36" y="65"/>
                  </a:cubicBezTo>
                  <a:cubicBezTo>
                    <a:pt x="43" y="63"/>
                    <a:pt x="48" y="56"/>
                    <a:pt x="46" y="49"/>
                  </a:cubicBezTo>
                  <a:cubicBezTo>
                    <a:pt x="43" y="32"/>
                    <a:pt x="43" y="32"/>
                    <a:pt x="43" y="32"/>
                  </a:cubicBezTo>
                  <a:cubicBezTo>
                    <a:pt x="45" y="31"/>
                    <a:pt x="47" y="30"/>
                    <a:pt x="49" y="29"/>
                  </a:cubicBezTo>
                  <a:cubicBezTo>
                    <a:pt x="49" y="32"/>
                    <a:pt x="49" y="32"/>
                    <a:pt x="49" y="32"/>
                  </a:cubicBezTo>
                  <a:cubicBezTo>
                    <a:pt x="49" y="40"/>
                    <a:pt x="55" y="45"/>
                    <a:pt x="62" y="45"/>
                  </a:cubicBezTo>
                  <a:cubicBezTo>
                    <a:pt x="78" y="45"/>
                    <a:pt x="78" y="45"/>
                    <a:pt x="78" y="45"/>
                  </a:cubicBezTo>
                  <a:cubicBezTo>
                    <a:pt x="85" y="45"/>
                    <a:pt x="91" y="40"/>
                    <a:pt x="91" y="32"/>
                  </a:cubicBezTo>
                  <a:cubicBezTo>
                    <a:pt x="91" y="29"/>
                    <a:pt x="91" y="29"/>
                    <a:pt x="91" y="29"/>
                  </a:cubicBezTo>
                  <a:cubicBezTo>
                    <a:pt x="93" y="30"/>
                    <a:pt x="96" y="31"/>
                    <a:pt x="98" y="32"/>
                  </a:cubicBezTo>
                  <a:cubicBezTo>
                    <a:pt x="94" y="49"/>
                    <a:pt x="94" y="49"/>
                    <a:pt x="94" y="49"/>
                  </a:cubicBezTo>
                  <a:cubicBezTo>
                    <a:pt x="93" y="56"/>
                    <a:pt x="97" y="63"/>
                    <a:pt x="104" y="65"/>
                  </a:cubicBezTo>
                  <a:cubicBezTo>
                    <a:pt x="108" y="65"/>
                    <a:pt x="108" y="65"/>
                    <a:pt x="108" y="65"/>
                  </a:cubicBezTo>
                  <a:cubicBezTo>
                    <a:pt x="101" y="74"/>
                    <a:pt x="87" y="80"/>
                    <a:pt x="70" y="80"/>
                  </a:cubicBezTo>
                  <a:close/>
                  <a:moveTo>
                    <a:pt x="70" y="80"/>
                  </a:moveTo>
                  <a:cubicBezTo>
                    <a:pt x="70" y="80"/>
                    <a:pt x="70" y="80"/>
                    <a:pt x="70" y="80"/>
                  </a:cubicBezTo>
                </a:path>
              </a:pathLst>
            </a:custGeom>
            <a:solidFill>
              <a:srgbClr val="44C1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89" name="Freeform 40"/>
            <p:cNvSpPr>
              <a:spLocks noEditPoints="1"/>
            </p:cNvSpPr>
            <p:nvPr/>
          </p:nvSpPr>
          <p:spPr bwMode="auto">
            <a:xfrm>
              <a:off x="5694363" y="4313237"/>
              <a:ext cx="128588" cy="127000"/>
            </a:xfrm>
            <a:custGeom>
              <a:avLst/>
              <a:gdLst>
                <a:gd name="T0" fmla="*/ 34 w 34"/>
                <a:gd name="T1" fmla="*/ 17 h 34"/>
                <a:gd name="T2" fmla="*/ 17 w 34"/>
                <a:gd name="T3" fmla="*/ 34 h 34"/>
                <a:gd name="T4" fmla="*/ 0 w 34"/>
                <a:gd name="T5" fmla="*/ 17 h 34"/>
                <a:gd name="T6" fmla="*/ 17 w 34"/>
                <a:gd name="T7" fmla="*/ 0 h 34"/>
                <a:gd name="T8" fmla="*/ 34 w 34"/>
                <a:gd name="T9" fmla="*/ 17 h 34"/>
                <a:gd name="T10" fmla="*/ 34 w 34"/>
                <a:gd name="T11" fmla="*/ 17 h 34"/>
                <a:gd name="T12" fmla="*/ 34 w 34"/>
                <a:gd name="T13" fmla="*/ 17 h 3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4" h="34">
                  <a:moveTo>
                    <a:pt x="34" y="17"/>
                  </a:moveTo>
                  <a:cubicBezTo>
                    <a:pt x="34" y="27"/>
                    <a:pt x="26" y="34"/>
                    <a:pt x="17" y="34"/>
                  </a:cubicBezTo>
                  <a:cubicBezTo>
                    <a:pt x="7" y="34"/>
                    <a:pt x="0" y="27"/>
                    <a:pt x="0" y="17"/>
                  </a:cubicBezTo>
                  <a:cubicBezTo>
                    <a:pt x="0" y="8"/>
                    <a:pt x="7" y="0"/>
                    <a:pt x="17" y="0"/>
                  </a:cubicBezTo>
                  <a:cubicBezTo>
                    <a:pt x="26" y="0"/>
                    <a:pt x="34" y="8"/>
                    <a:pt x="34" y="17"/>
                  </a:cubicBezTo>
                  <a:close/>
                  <a:moveTo>
                    <a:pt x="34" y="17"/>
                  </a:moveTo>
                  <a:cubicBezTo>
                    <a:pt x="34" y="17"/>
                    <a:pt x="34" y="17"/>
                    <a:pt x="34" y="17"/>
                  </a:cubicBezTo>
                </a:path>
              </a:pathLst>
            </a:custGeom>
            <a:solidFill>
              <a:srgbClr val="44C1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0" name="Freeform 41"/>
            <p:cNvSpPr>
              <a:spLocks noEditPoints="1"/>
            </p:cNvSpPr>
            <p:nvPr/>
          </p:nvSpPr>
          <p:spPr bwMode="auto">
            <a:xfrm>
              <a:off x="5270500" y="4308475"/>
              <a:ext cx="139700" cy="139700"/>
            </a:xfrm>
            <a:custGeom>
              <a:avLst/>
              <a:gdLst>
                <a:gd name="T0" fmla="*/ 22 w 37"/>
                <a:gd name="T1" fmla="*/ 35 h 37"/>
                <a:gd name="T2" fmla="*/ 35 w 37"/>
                <a:gd name="T3" fmla="*/ 15 h 37"/>
                <a:gd name="T4" fmla="*/ 15 w 37"/>
                <a:gd name="T5" fmla="*/ 2 h 37"/>
                <a:gd name="T6" fmla="*/ 2 w 37"/>
                <a:gd name="T7" fmla="*/ 22 h 37"/>
                <a:gd name="T8" fmla="*/ 22 w 37"/>
                <a:gd name="T9" fmla="*/ 35 h 37"/>
                <a:gd name="T10" fmla="*/ 22 w 37"/>
                <a:gd name="T11" fmla="*/ 35 h 37"/>
                <a:gd name="T12" fmla="*/ 22 w 37"/>
                <a:gd name="T13" fmla="*/ 35 h 37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37" h="37">
                  <a:moveTo>
                    <a:pt x="22" y="35"/>
                  </a:moveTo>
                  <a:cubicBezTo>
                    <a:pt x="31" y="33"/>
                    <a:pt x="37" y="24"/>
                    <a:pt x="35" y="15"/>
                  </a:cubicBezTo>
                  <a:cubicBezTo>
                    <a:pt x="33" y="6"/>
                    <a:pt x="24" y="0"/>
                    <a:pt x="15" y="2"/>
                  </a:cubicBezTo>
                  <a:cubicBezTo>
                    <a:pt x="6" y="4"/>
                    <a:pt x="0" y="13"/>
                    <a:pt x="2" y="22"/>
                  </a:cubicBezTo>
                  <a:cubicBezTo>
                    <a:pt x="4" y="31"/>
                    <a:pt x="13" y="37"/>
                    <a:pt x="22" y="35"/>
                  </a:cubicBezTo>
                  <a:close/>
                  <a:moveTo>
                    <a:pt x="22" y="35"/>
                  </a:moveTo>
                  <a:cubicBezTo>
                    <a:pt x="22" y="35"/>
                    <a:pt x="22" y="35"/>
                    <a:pt x="22" y="35"/>
                  </a:cubicBezTo>
                </a:path>
              </a:pathLst>
            </a:custGeom>
            <a:solidFill>
              <a:srgbClr val="44C1A3"/>
            </a:solidFill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91" name="Freeform 42"/>
          <p:cNvSpPr>
            <a:spLocks noEditPoints="1"/>
          </p:cNvSpPr>
          <p:nvPr/>
        </p:nvSpPr>
        <p:spPr bwMode="auto">
          <a:xfrm>
            <a:off x="1526383" y="4230702"/>
            <a:ext cx="278606" cy="503239"/>
          </a:xfrm>
          <a:custGeom>
            <a:avLst/>
            <a:gdLst>
              <a:gd name="T0" fmla="*/ 99 w 99"/>
              <a:gd name="T1" fmla="*/ 46 h 134"/>
              <a:gd name="T2" fmla="*/ 49 w 99"/>
              <a:gd name="T3" fmla="*/ 3 h 134"/>
              <a:gd name="T4" fmla="*/ 10 w 99"/>
              <a:gd name="T5" fmla="*/ 34 h 134"/>
              <a:gd name="T6" fmla="*/ 8 w 99"/>
              <a:gd name="T7" fmla="*/ 58 h 134"/>
              <a:gd name="T8" fmla="*/ 12 w 99"/>
              <a:gd name="T9" fmla="*/ 64 h 134"/>
              <a:gd name="T10" fmla="*/ 1 w 99"/>
              <a:gd name="T11" fmla="*/ 86 h 134"/>
              <a:gd name="T12" fmla="*/ 12 w 99"/>
              <a:gd name="T13" fmla="*/ 90 h 134"/>
              <a:gd name="T14" fmla="*/ 12 w 99"/>
              <a:gd name="T15" fmla="*/ 104 h 134"/>
              <a:gd name="T16" fmla="*/ 29 w 99"/>
              <a:gd name="T17" fmla="*/ 117 h 134"/>
              <a:gd name="T18" fmla="*/ 38 w 99"/>
              <a:gd name="T19" fmla="*/ 116 h 134"/>
              <a:gd name="T20" fmla="*/ 40 w 99"/>
              <a:gd name="T21" fmla="*/ 134 h 134"/>
              <a:gd name="T22" fmla="*/ 92 w 99"/>
              <a:gd name="T23" fmla="*/ 134 h 134"/>
              <a:gd name="T24" fmla="*/ 84 w 99"/>
              <a:gd name="T25" fmla="*/ 95 h 134"/>
              <a:gd name="T26" fmla="*/ 99 w 99"/>
              <a:gd name="T27" fmla="*/ 46 h 134"/>
              <a:gd name="T28" fmla="*/ 42 w 99"/>
              <a:gd name="T29" fmla="*/ 62 h 134"/>
              <a:gd name="T30" fmla="*/ 60 w 99"/>
              <a:gd name="T31" fmla="*/ 41 h 134"/>
              <a:gd name="T32" fmla="*/ 23 w 99"/>
              <a:gd name="T33" fmla="*/ 41 h 134"/>
              <a:gd name="T34" fmla="*/ 65 w 99"/>
              <a:gd name="T35" fmla="*/ 14 h 134"/>
              <a:gd name="T36" fmla="*/ 48 w 99"/>
              <a:gd name="T37" fmla="*/ 33 h 134"/>
              <a:gd name="T38" fmla="*/ 84 w 99"/>
              <a:gd name="T39" fmla="*/ 33 h 134"/>
              <a:gd name="T40" fmla="*/ 42 w 99"/>
              <a:gd name="T41" fmla="*/ 62 h 134"/>
              <a:gd name="T42" fmla="*/ 42 w 99"/>
              <a:gd name="T43" fmla="*/ 62 h 134"/>
              <a:gd name="T44" fmla="*/ 42 w 99"/>
              <a:gd name="T45" fmla="*/ 62 h 134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</a:cxnLst>
            <a:rect l="0" t="0" r="r" b="b"/>
            <a:pathLst>
              <a:path w="99" h="134">
                <a:moveTo>
                  <a:pt x="99" y="46"/>
                </a:moveTo>
                <a:cubicBezTo>
                  <a:pt x="99" y="9"/>
                  <a:pt x="70" y="0"/>
                  <a:pt x="49" y="3"/>
                </a:cubicBezTo>
                <a:cubicBezTo>
                  <a:pt x="28" y="5"/>
                  <a:pt x="10" y="15"/>
                  <a:pt x="10" y="34"/>
                </a:cubicBezTo>
                <a:cubicBezTo>
                  <a:pt x="10" y="52"/>
                  <a:pt x="8" y="58"/>
                  <a:pt x="8" y="58"/>
                </a:cubicBezTo>
                <a:cubicBezTo>
                  <a:pt x="12" y="64"/>
                  <a:pt x="12" y="64"/>
                  <a:pt x="12" y="64"/>
                </a:cubicBezTo>
                <a:cubicBezTo>
                  <a:pt x="12" y="64"/>
                  <a:pt x="0" y="83"/>
                  <a:pt x="1" y="86"/>
                </a:cubicBezTo>
                <a:cubicBezTo>
                  <a:pt x="2" y="88"/>
                  <a:pt x="12" y="90"/>
                  <a:pt x="12" y="90"/>
                </a:cubicBezTo>
                <a:cubicBezTo>
                  <a:pt x="12" y="90"/>
                  <a:pt x="13" y="91"/>
                  <a:pt x="12" y="104"/>
                </a:cubicBezTo>
                <a:cubicBezTo>
                  <a:pt x="11" y="118"/>
                  <a:pt x="22" y="119"/>
                  <a:pt x="29" y="117"/>
                </a:cubicBezTo>
                <a:cubicBezTo>
                  <a:pt x="33" y="117"/>
                  <a:pt x="35" y="116"/>
                  <a:pt x="38" y="116"/>
                </a:cubicBezTo>
                <a:cubicBezTo>
                  <a:pt x="40" y="134"/>
                  <a:pt x="40" y="134"/>
                  <a:pt x="40" y="134"/>
                </a:cubicBezTo>
                <a:cubicBezTo>
                  <a:pt x="92" y="134"/>
                  <a:pt x="92" y="134"/>
                  <a:pt x="92" y="134"/>
                </a:cubicBezTo>
                <a:cubicBezTo>
                  <a:pt x="84" y="95"/>
                  <a:pt x="84" y="95"/>
                  <a:pt x="84" y="95"/>
                </a:cubicBezTo>
                <a:cubicBezTo>
                  <a:pt x="87" y="82"/>
                  <a:pt x="99" y="75"/>
                  <a:pt x="99" y="46"/>
                </a:cubicBezTo>
                <a:close/>
                <a:moveTo>
                  <a:pt x="42" y="62"/>
                </a:moveTo>
                <a:cubicBezTo>
                  <a:pt x="60" y="41"/>
                  <a:pt x="60" y="41"/>
                  <a:pt x="60" y="41"/>
                </a:cubicBezTo>
                <a:cubicBezTo>
                  <a:pt x="23" y="41"/>
                  <a:pt x="23" y="41"/>
                  <a:pt x="23" y="41"/>
                </a:cubicBezTo>
                <a:cubicBezTo>
                  <a:pt x="65" y="14"/>
                  <a:pt x="65" y="14"/>
                  <a:pt x="65" y="14"/>
                </a:cubicBezTo>
                <a:cubicBezTo>
                  <a:pt x="48" y="33"/>
                  <a:pt x="48" y="33"/>
                  <a:pt x="48" y="33"/>
                </a:cubicBezTo>
                <a:cubicBezTo>
                  <a:pt x="84" y="33"/>
                  <a:pt x="84" y="33"/>
                  <a:pt x="84" y="33"/>
                </a:cubicBezTo>
                <a:lnTo>
                  <a:pt x="42" y="62"/>
                </a:lnTo>
                <a:close/>
                <a:moveTo>
                  <a:pt x="42" y="62"/>
                </a:moveTo>
                <a:cubicBezTo>
                  <a:pt x="42" y="62"/>
                  <a:pt x="42" y="62"/>
                  <a:pt x="42" y="62"/>
                </a:cubicBezTo>
              </a:path>
            </a:pathLst>
          </a:custGeom>
          <a:solidFill>
            <a:srgbClr val="51C3F9">
              <a:lumMod val="75000"/>
            </a:srgbClr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defTabSz="685570"/>
            <a:endParaRPr lang="en-IN" sz="14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92" name="Group 91"/>
          <p:cNvGrpSpPr/>
          <p:nvPr/>
        </p:nvGrpSpPr>
        <p:grpSpPr>
          <a:xfrm>
            <a:off x="5250661" y="3059087"/>
            <a:ext cx="321470" cy="438151"/>
            <a:chOff x="3686175" y="2995612"/>
            <a:chExt cx="428626" cy="438151"/>
          </a:xfrm>
          <a:solidFill>
            <a:schemeClr val="accent1">
              <a:lumMod val="60000"/>
              <a:lumOff val="40000"/>
            </a:schemeClr>
          </a:solidFill>
        </p:grpSpPr>
        <p:sp>
          <p:nvSpPr>
            <p:cNvPr id="93" name="Freeform 43"/>
            <p:cNvSpPr>
              <a:spLocks noEditPoints="1"/>
            </p:cNvSpPr>
            <p:nvPr/>
          </p:nvSpPr>
          <p:spPr bwMode="auto">
            <a:xfrm>
              <a:off x="3979863" y="2995612"/>
              <a:ext cx="134938" cy="123825"/>
            </a:xfrm>
            <a:custGeom>
              <a:avLst/>
              <a:gdLst>
                <a:gd name="T0" fmla="*/ 26 w 36"/>
                <a:gd name="T1" fmla="*/ 6 h 33"/>
                <a:gd name="T2" fmla="*/ 0 w 36"/>
                <a:gd name="T3" fmla="*/ 10 h 33"/>
                <a:gd name="T4" fmla="*/ 30 w 36"/>
                <a:gd name="T5" fmla="*/ 33 h 33"/>
                <a:gd name="T6" fmla="*/ 26 w 36"/>
                <a:gd name="T7" fmla="*/ 6 h 33"/>
                <a:gd name="T8" fmla="*/ 26 w 36"/>
                <a:gd name="T9" fmla="*/ 6 h 33"/>
                <a:gd name="T10" fmla="*/ 26 w 36"/>
                <a:gd name="T1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3">
                  <a:moveTo>
                    <a:pt x="26" y="6"/>
                  </a:moveTo>
                  <a:cubicBezTo>
                    <a:pt x="18" y="0"/>
                    <a:pt x="6" y="2"/>
                    <a:pt x="0" y="10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6" y="24"/>
                    <a:pt x="34" y="13"/>
                    <a:pt x="26" y="6"/>
                  </a:cubicBezTo>
                  <a:close/>
                  <a:moveTo>
                    <a:pt x="26" y="6"/>
                  </a:moveTo>
                  <a:cubicBezTo>
                    <a:pt x="26" y="6"/>
                    <a:pt x="26" y="6"/>
                    <a:pt x="26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4" name="Freeform 44"/>
            <p:cNvSpPr>
              <a:spLocks noEditPoints="1"/>
            </p:cNvSpPr>
            <p:nvPr/>
          </p:nvSpPr>
          <p:spPr bwMode="auto">
            <a:xfrm>
              <a:off x="3686175" y="2995612"/>
              <a:ext cx="134938" cy="123825"/>
            </a:xfrm>
            <a:custGeom>
              <a:avLst/>
              <a:gdLst>
                <a:gd name="T0" fmla="*/ 10 w 36"/>
                <a:gd name="T1" fmla="*/ 6 h 33"/>
                <a:gd name="T2" fmla="*/ 7 w 36"/>
                <a:gd name="T3" fmla="*/ 33 h 33"/>
                <a:gd name="T4" fmla="*/ 36 w 36"/>
                <a:gd name="T5" fmla="*/ 10 h 33"/>
                <a:gd name="T6" fmla="*/ 10 w 36"/>
                <a:gd name="T7" fmla="*/ 6 h 33"/>
                <a:gd name="T8" fmla="*/ 10 w 36"/>
                <a:gd name="T9" fmla="*/ 6 h 33"/>
                <a:gd name="T10" fmla="*/ 10 w 36"/>
                <a:gd name="T1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3">
                  <a:moveTo>
                    <a:pt x="10" y="6"/>
                  </a:moveTo>
                  <a:cubicBezTo>
                    <a:pt x="2" y="13"/>
                    <a:pt x="0" y="24"/>
                    <a:pt x="7" y="33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0" y="2"/>
                    <a:pt x="18" y="0"/>
                    <a:pt x="10" y="6"/>
                  </a:cubicBezTo>
                  <a:close/>
                  <a:moveTo>
                    <a:pt x="10" y="6"/>
                  </a:moveTo>
                  <a:cubicBezTo>
                    <a:pt x="10" y="6"/>
                    <a:pt x="10" y="6"/>
                    <a:pt x="10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5" name="Freeform 45"/>
            <p:cNvSpPr>
              <a:spLocks noEditPoints="1"/>
            </p:cNvSpPr>
            <p:nvPr/>
          </p:nvSpPr>
          <p:spPr bwMode="auto">
            <a:xfrm>
              <a:off x="3713163" y="3044825"/>
              <a:ext cx="379413" cy="377825"/>
            </a:xfrm>
            <a:custGeom>
              <a:avLst/>
              <a:gdLst>
                <a:gd name="T0" fmla="*/ 51 w 101"/>
                <a:gd name="T1" fmla="*/ 0 h 101"/>
                <a:gd name="T2" fmla="*/ 0 w 101"/>
                <a:gd name="T3" fmla="*/ 50 h 101"/>
                <a:gd name="T4" fmla="*/ 51 w 101"/>
                <a:gd name="T5" fmla="*/ 101 h 101"/>
                <a:gd name="T6" fmla="*/ 101 w 101"/>
                <a:gd name="T7" fmla="*/ 50 h 101"/>
                <a:gd name="T8" fmla="*/ 51 w 101"/>
                <a:gd name="T9" fmla="*/ 0 h 101"/>
                <a:gd name="T10" fmla="*/ 51 w 101"/>
                <a:gd name="T11" fmla="*/ 57 h 101"/>
                <a:gd name="T12" fmla="*/ 49 w 101"/>
                <a:gd name="T13" fmla="*/ 56 h 101"/>
                <a:gd name="T14" fmla="*/ 23 w 101"/>
                <a:gd name="T15" fmla="*/ 71 h 101"/>
                <a:gd name="T16" fmla="*/ 45 w 101"/>
                <a:gd name="T17" fmla="*/ 53 h 101"/>
                <a:gd name="T18" fmla="*/ 44 w 101"/>
                <a:gd name="T19" fmla="*/ 50 h 101"/>
                <a:gd name="T20" fmla="*/ 49 w 101"/>
                <a:gd name="T21" fmla="*/ 44 h 101"/>
                <a:gd name="T22" fmla="*/ 53 w 101"/>
                <a:gd name="T23" fmla="*/ 10 h 101"/>
                <a:gd name="T24" fmla="*/ 55 w 101"/>
                <a:gd name="T25" fmla="*/ 45 h 101"/>
                <a:gd name="T26" fmla="*/ 57 w 101"/>
                <a:gd name="T27" fmla="*/ 50 h 101"/>
                <a:gd name="T28" fmla="*/ 51 w 101"/>
                <a:gd name="T29" fmla="*/ 57 h 101"/>
                <a:gd name="T30" fmla="*/ 51 w 101"/>
                <a:gd name="T31" fmla="*/ 57 h 101"/>
                <a:gd name="T32" fmla="*/ 51 w 101"/>
                <a:gd name="T33" fmla="*/ 5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1"/>
                    <a:pt x="51" y="101"/>
                  </a:cubicBezTo>
                  <a:cubicBezTo>
                    <a:pt x="79" y="101"/>
                    <a:pt x="101" y="78"/>
                    <a:pt x="101" y="50"/>
                  </a:cubicBezTo>
                  <a:cubicBezTo>
                    <a:pt x="101" y="22"/>
                    <a:pt x="79" y="0"/>
                    <a:pt x="51" y="0"/>
                  </a:cubicBezTo>
                  <a:close/>
                  <a:moveTo>
                    <a:pt x="51" y="57"/>
                  </a:moveTo>
                  <a:cubicBezTo>
                    <a:pt x="50" y="57"/>
                    <a:pt x="49" y="57"/>
                    <a:pt x="49" y="56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4" y="52"/>
                    <a:pt x="44" y="51"/>
                    <a:pt x="44" y="50"/>
                  </a:cubicBezTo>
                  <a:cubicBezTo>
                    <a:pt x="44" y="47"/>
                    <a:pt x="46" y="45"/>
                    <a:pt x="49" y="44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7"/>
                    <a:pt x="57" y="48"/>
                    <a:pt x="57" y="50"/>
                  </a:cubicBezTo>
                  <a:cubicBezTo>
                    <a:pt x="57" y="54"/>
                    <a:pt x="54" y="57"/>
                    <a:pt x="51" y="57"/>
                  </a:cubicBezTo>
                  <a:close/>
                  <a:moveTo>
                    <a:pt x="51" y="57"/>
                  </a:moveTo>
                  <a:cubicBezTo>
                    <a:pt x="51" y="57"/>
                    <a:pt x="51" y="57"/>
                    <a:pt x="51" y="5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6" name="Freeform 46"/>
            <p:cNvSpPr>
              <a:spLocks noEditPoints="1"/>
            </p:cNvSpPr>
            <p:nvPr/>
          </p:nvSpPr>
          <p:spPr bwMode="auto">
            <a:xfrm>
              <a:off x="4013200" y="3378200"/>
              <a:ext cx="63500" cy="55563"/>
            </a:xfrm>
            <a:custGeom>
              <a:avLst/>
              <a:gdLst>
                <a:gd name="T0" fmla="*/ 0 w 17"/>
                <a:gd name="T1" fmla="*/ 7 h 15"/>
                <a:gd name="T2" fmla="*/ 5 w 17"/>
                <a:gd name="T3" fmla="*/ 15 h 15"/>
                <a:gd name="T4" fmla="*/ 17 w 17"/>
                <a:gd name="T5" fmla="*/ 15 h 15"/>
                <a:gd name="T6" fmla="*/ 8 w 17"/>
                <a:gd name="T7" fmla="*/ 0 h 15"/>
                <a:gd name="T8" fmla="*/ 0 w 17"/>
                <a:gd name="T9" fmla="*/ 7 h 15"/>
                <a:gd name="T10" fmla="*/ 0 w 17"/>
                <a:gd name="T11" fmla="*/ 7 h 15"/>
                <a:gd name="T12" fmla="*/ 0 w 17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3"/>
                    <a:pt x="3" y="5"/>
                    <a:pt x="0" y="7"/>
                  </a:cubicBezTo>
                  <a:close/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97" name="Freeform 47"/>
            <p:cNvSpPr>
              <a:spLocks noEditPoints="1"/>
            </p:cNvSpPr>
            <p:nvPr/>
          </p:nvSpPr>
          <p:spPr bwMode="auto">
            <a:xfrm>
              <a:off x="3727450" y="3378200"/>
              <a:ext cx="60325" cy="55563"/>
            </a:xfrm>
            <a:custGeom>
              <a:avLst/>
              <a:gdLst>
                <a:gd name="T0" fmla="*/ 0 w 16"/>
                <a:gd name="T1" fmla="*/ 15 h 15"/>
                <a:gd name="T2" fmla="*/ 12 w 16"/>
                <a:gd name="T3" fmla="*/ 15 h 15"/>
                <a:gd name="T4" fmla="*/ 16 w 16"/>
                <a:gd name="T5" fmla="*/ 6 h 15"/>
                <a:gd name="T6" fmla="*/ 8 w 16"/>
                <a:gd name="T7" fmla="*/ 0 h 15"/>
                <a:gd name="T8" fmla="*/ 0 w 16"/>
                <a:gd name="T9" fmla="*/ 15 h 15"/>
                <a:gd name="T10" fmla="*/ 0 w 16"/>
                <a:gd name="T11" fmla="*/ 15 h 15"/>
                <a:gd name="T12" fmla="*/ 0 w 1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4"/>
                    <a:pt x="11" y="2"/>
                    <a:pt x="8" y="0"/>
                  </a:cubicBezTo>
                  <a:lnTo>
                    <a:pt x="0" y="15"/>
                  </a:lnTo>
                  <a:close/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104" name="Freeform 53"/>
          <p:cNvSpPr>
            <a:spLocks noEditPoints="1"/>
          </p:cNvSpPr>
          <p:nvPr/>
        </p:nvSpPr>
        <p:spPr bwMode="auto">
          <a:xfrm>
            <a:off x="7767638" y="2946417"/>
            <a:ext cx="228600" cy="500063"/>
          </a:xfrm>
          <a:custGeom>
            <a:avLst/>
            <a:gdLst>
              <a:gd name="T0" fmla="*/ 80 w 81"/>
              <a:gd name="T1" fmla="*/ 76 h 133"/>
              <a:gd name="T2" fmla="*/ 76 w 81"/>
              <a:gd name="T3" fmla="*/ 66 h 133"/>
              <a:gd name="T4" fmla="*/ 70 w 81"/>
              <a:gd name="T5" fmla="*/ 64 h 133"/>
              <a:gd name="T6" fmla="*/ 70 w 81"/>
              <a:gd name="T7" fmla="*/ 76 h 133"/>
              <a:gd name="T8" fmla="*/ 67 w 81"/>
              <a:gd name="T9" fmla="*/ 76 h 133"/>
              <a:gd name="T10" fmla="*/ 67 w 81"/>
              <a:gd name="T11" fmla="*/ 63 h 133"/>
              <a:gd name="T12" fmla="*/ 62 w 81"/>
              <a:gd name="T13" fmla="*/ 57 h 133"/>
              <a:gd name="T14" fmla="*/ 55 w 81"/>
              <a:gd name="T15" fmla="*/ 57 h 133"/>
              <a:gd name="T16" fmla="*/ 55 w 81"/>
              <a:gd name="T17" fmla="*/ 70 h 133"/>
              <a:gd name="T18" fmla="*/ 52 w 81"/>
              <a:gd name="T19" fmla="*/ 70 h 133"/>
              <a:gd name="T20" fmla="*/ 52 w 81"/>
              <a:gd name="T21" fmla="*/ 55 h 133"/>
              <a:gd name="T22" fmla="*/ 45 w 81"/>
              <a:gd name="T23" fmla="*/ 52 h 133"/>
              <a:gd name="T24" fmla="*/ 40 w 81"/>
              <a:gd name="T25" fmla="*/ 54 h 133"/>
              <a:gd name="T26" fmla="*/ 40 w 81"/>
              <a:gd name="T27" fmla="*/ 66 h 133"/>
              <a:gd name="T28" fmla="*/ 37 w 81"/>
              <a:gd name="T29" fmla="*/ 66 h 133"/>
              <a:gd name="T30" fmla="*/ 37 w 81"/>
              <a:gd name="T31" fmla="*/ 43 h 133"/>
              <a:gd name="T32" fmla="*/ 53 w 81"/>
              <a:gd name="T33" fmla="*/ 22 h 133"/>
              <a:gd name="T34" fmla="*/ 31 w 81"/>
              <a:gd name="T35" fmla="*/ 0 h 133"/>
              <a:gd name="T36" fmla="*/ 9 w 81"/>
              <a:gd name="T37" fmla="*/ 22 h 133"/>
              <a:gd name="T38" fmla="*/ 23 w 81"/>
              <a:gd name="T39" fmla="*/ 43 h 133"/>
              <a:gd name="T40" fmla="*/ 23 w 81"/>
              <a:gd name="T41" fmla="*/ 82 h 133"/>
              <a:gd name="T42" fmla="*/ 10 w 81"/>
              <a:gd name="T43" fmla="*/ 64 h 133"/>
              <a:gd name="T44" fmla="*/ 0 w 81"/>
              <a:gd name="T45" fmla="*/ 66 h 133"/>
              <a:gd name="T46" fmla="*/ 12 w 81"/>
              <a:gd name="T47" fmla="*/ 93 h 133"/>
              <a:gd name="T48" fmla="*/ 19 w 81"/>
              <a:gd name="T49" fmla="*/ 118 h 133"/>
              <a:gd name="T50" fmla="*/ 47 w 81"/>
              <a:gd name="T51" fmla="*/ 132 h 133"/>
              <a:gd name="T52" fmla="*/ 77 w 81"/>
              <a:gd name="T53" fmla="*/ 124 h 133"/>
              <a:gd name="T54" fmla="*/ 80 w 81"/>
              <a:gd name="T55" fmla="*/ 76 h 133"/>
              <a:gd name="T56" fmla="*/ 18 w 81"/>
              <a:gd name="T57" fmla="*/ 22 h 133"/>
              <a:gd name="T58" fmla="*/ 31 w 81"/>
              <a:gd name="T59" fmla="*/ 10 h 133"/>
              <a:gd name="T60" fmla="*/ 43 w 81"/>
              <a:gd name="T61" fmla="*/ 22 h 133"/>
              <a:gd name="T62" fmla="*/ 37 w 81"/>
              <a:gd name="T63" fmla="*/ 33 h 133"/>
              <a:gd name="T64" fmla="*/ 37 w 81"/>
              <a:gd name="T65" fmla="*/ 25 h 133"/>
              <a:gd name="T66" fmla="*/ 30 w 81"/>
              <a:gd name="T67" fmla="*/ 16 h 133"/>
              <a:gd name="T68" fmla="*/ 23 w 81"/>
              <a:gd name="T69" fmla="*/ 24 h 133"/>
              <a:gd name="T70" fmla="*/ 23 w 81"/>
              <a:gd name="T71" fmla="*/ 32 h 133"/>
              <a:gd name="T72" fmla="*/ 18 w 81"/>
              <a:gd name="T73" fmla="*/ 22 h 133"/>
              <a:gd name="T74" fmla="*/ 18 w 81"/>
              <a:gd name="T75" fmla="*/ 22 h 133"/>
              <a:gd name="T76" fmla="*/ 18 w 81"/>
              <a:gd name="T77" fmla="*/ 22 h 133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  <a:cxn ang="0">
                <a:pos x="T18" y="T19"/>
              </a:cxn>
              <a:cxn ang="0">
                <a:pos x="T20" y="T21"/>
              </a:cxn>
              <a:cxn ang="0">
                <a:pos x="T22" y="T23"/>
              </a:cxn>
              <a:cxn ang="0">
                <a:pos x="T24" y="T25"/>
              </a:cxn>
              <a:cxn ang="0">
                <a:pos x="T26" y="T27"/>
              </a:cxn>
              <a:cxn ang="0">
                <a:pos x="T28" y="T29"/>
              </a:cxn>
              <a:cxn ang="0">
                <a:pos x="T30" y="T31"/>
              </a:cxn>
              <a:cxn ang="0">
                <a:pos x="T32" y="T33"/>
              </a:cxn>
              <a:cxn ang="0">
                <a:pos x="T34" y="T35"/>
              </a:cxn>
              <a:cxn ang="0">
                <a:pos x="T36" y="T37"/>
              </a:cxn>
              <a:cxn ang="0">
                <a:pos x="T38" y="T39"/>
              </a:cxn>
              <a:cxn ang="0">
                <a:pos x="T40" y="T41"/>
              </a:cxn>
              <a:cxn ang="0">
                <a:pos x="T42" y="T43"/>
              </a:cxn>
              <a:cxn ang="0">
                <a:pos x="T44" y="T45"/>
              </a:cxn>
              <a:cxn ang="0">
                <a:pos x="T46" y="T47"/>
              </a:cxn>
              <a:cxn ang="0">
                <a:pos x="T48" y="T49"/>
              </a:cxn>
              <a:cxn ang="0">
                <a:pos x="T50" y="T51"/>
              </a:cxn>
              <a:cxn ang="0">
                <a:pos x="T52" y="T53"/>
              </a:cxn>
              <a:cxn ang="0">
                <a:pos x="T54" y="T55"/>
              </a:cxn>
              <a:cxn ang="0">
                <a:pos x="T56" y="T57"/>
              </a:cxn>
              <a:cxn ang="0">
                <a:pos x="T58" y="T59"/>
              </a:cxn>
              <a:cxn ang="0">
                <a:pos x="T60" y="T61"/>
              </a:cxn>
              <a:cxn ang="0">
                <a:pos x="T62" y="T63"/>
              </a:cxn>
              <a:cxn ang="0">
                <a:pos x="T64" y="T65"/>
              </a:cxn>
              <a:cxn ang="0">
                <a:pos x="T66" y="T67"/>
              </a:cxn>
              <a:cxn ang="0">
                <a:pos x="T68" y="T69"/>
              </a:cxn>
              <a:cxn ang="0">
                <a:pos x="T70" y="T71"/>
              </a:cxn>
              <a:cxn ang="0">
                <a:pos x="T72" y="T73"/>
              </a:cxn>
              <a:cxn ang="0">
                <a:pos x="T74" y="T75"/>
              </a:cxn>
              <a:cxn ang="0">
                <a:pos x="T76" y="T77"/>
              </a:cxn>
            </a:cxnLst>
            <a:rect l="0" t="0" r="r" b="b"/>
            <a:pathLst>
              <a:path w="81" h="133">
                <a:moveTo>
                  <a:pt x="80" y="76"/>
                </a:moveTo>
                <a:cubicBezTo>
                  <a:pt x="80" y="76"/>
                  <a:pt x="80" y="70"/>
                  <a:pt x="76" y="66"/>
                </a:cubicBezTo>
                <a:cubicBezTo>
                  <a:pt x="74" y="64"/>
                  <a:pt x="72" y="64"/>
                  <a:pt x="70" y="64"/>
                </a:cubicBezTo>
                <a:cubicBezTo>
                  <a:pt x="70" y="76"/>
                  <a:pt x="70" y="76"/>
                  <a:pt x="70" y="76"/>
                </a:cubicBezTo>
                <a:cubicBezTo>
                  <a:pt x="67" y="76"/>
                  <a:pt x="67" y="76"/>
                  <a:pt x="67" y="76"/>
                </a:cubicBezTo>
                <a:cubicBezTo>
                  <a:pt x="67" y="63"/>
                  <a:pt x="67" y="63"/>
                  <a:pt x="67" y="63"/>
                </a:cubicBezTo>
                <a:cubicBezTo>
                  <a:pt x="66" y="61"/>
                  <a:pt x="65" y="58"/>
                  <a:pt x="62" y="57"/>
                </a:cubicBezTo>
                <a:cubicBezTo>
                  <a:pt x="59" y="56"/>
                  <a:pt x="57" y="57"/>
                  <a:pt x="55" y="57"/>
                </a:cubicBezTo>
                <a:cubicBezTo>
                  <a:pt x="55" y="70"/>
                  <a:pt x="55" y="70"/>
                  <a:pt x="55" y="70"/>
                </a:cubicBezTo>
                <a:cubicBezTo>
                  <a:pt x="52" y="70"/>
                  <a:pt x="52" y="70"/>
                  <a:pt x="52" y="70"/>
                </a:cubicBezTo>
                <a:cubicBezTo>
                  <a:pt x="52" y="55"/>
                  <a:pt x="52" y="55"/>
                  <a:pt x="52" y="55"/>
                </a:cubicBezTo>
                <a:cubicBezTo>
                  <a:pt x="51" y="54"/>
                  <a:pt x="49" y="52"/>
                  <a:pt x="45" y="52"/>
                </a:cubicBezTo>
                <a:cubicBezTo>
                  <a:pt x="43" y="52"/>
                  <a:pt x="42" y="53"/>
                  <a:pt x="40" y="54"/>
                </a:cubicBezTo>
                <a:cubicBezTo>
                  <a:pt x="40" y="66"/>
                  <a:pt x="40" y="66"/>
                  <a:pt x="40" y="66"/>
                </a:cubicBezTo>
                <a:cubicBezTo>
                  <a:pt x="37" y="66"/>
                  <a:pt x="37" y="66"/>
                  <a:pt x="37" y="66"/>
                </a:cubicBezTo>
                <a:cubicBezTo>
                  <a:pt x="37" y="43"/>
                  <a:pt x="37" y="43"/>
                  <a:pt x="37" y="43"/>
                </a:cubicBezTo>
                <a:cubicBezTo>
                  <a:pt x="46" y="41"/>
                  <a:pt x="53" y="32"/>
                  <a:pt x="53" y="22"/>
                </a:cubicBezTo>
                <a:cubicBezTo>
                  <a:pt x="53" y="10"/>
                  <a:pt x="43" y="0"/>
                  <a:pt x="31" y="0"/>
                </a:cubicBezTo>
                <a:cubicBezTo>
                  <a:pt x="19" y="0"/>
                  <a:pt x="9" y="10"/>
                  <a:pt x="9" y="22"/>
                </a:cubicBezTo>
                <a:cubicBezTo>
                  <a:pt x="9" y="32"/>
                  <a:pt x="15" y="40"/>
                  <a:pt x="23" y="43"/>
                </a:cubicBezTo>
                <a:cubicBezTo>
                  <a:pt x="23" y="82"/>
                  <a:pt x="23" y="82"/>
                  <a:pt x="23" y="82"/>
                </a:cubicBezTo>
                <a:cubicBezTo>
                  <a:pt x="23" y="82"/>
                  <a:pt x="16" y="66"/>
                  <a:pt x="10" y="64"/>
                </a:cubicBezTo>
                <a:cubicBezTo>
                  <a:pt x="4" y="62"/>
                  <a:pt x="0" y="66"/>
                  <a:pt x="0" y="66"/>
                </a:cubicBezTo>
                <a:cubicBezTo>
                  <a:pt x="0" y="66"/>
                  <a:pt x="7" y="79"/>
                  <a:pt x="12" y="93"/>
                </a:cubicBezTo>
                <a:cubicBezTo>
                  <a:pt x="15" y="102"/>
                  <a:pt x="16" y="112"/>
                  <a:pt x="19" y="118"/>
                </a:cubicBezTo>
                <a:cubicBezTo>
                  <a:pt x="26" y="131"/>
                  <a:pt x="36" y="132"/>
                  <a:pt x="47" y="132"/>
                </a:cubicBezTo>
                <a:cubicBezTo>
                  <a:pt x="58" y="132"/>
                  <a:pt x="73" y="133"/>
                  <a:pt x="77" y="124"/>
                </a:cubicBezTo>
                <a:cubicBezTo>
                  <a:pt x="81" y="115"/>
                  <a:pt x="80" y="76"/>
                  <a:pt x="80" y="76"/>
                </a:cubicBezTo>
                <a:close/>
                <a:moveTo>
                  <a:pt x="18" y="22"/>
                </a:moveTo>
                <a:cubicBezTo>
                  <a:pt x="18" y="15"/>
                  <a:pt x="24" y="10"/>
                  <a:pt x="31" y="10"/>
                </a:cubicBezTo>
                <a:cubicBezTo>
                  <a:pt x="38" y="10"/>
                  <a:pt x="43" y="15"/>
                  <a:pt x="43" y="22"/>
                </a:cubicBezTo>
                <a:cubicBezTo>
                  <a:pt x="43" y="27"/>
                  <a:pt x="41" y="31"/>
                  <a:pt x="37" y="33"/>
                </a:cubicBezTo>
                <a:cubicBezTo>
                  <a:pt x="37" y="25"/>
                  <a:pt x="37" y="25"/>
                  <a:pt x="37" y="25"/>
                </a:cubicBezTo>
                <a:cubicBezTo>
                  <a:pt x="37" y="25"/>
                  <a:pt x="36" y="16"/>
                  <a:pt x="30" y="16"/>
                </a:cubicBezTo>
                <a:cubicBezTo>
                  <a:pt x="25" y="16"/>
                  <a:pt x="23" y="24"/>
                  <a:pt x="23" y="24"/>
                </a:cubicBezTo>
                <a:cubicBezTo>
                  <a:pt x="23" y="32"/>
                  <a:pt x="23" y="32"/>
                  <a:pt x="23" y="32"/>
                </a:cubicBezTo>
                <a:cubicBezTo>
                  <a:pt x="20" y="30"/>
                  <a:pt x="18" y="26"/>
                  <a:pt x="18" y="22"/>
                </a:cubicBezTo>
                <a:close/>
                <a:moveTo>
                  <a:pt x="18" y="22"/>
                </a:moveTo>
                <a:cubicBezTo>
                  <a:pt x="18" y="22"/>
                  <a:pt x="18" y="22"/>
                  <a:pt x="18" y="22"/>
                </a:cubicBezTo>
              </a:path>
            </a:pathLst>
          </a:custGeom>
          <a:solidFill>
            <a:srgbClr val="44C1A3"/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defTabSz="685570"/>
            <a:endParaRPr lang="en-IN" sz="14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05" name="Group 104"/>
          <p:cNvGrpSpPr/>
          <p:nvPr/>
        </p:nvGrpSpPr>
        <p:grpSpPr>
          <a:xfrm>
            <a:off x="1652598" y="2146307"/>
            <a:ext cx="70247" cy="1446212"/>
            <a:chOff x="2203450" y="2146300"/>
            <a:chExt cx="93663" cy="1446212"/>
          </a:xfrm>
        </p:grpSpPr>
        <p:sp>
          <p:nvSpPr>
            <p:cNvPr id="106" name="Rectangle 14"/>
            <p:cNvSpPr>
              <a:spLocks noChangeArrowheads="1"/>
            </p:cNvSpPr>
            <p:nvPr/>
          </p:nvSpPr>
          <p:spPr bwMode="auto">
            <a:xfrm>
              <a:off x="2241550" y="219233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07" name="Oval 15"/>
            <p:cNvSpPr>
              <a:spLocks noChangeArrowheads="1"/>
            </p:cNvSpPr>
            <p:nvPr/>
          </p:nvSpPr>
          <p:spPr bwMode="auto">
            <a:xfrm>
              <a:off x="2203450" y="2146300"/>
              <a:ext cx="93663" cy="90488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08" name="Straight Connector 107"/>
            <p:cNvCxnSpPr>
              <a:stCxn id="107" idx="4"/>
            </p:cNvCxnSpPr>
            <p:nvPr/>
          </p:nvCxnSpPr>
          <p:spPr>
            <a:xfrm flipH="1">
              <a:off x="2241550" y="2236788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grpSp>
        <p:nvGrpSpPr>
          <p:cNvPr id="109" name="Group 108"/>
          <p:cNvGrpSpPr/>
          <p:nvPr/>
        </p:nvGrpSpPr>
        <p:grpSpPr>
          <a:xfrm>
            <a:off x="4130292" y="2146307"/>
            <a:ext cx="70247" cy="1446212"/>
            <a:chOff x="5507038" y="2146300"/>
            <a:chExt cx="93663" cy="1446212"/>
          </a:xfrm>
        </p:grpSpPr>
        <p:sp>
          <p:nvSpPr>
            <p:cNvPr id="110" name="Rectangle 18"/>
            <p:cNvSpPr>
              <a:spLocks noChangeArrowheads="1"/>
            </p:cNvSpPr>
            <p:nvPr/>
          </p:nvSpPr>
          <p:spPr bwMode="auto">
            <a:xfrm>
              <a:off x="5545138" y="219233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1" name="Oval 19"/>
            <p:cNvSpPr>
              <a:spLocks noChangeArrowheads="1"/>
            </p:cNvSpPr>
            <p:nvPr/>
          </p:nvSpPr>
          <p:spPr bwMode="auto">
            <a:xfrm>
              <a:off x="5507038" y="2146300"/>
              <a:ext cx="93663" cy="90488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2" name="Straight Connector 111"/>
            <p:cNvCxnSpPr/>
            <p:nvPr/>
          </p:nvCxnSpPr>
          <p:spPr>
            <a:xfrm flipH="1">
              <a:off x="5543947" y="2236788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grpSp>
        <p:nvGrpSpPr>
          <p:cNvPr id="113" name="Group 112"/>
          <p:cNvGrpSpPr/>
          <p:nvPr/>
        </p:nvGrpSpPr>
        <p:grpSpPr>
          <a:xfrm>
            <a:off x="6607982" y="2146316"/>
            <a:ext cx="70247" cy="1427161"/>
            <a:chOff x="8810625" y="2146300"/>
            <a:chExt cx="93663" cy="1427161"/>
          </a:xfrm>
        </p:grpSpPr>
        <p:sp>
          <p:nvSpPr>
            <p:cNvPr id="114" name="Rectangle 22"/>
            <p:cNvSpPr>
              <a:spLocks noChangeArrowheads="1"/>
            </p:cNvSpPr>
            <p:nvPr/>
          </p:nvSpPr>
          <p:spPr bwMode="auto">
            <a:xfrm>
              <a:off x="8848725" y="219233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5" name="Oval 23"/>
            <p:cNvSpPr>
              <a:spLocks noChangeArrowheads="1"/>
            </p:cNvSpPr>
            <p:nvPr/>
          </p:nvSpPr>
          <p:spPr bwMode="auto">
            <a:xfrm>
              <a:off x="8810625" y="2146300"/>
              <a:ext cx="93663" cy="90488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16" name="Straight Connector 115"/>
            <p:cNvCxnSpPr/>
            <p:nvPr/>
          </p:nvCxnSpPr>
          <p:spPr>
            <a:xfrm flipH="1">
              <a:off x="8849121" y="2217737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grpSp>
        <p:nvGrpSpPr>
          <p:cNvPr id="117" name="Group 116"/>
          <p:cNvGrpSpPr/>
          <p:nvPr/>
        </p:nvGrpSpPr>
        <p:grpSpPr>
          <a:xfrm>
            <a:off x="2933709" y="4084637"/>
            <a:ext cx="70247" cy="1441451"/>
            <a:chOff x="3911600" y="4084637"/>
            <a:chExt cx="93663" cy="1441450"/>
          </a:xfrm>
        </p:grpSpPr>
        <p:sp>
          <p:nvSpPr>
            <p:cNvPr id="118" name="Rectangle 26"/>
            <p:cNvSpPr>
              <a:spLocks noChangeArrowheads="1"/>
            </p:cNvSpPr>
            <p:nvPr/>
          </p:nvSpPr>
          <p:spPr bwMode="auto">
            <a:xfrm>
              <a:off x="3949700" y="544988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19" name="Oval 27"/>
            <p:cNvSpPr>
              <a:spLocks noChangeArrowheads="1"/>
            </p:cNvSpPr>
            <p:nvPr/>
          </p:nvSpPr>
          <p:spPr bwMode="auto">
            <a:xfrm>
              <a:off x="3911600" y="5430837"/>
              <a:ext cx="93663" cy="95250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0" name="Straight Connector 119"/>
            <p:cNvCxnSpPr/>
            <p:nvPr/>
          </p:nvCxnSpPr>
          <p:spPr>
            <a:xfrm flipH="1">
              <a:off x="3955257" y="4084637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sp>
        <p:nvSpPr>
          <p:cNvPr id="121" name="Freeform 9"/>
          <p:cNvSpPr>
            <a:spLocks/>
          </p:cNvSpPr>
          <p:nvPr/>
        </p:nvSpPr>
        <p:spPr bwMode="auto">
          <a:xfrm>
            <a:off x="4747022" y="3592512"/>
            <a:ext cx="1314450" cy="492125"/>
          </a:xfrm>
          <a:custGeom>
            <a:avLst/>
            <a:gdLst>
              <a:gd name="T0" fmla="*/ 75 w 467"/>
              <a:gd name="T1" fmla="*/ 125 h 131"/>
              <a:gd name="T2" fmla="*/ 5 w 467"/>
              <a:gd name="T3" fmla="*/ 18 h 131"/>
              <a:gd name="T4" fmla="*/ 14 w 467"/>
              <a:gd name="T5" fmla="*/ 0 h 131"/>
              <a:gd name="T6" fmla="*/ 382 w 467"/>
              <a:gd name="T7" fmla="*/ 0 h 131"/>
              <a:gd name="T8" fmla="*/ 392 w 467"/>
              <a:gd name="T9" fmla="*/ 6 h 131"/>
              <a:gd name="T10" fmla="*/ 462 w 467"/>
              <a:gd name="T11" fmla="*/ 113 h 131"/>
              <a:gd name="T12" fmla="*/ 453 w 467"/>
              <a:gd name="T13" fmla="*/ 131 h 131"/>
              <a:gd name="T14" fmla="*/ 85 w 467"/>
              <a:gd name="T15" fmla="*/ 131 h 131"/>
              <a:gd name="T16" fmla="*/ 75 w 467"/>
              <a:gd name="T17" fmla="*/ 125 h 131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  <a:cxn ang="0">
                <a:pos x="T14" y="T15"/>
              </a:cxn>
              <a:cxn ang="0">
                <a:pos x="T16" y="T17"/>
              </a:cxn>
            </a:cxnLst>
            <a:rect l="0" t="0" r="r" b="b"/>
            <a:pathLst>
              <a:path w="467" h="131">
                <a:moveTo>
                  <a:pt x="75" y="125"/>
                </a:moveTo>
                <a:cubicBezTo>
                  <a:pt x="5" y="18"/>
                  <a:pt x="5" y="18"/>
                  <a:pt x="5" y="18"/>
                </a:cubicBezTo>
                <a:cubicBezTo>
                  <a:pt x="0" y="10"/>
                  <a:pt x="5" y="0"/>
                  <a:pt x="14" y="0"/>
                </a:cubicBezTo>
                <a:cubicBezTo>
                  <a:pt x="382" y="0"/>
                  <a:pt x="382" y="0"/>
                  <a:pt x="382" y="0"/>
                </a:cubicBezTo>
                <a:cubicBezTo>
                  <a:pt x="386" y="0"/>
                  <a:pt x="390" y="2"/>
                  <a:pt x="392" y="6"/>
                </a:cubicBezTo>
                <a:cubicBezTo>
                  <a:pt x="462" y="113"/>
                  <a:pt x="462" y="113"/>
                  <a:pt x="462" y="113"/>
                </a:cubicBezTo>
                <a:cubicBezTo>
                  <a:pt x="467" y="121"/>
                  <a:pt x="462" y="131"/>
                  <a:pt x="453" y="131"/>
                </a:cubicBezTo>
                <a:cubicBezTo>
                  <a:pt x="85" y="131"/>
                  <a:pt x="85" y="131"/>
                  <a:pt x="85" y="131"/>
                </a:cubicBezTo>
                <a:cubicBezTo>
                  <a:pt x="81" y="131"/>
                  <a:pt x="77" y="129"/>
                  <a:pt x="75" y="125"/>
                </a:cubicBezTo>
                <a:close/>
              </a:path>
            </a:pathLst>
          </a:custGeom>
          <a:solidFill>
            <a:srgbClr val="EA5454"/>
          </a:solidFill>
          <a:ln>
            <a:noFill/>
          </a:ln>
        </p:spPr>
        <p:txBody>
          <a:bodyPr vert="horz" wrap="square" lIns="68559" tIns="34286" rIns="68559" bIns="34286" numCol="1" anchor="t" anchorCtr="0" compatLnSpc="1">
            <a:prstTxWarp prst="textNoShape">
              <a:avLst/>
            </a:prstTxWarp>
          </a:bodyPr>
          <a:lstStyle/>
          <a:p>
            <a:pPr defTabSz="685570"/>
            <a:endParaRPr lang="en-IN" sz="1400" kern="0">
              <a:solidFill>
                <a:prstClr val="black"/>
              </a:solidFill>
              <a:latin typeface="Calibri"/>
            </a:endParaRPr>
          </a:p>
        </p:txBody>
      </p:sp>
      <p:grpSp>
        <p:nvGrpSpPr>
          <p:cNvPr id="122" name="Group 121"/>
          <p:cNvGrpSpPr/>
          <p:nvPr/>
        </p:nvGrpSpPr>
        <p:grpSpPr>
          <a:xfrm>
            <a:off x="5411405" y="4092575"/>
            <a:ext cx="70247" cy="1433512"/>
            <a:chOff x="7215188" y="4092575"/>
            <a:chExt cx="93663" cy="1433512"/>
          </a:xfrm>
        </p:grpSpPr>
        <p:sp>
          <p:nvSpPr>
            <p:cNvPr id="123" name="Rectangle 30"/>
            <p:cNvSpPr>
              <a:spLocks noChangeArrowheads="1"/>
            </p:cNvSpPr>
            <p:nvPr/>
          </p:nvSpPr>
          <p:spPr bwMode="auto">
            <a:xfrm>
              <a:off x="7253288" y="5449887"/>
              <a:ext cx="14288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4" name="Oval 31"/>
            <p:cNvSpPr>
              <a:spLocks noChangeArrowheads="1"/>
            </p:cNvSpPr>
            <p:nvPr/>
          </p:nvSpPr>
          <p:spPr bwMode="auto">
            <a:xfrm>
              <a:off x="7215188" y="5430837"/>
              <a:ext cx="93663" cy="95250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5" name="Straight Connector 124"/>
            <p:cNvCxnSpPr/>
            <p:nvPr/>
          </p:nvCxnSpPr>
          <p:spPr>
            <a:xfrm flipH="1">
              <a:off x="7260432" y="4092575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grpSp>
        <p:nvGrpSpPr>
          <p:cNvPr id="126" name="Group 125"/>
          <p:cNvGrpSpPr/>
          <p:nvPr/>
        </p:nvGrpSpPr>
        <p:grpSpPr>
          <a:xfrm>
            <a:off x="7889096" y="4078287"/>
            <a:ext cx="70247" cy="1447800"/>
            <a:chOff x="10518775" y="4078287"/>
            <a:chExt cx="93663" cy="1447800"/>
          </a:xfrm>
        </p:grpSpPr>
        <p:sp>
          <p:nvSpPr>
            <p:cNvPr id="127" name="Rectangle 34"/>
            <p:cNvSpPr>
              <a:spLocks noChangeArrowheads="1"/>
            </p:cNvSpPr>
            <p:nvPr/>
          </p:nvSpPr>
          <p:spPr bwMode="auto">
            <a:xfrm>
              <a:off x="10555288" y="5449887"/>
              <a:ext cx="15875" cy="30163"/>
            </a:xfrm>
            <a:prstGeom prst="rect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28" name="Oval 35"/>
            <p:cNvSpPr>
              <a:spLocks noChangeArrowheads="1"/>
            </p:cNvSpPr>
            <p:nvPr/>
          </p:nvSpPr>
          <p:spPr bwMode="auto">
            <a:xfrm>
              <a:off x="10518775" y="5430837"/>
              <a:ext cx="93663" cy="95250"/>
            </a:xfrm>
            <a:prstGeom prst="ellipse">
              <a:avLst/>
            </a:prstGeom>
            <a:solidFill>
              <a:srgbClr val="646463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129" name="Straight Connector 128"/>
            <p:cNvCxnSpPr/>
            <p:nvPr/>
          </p:nvCxnSpPr>
          <p:spPr>
            <a:xfrm flipH="1">
              <a:off x="10563225" y="4078287"/>
              <a:ext cx="8732" cy="1355724"/>
            </a:xfrm>
            <a:prstGeom prst="line">
              <a:avLst/>
            </a:prstGeom>
            <a:noFill/>
            <a:ln w="6350" cap="flat" cmpd="sng" algn="ctr">
              <a:solidFill>
                <a:srgbClr val="646463"/>
              </a:solidFill>
              <a:prstDash val="lgDash"/>
              <a:miter lim="800000"/>
            </a:ln>
            <a:effectLst/>
          </p:spPr>
        </p:cxnSp>
      </p:grpSp>
      <p:sp>
        <p:nvSpPr>
          <p:cNvPr id="130" name="TextBox 129"/>
          <p:cNvSpPr txBox="1"/>
          <p:nvPr/>
        </p:nvSpPr>
        <p:spPr>
          <a:xfrm>
            <a:off x="1298407" y="3586178"/>
            <a:ext cx="746196" cy="346241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b="1" dirty="0" smtClean="0">
                <a:solidFill>
                  <a:prstClr val="white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Jan’15</a:t>
            </a:r>
            <a:endParaRPr lang="en-IN" b="1" dirty="0">
              <a:solidFill>
                <a:prstClr val="white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31" name="TextBox 130"/>
          <p:cNvSpPr txBox="1"/>
          <p:nvPr/>
        </p:nvSpPr>
        <p:spPr>
          <a:xfrm>
            <a:off x="2488469" y="3586178"/>
            <a:ext cx="1020317" cy="346241"/>
          </a:xfrm>
          <a:prstGeom prst="rect">
            <a:avLst/>
          </a:prstGeom>
          <a:noFill/>
        </p:spPr>
        <p:txBody>
          <a:bodyPr wrap="square" lIns="68559" tIns="34286" rIns="68559" bIns="34286" rtlCol="0">
            <a:spAutoFit/>
          </a:bodyPr>
          <a:lstStyle/>
          <a:p>
            <a:pPr defTabSz="685570"/>
            <a:r>
              <a:rPr lang="en-GB" b="1" dirty="0" smtClean="0">
                <a:solidFill>
                  <a:prstClr val="white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June’15</a:t>
            </a:r>
            <a:endParaRPr lang="en-IN" b="1" dirty="0">
              <a:solidFill>
                <a:prstClr val="white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32" name="TextBox 131"/>
          <p:cNvSpPr txBox="1"/>
          <p:nvPr/>
        </p:nvSpPr>
        <p:spPr>
          <a:xfrm>
            <a:off x="3787798" y="3578241"/>
            <a:ext cx="790266" cy="346241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b="1" dirty="0" smtClean="0">
                <a:solidFill>
                  <a:prstClr val="white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Dec’15</a:t>
            </a:r>
            <a:endParaRPr lang="en-IN" b="1" dirty="0">
              <a:solidFill>
                <a:prstClr val="white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33" name="TextBox 132"/>
          <p:cNvSpPr txBox="1"/>
          <p:nvPr/>
        </p:nvSpPr>
        <p:spPr>
          <a:xfrm>
            <a:off x="4983761" y="3607754"/>
            <a:ext cx="872319" cy="346241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b="1" dirty="0" smtClean="0">
                <a:solidFill>
                  <a:prstClr val="white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June’16</a:t>
            </a:r>
            <a:endParaRPr lang="en-IN" b="1" dirty="0">
              <a:solidFill>
                <a:prstClr val="white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34" name="TextBox 133"/>
          <p:cNvSpPr txBox="1"/>
          <p:nvPr/>
        </p:nvSpPr>
        <p:spPr>
          <a:xfrm>
            <a:off x="6300544" y="3605523"/>
            <a:ext cx="792482" cy="346241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b="1" dirty="0" smtClean="0">
                <a:solidFill>
                  <a:prstClr val="white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Dec’16</a:t>
            </a:r>
            <a:endParaRPr lang="en-IN" b="1" dirty="0">
              <a:solidFill>
                <a:prstClr val="white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35" name="TextBox 134"/>
          <p:cNvSpPr txBox="1"/>
          <p:nvPr/>
        </p:nvSpPr>
        <p:spPr>
          <a:xfrm>
            <a:off x="7639273" y="3589645"/>
            <a:ext cx="606434" cy="346241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b="1" dirty="0" smtClean="0">
                <a:solidFill>
                  <a:prstClr val="white"/>
                </a:solidFill>
                <a:latin typeface="Calibri"/>
                <a:ea typeface="Roboto Condensed Light" panose="02000000000000000000" pitchFamily="2" charset="0"/>
                <a:cs typeface="Calibri"/>
              </a:rPr>
              <a:t>2017</a:t>
            </a:r>
            <a:endParaRPr lang="en-IN" b="1" dirty="0">
              <a:solidFill>
                <a:prstClr val="white"/>
              </a:solidFill>
              <a:latin typeface="Calibri"/>
              <a:ea typeface="Roboto Condensed Light" panose="02000000000000000000" pitchFamily="2" charset="0"/>
              <a:cs typeface="Calibri"/>
            </a:endParaRPr>
          </a:p>
        </p:txBody>
      </p:sp>
      <p:sp>
        <p:nvSpPr>
          <p:cNvPr id="136" name="TextBox 135"/>
          <p:cNvSpPr txBox="1"/>
          <p:nvPr/>
        </p:nvSpPr>
        <p:spPr>
          <a:xfrm>
            <a:off x="771071" y="1372682"/>
            <a:ext cx="2113357" cy="500129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AT&amp;T and ONOS project </a:t>
            </a:r>
          </a:p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define CORD Solution POC</a:t>
            </a:r>
            <a:endParaRPr lang="en-IN" sz="1400" b="1" dirty="0">
              <a:solidFill>
                <a:srgbClr val="262626"/>
              </a:solidFill>
              <a:latin typeface="Calibri"/>
              <a:ea typeface="Open Sans" panose="020B0606030504020204" pitchFamily="34" charset="0"/>
              <a:cs typeface="Calibri"/>
            </a:endParaRPr>
          </a:p>
        </p:txBody>
      </p:sp>
      <p:sp>
        <p:nvSpPr>
          <p:cNvPr id="140" name="TextBox 139"/>
          <p:cNvSpPr txBox="1"/>
          <p:nvPr/>
        </p:nvSpPr>
        <p:spPr>
          <a:xfrm>
            <a:off x="3588432" y="1383894"/>
            <a:ext cx="1292619" cy="284685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CORD Lab trials </a:t>
            </a:r>
            <a:endParaRPr lang="en-IN" sz="1400" b="1" dirty="0">
              <a:solidFill>
                <a:srgbClr val="262626"/>
              </a:solidFill>
              <a:latin typeface="Calibri"/>
              <a:ea typeface="Open Sans" panose="020B0606030504020204" pitchFamily="34" charset="0"/>
              <a:cs typeface="Calibri"/>
            </a:endParaRPr>
          </a:p>
        </p:txBody>
      </p:sp>
      <p:sp>
        <p:nvSpPr>
          <p:cNvPr id="141" name="Rectangle 140"/>
          <p:cNvSpPr/>
          <p:nvPr/>
        </p:nvSpPr>
        <p:spPr>
          <a:xfrm>
            <a:off x="3573280" y="1664675"/>
            <a:ext cx="1865663" cy="309051"/>
          </a:xfrm>
          <a:prstGeom prst="rect">
            <a:avLst/>
          </a:prstGeom>
        </p:spPr>
        <p:txBody>
          <a:bodyPr wrap="square" lIns="68559" tIns="34286" rIns="68559" bIns="34286">
            <a:spAutoFit/>
          </a:bodyPr>
          <a:lstStyle/>
          <a:p>
            <a:pPr defTabSz="685570">
              <a:lnSpc>
                <a:spcPct val="150000"/>
              </a:lnSpc>
            </a:pPr>
            <a:r>
              <a:rPr lang="en-GB" sz="11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Open Sans" panose="020B0606030504020204" pitchFamily="34" charset="0"/>
                <a:cs typeface="Calibri"/>
              </a:rPr>
              <a:t>Lab trials </a:t>
            </a: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Calibri"/>
                <a:ea typeface="Open Sans" panose="020B0606030504020204" pitchFamily="34" charset="0"/>
                <a:cs typeface="Calibri"/>
              </a:rPr>
              <a:t>with CORD </a:t>
            </a:r>
            <a:r>
              <a:rPr lang="en-GB" sz="1100" dirty="0" smtClean="0">
                <a:solidFill>
                  <a:prstClr val="white">
                    <a:lumMod val="50000"/>
                  </a:prstClr>
                </a:solidFill>
                <a:latin typeface="Calibri"/>
                <a:ea typeface="Open Sans" panose="020B0606030504020204" pitchFamily="34" charset="0"/>
                <a:cs typeface="Calibri"/>
              </a:rPr>
              <a:t>POD</a:t>
            </a:r>
            <a:endParaRPr lang="en-IN" sz="1100" dirty="0">
              <a:solidFill>
                <a:prstClr val="white">
                  <a:lumMod val="50000"/>
                </a:prstClr>
              </a:solidFill>
              <a:latin typeface="Calibri"/>
              <a:ea typeface="Open Sans" panose="020B0606030504020204" pitchFamily="34" charset="0"/>
              <a:cs typeface="Calibri"/>
            </a:endParaRPr>
          </a:p>
        </p:txBody>
      </p:sp>
      <p:sp>
        <p:nvSpPr>
          <p:cNvPr id="142" name="TextBox 141"/>
          <p:cNvSpPr txBox="1"/>
          <p:nvPr/>
        </p:nvSpPr>
        <p:spPr>
          <a:xfrm>
            <a:off x="5872037" y="1331250"/>
            <a:ext cx="1933820" cy="500129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CORD trial deployments </a:t>
            </a:r>
          </a:p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– phase 2</a:t>
            </a:r>
            <a:endParaRPr lang="en-IN" sz="1400" b="1" dirty="0">
              <a:solidFill>
                <a:srgbClr val="262626"/>
              </a:solidFill>
              <a:latin typeface="Calibri"/>
              <a:ea typeface="Open Sans" panose="020B0606030504020204" pitchFamily="34" charset="0"/>
              <a:cs typeface="Calibri"/>
            </a:endParaRPr>
          </a:p>
        </p:txBody>
      </p:sp>
      <p:sp>
        <p:nvSpPr>
          <p:cNvPr id="144" name="TextBox 143"/>
          <p:cNvSpPr txBox="1"/>
          <p:nvPr/>
        </p:nvSpPr>
        <p:spPr>
          <a:xfrm>
            <a:off x="6803682" y="5554133"/>
            <a:ext cx="2369837" cy="284685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Service Provider deployments</a:t>
            </a:r>
            <a:endParaRPr lang="en-IN" sz="1400" b="1" dirty="0">
              <a:solidFill>
                <a:srgbClr val="262626"/>
              </a:solidFill>
              <a:latin typeface="Calibri"/>
              <a:ea typeface="Open Sans" panose="020B0606030504020204" pitchFamily="34" charset="0"/>
              <a:cs typeface="Calibri"/>
            </a:endParaRPr>
          </a:p>
        </p:txBody>
      </p:sp>
      <p:sp>
        <p:nvSpPr>
          <p:cNvPr id="145" name="Rectangle 144"/>
          <p:cNvSpPr/>
          <p:nvPr/>
        </p:nvSpPr>
        <p:spPr>
          <a:xfrm>
            <a:off x="6838956" y="5829937"/>
            <a:ext cx="2247300" cy="562967"/>
          </a:xfrm>
          <a:prstGeom prst="rect">
            <a:avLst/>
          </a:prstGeom>
        </p:spPr>
        <p:txBody>
          <a:bodyPr wrap="square" lIns="68559" tIns="34286" rIns="68559" bIns="34286">
            <a:spAutoFit/>
          </a:bodyPr>
          <a:lstStyle/>
          <a:p>
            <a:pPr defTabSz="685570">
              <a:lnSpc>
                <a:spcPct val="150000"/>
              </a:lnSpc>
            </a:pPr>
            <a:r>
              <a:rPr lang="en-GB" sz="1100" dirty="0">
                <a:solidFill>
                  <a:prstClr val="white">
                    <a:lumMod val="50000"/>
                  </a:prstClr>
                </a:solidFill>
                <a:latin typeface="Calibri"/>
                <a:ea typeface="Open Sans" panose="020B0606030504020204" pitchFamily="34" charset="0"/>
                <a:cs typeface="Calibri"/>
              </a:rPr>
              <a:t>Deployments by multiple Service Providers</a:t>
            </a:r>
            <a:endParaRPr lang="en-IN" sz="1100" dirty="0">
              <a:solidFill>
                <a:prstClr val="white">
                  <a:lumMod val="50000"/>
                </a:prstClr>
              </a:solidFill>
              <a:latin typeface="Calibri"/>
              <a:ea typeface="Open Sans" panose="020B0606030504020204" pitchFamily="34" charset="0"/>
              <a:cs typeface="Calibri"/>
            </a:endParaRPr>
          </a:p>
        </p:txBody>
      </p:sp>
      <p:sp>
        <p:nvSpPr>
          <p:cNvPr id="146" name="TextBox 145"/>
          <p:cNvSpPr txBox="1"/>
          <p:nvPr/>
        </p:nvSpPr>
        <p:spPr>
          <a:xfrm>
            <a:off x="4510442" y="5554130"/>
            <a:ext cx="1933820" cy="500129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CORD trial deployments </a:t>
            </a:r>
          </a:p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– phase 1 </a:t>
            </a:r>
            <a:endParaRPr lang="en-IN" sz="1400" b="1" dirty="0">
              <a:solidFill>
                <a:srgbClr val="262626"/>
              </a:solidFill>
              <a:latin typeface="Calibri"/>
              <a:ea typeface="Open Sans" panose="020B0606030504020204" pitchFamily="34" charset="0"/>
              <a:cs typeface="Calibri"/>
            </a:endParaRPr>
          </a:p>
        </p:txBody>
      </p:sp>
      <p:sp>
        <p:nvSpPr>
          <p:cNvPr id="148" name="TextBox 147"/>
          <p:cNvSpPr txBox="1"/>
          <p:nvPr/>
        </p:nvSpPr>
        <p:spPr>
          <a:xfrm>
            <a:off x="2053907" y="5554133"/>
            <a:ext cx="1948197" cy="284685"/>
          </a:xfrm>
          <a:prstGeom prst="rect">
            <a:avLst/>
          </a:prstGeom>
          <a:noFill/>
        </p:spPr>
        <p:txBody>
          <a:bodyPr wrap="none" lIns="68559" tIns="34286" rIns="68559" bIns="34286" rtlCol="0">
            <a:spAutoFit/>
          </a:bodyPr>
          <a:lstStyle/>
          <a:p>
            <a:pPr defTabSz="685570"/>
            <a:r>
              <a:rPr lang="en-GB" sz="1400" b="1" dirty="0">
                <a:solidFill>
                  <a:srgbClr val="262626"/>
                </a:solidFill>
                <a:latin typeface="Calibri"/>
                <a:ea typeface="Open Sans" panose="020B0606030504020204" pitchFamily="34" charset="0"/>
                <a:cs typeface="Calibri"/>
              </a:rPr>
              <a:t>CORD POC demo at ONS</a:t>
            </a:r>
            <a:endParaRPr lang="en-IN" sz="1400" b="1" dirty="0">
              <a:solidFill>
                <a:srgbClr val="262626"/>
              </a:solidFill>
              <a:latin typeface="Calibri"/>
              <a:ea typeface="Open Sans" panose="020B0606030504020204" pitchFamily="34" charset="0"/>
              <a:cs typeface="Calibri"/>
            </a:endParaRPr>
          </a:p>
        </p:txBody>
      </p:sp>
      <p:sp>
        <p:nvSpPr>
          <p:cNvPr id="150" name="Slide Number Placeholder 5"/>
          <p:cNvSpPr>
            <a:spLocks noGrp="1"/>
          </p:cNvSpPr>
          <p:nvPr>
            <p:ph type="sldNum" sz="quarter" idx="4294967295"/>
          </p:nvPr>
        </p:nvSpPr>
        <p:spPr>
          <a:xfrm>
            <a:off x="8881468" y="80169"/>
            <a:ext cx="204788" cy="182563"/>
          </a:xfrm>
          <a:prstGeom prst="rect">
            <a:avLst/>
          </a:prstGeom>
        </p:spPr>
        <p:txBody>
          <a:bodyPr lIns="91414" tIns="45707" rIns="91414" bIns="45707"/>
          <a:lstStyle/>
          <a:p>
            <a:pPr defTabSz="914118"/>
            <a:fld id="{01E2D508-0D33-4BED-97DE-1BBAD8E96F9E}" type="slidenum">
              <a:rPr lang="en-IN" kern="0">
                <a:solidFill>
                  <a:prstClr val="white"/>
                </a:solidFill>
                <a:latin typeface="Arial"/>
              </a:rPr>
              <a:pPr defTabSz="914118"/>
              <a:t>15</a:t>
            </a:fld>
            <a:endParaRPr lang="en-IN" kern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52" name="Title 1"/>
          <p:cNvSpPr txBox="1">
            <a:spLocks/>
          </p:cNvSpPr>
          <p:nvPr/>
        </p:nvSpPr>
        <p:spPr>
          <a:xfrm>
            <a:off x="7" y="-113133"/>
            <a:ext cx="9143999" cy="1143000"/>
          </a:xfrm>
          <a:prstGeom prst="rect">
            <a:avLst/>
          </a:prstGeom>
        </p:spPr>
        <p:txBody>
          <a:bodyPr vert="horz" lIns="91390" tIns="45695" rIns="91390" bIns="45695" rtlCol="0" anchor="ctr">
            <a:normAutofit/>
          </a:bodyPr>
          <a:lstStyle>
            <a:lvl1pPr algn="ctr" defTabSz="45703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923"/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CORD </a:t>
            </a:r>
            <a:r>
              <a:rPr lang="en-US" sz="3200" dirty="0" smtClean="0">
                <a:solidFill>
                  <a:sysClr val="windowText" lastClr="000000"/>
                </a:solidFill>
                <a:latin typeface="Calibri"/>
              </a:rPr>
              <a:t>Roadmap – From demo to deployment</a:t>
            </a:r>
            <a:endParaRPr lang="en-US" sz="3200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153" name="Group 152"/>
          <p:cNvGrpSpPr/>
          <p:nvPr/>
        </p:nvGrpSpPr>
        <p:grpSpPr>
          <a:xfrm>
            <a:off x="6517486" y="4157675"/>
            <a:ext cx="321470" cy="438151"/>
            <a:chOff x="3686175" y="2995612"/>
            <a:chExt cx="428626" cy="438151"/>
          </a:xfrm>
          <a:solidFill>
            <a:schemeClr val="accent1">
              <a:lumMod val="75000"/>
            </a:schemeClr>
          </a:solidFill>
        </p:grpSpPr>
        <p:sp>
          <p:nvSpPr>
            <p:cNvPr id="154" name="Freeform 43"/>
            <p:cNvSpPr>
              <a:spLocks noEditPoints="1"/>
            </p:cNvSpPr>
            <p:nvPr/>
          </p:nvSpPr>
          <p:spPr bwMode="auto">
            <a:xfrm>
              <a:off x="3979863" y="2995612"/>
              <a:ext cx="134938" cy="123825"/>
            </a:xfrm>
            <a:custGeom>
              <a:avLst/>
              <a:gdLst>
                <a:gd name="T0" fmla="*/ 26 w 36"/>
                <a:gd name="T1" fmla="*/ 6 h 33"/>
                <a:gd name="T2" fmla="*/ 0 w 36"/>
                <a:gd name="T3" fmla="*/ 10 h 33"/>
                <a:gd name="T4" fmla="*/ 30 w 36"/>
                <a:gd name="T5" fmla="*/ 33 h 33"/>
                <a:gd name="T6" fmla="*/ 26 w 36"/>
                <a:gd name="T7" fmla="*/ 6 h 33"/>
                <a:gd name="T8" fmla="*/ 26 w 36"/>
                <a:gd name="T9" fmla="*/ 6 h 33"/>
                <a:gd name="T10" fmla="*/ 26 w 36"/>
                <a:gd name="T1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3">
                  <a:moveTo>
                    <a:pt x="26" y="6"/>
                  </a:moveTo>
                  <a:cubicBezTo>
                    <a:pt x="18" y="0"/>
                    <a:pt x="6" y="2"/>
                    <a:pt x="0" y="10"/>
                  </a:cubicBezTo>
                  <a:cubicBezTo>
                    <a:pt x="30" y="33"/>
                    <a:pt x="30" y="33"/>
                    <a:pt x="30" y="33"/>
                  </a:cubicBezTo>
                  <a:cubicBezTo>
                    <a:pt x="36" y="24"/>
                    <a:pt x="34" y="13"/>
                    <a:pt x="26" y="6"/>
                  </a:cubicBezTo>
                  <a:close/>
                  <a:moveTo>
                    <a:pt x="26" y="6"/>
                  </a:moveTo>
                  <a:cubicBezTo>
                    <a:pt x="26" y="6"/>
                    <a:pt x="26" y="6"/>
                    <a:pt x="26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5" name="Freeform 44"/>
            <p:cNvSpPr>
              <a:spLocks noEditPoints="1"/>
            </p:cNvSpPr>
            <p:nvPr/>
          </p:nvSpPr>
          <p:spPr bwMode="auto">
            <a:xfrm>
              <a:off x="3686175" y="2995612"/>
              <a:ext cx="134938" cy="123825"/>
            </a:xfrm>
            <a:custGeom>
              <a:avLst/>
              <a:gdLst>
                <a:gd name="T0" fmla="*/ 10 w 36"/>
                <a:gd name="T1" fmla="*/ 6 h 33"/>
                <a:gd name="T2" fmla="*/ 7 w 36"/>
                <a:gd name="T3" fmla="*/ 33 h 33"/>
                <a:gd name="T4" fmla="*/ 36 w 36"/>
                <a:gd name="T5" fmla="*/ 10 h 33"/>
                <a:gd name="T6" fmla="*/ 10 w 36"/>
                <a:gd name="T7" fmla="*/ 6 h 33"/>
                <a:gd name="T8" fmla="*/ 10 w 36"/>
                <a:gd name="T9" fmla="*/ 6 h 33"/>
                <a:gd name="T10" fmla="*/ 10 w 36"/>
                <a:gd name="T11" fmla="*/ 6 h 3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</a:cxnLst>
              <a:rect l="0" t="0" r="r" b="b"/>
              <a:pathLst>
                <a:path w="36" h="33">
                  <a:moveTo>
                    <a:pt x="10" y="6"/>
                  </a:moveTo>
                  <a:cubicBezTo>
                    <a:pt x="2" y="13"/>
                    <a:pt x="0" y="24"/>
                    <a:pt x="7" y="33"/>
                  </a:cubicBezTo>
                  <a:cubicBezTo>
                    <a:pt x="36" y="10"/>
                    <a:pt x="36" y="10"/>
                    <a:pt x="36" y="10"/>
                  </a:cubicBezTo>
                  <a:cubicBezTo>
                    <a:pt x="30" y="2"/>
                    <a:pt x="18" y="0"/>
                    <a:pt x="10" y="6"/>
                  </a:cubicBezTo>
                  <a:close/>
                  <a:moveTo>
                    <a:pt x="10" y="6"/>
                  </a:moveTo>
                  <a:cubicBezTo>
                    <a:pt x="10" y="6"/>
                    <a:pt x="10" y="6"/>
                    <a:pt x="10" y="6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6" name="Freeform 45"/>
            <p:cNvSpPr>
              <a:spLocks noEditPoints="1"/>
            </p:cNvSpPr>
            <p:nvPr/>
          </p:nvSpPr>
          <p:spPr bwMode="auto">
            <a:xfrm>
              <a:off x="3713163" y="3044825"/>
              <a:ext cx="379413" cy="377825"/>
            </a:xfrm>
            <a:custGeom>
              <a:avLst/>
              <a:gdLst>
                <a:gd name="T0" fmla="*/ 51 w 101"/>
                <a:gd name="T1" fmla="*/ 0 h 101"/>
                <a:gd name="T2" fmla="*/ 0 w 101"/>
                <a:gd name="T3" fmla="*/ 50 h 101"/>
                <a:gd name="T4" fmla="*/ 51 w 101"/>
                <a:gd name="T5" fmla="*/ 101 h 101"/>
                <a:gd name="T6" fmla="*/ 101 w 101"/>
                <a:gd name="T7" fmla="*/ 50 h 101"/>
                <a:gd name="T8" fmla="*/ 51 w 101"/>
                <a:gd name="T9" fmla="*/ 0 h 101"/>
                <a:gd name="T10" fmla="*/ 51 w 101"/>
                <a:gd name="T11" fmla="*/ 57 h 101"/>
                <a:gd name="T12" fmla="*/ 49 w 101"/>
                <a:gd name="T13" fmla="*/ 56 h 101"/>
                <a:gd name="T14" fmla="*/ 23 w 101"/>
                <a:gd name="T15" fmla="*/ 71 h 101"/>
                <a:gd name="T16" fmla="*/ 45 w 101"/>
                <a:gd name="T17" fmla="*/ 53 h 101"/>
                <a:gd name="T18" fmla="*/ 44 w 101"/>
                <a:gd name="T19" fmla="*/ 50 h 101"/>
                <a:gd name="T20" fmla="*/ 49 w 101"/>
                <a:gd name="T21" fmla="*/ 44 h 101"/>
                <a:gd name="T22" fmla="*/ 53 w 101"/>
                <a:gd name="T23" fmla="*/ 10 h 101"/>
                <a:gd name="T24" fmla="*/ 55 w 101"/>
                <a:gd name="T25" fmla="*/ 45 h 101"/>
                <a:gd name="T26" fmla="*/ 57 w 101"/>
                <a:gd name="T27" fmla="*/ 50 h 101"/>
                <a:gd name="T28" fmla="*/ 51 w 101"/>
                <a:gd name="T29" fmla="*/ 57 h 101"/>
                <a:gd name="T30" fmla="*/ 51 w 101"/>
                <a:gd name="T31" fmla="*/ 57 h 101"/>
                <a:gd name="T32" fmla="*/ 51 w 101"/>
                <a:gd name="T33" fmla="*/ 57 h 101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</a:cxnLst>
              <a:rect l="0" t="0" r="r" b="b"/>
              <a:pathLst>
                <a:path w="101" h="101">
                  <a:moveTo>
                    <a:pt x="51" y="0"/>
                  </a:moveTo>
                  <a:cubicBezTo>
                    <a:pt x="23" y="0"/>
                    <a:pt x="0" y="22"/>
                    <a:pt x="0" y="50"/>
                  </a:cubicBezTo>
                  <a:cubicBezTo>
                    <a:pt x="0" y="78"/>
                    <a:pt x="23" y="101"/>
                    <a:pt x="51" y="101"/>
                  </a:cubicBezTo>
                  <a:cubicBezTo>
                    <a:pt x="79" y="101"/>
                    <a:pt x="101" y="78"/>
                    <a:pt x="101" y="50"/>
                  </a:cubicBezTo>
                  <a:cubicBezTo>
                    <a:pt x="101" y="22"/>
                    <a:pt x="79" y="0"/>
                    <a:pt x="51" y="0"/>
                  </a:cubicBezTo>
                  <a:close/>
                  <a:moveTo>
                    <a:pt x="51" y="57"/>
                  </a:moveTo>
                  <a:cubicBezTo>
                    <a:pt x="50" y="57"/>
                    <a:pt x="49" y="57"/>
                    <a:pt x="49" y="56"/>
                  </a:cubicBezTo>
                  <a:cubicBezTo>
                    <a:pt x="23" y="71"/>
                    <a:pt x="23" y="71"/>
                    <a:pt x="23" y="71"/>
                  </a:cubicBezTo>
                  <a:cubicBezTo>
                    <a:pt x="45" y="53"/>
                    <a:pt x="45" y="53"/>
                    <a:pt x="45" y="53"/>
                  </a:cubicBezTo>
                  <a:cubicBezTo>
                    <a:pt x="44" y="52"/>
                    <a:pt x="44" y="51"/>
                    <a:pt x="44" y="50"/>
                  </a:cubicBezTo>
                  <a:cubicBezTo>
                    <a:pt x="44" y="47"/>
                    <a:pt x="46" y="45"/>
                    <a:pt x="49" y="44"/>
                  </a:cubicBezTo>
                  <a:cubicBezTo>
                    <a:pt x="53" y="10"/>
                    <a:pt x="53" y="10"/>
                    <a:pt x="53" y="10"/>
                  </a:cubicBezTo>
                  <a:cubicBezTo>
                    <a:pt x="55" y="45"/>
                    <a:pt x="55" y="45"/>
                    <a:pt x="55" y="45"/>
                  </a:cubicBezTo>
                  <a:cubicBezTo>
                    <a:pt x="56" y="47"/>
                    <a:pt x="57" y="48"/>
                    <a:pt x="57" y="50"/>
                  </a:cubicBezTo>
                  <a:cubicBezTo>
                    <a:pt x="57" y="54"/>
                    <a:pt x="54" y="57"/>
                    <a:pt x="51" y="57"/>
                  </a:cubicBezTo>
                  <a:close/>
                  <a:moveTo>
                    <a:pt x="51" y="57"/>
                  </a:moveTo>
                  <a:cubicBezTo>
                    <a:pt x="51" y="57"/>
                    <a:pt x="51" y="57"/>
                    <a:pt x="51" y="5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7" name="Freeform 46"/>
            <p:cNvSpPr>
              <a:spLocks noEditPoints="1"/>
            </p:cNvSpPr>
            <p:nvPr/>
          </p:nvSpPr>
          <p:spPr bwMode="auto">
            <a:xfrm>
              <a:off x="4013200" y="3378200"/>
              <a:ext cx="63500" cy="55563"/>
            </a:xfrm>
            <a:custGeom>
              <a:avLst/>
              <a:gdLst>
                <a:gd name="T0" fmla="*/ 0 w 17"/>
                <a:gd name="T1" fmla="*/ 7 h 15"/>
                <a:gd name="T2" fmla="*/ 5 w 17"/>
                <a:gd name="T3" fmla="*/ 15 h 15"/>
                <a:gd name="T4" fmla="*/ 17 w 17"/>
                <a:gd name="T5" fmla="*/ 15 h 15"/>
                <a:gd name="T6" fmla="*/ 8 w 17"/>
                <a:gd name="T7" fmla="*/ 0 h 15"/>
                <a:gd name="T8" fmla="*/ 0 w 17"/>
                <a:gd name="T9" fmla="*/ 7 h 15"/>
                <a:gd name="T10" fmla="*/ 0 w 17"/>
                <a:gd name="T11" fmla="*/ 7 h 15"/>
                <a:gd name="T12" fmla="*/ 0 w 17"/>
                <a:gd name="T13" fmla="*/ 7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7" h="15">
                  <a:moveTo>
                    <a:pt x="0" y="7"/>
                  </a:moveTo>
                  <a:cubicBezTo>
                    <a:pt x="5" y="15"/>
                    <a:pt x="5" y="15"/>
                    <a:pt x="5" y="15"/>
                  </a:cubicBezTo>
                  <a:cubicBezTo>
                    <a:pt x="17" y="15"/>
                    <a:pt x="17" y="15"/>
                    <a:pt x="17" y="15"/>
                  </a:cubicBezTo>
                  <a:cubicBezTo>
                    <a:pt x="8" y="0"/>
                    <a:pt x="8" y="0"/>
                    <a:pt x="8" y="0"/>
                  </a:cubicBezTo>
                  <a:cubicBezTo>
                    <a:pt x="6" y="3"/>
                    <a:pt x="3" y="5"/>
                    <a:pt x="0" y="7"/>
                  </a:cubicBezTo>
                  <a:close/>
                  <a:moveTo>
                    <a:pt x="0" y="7"/>
                  </a:moveTo>
                  <a:cubicBezTo>
                    <a:pt x="0" y="7"/>
                    <a:pt x="0" y="7"/>
                    <a:pt x="0" y="7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58" name="Freeform 47"/>
            <p:cNvSpPr>
              <a:spLocks noEditPoints="1"/>
            </p:cNvSpPr>
            <p:nvPr/>
          </p:nvSpPr>
          <p:spPr bwMode="auto">
            <a:xfrm>
              <a:off x="3727450" y="3378200"/>
              <a:ext cx="60325" cy="55563"/>
            </a:xfrm>
            <a:custGeom>
              <a:avLst/>
              <a:gdLst>
                <a:gd name="T0" fmla="*/ 0 w 16"/>
                <a:gd name="T1" fmla="*/ 15 h 15"/>
                <a:gd name="T2" fmla="*/ 12 w 16"/>
                <a:gd name="T3" fmla="*/ 15 h 15"/>
                <a:gd name="T4" fmla="*/ 16 w 16"/>
                <a:gd name="T5" fmla="*/ 6 h 15"/>
                <a:gd name="T6" fmla="*/ 8 w 16"/>
                <a:gd name="T7" fmla="*/ 0 h 15"/>
                <a:gd name="T8" fmla="*/ 0 w 16"/>
                <a:gd name="T9" fmla="*/ 15 h 15"/>
                <a:gd name="T10" fmla="*/ 0 w 16"/>
                <a:gd name="T11" fmla="*/ 15 h 15"/>
                <a:gd name="T12" fmla="*/ 0 w 16"/>
                <a:gd name="T13" fmla="*/ 15 h 1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</a:cxnLst>
              <a:rect l="0" t="0" r="r" b="b"/>
              <a:pathLst>
                <a:path w="16" h="15">
                  <a:moveTo>
                    <a:pt x="0" y="15"/>
                  </a:moveTo>
                  <a:cubicBezTo>
                    <a:pt x="12" y="15"/>
                    <a:pt x="12" y="15"/>
                    <a:pt x="12" y="15"/>
                  </a:cubicBezTo>
                  <a:cubicBezTo>
                    <a:pt x="16" y="6"/>
                    <a:pt x="16" y="6"/>
                    <a:pt x="16" y="6"/>
                  </a:cubicBezTo>
                  <a:cubicBezTo>
                    <a:pt x="14" y="4"/>
                    <a:pt x="11" y="2"/>
                    <a:pt x="8" y="0"/>
                  </a:cubicBezTo>
                  <a:lnTo>
                    <a:pt x="0" y="15"/>
                  </a:lnTo>
                  <a:close/>
                  <a:moveTo>
                    <a:pt x="0" y="15"/>
                  </a:moveTo>
                  <a:cubicBezTo>
                    <a:pt x="0" y="15"/>
                    <a:pt x="0" y="15"/>
                    <a:pt x="0" y="15"/>
                  </a:cubicBezTo>
                </a:path>
              </a:pathLst>
            </a:custGeom>
            <a:grpFill/>
            <a:ln>
              <a:noFill/>
            </a:ln>
          </p:spPr>
          <p:txBody>
            <a:bodyPr vert="horz" wrap="square" lIns="91440" tIns="45720" rIns="91440" bIns="45720" numCol="1" anchor="t" anchorCtr="0" compatLnSpc="1">
              <a:prstTxWarp prst="textNoShape">
                <a:avLst/>
              </a:prstTxWarp>
            </a:bodyPr>
            <a:lstStyle/>
            <a:p>
              <a:pPr defTabSz="685570"/>
              <a:endParaRPr lang="en-IN" sz="1400" kern="0">
                <a:solidFill>
                  <a:prstClr val="black"/>
                </a:solidFill>
                <a:latin typeface="Calibri"/>
              </a:endParaRPr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88202" y="6595523"/>
            <a:ext cx="3845463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6923"/>
            <a:r>
              <a:rPr lang="en-US" sz="900" i="1" dirty="0" smtClean="0">
                <a:solidFill>
                  <a:srgbClr val="000000"/>
                </a:solidFill>
                <a:latin typeface="Arial"/>
              </a:rPr>
              <a:t>Note- these timelines are </a:t>
            </a:r>
            <a:r>
              <a:rPr lang="en-US" sz="900" i="1" dirty="0" err="1" smtClean="0">
                <a:solidFill>
                  <a:srgbClr val="000000"/>
                </a:solidFill>
                <a:latin typeface="Arial"/>
              </a:rPr>
              <a:t>ON.Lab’s</a:t>
            </a:r>
            <a:r>
              <a:rPr lang="en-US" sz="900" i="1" dirty="0" smtClean="0">
                <a:solidFill>
                  <a:srgbClr val="000000"/>
                </a:solidFill>
                <a:latin typeface="Arial"/>
              </a:rPr>
              <a:t> projections and forward looking</a:t>
            </a:r>
            <a:endParaRPr lang="en-US" sz="900" i="1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402289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37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7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1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9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3" dur="500"/>
                                        <p:tgtEl>
                                          <p:spTgt spid="1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1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5" dur="500"/>
                                        <p:tgtEl>
                                          <p:spTgt spid="1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4000"/>
                            </p:stCondLst>
                            <p:childTnLst>
                              <p:par>
                                <p:cTn id="3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9" dur="500"/>
                                        <p:tgtEl>
                                          <p:spTgt spid="14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45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5000"/>
                            </p:stCondLst>
                            <p:childTnLst>
                              <p:par>
                                <p:cTn id="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500"/>
                                        <p:tgtEl>
                                          <p:spTgt spid="1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500"/>
                            </p:stCondLst>
                            <p:childTnLst>
                              <p:par>
                                <p:cTn id="4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1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2" fill="hold">
                            <p:stCondLst>
                              <p:cond delay="6000"/>
                            </p:stCondLst>
                            <p:childTnLst>
                              <p:par>
                                <p:cTn id="5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5" dur="500"/>
                                        <p:tgtEl>
                                          <p:spTgt spid="1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6500"/>
                            </p:stCondLst>
                            <p:childTnLst>
                              <p:par>
                                <p:cTn id="57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59" dur="500"/>
                                        <p:tgtEl>
                                          <p:spTgt spid="1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0" fill="hold">
                            <p:stCondLst>
                              <p:cond delay="7000"/>
                            </p:stCondLst>
                            <p:childTnLst>
                              <p:par>
                                <p:cTn id="6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7500"/>
                            </p:stCondLst>
                            <p:childTnLst>
                              <p:par>
                                <p:cTn id="6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500"/>
                                        <p:tgtEl>
                                          <p:spTgt spid="1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8000"/>
                            </p:stCondLst>
                            <p:childTnLst>
                              <p:par>
                                <p:cTn id="69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1" dur="500"/>
                                        <p:tgtEl>
                                          <p:spTgt spid="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8500"/>
                            </p:stCondLst>
                            <p:childTnLst>
                              <p:par>
                                <p:cTn id="73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5" dur="500"/>
                                        <p:tgtEl>
                                          <p:spTgt spid="1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6" fill="hold">
                            <p:stCondLst>
                              <p:cond delay="9000"/>
                            </p:stCondLst>
                            <p:childTnLst>
                              <p:par>
                                <p:cTn id="7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0" fill="hold">
                            <p:stCondLst>
                              <p:cond delay="9500"/>
                            </p:stCondLst>
                            <p:childTnLst>
                              <p:par>
                                <p:cTn id="8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3" dur="500"/>
                                        <p:tgtEl>
                                          <p:spTgt spid="1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4" fill="hold">
                            <p:stCondLst>
                              <p:cond delay="10000"/>
                            </p:stCondLst>
                            <p:childTnLst>
                              <p:par>
                                <p:cTn id="8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1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8" fill="hold">
                            <p:stCondLst>
                              <p:cond delay="10500"/>
                            </p:stCondLst>
                            <p:childTnLst>
                              <p:par>
                                <p:cTn id="8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91" dur="500"/>
                                        <p:tgtEl>
                                          <p:spTgt spid="1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2" fill="hold">
                            <p:stCondLst>
                              <p:cond delay="11000"/>
                            </p:stCondLst>
                            <p:childTnLst>
                              <p:par>
                                <p:cTn id="9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150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1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0" fill="hold">
                            <p:stCondLst>
                              <p:cond delay="12000"/>
                            </p:stCondLst>
                            <p:childTnLst>
                              <p:par>
                                <p:cTn id="10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3" dur="500"/>
                                        <p:tgtEl>
                                          <p:spTgt spid="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4" fill="hold">
                            <p:stCondLst>
                              <p:cond delay="12500"/>
                            </p:stCondLst>
                            <p:childTnLst>
                              <p:par>
                                <p:cTn id="105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07" dur="500"/>
                                        <p:tgtEl>
                                          <p:spTgt spid="1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8" fill="hold">
                            <p:stCondLst>
                              <p:cond delay="13000"/>
                            </p:stCondLst>
                            <p:childTnLst>
                              <p:par>
                                <p:cTn id="109" presetID="22" presetClass="entr" presetSubtype="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1" dur="500"/>
                                        <p:tgtEl>
                                          <p:spTgt spid="1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2" fill="hold">
                            <p:stCondLst>
                              <p:cond delay="13500"/>
                            </p:stCondLst>
                            <p:childTnLst>
                              <p:par>
                                <p:cTn id="1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5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6" fill="hold">
                            <p:stCondLst>
                              <p:cond delay="14000"/>
                            </p:stCondLst>
                            <p:childTnLst>
                              <p:par>
                                <p:cTn id="1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0" fill="hold">
                            <p:stCondLst>
                              <p:cond delay="14500"/>
                            </p:stCondLst>
                            <p:childTnLst>
                              <p:par>
                                <p:cTn id="1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3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4" fill="hold">
                            <p:stCondLst>
                              <p:cond delay="15000"/>
                            </p:stCondLst>
                            <p:childTnLst>
                              <p:par>
                                <p:cTn id="1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7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8" fill="hold">
                            <p:stCondLst>
                              <p:cond delay="15500"/>
                            </p:stCondLst>
                            <p:childTnLst>
                              <p:par>
                                <p:cTn id="1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2" fill="hold">
                            <p:stCondLst>
                              <p:cond delay="16000"/>
                            </p:stCondLst>
                            <p:childTnLst>
                              <p:par>
                                <p:cTn id="1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5" dur="500"/>
                                        <p:tgtEl>
                                          <p:spTgt spid="1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7" grpId="0" animBg="1"/>
      <p:bldP spid="78" grpId="0" animBg="1"/>
      <p:bldP spid="79" grpId="0" animBg="1"/>
      <p:bldP spid="80" grpId="0" animBg="1"/>
      <p:bldP spid="81" grpId="0" animBg="1"/>
      <p:bldP spid="82" grpId="0" animBg="1"/>
      <p:bldP spid="91" grpId="0" animBg="1"/>
      <p:bldP spid="104" grpId="0" animBg="1"/>
      <p:bldP spid="121" grpId="0" animBg="1"/>
      <p:bldP spid="130" grpId="0"/>
      <p:bldP spid="131" grpId="0"/>
      <p:bldP spid="132" grpId="0"/>
      <p:bldP spid="133" grpId="0"/>
      <p:bldP spid="134" grpId="0"/>
      <p:bldP spid="135" grpId="0"/>
      <p:bldP spid="136" grpId="0"/>
      <p:bldP spid="140" grpId="0"/>
      <p:bldP spid="141" grpId="0"/>
      <p:bldP spid="142" grpId="0"/>
      <p:bldP spid="144" grpId="0"/>
      <p:bldP spid="145" grpId="0"/>
      <p:bldP spid="146" grpId="0"/>
      <p:bldP spid="148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0" y="0"/>
            <a:ext cx="9143999" cy="702062"/>
          </a:xfrm>
          <a:prstGeom prst="rect">
            <a:avLst/>
          </a:prstGeom>
        </p:spPr>
        <p:txBody>
          <a:bodyPr vert="horz" lIns="91390" tIns="45695" rIns="91390" bIns="45695" rtlCol="0" anchor="ctr">
            <a:normAutofit/>
          </a:bodyPr>
          <a:lstStyle>
            <a:lvl1pPr algn="ctr" defTabSz="45703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923"/>
            <a:r>
              <a:rPr lang="en-US" sz="3200" dirty="0" smtClean="0">
                <a:solidFill>
                  <a:sysClr val="windowText" lastClr="000000"/>
                </a:solidFill>
                <a:latin typeface="Calibri"/>
              </a:rPr>
              <a:t>Summary</a:t>
            </a:r>
            <a:endParaRPr lang="en-US" sz="3200" dirty="0">
              <a:solidFill>
                <a:sysClr val="windowText" lastClr="000000"/>
              </a:solidFill>
              <a:latin typeface="Calibri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939567" y="949847"/>
            <a:ext cx="7485561" cy="48936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400" dirty="0" smtClean="0"/>
              <a:t>CORD Fabric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Open-source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Spine-leaf architecture: L3 Clos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Bare metal hardware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SDN based – no use of distributed protocols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OF 1.3 multi-tables &amp; ECMP groups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ONOS cluster controllers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/>
              <a:t>IP/MPLS network using Segment Routing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err="1" smtClean="0"/>
              <a:t>sFlow</a:t>
            </a:r>
            <a:r>
              <a:rPr lang="en-US" sz="2000" dirty="0" smtClean="0"/>
              <a:t> based analytics for TE of elephant flows</a:t>
            </a:r>
          </a:p>
          <a:p>
            <a:pPr marL="285750" indent="-285750">
              <a:buFont typeface="Arial"/>
              <a:buChar char="•"/>
            </a:pPr>
            <a:endParaRPr lang="en-US" sz="2400" dirty="0"/>
          </a:p>
          <a:p>
            <a:pPr marL="285750" indent="-285750">
              <a:buFont typeface="Arial"/>
              <a:buChar char="•"/>
            </a:pPr>
            <a:r>
              <a:rPr lang="en-US" sz="2400" dirty="0" smtClean="0"/>
              <a:t>Next?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Integration with </a:t>
            </a:r>
            <a:r>
              <a:rPr lang="en-US" sz="2000" dirty="0" err="1"/>
              <a:t>vCPE-vOLT-NFaaS</a:t>
            </a:r>
            <a:endParaRPr lang="en-US" sz="2000" dirty="0"/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Special CORD requirements </a:t>
            </a:r>
            <a:r>
              <a:rPr lang="en-US" sz="2000" dirty="0" err="1"/>
              <a:t>eg</a:t>
            </a:r>
            <a:r>
              <a:rPr lang="en-US" sz="2000" dirty="0"/>
              <a:t>. </a:t>
            </a:r>
            <a:r>
              <a:rPr lang="en-US" sz="2000" dirty="0" err="1"/>
              <a:t>QinQ</a:t>
            </a:r>
            <a:endParaRPr lang="en-US" sz="2000" dirty="0"/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Pod based deployment requirements </a:t>
            </a:r>
            <a:r>
              <a:rPr lang="en-US" sz="2000" dirty="0" err="1"/>
              <a:t>eg</a:t>
            </a:r>
            <a:r>
              <a:rPr lang="en-US" sz="2000" dirty="0"/>
              <a:t>. BGP peering</a:t>
            </a:r>
          </a:p>
          <a:p>
            <a:pPr marL="800100" lvl="1" indent="-342900">
              <a:buFont typeface="Arial"/>
              <a:buChar char="•"/>
            </a:pPr>
            <a:r>
              <a:rPr lang="en-US" sz="2000" dirty="0"/>
              <a:t>Move to open source hardware </a:t>
            </a:r>
            <a:r>
              <a:rPr lang="en-US" sz="2000" dirty="0" err="1"/>
              <a:t>i.e</a:t>
            </a:r>
            <a:r>
              <a:rPr lang="en-US" sz="2000" dirty="0"/>
              <a:t> OCP/ONL/ONIE/OF-</a:t>
            </a:r>
            <a:r>
              <a:rPr lang="en-US" sz="2000" dirty="0" smtClean="0"/>
              <a:t>DPA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34924378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13" end="1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8" dur="500"/>
                                        <p:tgtEl>
                                          <p:spTgt spid="3">
                                            <p:txEl>
                                              <p:pRg st="14" end="1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Rounded Rectangle 19"/>
          <p:cNvSpPr/>
          <p:nvPr/>
        </p:nvSpPr>
        <p:spPr>
          <a:xfrm>
            <a:off x="3844228" y="1243979"/>
            <a:ext cx="4273278" cy="4377153"/>
          </a:xfrm>
          <a:prstGeom prst="roundRect">
            <a:avLst/>
          </a:prstGeom>
          <a:solidFill>
            <a:schemeClr val="bg1">
              <a:lumMod val="75000"/>
            </a:schemeClr>
          </a:solidFill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lIns="91436" tIns="45718" rIns="91436" bIns="45718" rtlCol="0" anchor="ctr"/>
          <a:lstStyle/>
          <a:p>
            <a:pPr algn="ctr" defTabSz="456923"/>
            <a:endParaRPr lang="en-US">
              <a:solidFill>
                <a:srgbClr val="FFFFFF"/>
              </a:solidFill>
              <a:latin typeface="Arial"/>
            </a:endParaRPr>
          </a:p>
        </p:txBody>
      </p:sp>
      <p:pic>
        <p:nvPicPr>
          <p:cNvPr id="9" name="Picture 8" descr="68_big.jpg"/>
          <p:cNvPicPr>
            <a:picLocks noChangeAspect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6603"/>
          <a:stretch/>
        </p:blipFill>
        <p:spPr>
          <a:xfrm>
            <a:off x="650935" y="1243979"/>
            <a:ext cx="2101543" cy="1820716"/>
          </a:xfrm>
          <a:prstGeom prst="rect">
            <a:avLst/>
          </a:prstGeom>
        </p:spPr>
      </p:pic>
      <p:pic>
        <p:nvPicPr>
          <p:cNvPr id="10" name="Picture 9" descr="TelecomCenter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435" y="3442171"/>
            <a:ext cx="1723152" cy="1524164"/>
          </a:xfrm>
          <a:prstGeom prst="rect">
            <a:avLst/>
          </a:prstGeom>
        </p:spPr>
      </p:pic>
      <p:pic>
        <p:nvPicPr>
          <p:cNvPr id="11" name="Picture 10" descr="ComputerWiresIma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8554" y="5139644"/>
            <a:ext cx="1537387" cy="1239576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50935" y="2974859"/>
            <a:ext cx="2101543" cy="276977"/>
          </a:xfrm>
          <a:prstGeom prst="rect">
            <a:avLst/>
          </a:prstGeom>
          <a:solidFill>
            <a:srgbClr val="000000"/>
          </a:solidFill>
        </p:spPr>
        <p:txBody>
          <a:bodyPr wrap="square" lIns="91418" tIns="45709" rIns="91418" bIns="45709" rtlCol="0">
            <a:spAutoFit/>
          </a:bodyPr>
          <a:lstStyle/>
          <a:p>
            <a:pPr defTabSz="914163"/>
            <a:r>
              <a:rPr lang="en-US" sz="1200" kern="0" dirty="0">
                <a:solidFill>
                  <a:srgbClr val="FFFFFF"/>
                </a:solidFill>
                <a:latin typeface="Arial"/>
              </a:rPr>
              <a:t>Large number of COs</a:t>
            </a:r>
            <a:endParaRPr lang="en-US" sz="1200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660499" y="4635263"/>
            <a:ext cx="2101543" cy="276977"/>
          </a:xfrm>
          <a:prstGeom prst="rect">
            <a:avLst/>
          </a:prstGeom>
          <a:solidFill>
            <a:srgbClr val="000000"/>
          </a:solidFill>
        </p:spPr>
        <p:txBody>
          <a:bodyPr wrap="square" lIns="91418" tIns="45709" rIns="91418" bIns="45709" rtlCol="0">
            <a:spAutoFit/>
          </a:bodyPr>
          <a:lstStyle/>
          <a:p>
            <a:pPr defTabSz="914163"/>
            <a:r>
              <a:rPr lang="en-US" sz="1200" kern="0" dirty="0">
                <a:solidFill>
                  <a:srgbClr val="FFFFFF"/>
                </a:solidFill>
                <a:latin typeface="Arial"/>
              </a:rPr>
              <a:t>Evolved over 40-50 years</a:t>
            </a:r>
            <a:endParaRPr lang="en-US" sz="1200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505795" y="6375099"/>
            <a:ext cx="2256236" cy="276977"/>
          </a:xfrm>
          <a:prstGeom prst="rect">
            <a:avLst/>
          </a:prstGeom>
          <a:solidFill>
            <a:sysClr val="windowText" lastClr="000000"/>
          </a:solidFill>
        </p:spPr>
        <p:txBody>
          <a:bodyPr wrap="square" lIns="91418" tIns="45709" rIns="91418" bIns="45709" rtlCol="0">
            <a:spAutoFit/>
          </a:bodyPr>
          <a:lstStyle/>
          <a:p>
            <a:pPr defTabSz="914163"/>
            <a:r>
              <a:rPr lang="en-US" sz="1200" kern="0" dirty="0">
                <a:solidFill>
                  <a:srgbClr val="FFFFFF"/>
                </a:solidFill>
                <a:latin typeface="Arial"/>
              </a:rPr>
              <a:t>Huge source of CAPEX/OPEX</a:t>
            </a:r>
            <a:endParaRPr lang="en-US" sz="1200" kern="0" dirty="0">
              <a:solidFill>
                <a:sysClr val="windowText" lastClr="000000"/>
              </a:solidFill>
              <a:latin typeface="Arial"/>
            </a:endParaRPr>
          </a:p>
        </p:txBody>
      </p:sp>
      <p:sp>
        <p:nvSpPr>
          <p:cNvPr id="17" name="Title 1"/>
          <p:cNvSpPr txBox="1">
            <a:spLocks/>
          </p:cNvSpPr>
          <p:nvPr/>
        </p:nvSpPr>
        <p:spPr>
          <a:xfrm>
            <a:off x="0" y="77306"/>
            <a:ext cx="9144000" cy="552487"/>
          </a:xfrm>
          <a:prstGeom prst="rect">
            <a:avLst/>
          </a:prstGeom>
        </p:spPr>
        <p:txBody>
          <a:bodyPr vert="horz" lIns="91390" tIns="45695" rIns="91390" bIns="45695" rtlCol="0" anchor="ctr">
            <a:noAutofit/>
          </a:bodyPr>
          <a:lstStyle>
            <a:lvl1pPr algn="ctr" defTabSz="456986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923">
              <a:defRPr/>
            </a:pPr>
            <a:r>
              <a:rPr lang="en-US" sz="3200" dirty="0" smtClean="0">
                <a:solidFill>
                  <a:sysClr val="windowText" lastClr="000000"/>
                </a:solidFill>
                <a:latin typeface="Calibri"/>
              </a:rPr>
              <a:t>Problem: Today’s Telco </a:t>
            </a:r>
            <a:r>
              <a:rPr lang="en-US" sz="3200" dirty="0">
                <a:solidFill>
                  <a:sysClr val="windowText" lastClr="000000"/>
                </a:solidFill>
                <a:latin typeface="Calibri"/>
              </a:rPr>
              <a:t>Central Offices (</a:t>
            </a:r>
            <a:r>
              <a:rPr lang="en-US" sz="3200" dirty="0" smtClean="0">
                <a:solidFill>
                  <a:sysClr val="windowText" lastClr="000000"/>
                </a:solidFill>
                <a:latin typeface="Calibri"/>
              </a:rPr>
              <a:t>COs)</a:t>
            </a:r>
            <a:endParaRPr lang="en-US" sz="3200" dirty="0">
              <a:solidFill>
                <a:sysClr val="windowText" lastClr="000000"/>
              </a:solidFill>
              <a:latin typeface="Calibri"/>
            </a:endParaRPr>
          </a:p>
        </p:txBody>
      </p:sp>
      <p:grpSp>
        <p:nvGrpSpPr>
          <p:cNvPr id="40" name="Group 159"/>
          <p:cNvGrpSpPr/>
          <p:nvPr/>
        </p:nvGrpSpPr>
        <p:grpSpPr>
          <a:xfrm>
            <a:off x="3955557" y="1630391"/>
            <a:ext cx="4292960" cy="4094381"/>
            <a:chOff x="-1056973" y="595312"/>
            <a:chExt cx="7631926" cy="5459174"/>
          </a:xfrm>
        </p:grpSpPr>
        <p:sp>
          <p:nvSpPr>
            <p:cNvPr id="63" name="Shape 97"/>
            <p:cNvSpPr/>
            <p:nvPr/>
          </p:nvSpPr>
          <p:spPr>
            <a:xfrm>
              <a:off x="-1056973" y="4700404"/>
              <a:ext cx="7631926" cy="1354082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60910" tIns="60910" rIns="60910" bIns="60910" numCol="1" anchor="ctr">
              <a:spAutoFit/>
            </a:bodyPr>
            <a:lstStyle/>
            <a:p>
              <a:pPr marL="285711" indent="-285711" defTabSz="684714">
                <a:buClr>
                  <a:srgbClr val="000000"/>
                </a:buClr>
                <a:buSzPct val="100000"/>
                <a:buFont typeface="Arial"/>
                <a:buChar char="•"/>
                <a:defRPr sz="1800"/>
              </a:pPr>
              <a:r>
                <a:rPr sz="1400" kern="0" dirty="0" smtClean="0">
                  <a:solidFill>
                    <a:sysClr val="windowText" lastClr="000000"/>
                  </a:solidFill>
                  <a:latin typeface="Calibri"/>
                  <a:ea typeface="Vista Sans OT Medium"/>
                  <a:cs typeface="Calibri"/>
                  <a:sym typeface="Vista Sans OT Medium"/>
                </a:rPr>
                <a:t>Fragmented </a:t>
              </a:r>
              <a:r>
                <a:rPr sz="1400" kern="0" dirty="0">
                  <a:solidFill>
                    <a:sysClr val="windowText" lastClr="000000"/>
                  </a:solidFill>
                  <a:latin typeface="Calibri"/>
                  <a:ea typeface="Vista Sans OT Medium"/>
                  <a:cs typeface="Calibri"/>
                  <a:sym typeface="Vista Sans OT Medium"/>
                </a:rPr>
                <a:t>non-commodity hardware.</a:t>
              </a:r>
              <a:endParaRPr lang="en-US" sz="1400" kern="0" dirty="0">
                <a:solidFill>
                  <a:srgbClr val="FFFFFF"/>
                </a:solidFill>
                <a:latin typeface="Calibri"/>
                <a:ea typeface="Vista Sans OT Medium"/>
                <a:cs typeface="Calibri"/>
                <a:sym typeface="Vista Sans OT Medium"/>
              </a:endParaRPr>
            </a:p>
            <a:p>
              <a:pPr marL="285711" indent="-285711" defTabSz="684714">
                <a:buClr>
                  <a:srgbClr val="000000"/>
                </a:buClr>
                <a:buSzPct val="100000"/>
                <a:buFont typeface="Arial"/>
                <a:buChar char="•"/>
                <a:defRPr sz="1800"/>
              </a:pPr>
              <a:r>
                <a:rPr sz="1400" kern="0" dirty="0">
                  <a:solidFill>
                    <a:sysClr val="windowText" lastClr="000000"/>
                  </a:solidFill>
                  <a:latin typeface="Calibri"/>
                  <a:ea typeface="Vista Sans OT Medium"/>
                  <a:cs typeface="Calibri"/>
                  <a:sym typeface="Vista Sans OT Medium"/>
                </a:rPr>
                <a:t>Physical install per appliance per site</a:t>
              </a:r>
              <a:endParaRPr lang="en-US" sz="1400" kern="0" dirty="0">
                <a:solidFill>
                  <a:srgbClr val="FFFFFF"/>
                </a:solidFill>
                <a:latin typeface="Calibri"/>
                <a:ea typeface="Vista Sans OT Medium"/>
                <a:cs typeface="Calibri"/>
                <a:sym typeface="Vista Sans OT Medium"/>
              </a:endParaRPr>
            </a:p>
            <a:p>
              <a:pPr marL="285711" indent="-285711" defTabSz="684714">
                <a:buClr>
                  <a:srgbClr val="000000"/>
                </a:buClr>
                <a:buSzPct val="100000"/>
                <a:buFont typeface="Arial"/>
                <a:buChar char="•"/>
                <a:defRPr sz="1800"/>
              </a:pPr>
              <a:r>
                <a:rPr sz="1400" kern="0" dirty="0">
                  <a:solidFill>
                    <a:sysClr val="windowText" lastClr="000000"/>
                  </a:solidFill>
                  <a:latin typeface="Calibri"/>
                  <a:ea typeface="Vista Sans OT Medium"/>
                  <a:cs typeface="Calibri"/>
                  <a:sym typeface="Vista Sans OT Medium"/>
                </a:rPr>
                <a:t>Nearly </a:t>
              </a:r>
              <a:r>
                <a:rPr sz="1400" b="1" kern="0" dirty="0">
                  <a:solidFill>
                    <a:srgbClr val="FF0000"/>
                  </a:solidFill>
                  <a:latin typeface="Calibri"/>
                  <a:ea typeface="Vista Sans OT Medium"/>
                  <a:cs typeface="Calibri"/>
                  <a:sym typeface="Vista Sans OT Medium"/>
                </a:rPr>
                <a:t>300+</a:t>
              </a:r>
              <a:r>
                <a:rPr sz="1400" kern="0" dirty="0">
                  <a:solidFill>
                    <a:sysClr val="windowText" lastClr="000000"/>
                  </a:solidFill>
                  <a:latin typeface="Calibri"/>
                  <a:ea typeface="Vista Sans OT Medium"/>
                  <a:cs typeface="Calibri"/>
                  <a:sym typeface="Vista Sans OT Medium"/>
                </a:rPr>
                <a:t> unique deployed appliances.</a:t>
              </a:r>
              <a:endParaRPr lang="en-US" sz="1400" kern="0" dirty="0">
                <a:solidFill>
                  <a:sysClr val="windowText" lastClr="000000"/>
                </a:solidFill>
                <a:latin typeface="Calibri"/>
                <a:ea typeface="Vista Sans OT Medium"/>
                <a:cs typeface="Calibri"/>
                <a:sym typeface="Vista Sans OT Medium"/>
              </a:endParaRPr>
            </a:p>
            <a:p>
              <a:pPr defTabSz="684714">
                <a:buClr>
                  <a:srgbClr val="000000"/>
                </a:buClr>
                <a:buSzPct val="100000"/>
                <a:defRPr sz="1800"/>
              </a:pPr>
              <a:endParaRPr sz="1600" kern="0" dirty="0">
                <a:solidFill>
                  <a:sysClr val="windowText" lastClr="000000"/>
                </a:solidFill>
                <a:latin typeface="Calibri"/>
                <a:ea typeface="Vista Sans OT Medium"/>
                <a:cs typeface="Calibri"/>
                <a:sym typeface="Vista Sans OT Medium"/>
              </a:endParaRPr>
            </a:p>
          </p:txBody>
        </p:sp>
        <p:pic>
          <p:nvPicPr>
            <p:cNvPr id="43" name="image11.jpeg" descr="Product Small Photo"/>
            <p:cNvPicPr/>
            <p:nvPr/>
          </p:nvPicPr>
          <p:blipFill>
            <a:blip r:embed="rId7">
              <a:extLst/>
            </a:blip>
            <a:stretch>
              <a:fillRect/>
            </a:stretch>
          </p:blipFill>
          <p:spPr>
            <a:xfrm>
              <a:off x="3388571" y="3484562"/>
              <a:ext cx="912605" cy="7112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4" name="Shape 100"/>
            <p:cNvSpPr/>
            <p:nvPr/>
          </p:nvSpPr>
          <p:spPr>
            <a:xfrm>
              <a:off x="3490613" y="4108453"/>
              <a:ext cx="620626" cy="348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4" tIns="45714" rIns="45714" bIns="45714" numCol="1" anchor="t">
              <a:spAutoFit/>
            </a:bodyPr>
            <a:lstStyle>
              <a:lvl1pPr>
                <a:defRPr sz="19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257129">
                <a:defRPr sz="1800">
                  <a:solidFill>
                    <a:srgbClr val="000000"/>
                  </a:solidFill>
                </a:defRPr>
              </a:pPr>
              <a:r>
                <a:rPr sz="1100" kern="0" dirty="0">
                  <a:solidFill>
                    <a:srgbClr val="000000"/>
                  </a:solidFill>
                </a:rPr>
                <a:t>B</a:t>
              </a:r>
              <a:r>
                <a:rPr lang="en-US" sz="1100" kern="0" dirty="0">
                  <a:solidFill>
                    <a:srgbClr val="000000"/>
                  </a:solidFill>
                </a:rPr>
                <a:t>NG</a:t>
              </a:r>
              <a:endParaRPr sz="1100" kern="0" dirty="0">
                <a:solidFill>
                  <a:srgbClr val="000000"/>
                </a:solidFill>
              </a:endParaRPr>
            </a:p>
          </p:txBody>
        </p:sp>
        <p:sp>
          <p:nvSpPr>
            <p:cNvPr id="45" name="Shape 101"/>
            <p:cNvSpPr/>
            <p:nvPr/>
          </p:nvSpPr>
          <p:spPr>
            <a:xfrm>
              <a:off x="1898370" y="2693986"/>
              <a:ext cx="963612" cy="348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4" tIns="45714" rIns="45714" bIns="45714" numCol="1" anchor="t">
              <a:spAutoFit/>
            </a:bodyPr>
            <a:lstStyle>
              <a:lvl1pPr>
                <a:defRPr sz="19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257129">
                <a:defRPr sz="1800">
                  <a:solidFill>
                    <a:srgbClr val="000000"/>
                  </a:solidFill>
                </a:defRPr>
              </a:pPr>
              <a:r>
                <a:rPr sz="1100" kern="0" dirty="0">
                  <a:solidFill>
                    <a:srgbClr val="000000"/>
                  </a:solidFill>
                </a:rPr>
                <a:t>Firewall</a:t>
              </a:r>
            </a:p>
          </p:txBody>
        </p:sp>
        <p:pic>
          <p:nvPicPr>
            <p:cNvPr id="46" name="image12.jpeg" descr="http://www.checkpoint.com/images/products/appliances/graphics/main-320x215.jpg"/>
            <p:cNvPicPr/>
            <p:nvPr/>
          </p:nvPicPr>
          <p:blipFill>
            <a:blip r:embed="rId8">
              <a:extLst/>
            </a:blip>
            <a:srcRect l="56769" t="13052" r="4461"/>
            <a:stretch>
              <a:fillRect/>
            </a:stretch>
          </p:blipFill>
          <p:spPr>
            <a:xfrm>
              <a:off x="1907997" y="1836736"/>
              <a:ext cx="850994" cy="889001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pic>
          <p:nvPicPr>
            <p:cNvPr id="47" name="image13.png"/>
            <p:cNvPicPr/>
            <p:nvPr/>
          </p:nvPicPr>
          <p:blipFill>
            <a:blip r:embed="rId9">
              <a:extLst/>
            </a:blip>
            <a:srcRect l="17577" t="40077" r="63269" b="42200"/>
            <a:stretch>
              <a:fillRect/>
            </a:stretch>
          </p:blipFill>
          <p:spPr>
            <a:xfrm>
              <a:off x="390841" y="2179637"/>
              <a:ext cx="1184075" cy="47466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48" name="Shape 104"/>
            <p:cNvSpPr/>
            <p:nvPr/>
          </p:nvSpPr>
          <p:spPr>
            <a:xfrm>
              <a:off x="745099" y="2614613"/>
              <a:ext cx="511154" cy="348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4" tIns="45714" rIns="45714" bIns="45714" numCol="1" anchor="t">
              <a:spAutoFit/>
            </a:bodyPr>
            <a:lstStyle>
              <a:lvl1pPr>
                <a:defRPr sz="19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257129">
                <a:defRPr sz="1800">
                  <a:solidFill>
                    <a:srgbClr val="000000"/>
                  </a:solidFill>
                </a:defRPr>
              </a:pPr>
              <a:r>
                <a:rPr sz="1100" kern="0" dirty="0">
                  <a:solidFill>
                    <a:srgbClr val="000000"/>
                  </a:solidFill>
                </a:rPr>
                <a:t>DPI</a:t>
              </a:r>
            </a:p>
          </p:txBody>
        </p:sp>
        <p:pic>
          <p:nvPicPr>
            <p:cNvPr id="49" name="image14.jpeg" descr="http://di1.shopping.com/images1/pi/98/4d/f4/20219018-100x100-0-0.jpg"/>
            <p:cNvPicPr/>
            <p:nvPr/>
          </p:nvPicPr>
          <p:blipFill>
            <a:blip r:embed="rId10">
              <a:extLst/>
            </a:blip>
            <a:srcRect t="17110" b="18084"/>
            <a:stretch>
              <a:fillRect/>
            </a:stretch>
          </p:blipFill>
          <p:spPr>
            <a:xfrm>
              <a:off x="1823282" y="719137"/>
              <a:ext cx="1355430" cy="604839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0" name="Shape 106"/>
            <p:cNvSpPr/>
            <p:nvPr/>
          </p:nvSpPr>
          <p:spPr>
            <a:xfrm>
              <a:off x="1994635" y="1235077"/>
              <a:ext cx="614012" cy="348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4" tIns="45714" rIns="45714" bIns="45714" numCol="1" anchor="t">
              <a:spAutoFit/>
            </a:bodyPr>
            <a:lstStyle>
              <a:lvl1pPr>
                <a:defRPr sz="19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257129">
                <a:defRPr sz="1800">
                  <a:solidFill>
                    <a:srgbClr val="000000"/>
                  </a:solidFill>
                </a:defRPr>
              </a:pPr>
              <a:r>
                <a:rPr sz="1100" kern="0">
                  <a:solidFill>
                    <a:srgbClr val="000000"/>
                  </a:solidFill>
                </a:rPr>
                <a:t>CDN</a:t>
              </a:r>
            </a:p>
          </p:txBody>
        </p:sp>
        <p:pic>
          <p:nvPicPr>
            <p:cNvPr id="51" name="image15.jpeg" descr="http://solacecdn.s3.amazonaws.com/new/wp-content/uploads/2010/02/3260_front_200p-wide.jpg"/>
            <p:cNvPicPr/>
            <p:nvPr/>
          </p:nvPicPr>
          <p:blipFill>
            <a:blip r:embed="rId11">
              <a:extLst/>
            </a:blip>
            <a:stretch>
              <a:fillRect/>
            </a:stretch>
          </p:blipFill>
          <p:spPr>
            <a:xfrm>
              <a:off x="390841" y="595312"/>
              <a:ext cx="1363131" cy="746126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2" name="Shape 108"/>
            <p:cNvSpPr/>
            <p:nvPr/>
          </p:nvSpPr>
          <p:spPr>
            <a:xfrm>
              <a:off x="597986" y="1343020"/>
              <a:ext cx="1062430" cy="574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4" tIns="45714" rIns="45714" bIns="45714" numCol="1" anchor="t">
              <a:spAutoFit/>
            </a:bodyPr>
            <a:lstStyle/>
            <a:p>
              <a:pPr algn="ctr" defTabSz="257129">
                <a:defRPr sz="1800"/>
              </a:pPr>
              <a:r>
                <a:rPr sz="11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Message</a:t>
              </a:r>
              <a:endPara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257129">
                <a:defRPr sz="1800"/>
              </a:pPr>
              <a:r>
                <a:rPr sz="11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Router</a:t>
              </a:r>
            </a:p>
          </p:txBody>
        </p:sp>
        <p:pic>
          <p:nvPicPr>
            <p:cNvPr id="53" name="image16.jpeg" descr="http://farm5.static.flickr.com/4111/4949006335_e8a306f6c2.jpg"/>
            <p:cNvPicPr/>
            <p:nvPr/>
          </p:nvPicPr>
          <p:blipFill>
            <a:blip r:embed="rId12">
              <a:extLst/>
            </a:blip>
            <a:stretch>
              <a:fillRect/>
            </a:stretch>
          </p:blipFill>
          <p:spPr>
            <a:xfrm>
              <a:off x="3215291" y="1905000"/>
              <a:ext cx="1170598" cy="877888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4" name="Shape 110"/>
            <p:cNvSpPr/>
            <p:nvPr/>
          </p:nvSpPr>
          <p:spPr>
            <a:xfrm>
              <a:off x="3222193" y="2671762"/>
              <a:ext cx="1272312" cy="574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4" tIns="45714" rIns="45714" bIns="45714" numCol="1" anchor="t">
              <a:spAutoFit/>
            </a:bodyPr>
            <a:lstStyle/>
            <a:p>
              <a:pPr algn="ctr" defTabSz="257129">
                <a:defRPr sz="1800"/>
              </a:pPr>
              <a:r>
                <a:rPr sz="11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Carrier</a:t>
              </a:r>
              <a:br>
                <a:rPr sz="11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</a:br>
              <a:r>
                <a:rPr sz="11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Grade NAT</a:t>
              </a:r>
            </a:p>
          </p:txBody>
        </p:sp>
        <p:pic>
          <p:nvPicPr>
            <p:cNvPr id="55" name="image17.jpeg" descr="http://partners.varphonex.com/images/acme_border_controller.jpg"/>
            <p:cNvPicPr/>
            <p:nvPr/>
          </p:nvPicPr>
          <p:blipFill rotWithShape="1">
            <a:blip r:embed="rId13">
              <a:extLst/>
            </a:blip>
            <a:srcRect t="25451" r="5466"/>
            <a:stretch/>
          </p:blipFill>
          <p:spPr>
            <a:xfrm>
              <a:off x="3253799" y="595313"/>
              <a:ext cx="1132090" cy="720725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6" name="Shape 112"/>
            <p:cNvSpPr/>
            <p:nvPr/>
          </p:nvSpPr>
          <p:spPr>
            <a:xfrm>
              <a:off x="3200266" y="1225548"/>
              <a:ext cx="1691608" cy="574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4" tIns="45714" rIns="45714" bIns="45714" numCol="1" anchor="t">
              <a:spAutoFit/>
            </a:bodyPr>
            <a:lstStyle/>
            <a:p>
              <a:pPr algn="ctr" defTabSz="257129">
                <a:defRPr sz="1800"/>
              </a:pPr>
              <a:r>
                <a:rPr sz="11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Session Border</a:t>
              </a:r>
              <a:endParaRPr sz="1400" kern="0" dirty="0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endParaRPr>
            </a:p>
            <a:p>
              <a:pPr algn="ctr" defTabSz="257129">
                <a:defRPr sz="1800"/>
              </a:pPr>
              <a:r>
                <a:rPr sz="1100" kern="0" dirty="0">
                  <a:solidFill>
                    <a:srgbClr val="000000"/>
                  </a:solidFill>
                  <a:latin typeface="Calibri"/>
                  <a:ea typeface="Calibri"/>
                  <a:cs typeface="Calibri"/>
                  <a:sym typeface="Calibri"/>
                </a:rPr>
                <a:t>Controller</a:t>
              </a:r>
            </a:p>
          </p:txBody>
        </p:sp>
        <p:pic>
          <p:nvPicPr>
            <p:cNvPr id="57" name="image18.jpeg" descr="Large Photo"/>
            <p:cNvPicPr/>
            <p:nvPr/>
          </p:nvPicPr>
          <p:blipFill>
            <a:blip r:embed="rId14">
              <a:extLst/>
            </a:blip>
            <a:stretch>
              <a:fillRect/>
            </a:stretch>
          </p:blipFill>
          <p:spPr>
            <a:xfrm>
              <a:off x="1894519" y="3332162"/>
              <a:ext cx="820189" cy="825500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58" name="Shape 114"/>
            <p:cNvSpPr/>
            <p:nvPr/>
          </p:nvSpPr>
          <p:spPr>
            <a:xfrm>
              <a:off x="1761673" y="4122740"/>
              <a:ext cx="1169208" cy="348797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none" lIns="45714" tIns="45714" rIns="45714" bIns="45714" numCol="1" anchor="t">
              <a:spAutoFit/>
            </a:bodyPr>
            <a:lstStyle>
              <a:lvl1pPr>
                <a:defRPr sz="19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257129">
                <a:defRPr sz="1800">
                  <a:solidFill>
                    <a:srgbClr val="000000"/>
                  </a:solidFill>
                </a:defRPr>
              </a:pPr>
              <a:r>
                <a:rPr sz="1100" kern="0">
                  <a:solidFill>
                    <a:srgbClr val="000000"/>
                  </a:solidFill>
                </a:rPr>
                <a:t>PE Router</a:t>
              </a:r>
            </a:p>
          </p:txBody>
        </p:sp>
        <p:pic>
          <p:nvPicPr>
            <p:cNvPr id="59" name="image19.jpeg" descr="http://2.bp.blogspot.com/_pdKr5yG7P3w/TQm9ZEZTQJI/AAAAAAAAAr8/TISpPJl3gx4/s1600/Untitled.png"/>
            <p:cNvPicPr/>
            <p:nvPr/>
          </p:nvPicPr>
          <p:blipFill>
            <a:blip r:embed="rId15">
              <a:extLst/>
            </a:blip>
            <a:stretch>
              <a:fillRect/>
            </a:stretch>
          </p:blipFill>
          <p:spPr>
            <a:xfrm>
              <a:off x="367737" y="3165475"/>
              <a:ext cx="947261" cy="1001713"/>
            </a:xfrm>
            <a:prstGeom prst="rect">
              <a:avLst/>
            </a:prstGeom>
            <a:ln w="12700" cap="flat">
              <a:noFill/>
              <a:miter lim="400000"/>
            </a:ln>
            <a:effectLst/>
          </p:spPr>
        </p:pic>
        <p:sp>
          <p:nvSpPr>
            <p:cNvPr id="60" name="Shape 116"/>
            <p:cNvSpPr/>
            <p:nvPr/>
          </p:nvSpPr>
          <p:spPr>
            <a:xfrm>
              <a:off x="61611" y="4105280"/>
              <a:ext cx="1819432" cy="574500"/>
            </a:xfrm>
            <a:prstGeom prst="rect">
              <a:avLst/>
            </a:prstGeom>
            <a:noFill/>
            <a:ln w="12700" cap="flat">
              <a:noFill/>
              <a:miter lim="400000"/>
            </a:ln>
            <a:effectLst/>
            <a:extLst>
              <a:ext uri="{C572A759-6A51-4108-AA02-DFA0A04FC94B}">
                <ma14:wrappingTextBoxFlag xmlns:ma14="http://schemas.microsoft.com/office/mac/drawingml/2011/main" val="1"/>
              </a:ext>
            </a:extLst>
          </p:spPr>
          <p:txBody>
            <a:bodyPr wrap="square" lIns="45714" tIns="45714" rIns="45714" bIns="45714" numCol="1" anchor="t">
              <a:spAutoFit/>
            </a:bodyPr>
            <a:lstStyle>
              <a:lvl1pPr>
                <a:defRPr sz="1900">
                  <a:solidFill>
                    <a:srgbClr val="0070C0"/>
                  </a:solidFill>
                  <a:latin typeface="Calibri"/>
                  <a:ea typeface="Calibri"/>
                  <a:cs typeface="Calibri"/>
                  <a:sym typeface="Calibri"/>
                </a:defRPr>
              </a:lvl1pPr>
            </a:lstStyle>
            <a:p>
              <a:pPr defTabSz="257129">
                <a:defRPr sz="1800">
                  <a:solidFill>
                    <a:srgbClr val="000000"/>
                  </a:solidFill>
                </a:defRPr>
              </a:pPr>
              <a:r>
                <a:rPr sz="1100" kern="0" dirty="0">
                  <a:solidFill>
                    <a:srgbClr val="000000"/>
                  </a:solidFill>
                </a:rPr>
                <a:t>SGSN/GGSN/PDN-GW</a:t>
              </a:r>
            </a:p>
          </p:txBody>
        </p:sp>
      </p:grpSp>
      <p:cxnSp>
        <p:nvCxnSpPr>
          <p:cNvPr id="4" name="Straight Connector 3"/>
          <p:cNvCxnSpPr/>
          <p:nvPr/>
        </p:nvCxnSpPr>
        <p:spPr>
          <a:xfrm flipV="1">
            <a:off x="2411237" y="1630388"/>
            <a:ext cx="1527397" cy="1863275"/>
          </a:xfrm>
          <a:prstGeom prst="line">
            <a:avLst/>
          </a:prstGeom>
          <a:ln w="127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6" name="Straight Connector 5"/>
          <p:cNvCxnSpPr/>
          <p:nvPr/>
        </p:nvCxnSpPr>
        <p:spPr>
          <a:xfrm>
            <a:off x="2752480" y="5004591"/>
            <a:ext cx="1472263" cy="616540"/>
          </a:xfrm>
          <a:prstGeom prst="line">
            <a:avLst/>
          </a:prstGeom>
          <a:ln w="12700" cmpd="sng">
            <a:prstDash val="dash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" name="Rectangle 4"/>
          <p:cNvSpPr/>
          <p:nvPr/>
        </p:nvSpPr>
        <p:spPr>
          <a:xfrm>
            <a:off x="3575383" y="5861637"/>
            <a:ext cx="4382029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Huge source </a:t>
            </a:r>
            <a:r>
              <a:rPr lang="en-US" dirty="0">
                <a:solidFill>
                  <a:srgbClr val="FF0000"/>
                </a:solidFill>
                <a:latin typeface="Calibri"/>
              </a:rPr>
              <a:t>of CAPEX/</a:t>
            </a:r>
            <a:r>
              <a:rPr lang="en-US" dirty="0" smtClean="0">
                <a:solidFill>
                  <a:srgbClr val="FF0000"/>
                </a:solidFill>
                <a:latin typeface="Calibri"/>
              </a:rPr>
              <a:t>OPEX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Not geared for Agility/ Programmability</a:t>
            </a:r>
          </a:p>
          <a:p>
            <a:r>
              <a:rPr lang="en-US" dirty="0" smtClean="0">
                <a:solidFill>
                  <a:srgbClr val="FF0000"/>
                </a:solidFill>
                <a:latin typeface="Calibri"/>
              </a:rPr>
              <a:t>Does not benefit from Commodity Hardware</a:t>
            </a:r>
            <a:endParaRPr lang="en-US" dirty="0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523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5" name="Picture 104" descr="house-icon.jpg"/>
          <p:cNvPicPr>
            <a:picLocks noChangeAspect="1"/>
          </p:cNvPicPr>
          <p:nvPr/>
        </p:nvPicPr>
        <p:blipFill>
          <a:blip r:embed="rId3">
            <a:alphaModFix amt="21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375" y="4404865"/>
            <a:ext cx="1803601" cy="1672305"/>
          </a:xfrm>
          <a:prstGeom prst="rect">
            <a:avLst/>
          </a:prstGeom>
        </p:spPr>
      </p:pic>
      <p:pic>
        <p:nvPicPr>
          <p:cNvPr id="186" name="Picture 185" descr="glass-building.jpg"/>
          <p:cNvPicPr>
            <a:picLocks noChangeAspect="1"/>
          </p:cNvPicPr>
          <p:nvPr/>
        </p:nvPicPr>
        <p:blipFill>
          <a:blip r:embed="rId4">
            <a:alphaModFix amt="32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1713" y="1025641"/>
            <a:ext cx="4765390" cy="533208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3" name="TextBox 2"/>
          <p:cNvSpPr txBox="1"/>
          <p:nvPr/>
        </p:nvSpPr>
        <p:spPr>
          <a:xfrm>
            <a:off x="4582060" y="5659437"/>
            <a:ext cx="4130925" cy="215417"/>
          </a:xfrm>
          <a:prstGeom prst="rect">
            <a:avLst/>
          </a:prstGeom>
          <a:solidFill>
            <a:srgbClr val="F2F2F2"/>
          </a:solidFill>
        </p:spPr>
        <p:txBody>
          <a:bodyPr wrap="square" lIns="91414" tIns="45707" rIns="91414" bIns="45707" rtlCol="0">
            <a:spAutoFit/>
          </a:bodyPr>
          <a:lstStyle/>
          <a:p>
            <a:pPr defTabSz="456802"/>
            <a:endParaRPr lang="en-US" sz="8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4573470" y="2630569"/>
            <a:ext cx="709065" cy="2308213"/>
          </a:xfrm>
          <a:prstGeom prst="rect">
            <a:avLst/>
          </a:prstGeom>
          <a:solidFill>
            <a:schemeClr val="bg1"/>
          </a:solidFill>
        </p:spPr>
        <p:txBody>
          <a:bodyPr wrap="square" lIns="91329" tIns="45665" rIns="91329" bIns="45665" rtlCol="0">
            <a:spAutoFit/>
          </a:bodyPr>
          <a:lstStyle/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" name="Rectangle 3"/>
          <p:cNvSpPr/>
          <p:nvPr/>
        </p:nvSpPr>
        <p:spPr bwMode="auto">
          <a:xfrm>
            <a:off x="4851113" y="4733248"/>
            <a:ext cx="3861864" cy="932925"/>
          </a:xfrm>
          <a:prstGeom prst="rect">
            <a:avLst/>
          </a:prstGeom>
          <a:solidFill>
            <a:schemeClr val="bg1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329" tIns="45665" rIns="91329" bIns="45665" numCol="1" rtlCol="0" anchor="t" anchorCtr="0" compatLnSpc="1">
            <a:prstTxWarp prst="textNoShape">
              <a:avLst/>
            </a:prstTxWarp>
            <a:noAutofit/>
          </a:bodyPr>
          <a:lstStyle/>
          <a:p>
            <a:pPr defTabSz="913892"/>
            <a:endParaRPr lang="en-US" sz="1600" b="1" kern="0" dirty="0">
              <a:solidFill>
                <a:prstClr val="white"/>
              </a:solidFill>
              <a:latin typeface="Calibri"/>
              <a:ea typeface="Arial"/>
              <a:cs typeface="Arial"/>
              <a:sym typeface="Arial"/>
              <a:rtl val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1158" y="2632677"/>
            <a:ext cx="3861865" cy="221791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5" descr="B ser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070361" y="4684881"/>
            <a:ext cx="561335" cy="10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6" descr="B ser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01426" y="4655921"/>
            <a:ext cx="561335" cy="10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8" name="Group 7"/>
          <p:cNvGrpSpPr/>
          <p:nvPr/>
        </p:nvGrpSpPr>
        <p:grpSpPr>
          <a:xfrm rot="5400000">
            <a:off x="4970951" y="5042285"/>
            <a:ext cx="608673" cy="173928"/>
            <a:chOff x="9348395" y="4647304"/>
            <a:chExt cx="980740" cy="358590"/>
          </a:xfrm>
        </p:grpSpPr>
        <p:cxnSp>
          <p:nvCxnSpPr>
            <p:cNvPr id="9" name="Straight Connector 8"/>
            <p:cNvCxnSpPr/>
            <p:nvPr/>
          </p:nvCxnSpPr>
          <p:spPr>
            <a:xfrm>
              <a:off x="9348395" y="4647304"/>
              <a:ext cx="10758" cy="3550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9511553" y="4647304"/>
              <a:ext cx="10758" cy="3550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9678296" y="4650892"/>
              <a:ext cx="10758" cy="3550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9837867" y="4647304"/>
              <a:ext cx="10758" cy="3550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3" name="Straight Connector 12"/>
            <p:cNvCxnSpPr/>
            <p:nvPr/>
          </p:nvCxnSpPr>
          <p:spPr>
            <a:xfrm>
              <a:off x="9984889" y="4649098"/>
              <a:ext cx="10758" cy="355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4" name="Straight Connector 13"/>
            <p:cNvCxnSpPr/>
            <p:nvPr/>
          </p:nvCxnSpPr>
          <p:spPr>
            <a:xfrm>
              <a:off x="10146254" y="4650892"/>
              <a:ext cx="10758" cy="355002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5" name="Straight Connector 14"/>
            <p:cNvCxnSpPr/>
            <p:nvPr/>
          </p:nvCxnSpPr>
          <p:spPr>
            <a:xfrm>
              <a:off x="10318377" y="4649098"/>
              <a:ext cx="10758" cy="35500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16" name="Group 15"/>
          <p:cNvGrpSpPr/>
          <p:nvPr/>
        </p:nvGrpSpPr>
        <p:grpSpPr>
          <a:xfrm rot="5400000">
            <a:off x="8432959" y="4264616"/>
            <a:ext cx="608673" cy="173928"/>
            <a:chOff x="9348395" y="4647304"/>
            <a:chExt cx="980740" cy="358590"/>
          </a:xfrm>
        </p:grpSpPr>
        <p:cxnSp>
          <p:nvCxnSpPr>
            <p:cNvPr id="17" name="Straight Connector 16"/>
            <p:cNvCxnSpPr/>
            <p:nvPr/>
          </p:nvCxnSpPr>
          <p:spPr>
            <a:xfrm>
              <a:off x="9348395" y="4647304"/>
              <a:ext cx="10758" cy="3550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>
              <a:off x="9511553" y="4647304"/>
              <a:ext cx="10758" cy="3550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9" name="Straight Connector 18"/>
            <p:cNvCxnSpPr/>
            <p:nvPr/>
          </p:nvCxnSpPr>
          <p:spPr>
            <a:xfrm>
              <a:off x="9678296" y="4650892"/>
              <a:ext cx="10758" cy="3550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Straight Connector 19"/>
            <p:cNvCxnSpPr/>
            <p:nvPr/>
          </p:nvCxnSpPr>
          <p:spPr>
            <a:xfrm>
              <a:off x="9837867" y="4647304"/>
              <a:ext cx="10758" cy="355002"/>
            </a:xfrm>
            <a:prstGeom prst="line">
              <a:avLst/>
            </a:prstGeom>
            <a:ln w="38100"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9984889" y="4649098"/>
              <a:ext cx="10758" cy="355002"/>
            </a:xfrm>
            <a:prstGeom prst="line">
              <a:avLst/>
            </a:prstGeom>
            <a:ln w="381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0146254" y="4650892"/>
              <a:ext cx="10758" cy="355002"/>
            </a:xfrm>
            <a:prstGeom prst="line">
              <a:avLst/>
            </a:prstGeom>
            <a:ln w="38100">
              <a:solidFill>
                <a:schemeClr val="accent5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10318377" y="4649098"/>
              <a:ext cx="10758" cy="355002"/>
            </a:xfrm>
            <a:prstGeom prst="line">
              <a:avLst/>
            </a:prstGeom>
            <a:ln w="38100">
              <a:solidFill>
                <a:schemeClr val="accent3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24" name="Rectangle 23"/>
          <p:cNvSpPr/>
          <p:nvPr/>
        </p:nvSpPr>
        <p:spPr>
          <a:xfrm>
            <a:off x="5361664" y="4709753"/>
            <a:ext cx="288832" cy="8513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defTabSz="913892"/>
            <a:r>
              <a:rPr lang="en-US" sz="1000" kern="0" dirty="0">
                <a:solidFill>
                  <a:prstClr val="white"/>
                </a:solidFill>
                <a:latin typeface="Arial"/>
                <a:sym typeface="Arial"/>
                <a:rtl val="0"/>
              </a:rPr>
              <a:t>IO</a:t>
            </a:r>
          </a:p>
        </p:txBody>
      </p:sp>
      <p:sp>
        <p:nvSpPr>
          <p:cNvPr id="25" name="Rectangle 24"/>
          <p:cNvSpPr/>
          <p:nvPr/>
        </p:nvSpPr>
        <p:spPr>
          <a:xfrm>
            <a:off x="8362321" y="3902806"/>
            <a:ext cx="288832" cy="8513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defTabSz="913892"/>
            <a:r>
              <a:rPr lang="en-US" sz="1000" kern="0" dirty="0">
                <a:solidFill>
                  <a:prstClr val="white"/>
                </a:solidFill>
                <a:latin typeface="Arial"/>
                <a:sym typeface="Arial"/>
                <a:rtl val="0"/>
              </a:rPr>
              <a:t>IO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8394722" y="4757174"/>
            <a:ext cx="565202" cy="461554"/>
          </a:xfrm>
          <a:prstGeom prst="rect">
            <a:avLst/>
          </a:prstGeom>
          <a:noFill/>
        </p:spPr>
        <p:txBody>
          <a:bodyPr wrap="square" lIns="91329" tIns="45665" rIns="91329" bIns="45665" rtlCol="0">
            <a:spAutoFit/>
          </a:bodyPr>
          <a:lstStyle/>
          <a:p>
            <a:pPr defTabSz="913892"/>
            <a:r>
              <a:rPr lang="en-US" sz="800" kern="0" dirty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  <a:sym typeface="Arial"/>
                <a:rtl val="0"/>
              </a:rPr>
              <a:t>Metro Core</a:t>
            </a:r>
          </a:p>
          <a:p>
            <a:pPr defTabSz="913892"/>
            <a:r>
              <a:rPr lang="en-US" sz="800" kern="0" dirty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  <a:sym typeface="Arial"/>
                <a:rtl val="0"/>
              </a:rPr>
              <a:t> Link</a:t>
            </a:r>
          </a:p>
        </p:txBody>
      </p:sp>
      <p:pic>
        <p:nvPicPr>
          <p:cNvPr id="27" name="Picture 26" descr="B ser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940153" y="4657521"/>
            <a:ext cx="561335" cy="10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Rectangle 27"/>
          <p:cNvSpPr/>
          <p:nvPr/>
        </p:nvSpPr>
        <p:spPr>
          <a:xfrm>
            <a:off x="7927693" y="3890471"/>
            <a:ext cx="288832" cy="851399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defTabSz="913892"/>
            <a:r>
              <a:rPr lang="en-US" sz="1000" kern="0" dirty="0">
                <a:solidFill>
                  <a:prstClr val="white"/>
                </a:solidFill>
                <a:latin typeface="Arial"/>
                <a:sym typeface="Arial"/>
                <a:rtl val="0"/>
              </a:rPr>
              <a:t>IO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4582053" y="5283151"/>
            <a:ext cx="565894" cy="430776"/>
          </a:xfrm>
          <a:prstGeom prst="rect">
            <a:avLst/>
          </a:prstGeom>
          <a:solidFill>
            <a:schemeClr val="bg1"/>
          </a:solidFill>
        </p:spPr>
        <p:txBody>
          <a:bodyPr wrap="none" lIns="91329" tIns="45665" rIns="91329" bIns="45665" rtlCol="0">
            <a:spAutoFit/>
          </a:bodyPr>
          <a:lstStyle/>
          <a:p>
            <a:pPr defTabSz="913892"/>
            <a:r>
              <a:rPr lang="en-US" sz="1100" kern="0" dirty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  <a:sym typeface="Arial"/>
                <a:rtl val="0"/>
              </a:rPr>
              <a:t>Access</a:t>
            </a:r>
            <a:br>
              <a:rPr lang="en-US" sz="1100" kern="0" dirty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  <a:sym typeface="Arial"/>
                <a:rtl val="0"/>
              </a:rPr>
            </a:br>
            <a:r>
              <a:rPr lang="en-US" sz="1100" kern="0" dirty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  <a:sym typeface="Arial"/>
                <a:rtl val="0"/>
              </a:rPr>
              <a:t>Link</a:t>
            </a:r>
          </a:p>
        </p:txBody>
      </p:sp>
      <p:pic>
        <p:nvPicPr>
          <p:cNvPr id="30" name="Picture 29" descr="B ser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7373212" y="4684744"/>
            <a:ext cx="561335" cy="10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2" name="TextBox 31"/>
          <p:cNvSpPr txBox="1"/>
          <p:nvPr/>
        </p:nvSpPr>
        <p:spPr>
          <a:xfrm>
            <a:off x="5377158" y="3519236"/>
            <a:ext cx="564070" cy="246175"/>
          </a:xfrm>
          <a:prstGeom prst="rect">
            <a:avLst/>
          </a:prstGeom>
          <a:solidFill>
            <a:srgbClr val="2B5DCE"/>
          </a:solidFill>
        </p:spPr>
        <p:txBody>
          <a:bodyPr wrap="square" lIns="91394" tIns="45697" rIns="91394" bIns="45697" rtlCol="0">
            <a:spAutoFit/>
          </a:bodyPr>
          <a:lstStyle/>
          <a:p>
            <a:pPr algn="ctr" defTabSz="913892"/>
            <a:r>
              <a:rPr lang="en-US" sz="1000" kern="0" dirty="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rtl val="0"/>
              </a:rPr>
              <a:t>Fabric 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870682" y="2766916"/>
            <a:ext cx="697358" cy="399998"/>
          </a:xfrm>
          <a:prstGeom prst="rect">
            <a:avLst/>
          </a:prstGeom>
          <a:solidFill>
            <a:schemeClr val="bg1"/>
          </a:solidFill>
        </p:spPr>
        <p:txBody>
          <a:bodyPr wrap="square" lIns="91329" tIns="45665" rIns="91329" bIns="45665" rtlCol="0">
            <a:spAutoFit/>
          </a:bodyPr>
          <a:lstStyle/>
          <a:p>
            <a:pPr defTabSz="913892"/>
            <a:r>
              <a:rPr lang="en-US" sz="1000" kern="0" dirty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  <a:sym typeface="Arial"/>
                <a:rtl val="0"/>
              </a:rPr>
              <a:t>Spine</a:t>
            </a:r>
          </a:p>
          <a:p>
            <a:pPr defTabSz="913892"/>
            <a:r>
              <a:rPr lang="en-US" sz="1000" kern="0" dirty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  <a:sym typeface="Arial"/>
                <a:rtl val="0"/>
              </a:rPr>
              <a:t>Switches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4582049" y="3915613"/>
            <a:ext cx="737104" cy="399998"/>
          </a:xfrm>
          <a:prstGeom prst="rect">
            <a:avLst/>
          </a:prstGeom>
          <a:solidFill>
            <a:schemeClr val="bg1"/>
          </a:solidFill>
        </p:spPr>
        <p:txBody>
          <a:bodyPr wrap="square" lIns="91329" tIns="45665" rIns="91329" bIns="45665" rtlCol="0">
            <a:spAutoFit/>
          </a:bodyPr>
          <a:lstStyle/>
          <a:p>
            <a:pPr defTabSz="913892"/>
            <a:r>
              <a:rPr lang="en-US" sz="1000" kern="0" dirty="0">
                <a:solidFill>
                  <a:srgbClr val="000000"/>
                </a:solidFill>
                <a:latin typeface="Calibri" pitchFamily="34" charset="0"/>
                <a:ea typeface="Arial"/>
                <a:cs typeface="Arial"/>
                <a:sym typeface="Arial"/>
                <a:rtl val="0"/>
              </a:rPr>
              <a:t>Leaf Switches</a:t>
            </a:r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6554131" y="4883895"/>
            <a:ext cx="492335" cy="291540"/>
          </a:xfrm>
          <a:prstGeom prst="roundRect">
            <a:avLst/>
          </a:prstGeom>
          <a:solidFill>
            <a:srgbClr val="2B5D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defTabSz="913892"/>
            <a:r>
              <a:rPr lang="en-US" sz="800" kern="0" dirty="0" err="1">
                <a:solidFill>
                  <a:srgbClr val="FFFFFF"/>
                </a:solidFill>
                <a:latin typeface="Arial"/>
                <a:sym typeface="Arial"/>
                <a:rtl val="0"/>
              </a:rPr>
              <a:t>vBNG</a:t>
            </a:r>
            <a:endParaRPr lang="en-US" sz="800" kern="0" dirty="0">
              <a:solidFill>
                <a:srgbClr val="FFFFFF"/>
              </a:solidFill>
              <a:latin typeface="Arial"/>
              <a:sym typeface="Arial"/>
              <a:rtl val="0"/>
            </a:endParaRPr>
          </a:p>
        </p:txBody>
      </p:sp>
      <p:sp>
        <p:nvSpPr>
          <p:cNvPr id="45" name="Rounded Rectangle 44"/>
          <p:cNvSpPr/>
          <p:nvPr/>
        </p:nvSpPr>
        <p:spPr>
          <a:xfrm>
            <a:off x="6150344" y="5241927"/>
            <a:ext cx="473833" cy="291540"/>
          </a:xfrm>
          <a:prstGeom prst="roundRect">
            <a:avLst/>
          </a:prstGeom>
          <a:solidFill>
            <a:srgbClr val="2B5D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defTabSz="913892"/>
            <a:r>
              <a:rPr lang="en-US" sz="800" kern="0" dirty="0" err="1">
                <a:solidFill>
                  <a:srgbClr val="FFFFFF"/>
                </a:solidFill>
                <a:latin typeface="Arial"/>
                <a:sym typeface="Arial"/>
                <a:rtl val="0"/>
              </a:rPr>
              <a:t>vCPE</a:t>
            </a:r>
            <a:endParaRPr lang="en-US" sz="800" kern="0" dirty="0">
              <a:solidFill>
                <a:srgbClr val="FFFFFF"/>
              </a:solidFill>
              <a:latin typeface="Arial"/>
              <a:sym typeface="Arial"/>
              <a:rtl val="0"/>
            </a:endParaRPr>
          </a:p>
        </p:txBody>
      </p:sp>
      <p:pic>
        <p:nvPicPr>
          <p:cNvPr id="46" name="Picture 45" descr="B server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5682845" y="4657521"/>
            <a:ext cx="561335" cy="10388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8" name="Rounded Rectangle 47"/>
          <p:cNvSpPr/>
          <p:nvPr/>
        </p:nvSpPr>
        <p:spPr>
          <a:xfrm>
            <a:off x="5779729" y="4916931"/>
            <a:ext cx="456574" cy="291540"/>
          </a:xfrm>
          <a:prstGeom prst="roundRect">
            <a:avLst/>
          </a:prstGeom>
          <a:solidFill>
            <a:srgbClr val="2B5D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defTabSz="913892"/>
            <a:r>
              <a:rPr lang="en-US" sz="800" kern="0" dirty="0" err="1">
                <a:solidFill>
                  <a:srgbClr val="FFFFFF"/>
                </a:solidFill>
                <a:latin typeface="Arial"/>
                <a:sym typeface="Arial"/>
                <a:rtl val="0"/>
              </a:rPr>
              <a:t>vOLT</a:t>
            </a:r>
            <a:endParaRPr lang="en-US" sz="800" kern="0" dirty="0">
              <a:solidFill>
                <a:srgbClr val="FFFFFF"/>
              </a:solidFill>
              <a:latin typeface="Arial"/>
              <a:sym typeface="Arial"/>
              <a:rtl val="0"/>
            </a:endParaRPr>
          </a:p>
        </p:txBody>
      </p:sp>
      <p:sp>
        <p:nvSpPr>
          <p:cNvPr id="49" name="Rectangle 48"/>
          <p:cNvSpPr/>
          <p:nvPr/>
        </p:nvSpPr>
        <p:spPr bwMode="auto">
          <a:xfrm>
            <a:off x="7087147" y="1955119"/>
            <a:ext cx="1625842" cy="677572"/>
          </a:xfrm>
          <a:prstGeom prst="rect">
            <a:avLst/>
          </a:prstGeom>
          <a:solidFill>
            <a:schemeClr val="accent4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329" tIns="45665" rIns="91329" bIns="4566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3892"/>
            <a:r>
              <a:rPr lang="en-US" sz="1400" kern="0" dirty="0">
                <a:solidFill>
                  <a:prstClr val="white"/>
                </a:solidFill>
                <a:latin typeface="Calibri"/>
                <a:sym typeface="Arial"/>
                <a:rtl val="0"/>
              </a:rPr>
              <a:t>NFVI </a:t>
            </a:r>
            <a:r>
              <a:rPr lang="en-US" sz="1400" kern="0" dirty="0" err="1">
                <a:solidFill>
                  <a:prstClr val="white"/>
                </a:solidFill>
                <a:latin typeface="Calibri"/>
                <a:sym typeface="Arial"/>
                <a:rtl val="0"/>
              </a:rPr>
              <a:t>Orch</a:t>
            </a:r>
            <a:r>
              <a:rPr lang="en-US" sz="1400" kern="0" dirty="0">
                <a:solidFill>
                  <a:prstClr val="white"/>
                </a:solidFill>
                <a:latin typeface="Calibri"/>
                <a:sym typeface="Arial"/>
                <a:rtl val="0"/>
              </a:rPr>
              <a:t>- XOS</a:t>
            </a:r>
          </a:p>
        </p:txBody>
      </p:sp>
      <p:sp>
        <p:nvSpPr>
          <p:cNvPr id="78" name="Rounded Rectangle 77"/>
          <p:cNvSpPr/>
          <p:nvPr/>
        </p:nvSpPr>
        <p:spPr>
          <a:xfrm>
            <a:off x="7046462" y="5157435"/>
            <a:ext cx="473489" cy="291540"/>
          </a:xfrm>
          <a:prstGeom prst="roundRect">
            <a:avLst/>
          </a:prstGeom>
          <a:solidFill>
            <a:srgbClr val="2B5D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defTabSz="913892"/>
            <a:r>
              <a:rPr lang="en-US" sz="700" kern="0" dirty="0">
                <a:solidFill>
                  <a:srgbClr val="FFFFFF"/>
                </a:solidFill>
                <a:latin typeface="Arial"/>
                <a:sym typeface="Arial"/>
                <a:rtl val="0"/>
              </a:rPr>
              <a:t>DHCP</a:t>
            </a:r>
          </a:p>
        </p:txBody>
      </p:sp>
      <p:sp>
        <p:nvSpPr>
          <p:cNvPr id="79" name="Rounded Rectangle 78"/>
          <p:cNvSpPr/>
          <p:nvPr/>
        </p:nvSpPr>
        <p:spPr>
          <a:xfrm>
            <a:off x="7519955" y="4868675"/>
            <a:ext cx="438727" cy="291540"/>
          </a:xfrm>
          <a:prstGeom prst="roundRect">
            <a:avLst/>
          </a:prstGeom>
          <a:solidFill>
            <a:srgbClr val="2B5D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defTabSz="913892"/>
            <a:r>
              <a:rPr lang="en-US" sz="700" kern="0" dirty="0">
                <a:solidFill>
                  <a:srgbClr val="FFFFFF"/>
                </a:solidFill>
                <a:latin typeface="Arial"/>
                <a:sym typeface="Arial"/>
                <a:rtl val="0"/>
              </a:rPr>
              <a:t>LDAP</a:t>
            </a:r>
          </a:p>
        </p:txBody>
      </p:sp>
      <p:sp>
        <p:nvSpPr>
          <p:cNvPr id="80" name="Rounded Rectangle 79"/>
          <p:cNvSpPr/>
          <p:nvPr/>
        </p:nvSpPr>
        <p:spPr>
          <a:xfrm>
            <a:off x="7519921" y="5232559"/>
            <a:ext cx="568038" cy="291540"/>
          </a:xfrm>
          <a:prstGeom prst="roundRect">
            <a:avLst/>
          </a:prstGeom>
          <a:solidFill>
            <a:srgbClr val="2B5DCE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lIns="91394" tIns="45697" rIns="91394" bIns="45697" rtlCol="0" anchor="ctr"/>
          <a:lstStyle/>
          <a:p>
            <a:pPr defTabSz="913892"/>
            <a:r>
              <a:rPr lang="en-US" sz="700" kern="0" dirty="0">
                <a:solidFill>
                  <a:srgbClr val="FFFFFF"/>
                </a:solidFill>
                <a:latin typeface="Arial"/>
                <a:sym typeface="Arial"/>
                <a:rtl val="0"/>
              </a:rPr>
              <a:t>RADIUS</a:t>
            </a:r>
          </a:p>
        </p:txBody>
      </p:sp>
      <p:cxnSp>
        <p:nvCxnSpPr>
          <p:cNvPr id="81" name="Straight Arrow Connector 80"/>
          <p:cNvCxnSpPr/>
          <p:nvPr/>
        </p:nvCxnSpPr>
        <p:spPr>
          <a:xfrm>
            <a:off x="8216545" y="6062868"/>
            <a:ext cx="607715" cy="0"/>
          </a:xfrm>
          <a:prstGeom prst="straightConnector1">
            <a:avLst/>
          </a:prstGeom>
          <a:ln w="12700" cmpd="sng">
            <a:solidFill>
              <a:srgbClr val="000000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82" name="Straight Arrow Connector 81"/>
          <p:cNvCxnSpPr/>
          <p:nvPr/>
        </p:nvCxnSpPr>
        <p:spPr>
          <a:xfrm>
            <a:off x="8999316" y="2372556"/>
            <a:ext cx="0" cy="1468693"/>
          </a:xfrm>
          <a:prstGeom prst="straightConnector1">
            <a:avLst/>
          </a:prstGeom>
          <a:ln w="12700" cmpd="sng">
            <a:solidFill>
              <a:schemeClr val="tx1"/>
            </a:solidFill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 rot="16200000">
            <a:off x="8545994" y="3004092"/>
            <a:ext cx="708559" cy="219285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/>
          <a:p>
            <a:pPr defTabSz="913892"/>
            <a:r>
              <a:rPr lang="en-US" sz="800" b="1" kern="0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  <a:rtl val="0"/>
              </a:rPr>
              <a:t>Control</a:t>
            </a:r>
          </a:p>
        </p:txBody>
      </p:sp>
      <p:sp>
        <p:nvSpPr>
          <p:cNvPr id="84" name="TextBox 83"/>
          <p:cNvSpPr txBox="1"/>
          <p:nvPr/>
        </p:nvSpPr>
        <p:spPr>
          <a:xfrm>
            <a:off x="8330460" y="6065367"/>
            <a:ext cx="493799" cy="215397"/>
          </a:xfrm>
          <a:prstGeom prst="rect">
            <a:avLst/>
          </a:prstGeom>
          <a:noFill/>
          <a:ln>
            <a:noFill/>
          </a:ln>
        </p:spPr>
        <p:txBody>
          <a:bodyPr wrap="square" lIns="91394" tIns="45697" rIns="91394" bIns="45697" rtlCol="0">
            <a:spAutoFit/>
          </a:bodyPr>
          <a:lstStyle/>
          <a:p>
            <a:pPr algn="ctr" defTabSz="913892"/>
            <a:r>
              <a:rPr lang="en-US" sz="800" b="1" kern="0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  <a:rtl val="0"/>
              </a:rPr>
              <a:t>Data</a:t>
            </a:r>
          </a:p>
        </p:txBody>
      </p:sp>
      <p:cxnSp>
        <p:nvCxnSpPr>
          <p:cNvPr id="189" name="Straight Connector 188"/>
          <p:cNvCxnSpPr/>
          <p:nvPr/>
        </p:nvCxnSpPr>
        <p:spPr>
          <a:xfrm flipV="1">
            <a:off x="708530" y="5311770"/>
            <a:ext cx="4540343" cy="15007"/>
          </a:xfrm>
          <a:prstGeom prst="line">
            <a:avLst/>
          </a:prstGeom>
          <a:ln w="12700" cmpd="sng"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47" name="Rectangle 46"/>
          <p:cNvSpPr/>
          <p:nvPr/>
        </p:nvSpPr>
        <p:spPr>
          <a:xfrm>
            <a:off x="5248859" y="4868669"/>
            <a:ext cx="552450" cy="533400"/>
          </a:xfrm>
          <a:prstGeom prst="rect">
            <a:avLst/>
          </a:prstGeom>
          <a:solidFill>
            <a:schemeClr val="bg2">
              <a:lumMod val="25000"/>
            </a:schemeClr>
          </a:solidFill>
          <a:ln w="3175">
            <a:solidFill>
              <a:schemeClr val="bg2"/>
            </a:solidFill>
          </a:ln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329" tIns="45665" rIns="91329" bIns="45665" rtlCol="0" anchor="ctr"/>
          <a:lstStyle/>
          <a:p>
            <a:pPr algn="ctr" defTabSz="913892"/>
            <a:r>
              <a:rPr lang="en-US" sz="800" kern="0" dirty="0">
                <a:solidFill>
                  <a:prstClr val="white"/>
                </a:solidFill>
                <a:latin typeface="Calibri"/>
                <a:cs typeface="Calibri"/>
                <a:sym typeface="Arial"/>
                <a:rtl val="0"/>
              </a:rPr>
              <a:t>PON</a:t>
            </a:r>
            <a:br>
              <a:rPr lang="en-US" sz="800" kern="0" dirty="0">
                <a:solidFill>
                  <a:prstClr val="white"/>
                </a:solidFill>
                <a:latin typeface="Calibri"/>
                <a:cs typeface="Calibri"/>
                <a:sym typeface="Arial"/>
                <a:rtl val="0"/>
              </a:rPr>
            </a:br>
            <a:r>
              <a:rPr lang="en-US" sz="800" kern="0" dirty="0">
                <a:solidFill>
                  <a:prstClr val="white"/>
                </a:solidFill>
                <a:latin typeface="Calibri"/>
                <a:cs typeface="Calibri"/>
                <a:sym typeface="Arial"/>
                <a:rtl val="0"/>
              </a:rPr>
              <a:t>OLT</a:t>
            </a:r>
            <a:br>
              <a:rPr lang="en-US" sz="800" kern="0" dirty="0">
                <a:solidFill>
                  <a:prstClr val="white"/>
                </a:solidFill>
                <a:latin typeface="Calibri"/>
                <a:cs typeface="Calibri"/>
                <a:sym typeface="Arial"/>
                <a:rtl val="0"/>
              </a:rPr>
            </a:br>
            <a:r>
              <a:rPr lang="en-US" sz="800" kern="0" dirty="0">
                <a:solidFill>
                  <a:prstClr val="white"/>
                </a:solidFill>
                <a:latin typeface="Calibri"/>
                <a:cs typeface="Calibri"/>
                <a:sym typeface="Arial"/>
                <a:rtl val="0"/>
              </a:rPr>
              <a:t>MACs</a:t>
            </a:r>
          </a:p>
        </p:txBody>
      </p:sp>
      <p:sp>
        <p:nvSpPr>
          <p:cNvPr id="190" name="TextBox 189"/>
          <p:cNvSpPr txBox="1"/>
          <p:nvPr/>
        </p:nvSpPr>
        <p:spPr>
          <a:xfrm>
            <a:off x="4582056" y="4418076"/>
            <a:ext cx="536391" cy="184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329" tIns="45665" rIns="91329" bIns="45665" rtlCol="0">
            <a:spAutoFit/>
          </a:bodyPr>
          <a:lstStyle/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91" name="TextBox 190"/>
          <p:cNvSpPr txBox="1"/>
          <p:nvPr/>
        </p:nvSpPr>
        <p:spPr>
          <a:xfrm>
            <a:off x="4582060" y="1912092"/>
            <a:ext cx="288633" cy="184555"/>
          </a:xfrm>
          <a:prstGeom prst="rect">
            <a:avLst/>
          </a:prstGeom>
          <a:solidFill>
            <a:schemeClr val="bg1"/>
          </a:solidFill>
          <a:ln>
            <a:solidFill>
              <a:schemeClr val="bg1"/>
            </a:solidFill>
          </a:ln>
        </p:spPr>
        <p:txBody>
          <a:bodyPr wrap="square" lIns="91329" tIns="45665" rIns="91329" bIns="45665" rtlCol="0">
            <a:spAutoFit/>
          </a:bodyPr>
          <a:lstStyle/>
          <a:p>
            <a:pPr defTabSz="913892"/>
            <a:endParaRPr lang="en-US" sz="600" b="1" kern="0" dirty="0">
              <a:solidFill>
                <a:srgbClr val="000000"/>
              </a:solidFill>
              <a:latin typeface="Calibri" pitchFamily="34" charset="0"/>
              <a:ea typeface="Arial"/>
              <a:cs typeface="Arial"/>
              <a:sym typeface="Arial"/>
              <a:rtl val="0"/>
            </a:endParaRPr>
          </a:p>
        </p:txBody>
      </p:sp>
      <p:sp>
        <p:nvSpPr>
          <p:cNvPr id="192" name="TextBox 191"/>
          <p:cNvSpPr txBox="1"/>
          <p:nvPr/>
        </p:nvSpPr>
        <p:spPr>
          <a:xfrm>
            <a:off x="59509" y="2209636"/>
            <a:ext cx="3252154" cy="307734"/>
          </a:xfrm>
          <a:prstGeom prst="rect">
            <a:avLst/>
          </a:prstGeom>
          <a:noFill/>
        </p:spPr>
        <p:txBody>
          <a:bodyPr wrap="square" lIns="91398" tIns="45699" rIns="91398" bIns="45699" rtlCol="0">
            <a:spAutoFit/>
          </a:bodyPr>
          <a:lstStyle/>
          <a:p>
            <a:pPr marL="285607" indent="-285607" defTabSz="456802">
              <a:buFont typeface="Arial"/>
              <a:buChar char="•"/>
            </a:pPr>
            <a:endParaRPr lang="en-US" sz="1400" dirty="0">
              <a:solidFill>
                <a:srgbClr val="000000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5801309" y="5856615"/>
            <a:ext cx="1864196" cy="276952"/>
          </a:xfrm>
          <a:prstGeom prst="rect">
            <a:avLst/>
          </a:prstGeom>
          <a:noFill/>
        </p:spPr>
        <p:txBody>
          <a:bodyPr wrap="square" lIns="91394" tIns="45697" rIns="91394" bIns="45697" rtlCol="0">
            <a:spAutoFit/>
          </a:bodyPr>
          <a:lstStyle/>
          <a:p>
            <a:pPr algn="ctr" defTabSz="913892"/>
            <a:r>
              <a:rPr lang="en-US" sz="1200" kern="0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  <a:rtl val="0"/>
              </a:rPr>
              <a:t>Commodity hardware</a:t>
            </a:r>
          </a:p>
        </p:txBody>
      </p:sp>
      <p:sp>
        <p:nvSpPr>
          <p:cNvPr id="74" name="Rectangle 73"/>
          <p:cNvSpPr/>
          <p:nvPr/>
        </p:nvSpPr>
        <p:spPr bwMode="auto">
          <a:xfrm>
            <a:off x="4573469" y="1932234"/>
            <a:ext cx="2459636" cy="677572"/>
          </a:xfrm>
          <a:prstGeom prst="rect">
            <a:avLst/>
          </a:prstGeom>
          <a:solidFill>
            <a:schemeClr val="accent6">
              <a:lumMod val="75000"/>
            </a:schemeClr>
          </a:solidFill>
          <a:ln>
            <a:headEnd type="none" w="med" len="med"/>
            <a:tailEnd type="none" w="med" len="med"/>
          </a:ln>
        </p:spPr>
        <p:style>
          <a:lnRef idx="3">
            <a:schemeClr val="lt1"/>
          </a:lnRef>
          <a:fillRef idx="1">
            <a:schemeClr val="dk1"/>
          </a:fillRef>
          <a:effectRef idx="1">
            <a:schemeClr val="dk1"/>
          </a:effectRef>
          <a:fontRef idx="minor">
            <a:schemeClr val="lt1"/>
          </a:fontRef>
        </p:style>
        <p:txBody>
          <a:bodyPr vert="horz" wrap="square" lIns="91329" tIns="45665" rIns="91329" bIns="45665" numCol="1" rtlCol="0" anchor="ctr" anchorCtr="0" compatLnSpc="1">
            <a:prstTxWarp prst="textNoShape">
              <a:avLst/>
            </a:prstTxWarp>
            <a:noAutofit/>
          </a:bodyPr>
          <a:lstStyle/>
          <a:p>
            <a:pPr algn="ctr" defTabSz="913892"/>
            <a:r>
              <a:rPr lang="en-US" sz="1400" kern="0" dirty="0">
                <a:solidFill>
                  <a:srgbClr val="FFFFFF"/>
                </a:solidFill>
                <a:latin typeface="Calibri"/>
                <a:sym typeface="Arial"/>
                <a:rtl val="0"/>
              </a:rPr>
              <a:t>SDN Control Plane- ONOS</a:t>
            </a:r>
          </a:p>
        </p:txBody>
      </p:sp>
      <p:pic>
        <p:nvPicPr>
          <p:cNvPr id="96" name="Picture 95" descr="MetroUI-Folder-OS-Configure-ic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6694" y="1406732"/>
            <a:ext cx="397008" cy="505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</p:pic>
      <p:sp>
        <p:nvSpPr>
          <p:cNvPr id="58" name="TextBox 57"/>
          <p:cNvSpPr txBox="1"/>
          <p:nvPr/>
        </p:nvSpPr>
        <p:spPr>
          <a:xfrm>
            <a:off x="4870696" y="1025649"/>
            <a:ext cx="1658933" cy="276977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 defTabSz="456802"/>
            <a:r>
              <a:rPr lang="en-US" sz="1200" dirty="0">
                <a:solidFill>
                  <a:srgbClr val="000000"/>
                </a:solidFill>
                <a:latin typeface="Arial"/>
              </a:rPr>
              <a:t>Applications</a:t>
            </a:r>
          </a:p>
        </p:txBody>
      </p:sp>
      <p:pic>
        <p:nvPicPr>
          <p:cNvPr id="94" name="Picture 93" descr="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5536" y="4671682"/>
            <a:ext cx="481283" cy="255641"/>
          </a:xfrm>
          <a:prstGeom prst="rect">
            <a:avLst/>
          </a:prstGeom>
        </p:spPr>
      </p:pic>
      <p:sp>
        <p:nvSpPr>
          <p:cNvPr id="95" name="Title 1"/>
          <p:cNvSpPr txBox="1">
            <a:spLocks/>
          </p:cNvSpPr>
          <p:nvPr/>
        </p:nvSpPr>
        <p:spPr>
          <a:xfrm>
            <a:off x="198371" y="2"/>
            <a:ext cx="8514648" cy="629479"/>
          </a:xfrm>
          <a:prstGeom prst="rect">
            <a:avLst/>
          </a:prstGeom>
        </p:spPr>
        <p:txBody>
          <a:bodyPr vert="horz" lIns="91368" tIns="45684" rIns="91368" bIns="45684" rtlCol="0" anchor="ctr">
            <a:noAutofit/>
          </a:bodyPr>
          <a:lstStyle>
            <a:lvl1pPr algn="ctr" defTabSz="457034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defTabSz="456802"/>
            <a:r>
              <a:rPr lang="en-US" sz="3200" dirty="0" smtClean="0">
                <a:solidFill>
                  <a:sysClr val="windowText" lastClr="000000"/>
                </a:solidFill>
                <a:latin typeface="Calibri"/>
                <a:cs typeface="Calibri"/>
              </a:rPr>
              <a:t>CORD: </a:t>
            </a:r>
            <a:r>
              <a:rPr lang="en-US" sz="3200" kern="0" dirty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  <a:rtl val="0"/>
              </a:rPr>
              <a:t>Central Office Re-architected as </a:t>
            </a:r>
            <a:r>
              <a:rPr lang="en-US" sz="3200" kern="0" dirty="0" smtClean="0">
                <a:solidFill>
                  <a:srgbClr val="000000"/>
                </a:solidFill>
                <a:latin typeface="Calibri"/>
                <a:ea typeface="Arial"/>
                <a:cs typeface="Calibri"/>
                <a:sym typeface="Arial"/>
                <a:rtl val="0"/>
              </a:rPr>
              <a:t>Datacenter</a:t>
            </a:r>
            <a:endParaRPr lang="en-US" sz="3200" kern="0" dirty="0">
              <a:solidFill>
                <a:srgbClr val="000000"/>
              </a:solidFill>
              <a:latin typeface="Calibri"/>
              <a:ea typeface="Arial"/>
              <a:cs typeface="Calibri"/>
              <a:sym typeface="Arial"/>
              <a:rtl val="0"/>
            </a:endParaRPr>
          </a:p>
        </p:txBody>
      </p:sp>
      <p:pic>
        <p:nvPicPr>
          <p:cNvPr id="101" name="Picture 100" descr="switch-35568_640.png"/>
          <p:cNvPicPr>
            <a:picLocks noChangeAspect="1"/>
          </p:cNvPicPr>
          <p:nvPr/>
        </p:nvPicPr>
        <p:blipFill>
          <a:blip r:embed="rId10">
            <a:grayscl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665" y="4957793"/>
            <a:ext cx="1120802" cy="745673"/>
          </a:xfrm>
          <a:prstGeom prst="rect">
            <a:avLst/>
          </a:prstGeom>
        </p:spPr>
      </p:pic>
      <p:pic>
        <p:nvPicPr>
          <p:cNvPr id="103" name="image46.png"/>
          <p:cNvPicPr/>
          <p:nvPr/>
        </p:nvPicPr>
        <p:blipFill>
          <a:blip r:embed="rId11">
            <a:duotone>
              <a:prstClr val="black"/>
              <a:schemeClr val="accent1">
                <a:tint val="45000"/>
                <a:satMod val="400000"/>
              </a:schemeClr>
            </a:duotone>
            <a:extLst/>
          </a:blip>
          <a:stretch>
            <a:fillRect/>
          </a:stretch>
        </p:blipFill>
        <p:spPr>
          <a:xfrm>
            <a:off x="1634742" y="5168524"/>
            <a:ext cx="165388" cy="309253"/>
          </a:xfrm>
          <a:prstGeom prst="rect">
            <a:avLst/>
          </a:prstGeom>
          <a:ln w="12700" cap="flat">
            <a:solidFill>
              <a:srgbClr val="FFFFFF"/>
            </a:solidFill>
            <a:miter lim="400000"/>
          </a:ln>
          <a:effectLst/>
        </p:spPr>
      </p:pic>
      <p:pic>
        <p:nvPicPr>
          <p:cNvPr id="100" name="Picture 99" descr="MetroUI-Folder-OS-Configure-ic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4220" y="1406740"/>
            <a:ext cx="397008" cy="505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</p:pic>
      <p:pic>
        <p:nvPicPr>
          <p:cNvPr id="104" name="Picture 103" descr="MetroUI-Folder-OS-Configure-icon.pn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4345" y="1394976"/>
            <a:ext cx="397008" cy="505349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solidFill>
              <a:srgbClr val="4F81BD"/>
            </a:solidFill>
          </a:ln>
        </p:spPr>
      </p:pic>
      <p:sp>
        <p:nvSpPr>
          <p:cNvPr id="106" name="TextBox 105"/>
          <p:cNvSpPr txBox="1"/>
          <p:nvPr/>
        </p:nvSpPr>
        <p:spPr>
          <a:xfrm>
            <a:off x="1339830" y="5454683"/>
            <a:ext cx="800851" cy="261588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 defTabSz="456802"/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ONT</a:t>
            </a:r>
          </a:p>
        </p:txBody>
      </p:sp>
      <p:sp>
        <p:nvSpPr>
          <p:cNvPr id="107" name="TextBox 106"/>
          <p:cNvSpPr txBox="1"/>
          <p:nvPr/>
        </p:nvSpPr>
        <p:spPr>
          <a:xfrm>
            <a:off x="538965" y="5575480"/>
            <a:ext cx="898770" cy="261588"/>
          </a:xfrm>
          <a:prstGeom prst="rect">
            <a:avLst/>
          </a:prstGeom>
          <a:noFill/>
        </p:spPr>
        <p:txBody>
          <a:bodyPr wrap="square" lIns="91418" tIns="45709" rIns="91418" bIns="45709" rtlCol="0">
            <a:spAutoFit/>
          </a:bodyPr>
          <a:lstStyle/>
          <a:p>
            <a:pPr algn="ctr" defTabSz="456802"/>
            <a:r>
              <a:rPr lang="en-US" sz="1100" dirty="0">
                <a:solidFill>
                  <a:srgbClr val="000000"/>
                </a:solidFill>
                <a:latin typeface="Calibri"/>
                <a:cs typeface="Calibri"/>
              </a:rPr>
              <a:t>Simple CPE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2650286" y="5376485"/>
            <a:ext cx="1135308" cy="246207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defTabSz="456802"/>
            <a:r>
              <a:rPr lang="en-US" sz="1000" dirty="0">
                <a:solidFill>
                  <a:srgbClr val="000000"/>
                </a:solidFill>
                <a:latin typeface="Arial"/>
              </a:rPr>
              <a:t>GPON</a:t>
            </a:r>
          </a:p>
        </p:txBody>
      </p:sp>
      <p:pic>
        <p:nvPicPr>
          <p:cNvPr id="92" name="Picture 2" descr="https://lafibre.info/images/orange/201207_olt_alcatel_lucent_7302_isam_8ports_11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8965" y="1236569"/>
            <a:ext cx="2092144" cy="26058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98" name="Straight Connector 97"/>
          <p:cNvCxnSpPr/>
          <p:nvPr/>
        </p:nvCxnSpPr>
        <p:spPr bwMode="auto">
          <a:xfrm>
            <a:off x="708530" y="1786847"/>
            <a:ext cx="3983871" cy="422791"/>
          </a:xfrm>
          <a:prstGeom prst="line">
            <a:avLst/>
          </a:prstGeom>
          <a:ln>
            <a:headEnd type="triangle" w="lg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99" name="Straight Connector 98"/>
          <p:cNvCxnSpPr/>
          <p:nvPr/>
        </p:nvCxnSpPr>
        <p:spPr bwMode="auto">
          <a:xfrm>
            <a:off x="1719509" y="2517369"/>
            <a:ext cx="3930991" cy="950643"/>
          </a:xfrm>
          <a:prstGeom prst="line">
            <a:avLst/>
          </a:prstGeom>
          <a:ln>
            <a:headEnd type="triangle" w="lg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08" name="Straight Connector 107"/>
          <p:cNvCxnSpPr/>
          <p:nvPr/>
        </p:nvCxnSpPr>
        <p:spPr bwMode="auto">
          <a:xfrm>
            <a:off x="1022716" y="3023027"/>
            <a:ext cx="4165607" cy="1915752"/>
          </a:xfrm>
          <a:prstGeom prst="line">
            <a:avLst/>
          </a:prstGeom>
          <a:ln>
            <a:headEnd type="triangle" w="lg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cxnSp>
        <p:nvCxnSpPr>
          <p:cNvPr id="110" name="Straight Connector 109"/>
          <p:cNvCxnSpPr/>
          <p:nvPr/>
        </p:nvCxnSpPr>
        <p:spPr bwMode="auto">
          <a:xfrm>
            <a:off x="797940" y="2609809"/>
            <a:ext cx="5703482" cy="2426529"/>
          </a:xfrm>
          <a:prstGeom prst="line">
            <a:avLst/>
          </a:prstGeom>
          <a:ln>
            <a:headEnd type="triangle" w="lg" len="med"/>
            <a:tailEnd type="triangle" w="lg" len="med"/>
          </a:ln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</p:cxnSp>
      <p:sp>
        <p:nvSpPr>
          <p:cNvPr id="113" name="TextBox 112"/>
          <p:cNvSpPr txBox="1"/>
          <p:nvPr/>
        </p:nvSpPr>
        <p:spPr>
          <a:xfrm>
            <a:off x="797940" y="3755089"/>
            <a:ext cx="1472256" cy="400095"/>
          </a:xfrm>
          <a:prstGeom prst="rect">
            <a:avLst/>
          </a:prstGeom>
          <a:noFill/>
        </p:spPr>
        <p:txBody>
          <a:bodyPr wrap="square" lIns="91426" tIns="45713" rIns="91426" bIns="45713" rtlCol="0">
            <a:spAutoFit/>
          </a:bodyPr>
          <a:lstStyle/>
          <a:p>
            <a:pPr defTabSz="456802"/>
            <a:r>
              <a:rPr lang="en-US" sz="2000" dirty="0" smtClean="0">
                <a:solidFill>
                  <a:srgbClr val="000000"/>
                </a:solidFill>
                <a:latin typeface="Arial"/>
              </a:rPr>
              <a:t>GPON OLT</a:t>
            </a:r>
            <a:endParaRPr lang="en-US" sz="2000" dirty="0">
              <a:solidFill>
                <a:srgbClr val="000000"/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1830750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" name="Picture 102" descr="rack_42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7309" y="4493166"/>
            <a:ext cx="1030596" cy="1647008"/>
          </a:xfrm>
          <a:prstGeom prst="rect">
            <a:avLst/>
          </a:prstGeom>
        </p:spPr>
      </p:pic>
      <p:pic>
        <p:nvPicPr>
          <p:cNvPr id="104" name="Picture 103" descr="rack_42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33872" y="4493166"/>
            <a:ext cx="1030596" cy="1647008"/>
          </a:xfrm>
          <a:prstGeom prst="rect">
            <a:avLst/>
          </a:prstGeom>
        </p:spPr>
      </p:pic>
      <p:pic>
        <p:nvPicPr>
          <p:cNvPr id="105" name="Picture 104" descr="rack_42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45682" y="4493166"/>
            <a:ext cx="1030596" cy="1647008"/>
          </a:xfrm>
          <a:prstGeom prst="rect">
            <a:avLst/>
          </a:prstGeom>
        </p:spPr>
      </p:pic>
      <p:pic>
        <p:nvPicPr>
          <p:cNvPr id="106" name="Picture 105" descr="rack_42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1375" y="4493166"/>
            <a:ext cx="1030596" cy="1647008"/>
          </a:xfrm>
          <a:prstGeom prst="rect">
            <a:avLst/>
          </a:prstGeom>
        </p:spPr>
      </p:pic>
      <p:pic>
        <p:nvPicPr>
          <p:cNvPr id="76" name="Picture 75" descr="rack_42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8494" y="4485467"/>
            <a:ext cx="1030596" cy="1647008"/>
          </a:xfrm>
          <a:prstGeom prst="rect">
            <a:avLst/>
          </a:prstGeom>
        </p:spPr>
      </p:pic>
      <p:sp>
        <p:nvSpPr>
          <p:cNvPr id="5" name="Text Placeholder 1"/>
          <p:cNvSpPr>
            <a:spLocks noGrp="1"/>
          </p:cNvSpPr>
          <p:nvPr>
            <p:ph type="body" idx="1"/>
          </p:nvPr>
        </p:nvSpPr>
        <p:spPr>
          <a:xfrm>
            <a:off x="4" y="3"/>
            <a:ext cx="9143999" cy="706783"/>
          </a:xfrm>
        </p:spPr>
        <p:txBody>
          <a:bodyPr/>
          <a:lstStyle/>
          <a:p>
            <a:r>
              <a:rPr lang="en-US" sz="3200" dirty="0" smtClean="0">
                <a:latin typeface="Calibri"/>
                <a:cs typeface="Calibri"/>
              </a:rPr>
              <a:t>Open-Source Leaf-Spine Fabric</a:t>
            </a:r>
            <a:endParaRPr lang="en-US" sz="3200" dirty="0">
              <a:latin typeface="Calibri"/>
              <a:cs typeface="Calibri"/>
            </a:endParaRPr>
          </a:p>
        </p:txBody>
      </p:sp>
      <p:grpSp>
        <p:nvGrpSpPr>
          <p:cNvPr id="6" name="Group 5"/>
          <p:cNvGrpSpPr/>
          <p:nvPr/>
        </p:nvGrpSpPr>
        <p:grpSpPr>
          <a:xfrm>
            <a:off x="586490" y="2744547"/>
            <a:ext cx="7994292" cy="1960237"/>
            <a:chOff x="1810335" y="3220357"/>
            <a:chExt cx="5518123" cy="1778000"/>
          </a:xfrm>
        </p:grpSpPr>
        <p:sp>
          <p:nvSpPr>
            <p:cNvPr id="13" name="Rounded Rectangle 12"/>
            <p:cNvSpPr/>
            <p:nvPr/>
          </p:nvSpPr>
          <p:spPr>
            <a:xfrm>
              <a:off x="2005473" y="4642758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14" name="Rounded Rectangle 13"/>
            <p:cNvSpPr/>
            <p:nvPr/>
          </p:nvSpPr>
          <p:spPr>
            <a:xfrm>
              <a:off x="2828386" y="4636411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15" name="Rounded Rectangle 14"/>
            <p:cNvSpPr/>
            <p:nvPr/>
          </p:nvSpPr>
          <p:spPr>
            <a:xfrm>
              <a:off x="3709088" y="4636411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16" name="Rounded Rectangle 15"/>
            <p:cNvSpPr/>
            <p:nvPr/>
          </p:nvSpPr>
          <p:spPr>
            <a:xfrm>
              <a:off x="5634928" y="4386951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17" name="Rounded Rectangle 16"/>
            <p:cNvSpPr/>
            <p:nvPr/>
          </p:nvSpPr>
          <p:spPr>
            <a:xfrm>
              <a:off x="5634929" y="4652743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19" name="Rounded Rectangle 18"/>
            <p:cNvSpPr/>
            <p:nvPr/>
          </p:nvSpPr>
          <p:spPr>
            <a:xfrm>
              <a:off x="2773960" y="3318338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20" name="Rounded Rectangle 19"/>
            <p:cNvSpPr/>
            <p:nvPr/>
          </p:nvSpPr>
          <p:spPr>
            <a:xfrm>
              <a:off x="3885605" y="3318338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21" name="Rounded Rectangle 20"/>
            <p:cNvSpPr/>
            <p:nvPr/>
          </p:nvSpPr>
          <p:spPr>
            <a:xfrm>
              <a:off x="4869125" y="3314714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22" name="Rounded Rectangle 21"/>
            <p:cNvSpPr/>
            <p:nvPr/>
          </p:nvSpPr>
          <p:spPr>
            <a:xfrm>
              <a:off x="5936191" y="3318338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cxnSp>
          <p:nvCxnSpPr>
            <p:cNvPr id="23" name="Straight Connector 22"/>
            <p:cNvCxnSpPr>
              <a:stCxn id="32" idx="0"/>
              <a:endCxn id="19" idx="2"/>
            </p:cNvCxnSpPr>
            <p:nvPr/>
          </p:nvCxnSpPr>
          <p:spPr>
            <a:xfrm flipV="1">
              <a:off x="2361161" y="3545122"/>
              <a:ext cx="768488" cy="8318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>
              <a:stCxn id="33" idx="0"/>
              <a:endCxn id="19" idx="2"/>
            </p:cNvCxnSpPr>
            <p:nvPr/>
          </p:nvCxnSpPr>
          <p:spPr>
            <a:xfrm flipH="1" flipV="1">
              <a:off x="3129649" y="3545122"/>
              <a:ext cx="54425" cy="825497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6" name="Straight Connector 25"/>
            <p:cNvCxnSpPr>
              <a:stCxn id="14" idx="0"/>
              <a:endCxn id="19" idx="2"/>
            </p:cNvCxnSpPr>
            <p:nvPr/>
          </p:nvCxnSpPr>
          <p:spPr>
            <a:xfrm flipH="1" flipV="1">
              <a:off x="3129649" y="3545122"/>
              <a:ext cx="54426" cy="109128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34" idx="0"/>
              <a:endCxn id="19" idx="2"/>
            </p:cNvCxnSpPr>
            <p:nvPr/>
          </p:nvCxnSpPr>
          <p:spPr>
            <a:xfrm flipH="1" flipV="1">
              <a:off x="3129649" y="3545122"/>
              <a:ext cx="935127" cy="8254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9" name="Straight Connector 28"/>
            <p:cNvCxnSpPr>
              <a:endCxn id="19" idx="2"/>
            </p:cNvCxnSpPr>
            <p:nvPr/>
          </p:nvCxnSpPr>
          <p:spPr>
            <a:xfrm flipH="1" flipV="1">
              <a:off x="3129649" y="3545122"/>
              <a:ext cx="1968163" cy="83366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0" name="Straight Connector 29"/>
            <p:cNvCxnSpPr>
              <a:stCxn id="16" idx="0"/>
              <a:endCxn id="19" idx="2"/>
            </p:cNvCxnSpPr>
            <p:nvPr/>
          </p:nvCxnSpPr>
          <p:spPr>
            <a:xfrm flipH="1" flipV="1">
              <a:off x="3129649" y="3545122"/>
              <a:ext cx="2860968" cy="8418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>
              <a:endCxn id="19" idx="2"/>
            </p:cNvCxnSpPr>
            <p:nvPr/>
          </p:nvCxnSpPr>
          <p:spPr>
            <a:xfrm flipH="1" flipV="1">
              <a:off x="3129649" y="3545122"/>
              <a:ext cx="3739194" cy="8418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2" name="Rounded Rectangle 31"/>
            <p:cNvSpPr/>
            <p:nvPr/>
          </p:nvSpPr>
          <p:spPr>
            <a:xfrm>
              <a:off x="2005472" y="4376966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33" name="Rounded Rectangle 32"/>
            <p:cNvSpPr/>
            <p:nvPr/>
          </p:nvSpPr>
          <p:spPr>
            <a:xfrm>
              <a:off x="2828385" y="4370619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34" name="Rounded Rectangle 33"/>
            <p:cNvSpPr/>
            <p:nvPr/>
          </p:nvSpPr>
          <p:spPr>
            <a:xfrm>
              <a:off x="3709087" y="4370619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cxnSp>
          <p:nvCxnSpPr>
            <p:cNvPr id="35" name="Straight Connector 34"/>
            <p:cNvCxnSpPr>
              <a:stCxn id="32" idx="0"/>
              <a:endCxn id="20" idx="2"/>
            </p:cNvCxnSpPr>
            <p:nvPr/>
          </p:nvCxnSpPr>
          <p:spPr>
            <a:xfrm flipV="1">
              <a:off x="2361161" y="3545122"/>
              <a:ext cx="1880133" cy="8318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7" name="Straight Connector 36"/>
            <p:cNvCxnSpPr>
              <a:stCxn id="33" idx="0"/>
              <a:endCxn id="20" idx="2"/>
            </p:cNvCxnSpPr>
            <p:nvPr/>
          </p:nvCxnSpPr>
          <p:spPr>
            <a:xfrm flipV="1">
              <a:off x="3184074" y="3545122"/>
              <a:ext cx="1057220" cy="8254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8" name="Straight Connector 37"/>
            <p:cNvCxnSpPr>
              <a:stCxn id="34" idx="0"/>
              <a:endCxn id="20" idx="2"/>
            </p:cNvCxnSpPr>
            <p:nvPr/>
          </p:nvCxnSpPr>
          <p:spPr>
            <a:xfrm flipV="1">
              <a:off x="4064776" y="3545122"/>
              <a:ext cx="176518" cy="8254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9" name="Straight Connector 38"/>
            <p:cNvCxnSpPr>
              <a:endCxn id="20" idx="2"/>
            </p:cNvCxnSpPr>
            <p:nvPr/>
          </p:nvCxnSpPr>
          <p:spPr>
            <a:xfrm flipH="1" flipV="1">
              <a:off x="4241294" y="3545122"/>
              <a:ext cx="856518" cy="83366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0" name="Straight Connector 39"/>
            <p:cNvCxnSpPr>
              <a:stCxn id="16" idx="0"/>
              <a:endCxn id="20" idx="2"/>
            </p:cNvCxnSpPr>
            <p:nvPr/>
          </p:nvCxnSpPr>
          <p:spPr>
            <a:xfrm flipH="1" flipV="1">
              <a:off x="4241294" y="3545122"/>
              <a:ext cx="1749323" cy="8418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1" name="Straight Connector 40"/>
            <p:cNvCxnSpPr>
              <a:endCxn id="20" idx="2"/>
            </p:cNvCxnSpPr>
            <p:nvPr/>
          </p:nvCxnSpPr>
          <p:spPr>
            <a:xfrm flipH="1" flipV="1">
              <a:off x="4241294" y="3545122"/>
              <a:ext cx="2627549" cy="8418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3" name="Straight Connector 42"/>
            <p:cNvCxnSpPr>
              <a:stCxn id="32" idx="0"/>
              <a:endCxn id="21" idx="2"/>
            </p:cNvCxnSpPr>
            <p:nvPr/>
          </p:nvCxnSpPr>
          <p:spPr>
            <a:xfrm flipV="1">
              <a:off x="2361161" y="3541498"/>
              <a:ext cx="2863653" cy="835468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4" name="Straight Connector 43"/>
            <p:cNvCxnSpPr>
              <a:stCxn id="32" idx="0"/>
              <a:endCxn id="22" idx="2"/>
            </p:cNvCxnSpPr>
            <p:nvPr/>
          </p:nvCxnSpPr>
          <p:spPr>
            <a:xfrm flipV="1">
              <a:off x="2361161" y="3545122"/>
              <a:ext cx="3930719" cy="831844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5" name="Straight Connector 44"/>
            <p:cNvCxnSpPr>
              <a:stCxn id="33" idx="0"/>
              <a:endCxn id="21" idx="2"/>
            </p:cNvCxnSpPr>
            <p:nvPr/>
          </p:nvCxnSpPr>
          <p:spPr>
            <a:xfrm flipV="1">
              <a:off x="3184074" y="3541498"/>
              <a:ext cx="2040740" cy="82912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6" name="Straight Connector 45"/>
            <p:cNvCxnSpPr>
              <a:stCxn id="33" idx="0"/>
              <a:endCxn id="22" idx="2"/>
            </p:cNvCxnSpPr>
            <p:nvPr/>
          </p:nvCxnSpPr>
          <p:spPr>
            <a:xfrm flipV="1">
              <a:off x="3184074" y="3545122"/>
              <a:ext cx="3107806" cy="8254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7" name="Straight Connector 46"/>
            <p:cNvCxnSpPr>
              <a:stCxn id="34" idx="0"/>
              <a:endCxn id="21" idx="2"/>
            </p:cNvCxnSpPr>
            <p:nvPr/>
          </p:nvCxnSpPr>
          <p:spPr>
            <a:xfrm flipV="1">
              <a:off x="4064776" y="3541498"/>
              <a:ext cx="1160038" cy="829121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8" name="Straight Connector 47"/>
            <p:cNvCxnSpPr>
              <a:stCxn id="34" idx="0"/>
              <a:endCxn id="22" idx="2"/>
            </p:cNvCxnSpPr>
            <p:nvPr/>
          </p:nvCxnSpPr>
          <p:spPr>
            <a:xfrm flipV="1">
              <a:off x="4064776" y="3545122"/>
              <a:ext cx="2227104" cy="82549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49" name="Straight Connector 48"/>
            <p:cNvCxnSpPr>
              <a:endCxn id="21" idx="2"/>
            </p:cNvCxnSpPr>
            <p:nvPr/>
          </p:nvCxnSpPr>
          <p:spPr>
            <a:xfrm flipV="1">
              <a:off x="5097812" y="3541498"/>
              <a:ext cx="127002" cy="837287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0" name="Straight Connector 49"/>
            <p:cNvCxnSpPr>
              <a:endCxn id="22" idx="2"/>
            </p:cNvCxnSpPr>
            <p:nvPr/>
          </p:nvCxnSpPr>
          <p:spPr>
            <a:xfrm flipV="1">
              <a:off x="5097812" y="3545122"/>
              <a:ext cx="1194068" cy="83366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1" name="Straight Connector 50"/>
            <p:cNvCxnSpPr>
              <a:stCxn id="16" idx="0"/>
              <a:endCxn id="21" idx="2"/>
            </p:cNvCxnSpPr>
            <p:nvPr/>
          </p:nvCxnSpPr>
          <p:spPr>
            <a:xfrm flipH="1" flipV="1">
              <a:off x="5224814" y="3541498"/>
              <a:ext cx="765803" cy="84545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2" name="Straight Connector 51"/>
            <p:cNvCxnSpPr>
              <a:endCxn id="21" idx="2"/>
            </p:cNvCxnSpPr>
            <p:nvPr/>
          </p:nvCxnSpPr>
          <p:spPr>
            <a:xfrm flipH="1" flipV="1">
              <a:off x="5224814" y="3541498"/>
              <a:ext cx="1644029" cy="845453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3" name="Straight Connector 52"/>
            <p:cNvCxnSpPr>
              <a:stCxn id="22" idx="2"/>
              <a:endCxn id="16" idx="0"/>
            </p:cNvCxnSpPr>
            <p:nvPr/>
          </p:nvCxnSpPr>
          <p:spPr>
            <a:xfrm flipH="1">
              <a:off x="5990617" y="3545122"/>
              <a:ext cx="301263" cy="8418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22" idx="2"/>
            </p:cNvCxnSpPr>
            <p:nvPr/>
          </p:nvCxnSpPr>
          <p:spPr>
            <a:xfrm>
              <a:off x="6291880" y="3545122"/>
              <a:ext cx="576963" cy="841829"/>
            </a:xfrm>
            <a:prstGeom prst="line">
              <a:avLst/>
            </a:prstGeom>
            <a:ln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" name="Rounded Rectangle 54"/>
            <p:cNvSpPr/>
            <p:nvPr/>
          </p:nvSpPr>
          <p:spPr>
            <a:xfrm>
              <a:off x="1810335" y="3220357"/>
              <a:ext cx="5518123" cy="1778000"/>
            </a:xfrm>
            <a:prstGeom prst="roundRect">
              <a:avLst/>
            </a:prstGeom>
            <a:noFill/>
            <a:ln w="38100" cmpd="sng">
              <a:solidFill>
                <a:srgbClr val="FF0000"/>
              </a:solidFill>
              <a:prstDash val="sysDash"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000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59" name="Rounded Rectangle 58"/>
            <p:cNvSpPr/>
            <p:nvPr/>
          </p:nvSpPr>
          <p:spPr>
            <a:xfrm>
              <a:off x="4742125" y="4657405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  <p:sp>
          <p:nvSpPr>
            <p:cNvPr id="60" name="Rounded Rectangle 59"/>
            <p:cNvSpPr/>
            <p:nvPr/>
          </p:nvSpPr>
          <p:spPr>
            <a:xfrm>
              <a:off x="4742124" y="4391613"/>
              <a:ext cx="711377" cy="226784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accent5">
                  <a:lumMod val="50000"/>
                </a:schemeClr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400" b="1" dirty="0">
                  <a:solidFill>
                    <a:schemeClr val="tx1"/>
                  </a:solidFill>
                  <a:latin typeface="Calibri"/>
                </a:rPr>
                <a:t>White Box</a:t>
              </a:r>
            </a:p>
          </p:txBody>
        </p:sp>
      </p:grpSp>
      <p:sp>
        <p:nvSpPr>
          <p:cNvPr id="61" name="Rectangle 60"/>
          <p:cNvSpPr/>
          <p:nvPr/>
        </p:nvSpPr>
        <p:spPr>
          <a:xfrm>
            <a:off x="547542" y="2843937"/>
            <a:ext cx="1434984" cy="830985"/>
          </a:xfrm>
          <a:prstGeom prst="rect">
            <a:avLst/>
          </a:prstGeom>
        </p:spPr>
        <p:txBody>
          <a:bodyPr wrap="square" lIns="91428" tIns="45714" rIns="91428" bIns="45714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Open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Source</a:t>
            </a:r>
          </a:p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SDN-based</a:t>
            </a:r>
          </a:p>
          <a:p>
            <a:r>
              <a:rPr lang="en-US" sz="1600" dirty="0">
                <a:solidFill>
                  <a:prstClr val="black"/>
                </a:solidFill>
                <a:latin typeface="Calibri"/>
              </a:rPr>
              <a:t>Bare-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metal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pic>
        <p:nvPicPr>
          <p:cNvPr id="63" name="Picture 62" descr="MetroUI-Folder-OS-Configure-icon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52138" y="1033801"/>
            <a:ext cx="953326" cy="910115"/>
          </a:xfrm>
          <a:prstGeom prst="rect">
            <a:avLst/>
          </a:prstGeom>
        </p:spPr>
      </p:pic>
      <p:grpSp>
        <p:nvGrpSpPr>
          <p:cNvPr id="100" name="Group 99"/>
          <p:cNvGrpSpPr/>
          <p:nvPr/>
        </p:nvGrpSpPr>
        <p:grpSpPr>
          <a:xfrm>
            <a:off x="433748" y="4822049"/>
            <a:ext cx="1244861" cy="1019953"/>
            <a:chOff x="433748" y="4822049"/>
            <a:chExt cx="1244861" cy="1019953"/>
          </a:xfrm>
        </p:grpSpPr>
        <p:sp>
          <p:nvSpPr>
            <p:cNvPr id="75" name="Rectangle 74"/>
            <p:cNvSpPr/>
            <p:nvPr/>
          </p:nvSpPr>
          <p:spPr>
            <a:xfrm>
              <a:off x="975743" y="4822049"/>
              <a:ext cx="702866" cy="1019953"/>
            </a:xfrm>
            <a:prstGeom prst="rect">
              <a:avLst/>
            </a:prstGeom>
            <a:solidFill>
              <a:srgbClr val="D6E6F2"/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29" tIns="45665" rIns="91329" bIns="45665" rtlCol="0" anchor="ctr"/>
            <a:lstStyle/>
            <a:p>
              <a:pPr algn="ctr" defTabSz="913892"/>
              <a:r>
                <a:rPr lang="en-US" sz="1200" b="1" kern="0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  <a:t>Slow </a:t>
              </a:r>
            </a:p>
            <a:p>
              <a:pPr algn="ctr" defTabSz="913892"/>
              <a:r>
                <a:rPr lang="en-US" sz="1200" b="1" kern="0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  <a:t>I/O: </a:t>
              </a:r>
            </a:p>
            <a:p>
              <a:pPr algn="ctr" defTabSz="913892"/>
              <a:r>
                <a:rPr lang="en-US" sz="1200" b="1" kern="0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  <a:t>PON</a:t>
              </a:r>
              <a:r>
                <a:rPr lang="en-US" sz="1200" b="1" kern="0" dirty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  <a:t/>
              </a:r>
              <a:br>
                <a:rPr lang="en-US" sz="1200" b="1" kern="0" dirty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</a:br>
              <a:r>
                <a:rPr lang="en-US" sz="1200" b="1" kern="0" dirty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  <a:t>OLT</a:t>
              </a:r>
              <a:br>
                <a:rPr lang="en-US" sz="1200" b="1" kern="0" dirty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</a:br>
              <a:r>
                <a:rPr lang="en-US" sz="1200" b="1" kern="0" dirty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  <a:t>MACs</a:t>
              </a:r>
            </a:p>
          </p:txBody>
        </p:sp>
        <p:cxnSp>
          <p:nvCxnSpPr>
            <p:cNvPr id="78" name="Straight Connector 77"/>
            <p:cNvCxnSpPr/>
            <p:nvPr/>
          </p:nvCxnSpPr>
          <p:spPr>
            <a:xfrm>
              <a:off x="433748" y="5002696"/>
              <a:ext cx="541999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0" name="Straight Connector 79"/>
            <p:cNvCxnSpPr/>
            <p:nvPr/>
          </p:nvCxnSpPr>
          <p:spPr>
            <a:xfrm>
              <a:off x="442587" y="5155096"/>
              <a:ext cx="541999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1" name="Straight Connector 80"/>
            <p:cNvCxnSpPr/>
            <p:nvPr/>
          </p:nvCxnSpPr>
          <p:spPr>
            <a:xfrm>
              <a:off x="453632" y="5287612"/>
              <a:ext cx="541999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2" name="Straight Connector 81"/>
            <p:cNvCxnSpPr/>
            <p:nvPr/>
          </p:nvCxnSpPr>
          <p:spPr>
            <a:xfrm>
              <a:off x="451430" y="5417925"/>
              <a:ext cx="541999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3" name="Straight Connector 82"/>
            <p:cNvCxnSpPr/>
            <p:nvPr/>
          </p:nvCxnSpPr>
          <p:spPr>
            <a:xfrm>
              <a:off x="449228" y="5559283"/>
              <a:ext cx="541999" cy="0"/>
            </a:xfrm>
            <a:prstGeom prst="line">
              <a:avLst/>
            </a:prstGeom>
            <a:ln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4" name="TextBox 83"/>
          <p:cNvSpPr txBox="1"/>
          <p:nvPr/>
        </p:nvSpPr>
        <p:spPr>
          <a:xfrm>
            <a:off x="4" y="5842003"/>
            <a:ext cx="99562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Access</a:t>
            </a:r>
          </a:p>
          <a:p>
            <a:r>
              <a:rPr lang="en-US" dirty="0" smtClean="0"/>
              <a:t>Links</a:t>
            </a:r>
            <a:endParaRPr lang="en-US" dirty="0"/>
          </a:p>
        </p:txBody>
      </p:sp>
      <p:sp>
        <p:nvSpPr>
          <p:cNvPr id="85" name="TextBox 84"/>
          <p:cNvSpPr txBox="1"/>
          <p:nvPr/>
        </p:nvSpPr>
        <p:spPr>
          <a:xfrm>
            <a:off x="3013122" y="6303665"/>
            <a:ext cx="320435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 smtClean="0"/>
              <a:t>CORD Pod – up to 16 Racks</a:t>
            </a:r>
            <a:endParaRPr lang="en-US" dirty="0"/>
          </a:p>
        </p:txBody>
      </p:sp>
      <p:pic>
        <p:nvPicPr>
          <p:cNvPr id="87" name="Picture 86" descr="rack_42U.gi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3139" y="4474423"/>
            <a:ext cx="1030596" cy="1647008"/>
          </a:xfrm>
          <a:prstGeom prst="rect">
            <a:avLst/>
          </a:prstGeom>
        </p:spPr>
      </p:pic>
      <p:grpSp>
        <p:nvGrpSpPr>
          <p:cNvPr id="101" name="Group 100"/>
          <p:cNvGrpSpPr/>
          <p:nvPr/>
        </p:nvGrpSpPr>
        <p:grpSpPr>
          <a:xfrm>
            <a:off x="7594358" y="4035853"/>
            <a:ext cx="1538602" cy="2336330"/>
            <a:chOff x="7594358" y="4035853"/>
            <a:chExt cx="1538602" cy="2336330"/>
          </a:xfrm>
        </p:grpSpPr>
        <p:sp>
          <p:nvSpPr>
            <p:cNvPr id="86" name="Rectangle 85"/>
            <p:cNvSpPr/>
            <p:nvPr/>
          </p:nvSpPr>
          <p:spPr>
            <a:xfrm>
              <a:off x="7594358" y="4035853"/>
              <a:ext cx="695739" cy="1412944"/>
            </a:xfrm>
            <a:prstGeom prst="rect">
              <a:avLst/>
            </a:prstGeom>
            <a:solidFill>
              <a:schemeClr val="accent1">
                <a:lumMod val="20000"/>
                <a:lumOff val="80000"/>
              </a:schemeClr>
            </a:solidFill>
            <a:ln w="3175">
              <a:solidFill>
                <a:schemeClr val="bg2"/>
              </a:solidFill>
            </a:ln>
            <a:effectLst>
              <a:outerShdw blurRad="50800" dist="38100" dir="2700000" algn="tl" rotWithShape="0">
                <a:prstClr val="black">
                  <a:alpha val="40000"/>
                </a:prstClr>
              </a:outerShdw>
            </a:effectLst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lIns="91329" tIns="45665" rIns="91329" bIns="45665" rtlCol="0" anchor="ctr"/>
            <a:lstStyle/>
            <a:p>
              <a:pPr algn="ctr" defTabSz="913892"/>
              <a:r>
                <a:rPr lang="en-US" sz="2000" b="1" kern="0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  <a:t>Fast</a:t>
              </a:r>
            </a:p>
            <a:p>
              <a:pPr algn="ctr" defTabSz="913892"/>
              <a:r>
                <a:rPr lang="en-US" sz="2000" b="1" kern="0" dirty="0" smtClean="0">
                  <a:solidFill>
                    <a:schemeClr val="accent6">
                      <a:lumMod val="75000"/>
                    </a:schemeClr>
                  </a:solidFill>
                  <a:latin typeface="Calibri"/>
                  <a:cs typeface="Calibri"/>
                  <a:sym typeface="Arial"/>
                  <a:rtl val="0"/>
                </a:rPr>
                <a:t>I/O</a:t>
              </a:r>
              <a:endParaRPr lang="en-US" sz="1100" b="1" kern="0" dirty="0">
                <a:solidFill>
                  <a:schemeClr val="accent6">
                    <a:lumMod val="75000"/>
                  </a:schemeClr>
                </a:solidFill>
                <a:latin typeface="Calibri"/>
                <a:cs typeface="Calibri"/>
                <a:sym typeface="Arial"/>
                <a:rtl val="0"/>
              </a:endParaRPr>
            </a:p>
          </p:txBody>
        </p:sp>
        <p:cxnSp>
          <p:nvCxnSpPr>
            <p:cNvPr id="88" name="Straight Connector 87"/>
            <p:cNvCxnSpPr/>
            <p:nvPr/>
          </p:nvCxnSpPr>
          <p:spPr>
            <a:xfrm>
              <a:off x="8290097" y="4362016"/>
              <a:ext cx="541999" cy="0"/>
            </a:xfrm>
            <a:prstGeom prst="line">
              <a:avLst/>
            </a:prstGeom>
            <a:ln w="76200" cmpd="sng">
              <a:solidFill>
                <a:schemeClr val="accent1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89" name="Straight Connector 88"/>
            <p:cNvCxnSpPr/>
            <p:nvPr/>
          </p:nvCxnSpPr>
          <p:spPr>
            <a:xfrm>
              <a:off x="8290097" y="4577855"/>
              <a:ext cx="541999" cy="0"/>
            </a:xfrm>
            <a:prstGeom prst="line">
              <a:avLst/>
            </a:prstGeom>
            <a:ln w="76200" cmpd="sng">
              <a:solidFill>
                <a:srgbClr val="660066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0" name="Straight Connector 89"/>
            <p:cNvCxnSpPr/>
            <p:nvPr/>
          </p:nvCxnSpPr>
          <p:spPr>
            <a:xfrm>
              <a:off x="8290097" y="4822047"/>
              <a:ext cx="541999" cy="0"/>
            </a:xfrm>
            <a:prstGeom prst="line">
              <a:avLst/>
            </a:prstGeom>
            <a:ln w="76200" cmpd="sng">
              <a:solidFill>
                <a:schemeClr val="accent2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1" name="Straight Connector 90"/>
            <p:cNvCxnSpPr/>
            <p:nvPr/>
          </p:nvCxnSpPr>
          <p:spPr>
            <a:xfrm>
              <a:off x="8290097" y="5051749"/>
              <a:ext cx="541999" cy="0"/>
            </a:xfrm>
            <a:prstGeom prst="line">
              <a:avLst/>
            </a:prstGeom>
            <a:ln w="76200" cmpd="sng">
              <a:solidFill>
                <a:srgbClr val="FFFF00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2" name="Straight Connector 91"/>
            <p:cNvCxnSpPr/>
            <p:nvPr/>
          </p:nvCxnSpPr>
          <p:spPr>
            <a:xfrm>
              <a:off x="8290097" y="5279241"/>
              <a:ext cx="541999" cy="0"/>
            </a:xfrm>
            <a:prstGeom prst="line">
              <a:avLst/>
            </a:prstGeom>
            <a:ln w="76200" cmpd="sng">
              <a:solidFill>
                <a:schemeClr val="accent5">
                  <a:lumMod val="50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3" name="Straight Connector 92"/>
            <p:cNvCxnSpPr/>
            <p:nvPr/>
          </p:nvCxnSpPr>
          <p:spPr>
            <a:xfrm>
              <a:off x="8290097" y="4138939"/>
              <a:ext cx="541999" cy="0"/>
            </a:xfrm>
            <a:prstGeom prst="line">
              <a:avLst/>
            </a:prstGeom>
            <a:ln w="76200" cmpd="sng">
              <a:solidFill>
                <a:schemeClr val="accent3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94" name="TextBox 93"/>
            <p:cNvSpPr txBox="1"/>
            <p:nvPr/>
          </p:nvSpPr>
          <p:spPr>
            <a:xfrm>
              <a:off x="8249005" y="5448853"/>
              <a:ext cx="883955" cy="92333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en-US" dirty="0" smtClean="0"/>
                <a:t>Metro </a:t>
              </a:r>
            </a:p>
            <a:p>
              <a:pPr algn="r"/>
              <a:r>
                <a:rPr lang="en-US" dirty="0" smtClean="0"/>
                <a:t>Core</a:t>
              </a:r>
            </a:p>
            <a:p>
              <a:pPr algn="r"/>
              <a:r>
                <a:rPr lang="en-US" dirty="0" smtClean="0"/>
                <a:t>Links</a:t>
              </a:r>
              <a:endParaRPr lang="en-US" dirty="0"/>
            </a:p>
          </p:txBody>
        </p:sp>
      </p:grpSp>
      <p:sp>
        <p:nvSpPr>
          <p:cNvPr id="97" name="TextBox 96"/>
          <p:cNvSpPr txBox="1"/>
          <p:nvPr/>
        </p:nvSpPr>
        <p:spPr>
          <a:xfrm>
            <a:off x="26852" y="1697386"/>
            <a:ext cx="308591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HA,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s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cales to 16 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racks,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OF 1.3, </a:t>
            </a:r>
            <a:r>
              <a:rPr lang="en-US" sz="1600" dirty="0" err="1" smtClean="0">
                <a:solidFill>
                  <a:prstClr val="black"/>
                </a:solidFill>
                <a:latin typeface="Calibri"/>
              </a:rPr>
              <a:t>Topo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-Discovery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Configuration, GUI</a:t>
            </a:r>
            <a:r>
              <a:rPr lang="en-US" sz="1600" dirty="0">
                <a:solidFill>
                  <a:prstClr val="black"/>
                </a:solidFill>
                <a:latin typeface="Calibri"/>
              </a:rPr>
              <a:t>, CLI, Troubleshooting, </a:t>
            </a:r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ISSU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8" name="TextBox 97"/>
          <p:cNvSpPr txBox="1"/>
          <p:nvPr/>
        </p:nvSpPr>
        <p:spPr>
          <a:xfrm>
            <a:off x="4204883" y="1024835"/>
            <a:ext cx="354912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prstClr val="black"/>
                </a:solidFill>
                <a:latin typeface="Calibri"/>
              </a:rPr>
              <a:t>Fabric Control Application: Addressing, ECMP Routing, Recovery, Interoperability, API support</a:t>
            </a:r>
            <a:endParaRPr lang="en-US" sz="1600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99" name="Up Arrow 98"/>
          <p:cNvSpPr/>
          <p:nvPr/>
        </p:nvSpPr>
        <p:spPr>
          <a:xfrm>
            <a:off x="3486904" y="683852"/>
            <a:ext cx="271799" cy="349949"/>
          </a:xfrm>
          <a:prstGeom prst="upArrow">
            <a:avLst/>
          </a:prstGeom>
          <a:solidFill>
            <a:schemeClr val="accent4"/>
          </a:solidFill>
          <a:ln>
            <a:solidFill>
              <a:schemeClr val="accent4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02" name="Rounded Rectangle 101"/>
          <p:cNvSpPr/>
          <p:nvPr/>
        </p:nvSpPr>
        <p:spPr>
          <a:xfrm>
            <a:off x="2694945" y="1942705"/>
            <a:ext cx="3679786" cy="540065"/>
          </a:xfrm>
          <a:prstGeom prst="roundRect">
            <a:avLst/>
          </a:prstGeom>
          <a:solidFill>
            <a:srgbClr val="993333"/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chemeClr val="bg1"/>
                </a:solidFill>
                <a:latin typeface="Calibri"/>
              </a:rPr>
              <a:t>ONOS Controller Cluster</a:t>
            </a:r>
            <a:endParaRPr lang="en-US" sz="2000" dirty="0">
              <a:solidFill>
                <a:schemeClr val="bg1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35995059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500"/>
                                        <p:tgtEl>
                                          <p:spTgt spid="6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1" grpId="0"/>
      <p:bldP spid="84" grpId="0"/>
      <p:bldP spid="97" grpId="0"/>
      <p:bldP spid="98" grpId="0"/>
      <p:bldP spid="99" grpId="0" animBg="1"/>
      <p:bldP spid="10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" name="Group 64"/>
          <p:cNvGrpSpPr/>
          <p:nvPr/>
        </p:nvGrpSpPr>
        <p:grpSpPr>
          <a:xfrm>
            <a:off x="17729" y="3399247"/>
            <a:ext cx="4698576" cy="3347392"/>
            <a:chOff x="-114811" y="3399245"/>
            <a:chExt cx="4698576" cy="3347392"/>
          </a:xfrm>
        </p:grpSpPr>
        <p:sp>
          <p:nvSpPr>
            <p:cNvPr id="3" name="Rounded Rectangle 2"/>
            <p:cNvSpPr/>
            <p:nvPr/>
          </p:nvSpPr>
          <p:spPr>
            <a:xfrm>
              <a:off x="557211" y="4651557"/>
              <a:ext cx="2708374" cy="888685"/>
            </a:xfrm>
            <a:prstGeom prst="roundRect">
              <a:avLst/>
            </a:prstGeom>
            <a:solidFill>
              <a:srgbClr val="FFFFFF"/>
            </a:solidFill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rgbClr val="000000"/>
                  </a:solidFill>
                  <a:latin typeface="Calibri"/>
                </a:rPr>
                <a:t>White Box SDN </a:t>
              </a:r>
              <a:r>
                <a:rPr lang="en-US" sz="2000" dirty="0" smtClean="0">
                  <a:solidFill>
                    <a:srgbClr val="000000"/>
                  </a:solidFill>
                  <a:latin typeface="Calibri"/>
                </a:rPr>
                <a:t>Switch</a:t>
              </a:r>
              <a:endParaRPr lang="en-US" sz="2000" dirty="0">
                <a:solidFill>
                  <a:srgbClr val="000000"/>
                </a:solidFill>
                <a:latin typeface="Calibri"/>
              </a:endParaRPr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10362" y="3399245"/>
              <a:ext cx="18401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504D"/>
                  </a:solidFill>
                  <a:latin typeface="Calibri"/>
                </a:rPr>
                <a:t>Leaf Switch</a:t>
              </a:r>
            </a:p>
          </p:txBody>
        </p:sp>
        <p:cxnSp>
          <p:nvCxnSpPr>
            <p:cNvPr id="7" name="Straight Connector 6"/>
            <p:cNvCxnSpPr/>
            <p:nvPr/>
          </p:nvCxnSpPr>
          <p:spPr>
            <a:xfrm>
              <a:off x="868221" y="5553200"/>
              <a:ext cx="0" cy="355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9" name="Straight Connector 8"/>
            <p:cNvCxnSpPr/>
            <p:nvPr/>
          </p:nvCxnSpPr>
          <p:spPr>
            <a:xfrm>
              <a:off x="1033580" y="5563062"/>
              <a:ext cx="0" cy="355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0" name="Straight Connector 9"/>
            <p:cNvCxnSpPr/>
            <p:nvPr/>
          </p:nvCxnSpPr>
          <p:spPr>
            <a:xfrm>
              <a:off x="1227965" y="5563062"/>
              <a:ext cx="0" cy="355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1" name="Straight Connector 10"/>
            <p:cNvCxnSpPr/>
            <p:nvPr/>
          </p:nvCxnSpPr>
          <p:spPr>
            <a:xfrm>
              <a:off x="2650320" y="5563062"/>
              <a:ext cx="0" cy="355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/>
          </p:nvCxnSpPr>
          <p:spPr>
            <a:xfrm>
              <a:off x="2828638" y="5563062"/>
              <a:ext cx="0" cy="355279"/>
            </a:xfrm>
            <a:prstGeom prst="line">
              <a:avLst/>
            </a:prstGeom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3" name="Oval 12"/>
            <p:cNvSpPr/>
            <p:nvPr/>
          </p:nvSpPr>
          <p:spPr>
            <a:xfrm>
              <a:off x="1438405" y="5648827"/>
              <a:ext cx="129588" cy="13007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4" name="Oval 13"/>
            <p:cNvSpPr/>
            <p:nvPr/>
          </p:nvSpPr>
          <p:spPr>
            <a:xfrm>
              <a:off x="1746313" y="5645731"/>
              <a:ext cx="129588" cy="13007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5" name="Oval 14"/>
            <p:cNvSpPr/>
            <p:nvPr/>
          </p:nvSpPr>
          <p:spPr>
            <a:xfrm>
              <a:off x="2093098" y="5655593"/>
              <a:ext cx="129588" cy="13007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16" name="Rectangle 15"/>
            <p:cNvSpPr/>
            <p:nvPr/>
          </p:nvSpPr>
          <p:spPr>
            <a:xfrm>
              <a:off x="357756" y="5915640"/>
              <a:ext cx="3076884" cy="830997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48 x 10G ports downlink to servers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 in the same rack (subnet)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10G Base T or 10G 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SFP+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17" name="Rectangle 16"/>
            <p:cNvSpPr/>
            <p:nvPr/>
          </p:nvSpPr>
          <p:spPr>
            <a:xfrm>
              <a:off x="-114811" y="3728862"/>
              <a:ext cx="4419098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6 -12 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x 40G ports uplink to different spine switches</a:t>
              </a:r>
            </a:p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ECMP across all uplink ports</a:t>
              </a:r>
            </a:p>
          </p:txBody>
        </p:sp>
        <p:cxnSp>
          <p:nvCxnSpPr>
            <p:cNvPr id="18" name="Straight Connector 17"/>
            <p:cNvCxnSpPr/>
            <p:nvPr/>
          </p:nvCxnSpPr>
          <p:spPr>
            <a:xfrm>
              <a:off x="898882" y="4296278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>
              <a:off x="1271040" y="4289421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2" name="Straight Connector 21"/>
            <p:cNvCxnSpPr/>
            <p:nvPr/>
          </p:nvCxnSpPr>
          <p:spPr>
            <a:xfrm>
              <a:off x="1706432" y="4297631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3" name="Straight Connector 22"/>
            <p:cNvCxnSpPr/>
            <p:nvPr/>
          </p:nvCxnSpPr>
          <p:spPr>
            <a:xfrm>
              <a:off x="2055321" y="4289421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>
              <a:off x="2853703" y="4289421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5" name="Straight Connector 24"/>
            <p:cNvCxnSpPr/>
            <p:nvPr/>
          </p:nvCxnSpPr>
          <p:spPr>
            <a:xfrm>
              <a:off x="2482955" y="4297631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7" name="Straight Connector 26"/>
            <p:cNvCxnSpPr>
              <a:stCxn id="3" idx="3"/>
            </p:cNvCxnSpPr>
            <p:nvPr/>
          </p:nvCxnSpPr>
          <p:spPr>
            <a:xfrm>
              <a:off x="3265585" y="5095900"/>
              <a:ext cx="444782" cy="426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8" name="TextBox 27"/>
            <p:cNvSpPr txBox="1"/>
            <p:nvPr/>
          </p:nvSpPr>
          <p:spPr>
            <a:xfrm>
              <a:off x="3274315" y="5111005"/>
              <a:ext cx="1309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GE mgmt.</a:t>
              </a:r>
            </a:p>
          </p:txBody>
        </p:sp>
      </p:grpSp>
      <p:grpSp>
        <p:nvGrpSpPr>
          <p:cNvPr id="66" name="Group 65"/>
          <p:cNvGrpSpPr/>
          <p:nvPr/>
        </p:nvGrpSpPr>
        <p:grpSpPr>
          <a:xfrm>
            <a:off x="2" y="778013"/>
            <a:ext cx="4767255" cy="2274651"/>
            <a:chOff x="0" y="579238"/>
            <a:chExt cx="4767255" cy="2274651"/>
          </a:xfrm>
        </p:grpSpPr>
        <p:sp>
          <p:nvSpPr>
            <p:cNvPr id="29" name="Rounded Rectangle 28"/>
            <p:cNvSpPr/>
            <p:nvPr/>
          </p:nvSpPr>
          <p:spPr>
            <a:xfrm>
              <a:off x="643030" y="1005030"/>
              <a:ext cx="2708374" cy="888685"/>
            </a:xfrm>
            <a:prstGeom prst="roundRect">
              <a:avLst/>
            </a:prstGeom>
            <a:noFill/>
            <a:ln>
              <a:solidFill>
                <a:schemeClr val="tx1"/>
              </a:solidFill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2000" dirty="0">
                  <a:solidFill>
                    <a:schemeClr val="tx1"/>
                  </a:solidFill>
                  <a:latin typeface="Calibri"/>
                </a:rPr>
                <a:t>White Box SDN </a:t>
              </a:r>
              <a:r>
                <a:rPr lang="en-US" sz="2000" dirty="0" smtClean="0">
                  <a:solidFill>
                    <a:schemeClr val="tx1"/>
                  </a:solidFill>
                  <a:latin typeface="Calibri"/>
                </a:rPr>
                <a:t>Switch</a:t>
              </a:r>
              <a:endParaRPr lang="en-US" sz="2000" dirty="0">
                <a:solidFill>
                  <a:schemeClr val="tx1"/>
                </a:solidFill>
                <a:latin typeface="Calibri"/>
              </a:endParaRPr>
            </a:p>
          </p:txBody>
        </p:sp>
        <p:sp>
          <p:nvSpPr>
            <p:cNvPr id="30" name="TextBox 29"/>
            <p:cNvSpPr txBox="1"/>
            <p:nvPr/>
          </p:nvSpPr>
          <p:spPr>
            <a:xfrm>
              <a:off x="0" y="579238"/>
              <a:ext cx="1840139" cy="369332"/>
            </a:xfrm>
            <a:prstGeom prst="rect">
              <a:avLst/>
            </a:prstGeom>
            <a:noFill/>
            <a:ln>
              <a:noFill/>
            </a:ln>
          </p:spPr>
          <p:txBody>
            <a:bodyPr wrap="square" rtlCol="0">
              <a:spAutoFit/>
            </a:bodyPr>
            <a:lstStyle/>
            <a:p>
              <a:r>
                <a:rPr lang="en-US" b="1" dirty="0">
                  <a:solidFill>
                    <a:srgbClr val="C0504D"/>
                  </a:solidFill>
                  <a:latin typeface="Calibri"/>
                </a:rPr>
                <a:t>Spine Switch</a:t>
              </a:r>
            </a:p>
          </p:txBody>
        </p:sp>
        <p:cxnSp>
          <p:nvCxnSpPr>
            <p:cNvPr id="31" name="Straight Connector 30"/>
            <p:cNvCxnSpPr/>
            <p:nvPr/>
          </p:nvCxnSpPr>
          <p:spPr>
            <a:xfrm>
              <a:off x="954040" y="1906673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2" name="Straight Connector 31"/>
            <p:cNvCxnSpPr/>
            <p:nvPr/>
          </p:nvCxnSpPr>
          <p:spPr>
            <a:xfrm>
              <a:off x="1119399" y="1916535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>
              <a:off x="1313784" y="1916535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4" name="Straight Connector 33"/>
            <p:cNvCxnSpPr/>
            <p:nvPr/>
          </p:nvCxnSpPr>
          <p:spPr>
            <a:xfrm>
              <a:off x="2736139" y="1916535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" name="Straight Connector 34"/>
            <p:cNvCxnSpPr/>
            <p:nvPr/>
          </p:nvCxnSpPr>
          <p:spPr>
            <a:xfrm>
              <a:off x="2914457" y="1916535"/>
              <a:ext cx="0" cy="355279"/>
            </a:xfrm>
            <a:prstGeom prst="line">
              <a:avLst/>
            </a:prstGeom>
            <a:ln w="57150" cmpd="sng"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" name="Oval 35"/>
            <p:cNvSpPr/>
            <p:nvPr/>
          </p:nvSpPr>
          <p:spPr>
            <a:xfrm>
              <a:off x="1524224" y="2002300"/>
              <a:ext cx="129588" cy="13007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7" name="Oval 36"/>
            <p:cNvSpPr/>
            <p:nvPr/>
          </p:nvSpPr>
          <p:spPr>
            <a:xfrm>
              <a:off x="1832132" y="1999204"/>
              <a:ext cx="129588" cy="13007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8" name="Oval 37"/>
            <p:cNvSpPr/>
            <p:nvPr/>
          </p:nvSpPr>
          <p:spPr>
            <a:xfrm>
              <a:off x="2178917" y="2009066"/>
              <a:ext cx="129588" cy="130074"/>
            </a:xfrm>
            <a:prstGeom prst="ellipse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  <a:latin typeface="Calibri"/>
              </a:endParaRPr>
            </a:p>
          </p:txBody>
        </p:sp>
        <p:sp>
          <p:nvSpPr>
            <p:cNvPr id="39" name="Rectangle 38"/>
            <p:cNvSpPr/>
            <p:nvPr/>
          </p:nvSpPr>
          <p:spPr>
            <a:xfrm>
              <a:off x="274647" y="2269113"/>
              <a:ext cx="3552575" cy="584776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32 x 40G ports downlink to leaf switches</a:t>
              </a:r>
            </a:p>
            <a:p>
              <a:pPr algn="ctr"/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40G QSFP+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cxnSp>
          <p:nvCxnSpPr>
            <p:cNvPr id="47" name="Straight Connector 46"/>
            <p:cNvCxnSpPr>
              <a:stCxn id="29" idx="3"/>
            </p:cNvCxnSpPr>
            <p:nvPr/>
          </p:nvCxnSpPr>
          <p:spPr>
            <a:xfrm>
              <a:off x="3351404" y="1449373"/>
              <a:ext cx="444782" cy="4266"/>
            </a:xfrm>
            <a:prstGeom prst="line">
              <a:avLst/>
            </a:prstGeom>
            <a:ln>
              <a:solidFill>
                <a:schemeClr val="accent2"/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48" name="TextBox 47"/>
            <p:cNvSpPr txBox="1"/>
            <p:nvPr/>
          </p:nvSpPr>
          <p:spPr>
            <a:xfrm>
              <a:off x="3457805" y="1014829"/>
              <a:ext cx="1309450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>
                  <a:solidFill>
                    <a:prstClr val="black"/>
                  </a:solidFill>
                  <a:latin typeface="Calibri"/>
                </a:rPr>
                <a:t>GE mgmt.</a:t>
              </a:r>
            </a:p>
          </p:txBody>
        </p:sp>
      </p:grpSp>
      <p:grpSp>
        <p:nvGrpSpPr>
          <p:cNvPr id="68" name="Group 67"/>
          <p:cNvGrpSpPr/>
          <p:nvPr/>
        </p:nvGrpSpPr>
        <p:grpSpPr>
          <a:xfrm>
            <a:off x="5260417" y="1017895"/>
            <a:ext cx="3698995" cy="5237717"/>
            <a:chOff x="5260402" y="1017893"/>
            <a:chExt cx="3698995" cy="5237715"/>
          </a:xfrm>
        </p:grpSpPr>
        <p:grpSp>
          <p:nvGrpSpPr>
            <p:cNvPr id="49" name="Group 48"/>
            <p:cNvGrpSpPr/>
            <p:nvPr/>
          </p:nvGrpSpPr>
          <p:grpSpPr>
            <a:xfrm>
              <a:off x="5270727" y="1721899"/>
              <a:ext cx="3426398" cy="3124369"/>
              <a:chOff x="2314725" y="1520985"/>
              <a:chExt cx="3426398" cy="3124369"/>
            </a:xfrm>
          </p:grpSpPr>
          <p:sp>
            <p:nvSpPr>
              <p:cNvPr id="50" name="Rectangle 49"/>
              <p:cNvSpPr/>
              <p:nvPr/>
            </p:nvSpPr>
            <p:spPr>
              <a:xfrm>
                <a:off x="3354921" y="3763664"/>
                <a:ext cx="2074139" cy="435000"/>
              </a:xfrm>
              <a:prstGeom prst="rect">
                <a:avLst/>
              </a:prstGeom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BRCM </a:t>
                </a:r>
                <a:r>
                  <a:rPr lang="en-US" dirty="0" smtClean="0">
                    <a:solidFill>
                      <a:srgbClr val="000000"/>
                    </a:solidFill>
                    <a:latin typeface="Calibri"/>
                  </a:rPr>
                  <a:t>ASIC</a:t>
                </a:r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2" name="Rectangle 51"/>
              <p:cNvSpPr/>
              <p:nvPr/>
            </p:nvSpPr>
            <p:spPr>
              <a:xfrm>
                <a:off x="3365246" y="2990569"/>
                <a:ext cx="2063814" cy="374228"/>
              </a:xfrm>
              <a:prstGeom prst="rect">
                <a:avLst/>
              </a:prstGeom>
              <a:solidFill>
                <a:schemeClr val="tx2">
                  <a:lumMod val="40000"/>
                  <a:lumOff val="60000"/>
                </a:schemeClr>
              </a:solidFill>
              <a:ln>
                <a:solidFill>
                  <a:schemeClr val="tx2">
                    <a:lumMod val="40000"/>
                    <a:lumOff val="60000"/>
                  </a:schemeClr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dirty="0">
                    <a:solidFill>
                      <a:srgbClr val="000000"/>
                    </a:solidFill>
                    <a:latin typeface="Calibri"/>
                  </a:rPr>
                  <a:t>OF-</a:t>
                </a:r>
                <a:r>
                  <a:rPr lang="en-US" dirty="0" smtClean="0">
                    <a:solidFill>
                      <a:srgbClr val="000000"/>
                    </a:solidFill>
                    <a:latin typeface="Calibri"/>
                  </a:rPr>
                  <a:t>DPA</a:t>
                </a:r>
                <a:endParaRPr lang="en-US" dirty="0">
                  <a:solidFill>
                    <a:srgbClr val="000000"/>
                  </a:solidFill>
                  <a:latin typeface="Calibri"/>
                </a:endParaRPr>
              </a:p>
            </p:txBody>
          </p:sp>
          <p:sp>
            <p:nvSpPr>
              <p:cNvPr id="53" name="Rectangle 52"/>
              <p:cNvSpPr/>
              <p:nvPr/>
            </p:nvSpPr>
            <p:spPr>
              <a:xfrm>
                <a:off x="3365247" y="2082966"/>
                <a:ext cx="2063814" cy="472455"/>
              </a:xfrm>
              <a:prstGeom prst="rect">
                <a:avLst/>
              </a:prstGeom>
              <a:solidFill>
                <a:schemeClr val="accent2">
                  <a:lumMod val="20000"/>
                  <a:lumOff val="80000"/>
                </a:schemeClr>
              </a:solidFill>
              <a:ln>
                <a:noFill/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r>
                  <a:rPr lang="en-US" sz="1600" dirty="0">
                    <a:solidFill>
                      <a:srgbClr val="000000"/>
                    </a:solidFill>
                    <a:latin typeface="Calibri"/>
                  </a:rPr>
                  <a:t>Indigo OF Agent</a:t>
                </a:r>
              </a:p>
            </p:txBody>
          </p:sp>
          <p:cxnSp>
            <p:nvCxnSpPr>
              <p:cNvPr id="54" name="Straight Arrow Connector 53"/>
              <p:cNvCxnSpPr/>
              <p:nvPr/>
            </p:nvCxnSpPr>
            <p:spPr>
              <a:xfrm>
                <a:off x="3784812" y="2555422"/>
                <a:ext cx="0" cy="418289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55" name="Rectangle 54"/>
              <p:cNvSpPr/>
              <p:nvPr/>
            </p:nvSpPr>
            <p:spPr>
              <a:xfrm>
                <a:off x="2314725" y="1989782"/>
                <a:ext cx="3426398" cy="2655572"/>
              </a:xfrm>
              <a:prstGeom prst="rect">
                <a:avLst/>
              </a:prstGeom>
              <a:noFill/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  <a:latin typeface="Calibri"/>
                </a:endParaRPr>
              </a:p>
            </p:txBody>
          </p:sp>
          <p:sp>
            <p:nvSpPr>
              <p:cNvPr id="58" name="TextBox 57"/>
              <p:cNvSpPr txBox="1"/>
              <p:nvPr/>
            </p:nvSpPr>
            <p:spPr>
              <a:xfrm>
                <a:off x="3878563" y="2605052"/>
                <a:ext cx="14952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>
                    <a:solidFill>
                      <a:prstClr val="black"/>
                    </a:solidFill>
                    <a:latin typeface="Calibri"/>
                  </a:rPr>
                  <a:t>OF-DPA  API</a:t>
                </a:r>
              </a:p>
            </p:txBody>
          </p:sp>
          <p:cxnSp>
            <p:nvCxnSpPr>
              <p:cNvPr id="59" name="Straight Arrow Connector 58"/>
              <p:cNvCxnSpPr/>
              <p:nvPr/>
            </p:nvCxnSpPr>
            <p:spPr>
              <a:xfrm>
                <a:off x="3784812" y="1520985"/>
                <a:ext cx="0" cy="550641"/>
              </a:xfrm>
              <a:prstGeom prst="straightConnector1">
                <a:avLst/>
              </a:prstGeom>
              <a:ln>
                <a:headEnd type="arrow"/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60" name="TextBox 59"/>
              <p:cNvSpPr txBox="1"/>
              <p:nvPr/>
            </p:nvSpPr>
            <p:spPr>
              <a:xfrm>
                <a:off x="3933778" y="1565528"/>
                <a:ext cx="1495283" cy="307777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1400" dirty="0" err="1" smtClean="0">
                    <a:solidFill>
                      <a:prstClr val="black"/>
                    </a:solidFill>
                    <a:latin typeface="Calibri"/>
                  </a:rPr>
                  <a:t>OpenFlow</a:t>
                </a:r>
                <a:r>
                  <a:rPr lang="en-US" sz="1400" dirty="0" smtClean="0">
                    <a:solidFill>
                      <a:prstClr val="black"/>
                    </a:solidFill>
                    <a:latin typeface="Calibri"/>
                  </a:rPr>
                  <a:t> 1.3</a:t>
                </a:r>
                <a:endParaRPr lang="en-US" sz="1400" dirty="0">
                  <a:solidFill>
                    <a:prstClr val="black"/>
                  </a:solidFill>
                  <a:latin typeface="Calibri"/>
                </a:endParaRPr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5260402" y="4932169"/>
              <a:ext cx="3698995" cy="132343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OCP: Open Compute Project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ONL: Open Network Linux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ONIE: Open Network Install Environment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BRCM: Broadcom Merchant Silicon ASICs </a:t>
              </a:r>
            </a:p>
            <a:p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OF-DPA: </a:t>
              </a: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OpenFlow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600" dirty="0" err="1">
                  <a:solidFill>
                    <a:prstClr val="black"/>
                  </a:solidFill>
                  <a:latin typeface="Calibri"/>
                </a:rPr>
                <a:t>Datapath</a:t>
              </a:r>
              <a:r>
                <a:rPr lang="en-US" sz="1600" dirty="0">
                  <a:solidFill>
                    <a:prstClr val="black"/>
                  </a:solidFill>
                  <a:latin typeface="Calibri"/>
                </a:rPr>
                <a:t> </a:t>
              </a:r>
              <a:r>
                <a:rPr lang="en-US" sz="1600" dirty="0" smtClean="0">
                  <a:solidFill>
                    <a:prstClr val="black"/>
                  </a:solidFill>
                  <a:latin typeface="Calibri"/>
                </a:rPr>
                <a:t>Abstraction</a:t>
              </a:r>
              <a:endParaRPr lang="en-US" sz="1600" dirty="0">
                <a:solidFill>
                  <a:prstClr val="black"/>
                </a:solidFill>
                <a:latin typeface="Calibri"/>
              </a:endParaRPr>
            </a:p>
          </p:txBody>
        </p:sp>
        <p:sp>
          <p:nvSpPr>
            <p:cNvPr id="62" name="TextBox 61"/>
            <p:cNvSpPr txBox="1"/>
            <p:nvPr/>
          </p:nvSpPr>
          <p:spPr>
            <a:xfrm>
              <a:off x="5260402" y="1017893"/>
              <a:ext cx="3426398" cy="36933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b="1" dirty="0">
                  <a:solidFill>
                    <a:srgbClr val="C0504D"/>
                  </a:solidFill>
                  <a:latin typeface="Calibri"/>
                </a:rPr>
                <a:t>Leaf/Spine Switch Software Stack</a:t>
              </a:r>
            </a:p>
          </p:txBody>
        </p:sp>
        <p:sp>
          <p:nvSpPr>
            <p:cNvPr id="63" name="TextBox 62"/>
            <p:cNvSpPr txBox="1"/>
            <p:nvPr/>
          </p:nvSpPr>
          <p:spPr>
            <a:xfrm>
              <a:off x="6162261" y="1444900"/>
              <a:ext cx="1204674" cy="30777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1400" dirty="0">
                  <a:solidFill>
                    <a:prstClr val="black"/>
                  </a:solidFill>
                  <a:latin typeface="Calibri"/>
                </a:rPr>
                <a:t>to controller</a:t>
              </a:r>
            </a:p>
          </p:txBody>
        </p:sp>
      </p:grpSp>
      <p:sp>
        <p:nvSpPr>
          <p:cNvPr id="67" name="Rounded Rectangle 66"/>
          <p:cNvSpPr/>
          <p:nvPr/>
        </p:nvSpPr>
        <p:spPr>
          <a:xfrm>
            <a:off x="5356086" y="2272543"/>
            <a:ext cx="1159566" cy="2127039"/>
          </a:xfrm>
          <a:prstGeom prst="roundRect">
            <a:avLst/>
          </a:prstGeom>
          <a:solidFill>
            <a:srgbClr val="3A81BA">
              <a:lumMod val="75000"/>
            </a:srgbClr>
          </a:solidFill>
          <a:ln w="9525" cap="flat" cmpd="sng" algn="ctr">
            <a:solidFill>
              <a:srgbClr val="3A81B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OCP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700" kern="0" dirty="0" smtClean="0">
                <a:solidFill>
                  <a:srgbClr val="FFFFFF"/>
                </a:solidFill>
                <a:latin typeface="Arial"/>
              </a:rPr>
              <a:t>Software</a:t>
            </a:r>
            <a:endParaRPr kumimoji="0" lang="en-US" sz="17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-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FFFF"/>
                </a:solidFill>
                <a:latin typeface="Arial"/>
              </a:rPr>
              <a:t>ONL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kern="0" dirty="0" smtClean="0">
                <a:solidFill>
                  <a:srgbClr val="FFFFFF"/>
                </a:solidFill>
                <a:latin typeface="Arial"/>
              </a:rPr>
              <a:t>ONIE</a:t>
            </a: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 smtClean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kern="0" dirty="0">
              <a:solidFill>
                <a:srgbClr val="FFFFFF"/>
              </a:solidFill>
              <a:latin typeface="Arial"/>
            </a:endParaRPr>
          </a:p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9" name="Rounded Rectangle 68"/>
          <p:cNvSpPr/>
          <p:nvPr/>
        </p:nvSpPr>
        <p:spPr>
          <a:xfrm>
            <a:off x="5325115" y="4405542"/>
            <a:ext cx="3330463" cy="395788"/>
          </a:xfrm>
          <a:prstGeom prst="roundRect">
            <a:avLst/>
          </a:prstGeom>
          <a:solidFill>
            <a:srgbClr val="3A81BA">
              <a:lumMod val="75000"/>
            </a:srgbClr>
          </a:solidFill>
          <a:ln w="9525" cap="flat" cmpd="sng" algn="ctr">
            <a:solidFill>
              <a:srgbClr val="3A81BA">
                <a:shade val="95000"/>
                <a:satMod val="105000"/>
              </a:srgbClr>
            </a:solidFill>
            <a:prstDash val="solid"/>
          </a:ln>
          <a:effectLst>
            <a:outerShdw blurRad="40000" dist="23000" dir="5400000" rotWithShape="0">
              <a:srgbClr val="000000">
                <a:alpha val="35000"/>
              </a:srgbClr>
            </a:outerShdw>
          </a:effectLst>
        </p:spPr>
        <p:txBody>
          <a:bodyPr rtlCol="0" anchor="ctr"/>
          <a:lstStyle/>
          <a:p>
            <a:pPr lvl="0" algn="ctr" defTabSz="914400">
              <a:defRPr/>
            </a:pPr>
            <a:r>
              <a:rPr lang="en-US" kern="0" dirty="0">
                <a:solidFill>
                  <a:srgbClr val="FFFFFF"/>
                </a:solidFill>
                <a:latin typeface="Arial"/>
              </a:rPr>
              <a:t>OCP Bare Metal Hardware</a:t>
            </a:r>
          </a:p>
        </p:txBody>
      </p:sp>
      <p:sp>
        <p:nvSpPr>
          <p:cNvPr id="71" name="Text Placeholder 1"/>
          <p:cNvSpPr txBox="1">
            <a:spLocks/>
          </p:cNvSpPr>
          <p:nvPr/>
        </p:nvSpPr>
        <p:spPr>
          <a:xfrm>
            <a:off x="4" y="41299"/>
            <a:ext cx="9143999" cy="706783"/>
          </a:xfrm>
          <a:prstGeom prst="rect">
            <a:avLst/>
          </a:prstGeom>
        </p:spPr>
        <p:txBody>
          <a:bodyPr/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mtClean="0">
                <a:latin typeface="Calibri"/>
                <a:cs typeface="Calibri"/>
              </a:rPr>
              <a:t>Open-Source Leaf-Spine Fabric</a:t>
            </a:r>
            <a:endParaRPr lang="en-US" dirty="0">
              <a:latin typeface="Calibri"/>
              <a:cs typeface="Calibri"/>
            </a:endParaRPr>
          </a:p>
        </p:txBody>
      </p:sp>
      <p:cxnSp>
        <p:nvCxnSpPr>
          <p:cNvPr id="72" name="Straight Arrow Connector 71"/>
          <p:cNvCxnSpPr/>
          <p:nvPr/>
        </p:nvCxnSpPr>
        <p:spPr>
          <a:xfrm>
            <a:off x="6740829" y="3569668"/>
            <a:ext cx="0" cy="418289"/>
          </a:xfrm>
          <a:prstGeom prst="straightConnector1">
            <a:avLst/>
          </a:prstGeom>
          <a:ln>
            <a:headEnd type="arrow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3" name="TextBox 72"/>
          <p:cNvSpPr txBox="1"/>
          <p:nvPr/>
        </p:nvSpPr>
        <p:spPr>
          <a:xfrm>
            <a:off x="6834584" y="3619136"/>
            <a:ext cx="149528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>
                <a:solidFill>
                  <a:prstClr val="black"/>
                </a:solidFill>
                <a:latin typeface="Calibri"/>
              </a:rPr>
              <a:t>BRCM SDK API</a:t>
            </a:r>
            <a:endParaRPr lang="en-US" sz="1400" dirty="0">
              <a:solidFill>
                <a:prstClr val="black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6639317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7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" grpId="0" animBg="1"/>
      <p:bldP spid="69" grpId="0" animBg="1"/>
      <p:bldP spid="7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49320" y="6138233"/>
            <a:ext cx="779567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>
                <a:solidFill>
                  <a:srgbClr val="C00000"/>
                </a:solidFill>
                <a:latin typeface="News Gothic MT"/>
              </a:rPr>
              <a:t>Learn more:</a:t>
            </a:r>
            <a:endParaRPr lang="en-US" sz="2000" dirty="0">
              <a:solidFill>
                <a:srgbClr val="C00000"/>
              </a:solidFill>
              <a:latin typeface="News Gothic MT"/>
            </a:endParaRPr>
          </a:p>
          <a:p>
            <a:r>
              <a:rPr lang="en-US" sz="2000" dirty="0">
                <a:solidFill>
                  <a:srgbClr val="C00000"/>
                </a:solidFill>
                <a:latin typeface="News Gothic MT"/>
                <a:hlinkClick r:id="rId2"/>
              </a:rPr>
              <a:t>https://wiki.onosproject.org/display/ONOS/Segment+Routing</a:t>
            </a:r>
            <a:endParaRPr lang="en-US" sz="2000" dirty="0">
              <a:solidFill>
                <a:srgbClr val="C00000"/>
              </a:solidFill>
              <a:latin typeface="News Gothic MT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3205" y="1646687"/>
            <a:ext cx="3421725" cy="60675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2340761"/>
            <a:ext cx="2241826" cy="87210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950" y="3351193"/>
            <a:ext cx="1338917" cy="1274883"/>
          </a:xfrm>
          <a:prstGeom prst="rect">
            <a:avLst/>
          </a:prstGeom>
        </p:spPr>
      </p:pic>
      <p:sp>
        <p:nvSpPr>
          <p:cNvPr id="101" name="TextBox 100"/>
          <p:cNvSpPr txBox="1"/>
          <p:nvPr/>
        </p:nvSpPr>
        <p:spPr>
          <a:xfrm>
            <a:off x="60017" y="92448"/>
            <a:ext cx="55550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smtClean="0">
                <a:solidFill>
                  <a:srgbClr val="4F81BD"/>
                </a:solidFill>
                <a:latin typeface="News Gothic MT"/>
              </a:rPr>
              <a:t>SPRING</a:t>
            </a:r>
            <a:r>
              <a:rPr lang="en-US" sz="3600" b="1" dirty="0">
                <a:solidFill>
                  <a:srgbClr val="4F81BD"/>
                </a:solidFill>
                <a:latin typeface="News Gothic MT"/>
              </a:rPr>
              <a:t>-OPEN</a:t>
            </a:r>
          </a:p>
        </p:txBody>
      </p:sp>
      <p:sp>
        <p:nvSpPr>
          <p:cNvPr id="5" name="Rectangle 4"/>
          <p:cNvSpPr/>
          <p:nvPr/>
        </p:nvSpPr>
        <p:spPr>
          <a:xfrm>
            <a:off x="1921565" y="1646685"/>
            <a:ext cx="2151270" cy="1402523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339619" y="1873259"/>
            <a:ext cx="6367663" cy="2955867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1210042" y="730957"/>
            <a:ext cx="7641789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b="1" dirty="0">
                <a:solidFill>
                  <a:prstClr val="black"/>
                </a:solidFill>
                <a:latin typeface="News Gothic MT"/>
              </a:rPr>
              <a:t>Segment Routing on </a:t>
            </a:r>
          </a:p>
          <a:p>
            <a:pPr algn="ctr"/>
            <a:r>
              <a:rPr lang="en-US" sz="2400" b="1" dirty="0">
                <a:solidFill>
                  <a:prstClr val="black"/>
                </a:solidFill>
                <a:latin typeface="News Gothic MT"/>
              </a:rPr>
              <a:t>Bare Metal Hardware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4563610" y="3859481"/>
            <a:ext cx="4580389" cy="2586252"/>
          </a:xfrm>
          <a:prstGeom prst="rect">
            <a:avLst/>
          </a:prstGeom>
        </p:spPr>
      </p:pic>
      <p:cxnSp>
        <p:nvCxnSpPr>
          <p:cNvPr id="11" name="Straight Connector 10"/>
          <p:cNvCxnSpPr/>
          <p:nvPr/>
        </p:nvCxnSpPr>
        <p:spPr>
          <a:xfrm>
            <a:off x="3995741" y="2870190"/>
            <a:ext cx="567869" cy="989291"/>
          </a:xfrm>
          <a:prstGeom prst="line">
            <a:avLst/>
          </a:prstGeom>
          <a:ln w="3810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>
            <a:off x="4346788" y="2415916"/>
            <a:ext cx="4797211" cy="1443565"/>
          </a:xfrm>
          <a:prstGeom prst="line">
            <a:avLst/>
          </a:prstGeom>
          <a:ln w="38100" cmpd="sng">
            <a:prstDash val="dot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838414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 txBox="1">
            <a:spLocks/>
          </p:cNvSpPr>
          <p:nvPr/>
        </p:nvSpPr>
        <p:spPr>
          <a:xfrm>
            <a:off x="457200" y="151171"/>
            <a:ext cx="8229600" cy="624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953735"/>
                </a:solidFill>
                <a:latin typeface="Calibri"/>
              </a:rPr>
              <a:t>First Step: </a:t>
            </a:r>
            <a:r>
              <a:rPr lang="en-US" sz="3200" b="1" dirty="0" err="1" smtClean="0">
                <a:solidFill>
                  <a:srgbClr val="953735"/>
                </a:solidFill>
                <a:latin typeface="Calibri"/>
              </a:rPr>
              <a:t>PoC</a:t>
            </a:r>
            <a:r>
              <a:rPr lang="en-US" sz="3200" b="1" dirty="0" smtClean="0">
                <a:solidFill>
                  <a:srgbClr val="953735"/>
                </a:solidFill>
                <a:latin typeface="Calibri"/>
              </a:rPr>
              <a:t> Demo at Solution Showcase</a:t>
            </a:r>
            <a:endParaRPr lang="en-US" sz="3200" b="1" dirty="0">
              <a:solidFill>
                <a:srgbClr val="953735"/>
              </a:solidFill>
              <a:latin typeface="Calibri"/>
            </a:endParaRPr>
          </a:p>
        </p:txBody>
      </p:sp>
      <p:sp>
        <p:nvSpPr>
          <p:cNvPr id="3" name="Rounded Rectangle 2"/>
          <p:cNvSpPr/>
          <p:nvPr/>
        </p:nvSpPr>
        <p:spPr>
          <a:xfrm>
            <a:off x="3237636" y="2657949"/>
            <a:ext cx="993459" cy="3218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Dell</a:t>
            </a:r>
          </a:p>
        </p:txBody>
      </p:sp>
      <p:sp>
        <p:nvSpPr>
          <p:cNvPr id="4" name="Rounded Rectangle 3"/>
          <p:cNvSpPr/>
          <p:nvPr/>
        </p:nvSpPr>
        <p:spPr>
          <a:xfrm>
            <a:off x="4473970" y="2657949"/>
            <a:ext cx="993459" cy="3218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Dell</a:t>
            </a:r>
          </a:p>
        </p:txBody>
      </p:sp>
      <p:sp>
        <p:nvSpPr>
          <p:cNvPr id="5" name="Rounded Rectangle 4"/>
          <p:cNvSpPr/>
          <p:nvPr/>
        </p:nvSpPr>
        <p:spPr>
          <a:xfrm>
            <a:off x="1795565" y="3660847"/>
            <a:ext cx="993459" cy="3218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Dell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3202011" y="3660847"/>
            <a:ext cx="993459" cy="3218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Dell</a:t>
            </a:r>
          </a:p>
        </p:txBody>
      </p:sp>
      <p:sp>
        <p:nvSpPr>
          <p:cNvPr id="7" name="Rounded Rectangle 6"/>
          <p:cNvSpPr/>
          <p:nvPr/>
        </p:nvSpPr>
        <p:spPr>
          <a:xfrm>
            <a:off x="4590088" y="3652329"/>
            <a:ext cx="993459" cy="3218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Dell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6075946" y="3652329"/>
            <a:ext cx="993459" cy="3218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Dell</a:t>
            </a:r>
          </a:p>
        </p:txBody>
      </p:sp>
      <p:cxnSp>
        <p:nvCxnSpPr>
          <p:cNvPr id="10" name="Straight Connector 9"/>
          <p:cNvCxnSpPr>
            <a:stCxn id="5" idx="0"/>
            <a:endCxn id="3" idx="2"/>
          </p:cNvCxnSpPr>
          <p:nvPr/>
        </p:nvCxnSpPr>
        <p:spPr>
          <a:xfrm flipV="1">
            <a:off x="2292295" y="2979805"/>
            <a:ext cx="1442071" cy="68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Connector 10"/>
          <p:cNvCxnSpPr>
            <a:stCxn id="5" idx="0"/>
            <a:endCxn id="4" idx="2"/>
          </p:cNvCxnSpPr>
          <p:nvPr/>
        </p:nvCxnSpPr>
        <p:spPr>
          <a:xfrm flipV="1">
            <a:off x="2292269" y="2979805"/>
            <a:ext cx="2678428" cy="68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>
            <a:stCxn id="6" idx="0"/>
            <a:endCxn id="3" idx="2"/>
          </p:cNvCxnSpPr>
          <p:nvPr/>
        </p:nvCxnSpPr>
        <p:spPr>
          <a:xfrm flipV="1">
            <a:off x="3698744" y="2979805"/>
            <a:ext cx="35599" cy="68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6" idx="0"/>
            <a:endCxn id="4" idx="2"/>
          </p:cNvCxnSpPr>
          <p:nvPr/>
        </p:nvCxnSpPr>
        <p:spPr>
          <a:xfrm flipV="1">
            <a:off x="3698741" y="2979805"/>
            <a:ext cx="1271956" cy="68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>
            <a:stCxn id="3" idx="2"/>
            <a:endCxn id="7" idx="0"/>
          </p:cNvCxnSpPr>
          <p:nvPr/>
        </p:nvCxnSpPr>
        <p:spPr>
          <a:xfrm>
            <a:off x="3734340" y="2979805"/>
            <a:ext cx="1352464" cy="6725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3" idx="2"/>
            <a:endCxn id="8" idx="0"/>
          </p:cNvCxnSpPr>
          <p:nvPr/>
        </p:nvCxnSpPr>
        <p:spPr>
          <a:xfrm>
            <a:off x="3734357" y="2979805"/>
            <a:ext cx="2838317" cy="6725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Straight Connector 25"/>
          <p:cNvCxnSpPr>
            <a:stCxn id="7" idx="0"/>
            <a:endCxn id="4" idx="2"/>
          </p:cNvCxnSpPr>
          <p:nvPr/>
        </p:nvCxnSpPr>
        <p:spPr>
          <a:xfrm flipH="1" flipV="1">
            <a:off x="4970705" y="2979805"/>
            <a:ext cx="116107" cy="6725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8" idx="0"/>
            <a:endCxn id="4" idx="2"/>
          </p:cNvCxnSpPr>
          <p:nvPr/>
        </p:nvCxnSpPr>
        <p:spPr>
          <a:xfrm flipH="1" flipV="1">
            <a:off x="4970697" y="2979805"/>
            <a:ext cx="1601960" cy="6725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3" name="Picture 3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609" y="4500162"/>
            <a:ext cx="1115415" cy="669249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73609" y="4987186"/>
            <a:ext cx="1115415" cy="66924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018" y="4500162"/>
            <a:ext cx="1115415" cy="66924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02018" y="4987186"/>
            <a:ext cx="1115415" cy="669249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518" y="4500162"/>
            <a:ext cx="1115415" cy="669249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67518" y="4987186"/>
            <a:ext cx="1115415" cy="669249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707" y="4500162"/>
            <a:ext cx="1115415" cy="669249"/>
          </a:xfrm>
          <a:prstGeom prst="rect">
            <a:avLst/>
          </a:prstGeom>
        </p:spPr>
      </p:pic>
      <p:pic>
        <p:nvPicPr>
          <p:cNvPr id="40" name="Picture 39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248707" y="4987186"/>
            <a:ext cx="1115415" cy="669249"/>
          </a:xfrm>
          <a:prstGeom prst="rect">
            <a:avLst/>
          </a:prstGeom>
        </p:spPr>
      </p:pic>
      <p:cxnSp>
        <p:nvCxnSpPr>
          <p:cNvPr id="42" name="Straight Connector 41"/>
          <p:cNvCxnSpPr/>
          <p:nvPr/>
        </p:nvCxnSpPr>
        <p:spPr>
          <a:xfrm flipH="1" flipV="1">
            <a:off x="2099578" y="3974201"/>
            <a:ext cx="11340" cy="661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5" name="Straight Connector 44"/>
          <p:cNvCxnSpPr/>
          <p:nvPr/>
        </p:nvCxnSpPr>
        <p:spPr>
          <a:xfrm flipV="1">
            <a:off x="2422072" y="3974202"/>
            <a:ext cx="0" cy="11952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7" name="Straight Connector 46"/>
          <p:cNvCxnSpPr/>
          <p:nvPr/>
        </p:nvCxnSpPr>
        <p:spPr>
          <a:xfrm flipH="1" flipV="1">
            <a:off x="3606648" y="4003870"/>
            <a:ext cx="11340" cy="661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/>
          <p:nvPr/>
        </p:nvCxnSpPr>
        <p:spPr>
          <a:xfrm flipV="1">
            <a:off x="3929142" y="4003870"/>
            <a:ext cx="0" cy="11952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9" name="Straight Connector 48"/>
          <p:cNvCxnSpPr/>
          <p:nvPr/>
        </p:nvCxnSpPr>
        <p:spPr>
          <a:xfrm flipH="1" flipV="1">
            <a:off x="5056441" y="3974201"/>
            <a:ext cx="11340" cy="661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/>
          <p:nvPr/>
        </p:nvCxnSpPr>
        <p:spPr>
          <a:xfrm flipV="1">
            <a:off x="5378935" y="3974202"/>
            <a:ext cx="0" cy="11952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1" name="Straight Connector 50"/>
          <p:cNvCxnSpPr/>
          <p:nvPr/>
        </p:nvCxnSpPr>
        <p:spPr>
          <a:xfrm flipH="1" flipV="1">
            <a:off x="6579841" y="3997631"/>
            <a:ext cx="11340" cy="66129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2" name="Straight Connector 51"/>
          <p:cNvCxnSpPr/>
          <p:nvPr/>
        </p:nvCxnSpPr>
        <p:spPr>
          <a:xfrm flipV="1">
            <a:off x="6902335" y="3997632"/>
            <a:ext cx="0" cy="119520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TextBox 8"/>
          <p:cNvSpPr txBox="1"/>
          <p:nvPr/>
        </p:nvSpPr>
        <p:spPr>
          <a:xfrm>
            <a:off x="1673581" y="5814769"/>
            <a:ext cx="569053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4 racks, 2 servers/rack, Dell 4810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bare metal, </a:t>
            </a:r>
            <a:endParaRPr lang="en-US" dirty="0">
              <a:solidFill>
                <a:prstClr val="black"/>
              </a:solidFill>
              <a:latin typeface="Calibri"/>
            </a:endParaRPr>
          </a:p>
          <a:p>
            <a:pPr algn="ctr"/>
            <a:r>
              <a:rPr lang="en-US" dirty="0">
                <a:solidFill>
                  <a:prstClr val="black"/>
                </a:solidFill>
                <a:latin typeface="Calibri"/>
              </a:rPr>
              <a:t>ONOS Cardinal controller </a:t>
            </a:r>
            <a:r>
              <a:rPr lang="en-US" dirty="0" smtClean="0">
                <a:solidFill>
                  <a:prstClr val="black"/>
                </a:solidFill>
                <a:latin typeface="Calibri"/>
              </a:rPr>
              <a:t>cluster</a:t>
            </a:r>
            <a:endParaRPr lang="en-US" dirty="0">
              <a:solidFill>
                <a:prstClr val="black"/>
              </a:solidFill>
              <a:latin typeface="Calibri"/>
            </a:endParaRPr>
          </a:p>
        </p:txBody>
      </p:sp>
      <p:sp>
        <p:nvSpPr>
          <p:cNvPr id="41" name="Rounded Rectangle 40"/>
          <p:cNvSpPr/>
          <p:nvPr/>
        </p:nvSpPr>
        <p:spPr>
          <a:xfrm>
            <a:off x="3092780" y="1970372"/>
            <a:ext cx="2540001" cy="4898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/>
              </a:rPr>
              <a:t>ONOS Controller Cluster</a:t>
            </a:r>
          </a:p>
        </p:txBody>
      </p:sp>
      <p:sp>
        <p:nvSpPr>
          <p:cNvPr id="43" name="Rounded Rectangle 42"/>
          <p:cNvSpPr/>
          <p:nvPr/>
        </p:nvSpPr>
        <p:spPr>
          <a:xfrm>
            <a:off x="3092780" y="1391241"/>
            <a:ext cx="2540001" cy="489857"/>
          </a:xfrm>
          <a:prstGeom prst="roundRect">
            <a:avLst/>
          </a:prstGeom>
          <a:solidFill>
            <a:schemeClr val="accent3">
              <a:lumMod val="40000"/>
              <a:lumOff val="60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>
                <a:solidFill>
                  <a:srgbClr val="000000"/>
                </a:solidFill>
                <a:latin typeface="Calibri"/>
              </a:rPr>
              <a:t>Segment </a:t>
            </a:r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Routed </a:t>
            </a:r>
          </a:p>
          <a:p>
            <a:pPr algn="ctr"/>
            <a:r>
              <a:rPr lang="en-US" sz="1600" dirty="0" smtClean="0">
                <a:solidFill>
                  <a:srgbClr val="000000"/>
                </a:solidFill>
                <a:latin typeface="Calibri"/>
              </a:rPr>
              <a:t>Fabric Control</a:t>
            </a:r>
            <a:endParaRPr lang="en-US" sz="1600" dirty="0">
              <a:solidFill>
                <a:srgbClr val="000000"/>
              </a:solidFill>
              <a:latin typeface="Calibri"/>
            </a:endParaRPr>
          </a:p>
        </p:txBody>
      </p:sp>
      <p:sp>
        <p:nvSpPr>
          <p:cNvPr id="44" name="Rounded Rectangle 43"/>
          <p:cNvSpPr/>
          <p:nvPr/>
        </p:nvSpPr>
        <p:spPr>
          <a:xfrm>
            <a:off x="1595988" y="2567201"/>
            <a:ext cx="5620149" cy="1633035"/>
          </a:xfrm>
          <a:prstGeom prst="roundRect">
            <a:avLst/>
          </a:prstGeom>
          <a:noFill/>
          <a:ln w="38100" cmpd="sng">
            <a:solidFill>
              <a:srgbClr val="FF0000"/>
            </a:solidFill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prstClr val="white"/>
              </a:solidFill>
              <a:latin typeface="Calibri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79907" y="2657929"/>
            <a:ext cx="159367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prstClr val="black"/>
                </a:solidFill>
                <a:latin typeface="Calibri"/>
              </a:rPr>
              <a:t>SDN controlled </a:t>
            </a:r>
          </a:p>
          <a:p>
            <a:r>
              <a:rPr lang="en-US" dirty="0">
                <a:solidFill>
                  <a:prstClr val="black"/>
                </a:solidFill>
                <a:latin typeface="Calibri"/>
              </a:rPr>
              <a:t>L3 Leaf-Spine Clos fabric.</a:t>
            </a:r>
          </a:p>
        </p:txBody>
      </p:sp>
      <p:sp>
        <p:nvSpPr>
          <p:cNvPr id="68" name="Rounded Rectangle 67"/>
          <p:cNvSpPr/>
          <p:nvPr/>
        </p:nvSpPr>
        <p:spPr>
          <a:xfrm>
            <a:off x="2031546" y="2657949"/>
            <a:ext cx="993459" cy="3218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Dell</a:t>
            </a:r>
          </a:p>
        </p:txBody>
      </p:sp>
      <p:sp>
        <p:nvSpPr>
          <p:cNvPr id="69" name="Rounded Rectangle 68"/>
          <p:cNvSpPr/>
          <p:nvPr/>
        </p:nvSpPr>
        <p:spPr>
          <a:xfrm>
            <a:off x="5703563" y="2657949"/>
            <a:ext cx="993459" cy="321873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400" dirty="0">
                <a:solidFill>
                  <a:prstClr val="white"/>
                </a:solidFill>
                <a:latin typeface="Calibri"/>
              </a:rPr>
              <a:t>Dell</a:t>
            </a:r>
          </a:p>
        </p:txBody>
      </p:sp>
      <p:cxnSp>
        <p:nvCxnSpPr>
          <p:cNvPr id="71" name="Straight Connector 70"/>
          <p:cNvCxnSpPr>
            <a:stCxn id="5" idx="0"/>
            <a:endCxn id="68" idx="2"/>
          </p:cNvCxnSpPr>
          <p:nvPr/>
        </p:nvCxnSpPr>
        <p:spPr>
          <a:xfrm flipV="1">
            <a:off x="2292275" y="2979805"/>
            <a:ext cx="235999" cy="68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stCxn id="6" idx="0"/>
            <a:endCxn id="68" idx="2"/>
          </p:cNvCxnSpPr>
          <p:nvPr/>
        </p:nvCxnSpPr>
        <p:spPr>
          <a:xfrm flipH="1" flipV="1">
            <a:off x="2528288" y="2979805"/>
            <a:ext cx="1170473" cy="68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stCxn id="7" idx="0"/>
            <a:endCxn id="68" idx="2"/>
          </p:cNvCxnSpPr>
          <p:nvPr/>
        </p:nvCxnSpPr>
        <p:spPr>
          <a:xfrm flipH="1" flipV="1">
            <a:off x="2528268" y="2979805"/>
            <a:ext cx="2558536" cy="6725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stCxn id="8" idx="0"/>
            <a:endCxn id="68" idx="2"/>
          </p:cNvCxnSpPr>
          <p:nvPr/>
        </p:nvCxnSpPr>
        <p:spPr>
          <a:xfrm flipH="1" flipV="1">
            <a:off x="2528294" y="2979805"/>
            <a:ext cx="4044389" cy="6725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stCxn id="5" idx="0"/>
            <a:endCxn id="69" idx="2"/>
          </p:cNvCxnSpPr>
          <p:nvPr/>
        </p:nvCxnSpPr>
        <p:spPr>
          <a:xfrm flipV="1">
            <a:off x="2292295" y="2979805"/>
            <a:ext cx="3908005" cy="68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6" name="Straight Connector 75"/>
          <p:cNvCxnSpPr>
            <a:stCxn id="6" idx="0"/>
            <a:endCxn id="69" idx="2"/>
          </p:cNvCxnSpPr>
          <p:nvPr/>
        </p:nvCxnSpPr>
        <p:spPr>
          <a:xfrm flipV="1">
            <a:off x="3698745" y="2979805"/>
            <a:ext cx="2501533" cy="681043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7" name="Straight Connector 76"/>
          <p:cNvCxnSpPr>
            <a:stCxn id="7" idx="0"/>
            <a:endCxn id="69" idx="2"/>
          </p:cNvCxnSpPr>
          <p:nvPr/>
        </p:nvCxnSpPr>
        <p:spPr>
          <a:xfrm flipV="1">
            <a:off x="5086804" y="2979805"/>
            <a:ext cx="1113470" cy="6725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>
            <a:stCxn id="8" idx="0"/>
            <a:endCxn id="69" idx="2"/>
          </p:cNvCxnSpPr>
          <p:nvPr/>
        </p:nvCxnSpPr>
        <p:spPr>
          <a:xfrm flipH="1" flipV="1">
            <a:off x="6200296" y="2979805"/>
            <a:ext cx="372383" cy="672507"/>
          </a:xfrm>
          <a:prstGeom prst="line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7829826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Shape 43"/>
          <p:cNvPicPr preferRelativeResize="0"/>
          <p:nvPr/>
        </p:nvPicPr>
        <p:blipFill>
          <a:blip r:embed="rId2">
            <a:alphaModFix/>
          </a:blip>
          <a:stretch>
            <a:fillRect/>
          </a:stretch>
        </p:blipFill>
        <p:spPr>
          <a:xfrm>
            <a:off x="0" y="918875"/>
            <a:ext cx="9144000" cy="5162215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Title 1"/>
          <p:cNvSpPr txBox="1">
            <a:spLocks/>
          </p:cNvSpPr>
          <p:nvPr/>
        </p:nvSpPr>
        <p:spPr>
          <a:xfrm>
            <a:off x="457200" y="151171"/>
            <a:ext cx="8229600" cy="624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953735"/>
                </a:solidFill>
                <a:latin typeface="Calibri"/>
              </a:rPr>
              <a:t>CORD: Fabric</a:t>
            </a:r>
            <a:endParaRPr lang="en-US" sz="3200" b="1" dirty="0">
              <a:solidFill>
                <a:srgbClr val="953735"/>
              </a:solidFill>
              <a:latin typeface="Calibri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901534" y="4785887"/>
            <a:ext cx="417501" cy="21113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/>
          <p:cNvGrpSpPr/>
          <p:nvPr/>
        </p:nvGrpSpPr>
        <p:grpSpPr>
          <a:xfrm>
            <a:off x="1088177" y="3580479"/>
            <a:ext cx="835002" cy="211136"/>
            <a:chOff x="1532152" y="3384323"/>
            <a:chExt cx="835002" cy="211136"/>
          </a:xfrm>
        </p:grpSpPr>
        <p:sp>
          <p:nvSpPr>
            <p:cNvPr id="6" name="Rectangle 5"/>
            <p:cNvSpPr/>
            <p:nvPr/>
          </p:nvSpPr>
          <p:spPr>
            <a:xfrm>
              <a:off x="1949653" y="3384323"/>
              <a:ext cx="417501" cy="211136"/>
            </a:xfrm>
            <a:prstGeom prst="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b="1"/>
            </a:p>
          </p:txBody>
        </p:sp>
        <p:sp>
          <p:nvSpPr>
            <p:cNvPr id="7" name="Rectangle 6"/>
            <p:cNvSpPr/>
            <p:nvPr/>
          </p:nvSpPr>
          <p:spPr>
            <a:xfrm>
              <a:off x="1532152" y="3384323"/>
              <a:ext cx="417501" cy="211136"/>
            </a:xfrm>
            <a:prstGeom prst="rect">
              <a:avLst/>
            </a:prstGeom>
            <a:solidFill>
              <a:srgbClr val="FFFF00"/>
            </a:solidFill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1200" b="1" dirty="0" smtClean="0">
                  <a:solidFill>
                    <a:srgbClr val="000000"/>
                  </a:solidFill>
                </a:rPr>
                <a:t>103</a:t>
              </a:r>
              <a:endParaRPr lang="en-US" sz="1200" b="1" dirty="0">
                <a:solidFill>
                  <a:srgbClr val="000000"/>
                </a:solidFill>
              </a:endParaRPr>
            </a:p>
          </p:txBody>
        </p:sp>
      </p:grpSp>
      <p:sp>
        <p:nvSpPr>
          <p:cNvPr id="8" name="Rectangle 7"/>
          <p:cNvSpPr/>
          <p:nvPr/>
        </p:nvSpPr>
        <p:spPr>
          <a:xfrm>
            <a:off x="3102599" y="2314050"/>
            <a:ext cx="417501" cy="2241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Rectangle 8"/>
          <p:cNvSpPr/>
          <p:nvPr/>
        </p:nvSpPr>
        <p:spPr>
          <a:xfrm>
            <a:off x="4865685" y="3679519"/>
            <a:ext cx="417501" cy="224196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838217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2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0" presetClass="path" presetSubtype="0" accel="50000" decel="50000" fill="hold" grpId="3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05085 -0.17323 " pathEditMode="relative" ptsTypes="AA">
                                      <p:cBhvr>
                                        <p:cTn id="10" dur="2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764 0.00278 L 0.16956 -0.18388 " pathEditMode="relative" rAng="0" ptsTypes="AA">
                                      <p:cBhvr>
                                        <p:cTn id="20" dur="2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8087" y="-933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0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0.18882 0.19407 " pathEditMode="relative" ptsTypes="AA">
                                      <p:cBhvr>
                                        <p:cTn id="30" dur="2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0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811 L -0.04998 0.15262 " pathEditMode="relative" rAng="0" ptsTypes="AA">
                                      <p:cBhvr>
                                        <p:cTn id="38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2534" y="803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1" animBg="1"/>
      <p:bldP spid="4" grpId="2" animBg="1"/>
      <p:bldP spid="4" grpId="3" animBg="1"/>
      <p:bldP spid="8" grpId="0" animBg="1"/>
      <p:bldP spid="8" grpId="1" animBg="1"/>
      <p:bldP spid="8" grpId="2" animBg="1"/>
      <p:bldP spid="9" grpId="0" animBg="1"/>
      <p:bldP spid="9" grpId="1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Shape 5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5" name="Shape 55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-1" y="911424"/>
            <a:ext cx="9144001" cy="5106199"/>
          </a:xfrm>
          <a:prstGeom prst="rect">
            <a:avLst/>
          </a:prstGeom>
          <a:noFill/>
          <a:ln>
            <a:noFill/>
          </a:ln>
        </p:spPr>
      </p:pic>
      <p:sp>
        <p:nvSpPr>
          <p:cNvPr id="5" name="Title 1"/>
          <p:cNvSpPr txBox="1">
            <a:spLocks/>
          </p:cNvSpPr>
          <p:nvPr/>
        </p:nvSpPr>
        <p:spPr>
          <a:xfrm>
            <a:off x="457200" y="151171"/>
            <a:ext cx="8229600" cy="624916"/>
          </a:xfrm>
          <a:prstGeom prst="rect">
            <a:avLst/>
          </a:prstGeom>
        </p:spPr>
        <p:txBody>
          <a:bodyPr>
            <a:noAutofit/>
          </a:bodyPr>
          <a:lstStyle>
            <a:lvl1pPr algn="ctr" defTabSz="4572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3200" b="1" dirty="0" smtClean="0">
                <a:solidFill>
                  <a:srgbClr val="953735"/>
                </a:solidFill>
                <a:latin typeface="Calibri"/>
              </a:rPr>
              <a:t>ECMP Routing</a:t>
            </a:r>
            <a:endParaRPr lang="en-US" sz="3200" b="1" dirty="0">
              <a:solidFill>
                <a:srgbClr val="953735"/>
              </a:solidFill>
              <a:latin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510416822"/>
      </p:ext>
    </p:extLst>
  </p:cSld>
  <p:clrMapOvr>
    <a:masterClrMapping/>
  </p:clrMapOvr>
  <p:transition xmlns:p14="http://schemas.microsoft.com/office/powerpoint/2010/main" spd="slow">
    <p:cut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1_Breeze">
  <a:themeElements>
    <a:clrScheme name="Breeze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Breeze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Breeze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4.xml><?xml version="1.0" encoding="utf-8"?>
<a:theme xmlns:a="http://schemas.openxmlformats.org/drawingml/2006/main" name="1_ONOS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2_ONOS">
  <a:themeElements>
    <a:clrScheme name="Custom 347">
      <a:dk1>
        <a:srgbClr val="000000"/>
      </a:dk1>
      <a:lt1>
        <a:srgbClr val="FFFFFF"/>
      </a:lt1>
      <a:dk2>
        <a:srgbClr val="666666"/>
      </a:dk2>
      <a:lt2>
        <a:srgbClr val="CCCCCC"/>
      </a:lt2>
      <a:accent1>
        <a:srgbClr val="3A81BA"/>
      </a:accent1>
      <a:accent2>
        <a:srgbClr val="D89F39"/>
      </a:accent2>
      <a:accent3>
        <a:srgbClr val="8BAB42"/>
      </a:accent3>
      <a:accent4>
        <a:srgbClr val="57A7B5"/>
      </a:accent4>
      <a:accent5>
        <a:srgbClr val="8B81D2"/>
      </a:accent5>
      <a:accent6>
        <a:srgbClr val="963334"/>
      </a:accent6>
      <a:hlink>
        <a:srgbClr val="1155CC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2021</TotalTime>
  <Words>740</Words>
  <Application>Microsoft Macintosh PowerPoint</Application>
  <PresentationFormat>On-screen Show (4:3)</PresentationFormat>
  <Paragraphs>222</Paragraphs>
  <Slides>16</Slides>
  <Notes>5</Notes>
  <HiddenSlides>0</HiddenSlides>
  <MMClips>0</MMClips>
  <ScaleCrop>false</ScaleCrop>
  <HeadingPairs>
    <vt:vector size="4" baseType="variant">
      <vt:variant>
        <vt:lpstr>Theme</vt:lpstr>
      </vt:variant>
      <vt:variant>
        <vt:i4>5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1_Office Theme</vt:lpstr>
      <vt:lpstr>1_Breeze</vt:lpstr>
      <vt:lpstr>Office Theme</vt:lpstr>
      <vt:lpstr>1_ONOS</vt:lpstr>
      <vt:lpstr>2_ONOS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CORD: Open Source Leaf-Spine Fabric</dc:title>
  <dc:creator>Saurav Das</dc:creator>
  <cp:lastModifiedBy>Saurav Das</cp:lastModifiedBy>
  <cp:revision>72</cp:revision>
  <dcterms:created xsi:type="dcterms:W3CDTF">2015-04-15T04:19:39Z</dcterms:created>
  <dcterms:modified xsi:type="dcterms:W3CDTF">2015-06-17T17:53:22Z</dcterms:modified>
</cp:coreProperties>
</file>