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74" r:id="rId4"/>
    <p:sldMasterId id="2147483690" r:id="rId5"/>
    <p:sldMasterId id="2147483702" r:id="rId6"/>
    <p:sldMasterId id="2147483715" r:id="rId7"/>
    <p:sldMasterId id="2147483727" r:id="rId8"/>
    <p:sldMasterId id="2147483741" r:id="rId9"/>
    <p:sldMasterId id="2147483743" r:id="rId10"/>
    <p:sldMasterId id="2147483758" r:id="rId11"/>
    <p:sldMasterId id="2147483773" r:id="rId12"/>
  </p:sldMasterIdLst>
  <p:notesMasterIdLst>
    <p:notesMasterId r:id="rId58"/>
  </p:notesMasterIdLst>
  <p:sldIdLst>
    <p:sldId id="256" r:id="rId13"/>
    <p:sldId id="260" r:id="rId14"/>
    <p:sldId id="257" r:id="rId15"/>
    <p:sldId id="258" r:id="rId16"/>
    <p:sldId id="277" r:id="rId17"/>
    <p:sldId id="259" r:id="rId18"/>
    <p:sldId id="301" r:id="rId19"/>
    <p:sldId id="296" r:id="rId20"/>
    <p:sldId id="290" r:id="rId21"/>
    <p:sldId id="291" r:id="rId22"/>
    <p:sldId id="292" r:id="rId23"/>
    <p:sldId id="293" r:id="rId24"/>
    <p:sldId id="294" r:id="rId25"/>
    <p:sldId id="295" r:id="rId26"/>
    <p:sldId id="297" r:id="rId27"/>
    <p:sldId id="302" r:id="rId28"/>
    <p:sldId id="285" r:id="rId29"/>
    <p:sldId id="286" r:id="rId30"/>
    <p:sldId id="287" r:id="rId31"/>
    <p:sldId id="288" r:id="rId32"/>
    <p:sldId id="289" r:id="rId33"/>
    <p:sldId id="261" r:id="rId34"/>
    <p:sldId id="303" r:id="rId35"/>
    <p:sldId id="262" r:id="rId36"/>
    <p:sldId id="263" r:id="rId37"/>
    <p:sldId id="264" r:id="rId38"/>
    <p:sldId id="268" r:id="rId39"/>
    <p:sldId id="304" r:id="rId40"/>
    <p:sldId id="274" r:id="rId41"/>
    <p:sldId id="299" r:id="rId42"/>
    <p:sldId id="298" r:id="rId43"/>
    <p:sldId id="272" r:id="rId44"/>
    <p:sldId id="300" r:id="rId45"/>
    <p:sldId id="305" r:id="rId46"/>
    <p:sldId id="265" r:id="rId47"/>
    <p:sldId id="266" r:id="rId48"/>
    <p:sldId id="267" r:id="rId49"/>
    <p:sldId id="269" r:id="rId50"/>
    <p:sldId id="306" r:id="rId51"/>
    <p:sldId id="281" r:id="rId52"/>
    <p:sldId id="282" r:id="rId53"/>
    <p:sldId id="283" r:id="rId54"/>
    <p:sldId id="284" r:id="rId55"/>
    <p:sldId id="276" r:id="rId56"/>
    <p:sldId id="271"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p:restoredLeft sz="15620"/>
    <p:restoredTop sz="99153" autoAdjust="0"/>
  </p:normalViewPr>
  <p:slideViewPr>
    <p:cSldViewPr snapToGrid="0" snapToObjects="1">
      <p:cViewPr varScale="1">
        <p:scale>
          <a:sx n="155" d="100"/>
          <a:sy n="155" d="100"/>
        </p:scale>
        <p:origin x="-19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3" Type="http://schemas.openxmlformats.org/officeDocument/2006/relationships/tableStyles" Target="tableStyles.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FB03F8-12DB-8444-BEA5-FA6815746466}" type="datetimeFigureOut">
              <a:t>11/5/15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DF0113-6FC9-0044-AAE6-F0C0DB9D18C2}" type="slidenum">
              <a:t>‹#›</a:t>
            </a:fld>
            <a:endParaRPr lang="en-US"/>
          </a:p>
        </p:txBody>
      </p:sp>
    </p:spTree>
    <p:extLst>
      <p:ext uri="{BB962C8B-B14F-4D97-AF65-F5344CB8AC3E}">
        <p14:creationId xmlns:p14="http://schemas.microsoft.com/office/powerpoint/2010/main" val="25222503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361905C2-7212-DF40-A805-B8A0CA5EB9D6}"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289823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scenario</a:t>
            </a:r>
            <a:r>
              <a:rPr lang="en-US" baseline="0" dirty="0" smtClean="0"/>
              <a:t> depicts the default routing service -&gt; SPF with ECMP in a BGP-free core using node-segments.</a:t>
            </a:r>
          </a:p>
          <a:p>
            <a:r>
              <a:rPr lang="en-US" baseline="0" dirty="0" smtClean="0"/>
              <a:t>Consider 6 routers, with their loopback addresses bound to node-segments (or global labels) 101 – 106.</a:t>
            </a:r>
          </a:p>
          <a:p>
            <a:r>
              <a:rPr lang="en-US" baseline="0" dirty="0" smtClean="0"/>
              <a:t>The topology displays two ECMP paths from 101 to 106 &gt;&gt; 101-102-104-106 and 101-103-105-106.</a:t>
            </a:r>
          </a:p>
          <a:p>
            <a:r>
              <a:rPr lang="en-US" baseline="0" dirty="0" smtClean="0"/>
              <a:t>Packets destined to the 10.10.6/24 subnet originating in the 10.10.1/24 subnet will reach router 101. The ‘BGP-next-hop’ for such packets will be router 106.</a:t>
            </a:r>
          </a:p>
          <a:p>
            <a:r>
              <a:rPr lang="en-US" baseline="0" dirty="0" smtClean="0"/>
              <a:t>The BGP-next-hop (106) is resolved into a shortest-path that uses ECMP and the node-segment 106.</a:t>
            </a:r>
          </a:p>
          <a:p>
            <a:r>
              <a:rPr lang="en-US" baseline="0" dirty="0" smtClean="0"/>
              <a:t>The node-segment gets imposed on the packet (source-routing), and then it gets hashed onto the links that go to 102 or 103. </a:t>
            </a:r>
          </a:p>
          <a:p>
            <a:r>
              <a:rPr lang="en-US" baseline="0" dirty="0" smtClean="0"/>
              <a:t>Lets assume this packet takes the upper path.</a:t>
            </a:r>
          </a:p>
          <a:p>
            <a:r>
              <a:rPr lang="en-US" baseline="0" dirty="0" smtClean="0"/>
              <a:t>At 102, the node-segment 106 is still active, and so the label is left alone (or swapped with same label-id) and the packet is forwarded to the shorted path to 106 (which is to 104). Note how SR is different from normal MPLS forwarding (label swap with locally significant labels).</a:t>
            </a:r>
          </a:p>
          <a:p>
            <a:r>
              <a:rPr lang="en-US" baseline="0" dirty="0" smtClean="0"/>
              <a:t>At 104, the node-segment 106 is still active, and so the packet is forwarded to the shortest-path to 106 (which is directly connected). Before sending out of the interface to 106, the label is penultimate-hop-popped (PHP).</a:t>
            </a:r>
          </a:p>
          <a:p>
            <a:r>
              <a:rPr lang="en-US" baseline="0" dirty="0" smtClean="0"/>
              <a:t>At 106, the naked packet (no label) is forwarded via an IP-lookup in the IP table.</a:t>
            </a:r>
          </a:p>
          <a:p>
            <a:r>
              <a:rPr lang="en-US" baseline="0" dirty="0" smtClean="0"/>
              <a:t>Note that forwarding using the IP table is done only at 101 and 106, where as 102 and 104 forward using the MPLS label (aka BGP-free-core).</a:t>
            </a:r>
          </a:p>
          <a:p>
            <a:r>
              <a:rPr lang="en-US" baseline="0" dirty="0" smtClean="0"/>
              <a:t>Also note that this scenario supports L3VPNs (and L2VPNs) using multiple labels like normal MPLS forwarding.</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6B0E4F-6F67-4AD5-85D3-85C910CC03A3}" type="slidenum">
              <a:rPr lang="en-US" smtClean="0">
                <a:solidFill>
                  <a:prstClr val="black"/>
                </a:solidFill>
                <a:latin typeface="Calibri"/>
              </a:rPr>
              <a:pPr/>
              <a:t>17</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On this slide we show two scenarios</a:t>
            </a:r>
            <a:r>
              <a:rPr lang="en-US" baseline="0" dirty="0" smtClean="0"/>
              <a:t> for policy-routing  (which do not take the default SPF routing option).</a:t>
            </a:r>
          </a:p>
          <a:p>
            <a:r>
              <a:rPr lang="en-US" baseline="0" dirty="0" smtClean="0"/>
              <a:t>The operator can configure these policies on the controller.</a:t>
            </a:r>
          </a:p>
          <a:p>
            <a:endParaRPr lang="en-US" baseline="0" dirty="0" smtClean="0"/>
          </a:p>
          <a:p>
            <a:r>
              <a:rPr lang="en-US" baseline="0" dirty="0" smtClean="0"/>
              <a:t>Policy #1 Traffic for 10.10.3/24 to 10.10.6/24 should avoid link X</a:t>
            </a:r>
          </a:p>
          <a:p>
            <a:r>
              <a:rPr lang="en-US" baseline="0" dirty="0" smtClean="0"/>
              <a:t>Normally this traffic would take the shortest path to .6, which is the 103, 105, 106 path.</a:t>
            </a:r>
          </a:p>
          <a:p>
            <a:r>
              <a:rPr lang="en-US" baseline="0" dirty="0" smtClean="0"/>
              <a:t>But avoiding link X (between 105 and 106) means that the traffic should use the 104-106 link.</a:t>
            </a:r>
          </a:p>
          <a:p>
            <a:r>
              <a:rPr lang="en-US" baseline="0" dirty="0" smtClean="0"/>
              <a:t>Thus this traffic should take the shortest ECMP path to 104 and then take the 104-106 link.</a:t>
            </a:r>
          </a:p>
          <a:p>
            <a:r>
              <a:rPr lang="en-US" baseline="0" dirty="0" smtClean="0"/>
              <a:t>This can be implemented with a label stack {104, 106} imposed at 103.</a:t>
            </a:r>
          </a:p>
          <a:p>
            <a:r>
              <a:rPr lang="en-US" baseline="0" dirty="0" smtClean="0"/>
              <a:t>The 104 segment implies that at 103, the packet is hashed over two possible interfaces (ones going to 102 or 105)</a:t>
            </a:r>
          </a:p>
          <a:p>
            <a:r>
              <a:rPr lang="en-US" baseline="0" dirty="0" smtClean="0"/>
              <a:t>Lets assume this packet takes the upper path to 102.</a:t>
            </a:r>
          </a:p>
          <a:p>
            <a:r>
              <a:rPr lang="en-US" baseline="0" dirty="0" smtClean="0"/>
              <a:t>At 102, the active segment is still 104, so 102 determines the shortest path to 104, which is directly connected. </a:t>
            </a:r>
          </a:p>
          <a:p>
            <a:r>
              <a:rPr lang="en-US" baseline="0" dirty="0" smtClean="0"/>
              <a:t>Before exiting, 102 removes the 104 label (PHP).</a:t>
            </a:r>
          </a:p>
          <a:p>
            <a:r>
              <a:rPr lang="en-US" baseline="0" dirty="0" smtClean="0"/>
              <a:t>At 104, the active segment is now 106, and so 104 determined the shortest path to 106, which is directly connected.</a:t>
            </a:r>
          </a:p>
          <a:p>
            <a:r>
              <a:rPr lang="en-US" baseline="0" dirty="0" smtClean="0"/>
              <a:t>Before exiting, 104 removes the 106 label (PHP).</a:t>
            </a:r>
          </a:p>
          <a:p>
            <a:r>
              <a:rPr lang="en-US" baseline="0" dirty="0" smtClean="0"/>
              <a:t>At 106, the packet is looked up in the IP table.</a:t>
            </a:r>
          </a:p>
          <a:p>
            <a:r>
              <a:rPr lang="en-US" baseline="0" dirty="0" smtClean="0"/>
              <a:t>Policy has thus been successfully implemented.</a:t>
            </a:r>
          </a:p>
          <a:p>
            <a:endParaRPr lang="en-US" baseline="0" dirty="0" smtClean="0"/>
          </a:p>
          <a:p>
            <a:r>
              <a:rPr lang="en-US" baseline="0" dirty="0" smtClean="0"/>
              <a:t>Policy #2 requires that a particular kind of traffic (designated flow ‘f’)  from the 10.10.1/24 subnet to 10.10.6/24 subnet, should take the upper of the ECMP paths to the destination. Note that without policy routing, this traffic (like all other traffic) would have taken either of the ECMP paths to the destination (like Scenario # 1).</a:t>
            </a:r>
          </a:p>
          <a:p>
            <a:r>
              <a:rPr lang="en-US" baseline="0" dirty="0" smtClean="0"/>
              <a:t>We can identify flow ‘f’ by using the ACL table at 101, and then override the default routing process, by imposing a label-stack {102, 106} on packets belonging to this flow. Before exiting, 101, the label for 102 is removed.</a:t>
            </a:r>
          </a:p>
          <a:p>
            <a:r>
              <a:rPr lang="en-US" baseline="0" dirty="0" smtClean="0"/>
              <a:t>At 102, the packet is shortest path routed to the active-segment 106, which implies sending the packet to 104.</a:t>
            </a:r>
          </a:p>
          <a:p>
            <a:r>
              <a:rPr lang="en-US" baseline="0" dirty="0" smtClean="0"/>
              <a:t>At 104, the active segment is still 106, so the packet is shortest-path routed to 106. Before exiting, the label 106 is </a:t>
            </a:r>
            <a:r>
              <a:rPr lang="en-US" baseline="0" dirty="0" err="1" smtClean="0"/>
              <a:t>PHP’d</a:t>
            </a:r>
            <a:r>
              <a:rPr lang="en-US" baseline="0" dirty="0" smtClean="0"/>
              <a:t>.</a:t>
            </a:r>
          </a:p>
          <a:p>
            <a:endParaRPr lang="en-US" baseline="0" dirty="0" smtClean="0"/>
          </a:p>
          <a:p>
            <a:r>
              <a:rPr lang="en-US" baseline="0" dirty="0" smtClean="0"/>
              <a:t>Note that the </a:t>
            </a:r>
            <a:r>
              <a:rPr lang="en-US" baseline="0" dirty="0" err="1" smtClean="0"/>
              <a:t>anycast</a:t>
            </a:r>
            <a:r>
              <a:rPr lang="en-US" baseline="0" dirty="0" smtClean="0"/>
              <a:t>-segment 999 is configured on all of the routers in the upper-plane (actually its configured on the controller). It implies that this packet can be sent to any of the routers in the </a:t>
            </a:r>
            <a:r>
              <a:rPr lang="en-US" baseline="0" dirty="0" err="1" smtClean="0"/>
              <a:t>anycast</a:t>
            </a:r>
            <a:r>
              <a:rPr lang="en-US" baseline="0" dirty="0" smtClean="0"/>
              <a:t>-segment. In this particular example, the packet can be sent to 102 or 104.  Using a label-stack {999, 106} would work because 999 implies sending to 102 or 104. But in this sparse topology, this stack will violate the policy in the event of failure of 102. In such a case, the packet will be shortest path-</a:t>
            </a:r>
            <a:r>
              <a:rPr lang="en-US" baseline="0" dirty="0" err="1" smtClean="0"/>
              <a:t>ed</a:t>
            </a:r>
            <a:r>
              <a:rPr lang="en-US" baseline="0" dirty="0" smtClean="0"/>
              <a:t> to 104, which will use the lower plane (103-105-104), and thus violate the policy. But if the topology included more routers in the upper plane, for example say router 110 (not shown), directly connected </a:t>
            </a:r>
            <a:r>
              <a:rPr lang="en-US" baseline="0" smtClean="0"/>
              <a:t>to 101, </a:t>
            </a:r>
            <a:r>
              <a:rPr lang="en-US" baseline="0" dirty="0" smtClean="0"/>
              <a:t>then a label-stack using the </a:t>
            </a:r>
            <a:r>
              <a:rPr lang="en-US" baseline="0" dirty="0" err="1" smtClean="0"/>
              <a:t>anycast</a:t>
            </a:r>
            <a:r>
              <a:rPr lang="en-US" baseline="0" dirty="0" smtClean="0"/>
              <a:t>-segment {999,106} would work, and it would have the advantage that the policy would not be ‘tied’ to any one router (like 102). On the failure of 102, the flow would automatically reroute to the shortest path to any other router (like 110) that is  part of the </a:t>
            </a:r>
            <a:r>
              <a:rPr lang="en-US" baseline="0" dirty="0" err="1" smtClean="0"/>
              <a:t>anycast</a:t>
            </a:r>
            <a:r>
              <a:rPr lang="en-US" baseline="0" dirty="0" smtClean="0"/>
              <a:t> set, while not violating the policy of staying in the upper plane.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6B0E4F-6F67-4AD5-85D3-85C910CC03A3}" type="slidenum">
              <a:rPr lang="en-US" smtClean="0">
                <a:solidFill>
                  <a:prstClr val="black"/>
                </a:solidFill>
                <a:latin typeface="Calibri"/>
              </a:rPr>
              <a:pPr/>
              <a:t>18</a:t>
            </a:fld>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first</a:t>
            </a:r>
            <a:r>
              <a:rPr lang="en-US" baseline="0" dirty="0" smtClean="0"/>
              <a:t> of two scenarios that support planned traffic-engineering.</a:t>
            </a:r>
          </a:p>
          <a:p>
            <a:endParaRPr lang="en-US" dirty="0" smtClean="0"/>
          </a:p>
          <a:p>
            <a:r>
              <a:rPr lang="en-US" dirty="0" smtClean="0"/>
              <a:t>Planned</a:t>
            </a:r>
            <a:r>
              <a:rPr lang="en-US" baseline="0" dirty="0" smtClean="0"/>
              <a:t> traffic engineering often requires load-balancing traffic across tunnels, that don’t take the normal shortest-path to the destination. For example, in the scenario above, assume two tunnels taking paths 102-104-106 and 102-103-105-106. Clearly these are non-ECMP paths. But traffic arriving at 102, and destined for 106 can still be load-balanced over these paths by using adjacency-segments.</a:t>
            </a:r>
          </a:p>
          <a:p>
            <a:endParaRPr lang="en-US" baseline="0" dirty="0" smtClean="0"/>
          </a:p>
          <a:p>
            <a:r>
              <a:rPr lang="en-US" baseline="0" dirty="0" smtClean="0"/>
              <a:t>In segment routing, adjacency segments have only local significance. For example, the outgoing links at 102 to 104 and 103 can have the same adjacency-segment 12009 configured on them. 12009 has significance only ay 102, </a:t>
            </a:r>
            <a:r>
              <a:rPr lang="en-US" baseline="0" dirty="0" err="1" smtClean="0"/>
              <a:t>ie</a:t>
            </a:r>
            <a:r>
              <a:rPr lang="en-US" baseline="0" dirty="0" smtClean="0"/>
              <a:t>. only 102 would have a forwarding entry in its FIB that matches on 12009.  The resultant action would be to hash on to the two links that are part of the same adjacency-segment. Once one of the links is chosen, the label 12009 is popped off.</a:t>
            </a:r>
          </a:p>
          <a:p>
            <a:r>
              <a:rPr lang="en-US" baseline="0" dirty="0" smtClean="0"/>
              <a:t>At 103 (or 104), the active segment is 106, and so the packet is shortest-path-</a:t>
            </a:r>
            <a:r>
              <a:rPr lang="en-US" baseline="0" dirty="0" err="1" smtClean="0"/>
              <a:t>ed</a:t>
            </a:r>
            <a:r>
              <a:rPr lang="en-US" baseline="0" dirty="0" smtClean="0"/>
              <a:t> to 106.</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6B0E4F-6F67-4AD5-85D3-85C910CC03A3}" type="slidenum">
              <a:rPr lang="en-US" smtClean="0">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is another scenario</a:t>
            </a:r>
            <a:r>
              <a:rPr lang="en-US" baseline="0" dirty="0" smtClean="0"/>
              <a:t> that  supports planned traffic engineering – a strict explicit path.</a:t>
            </a:r>
          </a:p>
          <a:p>
            <a:r>
              <a:rPr lang="en-US" dirty="0" smtClean="0"/>
              <a:t>The</a:t>
            </a:r>
            <a:r>
              <a:rPr lang="en-US" baseline="0" dirty="0" smtClean="0"/>
              <a:t> path desired takes a circuitous route 102-103-105-104-106.  In segment routing it can only be satisfied with a label stack that is 5 labels deep.</a:t>
            </a:r>
          </a:p>
          <a:p>
            <a:r>
              <a:rPr lang="en-US" baseline="0" dirty="0" smtClean="0"/>
              <a:t>Deep label stacks could cause problems in merchant silicon. For example,</a:t>
            </a:r>
          </a:p>
          <a:p>
            <a:pPr marL="228600" indent="-228600">
              <a:buAutoNum type="arabicParenR"/>
            </a:pPr>
            <a:r>
              <a:rPr lang="en-US" baseline="0" dirty="0" smtClean="0"/>
              <a:t>We may not be able to push all 5 labels at the same time</a:t>
            </a:r>
          </a:p>
          <a:p>
            <a:pPr marL="228600" indent="-228600">
              <a:buAutoNum type="arabicParenR"/>
            </a:pPr>
            <a:r>
              <a:rPr lang="en-US" baseline="0" dirty="0" smtClean="0"/>
              <a:t>Even if we can, the deep stack may result in subsequent routers not being able to ‘read’ the packet down to the L3/L4 headers. When that happens, the packet cannot be hashed based on L3/L4 headers leading to a loss of entropy (although ECMP is not a concern in this particular example).</a:t>
            </a:r>
          </a:p>
          <a:p>
            <a:pPr marL="228600" indent="-228600">
              <a:buAutoNum type="arabicParenR"/>
            </a:pPr>
            <a:endParaRPr lang="en-US" baseline="0" dirty="0" smtClean="0"/>
          </a:p>
          <a:p>
            <a:pPr marL="228600" indent="-228600">
              <a:buNone/>
            </a:pPr>
            <a:r>
              <a:rPr lang="en-US" baseline="0" dirty="0" smtClean="0"/>
              <a:t>There are a couple of options open to us to realize this segment route.</a:t>
            </a:r>
          </a:p>
          <a:p>
            <a:pPr marL="228600" indent="-228600">
              <a:buNone/>
            </a:pPr>
            <a:r>
              <a:rPr lang="en-US" baseline="0" dirty="0" smtClean="0"/>
              <a:t>One option is to split the explicit path as two segments and stitch them at some point along the path.</a:t>
            </a:r>
          </a:p>
          <a:p>
            <a:pPr marL="228600" indent="-228600">
              <a:buNone/>
            </a:pPr>
            <a:r>
              <a:rPr lang="en-US" baseline="0" dirty="0" smtClean="0"/>
              <a:t>For example, 101 imposes a smaller label stack {102, 103, 105}. At 103, when the packet is about to be sent out of the link to 105, the label 105 is popped and the rest of the path is imposed via pushing labels {104, 106}.</a:t>
            </a:r>
          </a:p>
          <a:p>
            <a:pPr marL="228600" indent="-228600">
              <a:buNone/>
            </a:pPr>
            <a:endParaRPr lang="en-US" baseline="0" dirty="0" smtClean="0"/>
          </a:p>
          <a:p>
            <a:pPr marL="228600" indent="-228600">
              <a:buNone/>
            </a:pPr>
            <a:r>
              <a:rPr lang="en-US" baseline="0" dirty="0" smtClean="0"/>
              <a:t>Another option is to use label-swapping (not shown). For example, the links along the path have the following adjacency segments defined on them.</a:t>
            </a:r>
          </a:p>
          <a:p>
            <a:pPr marL="228600" indent="-228600">
              <a:buNone/>
            </a:pPr>
            <a:r>
              <a:rPr lang="en-US" baseline="0" dirty="0" smtClean="0"/>
              <a:t>@101, link to 102 =&gt; 3000</a:t>
            </a:r>
          </a:p>
          <a:p>
            <a:pPr marL="228600" indent="-228600">
              <a:buNone/>
            </a:pPr>
            <a:r>
              <a:rPr lang="en-US" baseline="0" dirty="0" smtClean="0"/>
              <a:t>@102, link to 103 =&gt; 666</a:t>
            </a:r>
          </a:p>
          <a:p>
            <a:pPr marL="228600" indent="-228600">
              <a:buNone/>
            </a:pPr>
            <a:r>
              <a:rPr lang="en-US" baseline="0" dirty="0" smtClean="0"/>
              <a:t>@103, link to 105 =&gt; 13002</a:t>
            </a:r>
          </a:p>
          <a:p>
            <a:pPr marL="228600" indent="-228600">
              <a:buNone/>
            </a:pPr>
            <a:r>
              <a:rPr lang="en-US" baseline="0" dirty="0" smtClean="0"/>
              <a:t>@105, link to 104 =&gt; 971</a:t>
            </a:r>
          </a:p>
          <a:p>
            <a:pPr marL="228600" indent="-228600">
              <a:buNone/>
            </a:pPr>
            <a:endParaRPr lang="en-US" baseline="0" dirty="0" smtClean="0"/>
          </a:p>
          <a:p>
            <a:pPr marL="228600" indent="-228600">
              <a:buNone/>
            </a:pPr>
            <a:r>
              <a:rPr lang="en-US" baseline="0" dirty="0" smtClean="0"/>
              <a:t>The packet then could take the following path,</a:t>
            </a:r>
          </a:p>
          <a:p>
            <a:pPr marL="228600" indent="-228600">
              <a:buNone/>
            </a:pPr>
            <a:r>
              <a:rPr lang="en-US" baseline="0" dirty="0" smtClean="0"/>
              <a:t>Before 101, impose single label 3000</a:t>
            </a:r>
          </a:p>
          <a:p>
            <a:pPr marL="228600" indent="-228600">
              <a:buNone/>
            </a:pPr>
            <a:r>
              <a:rPr lang="en-US" baseline="0" dirty="0" smtClean="0"/>
              <a:t>@ 101, swap 3000 for 666 and send out of link to 102</a:t>
            </a:r>
          </a:p>
          <a:p>
            <a:pPr marL="228600" indent="-228600">
              <a:buNone/>
            </a:pPr>
            <a:r>
              <a:rPr lang="en-US" baseline="0" dirty="0" smtClean="0"/>
              <a:t>@ 102, swap 666 for 13002 and send out of link to 103</a:t>
            </a:r>
          </a:p>
          <a:p>
            <a:pPr marL="228600" indent="-228600">
              <a:buNone/>
            </a:pPr>
            <a:r>
              <a:rPr lang="en-US" baseline="0" dirty="0" smtClean="0"/>
              <a:t>@ 103, swap 13002 for 971 and send out of link to 105</a:t>
            </a:r>
          </a:p>
          <a:p>
            <a:pPr marL="228600" indent="-228600">
              <a:buNone/>
            </a:pPr>
            <a:r>
              <a:rPr lang="en-US" baseline="0" dirty="0" smtClean="0"/>
              <a:t>.. and so on</a:t>
            </a:r>
          </a:p>
          <a:p>
            <a:pPr marL="228600" indent="-228600">
              <a:buNone/>
            </a:pPr>
            <a:r>
              <a:rPr lang="en-US" baseline="0" dirty="0" smtClean="0"/>
              <a:t> </a:t>
            </a:r>
          </a:p>
          <a:p>
            <a:pPr marL="228600" indent="-228600">
              <a:buNone/>
            </a:pPr>
            <a:r>
              <a:rPr lang="en-US" baseline="0" dirty="0" smtClean="0"/>
              <a:t>Note that this is technically not segment routing as it is not ‘source-routed’, but it is a service that can be provided by the routing-service in the controller.</a:t>
            </a:r>
          </a:p>
          <a:p>
            <a:pPr marL="228600" indent="-228600">
              <a:buNone/>
            </a:pPr>
            <a:r>
              <a:rPr lang="en-US" baseline="0" dirty="0" smtClean="0"/>
              <a:t>It is also a good example of how you can use software to get around the limitations of hardware.</a:t>
            </a:r>
          </a:p>
          <a:p>
            <a:pPr marL="228600" indent="-228600">
              <a:buNone/>
            </a:pPr>
            <a:r>
              <a:rPr lang="en-US" baseline="0" dirty="0" smtClean="0"/>
              <a:t> </a:t>
            </a:r>
          </a:p>
          <a:p>
            <a:pPr marL="228600" indent="-228600">
              <a:buNone/>
            </a:pPr>
            <a:r>
              <a:rPr lang="en-US" baseline="0" dirty="0" smtClean="0"/>
              <a:t> </a:t>
            </a:r>
          </a:p>
        </p:txBody>
      </p:sp>
      <p:sp>
        <p:nvSpPr>
          <p:cNvPr id="4" name="Slide Number Placeholder 3"/>
          <p:cNvSpPr>
            <a:spLocks noGrp="1"/>
          </p:cNvSpPr>
          <p:nvPr>
            <p:ph type="sldNum" sz="quarter" idx="10"/>
          </p:nvPr>
        </p:nvSpPr>
        <p:spPr/>
        <p:txBody>
          <a:bodyPr/>
          <a:lstStyle/>
          <a:p>
            <a:fld id="{206B0E4F-6F67-4AD5-85D3-85C910CC03A3}" type="slidenum">
              <a:rPr lang="en-US" smtClean="0">
                <a:solidFill>
                  <a:prstClr val="black"/>
                </a:solidFill>
                <a:latin typeface="Calibri"/>
              </a:rPr>
              <a:pPr/>
              <a:t>20</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example covers a service chaining scenario that has relevance within or across data-centers. In principle, it can be viewed as the NFVI layer that supports VNFs.</a:t>
            </a:r>
          </a:p>
          <a:p>
            <a:r>
              <a:rPr lang="en-US" baseline="0" dirty="0" smtClean="0"/>
              <a:t>Here services (or VNFs) like firewalls and load-balancers are attached to segment-routers. The operator can define a service chain which goes through two services attached to routers 103 and 105 before being routed to the 10.10.6/24 subnet.</a:t>
            </a:r>
          </a:p>
          <a:p>
            <a:endParaRPr lang="en-US" dirty="0" smtClean="0"/>
          </a:p>
          <a:p>
            <a:r>
              <a:rPr lang="en-US" dirty="0" smtClean="0"/>
              <a:t>The services are</a:t>
            </a:r>
            <a:r>
              <a:rPr lang="en-US" baseline="0" dirty="0" smtClean="0"/>
              <a:t> represented as adjacency segments 9002 and 16555 on the links that connect  them to routers 103 and 105 respectively. As before, the adjacency segments have relevance only at the routers they are configured on. So when a packet reaches router 103, the active segment (topmost label) is 9002, which makes router 103, remove the label 9002 and send the packet out of link attached to the firewall. When/if the packet returns to 103, the active segment is 105. The router 103 then forwards the packet on the shortest path to 105 (which is the link that is directly connected to 105), and pops off the label ‘105’.</a:t>
            </a:r>
          </a:p>
          <a:p>
            <a:endParaRPr lang="en-US" baseline="0" dirty="0" smtClean="0"/>
          </a:p>
          <a:p>
            <a:r>
              <a:rPr lang="en-US" baseline="0" dirty="0" smtClean="0"/>
              <a:t>At 105, the active segment is 16555, which means that the router pops off the label 16555 and forwards the packet out of the link that connects it to the DPI engine.</a:t>
            </a:r>
          </a:p>
          <a:p>
            <a:r>
              <a:rPr lang="en-US" baseline="0" dirty="0" smtClean="0"/>
              <a:t>When the packet returns, the active segment is 106, which makes the router 105 send it out of the interface connecting it to 106 (and pop off the label 106).</a:t>
            </a:r>
          </a:p>
          <a:p>
            <a:endParaRPr lang="en-US" baseline="0" dirty="0" smtClean="0"/>
          </a:p>
          <a:p>
            <a:r>
              <a:rPr lang="en-US" baseline="0" dirty="0" smtClean="0"/>
              <a:t>At 106, the packet is looked up in the IP table.</a:t>
            </a:r>
          </a:p>
          <a:p>
            <a:endParaRPr lang="en-US" baseline="0" dirty="0" smtClean="0"/>
          </a:p>
          <a:p>
            <a:r>
              <a:rPr lang="en-US" baseline="0" dirty="0" smtClean="0"/>
              <a:t>As in the previous example, we could have used segment-stitching or label-swapping to avoid a deep-label-stack.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6B0E4F-6F67-4AD5-85D3-85C910CC03A3}" type="slidenum">
              <a:rPr lang="en-US" smtClean="0">
                <a:solidFill>
                  <a:prstClr val="black"/>
                </a:solidFill>
                <a:latin typeface="Calibri"/>
              </a:rPr>
              <a:pPr/>
              <a:t>21</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DF0113-6FC9-0044-AAE6-F0C0DB9D18C2}" type="slidenum">
              <a:t>29</a:t>
            </a:fld>
            <a:endParaRPr lang="en-US"/>
          </a:p>
        </p:txBody>
      </p:sp>
    </p:spTree>
    <p:extLst>
      <p:ext uri="{BB962C8B-B14F-4D97-AF65-F5344CB8AC3E}">
        <p14:creationId xmlns:p14="http://schemas.microsoft.com/office/powerpoint/2010/main" val="1225938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a:t>
            </a:r>
            <a:r>
              <a:rPr lang="en-US" baseline="0" dirty="0" smtClean="0"/>
              <a:t> for single leaf /dual leaf arrangement without </a:t>
            </a:r>
            <a:r>
              <a:rPr lang="en-US" baseline="0" smtClean="0"/>
              <a:t>any spine?</a:t>
            </a:r>
            <a:endParaRPr lang="en-US" dirty="0"/>
          </a:p>
        </p:txBody>
      </p:sp>
      <p:sp>
        <p:nvSpPr>
          <p:cNvPr id="4" name="Slide Number Placeholder 3"/>
          <p:cNvSpPr>
            <a:spLocks noGrp="1"/>
          </p:cNvSpPr>
          <p:nvPr>
            <p:ph type="sldNum" sz="quarter" idx="10"/>
          </p:nvPr>
        </p:nvSpPr>
        <p:spPr/>
        <p:txBody>
          <a:bodyPr/>
          <a:lstStyle/>
          <a:p>
            <a:fld id="{3D26834E-ADB4-A347-B7E5-6CA9C07EAE07}"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22545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7B456-58CD-FD45-86E5-6B94781C39E2}"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68411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Rules: </a:t>
            </a:r>
            <a:r>
              <a:rPr lang="en-US" dirty="0" smtClean="0"/>
              <a:t>Each rule</a:t>
            </a:r>
            <a:r>
              <a:rPr lang="en-US" baseline="0" dirty="0" smtClean="0"/>
              <a:t> has a set of fields that it can match on, from Layer 1, the physical port, up to layer 4, the socket port.  Each of these can be </a:t>
            </a:r>
            <a:r>
              <a:rPr lang="en-US" baseline="0" dirty="0" err="1" smtClean="0"/>
              <a:t>wildcarded</a:t>
            </a:r>
            <a:r>
              <a:rPr lang="en-US" baseline="0" dirty="0" smtClean="0"/>
              <a:t> or exact-matched, and some special fields can have bitmasks applied – for example Layer-3 IP prefix matching.   You have the option of configuring highly specific rules with exact-match flow entries, very general ones with wildcards, or a mix.</a:t>
            </a:r>
          </a:p>
          <a:p>
            <a:pPr eaLnBrk="1" hangingPunct="1">
              <a:spcBef>
                <a:spcPct val="0"/>
              </a:spcBef>
            </a:pPr>
            <a:r>
              <a:rPr lang="en-US" baseline="0" dirty="0" smtClean="0"/>
              <a:t>Note that a later field may only have meaning if a previous field had a specific value; for example, a TCP field only makes sense if the IP version is 4.</a:t>
            </a:r>
          </a:p>
          <a:p>
            <a:pPr eaLnBrk="1" hangingPunct="1">
              <a:spcBef>
                <a:spcPct val="0"/>
              </a:spcBef>
            </a:pPr>
            <a:r>
              <a:rPr lang="en-US" b="1" baseline="0" dirty="0" smtClean="0"/>
              <a:t>Actions: </a:t>
            </a:r>
            <a:r>
              <a:rPr lang="en-US" baseline="0" dirty="0" smtClean="0"/>
              <a:t>Actions encode what to do with a packet.  You can drop the packets, send it to one port, or multicast it to multiple ports.  You can send it to the controller for further processing.  In a hybrid switch, you can even send the packet to a normal processing pipeline.  You can modify fields, and even extend the protocol with new actions.</a:t>
            </a:r>
          </a:p>
          <a:p>
            <a:pPr eaLnBrk="1" hangingPunct="1">
              <a:spcBef>
                <a:spcPct val="0"/>
              </a:spcBef>
            </a:pPr>
            <a:r>
              <a:rPr lang="en-US" b="1" baseline="0" dirty="0" smtClean="0"/>
              <a:t>Stats</a:t>
            </a:r>
            <a:r>
              <a:rPr lang="en-US" baseline="0" dirty="0" smtClean="0"/>
              <a:t>: </a:t>
            </a:r>
            <a:r>
              <a:rPr lang="en-US" baseline="0" dirty="0" err="1" smtClean="0"/>
              <a:t>OpenFlow</a:t>
            </a:r>
            <a:r>
              <a:rPr lang="en-US" baseline="0" dirty="0" smtClean="0"/>
              <a:t> defines packet and byte counters for each rule, which can be used for accounting, monitoring, flow balancing, or even security purposes.</a:t>
            </a:r>
          </a:p>
          <a:p>
            <a:pPr eaLnBrk="1" hangingPunct="1">
              <a:spcBef>
                <a:spcPct val="0"/>
              </a:spcBef>
            </a:pPr>
            <a:endParaRPr lang="en-US" baseline="0" dirty="0" smtClean="0"/>
          </a:p>
          <a:p>
            <a:pPr eaLnBrk="1" hangingPunct="1">
              <a:spcBef>
                <a:spcPct val="0"/>
              </a:spcBef>
            </a:pPr>
            <a:r>
              <a:rPr lang="en-US" baseline="0" dirty="0" smtClean="0"/>
              <a:t>[TODO: Possibly start with an example of a full wild card and a full exact match flow.]</a:t>
            </a:r>
          </a:p>
        </p:txBody>
      </p:sp>
      <p:sp>
        <p:nvSpPr>
          <p:cNvPr id="2" name="Footer Placeholder 1"/>
          <p:cNvSpPr>
            <a:spLocks noGrp="1"/>
          </p:cNvSpPr>
          <p:nvPr>
            <p:ph type="ftr" sz="quarter" idx="10"/>
          </p:nvPr>
        </p:nvSpPr>
        <p:spPr/>
        <p:txBody>
          <a:bodyPr/>
          <a:lstStyle/>
          <a:p>
            <a:r>
              <a:rPr lang="en-US" smtClean="0">
                <a:solidFill>
                  <a:prstClr val="black"/>
                </a:solidFill>
                <a:latin typeface="Calibri"/>
              </a:rPr>
              <a:t>© 2014 SDN Academy LLC. All Rights Reserved. Do not distribute. </a:t>
            </a:r>
            <a:endParaRPr lang="en-US">
              <a:solidFill>
                <a:prstClr val="black"/>
              </a:solidFill>
              <a:latin typeface="Calibri"/>
            </a:endParaRPr>
          </a:p>
        </p:txBody>
      </p:sp>
      <p:sp>
        <p:nvSpPr>
          <p:cNvPr id="3" name="Slide Number Placeholder 2"/>
          <p:cNvSpPr>
            <a:spLocks noGrp="1"/>
          </p:cNvSpPr>
          <p:nvPr>
            <p:ph type="sldNum" sz="quarter" idx="11"/>
          </p:nvPr>
        </p:nvSpPr>
        <p:spPr/>
        <p:txBody>
          <a:bodyPr/>
          <a:lstStyle/>
          <a:p>
            <a:fld id="{76AAE5AC-A652-9B4B-AE78-1316514A90B7}" type="slidenum">
              <a:rPr lang="en-US" smtClean="0">
                <a:solidFill>
                  <a:prstClr val="black"/>
                </a:solidFill>
                <a:latin typeface="Calibri"/>
              </a:rPr>
              <a:pPr/>
              <a:t>8</a:t>
            </a:fld>
            <a:endParaRPr lang="en-US">
              <a:solidFill>
                <a:prstClr val="black"/>
              </a:solidFill>
              <a:latin typeface="Calibri"/>
            </a:endParaRPr>
          </a:p>
        </p:txBody>
      </p:sp>
      <p:sp>
        <p:nvSpPr>
          <p:cNvPr id="4" name="Header Placeholder 3"/>
          <p:cNvSpPr>
            <a:spLocks noGrp="1"/>
          </p:cNvSpPr>
          <p:nvPr>
            <p:ph type="hdr" sz="quarter" idx="12"/>
          </p:nvPr>
        </p:nvSpPr>
        <p:spPr/>
        <p:txBody>
          <a:bodyPr/>
          <a:lstStyle/>
          <a:p>
            <a:r>
              <a:rPr lang="en-US" smtClean="0">
                <a:solidFill>
                  <a:prstClr val="black"/>
                </a:solidFill>
                <a:latin typeface="Calibri"/>
              </a:rPr>
              <a:t>SDN101 ‐ Training Handouts</a:t>
            </a:r>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p:txBody>
          <a:bodyPr/>
          <a:lstStyle/>
          <a:p>
            <a:pPr eaLnBrk="1" hangingPunct="1"/>
            <a:r>
              <a:rPr lang="en-US" dirty="0" smtClean="0"/>
              <a:t>Why is it important to look at 1.0 – because most controllers</a:t>
            </a:r>
            <a:r>
              <a:rPr lang="en-US" baseline="0" dirty="0" smtClean="0"/>
              <a:t> and switches out there are still 1.0, even though 3 years later we are at v1.4</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latin typeface="+mn-lt"/>
              <a:cs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 2013 SDN Academy LLC. All Rights Reserved. Do not distribute. </a:t>
            </a:r>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76AAE5AC-A652-9B4B-AE78-1316514A90B7}" type="slidenum">
              <a:rPr lang="en-US" smtClean="0">
                <a:solidFill>
                  <a:prstClr val="black"/>
                </a:solidFill>
                <a:latin typeface="Calibri"/>
              </a:rPr>
              <a:pPr/>
              <a:t>11</a:t>
            </a:fld>
            <a:endParaRPr lang="en-US">
              <a:solidFill>
                <a:prstClr val="black"/>
              </a:solidFill>
              <a:latin typeface="Calibri"/>
            </a:endParaRPr>
          </a:p>
        </p:txBody>
      </p:sp>
      <p:sp>
        <p:nvSpPr>
          <p:cNvPr id="4" name="Header Placeholder 3"/>
          <p:cNvSpPr>
            <a:spLocks noGrp="1"/>
          </p:cNvSpPr>
          <p:nvPr>
            <p:ph type="hdr" sz="quarter" idx="13"/>
          </p:nvPr>
        </p:nvSpPr>
        <p:spPr/>
        <p:txBody>
          <a:bodyPr/>
          <a:lstStyle/>
          <a:p>
            <a:r>
              <a:rPr lang="en-US" smtClean="0">
                <a:solidFill>
                  <a:prstClr val="black"/>
                </a:solidFill>
                <a:latin typeface="Calibri"/>
              </a:rPr>
              <a:t>SDN101 ‐ SDN Essentials ‐ Training Handouts</a:t>
            </a:r>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mn-lt"/>
                <a:cs typeface="Calibri"/>
              </a:rPr>
              <a:t>The second type of issue with </a:t>
            </a:r>
            <a:r>
              <a:rPr lang="en-US" sz="1200" dirty="0" err="1" smtClean="0">
                <a:latin typeface="+mn-lt"/>
                <a:cs typeface="Calibri"/>
              </a:rPr>
              <a:t>OpenFlow</a:t>
            </a:r>
            <a:r>
              <a:rPr lang="en-US" sz="1200" dirty="0" smtClean="0">
                <a:latin typeface="+mn-lt"/>
                <a:cs typeface="Calibri"/>
              </a:rPr>
              <a:t> 1.0 is the limited set of pre-defined fields, that can’t easily be extended.</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dirty="0" smtClean="0">
              <a:latin typeface="+mn-lt"/>
              <a:cs typeface="Calibri"/>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mn-lt"/>
                <a:cs typeface="Calibri"/>
              </a:rPr>
              <a:t>The</a:t>
            </a:r>
            <a:r>
              <a:rPr lang="en-US" sz="1200" baseline="0" dirty="0" smtClean="0">
                <a:latin typeface="+mn-lt"/>
                <a:cs typeface="Calibri"/>
              </a:rPr>
              <a:t> older, more obvious stuff is supported: MAC, VLAN, IP, and L4 ports.  But none of the newer WAN and data center stuff is supported, like IPv6, MPLS, and </a:t>
            </a:r>
            <a:r>
              <a:rPr lang="en-US" sz="1200" baseline="0" dirty="0" err="1" smtClean="0">
                <a:latin typeface="+mn-lt"/>
                <a:cs typeface="Calibri"/>
              </a:rPr>
              <a:t>QinQ</a:t>
            </a:r>
            <a:r>
              <a:rPr lang="en-US" sz="1200" baseline="0" dirty="0" smtClean="0">
                <a:latin typeface="+mn-lt"/>
                <a:cs typeface="Calibri"/>
              </a:rPr>
              <a:t>, or stacked VLAN tags.  There’s other stuff you’d like to support, like optical circuit flows, or some arbitrary new version of IP, which the protocol has no way to represent.</a:t>
            </a:r>
            <a:endParaRPr lang="en-US" dirty="0"/>
          </a:p>
        </p:txBody>
      </p:sp>
      <p:sp>
        <p:nvSpPr>
          <p:cNvPr id="5" name="Footer Placeholder 4"/>
          <p:cNvSpPr>
            <a:spLocks noGrp="1"/>
          </p:cNvSpPr>
          <p:nvPr>
            <p:ph type="ftr" sz="quarter" idx="11"/>
          </p:nvPr>
        </p:nvSpPr>
        <p:spPr/>
        <p:txBody>
          <a:bodyPr/>
          <a:lstStyle/>
          <a:p>
            <a:r>
              <a:rPr lang="en-US" smtClean="0">
                <a:solidFill>
                  <a:prstClr val="black"/>
                </a:solidFill>
                <a:latin typeface="Calibri"/>
              </a:rPr>
              <a:t>© 2013 SDN Academy LLC. All Rights Reserved. Do not distribute. </a:t>
            </a:r>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76AAE5AC-A652-9B4B-AE78-1316514A90B7}" type="slidenum">
              <a:rPr lang="en-US" smtClean="0">
                <a:solidFill>
                  <a:prstClr val="black"/>
                </a:solidFill>
                <a:latin typeface="Calibri"/>
              </a:rPr>
              <a:pPr/>
              <a:t>12</a:t>
            </a:fld>
            <a:endParaRPr lang="en-US">
              <a:solidFill>
                <a:prstClr val="black"/>
              </a:solidFill>
              <a:latin typeface="Calibri"/>
            </a:endParaRPr>
          </a:p>
        </p:txBody>
      </p:sp>
      <p:sp>
        <p:nvSpPr>
          <p:cNvPr id="4" name="Header Placeholder 3"/>
          <p:cNvSpPr>
            <a:spLocks noGrp="1"/>
          </p:cNvSpPr>
          <p:nvPr>
            <p:ph type="hdr" sz="quarter" idx="13"/>
          </p:nvPr>
        </p:nvSpPr>
        <p:spPr/>
        <p:txBody>
          <a:bodyPr/>
          <a:lstStyle/>
          <a:p>
            <a:r>
              <a:rPr lang="en-US" smtClean="0">
                <a:solidFill>
                  <a:prstClr val="black"/>
                </a:solidFill>
                <a:latin typeface="Calibri"/>
              </a:rPr>
              <a:t>SDN101 ‐ SDN Essentials ‐ Training Handouts</a:t>
            </a:r>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The third major limitation is the lack of forwarding options.</a:t>
            </a:r>
            <a:r>
              <a:rPr lang="en-US" baseline="0" dirty="0" smtClean="0"/>
              <a:t>  Basic stuff is supported, like broadcast and multicast and drop, but you can’t easily spread packets across ports.  </a:t>
            </a:r>
          </a:p>
          <a:p>
            <a:pPr eaLnBrk="1" hangingPunct="1"/>
            <a:endParaRPr lang="en-US" baseline="0" dirty="0" smtClean="0"/>
          </a:p>
          <a:p>
            <a:pPr eaLnBrk="1" hangingPunct="1"/>
            <a:r>
              <a:rPr lang="en-US" baseline="0" dirty="0" smtClean="0"/>
              <a:t>For example, two links might be aggregated together, but to use those links, you’d have to use a whole bunch of flow entries to spread packets across them.  Similarly, you might want to distribute traffic evenly to two destinations.  </a:t>
            </a:r>
          </a:p>
          <a:p>
            <a:pPr eaLnBrk="1" hangingPunct="1"/>
            <a:endParaRPr lang="en-US" baseline="0" dirty="0" smtClean="0"/>
          </a:p>
          <a:p>
            <a:pPr eaLnBrk="1" hangingPunct="1"/>
            <a:r>
              <a:rPr lang="en-US" baseline="0" dirty="0" smtClean="0"/>
              <a:t>Ideally, you’d use one entry and it would spread the packets, either round-robin, or based on some content hash.</a:t>
            </a:r>
          </a:p>
          <a:p>
            <a:pPr eaLnBrk="1" hangingPunct="1"/>
            <a:endParaRPr lang="en-US" baseline="0" dirty="0" smtClean="0"/>
          </a:p>
          <a:p>
            <a:pPr eaLnBrk="1" hangingPunct="1"/>
            <a:r>
              <a:rPr lang="en-US" baseline="0" dirty="0" smtClean="0"/>
              <a:t>There are other things you’d like to do, like forward to a virtual port (to implement tunnels), or do general byte modifications.  </a:t>
            </a:r>
          </a:p>
        </p:txBody>
      </p:sp>
      <p:sp>
        <p:nvSpPr>
          <p:cNvPr id="5" name="Footer Placeholder 4"/>
          <p:cNvSpPr>
            <a:spLocks noGrp="1"/>
          </p:cNvSpPr>
          <p:nvPr>
            <p:ph type="ftr" sz="quarter" idx="11"/>
          </p:nvPr>
        </p:nvSpPr>
        <p:spPr/>
        <p:txBody>
          <a:bodyPr/>
          <a:lstStyle/>
          <a:p>
            <a:r>
              <a:rPr lang="en-US" smtClean="0">
                <a:solidFill>
                  <a:prstClr val="black"/>
                </a:solidFill>
                <a:latin typeface="Calibri"/>
              </a:rPr>
              <a:t>© 2013 SDN Academy LLC. All Rights Reserved. Do not distribute. </a:t>
            </a:r>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76AAE5AC-A652-9B4B-AE78-1316514A90B7}" type="slidenum">
              <a:rPr lang="en-US" smtClean="0">
                <a:solidFill>
                  <a:prstClr val="black"/>
                </a:solidFill>
                <a:latin typeface="Calibri"/>
              </a:rPr>
              <a:pPr/>
              <a:t>13</a:t>
            </a:fld>
            <a:endParaRPr lang="en-US">
              <a:solidFill>
                <a:prstClr val="black"/>
              </a:solidFill>
              <a:latin typeface="Calibri"/>
            </a:endParaRPr>
          </a:p>
        </p:txBody>
      </p:sp>
      <p:sp>
        <p:nvSpPr>
          <p:cNvPr id="4" name="Header Placeholder 3"/>
          <p:cNvSpPr>
            <a:spLocks noGrp="1"/>
          </p:cNvSpPr>
          <p:nvPr>
            <p:ph type="hdr" sz="quarter" idx="13"/>
          </p:nvPr>
        </p:nvSpPr>
        <p:spPr/>
        <p:txBody>
          <a:bodyPr/>
          <a:lstStyle/>
          <a:p>
            <a:r>
              <a:rPr lang="en-US" smtClean="0">
                <a:solidFill>
                  <a:prstClr val="black"/>
                </a:solidFill>
                <a:latin typeface="Calibri"/>
              </a:rPr>
              <a:t>SDN101 ‐ SDN Essentials ‐ Training Handouts</a:t>
            </a:r>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Fortunately, over time, </a:t>
            </a:r>
            <a:r>
              <a:rPr lang="en-US" dirty="0" err="1" smtClean="0"/>
              <a:t>OpenFlow</a:t>
            </a:r>
            <a:r>
              <a:rPr lang="en-US" dirty="0" smtClean="0"/>
              <a:t> has evolved</a:t>
            </a:r>
            <a:r>
              <a:rPr lang="en-US" baseline="0" dirty="0" smtClean="0"/>
              <a:t> to address these all of these limitations that I mentioned.</a:t>
            </a:r>
          </a:p>
          <a:p>
            <a:endParaRPr lang="en-US" baseline="0" dirty="0" smtClean="0"/>
          </a:p>
          <a:p>
            <a:r>
              <a:rPr lang="en-US" baseline="0" dirty="0" smtClean="0"/>
              <a:t>1.1 was a huge change.  Really should have been called 2.0, because it added a multiple-tables model.  This enables much more efficient flow table usage, but it raises potential issues with a mismatch between the pipeline you want and the pipeline a device can implement.</a:t>
            </a:r>
          </a:p>
          <a:p>
            <a:endParaRPr lang="en-US" baseline="0" dirty="0" smtClean="0"/>
          </a:p>
          <a:p>
            <a:r>
              <a:rPr lang="en-US" baseline="0" dirty="0" smtClean="0"/>
              <a:t>1.2 added a bunch of nice extra features: </a:t>
            </a:r>
          </a:p>
          <a:p>
            <a:endParaRPr lang="en-US" baseline="0" dirty="0" smtClean="0"/>
          </a:p>
          <a:p>
            <a:r>
              <a:rPr lang="en-US" baseline="0" dirty="0" smtClean="0"/>
              <a:t>[explain]</a:t>
            </a:r>
          </a:p>
          <a:p>
            <a:endParaRPr lang="en-US" baseline="0" dirty="0" smtClean="0"/>
          </a:p>
          <a:p>
            <a:r>
              <a:rPr lang="en-US" baseline="0" dirty="0" smtClean="0"/>
              <a:t>1.3 starts to approach feature completion, where you pretty much have everything you could want, and full extensibility for anything not already there.</a:t>
            </a:r>
          </a:p>
          <a:p>
            <a:endParaRPr lang="en-US" baseline="0" dirty="0" smtClean="0"/>
          </a:p>
          <a:p>
            <a:r>
              <a:rPr lang="en-US" baseline="0" dirty="0" smtClean="0"/>
              <a:t>[BDH note: I don’t have much to add beyond the names.]</a:t>
            </a:r>
          </a:p>
        </p:txBody>
      </p:sp>
      <p:sp>
        <p:nvSpPr>
          <p:cNvPr id="5" name="Footer Placeholder 4"/>
          <p:cNvSpPr>
            <a:spLocks noGrp="1"/>
          </p:cNvSpPr>
          <p:nvPr>
            <p:ph type="ftr" sz="quarter" idx="11"/>
          </p:nvPr>
        </p:nvSpPr>
        <p:spPr/>
        <p:txBody>
          <a:bodyPr/>
          <a:lstStyle/>
          <a:p>
            <a:r>
              <a:rPr lang="en-US" smtClean="0">
                <a:solidFill>
                  <a:prstClr val="black"/>
                </a:solidFill>
                <a:latin typeface="Calibri"/>
              </a:rPr>
              <a:t>© 2013 SDN Academy LLC. All Rights Reserved. Do not distribute. </a:t>
            </a:r>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76AAE5AC-A652-9B4B-AE78-1316514A90B7}" type="slidenum">
              <a:rPr lang="en-US" smtClean="0">
                <a:solidFill>
                  <a:prstClr val="black"/>
                </a:solidFill>
                <a:latin typeface="Calibri"/>
              </a:rPr>
              <a:pPr/>
              <a:t>14</a:t>
            </a:fld>
            <a:endParaRPr lang="en-US">
              <a:solidFill>
                <a:prstClr val="black"/>
              </a:solidFill>
              <a:latin typeface="Calibri"/>
            </a:endParaRPr>
          </a:p>
        </p:txBody>
      </p:sp>
      <p:sp>
        <p:nvSpPr>
          <p:cNvPr id="4" name="Header Placeholder 3"/>
          <p:cNvSpPr>
            <a:spLocks noGrp="1"/>
          </p:cNvSpPr>
          <p:nvPr>
            <p:ph type="hdr" sz="quarter" idx="13"/>
          </p:nvPr>
        </p:nvSpPr>
        <p:spPr/>
        <p:txBody>
          <a:bodyPr/>
          <a:lstStyle/>
          <a:p>
            <a:r>
              <a:rPr lang="en-US" smtClean="0">
                <a:solidFill>
                  <a:prstClr val="black"/>
                </a:solidFill>
                <a:latin typeface="Calibri"/>
              </a:rPr>
              <a:t>SDN101 ‐ SDN Essentials ‐ Training Handouts</a:t>
            </a:r>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take this as gospel.  One choice of many.  Tries to provide generality for</a:t>
            </a:r>
            <a:r>
              <a:rPr lang="en-US" baseline="0" dirty="0" smtClean="0"/>
              <a:t> future hardware and encourage more flexible forwarding to be exposed by the switch firmware.</a:t>
            </a:r>
            <a:endParaRPr lang="en-US" dirty="0"/>
          </a:p>
        </p:txBody>
      </p:sp>
      <p:sp>
        <p:nvSpPr>
          <p:cNvPr id="4" name="Slide Number Placeholder 3"/>
          <p:cNvSpPr>
            <a:spLocks noGrp="1"/>
          </p:cNvSpPr>
          <p:nvPr>
            <p:ph type="sldNum" sz="quarter" idx="10"/>
          </p:nvPr>
        </p:nvSpPr>
        <p:spPr/>
        <p:txBody>
          <a:bodyPr/>
          <a:lstStyle/>
          <a:p>
            <a:fld id="{E63B9041-B5B6-6A43-BAF1-829555D9196B}" type="slidenum">
              <a:rPr lang="en-US" smtClean="0">
                <a:solidFill>
                  <a:prstClr val="black"/>
                </a:solidFill>
                <a:latin typeface="Calibri"/>
              </a:rPr>
              <a:pPr/>
              <a:t>15</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 2014 SDN Academy LLC.  All Rights Reserved.  Do Not Distribute.</a:t>
            </a:r>
            <a:endParaRPr lang="en-US">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solidFill>
                  <a:prstClr val="black"/>
                </a:solidFill>
                <a:latin typeface="Calibri"/>
              </a:rPr>
              <a:t>SDN102 - SDN for Engineers - Tutorial Handouts</a:t>
            </a:r>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ABBC0E-3D48-014E-A0E0-4E64E94FF93A}" type="datetimeFigureOut">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422112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BBC0E-3D48-014E-A0E0-4E64E94FF93A}" type="datetimeFigureOut">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2878978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64962"/>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468166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Rectangle 12"/>
          <p:cNvSpPr/>
          <p:nvPr userDrawn="1"/>
        </p:nvSpPr>
        <p:spPr>
          <a:xfrm>
            <a:off x="6685285" y="6620256"/>
            <a:ext cx="1239442" cy="246221"/>
          </a:xfrm>
          <a:prstGeom prst="rect">
            <a:avLst/>
          </a:prstGeom>
        </p:spPr>
        <p:txBody>
          <a:bodyPr wrap="square">
            <a:spAutoFit/>
          </a:bodyPr>
          <a:lstStyle/>
          <a:p>
            <a:r>
              <a:rPr lang="en-US" sz="1000" dirty="0" err="1" smtClean="0">
                <a:solidFill>
                  <a:srgbClr val="FFFFFF"/>
                </a:solidFill>
                <a:latin typeface="Calibri"/>
              </a:rPr>
              <a:t>sdnacademy.com</a:t>
            </a:r>
            <a:endParaRPr lang="en-US" sz="1000" dirty="0">
              <a:solidFill>
                <a:srgbClr val="FFFFFF"/>
              </a:solidFill>
              <a:latin typeface="Calibri"/>
            </a:endParaRPr>
          </a:p>
        </p:txBody>
      </p:sp>
      <p:pic>
        <p:nvPicPr>
          <p:cNvPr id="5" name="Picture 4" descr="SDNA LOGO 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0502" y="273355"/>
            <a:ext cx="4243973" cy="2780640"/>
          </a:xfrm>
          <a:prstGeom prst="rect">
            <a:avLst/>
          </a:prstGeom>
        </p:spPr>
      </p:pic>
    </p:spTree>
    <p:extLst>
      <p:ext uri="{BB962C8B-B14F-4D97-AF65-F5344CB8AC3E}">
        <p14:creationId xmlns:p14="http://schemas.microsoft.com/office/powerpoint/2010/main" val="639153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8153"/>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930399"/>
            <a:ext cx="6400800" cy="2535316"/>
          </a:xfrm>
        </p:spPr>
        <p:txBody>
          <a:bodyPr>
            <a:noAutofit/>
          </a:bodyPr>
          <a:lstStyle>
            <a:lvl1pPr marL="0" indent="0" algn="ctr">
              <a:buNone/>
              <a:defRPr sz="13000">
                <a:solidFill>
                  <a:srgbClr val="169AE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6685285" y="6620256"/>
            <a:ext cx="1239442" cy="246221"/>
          </a:xfrm>
          <a:prstGeom prst="rect">
            <a:avLst/>
          </a:prstGeom>
        </p:spPr>
        <p:txBody>
          <a:bodyPr wrap="square">
            <a:spAutoFit/>
          </a:bodyPr>
          <a:lstStyle/>
          <a:p>
            <a:r>
              <a:rPr lang="en-US" sz="1000" dirty="0" err="1" smtClean="0">
                <a:solidFill>
                  <a:srgbClr val="FFFFFF"/>
                </a:solidFill>
                <a:latin typeface="Calibri"/>
              </a:rPr>
              <a:t>sdnacademy.com</a:t>
            </a:r>
            <a:endParaRPr lang="en-US" sz="1000" dirty="0">
              <a:solidFill>
                <a:srgbClr val="FFFFFF"/>
              </a:solidFill>
              <a:latin typeface="Calibri"/>
            </a:endParaRPr>
          </a:p>
        </p:txBody>
      </p:sp>
    </p:spTree>
    <p:extLst>
      <p:ext uri="{BB962C8B-B14F-4D97-AF65-F5344CB8AC3E}">
        <p14:creationId xmlns:p14="http://schemas.microsoft.com/office/powerpoint/2010/main" val="24778965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7194" y="2584441"/>
            <a:ext cx="7772400" cy="1470025"/>
          </a:xfrm>
        </p:spPr>
        <p:txBody>
          <a:bodyPr>
            <a:noAutofit/>
          </a:bodyPr>
          <a:lstStyle>
            <a:lvl1pPr>
              <a:defRPr sz="6000">
                <a:solidFill>
                  <a:srgbClr val="169AE7"/>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777525"/>
            <a:ext cx="6400800" cy="1700910"/>
          </a:xfrm>
        </p:spPr>
        <p:txBody>
          <a:bodyPr>
            <a:noAutofit/>
          </a:bodyPr>
          <a:lstStyle>
            <a:lvl1pPr marL="0" indent="0" algn="ctr">
              <a:buNone/>
              <a:defRPr sz="2000">
                <a:solidFill>
                  <a:srgbClr val="169AE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6685285" y="6620256"/>
            <a:ext cx="1239442" cy="246221"/>
          </a:xfrm>
          <a:prstGeom prst="rect">
            <a:avLst/>
          </a:prstGeom>
        </p:spPr>
        <p:txBody>
          <a:bodyPr wrap="square">
            <a:spAutoFit/>
          </a:bodyPr>
          <a:lstStyle/>
          <a:p>
            <a:r>
              <a:rPr lang="en-US" sz="1000" dirty="0" err="1" smtClean="0">
                <a:solidFill>
                  <a:srgbClr val="FFFFFF"/>
                </a:solidFill>
                <a:latin typeface="Calibri"/>
              </a:rPr>
              <a:t>sdnacademy.com</a:t>
            </a:r>
            <a:endParaRPr lang="en-US" sz="1000" dirty="0">
              <a:solidFill>
                <a:srgbClr val="FFFFFF"/>
              </a:solidFill>
              <a:latin typeface="Calibri"/>
            </a:endParaRPr>
          </a:p>
        </p:txBody>
      </p:sp>
    </p:spTree>
    <p:extLst>
      <p:ext uri="{BB962C8B-B14F-4D97-AF65-F5344CB8AC3E}">
        <p14:creationId xmlns:p14="http://schemas.microsoft.com/office/powerpoint/2010/main" val="3887321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47577"/>
            <a:ext cx="8229600" cy="49451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11"/>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9" name="Picture 8"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6125064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2636142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dirty="0">
              <a:latin typeface="Calibri"/>
            </a:endParaRPr>
          </a:p>
        </p:txBody>
      </p:sp>
      <p:sp>
        <p:nvSpPr>
          <p:cNvPr id="6" name="Slide Number Placeholder 5"/>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4609166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9538"/>
            <a:ext cx="4038600" cy="48366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9538"/>
            <a:ext cx="4038600" cy="4836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10"/>
          <p:cNvSpPr>
            <a:spLocks noGrp="1"/>
          </p:cNvSpPr>
          <p:nvPr>
            <p:ph type="dt" sz="half" idx="10"/>
          </p:nvPr>
        </p:nvSpPr>
        <p:spPr/>
        <p:txBody>
          <a:bodyPr/>
          <a:lstStyle/>
          <a:p>
            <a:endParaRPr lang="en-US" dirty="0">
              <a:latin typeface="Calibri"/>
            </a:endParaRPr>
          </a:p>
        </p:txBody>
      </p:sp>
      <p:sp>
        <p:nvSpPr>
          <p:cNvPr id="14" name="Slide Number Placeholder 13"/>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9" name="Picture 8"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0137869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05033"/>
            <a:ext cx="4040188" cy="552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81245"/>
            <a:ext cx="4040188" cy="43449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05033"/>
            <a:ext cx="4041775" cy="552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81245"/>
            <a:ext cx="4041775" cy="43449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11"/>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10" name="Picture 9"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3158068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endParaRPr lang="en-US" dirty="0">
              <a:latin typeface="Calibri"/>
            </a:endParaRPr>
          </a:p>
        </p:txBody>
      </p:sp>
      <p:sp>
        <p:nvSpPr>
          <p:cNvPr id="9" name="Slide Number Placeholder 8"/>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6" name="Picture 5"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087356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dirty="0">
              <a:latin typeface="Calibri"/>
            </a:endParaRPr>
          </a:p>
        </p:txBody>
      </p:sp>
      <p:sp>
        <p:nvSpPr>
          <p:cNvPr id="8" name="Slide Number Placeholder 7"/>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5" name="Picture 4"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045722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BBC0E-3D48-014E-A0E0-4E64E94FF93A}" type="datetimeFigureOut">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7487687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10"/>
          <p:cNvSpPr>
            <a:spLocks noGrp="1"/>
          </p:cNvSpPr>
          <p:nvPr>
            <p:ph type="dt" sz="half" idx="10"/>
          </p:nvPr>
        </p:nvSpPr>
        <p:spPr/>
        <p:txBody>
          <a:bodyPr/>
          <a:lstStyle/>
          <a:p>
            <a:endParaRPr lang="en-US" dirty="0">
              <a:latin typeface="Calibri"/>
            </a:endParaRPr>
          </a:p>
        </p:txBody>
      </p:sp>
      <p:sp>
        <p:nvSpPr>
          <p:cNvPr id="14" name="Slide Number Placeholder 13"/>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8822959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10"/>
          <p:cNvSpPr>
            <a:spLocks noGrp="1"/>
          </p:cNvSpPr>
          <p:nvPr>
            <p:ph type="dt" sz="half" idx="10"/>
          </p:nvPr>
        </p:nvSpPr>
        <p:spPr/>
        <p:txBody>
          <a:bodyPr/>
          <a:lstStyle/>
          <a:p>
            <a:endParaRPr lang="en-US" dirty="0">
              <a:latin typeface="Calibri"/>
            </a:endParaRPr>
          </a:p>
        </p:txBody>
      </p:sp>
      <p:sp>
        <p:nvSpPr>
          <p:cNvPr id="14" name="Slide Number Placeholder 13"/>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6265789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7" name="Picture 6"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6509472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7" name="Picture 6"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5886738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64962"/>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468166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Rectangle 12"/>
          <p:cNvSpPr/>
          <p:nvPr userDrawn="1"/>
        </p:nvSpPr>
        <p:spPr>
          <a:xfrm>
            <a:off x="6685285" y="6620256"/>
            <a:ext cx="1239442" cy="246221"/>
          </a:xfrm>
          <a:prstGeom prst="rect">
            <a:avLst/>
          </a:prstGeom>
        </p:spPr>
        <p:txBody>
          <a:bodyPr wrap="square">
            <a:spAutoFit/>
          </a:bodyPr>
          <a:lstStyle/>
          <a:p>
            <a:r>
              <a:rPr lang="en-US" sz="1000" dirty="0" err="1" smtClean="0">
                <a:solidFill>
                  <a:srgbClr val="FFFFFF"/>
                </a:solidFill>
                <a:latin typeface="Calibri"/>
              </a:rPr>
              <a:t>sdnacademy.com</a:t>
            </a:r>
            <a:endParaRPr lang="en-US" sz="1000" dirty="0">
              <a:solidFill>
                <a:srgbClr val="FFFFFF"/>
              </a:solidFill>
              <a:latin typeface="Calibri"/>
            </a:endParaRPr>
          </a:p>
        </p:txBody>
      </p:sp>
      <p:pic>
        <p:nvPicPr>
          <p:cNvPr id="5" name="Picture 4" descr="SDNA LOGO 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0502" y="273355"/>
            <a:ext cx="4243973" cy="2780640"/>
          </a:xfrm>
          <a:prstGeom prst="rect">
            <a:avLst/>
          </a:prstGeom>
        </p:spPr>
      </p:pic>
    </p:spTree>
    <p:extLst>
      <p:ext uri="{BB962C8B-B14F-4D97-AF65-F5344CB8AC3E}">
        <p14:creationId xmlns:p14="http://schemas.microsoft.com/office/powerpoint/2010/main" val="11613125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8153"/>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930399"/>
            <a:ext cx="6400800" cy="2535316"/>
          </a:xfrm>
        </p:spPr>
        <p:txBody>
          <a:bodyPr>
            <a:noAutofit/>
          </a:bodyPr>
          <a:lstStyle>
            <a:lvl1pPr marL="0" indent="0" algn="ctr">
              <a:buNone/>
              <a:defRPr sz="13000">
                <a:solidFill>
                  <a:srgbClr val="169AE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6685285" y="6620256"/>
            <a:ext cx="1239442" cy="246221"/>
          </a:xfrm>
          <a:prstGeom prst="rect">
            <a:avLst/>
          </a:prstGeom>
        </p:spPr>
        <p:txBody>
          <a:bodyPr wrap="square">
            <a:spAutoFit/>
          </a:bodyPr>
          <a:lstStyle/>
          <a:p>
            <a:r>
              <a:rPr lang="en-US" sz="1000" dirty="0" err="1" smtClean="0">
                <a:solidFill>
                  <a:srgbClr val="FFFFFF"/>
                </a:solidFill>
                <a:latin typeface="Calibri"/>
              </a:rPr>
              <a:t>sdnacademy.com</a:t>
            </a:r>
            <a:endParaRPr lang="en-US" sz="1000" dirty="0">
              <a:solidFill>
                <a:srgbClr val="FFFFFF"/>
              </a:solidFill>
              <a:latin typeface="Calibri"/>
            </a:endParaRPr>
          </a:p>
        </p:txBody>
      </p:sp>
    </p:spTree>
    <p:extLst>
      <p:ext uri="{BB962C8B-B14F-4D97-AF65-F5344CB8AC3E}">
        <p14:creationId xmlns:p14="http://schemas.microsoft.com/office/powerpoint/2010/main" val="31006045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7194" y="2584441"/>
            <a:ext cx="7772400" cy="1470025"/>
          </a:xfrm>
        </p:spPr>
        <p:txBody>
          <a:bodyPr>
            <a:noAutofit/>
          </a:bodyPr>
          <a:lstStyle>
            <a:lvl1pPr>
              <a:defRPr sz="6000">
                <a:solidFill>
                  <a:srgbClr val="169AE7"/>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777525"/>
            <a:ext cx="6400800" cy="1700910"/>
          </a:xfrm>
        </p:spPr>
        <p:txBody>
          <a:bodyPr>
            <a:noAutofit/>
          </a:bodyPr>
          <a:lstStyle>
            <a:lvl1pPr marL="0" indent="0" algn="ctr">
              <a:buNone/>
              <a:defRPr sz="2000">
                <a:solidFill>
                  <a:srgbClr val="169AE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6685285" y="6620256"/>
            <a:ext cx="1239442" cy="246221"/>
          </a:xfrm>
          <a:prstGeom prst="rect">
            <a:avLst/>
          </a:prstGeom>
        </p:spPr>
        <p:txBody>
          <a:bodyPr wrap="square">
            <a:spAutoFit/>
          </a:bodyPr>
          <a:lstStyle/>
          <a:p>
            <a:r>
              <a:rPr lang="en-US" sz="1000" dirty="0" err="1" smtClean="0">
                <a:solidFill>
                  <a:srgbClr val="FFFFFF"/>
                </a:solidFill>
                <a:latin typeface="Calibri"/>
              </a:rPr>
              <a:t>sdnacademy.com</a:t>
            </a:r>
            <a:endParaRPr lang="en-US" sz="1000" dirty="0">
              <a:solidFill>
                <a:srgbClr val="FFFFFF"/>
              </a:solidFill>
              <a:latin typeface="Calibri"/>
            </a:endParaRPr>
          </a:p>
        </p:txBody>
      </p:sp>
    </p:spTree>
    <p:extLst>
      <p:ext uri="{BB962C8B-B14F-4D97-AF65-F5344CB8AC3E}">
        <p14:creationId xmlns:p14="http://schemas.microsoft.com/office/powerpoint/2010/main" val="551373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47577"/>
            <a:ext cx="8229600" cy="49451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11"/>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9" name="Picture 8"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7328210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9814723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dirty="0">
              <a:latin typeface="Calibri"/>
            </a:endParaRPr>
          </a:p>
        </p:txBody>
      </p:sp>
      <p:sp>
        <p:nvSpPr>
          <p:cNvPr id="6" name="Slide Number Placeholder 5"/>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906204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aption">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457200" y="5875113"/>
            <a:ext cx="8229600" cy="692799"/>
          </a:xfrm>
          <a:prstGeom prst="rect">
            <a:avLst/>
          </a:prstGeom>
        </p:spPr>
        <p:txBody>
          <a:bodyPr lIns="91399" tIns="91399" rIns="91399" bIns="91399" anchor="t" anchorCtr="0"/>
          <a:lstStyle>
            <a:lvl1pPr algn="ctr" rtl="0">
              <a:spcBef>
                <a:spcPts val="360"/>
              </a:spcBef>
              <a:buSzPct val="100000"/>
              <a:buNone/>
              <a:defRPr sz="1800"/>
            </a:lvl1pPr>
          </a:lstStyle>
          <a:p>
            <a:endParaRPr/>
          </a:p>
        </p:txBody>
      </p:sp>
      <p:sp>
        <p:nvSpPr>
          <p:cNvPr id="206" name="Shape 206"/>
          <p:cNvSpPr txBox="1">
            <a:spLocks noGrp="1"/>
          </p:cNvSpPr>
          <p:nvPr>
            <p:ph type="sldNum" idx="12"/>
          </p:nvPr>
        </p:nvSpPr>
        <p:spPr>
          <a:xfrm>
            <a:off x="8556837" y="6333133"/>
            <a:ext cx="548699" cy="524800"/>
          </a:xfrm>
          <a:prstGeom prst="rect">
            <a:avLst/>
          </a:prstGeom>
        </p:spPr>
        <p:txBody>
          <a:bodyPr lIns="91399" tIns="91399" rIns="91399" bIns="91399" anchor="ctr" anchorCtr="0">
            <a:noAutofit/>
          </a:bodyPr>
          <a:lstStyle>
            <a:lvl1pPr rtl="0">
              <a:spcBef>
                <a:spcPts val="0"/>
              </a:spcBef>
              <a:buNone/>
              <a:defRPr/>
            </a:lvl1pPr>
          </a:lstStyle>
          <a:p>
            <a:fld id="{00000000-1234-1234-1234-123412341234}" type="slidenum">
              <a:rPr lang="en-US">
                <a:solidFill>
                  <a:srgbClr val="000000"/>
                </a:solidFill>
                <a:latin typeface="Arial"/>
              </a:rPr>
              <a:pPr/>
              <a:t>‹#›</a:t>
            </a:fld>
            <a:endParaRPr lang="en-US" dirty="0">
              <a:solidFill>
                <a:srgbClr val="000000"/>
              </a:solidFill>
              <a:latin typeface="Arial"/>
            </a:endParaRPr>
          </a:p>
        </p:txBody>
      </p:sp>
      <p:pic>
        <p:nvPicPr>
          <p:cNvPr id="207" name="Shape 207"/>
          <p:cNvPicPr preferRelativeResize="0"/>
          <p:nvPr/>
        </p:nvPicPr>
        <p:blipFill>
          <a:blip r:embed="rId2">
            <a:alphaModFix amt="96000"/>
          </a:blip>
          <a:stretch>
            <a:fillRect/>
          </a:stretch>
        </p:blipFill>
        <p:spPr>
          <a:xfrm>
            <a:off x="8344100" y="175003"/>
            <a:ext cx="623100" cy="769724"/>
          </a:xfrm>
          <a:prstGeom prst="rect">
            <a:avLst/>
          </a:prstGeom>
          <a:noFill/>
          <a:ln>
            <a:noFill/>
          </a:ln>
        </p:spPr>
      </p:pic>
    </p:spTree>
    <p:extLst>
      <p:ext uri="{BB962C8B-B14F-4D97-AF65-F5344CB8AC3E}">
        <p14:creationId xmlns:p14="http://schemas.microsoft.com/office/powerpoint/2010/main" val="9000734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9538"/>
            <a:ext cx="4038600" cy="48366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9538"/>
            <a:ext cx="4038600" cy="4836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10"/>
          <p:cNvSpPr>
            <a:spLocks noGrp="1"/>
          </p:cNvSpPr>
          <p:nvPr>
            <p:ph type="dt" sz="half" idx="10"/>
          </p:nvPr>
        </p:nvSpPr>
        <p:spPr/>
        <p:txBody>
          <a:bodyPr/>
          <a:lstStyle/>
          <a:p>
            <a:endParaRPr lang="en-US" dirty="0">
              <a:latin typeface="Calibri"/>
            </a:endParaRPr>
          </a:p>
        </p:txBody>
      </p:sp>
      <p:sp>
        <p:nvSpPr>
          <p:cNvPr id="14" name="Slide Number Placeholder 13"/>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9" name="Picture 8"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7045545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05033"/>
            <a:ext cx="4040188" cy="552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81245"/>
            <a:ext cx="4040188" cy="43449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05033"/>
            <a:ext cx="4041775" cy="552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81245"/>
            <a:ext cx="4041775" cy="43449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11"/>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10" name="Picture 9"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9968026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endParaRPr lang="en-US" dirty="0">
              <a:latin typeface="Calibri"/>
            </a:endParaRPr>
          </a:p>
        </p:txBody>
      </p:sp>
      <p:sp>
        <p:nvSpPr>
          <p:cNvPr id="9" name="Slide Number Placeholder 8"/>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6" name="Picture 5"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8660632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dirty="0">
              <a:latin typeface="Calibri"/>
            </a:endParaRPr>
          </a:p>
        </p:txBody>
      </p:sp>
      <p:sp>
        <p:nvSpPr>
          <p:cNvPr id="8" name="Slide Number Placeholder 7"/>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5" name="Picture 4"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6305678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10"/>
          <p:cNvSpPr>
            <a:spLocks noGrp="1"/>
          </p:cNvSpPr>
          <p:nvPr>
            <p:ph type="dt" sz="half" idx="10"/>
          </p:nvPr>
        </p:nvSpPr>
        <p:spPr/>
        <p:txBody>
          <a:bodyPr/>
          <a:lstStyle/>
          <a:p>
            <a:endParaRPr lang="en-US" dirty="0">
              <a:latin typeface="Calibri"/>
            </a:endParaRPr>
          </a:p>
        </p:txBody>
      </p:sp>
      <p:sp>
        <p:nvSpPr>
          <p:cNvPr id="14" name="Slide Number Placeholder 13"/>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0093226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10"/>
          <p:cNvSpPr>
            <a:spLocks noGrp="1"/>
          </p:cNvSpPr>
          <p:nvPr>
            <p:ph type="dt" sz="half" idx="10"/>
          </p:nvPr>
        </p:nvSpPr>
        <p:spPr/>
        <p:txBody>
          <a:bodyPr/>
          <a:lstStyle/>
          <a:p>
            <a:endParaRPr lang="en-US" dirty="0">
              <a:latin typeface="Calibri"/>
            </a:endParaRPr>
          </a:p>
        </p:txBody>
      </p:sp>
      <p:sp>
        <p:nvSpPr>
          <p:cNvPr id="14" name="Slide Number Placeholder 13"/>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20934826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7" name="Picture 6"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8128339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7" name="Picture 6"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324166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4352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2122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6226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5271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0811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172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74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BBC0E-3D48-014E-A0E0-4E64E94FF93A}" type="datetimeFigureOut">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3952345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039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5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1323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4391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969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6" y="6333133"/>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a:solidFill>
                  <a:prstClr val="black">
                    <a:tint val="75000"/>
                  </a:prstClr>
                </a:solidFill>
                <a:latin typeface="Calibri"/>
              </a:rPr>
              <a:pPr/>
              <a:t>‹#›</a:t>
            </a:fld>
            <a:endParaRPr lang="en">
              <a:solidFill>
                <a:prstClr val="black">
                  <a:tint val="75000"/>
                </a:prstClr>
              </a:solidFill>
              <a:latin typeface="Calibri"/>
            </a:endParaRPr>
          </a:p>
        </p:txBody>
      </p:sp>
    </p:spTree>
    <p:extLst>
      <p:ext uri="{BB962C8B-B14F-4D97-AF65-F5344CB8AC3E}">
        <p14:creationId xmlns:p14="http://schemas.microsoft.com/office/powerpoint/2010/main" val="503360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18"/>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defTabSz="914400">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322921" y="1524001"/>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33" y="3299015"/>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1369741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5A93482-8E69-40F7-BCAD-5662A6CADB27}"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738458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50" y="3352818"/>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50" y="4771046"/>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6C01193-8287-4834-A286-6B880643E934}"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dirty="0">
              <a:solidFill>
                <a:prstClr val="white"/>
              </a:solidFill>
              <a:latin typeface="News Gothic MT"/>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white"/>
                </a:solidFill>
                <a:latin typeface="News Gothic MT"/>
              </a:rPr>
              <a:pPr/>
              <a:t>‹#›</a:t>
            </a:fld>
            <a:endParaRPr lang="en-US">
              <a:solidFill>
                <a:prstClr val="white"/>
              </a:solidFill>
              <a:latin typeface="News Gothic MT"/>
            </a:endParaRPr>
          </a:p>
        </p:txBody>
      </p:sp>
      <p:sp>
        <p:nvSpPr>
          <p:cNvPr id="9" name="Picture Placeholder 2"/>
          <p:cNvSpPr>
            <a:spLocks noGrp="1"/>
          </p:cNvSpPr>
          <p:nvPr>
            <p:ph type="pic" idx="13"/>
          </p:nvPr>
        </p:nvSpPr>
        <p:spPr>
          <a:xfrm>
            <a:off x="370980" y="363544"/>
            <a:ext cx="8402040" cy="2836863"/>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278317294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300" y="2403145"/>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300"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6734C-E115-4BC5-9FB0-F9BF6FABFDA0}"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1629711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9"/>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525A706-D8F2-4D1A-855A-CADC92600C26}"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79713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ABBC0E-3D48-014E-A0E0-4E64E94FF93A}" type="datetimeFigureOut">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2209913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9"/>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40"/>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33"/>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40"/>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33"/>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99B4F123-1704-49AC-9D15-C4B1462B8014}"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8" name="Footer Placeholder 7"/>
          <p:cNvSpPr>
            <a:spLocks noGrp="1"/>
          </p:cNvSpPr>
          <p:nvPr>
            <p:ph type="ftr" sz="quarter" idx="11"/>
          </p:nvPr>
        </p:nvSpPr>
        <p:spPr/>
        <p:txBody>
          <a:bodyPr/>
          <a:lstStyle/>
          <a:p>
            <a:endParaRPr lang="en-US">
              <a:solidFill>
                <a:prstClr val="white"/>
              </a:solidFill>
              <a:latin typeface="News Gothic MT"/>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512583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3127EC2-47FB-48A1-8644-C8A81DDAA119}"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4" name="Footer Placeholder 3"/>
          <p:cNvSpPr>
            <a:spLocks noGrp="1"/>
          </p:cNvSpPr>
          <p:nvPr>
            <p:ph type="ftr" sz="quarter" idx="11"/>
          </p:nvPr>
        </p:nvSpPr>
        <p:spPr/>
        <p:txBody>
          <a:bodyPr/>
          <a:lstStyle/>
          <a:p>
            <a:endParaRPr lang="en-US" dirty="0">
              <a:solidFill>
                <a:prstClr val="white"/>
              </a:solidFill>
              <a:latin typeface="News Gothic MT"/>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71261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3" name="Footer Placeholder 2"/>
          <p:cNvSpPr>
            <a:spLocks noGrp="1"/>
          </p:cNvSpPr>
          <p:nvPr>
            <p:ph type="ftr" sz="quarter" idx="11"/>
          </p:nvPr>
        </p:nvSpPr>
        <p:spPr/>
        <p:txBody>
          <a:bodyPr/>
          <a:lstStyle/>
          <a:p>
            <a:endParaRPr lang="en-US">
              <a:solidFill>
                <a:prstClr val="white"/>
              </a:solidFill>
              <a:latin typeface="News Gothic MT"/>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528252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3"/>
            <a:ext cx="3840480" cy="1162051"/>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3"/>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49BF1-FCD3-4395-8FF6-0047AF66228E}"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dirty="0">
              <a:solidFill>
                <a:prstClr val="white"/>
              </a:solidFill>
              <a:latin typeface="News Gothic MT"/>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white"/>
                </a:solidFill>
                <a:latin typeface="News Gothic MT"/>
              </a:rPr>
              <a:pPr/>
              <a:t>‹#›</a:t>
            </a:fld>
            <a:endParaRPr lang="en-US" dirty="0">
              <a:solidFill>
                <a:prstClr val="white"/>
              </a:solidFill>
              <a:latin typeface="News Gothic MT"/>
            </a:endParaRPr>
          </a:p>
        </p:txBody>
      </p:sp>
    </p:spTree>
    <p:extLst>
      <p:ext uri="{BB962C8B-B14F-4D97-AF65-F5344CB8AC3E}">
        <p14:creationId xmlns:p14="http://schemas.microsoft.com/office/powerpoint/2010/main" val="3973955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24" y="611873"/>
            <a:ext cx="4079545" cy="1162051"/>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424"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dirty="0">
              <a:solidFill>
                <a:prstClr val="white"/>
              </a:solidFill>
              <a:latin typeface="News Gothic MT"/>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white"/>
                </a:solidFill>
                <a:latin typeface="News Gothic MT"/>
              </a:rPr>
              <a:pPr/>
              <a:t>‹#›</a:t>
            </a:fld>
            <a:endParaRPr lang="en-US">
              <a:solidFill>
                <a:prstClr val="white"/>
              </a:solidFill>
              <a:latin typeface="News Gothic MT"/>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3239328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2FB5AFD-D735-4504-A039-ADEBB6448D55}"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1232132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3"/>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3"/>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B5C8118-FB93-4E87-B380-0175F2FE2167}" type="datetime4">
              <a:rPr lang="en-US" smtClean="0">
                <a:solidFill>
                  <a:prstClr val="white"/>
                </a:solidFill>
                <a:latin typeface="News Gothic MT"/>
              </a:rPr>
              <a:pPr/>
              <a:t>November 5, 2015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492075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1"/>
          </p:nvPr>
        </p:nvSpPr>
        <p:spPr/>
        <p:txBody>
          <a:bodyPr/>
          <a:lstStyle/>
          <a:p>
            <a:fld id="{630C89CF-223E-6745-BC98-013780BEF71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7" name="Picture 6" descr="LOGO FINAL ov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 y="6223017"/>
            <a:ext cx="883749" cy="645817"/>
          </a:xfrm>
          <a:prstGeom prst="rect">
            <a:avLst/>
          </a:prstGeom>
        </p:spPr>
      </p:pic>
      <p:pic>
        <p:nvPicPr>
          <p:cNvPr id="9" name="Picture 8" descr="LOGO FINAL oval.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0" y="6223003"/>
            <a:ext cx="899560" cy="629692"/>
          </a:xfrm>
          <a:prstGeom prst="rect">
            <a:avLst/>
          </a:prstGeom>
        </p:spPr>
      </p:pic>
    </p:spTree>
    <p:extLst>
      <p:ext uri="{BB962C8B-B14F-4D97-AF65-F5344CB8AC3E}">
        <p14:creationId xmlns:p14="http://schemas.microsoft.com/office/powerpoint/2010/main" val="3868342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Slide Number Placeholder 7"/>
          <p:cNvSpPr>
            <a:spLocks noGrp="1"/>
          </p:cNvSpPr>
          <p:nvPr>
            <p:ph type="sldNum" sz="quarter" idx="11"/>
          </p:nvPr>
        </p:nvSpPr>
        <p:spPr/>
        <p:txBody>
          <a:bodyPr/>
          <a:lstStyle/>
          <a:p>
            <a:fld id="{630C89CF-223E-6745-BC98-013780BEF71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5" name="Picture 4" descr="LOGO FINAL ov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0" y="6223003"/>
            <a:ext cx="899560" cy="629692"/>
          </a:xfrm>
          <a:prstGeom prst="rect">
            <a:avLst/>
          </a:prstGeom>
        </p:spPr>
      </p:pic>
    </p:spTree>
    <p:extLst>
      <p:ext uri="{BB962C8B-B14F-4D97-AF65-F5344CB8AC3E}">
        <p14:creationId xmlns:p14="http://schemas.microsoft.com/office/powerpoint/2010/main" val="871285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964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ABBC0E-3D48-014E-A0E0-4E64E94FF93A}" type="datetimeFigureOut">
              <a:t>11/5/15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31598970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6486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3483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6907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1620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5186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8294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5746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3352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7424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1978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BBC0E-3D48-014E-A0E0-4E64E94FF93A}" type="datetimeFigureOut">
              <a:t>11/5/15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1231414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defTabSz="914400">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628076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980652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960928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1384108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537713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8" name="Footer Placeholder 7"/>
          <p:cNvSpPr>
            <a:spLocks noGrp="1"/>
          </p:cNvSpPr>
          <p:nvPr>
            <p:ph type="ftr" sz="quarter" idx="11"/>
          </p:nvPr>
        </p:nvSpPr>
        <p:spPr/>
        <p:txBody>
          <a:bodyPr/>
          <a:lstStyle/>
          <a:p>
            <a:endParaRPr lang="en-US">
              <a:solidFill>
                <a:prstClr val="white"/>
              </a:solidFill>
              <a:latin typeface="News Gothic MT"/>
            </a:endParaRPr>
          </a:p>
        </p:txBody>
      </p:sp>
      <p:sp>
        <p:nvSpPr>
          <p:cNvPr id="9" name="Slide Number Placeholder 8"/>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088778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4" name="Footer Placeholder 3"/>
          <p:cNvSpPr>
            <a:spLocks noGrp="1"/>
          </p:cNvSpPr>
          <p:nvPr>
            <p:ph type="ftr" sz="quarter" idx="11"/>
          </p:nvPr>
        </p:nvSpPr>
        <p:spPr/>
        <p:txBody>
          <a:bodyPr/>
          <a:lstStyle/>
          <a:p>
            <a:endParaRPr lang="en-US">
              <a:solidFill>
                <a:prstClr val="white"/>
              </a:solidFill>
              <a:latin typeface="News Gothic MT"/>
            </a:endParaRPr>
          </a:p>
        </p:txBody>
      </p:sp>
      <p:sp>
        <p:nvSpPr>
          <p:cNvPr id="5" name="Slide Number Placeholder 4"/>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270962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3" name="Footer Placeholder 2"/>
          <p:cNvSpPr>
            <a:spLocks noGrp="1"/>
          </p:cNvSpPr>
          <p:nvPr>
            <p:ph type="ftr" sz="quarter" idx="11"/>
          </p:nvPr>
        </p:nvSpPr>
        <p:spPr/>
        <p:txBody>
          <a:bodyPr/>
          <a:lstStyle/>
          <a:p>
            <a:endParaRPr lang="en-US">
              <a:solidFill>
                <a:prstClr val="white"/>
              </a:solidFill>
              <a:latin typeface="News Gothic MT"/>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9287410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801232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60230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ABBC0E-3D48-014E-A0E0-4E64E94FF93A}" type="datetimeFigureOut">
              <a:t>11/5/15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2000230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55146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latin typeface="News Gothic MT"/>
              </a:rPr>
              <a:pPr/>
              <a:t>11/5/15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1733778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2669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8545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6190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59690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1899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87814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8811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1487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BBC0E-3D48-014E-A0E0-4E64E94FF93A}" type="datetimeFigureOut">
              <a:t>11/5/15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20113903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0685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8373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7278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1492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40321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75693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0312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1426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84367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976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BBC0E-3D48-014E-A0E0-4E64E94FF93A}" type="datetimeFigureOut">
              <a:t>11/5/15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2191464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237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117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96818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F18DB-E22F-4E3D-A5D3-30C5C9CDC71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8133C-7455-4C3C-B48E-04F942D968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92651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Slide Number Placeholder 7"/>
          <p:cNvSpPr>
            <a:spLocks noGrp="1"/>
          </p:cNvSpPr>
          <p:nvPr>
            <p:ph type="sldNum" sz="quarter" idx="11"/>
          </p:nvPr>
        </p:nvSpPr>
        <p:spPr/>
        <p:txBody>
          <a:bodyPr/>
          <a:lstStyle/>
          <a:p>
            <a:fld id="{630C89CF-223E-6745-BC98-013780BEF71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5" name="Picture 4" descr="LOGO FINAL ov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736760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31B2D9-18A7-493D-8117-3C1AF254AC9C}" type="datetime1">
              <a:rPr lang="en-US">
                <a:solidFill>
                  <a:prstClr val="black">
                    <a:tint val="75000"/>
                  </a:prstClr>
                </a:solidFill>
                <a:latin typeface="Calibri"/>
              </a:rPr>
              <a:pPr>
                <a:defRPr/>
              </a:pPr>
              <a:t>11/5/15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13DD74A-8ED4-4235-8213-FD709332D9C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7402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64962"/>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468166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Rectangle 12"/>
          <p:cNvSpPr/>
          <p:nvPr userDrawn="1"/>
        </p:nvSpPr>
        <p:spPr>
          <a:xfrm>
            <a:off x="6685285" y="6620256"/>
            <a:ext cx="1239442" cy="246221"/>
          </a:xfrm>
          <a:prstGeom prst="rect">
            <a:avLst/>
          </a:prstGeom>
        </p:spPr>
        <p:txBody>
          <a:bodyPr wrap="square">
            <a:spAutoFit/>
          </a:bodyPr>
          <a:lstStyle/>
          <a:p>
            <a:r>
              <a:rPr lang="en-US" sz="1000" dirty="0" err="1" smtClean="0">
                <a:solidFill>
                  <a:srgbClr val="FFFFFF"/>
                </a:solidFill>
                <a:latin typeface="Calibri"/>
              </a:rPr>
              <a:t>sdnacademy.com</a:t>
            </a:r>
            <a:endParaRPr lang="en-US" sz="1000" dirty="0">
              <a:solidFill>
                <a:srgbClr val="FFFFFF"/>
              </a:solidFill>
              <a:latin typeface="Calibri"/>
            </a:endParaRPr>
          </a:p>
        </p:txBody>
      </p:sp>
      <p:pic>
        <p:nvPicPr>
          <p:cNvPr id="5" name="Picture 4" descr="SDNA LOGO 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0502" y="273355"/>
            <a:ext cx="4243973" cy="2780640"/>
          </a:xfrm>
          <a:prstGeom prst="rect">
            <a:avLst/>
          </a:prstGeom>
        </p:spPr>
      </p:pic>
    </p:spTree>
    <p:extLst>
      <p:ext uri="{BB962C8B-B14F-4D97-AF65-F5344CB8AC3E}">
        <p14:creationId xmlns:p14="http://schemas.microsoft.com/office/powerpoint/2010/main" val="2241209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8153"/>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930399"/>
            <a:ext cx="6400800" cy="2535316"/>
          </a:xfrm>
        </p:spPr>
        <p:txBody>
          <a:bodyPr>
            <a:noAutofit/>
          </a:bodyPr>
          <a:lstStyle>
            <a:lvl1pPr marL="0" indent="0" algn="ctr">
              <a:buNone/>
              <a:defRPr sz="13000">
                <a:solidFill>
                  <a:srgbClr val="169AE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6685285" y="6620256"/>
            <a:ext cx="1239442" cy="246221"/>
          </a:xfrm>
          <a:prstGeom prst="rect">
            <a:avLst/>
          </a:prstGeom>
        </p:spPr>
        <p:txBody>
          <a:bodyPr wrap="square">
            <a:spAutoFit/>
          </a:bodyPr>
          <a:lstStyle/>
          <a:p>
            <a:r>
              <a:rPr lang="en-US" sz="1000" dirty="0" err="1" smtClean="0">
                <a:solidFill>
                  <a:srgbClr val="FFFFFF"/>
                </a:solidFill>
                <a:latin typeface="Calibri"/>
              </a:rPr>
              <a:t>sdnacademy.com</a:t>
            </a:r>
            <a:endParaRPr lang="en-US" sz="1000" dirty="0">
              <a:solidFill>
                <a:srgbClr val="FFFFFF"/>
              </a:solidFill>
              <a:latin typeface="Calibri"/>
            </a:endParaRPr>
          </a:p>
        </p:txBody>
      </p:sp>
    </p:spTree>
    <p:extLst>
      <p:ext uri="{BB962C8B-B14F-4D97-AF65-F5344CB8AC3E}">
        <p14:creationId xmlns:p14="http://schemas.microsoft.com/office/powerpoint/2010/main" val="1412284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7194" y="2584441"/>
            <a:ext cx="7772400" cy="1470025"/>
          </a:xfrm>
        </p:spPr>
        <p:txBody>
          <a:bodyPr>
            <a:noAutofit/>
          </a:bodyPr>
          <a:lstStyle>
            <a:lvl1pPr>
              <a:defRPr sz="6000">
                <a:solidFill>
                  <a:srgbClr val="169AE7"/>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777525"/>
            <a:ext cx="6400800" cy="1700910"/>
          </a:xfrm>
        </p:spPr>
        <p:txBody>
          <a:bodyPr>
            <a:noAutofit/>
          </a:bodyPr>
          <a:lstStyle>
            <a:lvl1pPr marL="0" indent="0" algn="ctr">
              <a:buNone/>
              <a:defRPr sz="2000">
                <a:solidFill>
                  <a:srgbClr val="169AE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6685285" y="6620256"/>
            <a:ext cx="1239442" cy="246221"/>
          </a:xfrm>
          <a:prstGeom prst="rect">
            <a:avLst/>
          </a:prstGeom>
        </p:spPr>
        <p:txBody>
          <a:bodyPr wrap="square">
            <a:spAutoFit/>
          </a:bodyPr>
          <a:lstStyle/>
          <a:p>
            <a:r>
              <a:rPr lang="en-US" sz="1000" dirty="0" err="1" smtClean="0">
                <a:solidFill>
                  <a:srgbClr val="FFFFFF"/>
                </a:solidFill>
                <a:latin typeface="Calibri"/>
              </a:rPr>
              <a:t>sdnacademy.com</a:t>
            </a:r>
            <a:endParaRPr lang="en-US" sz="1000" dirty="0">
              <a:solidFill>
                <a:srgbClr val="FFFFFF"/>
              </a:solidFill>
              <a:latin typeface="Calibri"/>
            </a:endParaRPr>
          </a:p>
        </p:txBody>
      </p:sp>
    </p:spTree>
    <p:extLst>
      <p:ext uri="{BB962C8B-B14F-4D97-AF65-F5344CB8AC3E}">
        <p14:creationId xmlns:p14="http://schemas.microsoft.com/office/powerpoint/2010/main" val="11660852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47577"/>
            <a:ext cx="8229600" cy="49451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11"/>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9" name="Picture 8"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762176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BBC0E-3D48-014E-A0E0-4E64E94FF93A}" type="datetimeFigureOut">
              <a:t>11/5/15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7D71B-B85A-484E-AC50-1E0FB74F3811}" type="slidenum">
              <a:t>‹#›</a:t>
            </a:fld>
            <a:endParaRPr lang="en-US"/>
          </a:p>
        </p:txBody>
      </p:sp>
    </p:spTree>
    <p:extLst>
      <p:ext uri="{BB962C8B-B14F-4D97-AF65-F5344CB8AC3E}">
        <p14:creationId xmlns:p14="http://schemas.microsoft.com/office/powerpoint/2010/main" val="8572344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6103533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dirty="0">
              <a:latin typeface="Calibri"/>
            </a:endParaRPr>
          </a:p>
        </p:txBody>
      </p:sp>
      <p:sp>
        <p:nvSpPr>
          <p:cNvPr id="6" name="Slide Number Placeholder 5"/>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5367283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9538"/>
            <a:ext cx="4038600" cy="48366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9538"/>
            <a:ext cx="4038600" cy="4836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10"/>
          <p:cNvSpPr>
            <a:spLocks noGrp="1"/>
          </p:cNvSpPr>
          <p:nvPr>
            <p:ph type="dt" sz="half" idx="10"/>
          </p:nvPr>
        </p:nvSpPr>
        <p:spPr/>
        <p:txBody>
          <a:bodyPr/>
          <a:lstStyle/>
          <a:p>
            <a:endParaRPr lang="en-US" dirty="0">
              <a:latin typeface="Calibri"/>
            </a:endParaRPr>
          </a:p>
        </p:txBody>
      </p:sp>
      <p:sp>
        <p:nvSpPr>
          <p:cNvPr id="14" name="Slide Number Placeholder 13"/>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9" name="Picture 8"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2235346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05033"/>
            <a:ext cx="4040188" cy="552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81245"/>
            <a:ext cx="4040188" cy="43449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05033"/>
            <a:ext cx="4041775" cy="552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81245"/>
            <a:ext cx="4041775" cy="43449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11"/>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10" name="Picture 9"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518839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endParaRPr lang="en-US" dirty="0">
              <a:latin typeface="Calibri"/>
            </a:endParaRPr>
          </a:p>
        </p:txBody>
      </p:sp>
      <p:sp>
        <p:nvSpPr>
          <p:cNvPr id="9" name="Slide Number Placeholder 8"/>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6" name="Picture 5"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7765261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dirty="0">
              <a:latin typeface="Calibri"/>
            </a:endParaRPr>
          </a:p>
        </p:txBody>
      </p:sp>
      <p:sp>
        <p:nvSpPr>
          <p:cNvPr id="8" name="Slide Number Placeholder 7"/>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5" name="Picture 4"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30582286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10"/>
          <p:cNvSpPr>
            <a:spLocks noGrp="1"/>
          </p:cNvSpPr>
          <p:nvPr>
            <p:ph type="dt" sz="half" idx="10"/>
          </p:nvPr>
        </p:nvSpPr>
        <p:spPr/>
        <p:txBody>
          <a:bodyPr/>
          <a:lstStyle/>
          <a:p>
            <a:endParaRPr lang="en-US" dirty="0">
              <a:latin typeface="Calibri"/>
            </a:endParaRPr>
          </a:p>
        </p:txBody>
      </p:sp>
      <p:sp>
        <p:nvSpPr>
          <p:cNvPr id="14" name="Slide Number Placeholder 13"/>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1924093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10"/>
          <p:cNvSpPr>
            <a:spLocks noGrp="1"/>
          </p:cNvSpPr>
          <p:nvPr>
            <p:ph type="dt" sz="half" idx="10"/>
          </p:nvPr>
        </p:nvSpPr>
        <p:spPr/>
        <p:txBody>
          <a:bodyPr/>
          <a:lstStyle/>
          <a:p>
            <a:endParaRPr lang="en-US" dirty="0">
              <a:latin typeface="Calibri"/>
            </a:endParaRPr>
          </a:p>
        </p:txBody>
      </p:sp>
      <p:sp>
        <p:nvSpPr>
          <p:cNvPr id="14" name="Slide Number Placeholder 13"/>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8" name="Picture 7"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41483095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7" name="Picture 6"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26113769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endParaRPr lang="en-US" dirty="0">
              <a:latin typeface="Calibri"/>
            </a:endParaRPr>
          </a:p>
        </p:txBody>
      </p:sp>
      <p:sp>
        <p:nvSpPr>
          <p:cNvPr id="13" name="Slide Number Placeholder 12"/>
          <p:cNvSpPr>
            <a:spLocks noGrp="1"/>
          </p:cNvSpPr>
          <p:nvPr>
            <p:ph type="sldNum" sz="quarter" idx="11"/>
          </p:nvPr>
        </p:nvSpPr>
        <p:spPr/>
        <p:txBody>
          <a:bodyPr/>
          <a:lstStyle/>
          <a:p>
            <a:fld id="{630C89CF-223E-6745-BC98-013780BEF716}" type="slidenum">
              <a:rPr lang="en-US" smtClean="0">
                <a:latin typeface="Calibri"/>
              </a:rPr>
              <a:pPr/>
              <a:t>‹#›</a:t>
            </a:fld>
            <a:endParaRPr lang="en-US" dirty="0">
              <a:latin typeface="Calibri"/>
            </a:endParaRPr>
          </a:p>
        </p:txBody>
      </p:sp>
      <p:pic>
        <p:nvPicPr>
          <p:cNvPr id="7" name="Picture 6" descr="LOGO FINAL ov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0" y="6223000"/>
            <a:ext cx="899560" cy="629692"/>
          </a:xfrm>
          <a:prstGeom prst="rect">
            <a:avLst/>
          </a:prstGeom>
        </p:spPr>
      </p:pic>
    </p:spTree>
    <p:extLst>
      <p:ext uri="{BB962C8B-B14F-4D97-AF65-F5344CB8AC3E}">
        <p14:creationId xmlns:p14="http://schemas.microsoft.com/office/powerpoint/2010/main" val="17277943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slideLayout" Target="../slideLayouts/slideLayout98.xml"/><Relationship Id="rId14" Type="http://schemas.openxmlformats.org/officeDocument/2006/relationships/slideLayout" Target="../slideLayouts/slideLayout99.xml"/><Relationship Id="rId15" Type="http://schemas.openxmlformats.org/officeDocument/2006/relationships/theme" Target="../theme/theme10.xml"/><Relationship Id="rId16" Type="http://schemas.openxmlformats.org/officeDocument/2006/relationships/image" Target="../media/image5.pn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slideLayout" Target="../slideLayouts/slideLayout112.xml"/><Relationship Id="rId14" Type="http://schemas.openxmlformats.org/officeDocument/2006/relationships/slideLayout" Target="../slideLayouts/slideLayout113.xml"/><Relationship Id="rId15" Type="http://schemas.openxmlformats.org/officeDocument/2006/relationships/theme" Target="../theme/theme11.xml"/><Relationship Id="rId16" Type="http://schemas.openxmlformats.org/officeDocument/2006/relationships/image" Target="../media/image5.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slideLayout" Target="../slideLayouts/slideLayout125.xml"/><Relationship Id="rId13" Type="http://schemas.openxmlformats.org/officeDocument/2006/relationships/slideLayout" Target="../slideLayouts/slideLayout126.xml"/><Relationship Id="rId14" Type="http://schemas.openxmlformats.org/officeDocument/2006/relationships/slideLayout" Target="../slideLayouts/slideLayout127.xml"/><Relationship Id="rId15" Type="http://schemas.openxmlformats.org/officeDocument/2006/relationships/theme" Target="../theme/theme12.xml"/><Relationship Id="rId16" Type="http://schemas.openxmlformats.org/officeDocument/2006/relationships/image" Target="../media/image5.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5.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6.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8.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BBC0E-3D48-014E-A0E0-4E64E94FF93A}" type="datetimeFigureOut">
              <a:t>11/5/15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7D71B-B85A-484E-AC50-1E0FB74F3811}" type="slidenum">
              <a:t>‹#›</a:t>
            </a:fld>
            <a:endParaRPr lang="en-US"/>
          </a:p>
        </p:txBody>
      </p:sp>
    </p:spTree>
    <p:extLst>
      <p:ext uri="{BB962C8B-B14F-4D97-AF65-F5344CB8AC3E}">
        <p14:creationId xmlns:p14="http://schemas.microsoft.com/office/powerpoint/2010/main" val="848871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blue ba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631073"/>
            <a:ext cx="9143999" cy="237744"/>
          </a:xfrm>
          <a:prstGeom prst="rect">
            <a:avLst/>
          </a:prstGeom>
        </p:spPr>
      </p:pic>
      <p:sp>
        <p:nvSpPr>
          <p:cNvPr id="2" name="Title Placeholder 1"/>
          <p:cNvSpPr>
            <a:spLocks noGrp="1"/>
          </p:cNvSpPr>
          <p:nvPr userDrawn="1">
            <p:ph type="title"/>
          </p:nvPr>
        </p:nvSpPr>
        <p:spPr>
          <a:xfrm>
            <a:off x="457200" y="280381"/>
            <a:ext cx="8229600" cy="6102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179251"/>
            <a:ext cx="8229600" cy="50437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713583" y="6616900"/>
            <a:ext cx="3495560" cy="246221"/>
          </a:xfrm>
          <a:prstGeom prst="rect">
            <a:avLst/>
          </a:prstGeom>
        </p:spPr>
        <p:txBody>
          <a:bodyPr wrap="square">
            <a:spAutoFit/>
          </a:bodyPr>
          <a:lstStyle/>
          <a:p>
            <a:pPr algn="ctr"/>
            <a:r>
              <a:rPr lang="en-US" sz="1000" dirty="0" smtClean="0">
                <a:solidFill>
                  <a:srgbClr val="FFFFFF"/>
                </a:solidFill>
                <a:latin typeface="Calibri"/>
              </a:rPr>
              <a:t>© 2013 SDN Academy, LLC™. All Rights Reserved.</a:t>
            </a:r>
            <a:endParaRPr lang="en-US" sz="1000" dirty="0">
              <a:solidFill>
                <a:srgbClr val="FFFFFF"/>
              </a:solidFill>
              <a:latin typeface="Calibri"/>
            </a:endParaRPr>
          </a:p>
        </p:txBody>
      </p:sp>
      <p:sp>
        <p:nvSpPr>
          <p:cNvPr id="16" name="Date Placeholder 3"/>
          <p:cNvSpPr>
            <a:spLocks noGrp="1"/>
          </p:cNvSpPr>
          <p:nvPr userDrawn="1">
            <p:ph type="dt" sz="half" idx="2"/>
          </p:nvPr>
        </p:nvSpPr>
        <p:spPr>
          <a:xfrm>
            <a:off x="6246888" y="6616900"/>
            <a:ext cx="1828802" cy="241100"/>
          </a:xfrm>
          <a:prstGeom prst="rect">
            <a:avLst/>
          </a:prstGeom>
        </p:spPr>
        <p:txBody>
          <a:bodyPr/>
          <a:lstStyle>
            <a:lvl1pPr algn="ctr">
              <a:defRPr sz="1000" b="0">
                <a:solidFill>
                  <a:srgbClr val="FFFFFF"/>
                </a:solidFill>
              </a:defRPr>
            </a:lvl1pPr>
          </a:lstStyle>
          <a:p>
            <a:endParaRPr lang="en-US" dirty="0">
              <a:latin typeface="Calibri"/>
            </a:endParaRPr>
          </a:p>
        </p:txBody>
      </p:sp>
      <p:sp>
        <p:nvSpPr>
          <p:cNvPr id="17" name="Slide Number Placeholder 5"/>
          <p:cNvSpPr>
            <a:spLocks noGrp="1"/>
          </p:cNvSpPr>
          <p:nvPr userDrawn="1">
            <p:ph type="sldNum" sz="quarter" idx="4"/>
          </p:nvPr>
        </p:nvSpPr>
        <p:spPr>
          <a:xfrm>
            <a:off x="8075690" y="6616900"/>
            <a:ext cx="627185" cy="241100"/>
          </a:xfrm>
          <a:prstGeom prst="rect">
            <a:avLst/>
          </a:prstGeom>
        </p:spPr>
        <p:txBody>
          <a:bodyPr/>
          <a:lstStyle>
            <a:lvl1pPr algn="r">
              <a:defRPr sz="1000" b="0">
                <a:solidFill>
                  <a:srgbClr val="FFFFFF"/>
                </a:solidFill>
              </a:defRPr>
            </a:lvl1pPr>
          </a:lstStyle>
          <a:p>
            <a:fld id="{630C89CF-223E-6745-BC98-013780BEF716}"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85814144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rgbClr val="169AE7"/>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blue ba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631073"/>
            <a:ext cx="9143999" cy="237744"/>
          </a:xfrm>
          <a:prstGeom prst="rect">
            <a:avLst/>
          </a:prstGeom>
        </p:spPr>
      </p:pic>
      <p:sp>
        <p:nvSpPr>
          <p:cNvPr id="2" name="Title Placeholder 1"/>
          <p:cNvSpPr>
            <a:spLocks noGrp="1"/>
          </p:cNvSpPr>
          <p:nvPr userDrawn="1">
            <p:ph type="title"/>
          </p:nvPr>
        </p:nvSpPr>
        <p:spPr>
          <a:xfrm>
            <a:off x="457200" y="280381"/>
            <a:ext cx="8229600" cy="6102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179251"/>
            <a:ext cx="8229600" cy="50437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713583" y="6616900"/>
            <a:ext cx="3495560" cy="246221"/>
          </a:xfrm>
          <a:prstGeom prst="rect">
            <a:avLst/>
          </a:prstGeom>
        </p:spPr>
        <p:txBody>
          <a:bodyPr wrap="square">
            <a:spAutoFit/>
          </a:bodyPr>
          <a:lstStyle/>
          <a:p>
            <a:pPr algn="ctr"/>
            <a:r>
              <a:rPr lang="en-US" sz="1000" dirty="0" smtClean="0">
                <a:solidFill>
                  <a:srgbClr val="FFFFFF"/>
                </a:solidFill>
                <a:latin typeface="Calibri"/>
              </a:rPr>
              <a:t>© 2013 SDN Academy, LLC™. All Rights Reserved.</a:t>
            </a:r>
            <a:endParaRPr lang="en-US" sz="1000" dirty="0">
              <a:solidFill>
                <a:srgbClr val="FFFFFF"/>
              </a:solidFill>
              <a:latin typeface="Calibri"/>
            </a:endParaRPr>
          </a:p>
        </p:txBody>
      </p:sp>
      <p:sp>
        <p:nvSpPr>
          <p:cNvPr id="16" name="Date Placeholder 3"/>
          <p:cNvSpPr>
            <a:spLocks noGrp="1"/>
          </p:cNvSpPr>
          <p:nvPr userDrawn="1">
            <p:ph type="dt" sz="half" idx="2"/>
          </p:nvPr>
        </p:nvSpPr>
        <p:spPr>
          <a:xfrm>
            <a:off x="6246888" y="6616900"/>
            <a:ext cx="1828802" cy="241100"/>
          </a:xfrm>
          <a:prstGeom prst="rect">
            <a:avLst/>
          </a:prstGeom>
        </p:spPr>
        <p:txBody>
          <a:bodyPr/>
          <a:lstStyle>
            <a:lvl1pPr algn="ctr">
              <a:defRPr sz="1000" b="0">
                <a:solidFill>
                  <a:srgbClr val="FFFFFF"/>
                </a:solidFill>
              </a:defRPr>
            </a:lvl1pPr>
          </a:lstStyle>
          <a:p>
            <a:endParaRPr lang="en-US" dirty="0">
              <a:latin typeface="Calibri"/>
            </a:endParaRPr>
          </a:p>
        </p:txBody>
      </p:sp>
      <p:sp>
        <p:nvSpPr>
          <p:cNvPr id="17" name="Slide Number Placeholder 5"/>
          <p:cNvSpPr>
            <a:spLocks noGrp="1"/>
          </p:cNvSpPr>
          <p:nvPr userDrawn="1">
            <p:ph type="sldNum" sz="quarter" idx="4"/>
          </p:nvPr>
        </p:nvSpPr>
        <p:spPr>
          <a:xfrm>
            <a:off x="8075690" y="6616900"/>
            <a:ext cx="627185" cy="241100"/>
          </a:xfrm>
          <a:prstGeom prst="rect">
            <a:avLst/>
          </a:prstGeom>
        </p:spPr>
        <p:txBody>
          <a:bodyPr/>
          <a:lstStyle>
            <a:lvl1pPr algn="r">
              <a:defRPr sz="1000" b="0">
                <a:solidFill>
                  <a:srgbClr val="FFFFFF"/>
                </a:solidFill>
              </a:defRPr>
            </a:lvl1pPr>
          </a:lstStyle>
          <a:p>
            <a:fld id="{630C89CF-223E-6745-BC98-013780BEF716}"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94283900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iming>
    <p:tnLst>
      <p:par>
        <p:cTn xmlns:p14="http://schemas.microsoft.com/office/powerpoint/2010/mai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rgbClr val="169AE7"/>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blue ba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631073"/>
            <a:ext cx="9143999" cy="237744"/>
          </a:xfrm>
          <a:prstGeom prst="rect">
            <a:avLst/>
          </a:prstGeom>
        </p:spPr>
      </p:pic>
      <p:sp>
        <p:nvSpPr>
          <p:cNvPr id="2" name="Title Placeholder 1"/>
          <p:cNvSpPr>
            <a:spLocks noGrp="1"/>
          </p:cNvSpPr>
          <p:nvPr userDrawn="1">
            <p:ph type="title"/>
          </p:nvPr>
        </p:nvSpPr>
        <p:spPr>
          <a:xfrm>
            <a:off x="457200" y="280381"/>
            <a:ext cx="8229600" cy="6102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179251"/>
            <a:ext cx="8229600" cy="50437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713583" y="6616900"/>
            <a:ext cx="3495560" cy="246221"/>
          </a:xfrm>
          <a:prstGeom prst="rect">
            <a:avLst/>
          </a:prstGeom>
        </p:spPr>
        <p:txBody>
          <a:bodyPr wrap="square">
            <a:spAutoFit/>
          </a:bodyPr>
          <a:lstStyle/>
          <a:p>
            <a:pPr algn="ctr"/>
            <a:r>
              <a:rPr lang="en-US" sz="1000" dirty="0" smtClean="0">
                <a:solidFill>
                  <a:srgbClr val="FFFFFF"/>
                </a:solidFill>
                <a:latin typeface="Calibri"/>
              </a:rPr>
              <a:t>© 2013 SDN Academy, LLC™. All Rights Reserved.</a:t>
            </a:r>
            <a:endParaRPr lang="en-US" sz="1000" dirty="0">
              <a:solidFill>
                <a:srgbClr val="FFFFFF"/>
              </a:solidFill>
              <a:latin typeface="Calibri"/>
            </a:endParaRPr>
          </a:p>
        </p:txBody>
      </p:sp>
      <p:sp>
        <p:nvSpPr>
          <p:cNvPr id="16" name="Date Placeholder 3"/>
          <p:cNvSpPr>
            <a:spLocks noGrp="1"/>
          </p:cNvSpPr>
          <p:nvPr userDrawn="1">
            <p:ph type="dt" sz="half" idx="2"/>
          </p:nvPr>
        </p:nvSpPr>
        <p:spPr>
          <a:xfrm>
            <a:off x="6246888" y="6616900"/>
            <a:ext cx="1828802" cy="241100"/>
          </a:xfrm>
          <a:prstGeom prst="rect">
            <a:avLst/>
          </a:prstGeom>
        </p:spPr>
        <p:txBody>
          <a:bodyPr/>
          <a:lstStyle>
            <a:lvl1pPr algn="ctr">
              <a:defRPr sz="1000" b="0">
                <a:solidFill>
                  <a:srgbClr val="FFFFFF"/>
                </a:solidFill>
              </a:defRPr>
            </a:lvl1pPr>
          </a:lstStyle>
          <a:p>
            <a:endParaRPr lang="en-US" dirty="0">
              <a:latin typeface="Calibri"/>
            </a:endParaRPr>
          </a:p>
        </p:txBody>
      </p:sp>
      <p:sp>
        <p:nvSpPr>
          <p:cNvPr id="17" name="Slide Number Placeholder 5"/>
          <p:cNvSpPr>
            <a:spLocks noGrp="1"/>
          </p:cNvSpPr>
          <p:nvPr userDrawn="1">
            <p:ph type="sldNum" sz="quarter" idx="4"/>
          </p:nvPr>
        </p:nvSpPr>
        <p:spPr>
          <a:xfrm>
            <a:off x="8075690" y="6616900"/>
            <a:ext cx="627185" cy="241100"/>
          </a:xfrm>
          <a:prstGeom prst="rect">
            <a:avLst/>
          </a:prstGeom>
        </p:spPr>
        <p:txBody>
          <a:bodyPr/>
          <a:lstStyle>
            <a:lvl1pPr algn="r">
              <a:defRPr sz="1000" b="0">
                <a:solidFill>
                  <a:srgbClr val="FFFFFF"/>
                </a:solidFill>
              </a:defRPr>
            </a:lvl1pPr>
          </a:lstStyle>
          <a:p>
            <a:fld id="{630C89CF-223E-6745-BC98-013780BEF716}"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84133384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rgbClr val="169AE7"/>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77775" y="4"/>
            <a:ext cx="8229600" cy="1143200"/>
          </a:xfrm>
          <a:prstGeom prst="rect">
            <a:avLst/>
          </a:prstGeom>
          <a:noFill/>
          <a:ln>
            <a:noFill/>
          </a:ln>
        </p:spPr>
        <p:txBody>
          <a:bodyPr lIns="91399" tIns="91399" rIns="91399" bIns="91399" anchor="b" anchorCtr="0"/>
          <a:lstStyle>
            <a:lvl1pPr rtl="0">
              <a:spcBef>
                <a:spcPts val="0"/>
              </a:spcBef>
              <a:buClr>
                <a:srgbClr val="85200C"/>
              </a:buClr>
              <a:buSzPct val="100000"/>
              <a:buNone/>
              <a:defRPr sz="3600" b="1">
                <a:solidFill>
                  <a:srgbClr val="85200C"/>
                </a:solidFill>
              </a:defRPr>
            </a:lvl1pPr>
            <a:lvl2pPr rtl="0">
              <a:spcBef>
                <a:spcPts val="0"/>
              </a:spcBef>
              <a:buClr>
                <a:srgbClr val="85200C"/>
              </a:buClr>
              <a:buSzPct val="100000"/>
              <a:buNone/>
              <a:defRPr sz="3600" b="1">
                <a:solidFill>
                  <a:srgbClr val="85200C"/>
                </a:solidFill>
              </a:defRPr>
            </a:lvl2pPr>
            <a:lvl3pPr rtl="0">
              <a:spcBef>
                <a:spcPts val="0"/>
              </a:spcBef>
              <a:buClr>
                <a:srgbClr val="85200C"/>
              </a:buClr>
              <a:buSzPct val="100000"/>
              <a:buNone/>
              <a:defRPr sz="3600" b="1">
                <a:solidFill>
                  <a:srgbClr val="85200C"/>
                </a:solidFill>
              </a:defRPr>
            </a:lvl3pPr>
            <a:lvl4pPr rtl="0">
              <a:spcBef>
                <a:spcPts val="0"/>
              </a:spcBef>
              <a:buClr>
                <a:srgbClr val="85200C"/>
              </a:buClr>
              <a:buSzPct val="100000"/>
              <a:buNone/>
              <a:defRPr sz="3600" b="1">
                <a:solidFill>
                  <a:srgbClr val="85200C"/>
                </a:solidFill>
              </a:defRPr>
            </a:lvl4pPr>
            <a:lvl5pPr rtl="0">
              <a:spcBef>
                <a:spcPts val="0"/>
              </a:spcBef>
              <a:buClr>
                <a:srgbClr val="85200C"/>
              </a:buClr>
              <a:buSzPct val="100000"/>
              <a:buNone/>
              <a:defRPr sz="3600" b="1">
                <a:solidFill>
                  <a:srgbClr val="85200C"/>
                </a:solidFill>
              </a:defRPr>
            </a:lvl5pPr>
            <a:lvl6pPr rtl="0">
              <a:spcBef>
                <a:spcPts val="0"/>
              </a:spcBef>
              <a:buClr>
                <a:srgbClr val="85200C"/>
              </a:buClr>
              <a:buSzPct val="100000"/>
              <a:buNone/>
              <a:defRPr sz="3600" b="1">
                <a:solidFill>
                  <a:srgbClr val="85200C"/>
                </a:solidFill>
              </a:defRPr>
            </a:lvl6pPr>
            <a:lvl7pPr rtl="0">
              <a:spcBef>
                <a:spcPts val="0"/>
              </a:spcBef>
              <a:buClr>
                <a:srgbClr val="85200C"/>
              </a:buClr>
              <a:buSzPct val="100000"/>
              <a:buNone/>
              <a:defRPr sz="3600" b="1">
                <a:solidFill>
                  <a:srgbClr val="85200C"/>
                </a:solidFill>
              </a:defRPr>
            </a:lvl7pPr>
            <a:lvl8pPr rtl="0">
              <a:spcBef>
                <a:spcPts val="0"/>
              </a:spcBef>
              <a:buClr>
                <a:srgbClr val="85200C"/>
              </a:buClr>
              <a:buSzPct val="100000"/>
              <a:buNone/>
              <a:defRPr sz="3600" b="1">
                <a:solidFill>
                  <a:srgbClr val="85200C"/>
                </a:solidFill>
              </a:defRPr>
            </a:lvl8pPr>
            <a:lvl9pPr rtl="0">
              <a:spcBef>
                <a:spcPts val="0"/>
              </a:spcBef>
              <a:buClr>
                <a:srgbClr val="85200C"/>
              </a:buClr>
              <a:buSzPct val="100000"/>
              <a:buNone/>
              <a:defRPr sz="3600" b="1">
                <a:solidFill>
                  <a:srgbClr val="85200C"/>
                </a:solidFill>
              </a:defRPr>
            </a:lvl9pPr>
          </a:lstStyle>
          <a:p>
            <a:endParaRPr/>
          </a:p>
        </p:txBody>
      </p:sp>
      <p:sp>
        <p:nvSpPr>
          <p:cNvPr id="182" name="Shape 182"/>
          <p:cNvSpPr txBox="1">
            <a:spLocks noGrp="1"/>
          </p:cNvSpPr>
          <p:nvPr>
            <p:ph type="body" idx="1"/>
          </p:nvPr>
        </p:nvSpPr>
        <p:spPr>
          <a:xfrm>
            <a:off x="457200" y="1013767"/>
            <a:ext cx="8229600" cy="5319200"/>
          </a:xfrm>
          <a:prstGeom prst="rect">
            <a:avLst/>
          </a:prstGeom>
          <a:noFill/>
          <a:ln>
            <a:noFill/>
          </a:ln>
        </p:spPr>
        <p:txBody>
          <a:bodyPr lIns="91399" tIns="91399" rIns="91399" bIns="91399" anchor="t" anchorCtr="0"/>
          <a:lstStyle>
            <a:lvl1pPr rtl="0">
              <a:spcBef>
                <a:spcPts val="600"/>
              </a:spcBef>
              <a:buClr>
                <a:schemeClr val="dk1"/>
              </a:buClr>
              <a:buSzPct val="100000"/>
              <a:defRPr sz="3200">
                <a:solidFill>
                  <a:schemeClr val="dk1"/>
                </a:solidFill>
              </a:defRPr>
            </a:lvl1pPr>
            <a:lvl2pPr rtl="0">
              <a:spcBef>
                <a:spcPts val="480"/>
              </a:spcBef>
              <a:buClr>
                <a:schemeClr val="dk1"/>
              </a:buClr>
              <a:buSzPct val="100000"/>
              <a:defRPr sz="2800">
                <a:solidFill>
                  <a:schemeClr val="dk1"/>
                </a:solidFill>
              </a:defRPr>
            </a:lvl2pPr>
            <a:lvl3pPr rtl="0">
              <a:spcBef>
                <a:spcPts val="480"/>
              </a:spcBef>
              <a:buClr>
                <a:schemeClr val="dk1"/>
              </a:buClr>
              <a:buSzPct val="100000"/>
              <a:defRPr sz="2400">
                <a:solidFill>
                  <a:schemeClr val="dk1"/>
                </a:solidFill>
              </a:defRPr>
            </a:lvl3pPr>
            <a:lvl4pPr rtl="0">
              <a:spcBef>
                <a:spcPts val="360"/>
              </a:spcBef>
              <a:buClr>
                <a:schemeClr val="dk1"/>
              </a:buClr>
              <a:buSzPct val="100000"/>
              <a:defRPr sz="2200">
                <a:solidFill>
                  <a:schemeClr val="dk1"/>
                </a:solidFill>
              </a:defRPr>
            </a:lvl4pPr>
            <a:lvl5pPr rtl="0">
              <a:spcBef>
                <a:spcPts val="360"/>
              </a:spcBef>
              <a:buClr>
                <a:schemeClr val="dk1"/>
              </a:buClr>
              <a:buSzPct val="100000"/>
              <a:defRPr sz="2000">
                <a:solidFill>
                  <a:schemeClr val="dk1"/>
                </a:solidFill>
              </a:defRPr>
            </a:lvl5pPr>
            <a:lvl6pPr rtl="0">
              <a:spcBef>
                <a:spcPts val="360"/>
              </a:spcBef>
              <a:buClr>
                <a:schemeClr val="dk1"/>
              </a:buClr>
              <a:buSzPct val="100000"/>
              <a:defRPr sz="1800">
                <a:solidFill>
                  <a:schemeClr val="dk1"/>
                </a:solidFill>
              </a:defRPr>
            </a:lvl6pPr>
            <a:lvl7pPr rtl="0">
              <a:spcBef>
                <a:spcPts val="360"/>
              </a:spcBef>
              <a:buClr>
                <a:schemeClr val="dk1"/>
              </a:buClr>
              <a:buSzPct val="100000"/>
              <a:defRPr sz="1800">
                <a:solidFill>
                  <a:schemeClr val="dk1"/>
                </a:solidFill>
              </a:defRPr>
            </a:lvl7pPr>
            <a:lvl8pPr rtl="0">
              <a:spcBef>
                <a:spcPts val="360"/>
              </a:spcBef>
              <a:buClr>
                <a:schemeClr val="dk1"/>
              </a:buClr>
              <a:buSzPct val="100000"/>
              <a:defRPr sz="1800">
                <a:solidFill>
                  <a:schemeClr val="dk1"/>
                </a:solidFill>
              </a:defRPr>
            </a:lvl8pPr>
            <a:lvl9pPr rtl="0">
              <a:spcBef>
                <a:spcPts val="360"/>
              </a:spcBef>
              <a:buClr>
                <a:schemeClr val="dk1"/>
              </a:buClr>
              <a:buSzPct val="100000"/>
              <a:defRPr sz="1800">
                <a:solidFill>
                  <a:schemeClr val="dk1"/>
                </a:solidFill>
              </a:defRPr>
            </a:lvl9pPr>
          </a:lstStyle>
          <a:p>
            <a:endParaRPr/>
          </a:p>
        </p:txBody>
      </p:sp>
      <p:sp>
        <p:nvSpPr>
          <p:cNvPr id="183" name="Shape 183"/>
          <p:cNvSpPr txBox="1">
            <a:spLocks noGrp="1"/>
          </p:cNvSpPr>
          <p:nvPr>
            <p:ph type="sldNum" idx="12"/>
          </p:nvPr>
        </p:nvSpPr>
        <p:spPr>
          <a:xfrm>
            <a:off x="8556837" y="6333133"/>
            <a:ext cx="548699" cy="524800"/>
          </a:xfrm>
          <a:prstGeom prst="rect">
            <a:avLst/>
          </a:prstGeom>
          <a:noFill/>
          <a:ln>
            <a:noFill/>
          </a:ln>
        </p:spPr>
        <p:txBody>
          <a:bodyPr lIns="91399" tIns="91399" rIns="91399" bIns="91399" anchor="ctr" anchorCtr="0">
            <a:noAutofit/>
          </a:bodyPr>
          <a:lstStyle>
            <a:lvl1pPr algn="r" rtl="0">
              <a:spcBef>
                <a:spcPts val="0"/>
              </a:spcBef>
              <a:buNone/>
              <a:defRPr sz="1300">
                <a:solidFill>
                  <a:schemeClr val="dk1"/>
                </a:solidFill>
              </a:defRPr>
            </a:lvl1pPr>
          </a:lstStyle>
          <a:p>
            <a:pPr defTabSz="914118"/>
            <a:fld id="{00000000-1234-1234-1234-123412341234}" type="slidenum">
              <a:rPr lang="en-US" kern="0" smtClean="0">
                <a:solidFill>
                  <a:srgbClr val="000000"/>
                </a:solidFill>
                <a:latin typeface="Arial"/>
                <a:ea typeface="Arial"/>
                <a:cs typeface="Arial"/>
                <a:sym typeface="Arial"/>
                <a:rtl val="0"/>
              </a:rPr>
              <a:pPr defTabSz="914118"/>
              <a:t>‹#›</a:t>
            </a:fld>
            <a:endParaRPr lang="en-US" kern="0" dirty="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1662923530"/>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68B3E-2AD5-3241-A424-2CF4EB0531A9}"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183F2-CCC9-2144-B50D-6A6C2FC3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30618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9"/>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defTabSz="914400"/>
            <a:fld id="{16C01193-8287-4834-A286-6B880643E934}" type="datetime4">
              <a:rPr lang="en-US" smtClean="0">
                <a:solidFill>
                  <a:prstClr val="white"/>
                </a:solidFill>
                <a:latin typeface="News Gothic MT"/>
              </a:rPr>
              <a:pPr defTabSz="914400"/>
              <a:t>November 5, 2015</a:t>
            </a:fld>
            <a:endParaRPr lang="en-US">
              <a:solidFill>
                <a:prstClr val="white"/>
              </a:solidFill>
              <a:latin typeface="News Gothic MT"/>
            </a:endParaRPr>
          </a:p>
        </p:txBody>
      </p:sp>
      <p:sp>
        <p:nvSpPr>
          <p:cNvPr id="5" name="Footer Placeholder 4"/>
          <p:cNvSpPr>
            <a:spLocks noGrp="1"/>
          </p:cNvSpPr>
          <p:nvPr>
            <p:ph type="ftr" sz="quarter" idx="3"/>
          </p:nvPr>
        </p:nvSpPr>
        <p:spPr>
          <a:xfrm>
            <a:off x="264475"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defTabSz="914400"/>
            <a:endParaRPr lang="en-US" dirty="0">
              <a:solidFill>
                <a:prstClr val="white"/>
              </a:solidFill>
              <a:latin typeface="News Gothic MT"/>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defTabSz="914400"/>
            <a:fld id="{8B37D5FE-740C-46F5-801A-FA5477D9711F}" type="slidenum">
              <a:rPr lang="en-US" smtClean="0">
                <a:solidFill>
                  <a:prstClr val="white"/>
                </a:solidFill>
                <a:latin typeface="News Gothic MT"/>
              </a:rPr>
              <a:pPr defTabSz="914400"/>
              <a:t>‹#›</a:t>
            </a:fld>
            <a:endParaRPr lang="en-US">
              <a:solidFill>
                <a:prstClr val="white"/>
              </a:solidFill>
              <a:latin typeface="News Gothic MT"/>
            </a:endParaRPr>
          </a:p>
        </p:txBody>
      </p:sp>
    </p:spTree>
    <p:extLst>
      <p:ext uri="{BB962C8B-B14F-4D97-AF65-F5344CB8AC3E}">
        <p14:creationId xmlns:p14="http://schemas.microsoft.com/office/powerpoint/2010/main" val="29484431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sldNum="0"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E5FA9-5E29-FD41-93A4-A31A4F8642F2}"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230CE-E22D-0B4F-A954-FCED227C89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667147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defTabSz="914400"/>
            <a:fld id="{B01F9CA3-105E-4857-9057-6DB6197DA786}" type="datetimeFigureOut">
              <a:rPr lang="en-US" smtClean="0">
                <a:solidFill>
                  <a:prstClr val="white"/>
                </a:solidFill>
                <a:latin typeface="News Gothic MT"/>
              </a:rPr>
              <a:pPr defTabSz="914400"/>
              <a:t>11/5/15</a:t>
            </a:fld>
            <a:endParaRPr lang="en-US">
              <a:solidFill>
                <a:prstClr val="white"/>
              </a:solidFill>
              <a:latin typeface="News Gothic MT"/>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defTabSz="914400"/>
            <a:endParaRPr lang="en-US">
              <a:solidFill>
                <a:prstClr val="white"/>
              </a:solidFill>
              <a:latin typeface="News Gothic MT"/>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defTabSz="914400"/>
            <a:fld id="{7F5CE407-6216-4202-80E4-A30DC2F709B2}" type="slidenum">
              <a:rPr lang="en-US" smtClean="0">
                <a:solidFill>
                  <a:prstClr val="white"/>
                </a:solidFill>
                <a:latin typeface="News Gothic MT"/>
              </a:rPr>
              <a:pPr defTabSz="914400"/>
              <a:t>‹#›</a:t>
            </a:fld>
            <a:endParaRPr lang="en-US">
              <a:solidFill>
                <a:prstClr val="white"/>
              </a:solidFill>
              <a:latin typeface="News Gothic MT"/>
            </a:endParaRPr>
          </a:p>
        </p:txBody>
      </p:sp>
    </p:spTree>
    <p:extLst>
      <p:ext uri="{BB962C8B-B14F-4D97-AF65-F5344CB8AC3E}">
        <p14:creationId xmlns:p14="http://schemas.microsoft.com/office/powerpoint/2010/main" val="138950690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0ADE5-71E8-224A-8C3F-31F3CEC33EEC}" type="datetimeFigureOut">
              <a:rPr lang="en-US" smtClean="0">
                <a:solidFill>
                  <a:prstClr val="black">
                    <a:tint val="75000"/>
                  </a:prstClr>
                </a:solidFill>
                <a:latin typeface="Calibri"/>
              </a:rPr>
              <a:pPr/>
              <a:t>11/5/15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741D-8773-DE45-AF8B-2D67E9E4512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465704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3FF18DB-E22F-4E3D-A5D3-30C5C9CDC712}" type="datetimeFigureOut">
              <a:rPr lang="en-US" smtClean="0">
                <a:solidFill>
                  <a:prstClr val="black">
                    <a:tint val="75000"/>
                  </a:prstClr>
                </a:solidFill>
                <a:latin typeface="Calibri"/>
              </a:rPr>
              <a:pPr defTabSz="914400"/>
              <a:t>11/5/15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638133C-7455-4C3C-B48E-04F942D96896}"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08882200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4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49238"/>
            <a:ext cx="8229600" cy="9112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71600"/>
            <a:ext cx="82296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D703DC6-72F9-4DCD-92C4-3A4030C5C1F2}" type="datetime1">
              <a:rPr lang="en-US">
                <a:solidFill>
                  <a:prstClr val="black">
                    <a:tint val="75000"/>
                  </a:prstClr>
                </a:solidFill>
                <a:latin typeface="Calibri"/>
              </a:rPr>
              <a:pPr>
                <a:defRPr/>
              </a:pPr>
              <a:t>11/5/15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1EE06C4-72FC-4FCE-908D-FDA1C513D9B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5306646"/>
      </p:ext>
    </p:extLst>
  </p:cSld>
  <p:clrMap bg1="lt1" tx1="dk1" bg2="lt2" tx2="dk2" accent1="accent1" accent2="accent2" accent3="accent3" accent4="accent4" accent5="accent5" accent6="accent6" hlink="hlink" folHlink="folHlink"/>
  <p:sldLayoutIdLst>
    <p:sldLayoutId id="2147483742" r:id="rId1"/>
  </p:sldLayoutIdLst>
  <p:timing>
    <p:tnLst>
      <p:par>
        <p:cTn xmlns:p14="http://schemas.microsoft.com/office/powerpoint/2010/main" id="1" dur="indefinite" restart="never" nodeType="tmRoot"/>
      </p:par>
    </p:tnLst>
  </p:timing>
  <p:hf hdr="0" ftr="0" dt="0"/>
  <p:txStyles>
    <p:titleStyle>
      <a:lvl1pPr algn="l" defTabSz="457200" rtl="0" eaLnBrk="0" fontAlgn="base" hangingPunct="0">
        <a:spcBef>
          <a:spcPct val="0"/>
        </a:spcBef>
        <a:spcAft>
          <a:spcPct val="0"/>
        </a:spcAft>
        <a:defRPr sz="4400" kern="1200">
          <a:solidFill>
            <a:schemeClr val="tx1"/>
          </a:solidFill>
          <a:latin typeface="Calibri"/>
          <a:ea typeface="+mj-ea"/>
          <a:cs typeface="Calibri"/>
        </a:defRPr>
      </a:lvl1pPr>
      <a:lvl2pPr algn="l" defTabSz="457200" rtl="0" eaLnBrk="0" fontAlgn="base" hangingPunct="0">
        <a:spcBef>
          <a:spcPct val="0"/>
        </a:spcBef>
        <a:spcAft>
          <a:spcPct val="0"/>
        </a:spcAft>
        <a:defRPr sz="4400">
          <a:solidFill>
            <a:schemeClr val="tx1"/>
          </a:solidFill>
          <a:latin typeface="Calibri" pitchFamily="34" charset="0"/>
        </a:defRPr>
      </a:lvl2pPr>
      <a:lvl3pPr algn="l" defTabSz="457200" rtl="0" eaLnBrk="0" fontAlgn="base" hangingPunct="0">
        <a:spcBef>
          <a:spcPct val="0"/>
        </a:spcBef>
        <a:spcAft>
          <a:spcPct val="0"/>
        </a:spcAft>
        <a:defRPr sz="4400">
          <a:solidFill>
            <a:schemeClr val="tx1"/>
          </a:solidFill>
          <a:latin typeface="Calibri" pitchFamily="34" charset="0"/>
        </a:defRPr>
      </a:lvl3pPr>
      <a:lvl4pPr algn="l" defTabSz="457200" rtl="0" eaLnBrk="0" fontAlgn="base" hangingPunct="0">
        <a:spcBef>
          <a:spcPct val="0"/>
        </a:spcBef>
        <a:spcAft>
          <a:spcPct val="0"/>
        </a:spcAft>
        <a:defRPr sz="4400">
          <a:solidFill>
            <a:schemeClr val="tx1"/>
          </a:solidFill>
          <a:latin typeface="Calibri" pitchFamily="34" charset="0"/>
        </a:defRPr>
      </a:lvl4pPr>
      <a:lvl5pPr algn="l"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hlink"/>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CC0000"/>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03.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eg"/><Relationship Id="rId6" Type="http://schemas.microsoft.com/office/2007/relationships/hdphoto" Target="../media/hdphoto1.wdp"/><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32.xml"/><Relationship Id="rId2" Type="http://schemas.openxmlformats.org/officeDocument/2006/relationships/hyperlink" Target="https://wiki.onosproject.org/display/ONOS/Segment+Rout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gif"/><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9.emf"/><Relationship Id="rId3" Type="http://schemas.openxmlformats.org/officeDocument/2006/relationships/image" Target="../media/image4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 Type="http://schemas.openxmlformats.org/officeDocument/2006/relationships/slideLayout" Target="../slideLayouts/slideLayout19.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5.png"/><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1" Type="http://schemas.openxmlformats.org/officeDocument/2006/relationships/slideLayout" Target="../slideLayouts/slideLayout63.xml"/><Relationship Id="rId2"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1" Type="http://schemas.openxmlformats.org/officeDocument/2006/relationships/slideLayout" Target="../slideLayouts/slideLayout63.xml"/><Relationship Id="rId2" Type="http://schemas.openxmlformats.org/officeDocument/2006/relationships/image" Target="../media/image1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emf"/><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14.xml"/><Relationship Id="rId2"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gif"/><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13"/>
          <p:cNvSpPr txBox="1">
            <a:spLocks/>
          </p:cNvSpPr>
          <p:nvPr/>
        </p:nvSpPr>
        <p:spPr>
          <a:xfrm>
            <a:off x="586612" y="663538"/>
            <a:ext cx="8042975" cy="1168200"/>
          </a:xfrm>
          <a:prstGeom prst="rect">
            <a:avLst/>
          </a:prstGeom>
          <a:noFill/>
          <a:ln>
            <a:noFill/>
          </a:ln>
        </p:spPr>
        <p:txBody>
          <a:bodyPr vert="horz" lIns="91393" tIns="91393" rIns="91393" bIns="91393"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buNone/>
            </a:pPr>
            <a:r>
              <a:rPr lang="en-US" sz="3600" dirty="0" smtClean="0">
                <a:solidFill>
                  <a:srgbClr val="595959"/>
                </a:solidFill>
                <a:latin typeface="Calibri"/>
                <a:cs typeface="Calibri"/>
              </a:rPr>
              <a:t>Central Office Re-architected</a:t>
            </a:r>
          </a:p>
          <a:p>
            <a:pPr algn="r">
              <a:spcBef>
                <a:spcPts val="0"/>
              </a:spcBef>
              <a:buNone/>
            </a:pPr>
            <a:r>
              <a:rPr lang="en-US" sz="3600" dirty="0" smtClean="0">
                <a:solidFill>
                  <a:srgbClr val="595959"/>
                </a:solidFill>
                <a:latin typeface="Calibri"/>
                <a:cs typeface="Calibri"/>
              </a:rPr>
              <a:t>as a Datacenter (CORD) </a:t>
            </a:r>
            <a:endParaRPr lang="en-US" sz="3600" dirty="0">
              <a:solidFill>
                <a:srgbClr val="595959"/>
              </a:solidFill>
              <a:latin typeface="Calibri"/>
              <a:cs typeface="Calibri"/>
            </a:endParaRPr>
          </a:p>
          <a:p>
            <a:pPr algn="ctr">
              <a:spcBef>
                <a:spcPts val="0"/>
              </a:spcBef>
              <a:buNone/>
            </a:pPr>
            <a:endParaRPr lang="en-US" sz="1800" dirty="0">
              <a:solidFill>
                <a:srgbClr val="595959"/>
              </a:solidFill>
              <a:latin typeface="Montserrat"/>
              <a:cs typeface="Montserrat"/>
            </a:endParaRPr>
          </a:p>
          <a:p>
            <a:pPr algn="ctr">
              <a:spcBef>
                <a:spcPts val="0"/>
              </a:spcBef>
              <a:buNone/>
            </a:pPr>
            <a:endParaRPr lang="en-US" sz="1800" dirty="0" smtClean="0">
              <a:solidFill>
                <a:srgbClr val="595959"/>
              </a:solidFill>
              <a:latin typeface="Montserrat"/>
              <a:cs typeface="Montserrat"/>
            </a:endParaRPr>
          </a:p>
          <a:p>
            <a:pPr algn="ctr">
              <a:spcBef>
                <a:spcPts val="0"/>
              </a:spcBef>
              <a:buNone/>
            </a:pPr>
            <a:endParaRPr lang="en-US" sz="1800" dirty="0">
              <a:solidFill>
                <a:srgbClr val="595959"/>
              </a:solidFill>
              <a:latin typeface="Montserrat"/>
              <a:cs typeface="Montserrat"/>
            </a:endParaRPr>
          </a:p>
          <a:p>
            <a:pPr algn="ctr">
              <a:spcBef>
                <a:spcPts val="0"/>
              </a:spcBef>
              <a:buNone/>
            </a:pPr>
            <a:endParaRPr lang="en-US" sz="1800" dirty="0" smtClean="0">
              <a:solidFill>
                <a:srgbClr val="595959"/>
              </a:solidFill>
              <a:latin typeface="Montserrat"/>
              <a:cs typeface="Montserrat"/>
            </a:endParaRPr>
          </a:p>
          <a:p>
            <a:pPr algn="ctr">
              <a:spcBef>
                <a:spcPts val="0"/>
              </a:spcBef>
              <a:buNone/>
            </a:pPr>
            <a:endParaRPr lang="en-US" sz="1800" dirty="0">
              <a:solidFill>
                <a:srgbClr val="595959"/>
              </a:solidFill>
              <a:latin typeface="Montserrat"/>
              <a:cs typeface="Montserrat"/>
            </a:endParaRPr>
          </a:p>
          <a:p>
            <a:pPr algn="ctr">
              <a:spcBef>
                <a:spcPts val="0"/>
              </a:spcBef>
              <a:buNone/>
            </a:pPr>
            <a:r>
              <a:rPr lang="en-US" sz="2800" dirty="0" smtClean="0">
                <a:solidFill>
                  <a:srgbClr val="595959"/>
                </a:solidFill>
                <a:latin typeface="Montserrat"/>
                <a:cs typeface="Montserrat"/>
              </a:rPr>
              <a:t>          </a:t>
            </a:r>
            <a:r>
              <a:rPr lang="en-US" dirty="0" smtClean="0">
                <a:solidFill>
                  <a:srgbClr val="595959"/>
                </a:solidFill>
                <a:latin typeface="Montserrat"/>
                <a:cs typeface="Montserrat"/>
              </a:rPr>
              <a:t>CORD Fabric</a:t>
            </a:r>
            <a:endParaRPr lang="en-US" dirty="0">
              <a:solidFill>
                <a:srgbClr val="595959"/>
              </a:solidFill>
              <a:latin typeface="Montserrat"/>
              <a:cs typeface="Montserrat"/>
            </a:endParaRPr>
          </a:p>
          <a:p>
            <a:pPr algn="ctr">
              <a:spcBef>
                <a:spcPts val="0"/>
              </a:spcBef>
              <a:buNone/>
            </a:pPr>
            <a:endParaRPr lang="en-US" sz="1800" dirty="0">
              <a:solidFill>
                <a:srgbClr val="595959"/>
              </a:solidFill>
              <a:latin typeface="Montserrat"/>
              <a:cs typeface="Montserrat"/>
            </a:endParaRPr>
          </a:p>
          <a:p>
            <a:pPr algn="ctr">
              <a:spcBef>
                <a:spcPts val="0"/>
              </a:spcBef>
              <a:buNone/>
            </a:pPr>
            <a:endParaRPr lang="en-US" sz="1800" dirty="0">
              <a:solidFill>
                <a:srgbClr val="595959"/>
              </a:solidFill>
              <a:latin typeface="Montserrat"/>
              <a:cs typeface="Montserrat"/>
            </a:endParaRPr>
          </a:p>
        </p:txBody>
      </p:sp>
      <p:sp>
        <p:nvSpPr>
          <p:cNvPr id="6" name="TextBox 5"/>
          <p:cNvSpPr txBox="1"/>
          <p:nvPr/>
        </p:nvSpPr>
        <p:spPr>
          <a:xfrm>
            <a:off x="3863723" y="4166120"/>
            <a:ext cx="4854280" cy="1077218"/>
          </a:xfrm>
          <a:prstGeom prst="rect">
            <a:avLst/>
          </a:prstGeom>
          <a:noFill/>
        </p:spPr>
        <p:txBody>
          <a:bodyPr wrap="square" rtlCol="0">
            <a:spAutoFit/>
          </a:bodyPr>
          <a:lstStyle/>
          <a:p>
            <a:r>
              <a:rPr lang="en-US" sz="2400" dirty="0" smtClean="0"/>
              <a:t>Saurav Das</a:t>
            </a:r>
          </a:p>
          <a:p>
            <a:r>
              <a:rPr lang="en-US" sz="2000" dirty="0"/>
              <a:t>Principal Architect</a:t>
            </a:r>
            <a:endParaRPr lang="en-US" sz="2000" dirty="0" smtClean="0"/>
          </a:p>
          <a:p>
            <a:r>
              <a:rPr lang="en-US" sz="2000" dirty="0" smtClean="0"/>
              <a:t>Open Networking Foundation</a:t>
            </a:r>
          </a:p>
        </p:txBody>
      </p:sp>
    </p:spTree>
    <p:extLst>
      <p:ext uri="{BB962C8B-B14F-4D97-AF65-F5344CB8AC3E}">
        <p14:creationId xmlns:p14="http://schemas.microsoft.com/office/powerpoint/2010/main" val="11178383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30C89CF-223E-6745-BC98-013780BEF716}" type="slidenum">
              <a:rPr lang="en-US" smtClean="0">
                <a:latin typeface="Calibri"/>
              </a:rPr>
              <a:pPr/>
              <a:t>10</a:t>
            </a:fld>
            <a:endParaRPr lang="en-US" dirty="0">
              <a:latin typeface="Calibri"/>
            </a:endParaRPr>
          </a:p>
        </p:txBody>
      </p:sp>
      <p:sp>
        <p:nvSpPr>
          <p:cNvPr id="3" name="Title 1"/>
          <p:cNvSpPr txBox="1">
            <a:spLocks/>
          </p:cNvSpPr>
          <p:nvPr/>
        </p:nvSpPr>
        <p:spPr>
          <a:xfrm>
            <a:off x="457200" y="153663"/>
            <a:ext cx="8229600" cy="610242"/>
          </a:xfrm>
          <a:prstGeom prst="rect">
            <a:avLst/>
          </a:prstGeom>
        </p:spPr>
        <p:txBody>
          <a:bodyPr>
            <a:normAutofit fontScale="90000" lnSpcReduction="20000"/>
          </a:bodyPr>
          <a:lstStyle/>
          <a:p>
            <a:pPr algn="ctr">
              <a:spcBef>
                <a:spcPct val="0"/>
              </a:spcBef>
              <a:defRPr/>
            </a:pPr>
            <a:r>
              <a:rPr lang="en-US" sz="4400" dirty="0" smtClean="0">
                <a:solidFill>
                  <a:prstClr val="black"/>
                </a:solidFill>
                <a:latin typeface="Calibri"/>
              </a:rPr>
              <a:t>Issue #2 with </a:t>
            </a:r>
            <a:r>
              <a:rPr lang="en-US" sz="4400" dirty="0" err="1" smtClean="0">
                <a:solidFill>
                  <a:prstClr val="black"/>
                </a:solidFill>
                <a:latin typeface="Calibri"/>
              </a:rPr>
              <a:t>OpenFlow</a:t>
            </a:r>
            <a:r>
              <a:rPr lang="en-US" sz="4400" dirty="0" smtClean="0">
                <a:solidFill>
                  <a:prstClr val="black"/>
                </a:solidFill>
                <a:latin typeface="Calibri"/>
              </a:rPr>
              <a:t> 1.0</a:t>
            </a:r>
            <a:endParaRPr lang="en-US" sz="4400" dirty="0">
              <a:solidFill>
                <a:prstClr val="black"/>
              </a:solidFill>
              <a:latin typeface="Calibri"/>
            </a:endParaRPr>
          </a:p>
        </p:txBody>
      </p:sp>
      <p:sp>
        <p:nvSpPr>
          <p:cNvPr id="4" name="Rectangle 3"/>
          <p:cNvSpPr/>
          <p:nvPr/>
        </p:nvSpPr>
        <p:spPr>
          <a:xfrm>
            <a:off x="874713" y="1133848"/>
            <a:ext cx="6768391" cy="1027974"/>
          </a:xfrm>
          <a:prstGeom prst="rect">
            <a:avLst/>
          </a:prstGeom>
        </p:spPr>
        <p:txBody>
          <a:bodyPr wrap="none">
            <a:spAutoFit/>
          </a:bodyPr>
          <a:lstStyle/>
          <a:p>
            <a:pPr marL="342900" indent="-342900">
              <a:spcBef>
                <a:spcPct val="20000"/>
              </a:spcBef>
              <a:buFont typeface="Arial"/>
              <a:buChar char="•"/>
            </a:pPr>
            <a:r>
              <a:rPr lang="en-US" sz="3200" dirty="0" smtClean="0">
                <a:solidFill>
                  <a:srgbClr val="169AE7"/>
                </a:solidFill>
                <a:latin typeface="Calibri"/>
              </a:rPr>
              <a:t>Table-space (or flow-space) explosion</a:t>
            </a:r>
          </a:p>
          <a:p>
            <a:pPr marL="800100" lvl="1" indent="-342900">
              <a:spcBef>
                <a:spcPct val="20000"/>
              </a:spcBef>
              <a:buFont typeface="Wingdings" pitchFamily="2" charset="2"/>
              <a:buChar char="Ø"/>
            </a:pPr>
            <a:r>
              <a:rPr lang="en-US" sz="2400" dirty="0" smtClean="0">
                <a:solidFill>
                  <a:srgbClr val="169AE7"/>
                </a:solidFill>
                <a:latin typeface="Calibri"/>
              </a:rPr>
              <a:t>Cross-Product Problem</a:t>
            </a:r>
          </a:p>
        </p:txBody>
      </p:sp>
      <p:sp>
        <p:nvSpPr>
          <p:cNvPr id="5" name="Content Placeholder 2"/>
          <p:cNvSpPr txBox="1">
            <a:spLocks/>
          </p:cNvSpPr>
          <p:nvPr/>
        </p:nvSpPr>
        <p:spPr>
          <a:xfrm>
            <a:off x="457200" y="2731008"/>
            <a:ext cx="8229600" cy="3461754"/>
          </a:xfrm>
          <a:prstGeom prst="rect">
            <a:avLst/>
          </a:prstGeom>
        </p:spPr>
        <p:txBody>
          <a:bodyPr/>
          <a:lstStyle/>
          <a:p>
            <a:pPr marL="342900" indent="-342900">
              <a:spcBef>
                <a:spcPct val="20000"/>
              </a:spcBef>
              <a:buFont typeface="Arial"/>
              <a:buNone/>
              <a:defRPr/>
            </a:pPr>
            <a:endParaRPr lang="en-US" sz="3200" smtClean="0">
              <a:solidFill>
                <a:srgbClr val="169AE7"/>
              </a:solidFill>
              <a:latin typeface="Calibri"/>
            </a:endParaRPr>
          </a:p>
          <a:p>
            <a:pPr marL="342900" indent="-342900">
              <a:spcBef>
                <a:spcPct val="20000"/>
              </a:spcBef>
              <a:buFont typeface="Arial"/>
              <a:buNone/>
              <a:defRPr/>
            </a:pPr>
            <a:r>
              <a:rPr lang="en-US" sz="3200" smtClean="0">
                <a:solidFill>
                  <a:srgbClr val="169AE7"/>
                </a:solidFill>
                <a:latin typeface="Calibri"/>
              </a:rPr>
              <a:t>def:</a:t>
            </a:r>
          </a:p>
          <a:p>
            <a:pPr marL="342900" indent="-342900">
              <a:spcBef>
                <a:spcPct val="20000"/>
              </a:spcBef>
              <a:buFont typeface="Arial"/>
              <a:buNone/>
              <a:defRPr/>
            </a:pPr>
            <a:r>
              <a:rPr lang="en-US" sz="3200" smtClean="0">
                <a:solidFill>
                  <a:srgbClr val="169AE7"/>
                </a:solidFill>
                <a:latin typeface="Calibri"/>
              </a:rPr>
              <a:t>A condition where </a:t>
            </a:r>
            <a:r>
              <a:rPr lang="en-US" sz="3200" b="1" smtClean="0">
                <a:solidFill>
                  <a:srgbClr val="169AE7"/>
                </a:solidFill>
                <a:latin typeface="Calibri"/>
              </a:rPr>
              <a:t>multiple independent </a:t>
            </a:r>
            <a:r>
              <a:rPr lang="en-US" sz="3200" smtClean="0">
                <a:solidFill>
                  <a:srgbClr val="169AE7"/>
                </a:solidFill>
                <a:latin typeface="Calibri"/>
              </a:rPr>
              <a:t>header fields affect a packet’s forwarding, which forces the use of many flow entries in a single table.</a:t>
            </a:r>
            <a:endParaRPr lang="en-US" sz="3200" dirty="0">
              <a:solidFill>
                <a:srgbClr val="169AE7"/>
              </a:solidFill>
              <a:latin typeface="Calibri"/>
            </a:endParaRPr>
          </a:p>
        </p:txBody>
      </p:sp>
      <p:sp>
        <p:nvSpPr>
          <p:cNvPr id="6" name="Rectangle 5"/>
          <p:cNvSpPr/>
          <p:nvPr/>
        </p:nvSpPr>
        <p:spPr>
          <a:xfrm>
            <a:off x="0" y="6191762"/>
            <a:ext cx="9144000" cy="66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1586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Issue #2 with </a:t>
            </a:r>
            <a:r>
              <a:rPr lang="en-US" dirty="0" err="1" smtClean="0"/>
              <a:t>OpenFlow</a:t>
            </a:r>
            <a:r>
              <a:rPr lang="en-US" dirty="0" smtClean="0"/>
              <a:t> 1.0</a:t>
            </a:r>
            <a:endParaRPr lang="en-US" dirty="0"/>
          </a:p>
        </p:txBody>
      </p:sp>
      <p:sp>
        <p:nvSpPr>
          <p:cNvPr id="3" name="Content Placeholder 2"/>
          <p:cNvSpPr>
            <a:spLocks noGrp="1"/>
          </p:cNvSpPr>
          <p:nvPr>
            <p:ph idx="4294967295"/>
          </p:nvPr>
        </p:nvSpPr>
        <p:spPr>
          <a:xfrm>
            <a:off x="324890" y="1192020"/>
            <a:ext cx="8229600" cy="4945063"/>
          </a:xfrm>
        </p:spPr>
        <p:txBody>
          <a:bodyPr/>
          <a:lstStyle/>
          <a:p>
            <a:r>
              <a:rPr lang="en-US" dirty="0" smtClean="0"/>
              <a:t>Table space explosion</a:t>
            </a:r>
          </a:p>
          <a:p>
            <a:endParaRPr lang="en-US" dirty="0" smtClean="0"/>
          </a:p>
          <a:p>
            <a:endParaRPr lang="en-US" dirty="0"/>
          </a:p>
        </p:txBody>
      </p:sp>
      <p:sp>
        <p:nvSpPr>
          <p:cNvPr id="14" name="TextBox 13"/>
          <p:cNvSpPr txBox="1"/>
          <p:nvPr/>
        </p:nvSpPr>
        <p:spPr>
          <a:xfrm>
            <a:off x="-381000" y="2168769"/>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17" name="Rectangle 16"/>
          <p:cNvSpPr/>
          <p:nvPr/>
        </p:nvSpPr>
        <p:spPr>
          <a:xfrm>
            <a:off x="6652260" y="1882122"/>
            <a:ext cx="1440180" cy="1393196"/>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A, Y1</a:t>
            </a:r>
          </a:p>
          <a:p>
            <a:pPr algn="ctr"/>
            <a:r>
              <a:rPr lang="en-US" dirty="0" smtClean="0">
                <a:solidFill>
                  <a:prstClr val="white"/>
                </a:solidFill>
                <a:latin typeface="Calibri"/>
              </a:rPr>
              <a:t>A, Y2</a:t>
            </a:r>
          </a:p>
          <a:p>
            <a:pPr algn="ctr"/>
            <a:r>
              <a:rPr lang="en-US" dirty="0" smtClean="0">
                <a:solidFill>
                  <a:prstClr val="white"/>
                </a:solidFill>
                <a:latin typeface="Calibri"/>
              </a:rPr>
              <a:t>A, Y3</a:t>
            </a:r>
          </a:p>
          <a:p>
            <a:pPr algn="ctr"/>
            <a:r>
              <a:rPr lang="en-US" dirty="0" smtClean="0">
                <a:solidFill>
                  <a:prstClr val="white"/>
                </a:solidFill>
                <a:latin typeface="Calibri"/>
              </a:rPr>
              <a:t>A, Y4</a:t>
            </a:r>
          </a:p>
          <a:p>
            <a:pPr algn="ctr"/>
            <a:r>
              <a:rPr lang="en-US" dirty="0" smtClean="0">
                <a:solidFill>
                  <a:prstClr val="white"/>
                </a:solidFill>
                <a:latin typeface="Calibri"/>
              </a:rPr>
              <a:t>A, Y5</a:t>
            </a:r>
            <a:endParaRPr lang="en-US" dirty="0">
              <a:solidFill>
                <a:prstClr val="white"/>
              </a:solidFill>
              <a:latin typeface="Calibri"/>
            </a:endParaRPr>
          </a:p>
        </p:txBody>
      </p:sp>
      <p:sp>
        <p:nvSpPr>
          <p:cNvPr id="18" name="Rectangle 17"/>
          <p:cNvSpPr/>
          <p:nvPr/>
        </p:nvSpPr>
        <p:spPr>
          <a:xfrm>
            <a:off x="6656070" y="3275318"/>
            <a:ext cx="1440180" cy="1393196"/>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B, Y1</a:t>
            </a:r>
          </a:p>
          <a:p>
            <a:pPr algn="ctr"/>
            <a:r>
              <a:rPr lang="en-US" dirty="0" smtClean="0">
                <a:solidFill>
                  <a:prstClr val="white"/>
                </a:solidFill>
                <a:latin typeface="Calibri"/>
              </a:rPr>
              <a:t>B, Y2</a:t>
            </a:r>
          </a:p>
          <a:p>
            <a:pPr algn="ctr"/>
            <a:r>
              <a:rPr lang="en-US" dirty="0" smtClean="0">
                <a:solidFill>
                  <a:prstClr val="white"/>
                </a:solidFill>
                <a:latin typeface="Calibri"/>
              </a:rPr>
              <a:t>B, Y3</a:t>
            </a:r>
          </a:p>
          <a:p>
            <a:pPr algn="ctr"/>
            <a:r>
              <a:rPr lang="en-US" dirty="0" smtClean="0">
                <a:solidFill>
                  <a:prstClr val="white"/>
                </a:solidFill>
                <a:latin typeface="Calibri"/>
              </a:rPr>
              <a:t>B, Y4</a:t>
            </a:r>
          </a:p>
          <a:p>
            <a:pPr algn="ctr"/>
            <a:r>
              <a:rPr lang="en-US" dirty="0" smtClean="0">
                <a:solidFill>
                  <a:prstClr val="white"/>
                </a:solidFill>
                <a:latin typeface="Calibri"/>
              </a:rPr>
              <a:t>B, Y5</a:t>
            </a:r>
            <a:endParaRPr lang="en-US" dirty="0">
              <a:solidFill>
                <a:prstClr val="white"/>
              </a:solidFill>
              <a:latin typeface="Calibri"/>
            </a:endParaRPr>
          </a:p>
        </p:txBody>
      </p:sp>
      <p:sp>
        <p:nvSpPr>
          <p:cNvPr id="19" name="Rectangle 18"/>
          <p:cNvSpPr/>
          <p:nvPr/>
        </p:nvSpPr>
        <p:spPr>
          <a:xfrm>
            <a:off x="6656070" y="4668514"/>
            <a:ext cx="1440180" cy="1393196"/>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C, Y1</a:t>
            </a:r>
          </a:p>
          <a:p>
            <a:pPr algn="ctr"/>
            <a:r>
              <a:rPr lang="en-US" dirty="0" smtClean="0">
                <a:solidFill>
                  <a:prstClr val="white"/>
                </a:solidFill>
                <a:latin typeface="Calibri"/>
              </a:rPr>
              <a:t>C, Y2</a:t>
            </a:r>
          </a:p>
          <a:p>
            <a:pPr algn="ctr"/>
            <a:r>
              <a:rPr lang="en-US" dirty="0" smtClean="0">
                <a:solidFill>
                  <a:prstClr val="white"/>
                </a:solidFill>
                <a:latin typeface="Calibri"/>
              </a:rPr>
              <a:t>C, Y3</a:t>
            </a:r>
          </a:p>
          <a:p>
            <a:pPr algn="ctr"/>
            <a:r>
              <a:rPr lang="en-US" dirty="0" smtClean="0">
                <a:solidFill>
                  <a:prstClr val="white"/>
                </a:solidFill>
                <a:latin typeface="Calibri"/>
              </a:rPr>
              <a:t>C, Y4</a:t>
            </a:r>
          </a:p>
          <a:p>
            <a:pPr algn="ctr"/>
            <a:r>
              <a:rPr lang="en-US" dirty="0" smtClean="0">
                <a:solidFill>
                  <a:prstClr val="white"/>
                </a:solidFill>
                <a:latin typeface="Calibri"/>
              </a:rPr>
              <a:t>C, Y5</a:t>
            </a:r>
            <a:endParaRPr lang="en-US" dirty="0">
              <a:solidFill>
                <a:prstClr val="white"/>
              </a:solidFill>
              <a:latin typeface="Calibri"/>
            </a:endParaRPr>
          </a:p>
        </p:txBody>
      </p:sp>
      <p:sp>
        <p:nvSpPr>
          <p:cNvPr id="20" name="TextBox 19"/>
          <p:cNvSpPr txBox="1"/>
          <p:nvPr/>
        </p:nvSpPr>
        <p:spPr>
          <a:xfrm>
            <a:off x="6355080" y="1485900"/>
            <a:ext cx="2313710" cy="369332"/>
          </a:xfrm>
          <a:prstGeom prst="rect">
            <a:avLst/>
          </a:prstGeom>
          <a:noFill/>
        </p:spPr>
        <p:txBody>
          <a:bodyPr wrap="square" rtlCol="0">
            <a:spAutoFit/>
          </a:bodyPr>
          <a:lstStyle/>
          <a:p>
            <a:r>
              <a:rPr lang="en-US" b="1" dirty="0" smtClean="0">
                <a:solidFill>
                  <a:prstClr val="black"/>
                </a:solidFill>
                <a:latin typeface="Calibri"/>
              </a:rPr>
              <a:t>OF 1.0 Single Table</a:t>
            </a:r>
            <a:endParaRPr lang="en-US" b="1" dirty="0">
              <a:solidFill>
                <a:prstClr val="black"/>
              </a:solidFill>
              <a:latin typeface="Calibri"/>
            </a:endParaRPr>
          </a:p>
        </p:txBody>
      </p:sp>
      <p:sp>
        <p:nvSpPr>
          <p:cNvPr id="21" name="Rectangle 20"/>
          <p:cNvSpPr/>
          <p:nvPr/>
        </p:nvSpPr>
        <p:spPr>
          <a:xfrm>
            <a:off x="628650" y="3063240"/>
            <a:ext cx="1234440" cy="434340"/>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A</a:t>
            </a:r>
            <a:endParaRPr lang="en-US" dirty="0">
              <a:solidFill>
                <a:prstClr val="white"/>
              </a:solidFill>
              <a:latin typeface="Calibri"/>
            </a:endParaRPr>
          </a:p>
        </p:txBody>
      </p:sp>
      <p:cxnSp>
        <p:nvCxnSpPr>
          <p:cNvPr id="23" name="Straight Arrow Connector 22"/>
          <p:cNvCxnSpPr/>
          <p:nvPr/>
        </p:nvCxnSpPr>
        <p:spPr>
          <a:xfrm flipV="1">
            <a:off x="1863090" y="2720340"/>
            <a:ext cx="914400" cy="5600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2777490" y="2168769"/>
            <a:ext cx="1017270" cy="1545981"/>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Y1,</a:t>
            </a:r>
          </a:p>
          <a:p>
            <a:pPr algn="ctr"/>
            <a:r>
              <a:rPr lang="en-US" dirty="0" smtClean="0">
                <a:solidFill>
                  <a:prstClr val="white"/>
                </a:solidFill>
                <a:latin typeface="Calibri"/>
              </a:rPr>
              <a:t>Y2,</a:t>
            </a:r>
          </a:p>
          <a:p>
            <a:pPr algn="ctr"/>
            <a:r>
              <a:rPr lang="en-US" dirty="0" smtClean="0">
                <a:solidFill>
                  <a:prstClr val="white"/>
                </a:solidFill>
                <a:latin typeface="Calibri"/>
              </a:rPr>
              <a:t>Y3,</a:t>
            </a:r>
          </a:p>
          <a:p>
            <a:pPr algn="ctr"/>
            <a:r>
              <a:rPr lang="en-US" dirty="0" smtClean="0">
                <a:solidFill>
                  <a:prstClr val="white"/>
                </a:solidFill>
                <a:latin typeface="Calibri"/>
              </a:rPr>
              <a:t>Y4</a:t>
            </a:r>
          </a:p>
          <a:p>
            <a:pPr algn="ctr"/>
            <a:r>
              <a:rPr lang="en-US" dirty="0" smtClean="0">
                <a:solidFill>
                  <a:prstClr val="white"/>
                </a:solidFill>
                <a:latin typeface="Calibri"/>
              </a:rPr>
              <a:t>Y5</a:t>
            </a:r>
            <a:endParaRPr lang="en-US" dirty="0">
              <a:solidFill>
                <a:prstClr val="white"/>
              </a:solidFill>
              <a:latin typeface="Calibri"/>
            </a:endParaRPr>
          </a:p>
        </p:txBody>
      </p:sp>
      <p:sp>
        <p:nvSpPr>
          <p:cNvPr id="25" name="Rounded Rectangle 24"/>
          <p:cNvSpPr/>
          <p:nvPr/>
        </p:nvSpPr>
        <p:spPr>
          <a:xfrm>
            <a:off x="0" y="3263888"/>
            <a:ext cx="45719" cy="45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ounded Rectangle 25"/>
          <p:cNvSpPr/>
          <p:nvPr/>
        </p:nvSpPr>
        <p:spPr>
          <a:xfrm>
            <a:off x="129540" y="3279128"/>
            <a:ext cx="45719" cy="45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ounded Rectangle 26"/>
          <p:cNvSpPr/>
          <p:nvPr/>
        </p:nvSpPr>
        <p:spPr>
          <a:xfrm>
            <a:off x="281940" y="3282938"/>
            <a:ext cx="45719" cy="45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unded Rectangle 27"/>
          <p:cNvSpPr/>
          <p:nvPr/>
        </p:nvSpPr>
        <p:spPr>
          <a:xfrm>
            <a:off x="411480" y="3286748"/>
            <a:ext cx="45719" cy="45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628650" y="3497580"/>
            <a:ext cx="1234440" cy="434340"/>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B</a:t>
            </a:r>
            <a:endParaRPr lang="en-US" dirty="0">
              <a:solidFill>
                <a:prstClr val="white"/>
              </a:solidFill>
              <a:latin typeface="Calibri"/>
            </a:endParaRPr>
          </a:p>
        </p:txBody>
      </p:sp>
      <p:sp>
        <p:nvSpPr>
          <p:cNvPr id="31" name="Rectangle 30"/>
          <p:cNvSpPr/>
          <p:nvPr/>
        </p:nvSpPr>
        <p:spPr>
          <a:xfrm>
            <a:off x="628650" y="3893820"/>
            <a:ext cx="1234440" cy="434340"/>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C</a:t>
            </a:r>
            <a:endParaRPr lang="en-US" dirty="0">
              <a:solidFill>
                <a:prstClr val="white"/>
              </a:solidFill>
              <a:latin typeface="Calibri"/>
            </a:endParaRPr>
          </a:p>
        </p:txBody>
      </p:sp>
      <p:sp>
        <p:nvSpPr>
          <p:cNvPr id="32" name="Rectangle 31"/>
          <p:cNvSpPr/>
          <p:nvPr/>
        </p:nvSpPr>
        <p:spPr>
          <a:xfrm>
            <a:off x="1201118" y="5269508"/>
            <a:ext cx="5153961" cy="707886"/>
          </a:xfrm>
          <a:prstGeom prst="rect">
            <a:avLst/>
          </a:prstGeom>
        </p:spPr>
        <p:txBody>
          <a:bodyPr wrap="square">
            <a:spAutoFit/>
          </a:bodyPr>
          <a:lstStyle/>
          <a:p>
            <a:r>
              <a:rPr lang="en-US" sz="2000" b="1" dirty="0" smtClean="0">
                <a:solidFill>
                  <a:prstClr val="black"/>
                </a:solidFill>
                <a:latin typeface="Calibri"/>
                <a:cs typeface="Calibri"/>
              </a:rPr>
              <a:t>Single-table abstraction may use table space inefficiently compared to multiple tables</a:t>
            </a:r>
            <a:endParaRPr lang="en-US" sz="2000" b="1" dirty="0">
              <a:solidFill>
                <a:prstClr val="black"/>
              </a:solidFill>
              <a:latin typeface="Calibri"/>
            </a:endParaRPr>
          </a:p>
        </p:txBody>
      </p:sp>
      <p:sp>
        <p:nvSpPr>
          <p:cNvPr id="22" name="TextBox 21"/>
          <p:cNvSpPr txBox="1"/>
          <p:nvPr/>
        </p:nvSpPr>
        <p:spPr>
          <a:xfrm>
            <a:off x="653874" y="1694985"/>
            <a:ext cx="4575214" cy="646331"/>
          </a:xfrm>
          <a:prstGeom prst="rect">
            <a:avLst/>
          </a:prstGeom>
          <a:noFill/>
        </p:spPr>
        <p:txBody>
          <a:bodyPr wrap="square" rtlCol="0">
            <a:spAutoFit/>
          </a:bodyPr>
          <a:lstStyle/>
          <a:p>
            <a:r>
              <a:rPr lang="en-US" dirty="0" smtClean="0">
                <a:solidFill>
                  <a:prstClr val="black"/>
                </a:solidFill>
                <a:latin typeface="Calibri"/>
              </a:rPr>
              <a:t>A, B, C, Y could be MAC or IP addresses, VLAN tags, MPLS labels etc.</a:t>
            </a:r>
            <a:endParaRPr lang="en-US" dirty="0">
              <a:solidFill>
                <a:prstClr val="black"/>
              </a:solidFill>
              <a:latin typeface="Calibri"/>
            </a:endParaRPr>
          </a:p>
        </p:txBody>
      </p:sp>
      <p:sp>
        <p:nvSpPr>
          <p:cNvPr id="29" name="Rectangle 28"/>
          <p:cNvSpPr/>
          <p:nvPr/>
        </p:nvSpPr>
        <p:spPr>
          <a:xfrm>
            <a:off x="0" y="6191762"/>
            <a:ext cx="9144000" cy="66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334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2000"/>
                                        <p:tgtEl>
                                          <p:spTgt spid="31"/>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animBg="1"/>
      <p:bldP spid="24" grpId="0" animBg="1"/>
      <p:bldP spid="30" grpId="0" animBg="1"/>
      <p:bldP spid="31"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Issue #3 with </a:t>
            </a:r>
            <a:r>
              <a:rPr lang="en-US" dirty="0" err="1" smtClean="0"/>
              <a:t>OpenFlow</a:t>
            </a:r>
            <a:r>
              <a:rPr lang="en-US" dirty="0" smtClean="0"/>
              <a:t> 1.0</a:t>
            </a:r>
            <a:endParaRPr lang="en-US" dirty="0"/>
          </a:p>
        </p:txBody>
      </p:sp>
      <p:sp>
        <p:nvSpPr>
          <p:cNvPr id="3" name="Content Placeholder 2"/>
          <p:cNvSpPr>
            <a:spLocks noGrp="1"/>
          </p:cNvSpPr>
          <p:nvPr>
            <p:ph idx="1"/>
          </p:nvPr>
        </p:nvSpPr>
        <p:spPr>
          <a:xfrm>
            <a:off x="457200" y="1371600"/>
            <a:ext cx="8890000" cy="4754563"/>
          </a:xfrm>
        </p:spPr>
        <p:txBody>
          <a:bodyPr/>
          <a:lstStyle/>
          <a:p>
            <a:r>
              <a:rPr lang="en-US" dirty="0" smtClean="0"/>
              <a:t>Limited match options</a:t>
            </a:r>
          </a:p>
          <a:p>
            <a:endParaRPr lang="en-US" dirty="0" smtClean="0"/>
          </a:p>
          <a:p>
            <a:endParaRPr lang="en-US" dirty="0"/>
          </a:p>
        </p:txBody>
      </p:sp>
      <p:sp>
        <p:nvSpPr>
          <p:cNvPr id="5" name="TextBox 4"/>
          <p:cNvSpPr txBox="1"/>
          <p:nvPr/>
        </p:nvSpPr>
        <p:spPr>
          <a:xfrm>
            <a:off x="863601" y="2637692"/>
            <a:ext cx="7655168" cy="830997"/>
          </a:xfrm>
          <a:prstGeom prst="rect">
            <a:avLst/>
          </a:prstGeom>
          <a:noFill/>
        </p:spPr>
        <p:txBody>
          <a:bodyPr wrap="square" rtlCol="0">
            <a:spAutoFit/>
          </a:bodyPr>
          <a:lstStyle/>
          <a:p>
            <a:r>
              <a:rPr lang="en-US" sz="2400" dirty="0" smtClean="0">
                <a:solidFill>
                  <a:prstClr val="black"/>
                </a:solidFill>
                <a:latin typeface="Calibri"/>
                <a:cs typeface="Calibri"/>
              </a:rPr>
              <a:t>Supported: </a:t>
            </a:r>
          </a:p>
          <a:p>
            <a:r>
              <a:rPr lang="en-US" sz="2400" dirty="0" smtClean="0">
                <a:solidFill>
                  <a:prstClr val="black"/>
                </a:solidFill>
                <a:latin typeface="Calibri"/>
                <a:cs typeface="Calibri"/>
              </a:rPr>
              <a:t>	MAC, VLAN, IP, L4 ports</a:t>
            </a:r>
          </a:p>
        </p:txBody>
      </p:sp>
      <p:sp>
        <p:nvSpPr>
          <p:cNvPr id="7" name="TextBox 6"/>
          <p:cNvSpPr txBox="1"/>
          <p:nvPr/>
        </p:nvSpPr>
        <p:spPr>
          <a:xfrm>
            <a:off x="863601" y="3807699"/>
            <a:ext cx="7655168" cy="2308324"/>
          </a:xfrm>
          <a:prstGeom prst="rect">
            <a:avLst/>
          </a:prstGeom>
          <a:noFill/>
        </p:spPr>
        <p:txBody>
          <a:bodyPr wrap="square" rtlCol="0">
            <a:spAutoFit/>
          </a:bodyPr>
          <a:lstStyle/>
          <a:p>
            <a:r>
              <a:rPr lang="en-US" sz="2400" dirty="0" smtClean="0">
                <a:solidFill>
                  <a:prstClr val="black"/>
                </a:solidFill>
                <a:latin typeface="Calibri"/>
                <a:cs typeface="Calibri"/>
              </a:rPr>
              <a:t>Missing:</a:t>
            </a:r>
          </a:p>
          <a:p>
            <a:r>
              <a:rPr lang="en-US" sz="2400" dirty="0" smtClean="0">
                <a:solidFill>
                  <a:prstClr val="black"/>
                </a:solidFill>
                <a:latin typeface="Calibri"/>
                <a:cs typeface="Calibri"/>
              </a:rPr>
              <a:t>	IPv6</a:t>
            </a:r>
          </a:p>
          <a:p>
            <a:r>
              <a:rPr lang="en-US" sz="2400" dirty="0" smtClean="0">
                <a:solidFill>
                  <a:prstClr val="black"/>
                </a:solidFill>
                <a:latin typeface="Calibri"/>
                <a:cs typeface="Calibri"/>
              </a:rPr>
              <a:t>	</a:t>
            </a:r>
            <a:r>
              <a:rPr lang="en-US" sz="2400" dirty="0" err="1" smtClean="0">
                <a:solidFill>
                  <a:prstClr val="black"/>
                </a:solidFill>
                <a:latin typeface="Calibri"/>
                <a:cs typeface="Calibri"/>
              </a:rPr>
              <a:t>QinQ</a:t>
            </a:r>
            <a:endParaRPr lang="en-US" sz="2400" dirty="0" smtClean="0">
              <a:solidFill>
                <a:prstClr val="black"/>
              </a:solidFill>
              <a:latin typeface="Calibri"/>
              <a:cs typeface="Calibri"/>
            </a:endParaRPr>
          </a:p>
          <a:p>
            <a:r>
              <a:rPr lang="en-US" sz="2400" dirty="0" smtClean="0">
                <a:solidFill>
                  <a:prstClr val="black"/>
                </a:solidFill>
                <a:latin typeface="Calibri"/>
                <a:cs typeface="Calibri"/>
              </a:rPr>
              <a:t>	MPLS</a:t>
            </a:r>
          </a:p>
          <a:p>
            <a:r>
              <a:rPr lang="en-US" sz="2400" dirty="0" smtClean="0">
                <a:solidFill>
                  <a:prstClr val="black"/>
                </a:solidFill>
                <a:latin typeface="Calibri"/>
                <a:cs typeface="Calibri"/>
              </a:rPr>
              <a:t>	SCTP</a:t>
            </a:r>
          </a:p>
          <a:p>
            <a:r>
              <a:rPr lang="en-US" sz="2400" dirty="0" smtClean="0">
                <a:solidFill>
                  <a:prstClr val="black"/>
                </a:solidFill>
                <a:latin typeface="Calibri"/>
                <a:cs typeface="Calibri"/>
              </a:rPr>
              <a:t>	Optical circuits</a:t>
            </a:r>
            <a:endParaRPr lang="en-US" sz="2400" dirty="0">
              <a:solidFill>
                <a:prstClr val="black"/>
              </a:solidFill>
              <a:latin typeface="Calibri"/>
              <a:cs typeface="Calibri"/>
            </a:endParaRPr>
          </a:p>
        </p:txBody>
      </p:sp>
      <p:sp>
        <p:nvSpPr>
          <p:cNvPr id="6" name="Rectangle 5"/>
          <p:cNvSpPr/>
          <p:nvPr/>
        </p:nvSpPr>
        <p:spPr>
          <a:xfrm>
            <a:off x="0" y="6191762"/>
            <a:ext cx="9144000" cy="66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793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Issue #4 with </a:t>
            </a:r>
            <a:r>
              <a:rPr lang="en-US" dirty="0" err="1" smtClean="0"/>
              <a:t>OpenFlow</a:t>
            </a:r>
            <a:r>
              <a:rPr lang="en-US" dirty="0" smtClean="0"/>
              <a:t> 1.0</a:t>
            </a:r>
            <a:endParaRPr lang="en-US" dirty="0"/>
          </a:p>
        </p:txBody>
      </p:sp>
      <p:sp>
        <p:nvSpPr>
          <p:cNvPr id="3" name="Content Placeholder 2"/>
          <p:cNvSpPr>
            <a:spLocks noGrp="1"/>
          </p:cNvSpPr>
          <p:nvPr>
            <p:ph idx="4294967295"/>
          </p:nvPr>
        </p:nvSpPr>
        <p:spPr>
          <a:xfrm>
            <a:off x="332274" y="1246187"/>
            <a:ext cx="8229600" cy="4945063"/>
          </a:xfrm>
        </p:spPr>
        <p:txBody>
          <a:bodyPr/>
          <a:lstStyle/>
          <a:p>
            <a:r>
              <a:rPr lang="en-US" dirty="0" smtClean="0"/>
              <a:t>Limited forwarding options</a:t>
            </a:r>
          </a:p>
          <a:p>
            <a:endParaRPr lang="en-US" dirty="0" smtClean="0"/>
          </a:p>
          <a:p>
            <a:endParaRPr lang="en-US" dirty="0"/>
          </a:p>
        </p:txBody>
      </p:sp>
      <p:sp>
        <p:nvSpPr>
          <p:cNvPr id="5" name="TextBox 4"/>
          <p:cNvSpPr txBox="1"/>
          <p:nvPr/>
        </p:nvSpPr>
        <p:spPr>
          <a:xfrm>
            <a:off x="863600" y="1987296"/>
            <a:ext cx="7823199" cy="1107996"/>
          </a:xfrm>
          <a:prstGeom prst="rect">
            <a:avLst/>
          </a:prstGeom>
          <a:noFill/>
        </p:spPr>
        <p:txBody>
          <a:bodyPr wrap="square" rtlCol="0">
            <a:spAutoFit/>
          </a:bodyPr>
          <a:lstStyle/>
          <a:p>
            <a:r>
              <a:rPr lang="en-US" sz="2800" dirty="0" smtClean="0">
                <a:solidFill>
                  <a:prstClr val="black"/>
                </a:solidFill>
                <a:latin typeface="Calibri"/>
                <a:cs typeface="Calibri"/>
              </a:rPr>
              <a:t>Supported: </a:t>
            </a:r>
          </a:p>
          <a:p>
            <a:r>
              <a:rPr lang="en-US" sz="2800" dirty="0" smtClean="0">
                <a:solidFill>
                  <a:prstClr val="black"/>
                </a:solidFill>
                <a:latin typeface="Calibri"/>
                <a:cs typeface="Calibri"/>
              </a:rPr>
              <a:t>	broadcast, multicast, drop</a:t>
            </a:r>
          </a:p>
          <a:p>
            <a:endParaRPr lang="en-US" sz="1000" dirty="0" smtClean="0">
              <a:solidFill>
                <a:prstClr val="black"/>
              </a:solidFill>
              <a:latin typeface="Calibri"/>
              <a:cs typeface="Calibri"/>
            </a:endParaRPr>
          </a:p>
        </p:txBody>
      </p:sp>
      <p:sp>
        <p:nvSpPr>
          <p:cNvPr id="6" name="TextBox 5"/>
          <p:cNvSpPr txBox="1"/>
          <p:nvPr/>
        </p:nvSpPr>
        <p:spPr>
          <a:xfrm>
            <a:off x="863601" y="3767556"/>
            <a:ext cx="7823199" cy="1815882"/>
          </a:xfrm>
          <a:prstGeom prst="rect">
            <a:avLst/>
          </a:prstGeom>
          <a:noFill/>
        </p:spPr>
        <p:txBody>
          <a:bodyPr wrap="square" rtlCol="0">
            <a:spAutoFit/>
          </a:bodyPr>
          <a:lstStyle/>
          <a:p>
            <a:r>
              <a:rPr lang="en-US" sz="2800" dirty="0" smtClean="0">
                <a:solidFill>
                  <a:prstClr val="black"/>
                </a:solidFill>
                <a:latin typeface="Calibri"/>
                <a:cs typeface="Calibri"/>
              </a:rPr>
              <a:t>Missing:</a:t>
            </a:r>
          </a:p>
          <a:p>
            <a:r>
              <a:rPr lang="en-US" sz="2800" dirty="0" smtClean="0">
                <a:solidFill>
                  <a:prstClr val="black"/>
                </a:solidFill>
                <a:latin typeface="Calibri"/>
                <a:cs typeface="Calibri"/>
              </a:rPr>
              <a:t>	packet spreading</a:t>
            </a:r>
          </a:p>
          <a:p>
            <a:r>
              <a:rPr lang="en-US" sz="2800" dirty="0" smtClean="0">
                <a:solidFill>
                  <a:prstClr val="black"/>
                </a:solidFill>
                <a:latin typeface="Calibri"/>
                <a:cs typeface="Calibri"/>
              </a:rPr>
              <a:t>	forwarding to a virtual port</a:t>
            </a:r>
          </a:p>
          <a:p>
            <a:r>
              <a:rPr lang="en-US" sz="2800" dirty="0" smtClean="0">
                <a:solidFill>
                  <a:prstClr val="black"/>
                </a:solidFill>
                <a:latin typeface="Calibri"/>
                <a:cs typeface="Calibri"/>
              </a:rPr>
              <a:t>	general byte modifications</a:t>
            </a:r>
          </a:p>
        </p:txBody>
      </p:sp>
      <p:sp>
        <p:nvSpPr>
          <p:cNvPr id="8" name="Rectangle 7"/>
          <p:cNvSpPr/>
          <p:nvPr/>
        </p:nvSpPr>
        <p:spPr>
          <a:xfrm>
            <a:off x="6048131" y="4136835"/>
            <a:ext cx="702531" cy="5568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prstClr val="white"/>
                </a:solidFill>
                <a:latin typeface="Calibri"/>
              </a:rPr>
              <a:t>sw1</a:t>
            </a:r>
            <a:endParaRPr lang="en-US" sz="2400" dirty="0">
              <a:solidFill>
                <a:prstClr val="white"/>
              </a:solidFill>
              <a:latin typeface="Calibri"/>
            </a:endParaRPr>
          </a:p>
        </p:txBody>
      </p:sp>
      <p:cxnSp>
        <p:nvCxnSpPr>
          <p:cNvPr id="9" name="Straight Arrow Connector 8"/>
          <p:cNvCxnSpPr/>
          <p:nvPr/>
        </p:nvCxnSpPr>
        <p:spPr>
          <a:xfrm flipV="1">
            <a:off x="6750662" y="4286304"/>
            <a:ext cx="650630" cy="4884"/>
          </a:xfrm>
          <a:prstGeom prst="straightConnector1">
            <a:avLst/>
          </a:prstGeom>
          <a:ln w="38100" cap="flat" cmpd="sng" algn="ctr">
            <a:solidFill>
              <a:schemeClr val="accent1"/>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750662" y="4542258"/>
            <a:ext cx="650630" cy="4884"/>
          </a:xfrm>
          <a:prstGeom prst="straightConnector1">
            <a:avLst/>
          </a:prstGeom>
          <a:ln w="38100" cap="flat" cmpd="sng" algn="ctr">
            <a:solidFill>
              <a:schemeClr val="accent1"/>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7413993" y="4182751"/>
            <a:ext cx="754184" cy="5568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prstClr val="white"/>
                </a:solidFill>
                <a:latin typeface="Calibri"/>
              </a:rPr>
              <a:t>sw2</a:t>
            </a:r>
            <a:endParaRPr lang="en-US" sz="2400" dirty="0">
              <a:solidFill>
                <a:prstClr val="white"/>
              </a:solidFill>
              <a:latin typeface="Calibri"/>
            </a:endParaRPr>
          </a:p>
        </p:txBody>
      </p:sp>
      <p:sp>
        <p:nvSpPr>
          <p:cNvPr id="12" name="Rectangle 11"/>
          <p:cNvSpPr/>
          <p:nvPr/>
        </p:nvSpPr>
        <p:spPr>
          <a:xfrm>
            <a:off x="6264031" y="3767556"/>
            <a:ext cx="1721933" cy="369332"/>
          </a:xfrm>
          <a:prstGeom prst="rect">
            <a:avLst/>
          </a:prstGeom>
        </p:spPr>
        <p:txBody>
          <a:bodyPr wrap="none">
            <a:spAutoFit/>
          </a:bodyPr>
          <a:lstStyle/>
          <a:p>
            <a:r>
              <a:rPr lang="en-US" dirty="0" smtClean="0">
                <a:solidFill>
                  <a:prstClr val="black"/>
                </a:solidFill>
                <a:latin typeface="Calibri"/>
                <a:cs typeface="Calibri"/>
              </a:rPr>
              <a:t>link aggregation</a:t>
            </a:r>
            <a:endParaRPr lang="en-US" dirty="0">
              <a:solidFill>
                <a:prstClr val="black"/>
              </a:solidFill>
              <a:latin typeface="Calibri"/>
            </a:endParaRPr>
          </a:p>
        </p:txBody>
      </p:sp>
      <p:sp>
        <p:nvSpPr>
          <p:cNvPr id="13" name="Rectangle 12"/>
          <p:cNvSpPr/>
          <p:nvPr/>
        </p:nvSpPr>
        <p:spPr>
          <a:xfrm>
            <a:off x="6052544" y="5502575"/>
            <a:ext cx="702531" cy="5568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prstClr val="white"/>
                </a:solidFill>
                <a:latin typeface="Calibri"/>
              </a:rPr>
              <a:t>sw1</a:t>
            </a:r>
            <a:endParaRPr lang="en-US" sz="2400" dirty="0">
              <a:solidFill>
                <a:prstClr val="white"/>
              </a:solidFill>
              <a:latin typeface="Calibri"/>
            </a:endParaRPr>
          </a:p>
        </p:txBody>
      </p:sp>
      <p:cxnSp>
        <p:nvCxnSpPr>
          <p:cNvPr id="14" name="Straight Arrow Connector 13"/>
          <p:cNvCxnSpPr>
            <a:stCxn id="13" idx="3"/>
          </p:cNvCxnSpPr>
          <p:nvPr/>
        </p:nvCxnSpPr>
        <p:spPr>
          <a:xfrm flipV="1">
            <a:off x="6755075" y="5601244"/>
            <a:ext cx="650630" cy="179754"/>
          </a:xfrm>
          <a:prstGeom prst="straightConnector1">
            <a:avLst/>
          </a:prstGeom>
          <a:ln w="38100" cap="flat" cmpd="sng" algn="ctr">
            <a:solidFill>
              <a:schemeClr val="accent1"/>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3" idx="3"/>
            <a:endCxn id="19" idx="1"/>
          </p:cNvCxnSpPr>
          <p:nvPr/>
        </p:nvCxnSpPr>
        <p:spPr>
          <a:xfrm>
            <a:off x="6755075" y="5780998"/>
            <a:ext cx="646217" cy="329028"/>
          </a:xfrm>
          <a:prstGeom prst="straightConnector1">
            <a:avLst/>
          </a:prstGeom>
          <a:ln w="38100" cap="flat" cmpd="sng" algn="ctr">
            <a:solidFill>
              <a:schemeClr val="accent1"/>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141444" y="4942796"/>
            <a:ext cx="2071000" cy="369332"/>
          </a:xfrm>
          <a:prstGeom prst="rect">
            <a:avLst/>
          </a:prstGeom>
        </p:spPr>
        <p:txBody>
          <a:bodyPr wrap="none">
            <a:spAutoFit/>
          </a:bodyPr>
          <a:lstStyle/>
          <a:p>
            <a:r>
              <a:rPr lang="en-US" dirty="0" smtClean="0">
                <a:solidFill>
                  <a:prstClr val="black"/>
                </a:solidFill>
                <a:latin typeface="Calibri"/>
                <a:cs typeface="Calibri"/>
              </a:rPr>
              <a:t>multipath spreading</a:t>
            </a:r>
            <a:endParaRPr lang="en-US" dirty="0">
              <a:solidFill>
                <a:prstClr val="black"/>
              </a:solidFill>
              <a:latin typeface="Calibri"/>
            </a:endParaRPr>
          </a:p>
        </p:txBody>
      </p:sp>
      <p:sp>
        <p:nvSpPr>
          <p:cNvPr id="18" name="Rectangle 17"/>
          <p:cNvSpPr/>
          <p:nvPr/>
        </p:nvSpPr>
        <p:spPr>
          <a:xfrm>
            <a:off x="7418405" y="5312128"/>
            <a:ext cx="754184" cy="4815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prstClr val="white"/>
                </a:solidFill>
                <a:latin typeface="Calibri"/>
              </a:rPr>
              <a:t>sw2</a:t>
            </a:r>
            <a:endParaRPr lang="en-US" sz="2400" dirty="0">
              <a:solidFill>
                <a:prstClr val="white"/>
              </a:solidFill>
              <a:latin typeface="Calibri"/>
            </a:endParaRPr>
          </a:p>
        </p:txBody>
      </p:sp>
      <p:sp>
        <p:nvSpPr>
          <p:cNvPr id="19" name="Rectangle 18"/>
          <p:cNvSpPr/>
          <p:nvPr/>
        </p:nvSpPr>
        <p:spPr>
          <a:xfrm>
            <a:off x="7401292" y="5869241"/>
            <a:ext cx="754184" cy="4815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prstClr val="white"/>
                </a:solidFill>
                <a:latin typeface="Calibri"/>
              </a:rPr>
              <a:t>sw3</a:t>
            </a:r>
            <a:endParaRPr lang="en-US" sz="2400" dirty="0">
              <a:solidFill>
                <a:prstClr val="white"/>
              </a:solidFill>
              <a:latin typeface="Calibri"/>
            </a:endParaRPr>
          </a:p>
        </p:txBody>
      </p:sp>
      <p:sp>
        <p:nvSpPr>
          <p:cNvPr id="20" name="Rectangle 19"/>
          <p:cNvSpPr/>
          <p:nvPr/>
        </p:nvSpPr>
        <p:spPr>
          <a:xfrm>
            <a:off x="0" y="6191762"/>
            <a:ext cx="9144000" cy="66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634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3745" y="587616"/>
            <a:ext cx="1572847" cy="523220"/>
          </a:xfrm>
          <a:prstGeom prst="rect">
            <a:avLst/>
          </a:prstGeom>
          <a:noFill/>
        </p:spPr>
        <p:txBody>
          <a:bodyPr wrap="square" rtlCol="0">
            <a:spAutoFit/>
          </a:bodyPr>
          <a:lstStyle/>
          <a:p>
            <a:pPr algn="ctr"/>
            <a:r>
              <a:rPr lang="en-US" sz="2800" dirty="0" smtClean="0">
                <a:solidFill>
                  <a:srgbClr val="169AE7"/>
                </a:solidFill>
                <a:latin typeface="Calibri"/>
                <a:cs typeface="Calibri"/>
              </a:rPr>
              <a:t>state</a:t>
            </a:r>
            <a:endParaRPr lang="en-US" sz="2800" dirty="0">
              <a:solidFill>
                <a:srgbClr val="169AE7"/>
              </a:solidFill>
              <a:latin typeface="Calibri"/>
              <a:cs typeface="Calibri"/>
            </a:endParaRPr>
          </a:p>
        </p:txBody>
      </p:sp>
      <p:sp>
        <p:nvSpPr>
          <p:cNvPr id="6" name="TextBox 5"/>
          <p:cNvSpPr txBox="1"/>
          <p:nvPr/>
        </p:nvSpPr>
        <p:spPr>
          <a:xfrm>
            <a:off x="4459375" y="587616"/>
            <a:ext cx="1572847" cy="523220"/>
          </a:xfrm>
          <a:prstGeom prst="rect">
            <a:avLst/>
          </a:prstGeom>
          <a:noFill/>
        </p:spPr>
        <p:txBody>
          <a:bodyPr wrap="square" rtlCol="0">
            <a:spAutoFit/>
          </a:bodyPr>
          <a:lstStyle/>
          <a:p>
            <a:pPr algn="ctr"/>
            <a:r>
              <a:rPr lang="en-US" sz="2800" dirty="0" smtClean="0">
                <a:solidFill>
                  <a:srgbClr val="169AE7"/>
                </a:solidFill>
                <a:latin typeface="Calibri"/>
                <a:cs typeface="Calibri"/>
              </a:rPr>
              <a:t>behavior</a:t>
            </a:r>
            <a:endParaRPr lang="en-US" sz="2800" dirty="0">
              <a:solidFill>
                <a:srgbClr val="169AE7"/>
              </a:solidFill>
              <a:latin typeface="Calibri"/>
              <a:cs typeface="Calibri"/>
            </a:endParaRPr>
          </a:p>
        </p:txBody>
      </p:sp>
      <p:sp>
        <p:nvSpPr>
          <p:cNvPr id="8" name="TextBox 7"/>
          <p:cNvSpPr txBox="1"/>
          <p:nvPr/>
        </p:nvSpPr>
        <p:spPr>
          <a:xfrm>
            <a:off x="6800081" y="587616"/>
            <a:ext cx="1572847" cy="954107"/>
          </a:xfrm>
          <a:prstGeom prst="rect">
            <a:avLst/>
          </a:prstGeom>
          <a:noFill/>
        </p:spPr>
        <p:txBody>
          <a:bodyPr wrap="square" rtlCol="0">
            <a:spAutoFit/>
          </a:bodyPr>
          <a:lstStyle/>
          <a:p>
            <a:pPr algn="ctr"/>
            <a:r>
              <a:rPr lang="en-US" sz="2800" dirty="0" smtClean="0">
                <a:solidFill>
                  <a:srgbClr val="169AE7"/>
                </a:solidFill>
                <a:latin typeface="Calibri"/>
                <a:cs typeface="Calibri"/>
              </a:rPr>
              <a:t>Interface</a:t>
            </a:r>
          </a:p>
          <a:p>
            <a:pPr algn="ctr"/>
            <a:r>
              <a:rPr lang="en-US" sz="2800" dirty="0" err="1" smtClean="0">
                <a:solidFill>
                  <a:srgbClr val="169AE7"/>
                </a:solidFill>
                <a:latin typeface="Calibri"/>
                <a:cs typeface="Calibri"/>
              </a:rPr>
              <a:t>msg</a:t>
            </a:r>
            <a:endParaRPr lang="en-US" sz="2800" dirty="0">
              <a:solidFill>
                <a:srgbClr val="169AE7"/>
              </a:solidFill>
              <a:latin typeface="Calibri"/>
              <a:cs typeface="Calibri"/>
            </a:endParaRPr>
          </a:p>
        </p:txBody>
      </p:sp>
      <p:sp>
        <p:nvSpPr>
          <p:cNvPr id="35" name="TextBox 34"/>
          <p:cNvSpPr txBox="1"/>
          <p:nvPr/>
        </p:nvSpPr>
        <p:spPr>
          <a:xfrm>
            <a:off x="3834144" y="1672008"/>
            <a:ext cx="2649416" cy="369332"/>
          </a:xfrm>
          <a:prstGeom prst="rect">
            <a:avLst/>
          </a:prstGeom>
          <a:noFill/>
        </p:spPr>
        <p:txBody>
          <a:bodyPr wrap="square" rtlCol="0">
            <a:spAutoFit/>
          </a:bodyPr>
          <a:lstStyle/>
          <a:p>
            <a:pPr algn="ctr"/>
            <a:r>
              <a:rPr lang="en-US" dirty="0" smtClean="0">
                <a:solidFill>
                  <a:prstClr val="black"/>
                </a:solidFill>
                <a:latin typeface="Calibri"/>
                <a:cs typeface="Calibri"/>
              </a:rPr>
              <a:t>match Eth, VLAN, IP, L4</a:t>
            </a:r>
            <a:endParaRPr lang="en-US" dirty="0">
              <a:solidFill>
                <a:prstClr val="black"/>
              </a:solidFill>
              <a:latin typeface="Calibri"/>
              <a:cs typeface="Calibri"/>
            </a:endParaRPr>
          </a:p>
        </p:txBody>
      </p:sp>
      <p:sp>
        <p:nvSpPr>
          <p:cNvPr id="22" name="Rectangle 21"/>
          <p:cNvSpPr/>
          <p:nvPr/>
        </p:nvSpPr>
        <p:spPr>
          <a:xfrm>
            <a:off x="2216360" y="1373064"/>
            <a:ext cx="882163" cy="315464"/>
          </a:xfrm>
          <a:prstGeom prst="rect">
            <a:avLst/>
          </a:prstGeom>
        </p:spPr>
        <p:style>
          <a:lnRef idx="1">
            <a:schemeClr val="accent1"/>
          </a:lnRef>
          <a:fillRef idx="3">
            <a:schemeClr val="accent1"/>
          </a:fillRef>
          <a:effectRef idx="2">
            <a:schemeClr val="accent1"/>
          </a:effectRef>
          <a:fontRef idx="minor">
            <a:schemeClr val="lt1"/>
          </a:fontRef>
        </p:style>
        <p:txBody>
          <a:bodyPr wrap="none" tIns="0" bIns="0" rtlCol="0" anchor="ctr">
            <a:normAutofit/>
          </a:bodyPr>
          <a:lstStyle/>
          <a:p>
            <a:pPr algn="ctr"/>
            <a:r>
              <a:rPr lang="en-US" sz="1400" dirty="0" smtClean="0">
                <a:solidFill>
                  <a:prstClr val="white"/>
                </a:solidFill>
                <a:latin typeface="Calibri"/>
              </a:rPr>
              <a:t>flows</a:t>
            </a:r>
            <a:endParaRPr lang="en-US" sz="1400" dirty="0">
              <a:solidFill>
                <a:prstClr val="white"/>
              </a:solidFill>
              <a:latin typeface="Calibri"/>
            </a:endParaRPr>
          </a:p>
        </p:txBody>
      </p:sp>
      <p:sp>
        <p:nvSpPr>
          <p:cNvPr id="47" name="TextBox 46"/>
          <p:cNvSpPr txBox="1"/>
          <p:nvPr/>
        </p:nvSpPr>
        <p:spPr>
          <a:xfrm>
            <a:off x="105308" y="1356492"/>
            <a:ext cx="956407" cy="892552"/>
          </a:xfrm>
          <a:prstGeom prst="rect">
            <a:avLst/>
          </a:prstGeom>
          <a:noFill/>
        </p:spPr>
        <p:txBody>
          <a:bodyPr wrap="square" rtlCol="0">
            <a:spAutoFit/>
          </a:bodyPr>
          <a:lstStyle/>
          <a:p>
            <a:pPr algn="ctr"/>
            <a:r>
              <a:rPr lang="en-US" sz="3200" dirty="0" smtClean="0">
                <a:solidFill>
                  <a:prstClr val="black"/>
                </a:solidFill>
                <a:latin typeface="Calibri"/>
                <a:cs typeface="Calibri"/>
              </a:rPr>
              <a:t>1.0</a:t>
            </a:r>
          </a:p>
          <a:p>
            <a:pPr algn="ctr"/>
            <a:r>
              <a:rPr lang="en-US" sz="2000" dirty="0" smtClean="0">
                <a:solidFill>
                  <a:prstClr val="black"/>
                </a:solidFill>
                <a:latin typeface="Calibri"/>
                <a:cs typeface="Calibri"/>
              </a:rPr>
              <a:t>Q4 ‘09</a:t>
            </a:r>
            <a:endParaRPr lang="en-US" sz="2000" dirty="0">
              <a:solidFill>
                <a:prstClr val="black"/>
              </a:solidFill>
              <a:latin typeface="Calibri"/>
              <a:cs typeface="Calibri"/>
            </a:endParaRPr>
          </a:p>
        </p:txBody>
      </p:sp>
      <p:sp>
        <p:nvSpPr>
          <p:cNvPr id="52" name="TextBox 51"/>
          <p:cNvSpPr txBox="1"/>
          <p:nvPr/>
        </p:nvSpPr>
        <p:spPr>
          <a:xfrm>
            <a:off x="6483560" y="1348842"/>
            <a:ext cx="2268417" cy="646331"/>
          </a:xfrm>
          <a:prstGeom prst="rect">
            <a:avLst/>
          </a:prstGeom>
          <a:noFill/>
        </p:spPr>
        <p:txBody>
          <a:bodyPr wrap="square" rtlCol="0">
            <a:spAutoFit/>
          </a:bodyPr>
          <a:lstStyle/>
          <a:p>
            <a:pPr algn="ctr"/>
            <a:r>
              <a:rPr lang="en-US" dirty="0" smtClean="0">
                <a:solidFill>
                  <a:prstClr val="black"/>
                </a:solidFill>
                <a:latin typeface="Calibri"/>
                <a:cs typeface="Calibri"/>
              </a:rPr>
              <a:t>single message queue</a:t>
            </a:r>
          </a:p>
          <a:p>
            <a:pPr algn="ctr"/>
            <a:r>
              <a:rPr lang="en-US" dirty="0" err="1" smtClean="0">
                <a:solidFill>
                  <a:prstClr val="black"/>
                </a:solidFill>
                <a:latin typeface="Calibri"/>
                <a:cs typeface="Calibri"/>
              </a:rPr>
              <a:t>w</a:t>
            </a:r>
            <a:r>
              <a:rPr lang="en-US" dirty="0" smtClean="0">
                <a:solidFill>
                  <a:prstClr val="black"/>
                </a:solidFill>
                <a:latin typeface="Calibri"/>
                <a:cs typeface="Calibri"/>
              </a:rPr>
              <a:t>/optional barriers</a:t>
            </a:r>
            <a:endParaRPr lang="en-US" dirty="0">
              <a:solidFill>
                <a:prstClr val="black"/>
              </a:solidFill>
              <a:latin typeface="Calibri"/>
              <a:cs typeface="Calibri"/>
            </a:endParaRPr>
          </a:p>
        </p:txBody>
      </p:sp>
      <p:sp>
        <p:nvSpPr>
          <p:cNvPr id="56" name="Left Brace 55"/>
          <p:cNvSpPr/>
          <p:nvPr/>
        </p:nvSpPr>
        <p:spPr>
          <a:xfrm>
            <a:off x="1062538" y="1173599"/>
            <a:ext cx="294131" cy="1261056"/>
          </a:xfrm>
          <a:prstGeom prst="leftBrace">
            <a:avLst>
              <a:gd name="adj1" fmla="val 8333"/>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169AE7"/>
              </a:solidFill>
              <a:latin typeface="Calibri"/>
            </a:endParaRPr>
          </a:p>
        </p:txBody>
      </p:sp>
      <p:sp>
        <p:nvSpPr>
          <p:cNvPr id="58" name="Rectangle 57"/>
          <p:cNvSpPr/>
          <p:nvPr/>
        </p:nvSpPr>
        <p:spPr>
          <a:xfrm>
            <a:off x="2216360" y="1803727"/>
            <a:ext cx="882163" cy="315464"/>
          </a:xfrm>
          <a:prstGeom prst="rect">
            <a:avLst/>
          </a:prstGeom>
        </p:spPr>
        <p:style>
          <a:lnRef idx="1">
            <a:schemeClr val="accent1"/>
          </a:lnRef>
          <a:fillRef idx="3">
            <a:schemeClr val="accent1"/>
          </a:fillRef>
          <a:effectRef idx="2">
            <a:schemeClr val="accent1"/>
          </a:effectRef>
          <a:fontRef idx="minor">
            <a:schemeClr val="lt1"/>
          </a:fontRef>
        </p:style>
        <p:txBody>
          <a:bodyPr wrap="none" tIns="0" bIns="0" rtlCol="0" anchor="ctr">
            <a:normAutofit/>
          </a:bodyPr>
          <a:lstStyle/>
          <a:p>
            <a:pPr algn="ctr"/>
            <a:r>
              <a:rPr lang="en-US" sz="1400" dirty="0" smtClean="0">
                <a:solidFill>
                  <a:prstClr val="white"/>
                </a:solidFill>
                <a:latin typeface="Calibri"/>
              </a:rPr>
              <a:t>ports</a:t>
            </a:r>
            <a:endParaRPr lang="en-US" sz="1400" dirty="0">
              <a:solidFill>
                <a:prstClr val="white"/>
              </a:solidFill>
              <a:latin typeface="Calibri"/>
            </a:endParaRPr>
          </a:p>
        </p:txBody>
      </p:sp>
      <p:sp>
        <p:nvSpPr>
          <p:cNvPr id="60" name="TextBox 59"/>
          <p:cNvSpPr txBox="1"/>
          <p:nvPr/>
        </p:nvSpPr>
        <p:spPr>
          <a:xfrm>
            <a:off x="4234684" y="1353526"/>
            <a:ext cx="1826845" cy="369332"/>
          </a:xfrm>
          <a:prstGeom prst="rect">
            <a:avLst/>
          </a:prstGeom>
          <a:noFill/>
        </p:spPr>
        <p:txBody>
          <a:bodyPr wrap="square" rtlCol="0">
            <a:spAutoFit/>
          </a:bodyPr>
          <a:lstStyle/>
          <a:p>
            <a:pPr algn="ctr"/>
            <a:r>
              <a:rPr lang="en-US" dirty="0" smtClean="0">
                <a:solidFill>
                  <a:prstClr val="black"/>
                </a:solidFill>
                <a:latin typeface="Calibri"/>
                <a:cs typeface="Calibri"/>
              </a:rPr>
              <a:t>forward {0, 1, </a:t>
            </a:r>
            <a:r>
              <a:rPr lang="en-US" dirty="0" err="1" smtClean="0">
                <a:solidFill>
                  <a:prstClr val="black"/>
                </a:solidFill>
                <a:latin typeface="Calibri"/>
                <a:cs typeface="Calibri"/>
              </a:rPr>
              <a:t>n</a:t>
            </a:r>
            <a:r>
              <a:rPr lang="en-US" dirty="0" smtClean="0">
                <a:solidFill>
                  <a:prstClr val="black"/>
                </a:solidFill>
                <a:latin typeface="Calibri"/>
                <a:cs typeface="Calibri"/>
              </a:rPr>
              <a:t>} </a:t>
            </a:r>
            <a:endParaRPr lang="en-US" dirty="0">
              <a:solidFill>
                <a:prstClr val="black"/>
              </a:solidFill>
              <a:latin typeface="Calibri"/>
              <a:cs typeface="Calibri"/>
            </a:endParaRPr>
          </a:p>
        </p:txBody>
      </p:sp>
      <p:grpSp>
        <p:nvGrpSpPr>
          <p:cNvPr id="2" name="Group 88"/>
          <p:cNvGrpSpPr/>
          <p:nvPr/>
        </p:nvGrpSpPr>
        <p:grpSpPr>
          <a:xfrm>
            <a:off x="105308" y="2523555"/>
            <a:ext cx="6730098" cy="1045251"/>
            <a:chOff x="204254" y="2148344"/>
            <a:chExt cx="6730098" cy="1108969"/>
          </a:xfrm>
          <a:effectLst/>
        </p:grpSpPr>
        <p:sp>
          <p:nvSpPr>
            <p:cNvPr id="57" name="TextBox 56"/>
            <p:cNvSpPr txBox="1"/>
            <p:nvPr/>
          </p:nvSpPr>
          <p:spPr>
            <a:xfrm>
              <a:off x="204254" y="2310351"/>
              <a:ext cx="956407" cy="881654"/>
            </a:xfrm>
            <a:prstGeom prst="rect">
              <a:avLst/>
            </a:prstGeom>
            <a:noFill/>
          </p:spPr>
          <p:txBody>
            <a:bodyPr wrap="square" rtlCol="0">
              <a:spAutoFit/>
            </a:bodyPr>
            <a:lstStyle/>
            <a:p>
              <a:pPr algn="ctr"/>
              <a:r>
                <a:rPr lang="en-US" sz="2800" dirty="0" smtClean="0">
                  <a:solidFill>
                    <a:prstClr val="black"/>
                  </a:solidFill>
                  <a:latin typeface="Calibri"/>
                  <a:cs typeface="Calibri"/>
                </a:rPr>
                <a:t>1.1</a:t>
              </a:r>
            </a:p>
            <a:p>
              <a:pPr algn="ctr"/>
              <a:r>
                <a:rPr lang="en-US" dirty="0" smtClean="0">
                  <a:solidFill>
                    <a:prstClr val="black"/>
                  </a:solidFill>
                  <a:latin typeface="Calibri"/>
                  <a:cs typeface="Calibri"/>
                </a:rPr>
                <a:t>Q1 ‘11</a:t>
              </a:r>
              <a:endParaRPr lang="en-US" dirty="0">
                <a:solidFill>
                  <a:prstClr val="black"/>
                </a:solidFill>
                <a:latin typeface="Calibri"/>
                <a:cs typeface="Calibri"/>
              </a:endParaRPr>
            </a:p>
          </p:txBody>
        </p:sp>
        <p:sp>
          <p:nvSpPr>
            <p:cNvPr id="78" name="TextBox 77"/>
            <p:cNvSpPr txBox="1"/>
            <p:nvPr/>
          </p:nvSpPr>
          <p:spPr>
            <a:xfrm>
              <a:off x="1317787" y="2577717"/>
              <a:ext cx="2863444" cy="391846"/>
            </a:xfrm>
            <a:prstGeom prst="rect">
              <a:avLst/>
            </a:prstGeom>
            <a:noFill/>
          </p:spPr>
          <p:txBody>
            <a:bodyPr wrap="square" rtlCol="0">
              <a:spAutoFit/>
            </a:bodyPr>
            <a:lstStyle/>
            <a:p>
              <a:pPr algn="ctr"/>
              <a:r>
                <a:rPr lang="en-US" dirty="0" smtClean="0">
                  <a:solidFill>
                    <a:prstClr val="black"/>
                  </a:solidFill>
                  <a:latin typeface="Calibri"/>
                  <a:cs typeface="Calibri"/>
                </a:rPr>
                <a:t>+ Multiple Tables/Pipelines:</a:t>
              </a:r>
              <a:endParaRPr lang="en-US" dirty="0">
                <a:solidFill>
                  <a:prstClr val="black"/>
                </a:solidFill>
                <a:latin typeface="Calibri"/>
                <a:cs typeface="Calibri"/>
              </a:endParaRPr>
            </a:p>
          </p:txBody>
        </p:sp>
        <p:sp>
          <p:nvSpPr>
            <p:cNvPr id="79" name="TextBox 78"/>
            <p:cNvSpPr txBox="1"/>
            <p:nvPr/>
          </p:nvSpPr>
          <p:spPr>
            <a:xfrm>
              <a:off x="1935696" y="2185870"/>
              <a:ext cx="1639842" cy="391846"/>
            </a:xfrm>
            <a:prstGeom prst="rect">
              <a:avLst/>
            </a:prstGeom>
            <a:noFill/>
          </p:spPr>
          <p:txBody>
            <a:bodyPr wrap="square" rtlCol="0">
              <a:spAutoFit/>
            </a:bodyPr>
            <a:lstStyle/>
            <a:p>
              <a:pPr algn="ctr"/>
              <a:r>
                <a:rPr lang="en-US" dirty="0" smtClean="0">
                  <a:solidFill>
                    <a:prstClr val="black"/>
                  </a:solidFill>
                  <a:latin typeface="Calibri"/>
                  <a:cs typeface="Calibri"/>
                </a:rPr>
                <a:t>+ Group Tables</a:t>
              </a:r>
              <a:endParaRPr lang="en-US" dirty="0">
                <a:solidFill>
                  <a:prstClr val="black"/>
                </a:solidFill>
                <a:latin typeface="Calibri"/>
                <a:cs typeface="Calibri"/>
              </a:endParaRPr>
            </a:p>
          </p:txBody>
        </p:sp>
        <p:sp>
          <p:nvSpPr>
            <p:cNvPr id="80" name="TextBox 79"/>
            <p:cNvSpPr txBox="1"/>
            <p:nvPr/>
          </p:nvSpPr>
          <p:spPr>
            <a:xfrm>
              <a:off x="4083695" y="2148344"/>
              <a:ext cx="2850657" cy="979615"/>
            </a:xfrm>
            <a:prstGeom prst="rect">
              <a:avLst/>
            </a:prstGeom>
            <a:noFill/>
          </p:spPr>
          <p:txBody>
            <a:bodyPr wrap="square" rtlCol="0">
              <a:spAutoFit/>
            </a:bodyPr>
            <a:lstStyle/>
            <a:p>
              <a:pPr algn="ctr"/>
              <a:r>
                <a:rPr lang="en-US" dirty="0" smtClean="0">
                  <a:solidFill>
                    <a:prstClr val="black"/>
                  </a:solidFill>
                  <a:latin typeface="Calibri"/>
                  <a:cs typeface="Calibri"/>
                </a:rPr>
                <a:t>+ </a:t>
              </a:r>
              <a:r>
                <a:rPr lang="en-US" dirty="0" smtClean="0">
                  <a:solidFill>
                    <a:prstClr val="black"/>
                  </a:solidFill>
                  <a:latin typeface="Calibri"/>
                  <a:cs typeface="Calibri"/>
                  <a:sym typeface="Wingdings"/>
                </a:rPr>
                <a:t>forward</a:t>
              </a:r>
              <a:r>
                <a:rPr lang="en-US" dirty="0" smtClean="0">
                  <a:solidFill>
                    <a:prstClr val="black"/>
                  </a:solidFill>
                  <a:latin typeface="Calibri"/>
                  <a:cs typeface="Calibri"/>
                </a:rPr>
                <a:t> 1-in-n (ECMP)</a:t>
              </a:r>
            </a:p>
            <a:p>
              <a:pPr algn="ctr"/>
              <a:r>
                <a:rPr lang="en-US" dirty="0" smtClean="0">
                  <a:solidFill>
                    <a:prstClr val="black"/>
                  </a:solidFill>
                  <a:latin typeface="Calibri"/>
                  <a:cs typeface="Calibri"/>
                </a:rPr>
                <a:t>+ match </a:t>
              </a:r>
              <a:r>
                <a:rPr lang="en-US" dirty="0" err="1" smtClean="0">
                  <a:solidFill>
                    <a:prstClr val="black"/>
                  </a:solidFill>
                  <a:latin typeface="Calibri"/>
                  <a:cs typeface="Calibri"/>
                </a:rPr>
                <a:t>QinQ</a:t>
              </a:r>
              <a:r>
                <a:rPr lang="en-US" dirty="0" smtClean="0">
                  <a:solidFill>
                    <a:prstClr val="black"/>
                  </a:solidFill>
                  <a:latin typeface="Calibri"/>
                  <a:cs typeface="Calibri"/>
                </a:rPr>
                <a:t>, MPLS, SCTP </a:t>
              </a:r>
            </a:p>
            <a:p>
              <a:pPr algn="ctr"/>
              <a:r>
                <a:rPr lang="en-US" dirty="0" smtClean="0">
                  <a:solidFill>
                    <a:prstClr val="black"/>
                  </a:solidFill>
                  <a:latin typeface="Calibri"/>
                  <a:cs typeface="Calibri"/>
                </a:rPr>
                <a:t>+ match virtual ports</a:t>
              </a:r>
              <a:endParaRPr lang="en-US" dirty="0">
                <a:solidFill>
                  <a:prstClr val="black"/>
                </a:solidFill>
                <a:latin typeface="Calibri"/>
                <a:cs typeface="Calibri"/>
              </a:endParaRPr>
            </a:p>
          </p:txBody>
        </p:sp>
        <p:sp>
          <p:nvSpPr>
            <p:cNvPr id="82" name="Left Brace 81"/>
            <p:cNvSpPr/>
            <p:nvPr/>
          </p:nvSpPr>
          <p:spPr>
            <a:xfrm>
              <a:off x="1166818" y="2148345"/>
              <a:ext cx="299465" cy="1108968"/>
            </a:xfrm>
            <a:prstGeom prst="leftBrace">
              <a:avLst>
                <a:gd name="adj1" fmla="val 8333"/>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grpSp>
      <p:grpSp>
        <p:nvGrpSpPr>
          <p:cNvPr id="3" name="Group 89"/>
          <p:cNvGrpSpPr/>
          <p:nvPr/>
        </p:nvGrpSpPr>
        <p:grpSpPr>
          <a:xfrm>
            <a:off x="116799" y="3497031"/>
            <a:ext cx="8635178" cy="863011"/>
            <a:chOff x="215745" y="4045255"/>
            <a:chExt cx="8635178" cy="1553271"/>
          </a:xfrm>
        </p:grpSpPr>
        <p:sp>
          <p:nvSpPr>
            <p:cNvPr id="81" name="TextBox 80"/>
            <p:cNvSpPr txBox="1"/>
            <p:nvPr/>
          </p:nvSpPr>
          <p:spPr>
            <a:xfrm>
              <a:off x="6469187" y="4435237"/>
              <a:ext cx="2381736" cy="1163285"/>
            </a:xfrm>
            <a:prstGeom prst="rect">
              <a:avLst/>
            </a:prstGeom>
            <a:noFill/>
          </p:spPr>
          <p:txBody>
            <a:bodyPr wrap="square" rtlCol="0">
              <a:spAutoFit/>
            </a:bodyPr>
            <a:lstStyle/>
            <a:p>
              <a:pPr algn="ctr"/>
              <a:r>
                <a:rPr lang="en-US" dirty="0" smtClean="0">
                  <a:solidFill>
                    <a:prstClr val="black"/>
                  </a:solidFill>
                  <a:latin typeface="Calibri"/>
                  <a:cs typeface="Calibri"/>
                </a:rPr>
                <a:t>+ extensible match</a:t>
              </a:r>
            </a:p>
            <a:p>
              <a:pPr algn="ctr"/>
              <a:r>
                <a:rPr lang="en-US" dirty="0" smtClean="0">
                  <a:solidFill>
                    <a:prstClr val="black"/>
                  </a:solidFill>
                  <a:latin typeface="Calibri"/>
                  <a:cs typeface="Calibri"/>
                </a:rPr>
                <a:t>+ extensible actions </a:t>
              </a:r>
              <a:endParaRPr lang="en-US" dirty="0">
                <a:solidFill>
                  <a:prstClr val="black"/>
                </a:solidFill>
                <a:latin typeface="Calibri"/>
                <a:cs typeface="Calibri"/>
              </a:endParaRPr>
            </a:p>
          </p:txBody>
        </p:sp>
        <p:sp>
          <p:nvSpPr>
            <p:cNvPr id="83" name="Left Brace 82"/>
            <p:cNvSpPr/>
            <p:nvPr/>
          </p:nvSpPr>
          <p:spPr>
            <a:xfrm>
              <a:off x="1172152" y="4353174"/>
              <a:ext cx="294131" cy="1117600"/>
            </a:xfrm>
            <a:prstGeom prst="leftBrace">
              <a:avLst>
                <a:gd name="adj1" fmla="val 8333"/>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4" name="TextBox 83"/>
            <p:cNvSpPr txBox="1"/>
            <p:nvPr/>
          </p:nvSpPr>
          <p:spPr>
            <a:xfrm>
              <a:off x="215745" y="4045255"/>
              <a:ext cx="956407" cy="1495652"/>
            </a:xfrm>
            <a:prstGeom prst="rect">
              <a:avLst/>
            </a:prstGeom>
            <a:noFill/>
          </p:spPr>
          <p:txBody>
            <a:bodyPr wrap="square" rtlCol="0">
              <a:spAutoFit/>
            </a:bodyPr>
            <a:lstStyle/>
            <a:p>
              <a:pPr algn="ctr"/>
              <a:r>
                <a:rPr lang="en-US" sz="2800" dirty="0" smtClean="0">
                  <a:solidFill>
                    <a:prstClr val="black"/>
                  </a:solidFill>
                  <a:latin typeface="Calibri"/>
                  <a:cs typeface="Calibri"/>
                </a:rPr>
                <a:t>1.2</a:t>
              </a:r>
            </a:p>
            <a:p>
              <a:pPr algn="ctr"/>
              <a:r>
                <a:rPr lang="en-US" dirty="0" smtClean="0">
                  <a:solidFill>
                    <a:prstClr val="black"/>
                  </a:solidFill>
                  <a:latin typeface="Calibri"/>
                  <a:cs typeface="Calibri"/>
                </a:rPr>
                <a:t>Q4 ‘11</a:t>
              </a:r>
              <a:endParaRPr lang="en-US" dirty="0">
                <a:solidFill>
                  <a:prstClr val="black"/>
                </a:solidFill>
                <a:latin typeface="Calibri"/>
                <a:cs typeface="Calibri"/>
              </a:endParaRPr>
            </a:p>
          </p:txBody>
        </p:sp>
        <p:sp>
          <p:nvSpPr>
            <p:cNvPr id="87" name="TextBox 86"/>
            <p:cNvSpPr txBox="1"/>
            <p:nvPr/>
          </p:nvSpPr>
          <p:spPr>
            <a:xfrm>
              <a:off x="3959465" y="4435241"/>
              <a:ext cx="2381736" cy="1163285"/>
            </a:xfrm>
            <a:prstGeom prst="rect">
              <a:avLst/>
            </a:prstGeom>
            <a:noFill/>
          </p:spPr>
          <p:txBody>
            <a:bodyPr wrap="square" rtlCol="0">
              <a:spAutoFit/>
            </a:bodyPr>
            <a:lstStyle/>
            <a:p>
              <a:pPr algn="ctr"/>
              <a:r>
                <a:rPr lang="en-US" dirty="0" smtClean="0">
                  <a:solidFill>
                    <a:prstClr val="black"/>
                  </a:solidFill>
                  <a:latin typeface="Calibri"/>
                  <a:cs typeface="Calibri"/>
                </a:rPr>
                <a:t>+ IPv6</a:t>
              </a:r>
            </a:p>
            <a:p>
              <a:pPr algn="ctr"/>
              <a:r>
                <a:rPr lang="en-US" dirty="0" smtClean="0">
                  <a:solidFill>
                    <a:prstClr val="black"/>
                  </a:solidFill>
                  <a:latin typeface="Calibri"/>
                  <a:cs typeface="Calibri"/>
                </a:rPr>
                <a:t>+ multiple controllers</a:t>
              </a:r>
              <a:endParaRPr lang="en-US" dirty="0">
                <a:solidFill>
                  <a:prstClr val="black"/>
                </a:solidFill>
                <a:latin typeface="Calibri"/>
                <a:cs typeface="Calibri"/>
              </a:endParaRPr>
            </a:p>
          </p:txBody>
        </p:sp>
      </p:grpSp>
      <p:grpSp>
        <p:nvGrpSpPr>
          <p:cNvPr id="4" name="Group 90"/>
          <p:cNvGrpSpPr/>
          <p:nvPr/>
        </p:nvGrpSpPr>
        <p:grpSpPr>
          <a:xfrm>
            <a:off x="105308" y="4377808"/>
            <a:ext cx="6209027" cy="800219"/>
            <a:chOff x="221079" y="5584264"/>
            <a:chExt cx="6209027" cy="1085883"/>
          </a:xfrm>
        </p:grpSpPr>
        <p:sp>
          <p:nvSpPr>
            <p:cNvPr id="85" name="Left Brace 84"/>
            <p:cNvSpPr/>
            <p:nvPr/>
          </p:nvSpPr>
          <p:spPr>
            <a:xfrm>
              <a:off x="1177486" y="5602170"/>
              <a:ext cx="305622" cy="1010904"/>
            </a:xfrm>
            <a:prstGeom prst="leftBrace">
              <a:avLst>
                <a:gd name="adj1" fmla="val 8333"/>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6" name="TextBox 85"/>
            <p:cNvSpPr txBox="1"/>
            <p:nvPr/>
          </p:nvSpPr>
          <p:spPr>
            <a:xfrm>
              <a:off x="221079" y="5584264"/>
              <a:ext cx="956407" cy="1085883"/>
            </a:xfrm>
            <a:prstGeom prst="rect">
              <a:avLst/>
            </a:prstGeom>
            <a:noFill/>
          </p:spPr>
          <p:txBody>
            <a:bodyPr wrap="square" rtlCol="0">
              <a:spAutoFit/>
            </a:bodyPr>
            <a:lstStyle/>
            <a:p>
              <a:pPr algn="ctr"/>
              <a:r>
                <a:rPr lang="en-US" sz="2800" dirty="0" smtClean="0">
                  <a:solidFill>
                    <a:prstClr val="black"/>
                  </a:solidFill>
                  <a:latin typeface="Calibri"/>
                  <a:cs typeface="Calibri"/>
                </a:rPr>
                <a:t>1.3</a:t>
              </a:r>
            </a:p>
            <a:p>
              <a:pPr algn="ctr"/>
              <a:r>
                <a:rPr lang="en-US" dirty="0" smtClean="0">
                  <a:solidFill>
                    <a:prstClr val="black"/>
                  </a:solidFill>
                  <a:latin typeface="Calibri"/>
                  <a:cs typeface="Calibri"/>
                </a:rPr>
                <a:t>Q2 ‘12</a:t>
              </a:r>
              <a:endParaRPr lang="en-US" dirty="0">
                <a:solidFill>
                  <a:prstClr val="black"/>
                </a:solidFill>
                <a:latin typeface="Calibri"/>
                <a:cs typeface="Calibri"/>
              </a:endParaRPr>
            </a:p>
          </p:txBody>
        </p:sp>
        <p:sp>
          <p:nvSpPr>
            <p:cNvPr id="88" name="TextBox 87"/>
            <p:cNvSpPr txBox="1"/>
            <p:nvPr/>
          </p:nvSpPr>
          <p:spPr>
            <a:xfrm>
              <a:off x="4048370" y="5736015"/>
              <a:ext cx="2381736" cy="877059"/>
            </a:xfrm>
            <a:prstGeom prst="rect">
              <a:avLst/>
            </a:prstGeom>
            <a:noFill/>
          </p:spPr>
          <p:txBody>
            <a:bodyPr wrap="square" rtlCol="0">
              <a:spAutoFit/>
            </a:bodyPr>
            <a:lstStyle/>
            <a:p>
              <a:pPr algn="ctr"/>
              <a:r>
                <a:rPr lang="en-US" dirty="0" smtClean="0">
                  <a:solidFill>
                    <a:prstClr val="black"/>
                  </a:solidFill>
                  <a:latin typeface="Calibri"/>
                  <a:cs typeface="Calibri"/>
                </a:rPr>
                <a:t>+ per-flow metering</a:t>
              </a:r>
            </a:p>
            <a:p>
              <a:pPr algn="ctr"/>
              <a:r>
                <a:rPr lang="en-US" dirty="0" smtClean="0">
                  <a:solidFill>
                    <a:prstClr val="black"/>
                  </a:solidFill>
                  <a:latin typeface="Calibri"/>
                  <a:cs typeface="Calibri"/>
                </a:rPr>
                <a:t>+ tunnel-id</a:t>
              </a:r>
              <a:endParaRPr lang="en-US" dirty="0">
                <a:solidFill>
                  <a:prstClr val="black"/>
                </a:solidFill>
                <a:latin typeface="Calibri"/>
                <a:cs typeface="Calibri"/>
              </a:endParaRPr>
            </a:p>
          </p:txBody>
        </p:sp>
      </p:grpSp>
      <p:sp>
        <p:nvSpPr>
          <p:cNvPr id="92" name="TextBox 91"/>
          <p:cNvSpPr txBox="1"/>
          <p:nvPr/>
        </p:nvSpPr>
        <p:spPr>
          <a:xfrm>
            <a:off x="149793" y="135702"/>
            <a:ext cx="8863199" cy="461665"/>
          </a:xfrm>
          <a:prstGeom prst="rect">
            <a:avLst/>
          </a:prstGeom>
          <a:noFill/>
        </p:spPr>
        <p:txBody>
          <a:bodyPr wrap="square" rtlCol="0">
            <a:spAutoFit/>
          </a:bodyPr>
          <a:lstStyle/>
          <a:p>
            <a:r>
              <a:rPr lang="en-US" sz="2400" dirty="0" err="1" smtClean="0">
                <a:solidFill>
                  <a:prstClr val="black"/>
                </a:solidFill>
                <a:latin typeface="Calibri"/>
                <a:cs typeface="Calibri"/>
              </a:rPr>
              <a:t>OpenFlow</a:t>
            </a:r>
            <a:r>
              <a:rPr lang="en-US" sz="2400" dirty="0" smtClean="0">
                <a:solidFill>
                  <a:prstClr val="black"/>
                </a:solidFill>
                <a:latin typeface="Calibri"/>
                <a:cs typeface="Calibri"/>
              </a:rPr>
              <a:t> has </a:t>
            </a:r>
            <a:r>
              <a:rPr lang="en-US" sz="2400" b="1" dirty="0" smtClean="0">
                <a:solidFill>
                  <a:prstClr val="black"/>
                </a:solidFill>
                <a:latin typeface="Calibri"/>
                <a:cs typeface="Calibri"/>
              </a:rPr>
              <a:t>evolved </a:t>
            </a:r>
            <a:r>
              <a:rPr lang="en-US" sz="2400" dirty="0" smtClean="0">
                <a:solidFill>
                  <a:prstClr val="black"/>
                </a:solidFill>
                <a:latin typeface="Calibri"/>
                <a:cs typeface="Calibri"/>
              </a:rPr>
              <a:t>towards production readiness.</a:t>
            </a:r>
            <a:endParaRPr lang="en-US" sz="2400" dirty="0">
              <a:solidFill>
                <a:prstClr val="black"/>
              </a:solidFill>
              <a:latin typeface="Calibri"/>
              <a:cs typeface="Calibri"/>
            </a:endParaRPr>
          </a:p>
        </p:txBody>
      </p:sp>
      <p:sp>
        <p:nvSpPr>
          <p:cNvPr id="39" name="TextBox 38"/>
          <p:cNvSpPr txBox="1"/>
          <p:nvPr/>
        </p:nvSpPr>
        <p:spPr>
          <a:xfrm>
            <a:off x="6403235" y="4489640"/>
            <a:ext cx="2381736" cy="646331"/>
          </a:xfrm>
          <a:prstGeom prst="rect">
            <a:avLst/>
          </a:prstGeom>
          <a:noFill/>
        </p:spPr>
        <p:txBody>
          <a:bodyPr wrap="square" rtlCol="0">
            <a:spAutoFit/>
          </a:bodyPr>
          <a:lstStyle/>
          <a:p>
            <a:pPr algn="ctr"/>
            <a:r>
              <a:rPr lang="en-US" dirty="0" smtClean="0">
                <a:solidFill>
                  <a:prstClr val="black"/>
                </a:solidFill>
                <a:latin typeface="Calibri"/>
                <a:cs typeface="Calibri"/>
              </a:rPr>
              <a:t>+ multiple channels (auxiliary connections)</a:t>
            </a:r>
            <a:endParaRPr lang="en-US" dirty="0">
              <a:solidFill>
                <a:prstClr val="black"/>
              </a:solidFill>
              <a:latin typeface="Calibri"/>
              <a:cs typeface="Calibri"/>
            </a:endParaRPr>
          </a:p>
        </p:txBody>
      </p:sp>
      <p:grpSp>
        <p:nvGrpSpPr>
          <p:cNvPr id="7" name="Group 90"/>
          <p:cNvGrpSpPr/>
          <p:nvPr/>
        </p:nvGrpSpPr>
        <p:grpSpPr>
          <a:xfrm>
            <a:off x="108864" y="5330427"/>
            <a:ext cx="3875885" cy="800219"/>
            <a:chOff x="221079" y="5584264"/>
            <a:chExt cx="3875885" cy="1085883"/>
          </a:xfrm>
        </p:grpSpPr>
        <p:sp>
          <p:nvSpPr>
            <p:cNvPr id="40" name="Left Brace 39"/>
            <p:cNvSpPr/>
            <p:nvPr/>
          </p:nvSpPr>
          <p:spPr>
            <a:xfrm>
              <a:off x="1177486" y="5602170"/>
              <a:ext cx="305622" cy="1010904"/>
            </a:xfrm>
            <a:prstGeom prst="leftBrace">
              <a:avLst>
                <a:gd name="adj1" fmla="val 8333"/>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41" name="TextBox 40"/>
            <p:cNvSpPr txBox="1"/>
            <p:nvPr/>
          </p:nvSpPr>
          <p:spPr>
            <a:xfrm>
              <a:off x="221079" y="5584264"/>
              <a:ext cx="956407" cy="1085883"/>
            </a:xfrm>
            <a:prstGeom prst="rect">
              <a:avLst/>
            </a:prstGeom>
            <a:noFill/>
          </p:spPr>
          <p:txBody>
            <a:bodyPr wrap="square" rtlCol="0">
              <a:spAutoFit/>
            </a:bodyPr>
            <a:lstStyle/>
            <a:p>
              <a:pPr algn="ctr"/>
              <a:r>
                <a:rPr lang="en-US" sz="2800" dirty="0" smtClean="0">
                  <a:solidFill>
                    <a:prstClr val="black"/>
                  </a:solidFill>
                  <a:latin typeface="Calibri"/>
                  <a:cs typeface="Calibri"/>
                </a:rPr>
                <a:t>1.4</a:t>
              </a:r>
            </a:p>
            <a:p>
              <a:pPr algn="ctr"/>
              <a:r>
                <a:rPr lang="en-US" dirty="0" smtClean="0">
                  <a:solidFill>
                    <a:prstClr val="black"/>
                  </a:solidFill>
                  <a:latin typeface="Calibri"/>
                  <a:cs typeface="Calibri"/>
                </a:rPr>
                <a:t>Q4 ‘13</a:t>
              </a:r>
              <a:endParaRPr lang="en-US" dirty="0">
                <a:solidFill>
                  <a:prstClr val="black"/>
                </a:solidFill>
                <a:latin typeface="Calibri"/>
                <a:cs typeface="Calibri"/>
              </a:endParaRPr>
            </a:p>
          </p:txBody>
        </p:sp>
        <p:sp>
          <p:nvSpPr>
            <p:cNvPr id="42" name="TextBox 41"/>
            <p:cNvSpPr txBox="1"/>
            <p:nvPr/>
          </p:nvSpPr>
          <p:spPr>
            <a:xfrm>
              <a:off x="1715228" y="5736015"/>
              <a:ext cx="2381736" cy="877058"/>
            </a:xfrm>
            <a:prstGeom prst="rect">
              <a:avLst/>
            </a:prstGeom>
            <a:noFill/>
          </p:spPr>
          <p:txBody>
            <a:bodyPr wrap="square" rtlCol="0">
              <a:spAutoFit/>
            </a:bodyPr>
            <a:lstStyle/>
            <a:p>
              <a:pPr algn="ctr"/>
              <a:r>
                <a:rPr lang="en-US" dirty="0" smtClean="0">
                  <a:solidFill>
                    <a:prstClr val="black"/>
                  </a:solidFill>
                  <a:latin typeface="Calibri"/>
                  <a:cs typeface="Calibri"/>
                </a:rPr>
                <a:t>+ optical ports</a:t>
              </a:r>
            </a:p>
            <a:p>
              <a:pPr algn="ctr"/>
              <a:r>
                <a:rPr lang="en-US" dirty="0" smtClean="0">
                  <a:solidFill>
                    <a:prstClr val="black"/>
                  </a:solidFill>
                  <a:latin typeface="Calibri"/>
                  <a:cs typeface="Calibri"/>
                </a:rPr>
                <a:t>+ synchronized tables</a:t>
              </a:r>
              <a:endParaRPr lang="en-US" dirty="0">
                <a:solidFill>
                  <a:prstClr val="black"/>
                </a:solidFill>
                <a:latin typeface="Calibri"/>
                <a:cs typeface="Calibri"/>
              </a:endParaRPr>
            </a:p>
          </p:txBody>
        </p:sp>
      </p:grpSp>
      <p:sp>
        <p:nvSpPr>
          <p:cNvPr id="43" name="TextBox 42"/>
          <p:cNvSpPr txBox="1"/>
          <p:nvPr/>
        </p:nvSpPr>
        <p:spPr>
          <a:xfrm>
            <a:off x="6406791" y="5442259"/>
            <a:ext cx="2381736" cy="369332"/>
          </a:xfrm>
          <a:prstGeom prst="rect">
            <a:avLst/>
          </a:prstGeom>
          <a:noFill/>
        </p:spPr>
        <p:txBody>
          <a:bodyPr wrap="square" rtlCol="0">
            <a:spAutoFit/>
          </a:bodyPr>
          <a:lstStyle/>
          <a:p>
            <a:pPr algn="ctr"/>
            <a:r>
              <a:rPr lang="en-US" dirty="0" smtClean="0">
                <a:solidFill>
                  <a:prstClr val="black"/>
                </a:solidFill>
                <a:latin typeface="Calibri"/>
                <a:cs typeface="Calibri"/>
              </a:rPr>
              <a:t>+ bundle messages</a:t>
            </a:r>
            <a:endParaRPr lang="en-US" dirty="0">
              <a:solidFill>
                <a:prstClr val="black"/>
              </a:solidFill>
              <a:latin typeface="Calibri"/>
              <a:cs typeface="Calibri"/>
            </a:endParaRPr>
          </a:p>
        </p:txBody>
      </p:sp>
      <p:sp>
        <p:nvSpPr>
          <p:cNvPr id="34" name="Rectangle 33"/>
          <p:cNvSpPr/>
          <p:nvPr/>
        </p:nvSpPr>
        <p:spPr>
          <a:xfrm>
            <a:off x="0" y="6191762"/>
            <a:ext cx="9144000" cy="66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645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Multiple Tables in OF1.3</a:t>
            </a:r>
            <a:endParaRPr lang="en-US" dirty="0"/>
          </a:p>
        </p:txBody>
      </p:sp>
      <p:sp>
        <p:nvSpPr>
          <p:cNvPr id="3" name="Content Placeholder 2"/>
          <p:cNvSpPr>
            <a:spLocks noGrp="1"/>
          </p:cNvSpPr>
          <p:nvPr>
            <p:ph idx="1"/>
          </p:nvPr>
        </p:nvSpPr>
        <p:spPr>
          <a:xfrm>
            <a:off x="457200" y="5437631"/>
            <a:ext cx="8229600" cy="931863"/>
          </a:xfrm>
        </p:spPr>
        <p:txBody>
          <a:bodyPr/>
          <a:lstStyle/>
          <a:p>
            <a:r>
              <a:rPr lang="en-US" dirty="0" err="1" smtClean="0"/>
              <a:t>Untyped</a:t>
            </a:r>
            <a:r>
              <a:rPr lang="en-US" dirty="0" smtClean="0"/>
              <a:t>, Feed-forward, Skip ahead, Early exit</a:t>
            </a:r>
          </a:p>
          <a:p>
            <a:endParaRPr lang="en-US" dirty="0"/>
          </a:p>
        </p:txBody>
      </p:sp>
      <p:pic>
        <p:nvPicPr>
          <p:cNvPr id="1026" name="Picture 2"/>
          <p:cNvPicPr>
            <a:picLocks noChangeAspect="1" noChangeArrowheads="1"/>
          </p:cNvPicPr>
          <p:nvPr/>
        </p:nvPicPr>
        <p:blipFill>
          <a:blip r:embed="rId3"/>
          <a:srcRect/>
          <a:stretch>
            <a:fillRect/>
          </a:stretch>
        </p:blipFill>
        <p:spPr bwMode="auto">
          <a:xfrm>
            <a:off x="181435" y="890623"/>
            <a:ext cx="7075933" cy="4668929"/>
          </a:xfrm>
          <a:prstGeom prst="rect">
            <a:avLst/>
          </a:prstGeom>
          <a:noFill/>
          <a:ln w="9525">
            <a:noFill/>
            <a:miter lim="800000"/>
            <a:headEnd/>
            <a:tailEnd/>
          </a:ln>
        </p:spPr>
      </p:pic>
      <p:pic>
        <p:nvPicPr>
          <p:cNvPr id="5" name="Picture 2"/>
          <p:cNvPicPr>
            <a:picLocks noChangeAspect="1" noChangeArrowheads="1"/>
          </p:cNvPicPr>
          <p:nvPr/>
        </p:nvPicPr>
        <p:blipFill>
          <a:blip r:embed="rId4"/>
          <a:srcRect/>
          <a:stretch>
            <a:fillRect/>
          </a:stretch>
        </p:blipFill>
        <p:spPr bwMode="auto">
          <a:xfrm>
            <a:off x="7053254" y="0"/>
            <a:ext cx="2472040" cy="2986121"/>
          </a:xfrm>
          <a:prstGeom prst="rect">
            <a:avLst/>
          </a:prstGeom>
          <a:noFill/>
          <a:ln w="9525">
            <a:noFill/>
            <a:miter lim="800000"/>
            <a:headEnd/>
            <a:tailEnd/>
          </a:ln>
        </p:spPr>
      </p:pic>
      <p:sp>
        <p:nvSpPr>
          <p:cNvPr id="6" name="Rectangle 5"/>
          <p:cNvSpPr/>
          <p:nvPr/>
        </p:nvSpPr>
        <p:spPr>
          <a:xfrm>
            <a:off x="0" y="6191762"/>
            <a:ext cx="9144000" cy="66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5214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26" y="856358"/>
            <a:ext cx="6803784" cy="5509200"/>
          </a:xfrm>
          <a:prstGeom prst="rect">
            <a:avLst/>
          </a:prstGeom>
          <a:noFill/>
        </p:spPr>
        <p:txBody>
          <a:bodyPr wrap="square" rtlCol="0">
            <a:spAutoFit/>
          </a:bodyPr>
          <a:lstStyle/>
          <a:p>
            <a:pPr marL="285750" indent="-285750">
              <a:buFont typeface="Arial"/>
              <a:buChar char="•"/>
            </a:pPr>
            <a:r>
              <a:rPr lang="en-US" sz="3200">
                <a:solidFill>
                  <a:srgbClr val="595959"/>
                </a:solidFill>
              </a:rPr>
              <a:t>OpenFlow 1.3</a:t>
            </a:r>
          </a:p>
          <a:p>
            <a:pPr marL="285750" indent="-285750">
              <a:buFont typeface="Arial"/>
              <a:buChar char="•"/>
            </a:pPr>
            <a:endParaRPr lang="en-US" sz="3200"/>
          </a:p>
          <a:p>
            <a:pPr marL="285750" indent="-285750">
              <a:buFont typeface="Arial"/>
              <a:buChar char="•"/>
            </a:pPr>
            <a:r>
              <a:rPr lang="en-US" sz="3200" b="1"/>
              <a:t>Segment Routing </a:t>
            </a:r>
          </a:p>
          <a:p>
            <a:pPr marL="285750" indent="-285750">
              <a:buFont typeface="Arial"/>
              <a:buChar char="•"/>
            </a:pPr>
            <a:endParaRPr lang="en-US" sz="3200"/>
          </a:p>
          <a:p>
            <a:pPr marL="285750" indent="-285750">
              <a:buFont typeface="Arial"/>
              <a:buChar char="•"/>
            </a:pPr>
            <a:r>
              <a:rPr lang="en-US" sz="3200">
                <a:solidFill>
                  <a:srgbClr val="595959"/>
                </a:solidFill>
              </a:rPr>
              <a:t>Leaf-Spine Fabric</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Broadcom’s OF-DPA</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Analytics driven Traffic Engineering</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ONOS &amp; Flow-Objective</a:t>
            </a:r>
            <a:r>
              <a:rPr lang="en-US" sz="3200"/>
              <a:t>s</a:t>
            </a:r>
          </a:p>
        </p:txBody>
      </p:sp>
      <p:sp>
        <p:nvSpPr>
          <p:cNvPr id="3" name="Title 1"/>
          <p:cNvSpPr txBox="1">
            <a:spLocks/>
          </p:cNvSpPr>
          <p:nvPr/>
        </p:nvSpPr>
        <p:spPr>
          <a:xfrm>
            <a:off x="457200" y="60465"/>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latin typeface="Calibri"/>
              </a:rPr>
              <a:t>Outline</a:t>
            </a:r>
            <a:endParaRPr lang="en-US" sz="3600" dirty="0">
              <a:solidFill>
                <a:prstClr val="black"/>
              </a:solidFill>
              <a:latin typeface="Calibri"/>
            </a:endParaRPr>
          </a:p>
        </p:txBody>
      </p:sp>
    </p:spTree>
    <p:extLst>
      <p:ext uri="{BB962C8B-B14F-4D97-AF65-F5344CB8AC3E}">
        <p14:creationId xmlns:p14="http://schemas.microsoft.com/office/powerpoint/2010/main" val="8805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750" y="10463"/>
            <a:ext cx="9031249" cy="635458"/>
          </a:xfrm>
          <a:prstGeom prst="rect">
            <a:avLst/>
          </a:prstGeom>
        </p:spPr>
        <p:txBody>
          <a:bodyPr/>
          <a:lstStyle/>
          <a:p>
            <a:pPr algn="ctr">
              <a:spcBef>
                <a:spcPct val="0"/>
              </a:spcBef>
              <a:defRPr/>
            </a:pPr>
            <a:r>
              <a:rPr lang="en-US" sz="4000" dirty="0" smtClean="0">
                <a:solidFill>
                  <a:srgbClr val="4BACC6">
                    <a:lumMod val="40000"/>
                    <a:lumOff val="60000"/>
                  </a:srgbClr>
                </a:solidFill>
                <a:latin typeface="Calibri"/>
              </a:rPr>
              <a:t>Routing Service: Scenario # 1</a:t>
            </a:r>
            <a:endParaRPr lang="en-US" sz="4000" dirty="0">
              <a:solidFill>
                <a:srgbClr val="4BACC6">
                  <a:lumMod val="40000"/>
                  <a:lumOff val="60000"/>
                </a:srgbClr>
              </a:solidFill>
              <a:latin typeface="Calibri"/>
            </a:endParaRPr>
          </a:p>
        </p:txBody>
      </p:sp>
      <p:grpSp>
        <p:nvGrpSpPr>
          <p:cNvPr id="3" name="Group 2"/>
          <p:cNvGrpSpPr/>
          <p:nvPr/>
        </p:nvGrpSpPr>
        <p:grpSpPr>
          <a:xfrm>
            <a:off x="1371600" y="1836003"/>
            <a:ext cx="6629400" cy="3352800"/>
            <a:chOff x="1981200" y="1524000"/>
            <a:chExt cx="5638800" cy="2481889"/>
          </a:xfrm>
        </p:grpSpPr>
        <p:pic>
          <p:nvPicPr>
            <p:cNvPr id="4" name="Picture 3"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0" y="2057400"/>
              <a:ext cx="914400" cy="1186489"/>
            </a:xfrm>
            <a:prstGeom prst="rect">
              <a:avLst/>
            </a:prstGeom>
          </p:spPr>
        </p:pic>
        <p:pic>
          <p:nvPicPr>
            <p:cNvPr id="5" name="Picture 4"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1524000"/>
              <a:ext cx="914400" cy="1186489"/>
            </a:xfrm>
            <a:prstGeom prst="rect">
              <a:avLst/>
            </a:prstGeom>
          </p:spPr>
        </p:pic>
        <p:pic>
          <p:nvPicPr>
            <p:cNvPr id="6" name="Picture 5"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2743200"/>
              <a:ext cx="914400" cy="1186489"/>
            </a:xfrm>
            <a:prstGeom prst="rect">
              <a:avLst/>
            </a:prstGeom>
          </p:spPr>
        </p:pic>
        <p:pic>
          <p:nvPicPr>
            <p:cNvPr id="7" name="Picture 6"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0" y="1524000"/>
              <a:ext cx="914400" cy="1186489"/>
            </a:xfrm>
            <a:prstGeom prst="rect">
              <a:avLst/>
            </a:prstGeom>
          </p:spPr>
        </p:pic>
        <p:pic>
          <p:nvPicPr>
            <p:cNvPr id="8" name="Picture 7"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0" y="2819400"/>
              <a:ext cx="914400" cy="1186489"/>
            </a:xfrm>
            <a:prstGeom prst="rect">
              <a:avLst/>
            </a:prstGeom>
          </p:spPr>
        </p:pic>
        <p:pic>
          <p:nvPicPr>
            <p:cNvPr id="9" name="Picture 8"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200" y="2057400"/>
              <a:ext cx="914400" cy="1186489"/>
            </a:xfrm>
            <a:prstGeom prst="rect">
              <a:avLst/>
            </a:prstGeom>
          </p:spPr>
        </p:pic>
        <p:cxnSp>
          <p:nvCxnSpPr>
            <p:cNvPr id="10" name="Straight Connector 9"/>
            <p:cNvCxnSpPr/>
            <p:nvPr/>
          </p:nvCxnSpPr>
          <p:spPr>
            <a:xfrm flipV="1">
              <a:off x="2743200" y="2286001"/>
              <a:ext cx="838200" cy="3047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7000" y="2819400"/>
              <a:ext cx="9144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14800" y="2209800"/>
              <a:ext cx="838200"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86200" y="2362200"/>
              <a:ext cx="0" cy="76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91000" y="3352800"/>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57800" y="2362200"/>
              <a:ext cx="0" cy="685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62600" y="2286000"/>
              <a:ext cx="1295400" cy="381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15000" y="2819400"/>
              <a:ext cx="12192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858000" y="2674203"/>
            <a:ext cx="609600" cy="369332"/>
          </a:xfrm>
          <a:prstGeom prst="rect">
            <a:avLst/>
          </a:prstGeom>
          <a:noFill/>
        </p:spPr>
        <p:txBody>
          <a:bodyPr wrap="square" rtlCol="0">
            <a:spAutoFit/>
          </a:bodyPr>
          <a:lstStyle/>
          <a:p>
            <a:r>
              <a:rPr lang="en-US" dirty="0" smtClean="0">
                <a:solidFill>
                  <a:prstClr val="white"/>
                </a:solidFill>
                <a:latin typeface="Calibri"/>
              </a:rPr>
              <a:t>106</a:t>
            </a:r>
            <a:endParaRPr lang="en-US" dirty="0">
              <a:solidFill>
                <a:prstClr val="white"/>
              </a:solidFill>
              <a:latin typeface="Calibri"/>
            </a:endParaRPr>
          </a:p>
        </p:txBody>
      </p:sp>
      <p:sp>
        <p:nvSpPr>
          <p:cNvPr id="19" name="TextBox 18"/>
          <p:cNvSpPr txBox="1"/>
          <p:nvPr/>
        </p:nvSpPr>
        <p:spPr>
          <a:xfrm>
            <a:off x="2819400" y="2000071"/>
            <a:ext cx="609600" cy="369332"/>
          </a:xfrm>
          <a:prstGeom prst="rect">
            <a:avLst/>
          </a:prstGeom>
          <a:noFill/>
        </p:spPr>
        <p:txBody>
          <a:bodyPr wrap="square" rtlCol="0">
            <a:spAutoFit/>
          </a:bodyPr>
          <a:lstStyle/>
          <a:p>
            <a:r>
              <a:rPr lang="en-US" dirty="0" smtClean="0">
                <a:solidFill>
                  <a:prstClr val="white"/>
                </a:solidFill>
                <a:latin typeface="Calibri"/>
              </a:rPr>
              <a:t>102</a:t>
            </a:r>
            <a:endParaRPr lang="en-US" dirty="0">
              <a:solidFill>
                <a:prstClr val="white"/>
              </a:solidFill>
              <a:latin typeface="Calibri"/>
            </a:endParaRPr>
          </a:p>
        </p:txBody>
      </p:sp>
      <p:sp>
        <p:nvSpPr>
          <p:cNvPr id="20" name="TextBox 19"/>
          <p:cNvSpPr txBox="1"/>
          <p:nvPr/>
        </p:nvSpPr>
        <p:spPr>
          <a:xfrm>
            <a:off x="2971800" y="4655403"/>
            <a:ext cx="609600" cy="369332"/>
          </a:xfrm>
          <a:prstGeom prst="rect">
            <a:avLst/>
          </a:prstGeom>
          <a:noFill/>
        </p:spPr>
        <p:txBody>
          <a:bodyPr wrap="square" rtlCol="0">
            <a:spAutoFit/>
          </a:bodyPr>
          <a:lstStyle/>
          <a:p>
            <a:r>
              <a:rPr lang="en-US" dirty="0" smtClean="0">
                <a:solidFill>
                  <a:prstClr val="white"/>
                </a:solidFill>
                <a:latin typeface="Calibri"/>
              </a:rPr>
              <a:t>103</a:t>
            </a:r>
            <a:endParaRPr lang="en-US" dirty="0">
              <a:solidFill>
                <a:prstClr val="white"/>
              </a:solidFill>
              <a:latin typeface="Calibri"/>
            </a:endParaRPr>
          </a:p>
        </p:txBody>
      </p:sp>
      <p:sp>
        <p:nvSpPr>
          <p:cNvPr id="21" name="TextBox 20"/>
          <p:cNvSpPr txBox="1"/>
          <p:nvPr/>
        </p:nvSpPr>
        <p:spPr>
          <a:xfrm>
            <a:off x="4876800" y="4590871"/>
            <a:ext cx="609600" cy="369332"/>
          </a:xfrm>
          <a:prstGeom prst="rect">
            <a:avLst/>
          </a:prstGeom>
          <a:noFill/>
        </p:spPr>
        <p:txBody>
          <a:bodyPr wrap="square" rtlCol="0">
            <a:spAutoFit/>
          </a:bodyPr>
          <a:lstStyle/>
          <a:p>
            <a:r>
              <a:rPr lang="en-US" dirty="0" smtClean="0">
                <a:solidFill>
                  <a:prstClr val="white"/>
                </a:solidFill>
                <a:latin typeface="Calibri"/>
              </a:rPr>
              <a:t>105</a:t>
            </a:r>
            <a:endParaRPr lang="en-US" dirty="0">
              <a:solidFill>
                <a:prstClr val="white"/>
              </a:solidFill>
              <a:latin typeface="Calibri"/>
            </a:endParaRPr>
          </a:p>
        </p:txBody>
      </p:sp>
      <p:sp>
        <p:nvSpPr>
          <p:cNvPr id="22" name="TextBox 21"/>
          <p:cNvSpPr txBox="1"/>
          <p:nvPr/>
        </p:nvSpPr>
        <p:spPr>
          <a:xfrm>
            <a:off x="4572000" y="2000071"/>
            <a:ext cx="609600" cy="369332"/>
          </a:xfrm>
          <a:prstGeom prst="rect">
            <a:avLst/>
          </a:prstGeom>
          <a:noFill/>
        </p:spPr>
        <p:txBody>
          <a:bodyPr wrap="square" rtlCol="0">
            <a:spAutoFit/>
          </a:bodyPr>
          <a:lstStyle/>
          <a:p>
            <a:r>
              <a:rPr lang="en-US" dirty="0" smtClean="0">
                <a:solidFill>
                  <a:prstClr val="white"/>
                </a:solidFill>
                <a:latin typeface="Calibri"/>
              </a:rPr>
              <a:t>104</a:t>
            </a:r>
            <a:endParaRPr lang="en-US" dirty="0">
              <a:solidFill>
                <a:prstClr val="white"/>
              </a:solidFill>
              <a:latin typeface="Calibri"/>
            </a:endParaRPr>
          </a:p>
        </p:txBody>
      </p:sp>
      <p:sp>
        <p:nvSpPr>
          <p:cNvPr id="23" name="TextBox 22"/>
          <p:cNvSpPr txBox="1"/>
          <p:nvPr/>
        </p:nvSpPr>
        <p:spPr>
          <a:xfrm>
            <a:off x="1447800" y="2685871"/>
            <a:ext cx="609600" cy="369332"/>
          </a:xfrm>
          <a:prstGeom prst="rect">
            <a:avLst/>
          </a:prstGeom>
          <a:noFill/>
        </p:spPr>
        <p:txBody>
          <a:bodyPr wrap="square" rtlCol="0">
            <a:spAutoFit/>
          </a:bodyPr>
          <a:lstStyle/>
          <a:p>
            <a:r>
              <a:rPr lang="en-US" dirty="0" smtClean="0">
                <a:solidFill>
                  <a:prstClr val="white"/>
                </a:solidFill>
                <a:latin typeface="Calibri"/>
              </a:rPr>
              <a:t>101</a:t>
            </a:r>
            <a:endParaRPr lang="en-US" dirty="0">
              <a:solidFill>
                <a:prstClr val="white"/>
              </a:solidFill>
              <a:latin typeface="Calibri"/>
            </a:endParaRPr>
          </a:p>
        </p:txBody>
      </p:sp>
      <p:sp>
        <p:nvSpPr>
          <p:cNvPr id="24" name="TextBox 23"/>
          <p:cNvSpPr txBox="1"/>
          <p:nvPr/>
        </p:nvSpPr>
        <p:spPr>
          <a:xfrm>
            <a:off x="838200" y="5569803"/>
            <a:ext cx="7924800" cy="830997"/>
          </a:xfrm>
          <a:prstGeom prst="rect">
            <a:avLst/>
          </a:prstGeom>
          <a:noFill/>
        </p:spPr>
        <p:txBody>
          <a:bodyPr wrap="square" rtlCol="0">
            <a:spAutoFit/>
          </a:bodyPr>
          <a:lstStyle/>
          <a:p>
            <a:r>
              <a:rPr lang="en-US" sz="2400" dirty="0" smtClean="0">
                <a:solidFill>
                  <a:prstClr val="white"/>
                </a:solidFill>
                <a:latin typeface="Calibri"/>
              </a:rPr>
              <a:t>101, 102 … 106 are Node Segments allocated out of the SRGB, and bound to the router loopback addresses.</a:t>
            </a:r>
            <a:endParaRPr lang="en-US" sz="2400" dirty="0">
              <a:solidFill>
                <a:prstClr val="white"/>
              </a:solidFill>
              <a:latin typeface="Calibri"/>
            </a:endParaRPr>
          </a:p>
        </p:txBody>
      </p:sp>
      <p:cxnSp>
        <p:nvCxnSpPr>
          <p:cNvPr id="26" name="Straight Connector 25"/>
          <p:cNvCxnSpPr>
            <a:stCxn id="9" idx="1"/>
          </p:cNvCxnSpPr>
          <p:nvPr/>
        </p:nvCxnSpPr>
        <p:spPr>
          <a:xfrm flipH="1" flipV="1">
            <a:off x="609600" y="3055203"/>
            <a:ext cx="762000" cy="302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1"/>
          </p:cNvCxnSpPr>
          <p:nvPr/>
        </p:nvCxnSpPr>
        <p:spPr>
          <a:xfrm flipH="1">
            <a:off x="609600" y="3357995"/>
            <a:ext cx="762000" cy="611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4" idx="3"/>
          </p:cNvCxnSpPr>
          <p:nvPr/>
        </p:nvCxnSpPr>
        <p:spPr>
          <a:xfrm flipH="1">
            <a:off x="8001000" y="2750403"/>
            <a:ext cx="609600" cy="607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4" idx="3"/>
          </p:cNvCxnSpPr>
          <p:nvPr/>
        </p:nvCxnSpPr>
        <p:spPr>
          <a:xfrm flipH="1" flipV="1">
            <a:off x="8001000" y="3357995"/>
            <a:ext cx="685800" cy="45920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0" y="3426023"/>
            <a:ext cx="1219200" cy="307777"/>
          </a:xfrm>
          <a:prstGeom prst="rect">
            <a:avLst/>
          </a:prstGeom>
          <a:noFill/>
        </p:spPr>
        <p:txBody>
          <a:bodyPr wrap="square" rtlCol="0">
            <a:spAutoFit/>
          </a:bodyPr>
          <a:lstStyle/>
          <a:p>
            <a:r>
              <a:rPr lang="en-US" sz="1400" dirty="0" smtClean="0">
                <a:solidFill>
                  <a:prstClr val="white"/>
                </a:solidFill>
                <a:latin typeface="Calibri"/>
              </a:rPr>
              <a:t>10.10.1.0/24 </a:t>
            </a:r>
            <a:endParaRPr lang="en-US" sz="1400" dirty="0">
              <a:solidFill>
                <a:prstClr val="white"/>
              </a:solidFill>
              <a:latin typeface="Calibri"/>
            </a:endParaRPr>
          </a:p>
        </p:txBody>
      </p:sp>
      <p:sp>
        <p:nvSpPr>
          <p:cNvPr id="40" name="TextBox 39"/>
          <p:cNvSpPr txBox="1"/>
          <p:nvPr/>
        </p:nvSpPr>
        <p:spPr>
          <a:xfrm>
            <a:off x="8153400" y="3207603"/>
            <a:ext cx="1219200" cy="307777"/>
          </a:xfrm>
          <a:prstGeom prst="rect">
            <a:avLst/>
          </a:prstGeom>
          <a:noFill/>
        </p:spPr>
        <p:txBody>
          <a:bodyPr wrap="square" rtlCol="0">
            <a:spAutoFit/>
          </a:bodyPr>
          <a:lstStyle/>
          <a:p>
            <a:r>
              <a:rPr lang="en-US" sz="1400" dirty="0" smtClean="0">
                <a:solidFill>
                  <a:prstClr val="white"/>
                </a:solidFill>
                <a:latin typeface="Calibri"/>
              </a:rPr>
              <a:t>10.10.6.0/24 </a:t>
            </a:r>
            <a:endParaRPr lang="en-US" sz="1400" dirty="0">
              <a:solidFill>
                <a:prstClr val="white"/>
              </a:solidFill>
              <a:latin typeface="Calibri"/>
            </a:endParaRPr>
          </a:p>
        </p:txBody>
      </p:sp>
      <p:cxnSp>
        <p:nvCxnSpPr>
          <p:cNvPr id="41" name="Straight Connector 40"/>
          <p:cNvCxnSpPr/>
          <p:nvPr/>
        </p:nvCxnSpPr>
        <p:spPr>
          <a:xfrm flipV="1">
            <a:off x="35052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9718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578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47244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181600" y="4579203"/>
            <a:ext cx="304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486400" y="4655403"/>
            <a:ext cx="533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124200" y="4731603"/>
            <a:ext cx="4572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3657600" y="4731603"/>
            <a:ext cx="38100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09600" y="685800"/>
            <a:ext cx="8001000" cy="523220"/>
          </a:xfrm>
          <a:prstGeom prst="rect">
            <a:avLst/>
          </a:prstGeom>
          <a:noFill/>
        </p:spPr>
        <p:txBody>
          <a:bodyPr wrap="square" rtlCol="0">
            <a:spAutoFit/>
          </a:bodyPr>
          <a:lstStyle/>
          <a:p>
            <a:r>
              <a:rPr lang="en-US" sz="2800" dirty="0" smtClean="0">
                <a:solidFill>
                  <a:srgbClr val="4BACC6">
                    <a:lumMod val="40000"/>
                    <a:lumOff val="60000"/>
                  </a:srgbClr>
                </a:solidFill>
                <a:latin typeface="Calibri"/>
              </a:rPr>
              <a:t>Default Routing using Node Segments, ECMP and PHP</a:t>
            </a:r>
            <a:endParaRPr lang="en-US" sz="2800" dirty="0">
              <a:solidFill>
                <a:srgbClr val="4BACC6">
                  <a:lumMod val="40000"/>
                  <a:lumOff val="60000"/>
                </a:srgbClr>
              </a:solidFill>
              <a:latin typeface="Calibri"/>
            </a:endParaRPr>
          </a:p>
        </p:txBody>
      </p:sp>
      <p:sp>
        <p:nvSpPr>
          <p:cNvPr id="63" name="Freeform 62"/>
          <p:cNvSpPr/>
          <p:nvPr/>
        </p:nvSpPr>
        <p:spPr>
          <a:xfrm>
            <a:off x="674914" y="2592615"/>
            <a:ext cx="7783286" cy="1034142"/>
          </a:xfrm>
          <a:custGeom>
            <a:avLst/>
            <a:gdLst>
              <a:gd name="connsiteX0" fmla="*/ 0 w 7783286"/>
              <a:gd name="connsiteY0" fmla="*/ 749299 h 1034142"/>
              <a:gd name="connsiteX1" fmla="*/ 1415143 w 7783286"/>
              <a:gd name="connsiteY1" fmla="*/ 792842 h 1034142"/>
              <a:gd name="connsiteX2" fmla="*/ 2884715 w 7783286"/>
              <a:gd name="connsiteY2" fmla="*/ 194128 h 1034142"/>
              <a:gd name="connsiteX3" fmla="*/ 4680857 w 7783286"/>
              <a:gd name="connsiteY3" fmla="*/ 117928 h 1034142"/>
              <a:gd name="connsiteX4" fmla="*/ 6814457 w 7783286"/>
              <a:gd name="connsiteY4" fmla="*/ 901699 h 1034142"/>
              <a:gd name="connsiteX5" fmla="*/ 7783286 w 7783286"/>
              <a:gd name="connsiteY5" fmla="*/ 912585 h 103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3286" h="1034142">
                <a:moveTo>
                  <a:pt x="0" y="749299"/>
                </a:moveTo>
                <a:cubicBezTo>
                  <a:pt x="467178" y="817334"/>
                  <a:pt x="934357" y="885370"/>
                  <a:pt x="1415143" y="792842"/>
                </a:cubicBezTo>
                <a:cubicBezTo>
                  <a:pt x="1895929" y="700314"/>
                  <a:pt x="2340429" y="306614"/>
                  <a:pt x="2884715" y="194128"/>
                </a:cubicBezTo>
                <a:cubicBezTo>
                  <a:pt x="3429001" y="81642"/>
                  <a:pt x="4025900" y="0"/>
                  <a:pt x="4680857" y="117928"/>
                </a:cubicBezTo>
                <a:cubicBezTo>
                  <a:pt x="5335814" y="235856"/>
                  <a:pt x="6297386" y="769256"/>
                  <a:pt x="6814457" y="901699"/>
                </a:cubicBezTo>
                <a:cubicBezTo>
                  <a:pt x="7331529" y="1034142"/>
                  <a:pt x="7557407" y="973363"/>
                  <a:pt x="7783286" y="912585"/>
                </a:cubicBezTo>
              </a:path>
            </a:pathLst>
          </a:cu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64" name="Freeform 63"/>
          <p:cNvSpPr/>
          <p:nvPr/>
        </p:nvSpPr>
        <p:spPr>
          <a:xfrm>
            <a:off x="1774371" y="3474358"/>
            <a:ext cx="6226629" cy="945242"/>
          </a:xfrm>
          <a:custGeom>
            <a:avLst/>
            <a:gdLst>
              <a:gd name="connsiteX0" fmla="*/ 0 w 5910943"/>
              <a:gd name="connsiteY0" fmla="*/ 52614 h 945242"/>
              <a:gd name="connsiteX1" fmla="*/ 478972 w 5910943"/>
              <a:gd name="connsiteY1" fmla="*/ 128814 h 945242"/>
              <a:gd name="connsiteX2" fmla="*/ 1611086 w 5910943"/>
              <a:gd name="connsiteY2" fmla="*/ 825499 h 945242"/>
              <a:gd name="connsiteX3" fmla="*/ 3603172 w 5910943"/>
              <a:gd name="connsiteY3" fmla="*/ 847271 h 945242"/>
              <a:gd name="connsiteX4" fmla="*/ 5312229 w 5910943"/>
              <a:gd name="connsiteY4" fmla="*/ 270328 h 945242"/>
              <a:gd name="connsiteX5" fmla="*/ 5312229 w 5910943"/>
              <a:gd name="connsiteY5" fmla="*/ 270328 h 945242"/>
              <a:gd name="connsiteX6" fmla="*/ 5910943 w 5910943"/>
              <a:gd name="connsiteY6" fmla="*/ 172357 h 9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0943" h="945242">
                <a:moveTo>
                  <a:pt x="0" y="52614"/>
                </a:moveTo>
                <a:cubicBezTo>
                  <a:pt x="105229" y="26307"/>
                  <a:pt x="210458" y="0"/>
                  <a:pt x="478972" y="128814"/>
                </a:cubicBezTo>
                <a:cubicBezTo>
                  <a:pt x="747486" y="257628"/>
                  <a:pt x="1090386" y="705756"/>
                  <a:pt x="1611086" y="825499"/>
                </a:cubicBezTo>
                <a:cubicBezTo>
                  <a:pt x="2131786" y="945242"/>
                  <a:pt x="2986315" y="939799"/>
                  <a:pt x="3603172" y="847271"/>
                </a:cubicBezTo>
                <a:cubicBezTo>
                  <a:pt x="4220029" y="754743"/>
                  <a:pt x="5312229" y="270328"/>
                  <a:pt x="5312229" y="270328"/>
                </a:cubicBezTo>
                <a:lnTo>
                  <a:pt x="5312229" y="270328"/>
                </a:lnTo>
                <a:lnTo>
                  <a:pt x="5910943" y="172357"/>
                </a:lnTo>
              </a:path>
            </a:pathLst>
          </a:cu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65" name="TextBox 64"/>
          <p:cNvSpPr txBox="1"/>
          <p:nvPr/>
        </p:nvSpPr>
        <p:spPr>
          <a:xfrm>
            <a:off x="4648200" y="1521023"/>
            <a:ext cx="1219200" cy="307777"/>
          </a:xfrm>
          <a:prstGeom prst="rect">
            <a:avLst/>
          </a:prstGeom>
          <a:noFill/>
        </p:spPr>
        <p:txBody>
          <a:bodyPr wrap="square" rtlCol="0">
            <a:spAutoFit/>
          </a:bodyPr>
          <a:lstStyle/>
          <a:p>
            <a:r>
              <a:rPr lang="en-US" sz="1400" dirty="0" smtClean="0">
                <a:solidFill>
                  <a:prstClr val="white"/>
                </a:solidFill>
                <a:latin typeface="Calibri"/>
              </a:rPr>
              <a:t>10.10.4.0/24 </a:t>
            </a:r>
            <a:endParaRPr lang="en-US" sz="1400" dirty="0">
              <a:solidFill>
                <a:prstClr val="white"/>
              </a:solidFill>
              <a:latin typeface="Calibri"/>
            </a:endParaRPr>
          </a:p>
        </p:txBody>
      </p:sp>
      <p:sp>
        <p:nvSpPr>
          <p:cNvPr id="66" name="TextBox 65"/>
          <p:cNvSpPr txBox="1"/>
          <p:nvPr/>
        </p:nvSpPr>
        <p:spPr>
          <a:xfrm>
            <a:off x="3048000" y="5029200"/>
            <a:ext cx="1219200" cy="307777"/>
          </a:xfrm>
          <a:prstGeom prst="rect">
            <a:avLst/>
          </a:prstGeom>
          <a:noFill/>
        </p:spPr>
        <p:txBody>
          <a:bodyPr wrap="square" rtlCol="0">
            <a:spAutoFit/>
          </a:bodyPr>
          <a:lstStyle/>
          <a:p>
            <a:r>
              <a:rPr lang="en-US" sz="1400" dirty="0" smtClean="0">
                <a:solidFill>
                  <a:prstClr val="white"/>
                </a:solidFill>
                <a:latin typeface="Calibri"/>
              </a:rPr>
              <a:t>10.10.3.0/24 </a:t>
            </a:r>
            <a:endParaRPr lang="en-US" sz="1400" dirty="0">
              <a:solidFill>
                <a:prstClr val="white"/>
              </a:solidFill>
              <a:latin typeface="Calibri"/>
            </a:endParaRPr>
          </a:p>
        </p:txBody>
      </p:sp>
      <p:grpSp>
        <p:nvGrpSpPr>
          <p:cNvPr id="69" name="Group 52"/>
          <p:cNvGrpSpPr/>
          <p:nvPr/>
        </p:nvGrpSpPr>
        <p:grpSpPr>
          <a:xfrm>
            <a:off x="1752600" y="3581400"/>
            <a:ext cx="228600" cy="304800"/>
            <a:chOff x="8077200" y="4267200"/>
            <a:chExt cx="228600" cy="304800"/>
          </a:xfrm>
        </p:grpSpPr>
        <p:sp>
          <p:nvSpPr>
            <p:cNvPr id="71" name="Rectangle 70"/>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72" name="Rectangle 71"/>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75" name="Rectangle 74"/>
          <p:cNvSpPr/>
          <p:nvPr/>
        </p:nvSpPr>
        <p:spPr>
          <a:xfrm>
            <a:off x="762000" y="37338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9" name="Straight Arrow Connector 78"/>
          <p:cNvCxnSpPr/>
          <p:nvPr/>
        </p:nvCxnSpPr>
        <p:spPr>
          <a:xfrm flipV="1">
            <a:off x="1219200" y="3733800"/>
            <a:ext cx="5334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04800" y="4191000"/>
            <a:ext cx="1828800" cy="1200329"/>
          </a:xfrm>
          <a:prstGeom prst="rect">
            <a:avLst/>
          </a:prstGeom>
          <a:noFill/>
        </p:spPr>
        <p:txBody>
          <a:bodyPr wrap="square" rtlCol="0">
            <a:spAutoFit/>
          </a:bodyPr>
          <a:lstStyle/>
          <a:p>
            <a:r>
              <a:rPr lang="en-US" dirty="0" smtClean="0">
                <a:solidFill>
                  <a:prstClr val="white"/>
                </a:solidFill>
                <a:latin typeface="Calibri"/>
              </a:rPr>
              <a:t>Global label 106 imposed on </a:t>
            </a:r>
            <a:r>
              <a:rPr lang="en-US" dirty="0" err="1" smtClean="0">
                <a:solidFill>
                  <a:prstClr val="white"/>
                </a:solidFill>
                <a:latin typeface="Calibri"/>
              </a:rPr>
              <a:t>pkts</a:t>
            </a:r>
            <a:r>
              <a:rPr lang="en-US" dirty="0" smtClean="0">
                <a:solidFill>
                  <a:prstClr val="white"/>
                </a:solidFill>
                <a:latin typeface="Calibri"/>
              </a:rPr>
              <a:t> </a:t>
            </a:r>
            <a:r>
              <a:rPr lang="en-US" dirty="0" err="1" smtClean="0">
                <a:solidFill>
                  <a:prstClr val="white"/>
                </a:solidFill>
                <a:latin typeface="Calibri"/>
              </a:rPr>
              <a:t>dst</a:t>
            </a:r>
            <a:r>
              <a:rPr lang="en-US" dirty="0" smtClean="0">
                <a:solidFill>
                  <a:prstClr val="white"/>
                </a:solidFill>
                <a:latin typeface="Calibri"/>
              </a:rPr>
              <a:t>. to the 10.10.6 subnet </a:t>
            </a:r>
            <a:endParaRPr lang="en-US" dirty="0">
              <a:solidFill>
                <a:prstClr val="white"/>
              </a:solidFill>
              <a:latin typeface="Calibri"/>
            </a:endParaRPr>
          </a:p>
        </p:txBody>
      </p:sp>
      <p:sp>
        <p:nvSpPr>
          <p:cNvPr id="81" name="Freeform 80"/>
          <p:cNvSpPr/>
          <p:nvPr/>
        </p:nvSpPr>
        <p:spPr>
          <a:xfrm>
            <a:off x="3526971" y="1817914"/>
            <a:ext cx="1747158" cy="3200400"/>
          </a:xfrm>
          <a:custGeom>
            <a:avLst/>
            <a:gdLst>
              <a:gd name="connsiteX0" fmla="*/ 87086 w 1747158"/>
              <a:gd name="connsiteY0" fmla="*/ 3200400 h 3200400"/>
              <a:gd name="connsiteX1" fmla="*/ 87086 w 1747158"/>
              <a:gd name="connsiteY1" fmla="*/ 1088572 h 3200400"/>
              <a:gd name="connsiteX2" fmla="*/ 609600 w 1747158"/>
              <a:gd name="connsiteY2" fmla="*/ 664029 h 3200400"/>
              <a:gd name="connsiteX3" fmla="*/ 1469572 w 1747158"/>
              <a:gd name="connsiteY3" fmla="*/ 685800 h 3200400"/>
              <a:gd name="connsiteX4" fmla="*/ 1709058 w 1747158"/>
              <a:gd name="connsiteY4" fmla="*/ 359229 h 3200400"/>
              <a:gd name="connsiteX5" fmla="*/ 1698172 w 1747158"/>
              <a:gd name="connsiteY5"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7158" h="3200400">
                <a:moveTo>
                  <a:pt x="87086" y="3200400"/>
                </a:moveTo>
                <a:cubicBezTo>
                  <a:pt x="43543" y="2355850"/>
                  <a:pt x="0" y="1511300"/>
                  <a:pt x="87086" y="1088572"/>
                </a:cubicBezTo>
                <a:cubicBezTo>
                  <a:pt x="174172" y="665844"/>
                  <a:pt x="379186" y="731158"/>
                  <a:pt x="609600" y="664029"/>
                </a:cubicBezTo>
                <a:cubicBezTo>
                  <a:pt x="840014" y="596900"/>
                  <a:pt x="1286329" y="736600"/>
                  <a:pt x="1469572" y="685800"/>
                </a:cubicBezTo>
                <a:cubicBezTo>
                  <a:pt x="1652815" y="635000"/>
                  <a:pt x="1670958" y="473529"/>
                  <a:pt x="1709058" y="359229"/>
                </a:cubicBezTo>
                <a:cubicBezTo>
                  <a:pt x="1747158" y="244929"/>
                  <a:pt x="1722665" y="122464"/>
                  <a:pt x="1698172" y="0"/>
                </a:cubicBezTo>
              </a:path>
            </a:pathLst>
          </a:custGeom>
          <a:ln w="571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82" name="Freeform 81"/>
          <p:cNvSpPr/>
          <p:nvPr/>
        </p:nvSpPr>
        <p:spPr>
          <a:xfrm>
            <a:off x="3528786" y="1850571"/>
            <a:ext cx="1957614" cy="3145972"/>
          </a:xfrm>
          <a:custGeom>
            <a:avLst/>
            <a:gdLst>
              <a:gd name="connsiteX0" fmla="*/ 128814 w 1957614"/>
              <a:gd name="connsiteY0" fmla="*/ 3145972 h 3145972"/>
              <a:gd name="connsiteX1" fmla="*/ 85271 w 1957614"/>
              <a:gd name="connsiteY1" fmla="*/ 2634343 h 3145972"/>
              <a:gd name="connsiteX2" fmla="*/ 640442 w 1957614"/>
              <a:gd name="connsiteY2" fmla="*/ 2601686 h 3145972"/>
              <a:gd name="connsiteX3" fmla="*/ 1750785 w 1957614"/>
              <a:gd name="connsiteY3" fmla="*/ 2558143 h 3145972"/>
              <a:gd name="connsiteX4" fmla="*/ 1881414 w 1957614"/>
              <a:gd name="connsiteY4" fmla="*/ 925286 h 3145972"/>
              <a:gd name="connsiteX5" fmla="*/ 1816099 w 1957614"/>
              <a:gd name="connsiteY5" fmla="*/ 0 h 314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14" h="3145972">
                <a:moveTo>
                  <a:pt x="128814" y="3145972"/>
                </a:moveTo>
                <a:cubicBezTo>
                  <a:pt x="64407" y="2935514"/>
                  <a:pt x="0" y="2725057"/>
                  <a:pt x="85271" y="2634343"/>
                </a:cubicBezTo>
                <a:cubicBezTo>
                  <a:pt x="170542" y="2543629"/>
                  <a:pt x="640442" y="2601686"/>
                  <a:pt x="640442" y="2601686"/>
                </a:cubicBezTo>
                <a:cubicBezTo>
                  <a:pt x="918028" y="2588986"/>
                  <a:pt x="1543956" y="2837543"/>
                  <a:pt x="1750785" y="2558143"/>
                </a:cubicBezTo>
                <a:cubicBezTo>
                  <a:pt x="1957614" y="2278743"/>
                  <a:pt x="1870528" y="1351643"/>
                  <a:pt x="1881414" y="925286"/>
                </a:cubicBezTo>
                <a:cubicBezTo>
                  <a:pt x="1892300" y="498929"/>
                  <a:pt x="1854199" y="249464"/>
                  <a:pt x="1816099" y="0"/>
                </a:cubicBezTo>
              </a:path>
            </a:pathLst>
          </a:custGeom>
          <a:ln w="571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83" name="TextBox 82"/>
          <p:cNvSpPr txBox="1"/>
          <p:nvPr/>
        </p:nvSpPr>
        <p:spPr>
          <a:xfrm>
            <a:off x="6858000" y="4495800"/>
            <a:ext cx="1600200" cy="369332"/>
          </a:xfrm>
          <a:prstGeom prst="rect">
            <a:avLst/>
          </a:prstGeom>
          <a:noFill/>
        </p:spPr>
        <p:txBody>
          <a:bodyPr wrap="square" rtlCol="0">
            <a:spAutoFit/>
          </a:bodyPr>
          <a:lstStyle/>
          <a:p>
            <a:r>
              <a:rPr lang="en-US" dirty="0" smtClean="0">
                <a:solidFill>
                  <a:prstClr val="white"/>
                </a:solidFill>
                <a:latin typeface="Calibri"/>
              </a:rPr>
              <a:t>ECMP Paths </a:t>
            </a:r>
            <a:endParaRPr lang="en-US" dirty="0">
              <a:solidFill>
                <a:prstClr val="white"/>
              </a:solidFill>
              <a:latin typeface="Calibri"/>
            </a:endParaRPr>
          </a:p>
        </p:txBody>
      </p:sp>
      <p:cxnSp>
        <p:nvCxnSpPr>
          <p:cNvPr id="84" name="Straight Arrow Connector 83"/>
          <p:cNvCxnSpPr/>
          <p:nvPr/>
        </p:nvCxnSpPr>
        <p:spPr>
          <a:xfrm flipH="1" flipV="1">
            <a:off x="6781800" y="4038600"/>
            <a:ext cx="3810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6705600" y="3276600"/>
            <a:ext cx="533400" cy="1219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0" idx="0"/>
          </p:cNvCxnSpPr>
          <p:nvPr/>
        </p:nvCxnSpPr>
        <p:spPr>
          <a:xfrm flipH="1" flipV="1">
            <a:off x="3962400" y="2971800"/>
            <a:ext cx="4572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886200" y="3429000"/>
            <a:ext cx="1066800" cy="369332"/>
          </a:xfrm>
          <a:prstGeom prst="rect">
            <a:avLst/>
          </a:prstGeom>
          <a:noFill/>
        </p:spPr>
        <p:txBody>
          <a:bodyPr wrap="square" rtlCol="0">
            <a:spAutoFit/>
          </a:bodyPr>
          <a:lstStyle/>
          <a:p>
            <a:r>
              <a:rPr lang="en-US" dirty="0" smtClean="0">
                <a:solidFill>
                  <a:prstClr val="white"/>
                </a:solidFill>
                <a:latin typeface="Calibri"/>
              </a:rPr>
              <a:t>Still 106</a:t>
            </a:r>
            <a:endParaRPr lang="en-US" dirty="0">
              <a:solidFill>
                <a:prstClr val="white"/>
              </a:solidFill>
              <a:latin typeface="Calibri"/>
            </a:endParaRPr>
          </a:p>
        </p:txBody>
      </p:sp>
      <p:sp>
        <p:nvSpPr>
          <p:cNvPr id="93" name="Rectangle 92"/>
          <p:cNvSpPr/>
          <p:nvPr/>
        </p:nvSpPr>
        <p:spPr>
          <a:xfrm>
            <a:off x="5181600" y="28194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94" name="Straight Arrow Connector 93"/>
          <p:cNvCxnSpPr/>
          <p:nvPr/>
        </p:nvCxnSpPr>
        <p:spPr>
          <a:xfrm flipH="1">
            <a:off x="5486400" y="2514600"/>
            <a:ext cx="8382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6019800" y="2133600"/>
            <a:ext cx="685800" cy="369332"/>
          </a:xfrm>
          <a:prstGeom prst="rect">
            <a:avLst/>
          </a:prstGeom>
          <a:noFill/>
        </p:spPr>
        <p:txBody>
          <a:bodyPr wrap="square" rtlCol="0">
            <a:spAutoFit/>
          </a:bodyPr>
          <a:lstStyle/>
          <a:p>
            <a:r>
              <a:rPr lang="en-US" dirty="0" smtClean="0">
                <a:solidFill>
                  <a:prstClr val="white"/>
                </a:solidFill>
                <a:latin typeface="Calibri"/>
              </a:rPr>
              <a:t>PHP</a:t>
            </a:r>
            <a:endParaRPr lang="en-US" dirty="0">
              <a:solidFill>
                <a:prstClr val="white"/>
              </a:solidFill>
              <a:latin typeface="Calibri"/>
            </a:endParaRPr>
          </a:p>
        </p:txBody>
      </p:sp>
    </p:spTree>
    <p:extLst>
      <p:ext uri="{BB962C8B-B14F-4D97-AF65-F5344CB8AC3E}">
        <p14:creationId xmlns:p14="http://schemas.microsoft.com/office/powerpoint/2010/main" val="3638511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1000"/>
                                        <p:tgtEl>
                                          <p:spTgt spid="8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1000"/>
                                        <p:tgtEl>
                                          <p:spTgt spid="8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childTnLst>
                                </p:cTn>
                              </p:par>
                              <p:par>
                                <p:cTn id="38" presetID="0" presetClass="path" presetSubtype="0" accel="50000" decel="50000" fill="hold" grpId="1" nodeType="withEffect">
                                  <p:stCondLst>
                                    <p:cond delay="0"/>
                                  </p:stCondLst>
                                  <p:childTnLst>
                                    <p:animMotion origin="layout" path="M 0 0 L 0.10833 0 " pathEditMode="relative" ptsTypes="AA">
                                      <p:cBhvr>
                                        <p:cTn id="39" dur="2000" fill="hold"/>
                                        <p:tgtEl>
                                          <p:spTgt spid="75"/>
                                        </p:tgtEl>
                                        <p:attrNameLst>
                                          <p:attrName>ppt_x</p:attrName>
                                          <p:attrName>ppt_y</p:attrName>
                                        </p:attrNameLst>
                                      </p:cBhvr>
                                    </p:animMotion>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xit" presetSubtype="0" fill="hold" grpId="2" nodeType="withEffect">
                                  <p:stCondLst>
                                    <p:cond delay="0"/>
                                  </p:stCondLst>
                                  <p:childTnLst>
                                    <p:set>
                                      <p:cBhvr>
                                        <p:cTn id="44" dur="1" fill="hold">
                                          <p:stCondLst>
                                            <p:cond delay="0"/>
                                          </p:stCondLst>
                                        </p:cTn>
                                        <p:tgtEl>
                                          <p:spTgt spid="75"/>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3.33333E-6 0.01111 L 0.20416 -0.12222 " pathEditMode="relative" rAng="0" ptsTypes="AA">
                                      <p:cBhvr>
                                        <p:cTn id="52" dur="2000" fill="hold"/>
                                        <p:tgtEl>
                                          <p:spTgt spid="69"/>
                                        </p:tgtEl>
                                        <p:attrNameLst>
                                          <p:attrName>ppt_x</p:attrName>
                                          <p:attrName>ppt_y</p:attrName>
                                        </p:attrNameLst>
                                      </p:cBhvr>
                                      <p:rCtr x="10200" y="-6700"/>
                                    </p:animMotion>
                                  </p:childTnLst>
                                </p:cTn>
                              </p:par>
                            </p:childTnLst>
                          </p:cTn>
                        </p:par>
                        <p:par>
                          <p:cTn id="53" fill="hold">
                            <p:stCondLst>
                              <p:cond delay="2000"/>
                            </p:stCondLst>
                            <p:childTnLst>
                              <p:par>
                                <p:cTn id="54" presetID="1" presetClass="exit" presetSubtype="0" fill="hold" grpId="1" nodeType="afterEffect">
                                  <p:stCondLst>
                                    <p:cond delay="0"/>
                                  </p:stCondLst>
                                  <p:childTnLst>
                                    <p:set>
                                      <p:cBhvr>
                                        <p:cTn id="55" dur="1" fill="hold">
                                          <p:stCondLst>
                                            <p:cond delay="0"/>
                                          </p:stCondLst>
                                        </p:cTn>
                                        <p:tgtEl>
                                          <p:spTgt spid="8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79"/>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8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20417 -0.12222 L 0.37083 -0.12222 " pathEditMode="relative" ptsTypes="AA">
                                      <p:cBhvr>
                                        <p:cTn id="65" dur="2000" fill="hold"/>
                                        <p:tgtEl>
                                          <p:spTgt spid="69"/>
                                        </p:tgtEl>
                                        <p:attrNameLst>
                                          <p:attrName>ppt_x</p:attrName>
                                          <p:attrName>ppt_y</p:attrName>
                                        </p:attrNameLst>
                                      </p:cBhvr>
                                    </p:animMotion>
                                  </p:childTnLst>
                                </p:cTn>
                              </p:par>
                            </p:childTnLst>
                          </p:cTn>
                        </p:par>
                        <p:par>
                          <p:cTn id="66" fill="hold">
                            <p:stCondLst>
                              <p:cond delay="2000"/>
                            </p:stCondLst>
                            <p:childTnLst>
                              <p:par>
                                <p:cTn id="67" presetID="1" presetClass="exit" presetSubtype="0" fill="hold" grpId="1" nodeType="afterEffect">
                                  <p:stCondLst>
                                    <p:cond delay="0"/>
                                  </p:stCondLst>
                                  <p:childTnLst>
                                    <p:set>
                                      <p:cBhvr>
                                        <p:cTn id="68" dur="1" fill="hold">
                                          <p:stCondLst>
                                            <p:cond delay="0"/>
                                          </p:stCondLst>
                                        </p:cTn>
                                        <p:tgtEl>
                                          <p:spTgt spid="9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89"/>
                                        </p:tgtEl>
                                        <p:attrNameLst>
                                          <p:attrName>style.visibility</p:attrName>
                                        </p:attrNameLst>
                                      </p:cBhvr>
                                      <p:to>
                                        <p:strVal val="hidden"/>
                                      </p:to>
                                    </p:set>
                                  </p:childTnLst>
                                </p:cTn>
                              </p:par>
                            </p:childTnLst>
                          </p:cTn>
                        </p:par>
                        <p:par>
                          <p:cTn id="71" fill="hold">
                            <p:stCondLst>
                              <p:cond delay="2000"/>
                            </p:stCondLst>
                            <p:childTnLst>
                              <p:par>
                                <p:cTn id="72" presetID="1" presetClass="exit" presetSubtype="0" fill="hold" nodeType="afterEffect">
                                  <p:stCondLst>
                                    <p:cond delay="0"/>
                                  </p:stCondLst>
                                  <p:childTnLst>
                                    <p:set>
                                      <p:cBhvr>
                                        <p:cTn id="73" dur="1" fill="hold">
                                          <p:stCondLst>
                                            <p:cond delay="0"/>
                                          </p:stCondLst>
                                        </p:cTn>
                                        <p:tgtEl>
                                          <p:spTgt spid="69"/>
                                        </p:tgtEl>
                                        <p:attrNameLst>
                                          <p:attrName>style.visibility</p:attrName>
                                        </p:attrNameLst>
                                      </p:cBhvr>
                                      <p:to>
                                        <p:strVal val="hidden"/>
                                      </p:to>
                                    </p:set>
                                  </p:childTnLst>
                                </p:cTn>
                              </p:par>
                              <p:par>
                                <p:cTn id="74" presetID="1" presetClass="entr" presetSubtype="0" fill="hold" grpId="0" nodeType="withEffect">
                                  <p:stCondLst>
                                    <p:cond delay="0"/>
                                  </p:stCondLst>
                                  <p:childTnLst>
                                    <p:set>
                                      <p:cBhvr>
                                        <p:cTn id="75" dur="1" fill="hold">
                                          <p:stCondLst>
                                            <p:cond delay="0"/>
                                          </p:stCondLst>
                                        </p:cTn>
                                        <p:tgtEl>
                                          <p:spTgt spid="93"/>
                                        </p:tgtEl>
                                        <p:attrNameLst>
                                          <p:attrName>style.visibility</p:attrName>
                                        </p:attrNameLst>
                                      </p:cBhvr>
                                      <p:to>
                                        <p:strVal val="visible"/>
                                      </p:to>
                                    </p:set>
                                  </p:childTnLst>
                                </p:cTn>
                              </p:par>
                            </p:childTnLst>
                          </p:cTn>
                        </p:par>
                        <p:par>
                          <p:cTn id="76" fill="hold">
                            <p:stCondLst>
                              <p:cond delay="2000"/>
                            </p:stCondLst>
                            <p:childTnLst>
                              <p:par>
                                <p:cTn id="77" presetID="1" presetClass="entr" presetSubtype="0" fill="hold" grpId="0" nodeType="after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1" nodeType="clickEffect">
                                  <p:stCondLst>
                                    <p:cond delay="0"/>
                                  </p:stCondLst>
                                  <p:childTnLst>
                                    <p:animMotion origin="layout" path="M 0 0 C 0.08542 0.04074 0.17084 0.08148 0.225 0.1 C 0.27917 0.11852 0.30834 0.10926 0.325 0.11111 " pathEditMode="relative" ptsTypes="aaA">
                                      <p:cBhvr>
                                        <p:cTn id="84" dur="2000" fill="hold"/>
                                        <p:tgtEl>
                                          <p:spTgt spid="93"/>
                                        </p:tgtEl>
                                        <p:attrNameLst>
                                          <p:attrName>ppt_x</p:attrName>
                                          <p:attrName>ppt_y</p:attrName>
                                        </p:attrNameLst>
                                      </p:cBhvr>
                                    </p:animMotion>
                                  </p:childTnLst>
                                </p:cTn>
                              </p:par>
                            </p:childTnLst>
                          </p:cTn>
                        </p:par>
                        <p:par>
                          <p:cTn id="85" fill="hold">
                            <p:stCondLst>
                              <p:cond delay="2000"/>
                            </p:stCondLst>
                            <p:childTnLst>
                              <p:par>
                                <p:cTn id="86" presetID="1" presetClass="exit" presetSubtype="0" fill="hold" grpId="1" nodeType="afterEffect">
                                  <p:stCondLst>
                                    <p:cond delay="0"/>
                                  </p:stCondLst>
                                  <p:childTnLst>
                                    <p:set>
                                      <p:cBhvr>
                                        <p:cTn id="87" dur="1" fill="hold">
                                          <p:stCondLst>
                                            <p:cond delay="0"/>
                                          </p:stCondLst>
                                        </p:cTn>
                                        <p:tgtEl>
                                          <p:spTgt spid="9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2" grpId="0"/>
      <p:bldP spid="63" grpId="0" animBg="1"/>
      <p:bldP spid="64" grpId="0" animBg="1"/>
      <p:bldP spid="75" grpId="0" animBg="1"/>
      <p:bldP spid="75" grpId="1" animBg="1"/>
      <p:bldP spid="75" grpId="2" animBg="1"/>
      <p:bldP spid="80" grpId="0"/>
      <p:bldP spid="80" grpId="1"/>
      <p:bldP spid="81" grpId="0" animBg="1"/>
      <p:bldP spid="82" grpId="0" animBg="1"/>
      <p:bldP spid="83" grpId="0"/>
      <p:bldP spid="90" grpId="0"/>
      <p:bldP spid="90" grpId="1"/>
      <p:bldP spid="93" grpId="0" animBg="1"/>
      <p:bldP spid="93" grpId="1" animBg="1"/>
      <p:bldP spid="95" grpId="0"/>
      <p:bldP spid="9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750" y="10463"/>
            <a:ext cx="9031249" cy="635458"/>
          </a:xfrm>
          <a:prstGeom prst="rect">
            <a:avLst/>
          </a:prstGeom>
        </p:spPr>
        <p:txBody>
          <a:bodyPr/>
          <a:lstStyle/>
          <a:p>
            <a:pPr algn="ctr">
              <a:spcBef>
                <a:spcPct val="0"/>
              </a:spcBef>
              <a:defRPr/>
            </a:pPr>
            <a:r>
              <a:rPr lang="en-US" sz="4000" dirty="0" smtClean="0">
                <a:solidFill>
                  <a:srgbClr val="4BACC6">
                    <a:lumMod val="40000"/>
                    <a:lumOff val="60000"/>
                  </a:srgbClr>
                </a:solidFill>
                <a:latin typeface="Calibri"/>
              </a:rPr>
              <a:t>Routing Service: Scenario # 2</a:t>
            </a:r>
            <a:endParaRPr lang="en-US" sz="4000" dirty="0">
              <a:solidFill>
                <a:srgbClr val="4BACC6">
                  <a:lumMod val="40000"/>
                  <a:lumOff val="60000"/>
                </a:srgbClr>
              </a:solidFill>
              <a:latin typeface="Calibri"/>
            </a:endParaRPr>
          </a:p>
        </p:txBody>
      </p:sp>
      <p:grpSp>
        <p:nvGrpSpPr>
          <p:cNvPr id="3" name="Group 2"/>
          <p:cNvGrpSpPr/>
          <p:nvPr/>
        </p:nvGrpSpPr>
        <p:grpSpPr>
          <a:xfrm>
            <a:off x="1371600" y="1836003"/>
            <a:ext cx="6629400" cy="3352800"/>
            <a:chOff x="1981200" y="1524000"/>
            <a:chExt cx="5638800" cy="2481889"/>
          </a:xfrm>
        </p:grpSpPr>
        <p:pic>
          <p:nvPicPr>
            <p:cNvPr id="4" name="Picture 3"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0" y="2057400"/>
              <a:ext cx="914400" cy="1186489"/>
            </a:xfrm>
            <a:prstGeom prst="rect">
              <a:avLst/>
            </a:prstGeom>
          </p:spPr>
        </p:pic>
        <p:pic>
          <p:nvPicPr>
            <p:cNvPr id="5" name="Picture 4"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1524000"/>
              <a:ext cx="914400" cy="1186489"/>
            </a:xfrm>
            <a:prstGeom prst="rect">
              <a:avLst/>
            </a:prstGeom>
          </p:spPr>
        </p:pic>
        <p:pic>
          <p:nvPicPr>
            <p:cNvPr id="6" name="Picture 5"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2743200"/>
              <a:ext cx="914400" cy="1186489"/>
            </a:xfrm>
            <a:prstGeom prst="rect">
              <a:avLst/>
            </a:prstGeom>
          </p:spPr>
        </p:pic>
        <p:pic>
          <p:nvPicPr>
            <p:cNvPr id="7" name="Picture 6"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0" y="1524000"/>
              <a:ext cx="914400" cy="1186489"/>
            </a:xfrm>
            <a:prstGeom prst="rect">
              <a:avLst/>
            </a:prstGeom>
          </p:spPr>
        </p:pic>
        <p:pic>
          <p:nvPicPr>
            <p:cNvPr id="8" name="Picture 7"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0" y="2819400"/>
              <a:ext cx="914400" cy="1186489"/>
            </a:xfrm>
            <a:prstGeom prst="rect">
              <a:avLst/>
            </a:prstGeom>
          </p:spPr>
        </p:pic>
        <p:pic>
          <p:nvPicPr>
            <p:cNvPr id="9" name="Picture 8"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200" y="2057400"/>
              <a:ext cx="914400" cy="1186489"/>
            </a:xfrm>
            <a:prstGeom prst="rect">
              <a:avLst/>
            </a:prstGeom>
          </p:spPr>
        </p:pic>
        <p:cxnSp>
          <p:nvCxnSpPr>
            <p:cNvPr id="10" name="Straight Connector 9"/>
            <p:cNvCxnSpPr/>
            <p:nvPr/>
          </p:nvCxnSpPr>
          <p:spPr>
            <a:xfrm flipV="1">
              <a:off x="2743200" y="2286001"/>
              <a:ext cx="838200" cy="3047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7000" y="2819400"/>
              <a:ext cx="9144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14800" y="2209800"/>
              <a:ext cx="838200"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86200" y="2362200"/>
              <a:ext cx="0" cy="76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91000" y="3352800"/>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57800" y="2362200"/>
              <a:ext cx="0" cy="685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62600" y="2286000"/>
              <a:ext cx="1295400" cy="381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15000" y="2819400"/>
              <a:ext cx="12192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858000" y="2674203"/>
            <a:ext cx="609600" cy="369332"/>
          </a:xfrm>
          <a:prstGeom prst="rect">
            <a:avLst/>
          </a:prstGeom>
          <a:noFill/>
        </p:spPr>
        <p:txBody>
          <a:bodyPr wrap="square" rtlCol="0">
            <a:spAutoFit/>
          </a:bodyPr>
          <a:lstStyle/>
          <a:p>
            <a:r>
              <a:rPr lang="en-US" dirty="0" smtClean="0">
                <a:solidFill>
                  <a:prstClr val="white"/>
                </a:solidFill>
                <a:latin typeface="Calibri"/>
              </a:rPr>
              <a:t>106</a:t>
            </a:r>
            <a:endParaRPr lang="en-US" dirty="0">
              <a:solidFill>
                <a:prstClr val="white"/>
              </a:solidFill>
              <a:latin typeface="Calibri"/>
            </a:endParaRPr>
          </a:p>
        </p:txBody>
      </p:sp>
      <p:sp>
        <p:nvSpPr>
          <p:cNvPr id="19" name="TextBox 18"/>
          <p:cNvSpPr txBox="1"/>
          <p:nvPr/>
        </p:nvSpPr>
        <p:spPr>
          <a:xfrm>
            <a:off x="2819400" y="2000071"/>
            <a:ext cx="609600" cy="369332"/>
          </a:xfrm>
          <a:prstGeom prst="rect">
            <a:avLst/>
          </a:prstGeom>
          <a:noFill/>
        </p:spPr>
        <p:txBody>
          <a:bodyPr wrap="square" rtlCol="0">
            <a:spAutoFit/>
          </a:bodyPr>
          <a:lstStyle/>
          <a:p>
            <a:r>
              <a:rPr lang="en-US" dirty="0" smtClean="0">
                <a:solidFill>
                  <a:prstClr val="white"/>
                </a:solidFill>
                <a:latin typeface="Calibri"/>
              </a:rPr>
              <a:t>102</a:t>
            </a:r>
            <a:endParaRPr lang="en-US" dirty="0">
              <a:solidFill>
                <a:prstClr val="white"/>
              </a:solidFill>
              <a:latin typeface="Calibri"/>
            </a:endParaRPr>
          </a:p>
        </p:txBody>
      </p:sp>
      <p:sp>
        <p:nvSpPr>
          <p:cNvPr id="20" name="TextBox 19"/>
          <p:cNvSpPr txBox="1"/>
          <p:nvPr/>
        </p:nvSpPr>
        <p:spPr>
          <a:xfrm>
            <a:off x="2971800" y="4655403"/>
            <a:ext cx="609600" cy="369332"/>
          </a:xfrm>
          <a:prstGeom prst="rect">
            <a:avLst/>
          </a:prstGeom>
          <a:noFill/>
        </p:spPr>
        <p:txBody>
          <a:bodyPr wrap="square" rtlCol="0">
            <a:spAutoFit/>
          </a:bodyPr>
          <a:lstStyle/>
          <a:p>
            <a:r>
              <a:rPr lang="en-US" dirty="0" smtClean="0">
                <a:solidFill>
                  <a:prstClr val="white"/>
                </a:solidFill>
                <a:latin typeface="Calibri"/>
              </a:rPr>
              <a:t>103</a:t>
            </a:r>
            <a:endParaRPr lang="en-US" dirty="0">
              <a:solidFill>
                <a:prstClr val="white"/>
              </a:solidFill>
              <a:latin typeface="Calibri"/>
            </a:endParaRPr>
          </a:p>
        </p:txBody>
      </p:sp>
      <p:sp>
        <p:nvSpPr>
          <p:cNvPr id="21" name="TextBox 20"/>
          <p:cNvSpPr txBox="1"/>
          <p:nvPr/>
        </p:nvSpPr>
        <p:spPr>
          <a:xfrm>
            <a:off x="4876800" y="4590871"/>
            <a:ext cx="609600" cy="369332"/>
          </a:xfrm>
          <a:prstGeom prst="rect">
            <a:avLst/>
          </a:prstGeom>
          <a:noFill/>
        </p:spPr>
        <p:txBody>
          <a:bodyPr wrap="square" rtlCol="0">
            <a:spAutoFit/>
          </a:bodyPr>
          <a:lstStyle/>
          <a:p>
            <a:r>
              <a:rPr lang="en-US" dirty="0" smtClean="0">
                <a:solidFill>
                  <a:prstClr val="white"/>
                </a:solidFill>
                <a:latin typeface="Calibri"/>
              </a:rPr>
              <a:t>105</a:t>
            </a:r>
            <a:endParaRPr lang="en-US" dirty="0">
              <a:solidFill>
                <a:prstClr val="white"/>
              </a:solidFill>
              <a:latin typeface="Calibri"/>
            </a:endParaRPr>
          </a:p>
        </p:txBody>
      </p:sp>
      <p:sp>
        <p:nvSpPr>
          <p:cNvPr id="22" name="TextBox 21"/>
          <p:cNvSpPr txBox="1"/>
          <p:nvPr/>
        </p:nvSpPr>
        <p:spPr>
          <a:xfrm>
            <a:off x="4572000" y="2000071"/>
            <a:ext cx="609600" cy="369332"/>
          </a:xfrm>
          <a:prstGeom prst="rect">
            <a:avLst/>
          </a:prstGeom>
          <a:noFill/>
        </p:spPr>
        <p:txBody>
          <a:bodyPr wrap="square" rtlCol="0">
            <a:spAutoFit/>
          </a:bodyPr>
          <a:lstStyle/>
          <a:p>
            <a:r>
              <a:rPr lang="en-US" dirty="0" smtClean="0">
                <a:solidFill>
                  <a:prstClr val="white"/>
                </a:solidFill>
                <a:latin typeface="Calibri"/>
              </a:rPr>
              <a:t>104</a:t>
            </a:r>
            <a:endParaRPr lang="en-US" dirty="0">
              <a:solidFill>
                <a:prstClr val="white"/>
              </a:solidFill>
              <a:latin typeface="Calibri"/>
            </a:endParaRPr>
          </a:p>
        </p:txBody>
      </p:sp>
      <p:sp>
        <p:nvSpPr>
          <p:cNvPr id="23" name="TextBox 22"/>
          <p:cNvSpPr txBox="1"/>
          <p:nvPr/>
        </p:nvSpPr>
        <p:spPr>
          <a:xfrm>
            <a:off x="1447800" y="2685871"/>
            <a:ext cx="609600" cy="369332"/>
          </a:xfrm>
          <a:prstGeom prst="rect">
            <a:avLst/>
          </a:prstGeom>
          <a:noFill/>
        </p:spPr>
        <p:txBody>
          <a:bodyPr wrap="square" rtlCol="0">
            <a:spAutoFit/>
          </a:bodyPr>
          <a:lstStyle/>
          <a:p>
            <a:r>
              <a:rPr lang="en-US" dirty="0" smtClean="0">
                <a:solidFill>
                  <a:prstClr val="white"/>
                </a:solidFill>
                <a:latin typeface="Calibri"/>
              </a:rPr>
              <a:t>101</a:t>
            </a:r>
            <a:endParaRPr lang="en-US" dirty="0">
              <a:solidFill>
                <a:prstClr val="white"/>
              </a:solidFill>
              <a:latin typeface="Calibri"/>
            </a:endParaRPr>
          </a:p>
        </p:txBody>
      </p:sp>
      <p:cxnSp>
        <p:nvCxnSpPr>
          <p:cNvPr id="26" name="Straight Connector 25"/>
          <p:cNvCxnSpPr>
            <a:stCxn id="9" idx="1"/>
          </p:cNvCxnSpPr>
          <p:nvPr/>
        </p:nvCxnSpPr>
        <p:spPr>
          <a:xfrm flipH="1" flipV="1">
            <a:off x="609600" y="3055203"/>
            <a:ext cx="762000" cy="302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1"/>
          </p:cNvCxnSpPr>
          <p:nvPr/>
        </p:nvCxnSpPr>
        <p:spPr>
          <a:xfrm flipH="1">
            <a:off x="609600" y="3357995"/>
            <a:ext cx="762000" cy="611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4" idx="3"/>
          </p:cNvCxnSpPr>
          <p:nvPr/>
        </p:nvCxnSpPr>
        <p:spPr>
          <a:xfrm flipH="1">
            <a:off x="8001000" y="2750403"/>
            <a:ext cx="609600" cy="607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4" idx="3"/>
          </p:cNvCxnSpPr>
          <p:nvPr/>
        </p:nvCxnSpPr>
        <p:spPr>
          <a:xfrm flipH="1" flipV="1">
            <a:off x="8001000" y="3357995"/>
            <a:ext cx="685800" cy="45920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0" y="3426023"/>
            <a:ext cx="1219200" cy="307777"/>
          </a:xfrm>
          <a:prstGeom prst="rect">
            <a:avLst/>
          </a:prstGeom>
          <a:noFill/>
        </p:spPr>
        <p:txBody>
          <a:bodyPr wrap="square" rtlCol="0">
            <a:spAutoFit/>
          </a:bodyPr>
          <a:lstStyle/>
          <a:p>
            <a:r>
              <a:rPr lang="en-US" sz="1400" dirty="0" smtClean="0">
                <a:solidFill>
                  <a:prstClr val="white"/>
                </a:solidFill>
                <a:latin typeface="Calibri"/>
              </a:rPr>
              <a:t>10.10.1.0/24 </a:t>
            </a:r>
            <a:endParaRPr lang="en-US" sz="1400" dirty="0">
              <a:solidFill>
                <a:prstClr val="white"/>
              </a:solidFill>
              <a:latin typeface="Calibri"/>
            </a:endParaRPr>
          </a:p>
        </p:txBody>
      </p:sp>
      <p:sp>
        <p:nvSpPr>
          <p:cNvPr id="40" name="TextBox 39"/>
          <p:cNvSpPr txBox="1"/>
          <p:nvPr/>
        </p:nvSpPr>
        <p:spPr>
          <a:xfrm>
            <a:off x="8153400" y="3207603"/>
            <a:ext cx="1219200" cy="307777"/>
          </a:xfrm>
          <a:prstGeom prst="rect">
            <a:avLst/>
          </a:prstGeom>
          <a:noFill/>
        </p:spPr>
        <p:txBody>
          <a:bodyPr wrap="square" rtlCol="0">
            <a:spAutoFit/>
          </a:bodyPr>
          <a:lstStyle/>
          <a:p>
            <a:r>
              <a:rPr lang="en-US" sz="1400" dirty="0" smtClean="0">
                <a:solidFill>
                  <a:prstClr val="white"/>
                </a:solidFill>
                <a:latin typeface="Calibri"/>
              </a:rPr>
              <a:t>10.10.6.0/24 </a:t>
            </a:r>
            <a:endParaRPr lang="en-US" sz="1400" dirty="0">
              <a:solidFill>
                <a:prstClr val="white"/>
              </a:solidFill>
              <a:latin typeface="Calibri"/>
            </a:endParaRPr>
          </a:p>
        </p:txBody>
      </p:sp>
      <p:cxnSp>
        <p:nvCxnSpPr>
          <p:cNvPr id="41" name="Straight Connector 40"/>
          <p:cNvCxnSpPr/>
          <p:nvPr/>
        </p:nvCxnSpPr>
        <p:spPr>
          <a:xfrm flipV="1">
            <a:off x="35052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9718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578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47244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181600" y="4579203"/>
            <a:ext cx="304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486400" y="4655403"/>
            <a:ext cx="533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124200" y="4731603"/>
            <a:ext cx="4572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3657600" y="4731603"/>
            <a:ext cx="38100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219200" y="685800"/>
            <a:ext cx="7010400" cy="523220"/>
          </a:xfrm>
          <a:prstGeom prst="rect">
            <a:avLst/>
          </a:prstGeom>
          <a:noFill/>
        </p:spPr>
        <p:txBody>
          <a:bodyPr wrap="square" rtlCol="0">
            <a:spAutoFit/>
          </a:bodyPr>
          <a:lstStyle/>
          <a:p>
            <a:pPr algn="ctr"/>
            <a:r>
              <a:rPr lang="en-US" sz="2800" dirty="0" smtClean="0">
                <a:solidFill>
                  <a:srgbClr val="4BACC6">
                    <a:lumMod val="40000"/>
                    <a:lumOff val="60000"/>
                  </a:srgbClr>
                </a:solidFill>
                <a:latin typeface="Calibri"/>
              </a:rPr>
              <a:t>Policy Routing</a:t>
            </a:r>
            <a:endParaRPr lang="en-US" sz="2800" dirty="0">
              <a:solidFill>
                <a:srgbClr val="4BACC6">
                  <a:lumMod val="40000"/>
                  <a:lumOff val="60000"/>
                </a:srgbClr>
              </a:solidFill>
              <a:latin typeface="Calibri"/>
            </a:endParaRPr>
          </a:p>
        </p:txBody>
      </p:sp>
      <p:sp>
        <p:nvSpPr>
          <p:cNvPr id="65" name="TextBox 64"/>
          <p:cNvSpPr txBox="1"/>
          <p:nvPr/>
        </p:nvSpPr>
        <p:spPr>
          <a:xfrm>
            <a:off x="4648200" y="1521023"/>
            <a:ext cx="1219200" cy="307777"/>
          </a:xfrm>
          <a:prstGeom prst="rect">
            <a:avLst/>
          </a:prstGeom>
          <a:noFill/>
        </p:spPr>
        <p:txBody>
          <a:bodyPr wrap="square" rtlCol="0">
            <a:spAutoFit/>
          </a:bodyPr>
          <a:lstStyle/>
          <a:p>
            <a:r>
              <a:rPr lang="en-US" sz="1400" dirty="0" smtClean="0">
                <a:solidFill>
                  <a:prstClr val="white"/>
                </a:solidFill>
                <a:latin typeface="Calibri"/>
              </a:rPr>
              <a:t>10.10.4.0/24 </a:t>
            </a:r>
            <a:endParaRPr lang="en-US" sz="1400" dirty="0">
              <a:solidFill>
                <a:prstClr val="white"/>
              </a:solidFill>
              <a:latin typeface="Calibri"/>
            </a:endParaRPr>
          </a:p>
        </p:txBody>
      </p:sp>
      <p:sp>
        <p:nvSpPr>
          <p:cNvPr id="66" name="TextBox 65"/>
          <p:cNvSpPr txBox="1"/>
          <p:nvPr/>
        </p:nvSpPr>
        <p:spPr>
          <a:xfrm>
            <a:off x="3048000" y="5029200"/>
            <a:ext cx="1219200" cy="307777"/>
          </a:xfrm>
          <a:prstGeom prst="rect">
            <a:avLst/>
          </a:prstGeom>
          <a:noFill/>
        </p:spPr>
        <p:txBody>
          <a:bodyPr wrap="square" rtlCol="0">
            <a:spAutoFit/>
          </a:bodyPr>
          <a:lstStyle/>
          <a:p>
            <a:r>
              <a:rPr lang="en-US" sz="1400" dirty="0" smtClean="0">
                <a:solidFill>
                  <a:prstClr val="white"/>
                </a:solidFill>
                <a:latin typeface="Calibri"/>
              </a:rPr>
              <a:t>10.10.3.0/24 </a:t>
            </a:r>
            <a:endParaRPr lang="en-US" sz="1400" dirty="0">
              <a:solidFill>
                <a:prstClr val="white"/>
              </a:solidFill>
              <a:latin typeface="Calibri"/>
            </a:endParaRPr>
          </a:p>
        </p:txBody>
      </p:sp>
      <p:sp>
        <p:nvSpPr>
          <p:cNvPr id="60" name="TextBox 59"/>
          <p:cNvSpPr txBox="1"/>
          <p:nvPr/>
        </p:nvSpPr>
        <p:spPr>
          <a:xfrm>
            <a:off x="381000" y="5657671"/>
            <a:ext cx="2743200" cy="1200329"/>
          </a:xfrm>
          <a:prstGeom prst="rect">
            <a:avLst/>
          </a:prstGeom>
          <a:noFill/>
        </p:spPr>
        <p:txBody>
          <a:bodyPr wrap="square" rtlCol="0">
            <a:spAutoFit/>
          </a:bodyPr>
          <a:lstStyle/>
          <a:p>
            <a:r>
              <a:rPr lang="en-US" sz="2400" dirty="0" smtClean="0">
                <a:solidFill>
                  <a:srgbClr val="FFFF00"/>
                </a:solidFill>
                <a:latin typeface="Calibri"/>
              </a:rPr>
              <a:t>Policy#1</a:t>
            </a:r>
            <a:r>
              <a:rPr lang="en-US" sz="2400" dirty="0" smtClean="0">
                <a:solidFill>
                  <a:prstClr val="white"/>
                </a:solidFill>
                <a:latin typeface="Calibri"/>
              </a:rPr>
              <a:t> – Traffic from .3 to .6 should avoid link X</a:t>
            </a:r>
            <a:endParaRPr lang="en-US" sz="2400" dirty="0">
              <a:solidFill>
                <a:prstClr val="white"/>
              </a:solidFill>
              <a:latin typeface="Calibri"/>
            </a:endParaRPr>
          </a:p>
        </p:txBody>
      </p:sp>
      <p:sp>
        <p:nvSpPr>
          <p:cNvPr id="61" name="Rectangle 60"/>
          <p:cNvSpPr/>
          <p:nvPr/>
        </p:nvSpPr>
        <p:spPr>
          <a:xfrm>
            <a:off x="6248400" y="3962400"/>
            <a:ext cx="689612" cy="369332"/>
          </a:xfrm>
          <a:prstGeom prst="rect">
            <a:avLst/>
          </a:prstGeom>
        </p:spPr>
        <p:txBody>
          <a:bodyPr wrap="none">
            <a:spAutoFit/>
          </a:bodyPr>
          <a:lstStyle/>
          <a:p>
            <a:r>
              <a:rPr lang="en-US" dirty="0" smtClean="0">
                <a:solidFill>
                  <a:srgbClr val="FFFF00"/>
                </a:solidFill>
                <a:latin typeface="Calibri"/>
              </a:rPr>
              <a:t>link X</a:t>
            </a:r>
            <a:endParaRPr lang="en-US" dirty="0">
              <a:solidFill>
                <a:srgbClr val="FFFF00"/>
              </a:solidFill>
              <a:latin typeface="Calibri"/>
            </a:endParaRPr>
          </a:p>
        </p:txBody>
      </p:sp>
      <p:sp>
        <p:nvSpPr>
          <p:cNvPr id="67" name="Freeform 66"/>
          <p:cNvSpPr/>
          <p:nvPr/>
        </p:nvSpPr>
        <p:spPr>
          <a:xfrm>
            <a:off x="3568700" y="2612572"/>
            <a:ext cx="5161643" cy="2427514"/>
          </a:xfrm>
          <a:custGeom>
            <a:avLst/>
            <a:gdLst>
              <a:gd name="connsiteX0" fmla="*/ 45357 w 5161643"/>
              <a:gd name="connsiteY0" fmla="*/ 2427514 h 2427514"/>
              <a:gd name="connsiteX1" fmla="*/ 45357 w 5161643"/>
              <a:gd name="connsiteY1" fmla="*/ 489857 h 2427514"/>
              <a:gd name="connsiteX2" fmla="*/ 317500 w 5161643"/>
              <a:gd name="connsiteY2" fmla="*/ 119742 h 2427514"/>
              <a:gd name="connsiteX3" fmla="*/ 1819729 w 5161643"/>
              <a:gd name="connsiteY3" fmla="*/ 108857 h 2427514"/>
              <a:gd name="connsiteX4" fmla="*/ 3822700 w 5161643"/>
              <a:gd name="connsiteY4" fmla="*/ 772885 h 2427514"/>
              <a:gd name="connsiteX5" fmla="*/ 5161643 w 5161643"/>
              <a:gd name="connsiteY5" fmla="*/ 827314 h 242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1643" h="2427514">
                <a:moveTo>
                  <a:pt x="45357" y="2427514"/>
                </a:moveTo>
                <a:cubicBezTo>
                  <a:pt x="22678" y="1651000"/>
                  <a:pt x="0" y="874486"/>
                  <a:pt x="45357" y="489857"/>
                </a:cubicBezTo>
                <a:cubicBezTo>
                  <a:pt x="90714" y="105228"/>
                  <a:pt x="21771" y="183242"/>
                  <a:pt x="317500" y="119742"/>
                </a:cubicBezTo>
                <a:cubicBezTo>
                  <a:pt x="613229" y="56242"/>
                  <a:pt x="1235529" y="0"/>
                  <a:pt x="1819729" y="108857"/>
                </a:cubicBezTo>
                <a:cubicBezTo>
                  <a:pt x="2403929" y="217714"/>
                  <a:pt x="3265714" y="653142"/>
                  <a:pt x="3822700" y="772885"/>
                </a:cubicBezTo>
                <a:cubicBezTo>
                  <a:pt x="4379686" y="892628"/>
                  <a:pt x="4770664" y="859971"/>
                  <a:pt x="5161643" y="827314"/>
                </a:cubicBezTo>
              </a:path>
            </a:pathLst>
          </a:custGeom>
          <a:ln w="571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68" name="Freeform 67"/>
          <p:cNvSpPr/>
          <p:nvPr/>
        </p:nvSpPr>
        <p:spPr>
          <a:xfrm>
            <a:off x="3556000" y="2862943"/>
            <a:ext cx="5130800" cy="1709057"/>
          </a:xfrm>
          <a:custGeom>
            <a:avLst/>
            <a:gdLst>
              <a:gd name="connsiteX0" fmla="*/ 58057 w 5130800"/>
              <a:gd name="connsiteY0" fmla="*/ 1709057 h 1709057"/>
              <a:gd name="connsiteX1" fmla="*/ 264886 w 5130800"/>
              <a:gd name="connsiteY1" fmla="*/ 1469571 h 1709057"/>
              <a:gd name="connsiteX2" fmla="*/ 1647371 w 5130800"/>
              <a:gd name="connsiteY2" fmla="*/ 1469571 h 1709057"/>
              <a:gd name="connsiteX3" fmla="*/ 1778000 w 5130800"/>
              <a:gd name="connsiteY3" fmla="*/ 555171 h 1709057"/>
              <a:gd name="connsiteX4" fmla="*/ 1778000 w 5130800"/>
              <a:gd name="connsiteY4" fmla="*/ 0 h 1709057"/>
              <a:gd name="connsiteX5" fmla="*/ 3617686 w 5130800"/>
              <a:gd name="connsiteY5" fmla="*/ 555171 h 1709057"/>
              <a:gd name="connsiteX6" fmla="*/ 5130800 w 5130800"/>
              <a:gd name="connsiteY6" fmla="*/ 598714 h 170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0800" h="1709057">
                <a:moveTo>
                  <a:pt x="58057" y="1709057"/>
                </a:moveTo>
                <a:cubicBezTo>
                  <a:pt x="29028" y="1609271"/>
                  <a:pt x="0" y="1509485"/>
                  <a:pt x="264886" y="1469571"/>
                </a:cubicBezTo>
                <a:cubicBezTo>
                  <a:pt x="529772" y="1429657"/>
                  <a:pt x="1395185" y="1621971"/>
                  <a:pt x="1647371" y="1469571"/>
                </a:cubicBezTo>
                <a:cubicBezTo>
                  <a:pt x="1899557" y="1317171"/>
                  <a:pt x="1756229" y="800100"/>
                  <a:pt x="1778000" y="555171"/>
                </a:cubicBezTo>
                <a:cubicBezTo>
                  <a:pt x="1799772" y="310243"/>
                  <a:pt x="1471386" y="0"/>
                  <a:pt x="1778000" y="0"/>
                </a:cubicBezTo>
                <a:cubicBezTo>
                  <a:pt x="2084614" y="0"/>
                  <a:pt x="3058886" y="455385"/>
                  <a:pt x="3617686" y="555171"/>
                </a:cubicBezTo>
                <a:cubicBezTo>
                  <a:pt x="4176486" y="654957"/>
                  <a:pt x="4653643" y="626835"/>
                  <a:pt x="5130800" y="598714"/>
                </a:cubicBezTo>
              </a:path>
            </a:pathLst>
          </a:custGeom>
          <a:ln w="571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69" name="Rectangle 68"/>
          <p:cNvSpPr/>
          <p:nvPr/>
        </p:nvSpPr>
        <p:spPr>
          <a:xfrm>
            <a:off x="3657600" y="54864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92" name="Group 91"/>
          <p:cNvGrpSpPr/>
          <p:nvPr/>
        </p:nvGrpSpPr>
        <p:grpSpPr>
          <a:xfrm>
            <a:off x="3657600" y="4419600"/>
            <a:ext cx="228600" cy="457200"/>
            <a:chOff x="3657600" y="4419600"/>
            <a:chExt cx="228600" cy="457200"/>
          </a:xfrm>
        </p:grpSpPr>
        <p:grpSp>
          <p:nvGrpSpPr>
            <p:cNvPr id="70" name="Group 52"/>
            <p:cNvGrpSpPr/>
            <p:nvPr/>
          </p:nvGrpSpPr>
          <p:grpSpPr>
            <a:xfrm>
              <a:off x="3657600" y="4572000"/>
              <a:ext cx="228600" cy="304800"/>
              <a:chOff x="8077200" y="4267200"/>
              <a:chExt cx="228600" cy="304800"/>
            </a:xfrm>
          </p:grpSpPr>
          <p:sp>
            <p:nvSpPr>
              <p:cNvPr id="73" name="Rectangle 72"/>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74" name="Rectangle 73"/>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76" name="Rectangle 75"/>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77" name="TextBox 76"/>
          <p:cNvSpPr txBox="1"/>
          <p:nvPr/>
        </p:nvSpPr>
        <p:spPr>
          <a:xfrm>
            <a:off x="1905000" y="4267200"/>
            <a:ext cx="609600" cy="646331"/>
          </a:xfrm>
          <a:prstGeom prst="rect">
            <a:avLst/>
          </a:prstGeom>
          <a:noFill/>
        </p:spPr>
        <p:txBody>
          <a:bodyPr wrap="square" rtlCol="0">
            <a:spAutoFit/>
          </a:bodyPr>
          <a:lstStyle/>
          <a:p>
            <a:r>
              <a:rPr lang="en-US" dirty="0" smtClean="0">
                <a:solidFill>
                  <a:srgbClr val="FFFF00"/>
                </a:solidFill>
                <a:latin typeface="Calibri"/>
              </a:rPr>
              <a:t>104</a:t>
            </a:r>
          </a:p>
          <a:p>
            <a:r>
              <a:rPr lang="en-US" dirty="0" smtClean="0">
                <a:solidFill>
                  <a:srgbClr val="FFFF00"/>
                </a:solidFill>
                <a:latin typeface="Calibri"/>
              </a:rPr>
              <a:t>106</a:t>
            </a:r>
            <a:endParaRPr lang="en-US" dirty="0">
              <a:solidFill>
                <a:srgbClr val="FFFF00"/>
              </a:solidFill>
              <a:latin typeface="Calibri"/>
            </a:endParaRPr>
          </a:p>
        </p:txBody>
      </p:sp>
      <p:cxnSp>
        <p:nvCxnSpPr>
          <p:cNvPr id="85" name="Straight Arrow Connector 84"/>
          <p:cNvCxnSpPr>
            <a:endCxn id="76" idx="1"/>
          </p:cNvCxnSpPr>
          <p:nvPr/>
        </p:nvCxnSpPr>
        <p:spPr>
          <a:xfrm>
            <a:off x="2438400" y="4419600"/>
            <a:ext cx="12192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2438400" y="4648200"/>
            <a:ext cx="11430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97" name="Group 52"/>
          <p:cNvGrpSpPr/>
          <p:nvPr/>
        </p:nvGrpSpPr>
        <p:grpSpPr>
          <a:xfrm>
            <a:off x="3657600" y="2590800"/>
            <a:ext cx="228600" cy="304800"/>
            <a:chOff x="8077200" y="4267200"/>
            <a:chExt cx="228600" cy="304800"/>
          </a:xfrm>
        </p:grpSpPr>
        <p:sp>
          <p:nvSpPr>
            <p:cNvPr id="99" name="Rectangle 98"/>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100" name="Rectangle 99"/>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03" name="Rectangle 102"/>
          <p:cNvSpPr/>
          <p:nvPr/>
        </p:nvSpPr>
        <p:spPr>
          <a:xfrm>
            <a:off x="5257800" y="27432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4" name="TextBox 103"/>
          <p:cNvSpPr txBox="1"/>
          <p:nvPr/>
        </p:nvSpPr>
        <p:spPr>
          <a:xfrm>
            <a:off x="6400800" y="5657671"/>
            <a:ext cx="2743200" cy="1200329"/>
          </a:xfrm>
          <a:prstGeom prst="rect">
            <a:avLst/>
          </a:prstGeom>
          <a:noFill/>
        </p:spPr>
        <p:txBody>
          <a:bodyPr wrap="square" rtlCol="0">
            <a:spAutoFit/>
          </a:bodyPr>
          <a:lstStyle/>
          <a:p>
            <a:r>
              <a:rPr lang="en-US" sz="2400" dirty="0" smtClean="0">
                <a:solidFill>
                  <a:srgbClr val="FFFF00"/>
                </a:solidFill>
                <a:latin typeface="Calibri"/>
              </a:rPr>
              <a:t>Policy#2</a:t>
            </a:r>
            <a:r>
              <a:rPr lang="en-US" sz="2400" dirty="0" smtClean="0">
                <a:solidFill>
                  <a:prstClr val="white"/>
                </a:solidFill>
                <a:latin typeface="Calibri"/>
              </a:rPr>
              <a:t> – Flow ‘f’ from .1 to .6 should stay in upper plane</a:t>
            </a:r>
            <a:endParaRPr lang="en-US" sz="2400" dirty="0">
              <a:solidFill>
                <a:prstClr val="white"/>
              </a:solidFill>
              <a:latin typeface="Calibri"/>
            </a:endParaRPr>
          </a:p>
        </p:txBody>
      </p:sp>
      <p:sp>
        <p:nvSpPr>
          <p:cNvPr id="105" name="Rounded Rectangle 104"/>
          <p:cNvSpPr/>
          <p:nvPr/>
        </p:nvSpPr>
        <p:spPr>
          <a:xfrm>
            <a:off x="2743200" y="1981200"/>
            <a:ext cx="3200400" cy="1143000"/>
          </a:xfrm>
          <a:prstGeom prst="round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07" name="Straight Arrow Connector 106"/>
          <p:cNvCxnSpPr/>
          <p:nvPr/>
        </p:nvCxnSpPr>
        <p:spPr>
          <a:xfrm flipH="1">
            <a:off x="5943600" y="1676400"/>
            <a:ext cx="6096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6477000" y="1371600"/>
            <a:ext cx="1981200" cy="646331"/>
          </a:xfrm>
          <a:prstGeom prst="rect">
            <a:avLst/>
          </a:prstGeom>
          <a:noFill/>
        </p:spPr>
        <p:txBody>
          <a:bodyPr wrap="square" rtlCol="0">
            <a:spAutoFit/>
          </a:bodyPr>
          <a:lstStyle/>
          <a:p>
            <a:r>
              <a:rPr lang="en-US" dirty="0" err="1" smtClean="0">
                <a:solidFill>
                  <a:prstClr val="white"/>
                </a:solidFill>
                <a:latin typeface="Calibri"/>
              </a:rPr>
              <a:t>Anycast</a:t>
            </a:r>
            <a:r>
              <a:rPr lang="en-US" dirty="0" smtClean="0">
                <a:solidFill>
                  <a:prstClr val="white"/>
                </a:solidFill>
                <a:latin typeface="Calibri"/>
              </a:rPr>
              <a:t> Node Segment 999</a:t>
            </a:r>
            <a:endParaRPr lang="en-US" dirty="0">
              <a:solidFill>
                <a:prstClr val="white"/>
              </a:solidFill>
              <a:latin typeface="Calibri"/>
            </a:endParaRPr>
          </a:p>
        </p:txBody>
      </p:sp>
      <p:sp>
        <p:nvSpPr>
          <p:cNvPr id="110" name="Rectangle 109"/>
          <p:cNvSpPr/>
          <p:nvPr/>
        </p:nvSpPr>
        <p:spPr>
          <a:xfrm>
            <a:off x="381000" y="32004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11" name="Group 110"/>
          <p:cNvGrpSpPr/>
          <p:nvPr/>
        </p:nvGrpSpPr>
        <p:grpSpPr>
          <a:xfrm>
            <a:off x="1752600" y="2895600"/>
            <a:ext cx="228600" cy="457200"/>
            <a:chOff x="3657600" y="4419600"/>
            <a:chExt cx="228600" cy="457200"/>
          </a:xfrm>
        </p:grpSpPr>
        <p:grpSp>
          <p:nvGrpSpPr>
            <p:cNvPr id="112" name="Group 52"/>
            <p:cNvGrpSpPr/>
            <p:nvPr/>
          </p:nvGrpSpPr>
          <p:grpSpPr>
            <a:xfrm>
              <a:off x="3657600" y="4572000"/>
              <a:ext cx="228600" cy="304800"/>
              <a:chOff x="8077200" y="4267200"/>
              <a:chExt cx="228600" cy="304800"/>
            </a:xfrm>
          </p:grpSpPr>
          <p:sp>
            <p:nvSpPr>
              <p:cNvPr id="114" name="Rectangle 113"/>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115" name="Rectangle 114"/>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13" name="Rectangle 112"/>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116" name="TextBox 115"/>
          <p:cNvSpPr txBox="1"/>
          <p:nvPr/>
        </p:nvSpPr>
        <p:spPr>
          <a:xfrm>
            <a:off x="685800" y="2057400"/>
            <a:ext cx="609600" cy="646331"/>
          </a:xfrm>
          <a:prstGeom prst="rect">
            <a:avLst/>
          </a:prstGeom>
          <a:noFill/>
        </p:spPr>
        <p:txBody>
          <a:bodyPr wrap="square" rtlCol="0">
            <a:spAutoFit/>
          </a:bodyPr>
          <a:lstStyle/>
          <a:p>
            <a:r>
              <a:rPr lang="en-US" dirty="0" smtClean="0">
                <a:solidFill>
                  <a:srgbClr val="FFFF00"/>
                </a:solidFill>
                <a:latin typeface="Calibri"/>
              </a:rPr>
              <a:t>102</a:t>
            </a:r>
          </a:p>
          <a:p>
            <a:r>
              <a:rPr lang="en-US" dirty="0" smtClean="0">
                <a:solidFill>
                  <a:srgbClr val="FFFF00"/>
                </a:solidFill>
                <a:latin typeface="Calibri"/>
              </a:rPr>
              <a:t>106</a:t>
            </a:r>
            <a:endParaRPr lang="en-US" dirty="0">
              <a:solidFill>
                <a:srgbClr val="FFFF00"/>
              </a:solidFill>
              <a:latin typeface="Calibri"/>
            </a:endParaRPr>
          </a:p>
        </p:txBody>
      </p:sp>
      <p:cxnSp>
        <p:nvCxnSpPr>
          <p:cNvPr id="117" name="Straight Arrow Connector 116"/>
          <p:cNvCxnSpPr>
            <a:endCxn id="113" idx="1"/>
          </p:cNvCxnSpPr>
          <p:nvPr/>
        </p:nvCxnSpPr>
        <p:spPr>
          <a:xfrm>
            <a:off x="1295400" y="2286000"/>
            <a:ext cx="457200" cy="685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endCxn id="114" idx="1"/>
          </p:cNvCxnSpPr>
          <p:nvPr/>
        </p:nvCxnSpPr>
        <p:spPr>
          <a:xfrm>
            <a:off x="1295400" y="2514600"/>
            <a:ext cx="457200" cy="609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22" name="Group 52"/>
          <p:cNvGrpSpPr/>
          <p:nvPr/>
        </p:nvGrpSpPr>
        <p:grpSpPr>
          <a:xfrm>
            <a:off x="2209800" y="3048000"/>
            <a:ext cx="228600" cy="304800"/>
            <a:chOff x="8077200" y="4267200"/>
            <a:chExt cx="228600" cy="304800"/>
          </a:xfrm>
        </p:grpSpPr>
        <p:sp>
          <p:nvSpPr>
            <p:cNvPr id="123" name="Rectangle 122"/>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124" name="Rectangle 123"/>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25" name="Rectangle 124"/>
          <p:cNvSpPr/>
          <p:nvPr/>
        </p:nvSpPr>
        <p:spPr>
          <a:xfrm>
            <a:off x="5334000" y="26670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470398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1000"/>
                                        <p:tgtEl>
                                          <p:spTgt spid="6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9"/>
                                        </p:tgtEl>
                                        <p:attrNameLst>
                                          <p:attrName>style.visibility</p:attrName>
                                        </p:attrNameLst>
                                      </p:cBhvr>
                                      <p:to>
                                        <p:strVal val="visible"/>
                                      </p:to>
                                    </p:set>
                                  </p:childTnLst>
                                </p:cTn>
                              </p:par>
                            </p:childTnLst>
                          </p:cTn>
                        </p:par>
                        <p:par>
                          <p:cTn id="24" fill="hold">
                            <p:stCondLst>
                              <p:cond delay="0"/>
                            </p:stCondLst>
                            <p:childTnLst>
                              <p:par>
                                <p:cTn id="25" presetID="0" presetClass="path" presetSubtype="0" accel="50000" decel="50000" fill="hold" grpId="2" nodeType="afterEffect">
                                  <p:stCondLst>
                                    <p:cond delay="0"/>
                                  </p:stCondLst>
                                  <p:childTnLst>
                                    <p:animMotion origin="layout" path="M 0 0 L 0 -0.12222 " pathEditMode="relative" ptsTypes="AA">
                                      <p:cBhvr>
                                        <p:cTn id="26" dur="2000" fill="hold"/>
                                        <p:tgtEl>
                                          <p:spTgt spid="69"/>
                                        </p:tgtEl>
                                        <p:attrNameLst>
                                          <p:attrName>ppt_x</p:attrName>
                                          <p:attrName>ppt_y</p:attrName>
                                        </p:attrNameLst>
                                      </p:cBhvr>
                                    </p:animMotion>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92"/>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69"/>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5"/>
                                        </p:tgtEl>
                                        <p:attrNameLst>
                                          <p:attrName>style.visibility</p:attrName>
                                        </p:attrNameLst>
                                      </p:cBhvr>
                                      <p:to>
                                        <p:strVal val="visible"/>
                                      </p:to>
                                    </p:set>
                                  </p:childTnLst>
                                </p:cTn>
                              </p:par>
                            </p:childTnLst>
                          </p:cTn>
                        </p:par>
                        <p:par>
                          <p:cTn id="38" fill="hold">
                            <p:stCondLst>
                              <p:cond delay="2000"/>
                            </p:stCondLst>
                            <p:childTnLst>
                              <p:par>
                                <p:cTn id="39" presetID="0" presetClass="path" presetSubtype="0" accel="50000" decel="50000" fill="hold" nodeType="afterEffect">
                                  <p:stCondLst>
                                    <p:cond delay="500"/>
                                  </p:stCondLst>
                                  <p:childTnLst>
                                    <p:animMotion origin="layout" path="M -3.33333E-6 -1.11111E-6 L -3.33333E-6 -0.28889 " pathEditMode="relative" ptsTypes="AA">
                                      <p:cBhvr>
                                        <p:cTn id="40" dur="2000" fill="hold"/>
                                        <p:tgtEl>
                                          <p:spTgt spid="92"/>
                                        </p:tgtEl>
                                        <p:attrNameLst>
                                          <p:attrName>ppt_x</p:attrName>
                                          <p:attrName>ppt_y</p:attrName>
                                        </p:attrNameLst>
                                      </p:cBhvr>
                                    </p:animMotion>
                                  </p:childTnLst>
                                </p:cTn>
                              </p:par>
                            </p:childTnLst>
                          </p:cTn>
                        </p:par>
                        <p:par>
                          <p:cTn id="41" fill="hold">
                            <p:stCondLst>
                              <p:cond delay="4500"/>
                            </p:stCondLst>
                            <p:childTnLst>
                              <p:par>
                                <p:cTn id="42" presetID="1" presetClass="entr" presetSubtype="0" fill="hold" nodeType="afterEffect">
                                  <p:stCondLst>
                                    <p:cond delay="0"/>
                                  </p:stCondLst>
                                  <p:childTnLst>
                                    <p:set>
                                      <p:cBhvr>
                                        <p:cTn id="43" dur="1" fill="hold">
                                          <p:stCondLst>
                                            <p:cond delay="0"/>
                                          </p:stCondLst>
                                        </p:cTn>
                                        <p:tgtEl>
                                          <p:spTgt spid="97"/>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92"/>
                                        </p:tgtEl>
                                        <p:attrNameLst>
                                          <p:attrName>style.visibility</p:attrName>
                                        </p:attrNameLst>
                                      </p:cBhvr>
                                      <p:to>
                                        <p:strVal val="hidden"/>
                                      </p:to>
                                    </p:set>
                                  </p:childTnLst>
                                </p:cTn>
                              </p:par>
                              <p:par>
                                <p:cTn id="46" presetID="0" presetClass="path" presetSubtype="0" accel="50000" decel="50000" fill="hold" nodeType="withEffect">
                                  <p:stCondLst>
                                    <p:cond delay="0"/>
                                  </p:stCondLst>
                                  <p:childTnLst>
                                    <p:animMotion origin="layout" path="M -3.33333E-6 0 L 0.16667 0 " pathEditMode="relative" ptsTypes="AA">
                                      <p:cBhvr>
                                        <p:cTn id="47" dur="2000" fill="hold"/>
                                        <p:tgtEl>
                                          <p:spTgt spid="97"/>
                                        </p:tgtEl>
                                        <p:attrNameLst>
                                          <p:attrName>ppt_x</p:attrName>
                                          <p:attrName>ppt_y</p:attrName>
                                        </p:attrNameLst>
                                      </p:cBhvr>
                                    </p:animMotion>
                                  </p:childTnLst>
                                </p:cTn>
                              </p:par>
                            </p:childTnLst>
                          </p:cTn>
                        </p:par>
                        <p:par>
                          <p:cTn id="48" fill="hold">
                            <p:stCondLst>
                              <p:cond delay="6500"/>
                            </p:stCondLst>
                            <p:childTnLst>
                              <p:par>
                                <p:cTn id="49" presetID="1" presetClass="entr" presetSubtype="0" fill="hold" grpId="1" nodeType="after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97"/>
                                        </p:tgtEl>
                                        <p:attrNameLst>
                                          <p:attrName>style.visibility</p:attrName>
                                        </p:attrNameLst>
                                      </p:cBhvr>
                                      <p:to>
                                        <p:strVal val="hidden"/>
                                      </p:to>
                                    </p:set>
                                  </p:childTnLst>
                                </p:cTn>
                              </p:par>
                              <p:par>
                                <p:cTn id="53" presetID="0" presetClass="path" presetSubtype="0" accel="50000" decel="50000" fill="hold" grpId="0" nodeType="withEffect">
                                  <p:stCondLst>
                                    <p:cond delay="0"/>
                                  </p:stCondLst>
                                  <p:childTnLst>
                                    <p:animMotion origin="layout" path="M -3.88889E-6 -3.7037E-7 C 0.08768 0.04514 0.17552 0.09028 0.23681 0.10787 C 0.29809 0.12546 0.33299 0.11574 0.36789 0.10625 " pathEditMode="relative" ptsTypes="aaA">
                                      <p:cBhvr>
                                        <p:cTn id="54" dur="2000" fill="hold"/>
                                        <p:tgtEl>
                                          <p:spTgt spid="103"/>
                                        </p:tgtEl>
                                        <p:attrNameLst>
                                          <p:attrName>ppt_x</p:attrName>
                                          <p:attrName>ppt_y</p:attrName>
                                        </p:attrNameLst>
                                      </p:cBhvr>
                                    </p:animMotion>
                                  </p:childTnLst>
                                </p:cTn>
                              </p:par>
                              <p:par>
                                <p:cTn id="55" presetID="1" presetClass="exit" presetSubtype="0" fill="hold" grpId="1" nodeType="withEffect">
                                  <p:stCondLst>
                                    <p:cond delay="0"/>
                                  </p:stCondLst>
                                  <p:childTnLst>
                                    <p:set>
                                      <p:cBhvr>
                                        <p:cTn id="56" dur="1" fill="hold">
                                          <p:stCondLst>
                                            <p:cond delay="0"/>
                                          </p:stCondLst>
                                        </p:cTn>
                                        <p:tgtEl>
                                          <p:spTgt spid="7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8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85"/>
                                        </p:tgtEl>
                                        <p:attrNameLst>
                                          <p:attrName>style.visibility</p:attrName>
                                        </p:attrNameLst>
                                      </p:cBhvr>
                                      <p:to>
                                        <p:strVal val="hidden"/>
                                      </p:to>
                                    </p:set>
                                  </p:childTnLst>
                                </p:cTn>
                              </p:par>
                            </p:childTnLst>
                          </p:cTn>
                        </p:par>
                        <p:par>
                          <p:cTn id="61" fill="hold">
                            <p:stCondLst>
                              <p:cond delay="8500"/>
                            </p:stCondLst>
                            <p:childTnLst>
                              <p:par>
                                <p:cTn id="62" presetID="1" presetClass="exit" presetSubtype="0" fill="hold" grpId="1" nodeType="afterEffect">
                                  <p:stCondLst>
                                    <p:cond delay="0"/>
                                  </p:stCondLst>
                                  <p:childTnLst>
                                    <p:set>
                                      <p:cBhvr>
                                        <p:cTn id="63" dur="1" fill="hold">
                                          <p:stCondLst>
                                            <p:cond delay="0"/>
                                          </p:stCondLst>
                                        </p:cTn>
                                        <p:tgtEl>
                                          <p:spTgt spid="68"/>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67"/>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10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0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05"/>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0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0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10"/>
                                        </p:tgtEl>
                                        <p:attrNameLst>
                                          <p:attrName>style.visibility</p:attrName>
                                        </p:attrNameLst>
                                      </p:cBhvr>
                                      <p:to>
                                        <p:strVal val="visible"/>
                                      </p:to>
                                    </p:set>
                                  </p:childTnLst>
                                </p:cTn>
                              </p:par>
                            </p:childTnLst>
                          </p:cTn>
                        </p:par>
                        <p:par>
                          <p:cTn id="84" fill="hold">
                            <p:stCondLst>
                              <p:cond delay="0"/>
                            </p:stCondLst>
                            <p:childTnLst>
                              <p:par>
                                <p:cTn id="85" presetID="0" presetClass="path" presetSubtype="0" accel="50000" decel="50000" fill="hold" grpId="2" nodeType="afterEffect">
                                  <p:stCondLst>
                                    <p:cond delay="0"/>
                                  </p:stCondLst>
                                  <p:childTnLst>
                                    <p:animMotion origin="layout" path="M 3.33333E-6 2.22222E-6 L 0.1375 2.22222E-6 " pathEditMode="relative" rAng="0" ptsTypes="AA">
                                      <p:cBhvr>
                                        <p:cTn id="86" dur="2000" fill="hold"/>
                                        <p:tgtEl>
                                          <p:spTgt spid="110"/>
                                        </p:tgtEl>
                                        <p:attrNameLst>
                                          <p:attrName>ppt_x</p:attrName>
                                          <p:attrName>ppt_y</p:attrName>
                                        </p:attrNameLst>
                                      </p:cBhvr>
                                      <p:rCtr x="69" y="0"/>
                                    </p:animMotion>
                                  </p:childTnLst>
                                </p:cTn>
                              </p:par>
                            </p:childTnLst>
                          </p:cTn>
                        </p:par>
                        <p:par>
                          <p:cTn id="87" fill="hold">
                            <p:stCondLst>
                              <p:cond delay="2000"/>
                            </p:stCondLst>
                            <p:childTnLst>
                              <p:par>
                                <p:cTn id="88" presetID="1" presetClass="entr" presetSubtype="0" fill="hold" nodeType="afterEffect">
                                  <p:stCondLst>
                                    <p:cond delay="0"/>
                                  </p:stCondLst>
                                  <p:childTnLst>
                                    <p:set>
                                      <p:cBhvr>
                                        <p:cTn id="89" dur="1" fill="hold">
                                          <p:stCondLst>
                                            <p:cond delay="0"/>
                                          </p:stCondLst>
                                        </p:cTn>
                                        <p:tgtEl>
                                          <p:spTgt spid="111"/>
                                        </p:tgtEl>
                                        <p:attrNameLst>
                                          <p:attrName>style.visibility</p:attrName>
                                        </p:attrNameLst>
                                      </p:cBhvr>
                                      <p:to>
                                        <p:strVal val="visible"/>
                                      </p:to>
                                    </p:set>
                                  </p:childTnLst>
                                </p:cTn>
                              </p:par>
                              <p:par>
                                <p:cTn id="90" presetID="1" presetClass="exit" presetSubtype="0" fill="hold" grpId="1" nodeType="withEffect">
                                  <p:stCondLst>
                                    <p:cond delay="0"/>
                                  </p:stCondLst>
                                  <p:childTnLst>
                                    <p:set>
                                      <p:cBhvr>
                                        <p:cTn id="91" dur="1" fill="hold">
                                          <p:stCondLst>
                                            <p:cond delay="0"/>
                                          </p:stCondLst>
                                        </p:cTn>
                                        <p:tgtEl>
                                          <p:spTgt spid="110"/>
                                        </p:tgtEl>
                                        <p:attrNameLst>
                                          <p:attrName>style.visibility</p:attrName>
                                        </p:attrNameLst>
                                      </p:cBhvr>
                                      <p:to>
                                        <p:strVal val="hidden"/>
                                      </p:to>
                                    </p:set>
                                  </p:childTnLst>
                                </p:cTn>
                              </p:par>
                              <p:par>
                                <p:cTn id="92" presetID="1" presetClass="entr" presetSubtype="0" fill="hold" grpId="0" nodeType="withEffect">
                                  <p:stCondLst>
                                    <p:cond delay="0"/>
                                  </p:stCondLst>
                                  <p:childTnLst>
                                    <p:set>
                                      <p:cBhvr>
                                        <p:cTn id="93" dur="1" fill="hold">
                                          <p:stCondLst>
                                            <p:cond delay="0"/>
                                          </p:stCondLst>
                                        </p:cTn>
                                        <p:tgtEl>
                                          <p:spTgt spid="11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18"/>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17"/>
                                        </p:tgtEl>
                                        <p:attrNameLst>
                                          <p:attrName>style.visibility</p:attrName>
                                        </p:attrNameLst>
                                      </p:cBhvr>
                                      <p:to>
                                        <p:strVal val="visible"/>
                                      </p:to>
                                    </p:set>
                                  </p:childTnLst>
                                </p:cTn>
                              </p:par>
                            </p:childTnLst>
                          </p:cTn>
                        </p:par>
                        <p:par>
                          <p:cTn id="98" fill="hold">
                            <p:stCondLst>
                              <p:cond delay="2000"/>
                            </p:stCondLst>
                            <p:childTnLst>
                              <p:par>
                                <p:cTn id="99" presetID="0" presetClass="path" presetSubtype="0" accel="50000" decel="50000" fill="hold" nodeType="afterEffect">
                                  <p:stCondLst>
                                    <p:cond delay="0"/>
                                  </p:stCondLst>
                                  <p:childTnLst>
                                    <p:animMotion origin="layout" path="M -3.33333E-6 4.44444E-6 L 0.05 4.44444E-6 " pathEditMode="relative" ptsTypes="AA">
                                      <p:cBhvr>
                                        <p:cTn id="100" dur="2000" fill="hold"/>
                                        <p:tgtEl>
                                          <p:spTgt spid="111"/>
                                        </p:tgtEl>
                                        <p:attrNameLst>
                                          <p:attrName>ppt_x</p:attrName>
                                          <p:attrName>ppt_y</p:attrName>
                                        </p:attrNameLst>
                                      </p:cBhvr>
                                    </p:animMotion>
                                  </p:childTnLst>
                                </p:cTn>
                              </p:par>
                            </p:childTnLst>
                          </p:cTn>
                        </p:par>
                        <p:par>
                          <p:cTn id="101" fill="hold">
                            <p:stCondLst>
                              <p:cond delay="4000"/>
                            </p:stCondLst>
                            <p:childTnLst>
                              <p:par>
                                <p:cTn id="102" presetID="1" presetClass="entr" presetSubtype="0" fill="hold" nodeType="afterEffect">
                                  <p:stCondLst>
                                    <p:cond delay="0"/>
                                  </p:stCondLst>
                                  <p:childTnLst>
                                    <p:set>
                                      <p:cBhvr>
                                        <p:cTn id="103" dur="1" fill="hold">
                                          <p:stCondLst>
                                            <p:cond delay="0"/>
                                          </p:stCondLst>
                                        </p:cTn>
                                        <p:tgtEl>
                                          <p:spTgt spid="122"/>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111"/>
                                        </p:tgtEl>
                                        <p:attrNameLst>
                                          <p:attrName>style.visibility</p:attrName>
                                        </p:attrNameLst>
                                      </p:cBhvr>
                                      <p:to>
                                        <p:strVal val="hidden"/>
                                      </p:to>
                                    </p:set>
                                  </p:childTnLst>
                                </p:cTn>
                              </p:par>
                            </p:childTnLst>
                          </p:cTn>
                        </p:par>
                        <p:par>
                          <p:cTn id="106" fill="hold">
                            <p:stCondLst>
                              <p:cond delay="4000"/>
                            </p:stCondLst>
                            <p:childTnLst>
                              <p:par>
                                <p:cTn id="107" presetID="0" presetClass="path" presetSubtype="0" accel="50000" decel="50000" fill="hold" nodeType="afterEffect">
                                  <p:stCondLst>
                                    <p:cond delay="0"/>
                                  </p:stCondLst>
                                  <p:childTnLst>
                                    <p:animMotion origin="layout" path="M -3.33333E-6 1.11111E-6 L 0.14167 -0.07778 " pathEditMode="relative" ptsTypes="AA">
                                      <p:cBhvr>
                                        <p:cTn id="108" dur="2000" fill="hold"/>
                                        <p:tgtEl>
                                          <p:spTgt spid="122"/>
                                        </p:tgtEl>
                                        <p:attrNameLst>
                                          <p:attrName>ppt_x</p:attrName>
                                          <p:attrName>ppt_y</p:attrName>
                                        </p:attrNameLst>
                                      </p:cBhvr>
                                    </p:animMotion>
                                  </p:childTnLst>
                                </p:cTn>
                              </p:par>
                              <p:par>
                                <p:cTn id="109" presetID="1" presetClass="exit" presetSubtype="0" fill="hold" grpId="1" nodeType="withEffect">
                                  <p:stCondLst>
                                    <p:cond delay="0"/>
                                  </p:stCondLst>
                                  <p:childTnLst>
                                    <p:set>
                                      <p:cBhvr>
                                        <p:cTn id="110" dur="1" fill="hold">
                                          <p:stCondLst>
                                            <p:cond delay="0"/>
                                          </p:stCondLst>
                                        </p:cTn>
                                        <p:tgtEl>
                                          <p:spTgt spid="116"/>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17"/>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18"/>
                                        </p:tgtEl>
                                        <p:attrNameLst>
                                          <p:attrName>style.visibility</p:attrName>
                                        </p:attrNameLst>
                                      </p:cBhvr>
                                      <p:to>
                                        <p:strVal val="hidden"/>
                                      </p:to>
                                    </p:set>
                                  </p:childTnLst>
                                </p:cTn>
                              </p:par>
                            </p:childTnLst>
                          </p:cTn>
                        </p:par>
                        <p:par>
                          <p:cTn id="115" fill="hold">
                            <p:stCondLst>
                              <p:cond delay="6000"/>
                            </p:stCondLst>
                            <p:childTnLst>
                              <p:par>
                                <p:cTn id="116" presetID="0" presetClass="path" presetSubtype="0" accel="50000" decel="50000" fill="hold" nodeType="afterEffect">
                                  <p:stCondLst>
                                    <p:cond delay="0"/>
                                  </p:stCondLst>
                                  <p:childTnLst>
                                    <p:animMotion origin="layout" path="M 0.15833 -0.07778 L 0.34166 -0.07778 " pathEditMode="relative" ptsTypes="AA">
                                      <p:cBhvr>
                                        <p:cTn id="117" dur="2000" fill="hold"/>
                                        <p:tgtEl>
                                          <p:spTgt spid="122"/>
                                        </p:tgtEl>
                                        <p:attrNameLst>
                                          <p:attrName>ppt_x</p:attrName>
                                          <p:attrName>ppt_y</p:attrName>
                                        </p:attrNameLst>
                                      </p:cBhvr>
                                    </p:animMotion>
                                  </p:childTnLst>
                                </p:cTn>
                              </p:par>
                            </p:childTnLst>
                          </p:cTn>
                        </p:par>
                        <p:par>
                          <p:cTn id="118" fill="hold">
                            <p:stCondLst>
                              <p:cond delay="8000"/>
                            </p:stCondLst>
                            <p:childTnLst>
                              <p:par>
                                <p:cTn id="119" presetID="1" presetClass="entr" presetSubtype="0" fill="hold" grpId="1" nodeType="afterEffect">
                                  <p:stCondLst>
                                    <p:cond delay="0"/>
                                  </p:stCondLst>
                                  <p:childTnLst>
                                    <p:set>
                                      <p:cBhvr>
                                        <p:cTn id="120" dur="1" fill="hold">
                                          <p:stCondLst>
                                            <p:cond delay="0"/>
                                          </p:stCondLst>
                                        </p:cTn>
                                        <p:tgtEl>
                                          <p:spTgt spid="125"/>
                                        </p:tgtEl>
                                        <p:attrNameLst>
                                          <p:attrName>style.visibility</p:attrName>
                                        </p:attrNameLst>
                                      </p:cBhvr>
                                      <p:to>
                                        <p:strVal val="visible"/>
                                      </p:to>
                                    </p:set>
                                  </p:childTnLst>
                                </p:cTn>
                              </p:par>
                              <p:par>
                                <p:cTn id="121" presetID="1" presetClass="exit" presetSubtype="0" fill="hold" nodeType="withEffect">
                                  <p:stCondLst>
                                    <p:cond delay="0"/>
                                  </p:stCondLst>
                                  <p:childTnLst>
                                    <p:set>
                                      <p:cBhvr>
                                        <p:cTn id="122" dur="1" fill="hold">
                                          <p:stCondLst>
                                            <p:cond delay="0"/>
                                          </p:stCondLst>
                                        </p:cTn>
                                        <p:tgtEl>
                                          <p:spTgt spid="122"/>
                                        </p:tgtEl>
                                        <p:attrNameLst>
                                          <p:attrName>style.visibility</p:attrName>
                                        </p:attrNameLst>
                                      </p:cBhvr>
                                      <p:to>
                                        <p:strVal val="hidden"/>
                                      </p:to>
                                    </p:set>
                                  </p:childTnLst>
                                </p:cTn>
                              </p:par>
                            </p:childTnLst>
                          </p:cTn>
                        </p:par>
                        <p:par>
                          <p:cTn id="123" fill="hold">
                            <p:stCondLst>
                              <p:cond delay="8000"/>
                            </p:stCondLst>
                            <p:childTnLst>
                              <p:par>
                                <p:cTn id="124" presetID="0" presetClass="path" presetSubtype="0" accel="50000" decel="50000" fill="hold" grpId="0" nodeType="afterEffect">
                                  <p:stCondLst>
                                    <p:cond delay="0"/>
                                  </p:stCondLst>
                                  <p:childTnLst>
                                    <p:animMotion origin="layout" path="M -3.88889E-6 -3.7037E-7 C 0.08768 0.04514 0.17552 0.09028 0.23681 0.10787 C 0.29809 0.12546 0.33299 0.11574 0.36789 0.10625 " pathEditMode="relative" ptsTypes="aaA">
                                      <p:cBhvr>
                                        <p:cTn id="125" dur="2000" fill="hold"/>
                                        <p:tgtEl>
                                          <p:spTgt spid="125"/>
                                        </p:tgtEl>
                                        <p:attrNameLst>
                                          <p:attrName>ppt_x</p:attrName>
                                          <p:attrName>ppt_y</p:attrName>
                                        </p:attrNameLst>
                                      </p:cBhvr>
                                    </p:animMotion>
                                  </p:childTnLst>
                                </p:cTn>
                              </p:par>
                            </p:childTnLst>
                          </p:cTn>
                        </p:par>
                        <p:par>
                          <p:cTn id="126" fill="hold">
                            <p:stCondLst>
                              <p:cond delay="10000"/>
                            </p:stCondLst>
                            <p:childTnLst>
                              <p:par>
                                <p:cTn id="127" presetID="1" presetClass="exit" presetSubtype="0" fill="hold" grpId="2" nodeType="afterEffect">
                                  <p:stCondLst>
                                    <p:cond delay="0"/>
                                  </p:stCondLst>
                                  <p:childTnLst>
                                    <p:set>
                                      <p:cBhvr>
                                        <p:cTn id="128" dur="1" fill="hold">
                                          <p:stCondLst>
                                            <p:cond delay="0"/>
                                          </p:stCondLst>
                                        </p:cTn>
                                        <p:tgtEl>
                                          <p:spTgt spid="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0" grpId="0"/>
      <p:bldP spid="67" grpId="0" animBg="1"/>
      <p:bldP spid="67" grpId="1" animBg="1"/>
      <p:bldP spid="68" grpId="0" animBg="1"/>
      <p:bldP spid="68" grpId="1" animBg="1"/>
      <p:bldP spid="69" grpId="0" animBg="1"/>
      <p:bldP spid="69" grpId="1" animBg="1"/>
      <p:bldP spid="69" grpId="2" animBg="1"/>
      <p:bldP spid="77" grpId="0"/>
      <p:bldP spid="77" grpId="1"/>
      <p:bldP spid="103" grpId="0" animBg="1"/>
      <p:bldP spid="103" grpId="1" animBg="1"/>
      <p:bldP spid="103" grpId="2" animBg="1"/>
      <p:bldP spid="104" grpId="0"/>
      <p:bldP spid="105" grpId="0" animBg="1"/>
      <p:bldP spid="109" grpId="0"/>
      <p:bldP spid="110" grpId="0" animBg="1"/>
      <p:bldP spid="110" grpId="1" animBg="1"/>
      <p:bldP spid="110" grpId="2" animBg="1"/>
      <p:bldP spid="116" grpId="0"/>
      <p:bldP spid="116" grpId="1"/>
      <p:bldP spid="125" grpId="0" animBg="1"/>
      <p:bldP spid="125" grpId="1" animBg="1"/>
      <p:bldP spid="125"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750" y="10463"/>
            <a:ext cx="9031249" cy="635458"/>
          </a:xfrm>
          <a:prstGeom prst="rect">
            <a:avLst/>
          </a:prstGeom>
        </p:spPr>
        <p:txBody>
          <a:bodyPr/>
          <a:lstStyle/>
          <a:p>
            <a:pPr algn="ctr">
              <a:spcBef>
                <a:spcPct val="0"/>
              </a:spcBef>
              <a:defRPr/>
            </a:pPr>
            <a:r>
              <a:rPr lang="en-US" sz="4000" dirty="0" smtClean="0">
                <a:solidFill>
                  <a:srgbClr val="4BACC6">
                    <a:lumMod val="40000"/>
                    <a:lumOff val="60000"/>
                  </a:srgbClr>
                </a:solidFill>
                <a:latin typeface="Calibri"/>
              </a:rPr>
              <a:t>Routing Service: Scenario # 3</a:t>
            </a:r>
            <a:endParaRPr lang="en-US" sz="4000" dirty="0">
              <a:solidFill>
                <a:srgbClr val="4BACC6">
                  <a:lumMod val="40000"/>
                  <a:lumOff val="60000"/>
                </a:srgbClr>
              </a:solidFill>
              <a:latin typeface="Calibri"/>
            </a:endParaRPr>
          </a:p>
        </p:txBody>
      </p:sp>
      <p:grpSp>
        <p:nvGrpSpPr>
          <p:cNvPr id="3" name="Group 2"/>
          <p:cNvGrpSpPr/>
          <p:nvPr/>
        </p:nvGrpSpPr>
        <p:grpSpPr>
          <a:xfrm>
            <a:off x="1371600" y="1836003"/>
            <a:ext cx="6629400" cy="3352800"/>
            <a:chOff x="1981200" y="1524000"/>
            <a:chExt cx="5638800" cy="2481889"/>
          </a:xfrm>
        </p:grpSpPr>
        <p:pic>
          <p:nvPicPr>
            <p:cNvPr id="4" name="Picture 3"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0" y="2057400"/>
              <a:ext cx="914400" cy="1186489"/>
            </a:xfrm>
            <a:prstGeom prst="rect">
              <a:avLst/>
            </a:prstGeom>
          </p:spPr>
        </p:pic>
        <p:pic>
          <p:nvPicPr>
            <p:cNvPr id="5" name="Picture 4"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1524000"/>
              <a:ext cx="914400" cy="1186489"/>
            </a:xfrm>
            <a:prstGeom prst="rect">
              <a:avLst/>
            </a:prstGeom>
          </p:spPr>
        </p:pic>
        <p:pic>
          <p:nvPicPr>
            <p:cNvPr id="6" name="Picture 5"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2743200"/>
              <a:ext cx="914400" cy="1186489"/>
            </a:xfrm>
            <a:prstGeom prst="rect">
              <a:avLst/>
            </a:prstGeom>
          </p:spPr>
        </p:pic>
        <p:pic>
          <p:nvPicPr>
            <p:cNvPr id="7" name="Picture 6"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0" y="1524000"/>
              <a:ext cx="914400" cy="1186489"/>
            </a:xfrm>
            <a:prstGeom prst="rect">
              <a:avLst/>
            </a:prstGeom>
          </p:spPr>
        </p:pic>
        <p:pic>
          <p:nvPicPr>
            <p:cNvPr id="8" name="Picture 7"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0" y="2819400"/>
              <a:ext cx="914400" cy="1186489"/>
            </a:xfrm>
            <a:prstGeom prst="rect">
              <a:avLst/>
            </a:prstGeom>
          </p:spPr>
        </p:pic>
        <p:pic>
          <p:nvPicPr>
            <p:cNvPr id="9" name="Picture 8"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200" y="2057400"/>
              <a:ext cx="914400" cy="1186489"/>
            </a:xfrm>
            <a:prstGeom prst="rect">
              <a:avLst/>
            </a:prstGeom>
          </p:spPr>
        </p:pic>
        <p:cxnSp>
          <p:nvCxnSpPr>
            <p:cNvPr id="10" name="Straight Connector 9"/>
            <p:cNvCxnSpPr/>
            <p:nvPr/>
          </p:nvCxnSpPr>
          <p:spPr>
            <a:xfrm flipV="1">
              <a:off x="2743200" y="2286001"/>
              <a:ext cx="838200" cy="3047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7000" y="2819400"/>
              <a:ext cx="9144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14800" y="2209800"/>
              <a:ext cx="838200"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86200" y="2362200"/>
              <a:ext cx="0" cy="76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91000" y="3352800"/>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57800" y="2362200"/>
              <a:ext cx="0" cy="685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62600" y="2286000"/>
              <a:ext cx="1295400" cy="381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15000" y="2819400"/>
              <a:ext cx="12192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858000" y="2674203"/>
            <a:ext cx="609600" cy="369332"/>
          </a:xfrm>
          <a:prstGeom prst="rect">
            <a:avLst/>
          </a:prstGeom>
          <a:noFill/>
        </p:spPr>
        <p:txBody>
          <a:bodyPr wrap="square" rtlCol="0">
            <a:spAutoFit/>
          </a:bodyPr>
          <a:lstStyle/>
          <a:p>
            <a:r>
              <a:rPr lang="en-US" dirty="0" smtClean="0">
                <a:solidFill>
                  <a:prstClr val="white"/>
                </a:solidFill>
                <a:latin typeface="Calibri"/>
              </a:rPr>
              <a:t>106</a:t>
            </a:r>
            <a:endParaRPr lang="en-US" dirty="0">
              <a:solidFill>
                <a:prstClr val="white"/>
              </a:solidFill>
              <a:latin typeface="Calibri"/>
            </a:endParaRPr>
          </a:p>
        </p:txBody>
      </p:sp>
      <p:sp>
        <p:nvSpPr>
          <p:cNvPr id="19" name="TextBox 18"/>
          <p:cNvSpPr txBox="1"/>
          <p:nvPr/>
        </p:nvSpPr>
        <p:spPr>
          <a:xfrm>
            <a:off x="2819400" y="2000071"/>
            <a:ext cx="609600" cy="369332"/>
          </a:xfrm>
          <a:prstGeom prst="rect">
            <a:avLst/>
          </a:prstGeom>
          <a:noFill/>
        </p:spPr>
        <p:txBody>
          <a:bodyPr wrap="square" rtlCol="0">
            <a:spAutoFit/>
          </a:bodyPr>
          <a:lstStyle/>
          <a:p>
            <a:r>
              <a:rPr lang="en-US" dirty="0" smtClean="0">
                <a:solidFill>
                  <a:prstClr val="white"/>
                </a:solidFill>
                <a:latin typeface="Calibri"/>
              </a:rPr>
              <a:t>102</a:t>
            </a:r>
            <a:endParaRPr lang="en-US" dirty="0">
              <a:solidFill>
                <a:prstClr val="white"/>
              </a:solidFill>
              <a:latin typeface="Calibri"/>
            </a:endParaRPr>
          </a:p>
        </p:txBody>
      </p:sp>
      <p:sp>
        <p:nvSpPr>
          <p:cNvPr id="20" name="TextBox 19"/>
          <p:cNvSpPr txBox="1"/>
          <p:nvPr/>
        </p:nvSpPr>
        <p:spPr>
          <a:xfrm>
            <a:off x="2971800" y="4655403"/>
            <a:ext cx="609600" cy="369332"/>
          </a:xfrm>
          <a:prstGeom prst="rect">
            <a:avLst/>
          </a:prstGeom>
          <a:noFill/>
        </p:spPr>
        <p:txBody>
          <a:bodyPr wrap="square" rtlCol="0">
            <a:spAutoFit/>
          </a:bodyPr>
          <a:lstStyle/>
          <a:p>
            <a:r>
              <a:rPr lang="en-US" dirty="0" smtClean="0">
                <a:solidFill>
                  <a:prstClr val="white"/>
                </a:solidFill>
                <a:latin typeface="Calibri"/>
              </a:rPr>
              <a:t>103</a:t>
            </a:r>
            <a:endParaRPr lang="en-US" dirty="0">
              <a:solidFill>
                <a:prstClr val="white"/>
              </a:solidFill>
              <a:latin typeface="Calibri"/>
            </a:endParaRPr>
          </a:p>
        </p:txBody>
      </p:sp>
      <p:sp>
        <p:nvSpPr>
          <p:cNvPr id="21" name="TextBox 20"/>
          <p:cNvSpPr txBox="1"/>
          <p:nvPr/>
        </p:nvSpPr>
        <p:spPr>
          <a:xfrm>
            <a:off x="4876800" y="4590871"/>
            <a:ext cx="609600" cy="369332"/>
          </a:xfrm>
          <a:prstGeom prst="rect">
            <a:avLst/>
          </a:prstGeom>
          <a:noFill/>
        </p:spPr>
        <p:txBody>
          <a:bodyPr wrap="square" rtlCol="0">
            <a:spAutoFit/>
          </a:bodyPr>
          <a:lstStyle/>
          <a:p>
            <a:r>
              <a:rPr lang="en-US" dirty="0" smtClean="0">
                <a:solidFill>
                  <a:prstClr val="white"/>
                </a:solidFill>
                <a:latin typeface="Calibri"/>
              </a:rPr>
              <a:t>105</a:t>
            </a:r>
            <a:endParaRPr lang="en-US" dirty="0">
              <a:solidFill>
                <a:prstClr val="white"/>
              </a:solidFill>
              <a:latin typeface="Calibri"/>
            </a:endParaRPr>
          </a:p>
        </p:txBody>
      </p:sp>
      <p:sp>
        <p:nvSpPr>
          <p:cNvPr id="22" name="TextBox 21"/>
          <p:cNvSpPr txBox="1"/>
          <p:nvPr/>
        </p:nvSpPr>
        <p:spPr>
          <a:xfrm>
            <a:off x="4572000" y="2000071"/>
            <a:ext cx="609600" cy="369332"/>
          </a:xfrm>
          <a:prstGeom prst="rect">
            <a:avLst/>
          </a:prstGeom>
          <a:noFill/>
        </p:spPr>
        <p:txBody>
          <a:bodyPr wrap="square" rtlCol="0">
            <a:spAutoFit/>
          </a:bodyPr>
          <a:lstStyle/>
          <a:p>
            <a:r>
              <a:rPr lang="en-US" dirty="0" smtClean="0">
                <a:solidFill>
                  <a:prstClr val="white"/>
                </a:solidFill>
                <a:latin typeface="Calibri"/>
              </a:rPr>
              <a:t>104</a:t>
            </a:r>
            <a:endParaRPr lang="en-US" dirty="0">
              <a:solidFill>
                <a:prstClr val="white"/>
              </a:solidFill>
              <a:latin typeface="Calibri"/>
            </a:endParaRPr>
          </a:p>
        </p:txBody>
      </p:sp>
      <p:sp>
        <p:nvSpPr>
          <p:cNvPr id="23" name="TextBox 22"/>
          <p:cNvSpPr txBox="1"/>
          <p:nvPr/>
        </p:nvSpPr>
        <p:spPr>
          <a:xfrm>
            <a:off x="1447800" y="2685871"/>
            <a:ext cx="609600" cy="369332"/>
          </a:xfrm>
          <a:prstGeom prst="rect">
            <a:avLst/>
          </a:prstGeom>
          <a:noFill/>
        </p:spPr>
        <p:txBody>
          <a:bodyPr wrap="square" rtlCol="0">
            <a:spAutoFit/>
          </a:bodyPr>
          <a:lstStyle/>
          <a:p>
            <a:r>
              <a:rPr lang="en-US" dirty="0" smtClean="0">
                <a:solidFill>
                  <a:prstClr val="white"/>
                </a:solidFill>
                <a:latin typeface="Calibri"/>
              </a:rPr>
              <a:t>101</a:t>
            </a:r>
            <a:endParaRPr lang="en-US" dirty="0">
              <a:solidFill>
                <a:prstClr val="white"/>
              </a:solidFill>
              <a:latin typeface="Calibri"/>
            </a:endParaRPr>
          </a:p>
        </p:txBody>
      </p:sp>
      <p:cxnSp>
        <p:nvCxnSpPr>
          <p:cNvPr id="26" name="Straight Connector 25"/>
          <p:cNvCxnSpPr>
            <a:stCxn id="9" idx="1"/>
          </p:cNvCxnSpPr>
          <p:nvPr/>
        </p:nvCxnSpPr>
        <p:spPr>
          <a:xfrm flipH="1" flipV="1">
            <a:off x="609600" y="3055203"/>
            <a:ext cx="762000" cy="302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1"/>
          </p:cNvCxnSpPr>
          <p:nvPr/>
        </p:nvCxnSpPr>
        <p:spPr>
          <a:xfrm flipH="1">
            <a:off x="609600" y="3357995"/>
            <a:ext cx="762000" cy="611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4" idx="3"/>
          </p:cNvCxnSpPr>
          <p:nvPr/>
        </p:nvCxnSpPr>
        <p:spPr>
          <a:xfrm flipH="1">
            <a:off x="8001000" y="2750403"/>
            <a:ext cx="609600" cy="607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4" idx="3"/>
          </p:cNvCxnSpPr>
          <p:nvPr/>
        </p:nvCxnSpPr>
        <p:spPr>
          <a:xfrm flipH="1" flipV="1">
            <a:off x="8001000" y="3357995"/>
            <a:ext cx="685800" cy="45920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0" y="3426023"/>
            <a:ext cx="1219200" cy="307777"/>
          </a:xfrm>
          <a:prstGeom prst="rect">
            <a:avLst/>
          </a:prstGeom>
          <a:noFill/>
        </p:spPr>
        <p:txBody>
          <a:bodyPr wrap="square" rtlCol="0">
            <a:spAutoFit/>
          </a:bodyPr>
          <a:lstStyle/>
          <a:p>
            <a:r>
              <a:rPr lang="en-US" sz="1400" dirty="0" smtClean="0">
                <a:solidFill>
                  <a:prstClr val="white"/>
                </a:solidFill>
                <a:latin typeface="Calibri"/>
              </a:rPr>
              <a:t>10.10.1.0/24 </a:t>
            </a:r>
            <a:endParaRPr lang="en-US" sz="1400" dirty="0">
              <a:solidFill>
                <a:prstClr val="white"/>
              </a:solidFill>
              <a:latin typeface="Calibri"/>
            </a:endParaRPr>
          </a:p>
        </p:txBody>
      </p:sp>
      <p:sp>
        <p:nvSpPr>
          <p:cNvPr id="40" name="TextBox 39"/>
          <p:cNvSpPr txBox="1"/>
          <p:nvPr/>
        </p:nvSpPr>
        <p:spPr>
          <a:xfrm>
            <a:off x="8153400" y="3207603"/>
            <a:ext cx="1219200" cy="307777"/>
          </a:xfrm>
          <a:prstGeom prst="rect">
            <a:avLst/>
          </a:prstGeom>
          <a:noFill/>
        </p:spPr>
        <p:txBody>
          <a:bodyPr wrap="square" rtlCol="0">
            <a:spAutoFit/>
          </a:bodyPr>
          <a:lstStyle/>
          <a:p>
            <a:r>
              <a:rPr lang="en-US" sz="1400" dirty="0" smtClean="0">
                <a:solidFill>
                  <a:prstClr val="white"/>
                </a:solidFill>
                <a:latin typeface="Calibri"/>
              </a:rPr>
              <a:t>10.10.6.0/24 </a:t>
            </a:r>
            <a:endParaRPr lang="en-US" sz="1400" dirty="0">
              <a:solidFill>
                <a:prstClr val="white"/>
              </a:solidFill>
              <a:latin typeface="Calibri"/>
            </a:endParaRPr>
          </a:p>
        </p:txBody>
      </p:sp>
      <p:cxnSp>
        <p:nvCxnSpPr>
          <p:cNvPr id="41" name="Straight Connector 40"/>
          <p:cNvCxnSpPr/>
          <p:nvPr/>
        </p:nvCxnSpPr>
        <p:spPr>
          <a:xfrm flipV="1">
            <a:off x="35052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9718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578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47244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181600" y="4579203"/>
            <a:ext cx="304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486400" y="4655403"/>
            <a:ext cx="533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124200" y="4731603"/>
            <a:ext cx="4572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3657600" y="4731603"/>
            <a:ext cx="38100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648200" y="1521023"/>
            <a:ext cx="1219200" cy="307777"/>
          </a:xfrm>
          <a:prstGeom prst="rect">
            <a:avLst/>
          </a:prstGeom>
          <a:noFill/>
        </p:spPr>
        <p:txBody>
          <a:bodyPr wrap="square" rtlCol="0">
            <a:spAutoFit/>
          </a:bodyPr>
          <a:lstStyle/>
          <a:p>
            <a:r>
              <a:rPr lang="en-US" sz="1400" dirty="0" smtClean="0">
                <a:solidFill>
                  <a:prstClr val="white"/>
                </a:solidFill>
                <a:latin typeface="Calibri"/>
              </a:rPr>
              <a:t>10.10.4.0/24 </a:t>
            </a:r>
            <a:endParaRPr lang="en-US" sz="1400" dirty="0">
              <a:solidFill>
                <a:prstClr val="white"/>
              </a:solidFill>
              <a:latin typeface="Calibri"/>
            </a:endParaRPr>
          </a:p>
        </p:txBody>
      </p:sp>
      <p:sp>
        <p:nvSpPr>
          <p:cNvPr id="66" name="TextBox 65"/>
          <p:cNvSpPr txBox="1"/>
          <p:nvPr/>
        </p:nvSpPr>
        <p:spPr>
          <a:xfrm>
            <a:off x="3048000" y="5029200"/>
            <a:ext cx="1219200" cy="307777"/>
          </a:xfrm>
          <a:prstGeom prst="rect">
            <a:avLst/>
          </a:prstGeom>
          <a:noFill/>
        </p:spPr>
        <p:txBody>
          <a:bodyPr wrap="square" rtlCol="0">
            <a:spAutoFit/>
          </a:bodyPr>
          <a:lstStyle/>
          <a:p>
            <a:r>
              <a:rPr lang="en-US" sz="1400" dirty="0" smtClean="0">
                <a:solidFill>
                  <a:prstClr val="white"/>
                </a:solidFill>
                <a:latin typeface="Calibri"/>
              </a:rPr>
              <a:t>10.10.3.0/24 </a:t>
            </a:r>
            <a:endParaRPr lang="en-US" sz="1400" dirty="0">
              <a:solidFill>
                <a:prstClr val="white"/>
              </a:solidFill>
              <a:latin typeface="Calibri"/>
            </a:endParaRPr>
          </a:p>
        </p:txBody>
      </p:sp>
      <p:sp>
        <p:nvSpPr>
          <p:cNvPr id="43" name="TextBox 42"/>
          <p:cNvSpPr txBox="1"/>
          <p:nvPr/>
        </p:nvSpPr>
        <p:spPr>
          <a:xfrm>
            <a:off x="685800" y="685800"/>
            <a:ext cx="7772400" cy="523220"/>
          </a:xfrm>
          <a:prstGeom prst="rect">
            <a:avLst/>
          </a:prstGeom>
          <a:noFill/>
        </p:spPr>
        <p:txBody>
          <a:bodyPr wrap="square" rtlCol="0">
            <a:spAutoFit/>
          </a:bodyPr>
          <a:lstStyle/>
          <a:p>
            <a:pPr algn="ctr"/>
            <a:r>
              <a:rPr lang="en-US" sz="2800" dirty="0" smtClean="0">
                <a:solidFill>
                  <a:srgbClr val="4BACC6">
                    <a:lumMod val="40000"/>
                    <a:lumOff val="60000"/>
                  </a:srgbClr>
                </a:solidFill>
                <a:latin typeface="Calibri"/>
              </a:rPr>
              <a:t>TE Support: Load-balancing among non-ECMP Paths </a:t>
            </a:r>
            <a:endParaRPr lang="en-US" sz="2800" dirty="0">
              <a:solidFill>
                <a:srgbClr val="4BACC6">
                  <a:lumMod val="40000"/>
                  <a:lumOff val="60000"/>
                </a:srgbClr>
              </a:solidFill>
              <a:latin typeface="Calibri"/>
            </a:endParaRPr>
          </a:p>
        </p:txBody>
      </p:sp>
      <p:sp>
        <p:nvSpPr>
          <p:cNvPr id="44" name="Freeform 43"/>
          <p:cNvSpPr/>
          <p:nvPr/>
        </p:nvSpPr>
        <p:spPr>
          <a:xfrm>
            <a:off x="3247571" y="1872343"/>
            <a:ext cx="5177972" cy="2676071"/>
          </a:xfrm>
          <a:custGeom>
            <a:avLst/>
            <a:gdLst>
              <a:gd name="connsiteX0" fmla="*/ 203200 w 5177972"/>
              <a:gd name="connsiteY0" fmla="*/ 0 h 2676071"/>
              <a:gd name="connsiteX1" fmla="*/ 290286 w 5177972"/>
              <a:gd name="connsiteY1" fmla="*/ 827314 h 2676071"/>
              <a:gd name="connsiteX2" fmla="*/ 290286 w 5177972"/>
              <a:gd name="connsiteY2" fmla="*/ 827314 h 2676071"/>
              <a:gd name="connsiteX3" fmla="*/ 333829 w 5177972"/>
              <a:gd name="connsiteY3" fmla="*/ 2394857 h 2676071"/>
              <a:gd name="connsiteX4" fmla="*/ 2293258 w 5177972"/>
              <a:gd name="connsiteY4" fmla="*/ 2514600 h 2676071"/>
              <a:gd name="connsiteX5" fmla="*/ 4100286 w 5177972"/>
              <a:gd name="connsiteY5" fmla="*/ 1643743 h 2676071"/>
              <a:gd name="connsiteX6" fmla="*/ 5177972 w 5177972"/>
              <a:gd name="connsiteY6" fmla="*/ 1513114 h 26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7972" h="2676071">
                <a:moveTo>
                  <a:pt x="203200" y="0"/>
                </a:moveTo>
                <a:lnTo>
                  <a:pt x="290286" y="827314"/>
                </a:lnTo>
                <a:lnTo>
                  <a:pt x="290286" y="827314"/>
                </a:lnTo>
                <a:cubicBezTo>
                  <a:pt x="297543" y="1088571"/>
                  <a:pt x="0" y="2113643"/>
                  <a:pt x="333829" y="2394857"/>
                </a:cubicBezTo>
                <a:cubicBezTo>
                  <a:pt x="667658" y="2676071"/>
                  <a:pt x="1665515" y="2639786"/>
                  <a:pt x="2293258" y="2514600"/>
                </a:cubicBezTo>
                <a:cubicBezTo>
                  <a:pt x="2921001" y="2389414"/>
                  <a:pt x="3619500" y="1810657"/>
                  <a:pt x="4100286" y="1643743"/>
                </a:cubicBezTo>
                <a:cubicBezTo>
                  <a:pt x="4581072" y="1476829"/>
                  <a:pt x="4879522" y="1494971"/>
                  <a:pt x="5177972" y="1513114"/>
                </a:cubicBezTo>
              </a:path>
            </a:pathLst>
          </a:cu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45" name="Freeform 44"/>
          <p:cNvSpPr/>
          <p:nvPr/>
        </p:nvSpPr>
        <p:spPr>
          <a:xfrm>
            <a:off x="3526971" y="2558143"/>
            <a:ext cx="4746172" cy="903514"/>
          </a:xfrm>
          <a:custGeom>
            <a:avLst/>
            <a:gdLst>
              <a:gd name="connsiteX0" fmla="*/ 0 w 4746172"/>
              <a:gd name="connsiteY0" fmla="*/ 0 h 903514"/>
              <a:gd name="connsiteX1" fmla="*/ 174172 w 4746172"/>
              <a:gd name="connsiteY1" fmla="*/ 206828 h 903514"/>
              <a:gd name="connsiteX2" fmla="*/ 729343 w 4746172"/>
              <a:gd name="connsiteY2" fmla="*/ 261257 h 903514"/>
              <a:gd name="connsiteX3" fmla="*/ 1654629 w 4746172"/>
              <a:gd name="connsiteY3" fmla="*/ 217714 h 903514"/>
              <a:gd name="connsiteX4" fmla="*/ 3875315 w 4746172"/>
              <a:gd name="connsiteY4" fmla="*/ 805543 h 903514"/>
              <a:gd name="connsiteX5" fmla="*/ 4746172 w 4746172"/>
              <a:gd name="connsiteY5" fmla="*/ 805543 h 90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6172" h="903514">
                <a:moveTo>
                  <a:pt x="0" y="0"/>
                </a:moveTo>
                <a:cubicBezTo>
                  <a:pt x="26307" y="81642"/>
                  <a:pt x="52615" y="163285"/>
                  <a:pt x="174172" y="206828"/>
                </a:cubicBezTo>
                <a:cubicBezTo>
                  <a:pt x="295729" y="250371"/>
                  <a:pt x="482600" y="259443"/>
                  <a:pt x="729343" y="261257"/>
                </a:cubicBezTo>
                <a:cubicBezTo>
                  <a:pt x="976086" y="263071"/>
                  <a:pt x="1130300" y="127000"/>
                  <a:pt x="1654629" y="217714"/>
                </a:cubicBezTo>
                <a:cubicBezTo>
                  <a:pt x="2178958" y="308428"/>
                  <a:pt x="3360058" y="707572"/>
                  <a:pt x="3875315" y="805543"/>
                </a:cubicBezTo>
                <a:cubicBezTo>
                  <a:pt x="4390572" y="903514"/>
                  <a:pt x="4568372" y="854528"/>
                  <a:pt x="4746172" y="805543"/>
                </a:cubicBezTo>
              </a:path>
            </a:pathLst>
          </a:cu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48" name="Straight Arrow Connector 47"/>
          <p:cNvCxnSpPr/>
          <p:nvPr/>
        </p:nvCxnSpPr>
        <p:spPr>
          <a:xfrm flipV="1">
            <a:off x="2057400" y="3124200"/>
            <a:ext cx="1524000" cy="1447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45" idx="2"/>
          </p:cNvCxnSpPr>
          <p:nvPr/>
        </p:nvCxnSpPr>
        <p:spPr>
          <a:xfrm flipV="1">
            <a:off x="2057400" y="2819400"/>
            <a:ext cx="2198914" cy="1752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52400" y="4648200"/>
            <a:ext cx="2057400" cy="1754326"/>
          </a:xfrm>
          <a:prstGeom prst="rect">
            <a:avLst/>
          </a:prstGeom>
          <a:noFill/>
        </p:spPr>
        <p:txBody>
          <a:bodyPr wrap="square" rtlCol="0">
            <a:spAutoFit/>
          </a:bodyPr>
          <a:lstStyle/>
          <a:p>
            <a:r>
              <a:rPr lang="en-US" dirty="0" smtClean="0">
                <a:solidFill>
                  <a:prstClr val="white"/>
                </a:solidFill>
                <a:latin typeface="Calibri"/>
              </a:rPr>
              <a:t>Same </a:t>
            </a:r>
            <a:r>
              <a:rPr lang="en-US" dirty="0" smtClean="0">
                <a:solidFill>
                  <a:srgbClr val="FFFF00"/>
                </a:solidFill>
                <a:latin typeface="Calibri"/>
              </a:rPr>
              <a:t>adjacency segment </a:t>
            </a:r>
            <a:r>
              <a:rPr lang="en-US" dirty="0" smtClean="0">
                <a:solidFill>
                  <a:prstClr val="white"/>
                </a:solidFill>
                <a:latin typeface="Calibri"/>
              </a:rPr>
              <a:t>12009 assigned to both outgoing links for load-balancing  at 102, to 104 or 103</a:t>
            </a:r>
            <a:endParaRPr lang="en-US" dirty="0">
              <a:solidFill>
                <a:prstClr val="white"/>
              </a:solidFill>
              <a:latin typeface="Calibri"/>
            </a:endParaRPr>
          </a:p>
        </p:txBody>
      </p:sp>
      <p:cxnSp>
        <p:nvCxnSpPr>
          <p:cNvPr id="69" name="Straight Arrow Connector 68"/>
          <p:cNvCxnSpPr/>
          <p:nvPr/>
        </p:nvCxnSpPr>
        <p:spPr>
          <a:xfrm flipH="1" flipV="1">
            <a:off x="6553200" y="3124200"/>
            <a:ext cx="381000" cy="1295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flipV="1">
            <a:off x="6477000" y="4114800"/>
            <a:ext cx="4572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477000" y="4495800"/>
            <a:ext cx="2057400" cy="369332"/>
          </a:xfrm>
          <a:prstGeom prst="rect">
            <a:avLst/>
          </a:prstGeom>
          <a:noFill/>
        </p:spPr>
        <p:txBody>
          <a:bodyPr wrap="square" rtlCol="0">
            <a:spAutoFit/>
          </a:bodyPr>
          <a:lstStyle/>
          <a:p>
            <a:r>
              <a:rPr lang="en-US" dirty="0" smtClean="0">
                <a:solidFill>
                  <a:prstClr val="white"/>
                </a:solidFill>
                <a:latin typeface="Calibri"/>
              </a:rPr>
              <a:t>Non-ECMP paths </a:t>
            </a:r>
            <a:endParaRPr lang="en-US" dirty="0">
              <a:solidFill>
                <a:prstClr val="white"/>
              </a:solidFill>
              <a:latin typeface="Calibri"/>
            </a:endParaRPr>
          </a:p>
        </p:txBody>
      </p:sp>
      <p:sp>
        <p:nvSpPr>
          <p:cNvPr id="74" name="Rectangle 73"/>
          <p:cNvSpPr/>
          <p:nvPr/>
        </p:nvSpPr>
        <p:spPr>
          <a:xfrm>
            <a:off x="3352800" y="15240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75" name="Group 74"/>
          <p:cNvGrpSpPr/>
          <p:nvPr/>
        </p:nvGrpSpPr>
        <p:grpSpPr>
          <a:xfrm>
            <a:off x="3429000" y="1981200"/>
            <a:ext cx="228600" cy="457200"/>
            <a:chOff x="3657600" y="4419600"/>
            <a:chExt cx="228600" cy="457200"/>
          </a:xfrm>
        </p:grpSpPr>
        <p:grpSp>
          <p:nvGrpSpPr>
            <p:cNvPr id="76" name="Group 52"/>
            <p:cNvGrpSpPr/>
            <p:nvPr/>
          </p:nvGrpSpPr>
          <p:grpSpPr>
            <a:xfrm>
              <a:off x="3657600" y="4572000"/>
              <a:ext cx="228600" cy="304800"/>
              <a:chOff x="8077200" y="4267200"/>
              <a:chExt cx="228600" cy="304800"/>
            </a:xfrm>
          </p:grpSpPr>
          <p:sp>
            <p:nvSpPr>
              <p:cNvPr id="78" name="Rectangle 77"/>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79" name="Rectangle 78"/>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77" name="Rectangle 76"/>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80" name="TextBox 79"/>
          <p:cNvSpPr txBox="1"/>
          <p:nvPr/>
        </p:nvSpPr>
        <p:spPr>
          <a:xfrm>
            <a:off x="1524000" y="1676400"/>
            <a:ext cx="838200" cy="646331"/>
          </a:xfrm>
          <a:prstGeom prst="rect">
            <a:avLst/>
          </a:prstGeom>
          <a:noFill/>
        </p:spPr>
        <p:txBody>
          <a:bodyPr wrap="square" rtlCol="0">
            <a:spAutoFit/>
          </a:bodyPr>
          <a:lstStyle/>
          <a:p>
            <a:r>
              <a:rPr lang="en-US" dirty="0" smtClean="0">
                <a:solidFill>
                  <a:srgbClr val="FFFF00"/>
                </a:solidFill>
                <a:latin typeface="Calibri"/>
              </a:rPr>
              <a:t>12009</a:t>
            </a:r>
          </a:p>
          <a:p>
            <a:r>
              <a:rPr lang="en-US" dirty="0" smtClean="0">
                <a:solidFill>
                  <a:srgbClr val="FFFF00"/>
                </a:solidFill>
                <a:latin typeface="Calibri"/>
              </a:rPr>
              <a:t>106</a:t>
            </a:r>
            <a:endParaRPr lang="en-US" dirty="0">
              <a:solidFill>
                <a:srgbClr val="FFFF00"/>
              </a:solidFill>
              <a:latin typeface="Calibri"/>
            </a:endParaRPr>
          </a:p>
        </p:txBody>
      </p:sp>
      <p:cxnSp>
        <p:nvCxnSpPr>
          <p:cNvPr id="81" name="Straight Arrow Connector 80"/>
          <p:cNvCxnSpPr>
            <a:endCxn id="77" idx="1"/>
          </p:cNvCxnSpPr>
          <p:nvPr/>
        </p:nvCxnSpPr>
        <p:spPr>
          <a:xfrm>
            <a:off x="2362200" y="1905000"/>
            <a:ext cx="10668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endCxn id="78" idx="1"/>
          </p:cNvCxnSpPr>
          <p:nvPr/>
        </p:nvCxnSpPr>
        <p:spPr>
          <a:xfrm>
            <a:off x="2362200" y="2133600"/>
            <a:ext cx="10668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85" name="Group 52"/>
          <p:cNvGrpSpPr/>
          <p:nvPr/>
        </p:nvGrpSpPr>
        <p:grpSpPr>
          <a:xfrm>
            <a:off x="3505200" y="2667000"/>
            <a:ext cx="228600" cy="304800"/>
            <a:chOff x="8077200" y="4267200"/>
            <a:chExt cx="228600" cy="304800"/>
          </a:xfrm>
        </p:grpSpPr>
        <p:sp>
          <p:nvSpPr>
            <p:cNvPr id="86" name="Rectangle 85"/>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87" name="Rectangle 86"/>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91" name="Rectangle 90"/>
          <p:cNvSpPr/>
          <p:nvPr/>
        </p:nvSpPr>
        <p:spPr>
          <a:xfrm>
            <a:off x="52578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2" name="TextBox 91"/>
          <p:cNvSpPr txBox="1"/>
          <p:nvPr/>
        </p:nvSpPr>
        <p:spPr>
          <a:xfrm>
            <a:off x="3124200" y="5562600"/>
            <a:ext cx="3886200" cy="369332"/>
          </a:xfrm>
          <a:prstGeom prst="rect">
            <a:avLst/>
          </a:prstGeom>
          <a:noFill/>
        </p:spPr>
        <p:txBody>
          <a:bodyPr wrap="square" rtlCol="0">
            <a:spAutoFit/>
          </a:bodyPr>
          <a:lstStyle/>
          <a:p>
            <a:r>
              <a:rPr lang="en-US" dirty="0" smtClean="0">
                <a:solidFill>
                  <a:prstClr val="white"/>
                </a:solidFill>
                <a:latin typeface="Calibri"/>
              </a:rPr>
              <a:t>Once at 104 or 103, it’s just SPF to 106 </a:t>
            </a:r>
            <a:endParaRPr lang="en-US" dirty="0">
              <a:solidFill>
                <a:prstClr val="white"/>
              </a:solidFill>
              <a:latin typeface="Calibri"/>
            </a:endParaRPr>
          </a:p>
        </p:txBody>
      </p:sp>
    </p:spTree>
    <p:extLst>
      <p:ext uri="{BB962C8B-B14F-4D97-AF65-F5344CB8AC3E}">
        <p14:creationId xmlns:p14="http://schemas.microsoft.com/office/powerpoint/2010/main" val="2570202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0" presetClass="path" presetSubtype="0" accel="50000" decel="50000" fill="hold" grpId="2" nodeType="withEffect">
                                  <p:stCondLst>
                                    <p:cond delay="0"/>
                                  </p:stCondLst>
                                  <p:childTnLst>
                                    <p:animMotion origin="layout" path="M 3.33333E-6 -3.33333E-6 L 0.00416 0.11111 " pathEditMode="relative" rAng="0" ptsTypes="AA">
                                      <p:cBhvr>
                                        <p:cTn id="28" dur="2000" fill="hold"/>
                                        <p:tgtEl>
                                          <p:spTgt spid="74"/>
                                        </p:tgtEl>
                                        <p:attrNameLst>
                                          <p:attrName>ppt_x</p:attrName>
                                          <p:attrName>ppt_y</p:attrName>
                                        </p:attrNameLst>
                                      </p:cBhvr>
                                      <p:rCtr x="200" y="5600"/>
                                    </p:animMotion>
                                  </p:childTnLst>
                                </p:cTn>
                              </p:par>
                            </p:childTnLst>
                          </p:cTn>
                        </p:par>
                        <p:par>
                          <p:cTn id="29" fill="hold">
                            <p:stCondLst>
                              <p:cond delay="2000"/>
                            </p:stCondLst>
                            <p:childTnLst>
                              <p:par>
                                <p:cTn id="30" presetID="1" presetClass="exit" presetSubtype="0" fill="hold" grpId="1" nodeType="afterEffect">
                                  <p:stCondLst>
                                    <p:cond delay="0"/>
                                  </p:stCondLst>
                                  <p:childTnLst>
                                    <p:set>
                                      <p:cBhvr>
                                        <p:cTn id="31" dur="1" fill="hold">
                                          <p:stCondLst>
                                            <p:cond delay="0"/>
                                          </p:stCondLst>
                                        </p:cTn>
                                        <p:tgtEl>
                                          <p:spTgt spid="74"/>
                                        </p:tgtEl>
                                        <p:attrNameLst>
                                          <p:attrName>style.visibility</p:attrName>
                                        </p:attrNameLst>
                                      </p:cBhvr>
                                      <p:to>
                                        <p:strVal val="hidden"/>
                                      </p:to>
                                    </p:se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childTnLst>
                          </p:cTn>
                        </p:par>
                        <p:par>
                          <p:cTn id="41" fill="hold">
                            <p:stCondLst>
                              <p:cond delay="2000"/>
                            </p:stCondLst>
                            <p:childTnLst>
                              <p:par>
                                <p:cTn id="42" presetID="0" presetClass="path" presetSubtype="0" accel="50000" decel="50000" fill="hold" nodeType="afterEffect">
                                  <p:stCondLst>
                                    <p:cond delay="0"/>
                                  </p:stCondLst>
                                  <p:childTnLst>
                                    <p:animMotion origin="layout" path="M -3.33333E-6 -2.22222E-6 L 0.00834 0.08889 " pathEditMode="relative" ptsTypes="AA">
                                      <p:cBhvr>
                                        <p:cTn id="43" dur="2000" fill="hold"/>
                                        <p:tgtEl>
                                          <p:spTgt spid="75"/>
                                        </p:tgtEl>
                                        <p:attrNameLst>
                                          <p:attrName>ppt_x</p:attrName>
                                          <p:attrName>ppt_y</p:attrName>
                                        </p:attrNameLst>
                                      </p:cBhvr>
                                    </p:animMotion>
                                  </p:childTnLst>
                                </p:cTn>
                              </p:par>
                            </p:childTnLst>
                          </p:cTn>
                        </p:par>
                        <p:par>
                          <p:cTn id="44" fill="hold">
                            <p:stCondLst>
                              <p:cond delay="4000"/>
                            </p:stCondLst>
                            <p:childTnLst>
                              <p:par>
                                <p:cTn id="45" presetID="1" presetClass="entr" presetSubtype="0" fill="hold" nodeType="after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7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5"/>
                                        </p:tgtEl>
                                        <p:attrNameLst>
                                          <p:attrName>style.visibility</p:attrName>
                                        </p:attrNameLst>
                                      </p:cBhvr>
                                      <p:to>
                                        <p:strVal val="hidden"/>
                                      </p:to>
                                    </p:set>
                                  </p:childTnLst>
                                </p:cTn>
                              </p:par>
                            </p:childTnLst>
                          </p:cTn>
                        </p:par>
                        <p:par>
                          <p:cTn id="51" fill="hold">
                            <p:stCondLst>
                              <p:cond delay="4000"/>
                            </p:stCondLst>
                            <p:childTnLst>
                              <p:par>
                                <p:cTn id="52" presetID="0" presetClass="path" presetSubtype="0" accel="50000" decel="50000" fill="hold" nodeType="afterEffect">
                                  <p:stCondLst>
                                    <p:cond delay="0"/>
                                  </p:stCondLst>
                                  <p:childTnLst>
                                    <p:animMotion origin="layout" path="M -8.33333E-7 -1.11111E-6 C -0.0059 0.08056 -0.01163 0.16111 -8.33333E-7 0.2 C 0.01164 0.23889 0.03872 0.22755 0.07032 0.23334 C 0.10191 0.23912 0.14566 0.23681 0.18941 0.23472 " pathEditMode="relative" ptsTypes="aaaA">
                                      <p:cBhvr>
                                        <p:cTn id="53" dur="2000" fill="hold"/>
                                        <p:tgtEl>
                                          <p:spTgt spid="85"/>
                                        </p:tgtEl>
                                        <p:attrNameLst>
                                          <p:attrName>ppt_x</p:attrName>
                                          <p:attrName>ppt_y</p:attrName>
                                        </p:attrNameLst>
                                      </p:cBhvr>
                                    </p:animMotion>
                                  </p:childTnLst>
                                </p:cTn>
                              </p:par>
                            </p:childTnLst>
                          </p:cTn>
                        </p:par>
                        <p:par>
                          <p:cTn id="54" fill="hold">
                            <p:stCondLst>
                              <p:cond delay="6000"/>
                            </p:stCondLst>
                            <p:childTnLst>
                              <p:par>
                                <p:cTn id="55" presetID="1" presetClass="entr" presetSubtype="0" fill="hold" grpId="0" nodeType="after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8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8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82"/>
                                        </p:tgtEl>
                                        <p:attrNameLst>
                                          <p:attrName>style.visibility</p:attrName>
                                        </p:attrNameLst>
                                      </p:cBhvr>
                                      <p:to>
                                        <p:strVal val="hidden"/>
                                      </p:to>
                                    </p:set>
                                  </p:childTnLst>
                                </p:cTn>
                              </p:par>
                            </p:childTnLst>
                          </p:cTn>
                        </p:par>
                        <p:par>
                          <p:cTn id="63" fill="hold">
                            <p:stCondLst>
                              <p:cond delay="6000"/>
                            </p:stCondLst>
                            <p:childTnLst>
                              <p:par>
                                <p:cTn id="64" presetID="1" presetClass="entr" presetSubtype="0" fill="hold" grpId="0" nodeType="afterEffect">
                                  <p:stCondLst>
                                    <p:cond delay="0"/>
                                  </p:stCondLst>
                                  <p:childTnLst>
                                    <p:set>
                                      <p:cBhvr>
                                        <p:cTn id="65" dur="1" fill="hold">
                                          <p:stCondLst>
                                            <p:cond delay="0"/>
                                          </p:stCondLst>
                                        </p:cTn>
                                        <p:tgtEl>
                                          <p:spTgt spid="91"/>
                                        </p:tgtEl>
                                        <p:attrNameLst>
                                          <p:attrName>style.visibility</p:attrName>
                                        </p:attrNameLst>
                                      </p:cBhvr>
                                      <p:to>
                                        <p:strVal val="visible"/>
                                      </p:to>
                                    </p:set>
                                  </p:childTnLst>
                                </p:cTn>
                              </p:par>
                              <p:par>
                                <p:cTn id="66" presetID="0" presetClass="path" presetSubtype="0" accel="50000" decel="50000" fill="hold" grpId="1" nodeType="withEffect">
                                  <p:stCondLst>
                                    <p:cond delay="0"/>
                                  </p:stCondLst>
                                  <p:childTnLst>
                                    <p:animMotion origin="layout" path="M 0 0 C 0.08541 -0.06366 0.17083 -0.12709 0.22968 -0.15718 C 0.28854 -0.18727 0.321 -0.18426 0.35347 -0.18102 " pathEditMode="relative" ptsTypes="aaA">
                                      <p:cBhvr>
                                        <p:cTn id="67" dur="2000" fill="hold"/>
                                        <p:tgtEl>
                                          <p:spTgt spid="91"/>
                                        </p:tgtEl>
                                        <p:attrNameLst>
                                          <p:attrName>ppt_x</p:attrName>
                                          <p:attrName>ppt_y</p:attrName>
                                        </p:attrNameLst>
                                      </p:cBhvr>
                                    </p:animMotion>
                                  </p:childTnLst>
                                </p:cTn>
                              </p:par>
                              <p:par>
                                <p:cTn id="68" presetID="1" presetClass="exit" presetSubtype="0" fill="hold" nodeType="withEffect">
                                  <p:stCondLst>
                                    <p:cond delay="0"/>
                                  </p:stCondLst>
                                  <p:childTnLst>
                                    <p:set>
                                      <p:cBhvr>
                                        <p:cTn id="69"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64" grpId="0"/>
      <p:bldP spid="72" grpId="0"/>
      <p:bldP spid="74" grpId="0" animBg="1"/>
      <p:bldP spid="74" grpId="1" animBg="1"/>
      <p:bldP spid="74" grpId="2" animBg="1"/>
      <p:bldP spid="80" grpId="0"/>
      <p:bldP spid="80" grpId="1"/>
      <p:bldP spid="91" grpId="0" animBg="1"/>
      <p:bldP spid="91" grpId="1" animBg="1"/>
      <p:bldP spid="9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descr="house-icon.jpg"/>
          <p:cNvPicPr>
            <a:picLocks noChangeAspect="1"/>
          </p:cNvPicPr>
          <p:nvPr/>
        </p:nvPicPr>
        <p:blipFill>
          <a:blip r:embed="rId3">
            <a:alphaModFix amt="21000"/>
            <a:extLst>
              <a:ext uri="{28A0092B-C50C-407E-A947-70E740481C1C}">
                <a14:useLocalDpi xmlns:a14="http://schemas.microsoft.com/office/drawing/2010/main" val="0"/>
              </a:ext>
            </a:extLst>
          </a:blip>
          <a:stretch>
            <a:fillRect/>
          </a:stretch>
        </p:blipFill>
        <p:spPr>
          <a:xfrm>
            <a:off x="198375" y="4404865"/>
            <a:ext cx="1803601" cy="1672305"/>
          </a:xfrm>
          <a:prstGeom prst="rect">
            <a:avLst/>
          </a:prstGeom>
        </p:spPr>
      </p:pic>
      <p:pic>
        <p:nvPicPr>
          <p:cNvPr id="186" name="Picture 185" descr="glass-building.jpg"/>
          <p:cNvPicPr>
            <a:picLocks noChangeAspect="1"/>
          </p:cNvPicPr>
          <p:nvPr/>
        </p:nvPicPr>
        <p:blipFill>
          <a:blip r:embed="rId4">
            <a:alphaModFix amt="32000"/>
            <a:extLst>
              <a:ext uri="{28A0092B-C50C-407E-A947-70E740481C1C}">
                <a14:useLocalDpi xmlns:a14="http://schemas.microsoft.com/office/drawing/2010/main" val="0"/>
              </a:ext>
            </a:extLst>
          </a:blip>
          <a:stretch>
            <a:fillRect/>
          </a:stretch>
        </p:blipFill>
        <p:spPr>
          <a:xfrm>
            <a:off x="4301713" y="1025641"/>
            <a:ext cx="4765390" cy="5332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582060" y="5659437"/>
            <a:ext cx="4130925" cy="215417"/>
          </a:xfrm>
          <a:prstGeom prst="rect">
            <a:avLst/>
          </a:prstGeom>
          <a:solidFill>
            <a:srgbClr val="F2F2F2"/>
          </a:solidFill>
        </p:spPr>
        <p:txBody>
          <a:bodyPr wrap="square" lIns="91414" tIns="45707" rIns="91414" bIns="45707" rtlCol="0">
            <a:spAutoFit/>
          </a:bodyPr>
          <a:lstStyle/>
          <a:p>
            <a:pPr defTabSz="456802"/>
            <a:endParaRPr lang="en-US" sz="800" dirty="0">
              <a:solidFill>
                <a:srgbClr val="000000"/>
              </a:solidFill>
              <a:latin typeface="Arial"/>
            </a:endParaRPr>
          </a:p>
        </p:txBody>
      </p:sp>
      <p:sp>
        <p:nvSpPr>
          <p:cNvPr id="71" name="TextBox 70"/>
          <p:cNvSpPr txBox="1"/>
          <p:nvPr/>
        </p:nvSpPr>
        <p:spPr>
          <a:xfrm>
            <a:off x="4573470" y="2630569"/>
            <a:ext cx="709065" cy="2308213"/>
          </a:xfrm>
          <a:prstGeom prst="rect">
            <a:avLst/>
          </a:prstGeom>
          <a:solidFill>
            <a:schemeClr val="bg1"/>
          </a:solidFill>
        </p:spPr>
        <p:txBody>
          <a:bodyPr wrap="square" lIns="91329" tIns="45665" rIns="91329" bIns="45665" rtlCol="0">
            <a:spAutoFit/>
          </a:bodyPr>
          <a:lstStyle/>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a:p>
            <a:pPr defTabSz="913892"/>
            <a:endParaRPr lang="en-US" sz="600" b="1" kern="0" dirty="0">
              <a:solidFill>
                <a:srgbClr val="000000"/>
              </a:solidFill>
              <a:latin typeface="Calibri" pitchFamily="34" charset="0"/>
              <a:ea typeface="Arial"/>
              <a:cs typeface="Arial"/>
              <a:sym typeface="Arial"/>
              <a:rtl val="0"/>
            </a:endParaRPr>
          </a:p>
        </p:txBody>
      </p:sp>
      <p:sp>
        <p:nvSpPr>
          <p:cNvPr id="4" name="Rectangle 3"/>
          <p:cNvSpPr/>
          <p:nvPr/>
        </p:nvSpPr>
        <p:spPr bwMode="auto">
          <a:xfrm>
            <a:off x="4851113" y="4733248"/>
            <a:ext cx="3861864" cy="932925"/>
          </a:xfrm>
          <a:prstGeom prst="rect">
            <a:avLst/>
          </a:prstGeom>
          <a:solidFill>
            <a:schemeClr val="bg1"/>
          </a:solidFill>
          <a:ln w="12700" cap="flat" cmpd="sng" algn="ctr">
            <a:noFill/>
            <a:prstDash val="solid"/>
            <a:round/>
            <a:headEnd type="none" w="med" len="med"/>
            <a:tailEnd type="none" w="med" len="med"/>
          </a:ln>
          <a:effectLst/>
        </p:spPr>
        <p:txBody>
          <a:bodyPr vert="horz" wrap="square" lIns="91329" tIns="45665" rIns="91329" bIns="45665" numCol="1" rtlCol="0" anchor="t" anchorCtr="0" compatLnSpc="1">
            <a:prstTxWarp prst="textNoShape">
              <a:avLst/>
            </a:prstTxWarp>
            <a:noAutofit/>
          </a:bodyPr>
          <a:lstStyle/>
          <a:p>
            <a:pPr defTabSz="913892"/>
            <a:endParaRPr lang="en-US" sz="1600" b="1" kern="0" dirty="0">
              <a:solidFill>
                <a:prstClr val="white"/>
              </a:solidFill>
              <a:latin typeface="Calibri"/>
              <a:ea typeface="Arial"/>
              <a:cs typeface="Arial"/>
              <a:sym typeface="Arial"/>
              <a:rtl val="0"/>
            </a:endParaRPr>
          </a:p>
        </p:txBody>
      </p:sp>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51158" y="2632677"/>
            <a:ext cx="3861865" cy="221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B server"/>
          <p:cNvPicPr>
            <a:picLocks noChangeAspect="1" noChangeArrowheads="1"/>
          </p:cNvPicPr>
          <p:nvPr/>
        </p:nvPicPr>
        <p:blipFill>
          <a:blip r:embed="rId7"/>
          <a:srcRect/>
          <a:stretch>
            <a:fillRect/>
          </a:stretch>
        </p:blipFill>
        <p:spPr bwMode="auto">
          <a:xfrm>
            <a:off x="6070361" y="4684881"/>
            <a:ext cx="561335" cy="1038899"/>
          </a:xfrm>
          <a:prstGeom prst="rect">
            <a:avLst/>
          </a:prstGeom>
          <a:noFill/>
          <a:ln w="9525">
            <a:noFill/>
            <a:miter lim="800000"/>
            <a:headEnd/>
            <a:tailEnd/>
          </a:ln>
        </p:spPr>
      </p:pic>
      <p:pic>
        <p:nvPicPr>
          <p:cNvPr id="7" name="Picture 6" descr="B server"/>
          <p:cNvPicPr>
            <a:picLocks noChangeAspect="1" noChangeArrowheads="1"/>
          </p:cNvPicPr>
          <p:nvPr/>
        </p:nvPicPr>
        <p:blipFill>
          <a:blip r:embed="rId7"/>
          <a:srcRect/>
          <a:stretch>
            <a:fillRect/>
          </a:stretch>
        </p:blipFill>
        <p:spPr bwMode="auto">
          <a:xfrm>
            <a:off x="6501426" y="4655921"/>
            <a:ext cx="561335" cy="1038899"/>
          </a:xfrm>
          <a:prstGeom prst="rect">
            <a:avLst/>
          </a:prstGeom>
          <a:noFill/>
          <a:ln w="9525">
            <a:noFill/>
            <a:miter lim="800000"/>
            <a:headEnd/>
            <a:tailEnd/>
          </a:ln>
        </p:spPr>
      </p:pic>
      <p:grpSp>
        <p:nvGrpSpPr>
          <p:cNvPr id="8" name="Group 7"/>
          <p:cNvGrpSpPr/>
          <p:nvPr/>
        </p:nvGrpSpPr>
        <p:grpSpPr>
          <a:xfrm rot="5400000">
            <a:off x="4970951" y="5042285"/>
            <a:ext cx="608673" cy="173928"/>
            <a:chOff x="9348395" y="4647304"/>
            <a:chExt cx="980740" cy="358590"/>
          </a:xfrm>
        </p:grpSpPr>
        <p:cxnSp>
          <p:nvCxnSpPr>
            <p:cNvPr id="9" name="Straight Connector 8"/>
            <p:cNvCxnSpPr/>
            <p:nvPr/>
          </p:nvCxnSpPr>
          <p:spPr>
            <a:xfrm>
              <a:off x="9348395" y="4647304"/>
              <a:ext cx="10758" cy="355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511553" y="4647304"/>
              <a:ext cx="10758" cy="355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678296" y="4650892"/>
              <a:ext cx="10758" cy="355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837867" y="4647304"/>
              <a:ext cx="10758" cy="355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84889" y="4649098"/>
              <a:ext cx="10758" cy="3550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146254" y="4650892"/>
              <a:ext cx="10758" cy="355002"/>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318377" y="4649098"/>
              <a:ext cx="10758" cy="35500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rot="5400000">
            <a:off x="8432959" y="4264616"/>
            <a:ext cx="608673" cy="173928"/>
            <a:chOff x="9348395" y="4647304"/>
            <a:chExt cx="980740" cy="358590"/>
          </a:xfrm>
        </p:grpSpPr>
        <p:cxnSp>
          <p:nvCxnSpPr>
            <p:cNvPr id="17" name="Straight Connector 16"/>
            <p:cNvCxnSpPr/>
            <p:nvPr/>
          </p:nvCxnSpPr>
          <p:spPr>
            <a:xfrm>
              <a:off x="9348395" y="4647304"/>
              <a:ext cx="10758" cy="355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511553" y="4647304"/>
              <a:ext cx="10758" cy="355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78296" y="4650892"/>
              <a:ext cx="10758" cy="355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837867" y="4647304"/>
              <a:ext cx="10758" cy="355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984889" y="4649098"/>
              <a:ext cx="10758" cy="3550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146254" y="4650892"/>
              <a:ext cx="10758" cy="355002"/>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318377" y="4649098"/>
              <a:ext cx="10758" cy="35500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5361664" y="4709753"/>
            <a:ext cx="288832" cy="85139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defTabSz="913892"/>
            <a:r>
              <a:rPr lang="en-US" sz="1000" kern="0" dirty="0">
                <a:solidFill>
                  <a:prstClr val="white"/>
                </a:solidFill>
                <a:latin typeface="Arial"/>
                <a:sym typeface="Arial"/>
                <a:rtl val="0"/>
              </a:rPr>
              <a:t>IO</a:t>
            </a:r>
          </a:p>
        </p:txBody>
      </p:sp>
      <p:sp>
        <p:nvSpPr>
          <p:cNvPr id="25" name="Rectangle 24"/>
          <p:cNvSpPr/>
          <p:nvPr/>
        </p:nvSpPr>
        <p:spPr>
          <a:xfrm>
            <a:off x="8362321" y="3902806"/>
            <a:ext cx="288832" cy="85139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defTabSz="913892"/>
            <a:r>
              <a:rPr lang="en-US" sz="1000" kern="0" dirty="0">
                <a:solidFill>
                  <a:prstClr val="white"/>
                </a:solidFill>
                <a:latin typeface="Arial"/>
                <a:sym typeface="Arial"/>
                <a:rtl val="0"/>
              </a:rPr>
              <a:t>IO</a:t>
            </a:r>
          </a:p>
        </p:txBody>
      </p:sp>
      <p:sp>
        <p:nvSpPr>
          <p:cNvPr id="26" name="TextBox 25"/>
          <p:cNvSpPr txBox="1"/>
          <p:nvPr/>
        </p:nvSpPr>
        <p:spPr>
          <a:xfrm>
            <a:off x="8394722" y="4757174"/>
            <a:ext cx="565202" cy="461554"/>
          </a:xfrm>
          <a:prstGeom prst="rect">
            <a:avLst/>
          </a:prstGeom>
          <a:noFill/>
        </p:spPr>
        <p:txBody>
          <a:bodyPr wrap="square" lIns="91329" tIns="45665" rIns="91329" bIns="45665" rtlCol="0">
            <a:spAutoFit/>
          </a:bodyPr>
          <a:lstStyle/>
          <a:p>
            <a:pPr defTabSz="913892"/>
            <a:r>
              <a:rPr lang="en-US" sz="800" kern="0" dirty="0">
                <a:solidFill>
                  <a:srgbClr val="000000"/>
                </a:solidFill>
                <a:latin typeface="Calibri" pitchFamily="34" charset="0"/>
                <a:ea typeface="Arial"/>
                <a:cs typeface="Arial"/>
                <a:sym typeface="Arial"/>
                <a:rtl val="0"/>
              </a:rPr>
              <a:t>Metro Core</a:t>
            </a:r>
          </a:p>
          <a:p>
            <a:pPr defTabSz="913892"/>
            <a:r>
              <a:rPr lang="en-US" sz="800" kern="0" dirty="0">
                <a:solidFill>
                  <a:srgbClr val="000000"/>
                </a:solidFill>
                <a:latin typeface="Calibri" pitchFamily="34" charset="0"/>
                <a:ea typeface="Arial"/>
                <a:cs typeface="Arial"/>
                <a:sym typeface="Arial"/>
                <a:rtl val="0"/>
              </a:rPr>
              <a:t> Link</a:t>
            </a:r>
          </a:p>
        </p:txBody>
      </p:sp>
      <p:pic>
        <p:nvPicPr>
          <p:cNvPr id="27" name="Picture 26" descr="B server"/>
          <p:cNvPicPr>
            <a:picLocks noChangeAspect="1" noChangeArrowheads="1"/>
          </p:cNvPicPr>
          <p:nvPr/>
        </p:nvPicPr>
        <p:blipFill>
          <a:blip r:embed="rId7"/>
          <a:srcRect/>
          <a:stretch>
            <a:fillRect/>
          </a:stretch>
        </p:blipFill>
        <p:spPr bwMode="auto">
          <a:xfrm>
            <a:off x="6940153" y="4657521"/>
            <a:ext cx="561335" cy="1038899"/>
          </a:xfrm>
          <a:prstGeom prst="rect">
            <a:avLst/>
          </a:prstGeom>
          <a:noFill/>
          <a:ln w="9525">
            <a:noFill/>
            <a:miter lim="800000"/>
            <a:headEnd/>
            <a:tailEnd/>
          </a:ln>
        </p:spPr>
      </p:pic>
      <p:sp>
        <p:nvSpPr>
          <p:cNvPr id="28" name="Rectangle 27"/>
          <p:cNvSpPr/>
          <p:nvPr/>
        </p:nvSpPr>
        <p:spPr>
          <a:xfrm>
            <a:off x="7927693" y="3890471"/>
            <a:ext cx="288832" cy="85139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defTabSz="913892"/>
            <a:r>
              <a:rPr lang="en-US" sz="1000" kern="0" dirty="0">
                <a:solidFill>
                  <a:prstClr val="white"/>
                </a:solidFill>
                <a:latin typeface="Arial"/>
                <a:sym typeface="Arial"/>
                <a:rtl val="0"/>
              </a:rPr>
              <a:t>IO</a:t>
            </a:r>
          </a:p>
        </p:txBody>
      </p:sp>
      <p:sp>
        <p:nvSpPr>
          <p:cNvPr id="29" name="TextBox 28"/>
          <p:cNvSpPr txBox="1"/>
          <p:nvPr/>
        </p:nvSpPr>
        <p:spPr>
          <a:xfrm>
            <a:off x="4582053" y="5283151"/>
            <a:ext cx="565894" cy="430776"/>
          </a:xfrm>
          <a:prstGeom prst="rect">
            <a:avLst/>
          </a:prstGeom>
          <a:solidFill>
            <a:schemeClr val="bg1"/>
          </a:solidFill>
        </p:spPr>
        <p:txBody>
          <a:bodyPr wrap="none" lIns="91329" tIns="45665" rIns="91329" bIns="45665" rtlCol="0">
            <a:spAutoFit/>
          </a:bodyPr>
          <a:lstStyle/>
          <a:p>
            <a:pPr defTabSz="913892"/>
            <a:r>
              <a:rPr lang="en-US" sz="1100" kern="0" dirty="0">
                <a:solidFill>
                  <a:srgbClr val="000000"/>
                </a:solidFill>
                <a:latin typeface="Calibri" pitchFamily="34" charset="0"/>
                <a:ea typeface="Arial"/>
                <a:cs typeface="Arial"/>
                <a:sym typeface="Arial"/>
                <a:rtl val="0"/>
              </a:rPr>
              <a:t>Access</a:t>
            </a:r>
            <a:br>
              <a:rPr lang="en-US" sz="1100" kern="0" dirty="0">
                <a:solidFill>
                  <a:srgbClr val="000000"/>
                </a:solidFill>
                <a:latin typeface="Calibri" pitchFamily="34" charset="0"/>
                <a:ea typeface="Arial"/>
                <a:cs typeface="Arial"/>
                <a:sym typeface="Arial"/>
                <a:rtl val="0"/>
              </a:rPr>
            </a:br>
            <a:r>
              <a:rPr lang="en-US" sz="1100" kern="0" dirty="0">
                <a:solidFill>
                  <a:srgbClr val="000000"/>
                </a:solidFill>
                <a:latin typeface="Calibri" pitchFamily="34" charset="0"/>
                <a:ea typeface="Arial"/>
                <a:cs typeface="Arial"/>
                <a:sym typeface="Arial"/>
                <a:rtl val="0"/>
              </a:rPr>
              <a:t>Link</a:t>
            </a:r>
          </a:p>
        </p:txBody>
      </p:sp>
      <p:pic>
        <p:nvPicPr>
          <p:cNvPr id="30" name="Picture 29" descr="B server"/>
          <p:cNvPicPr>
            <a:picLocks noChangeAspect="1" noChangeArrowheads="1"/>
          </p:cNvPicPr>
          <p:nvPr/>
        </p:nvPicPr>
        <p:blipFill>
          <a:blip r:embed="rId7"/>
          <a:srcRect/>
          <a:stretch>
            <a:fillRect/>
          </a:stretch>
        </p:blipFill>
        <p:spPr bwMode="auto">
          <a:xfrm>
            <a:off x="7373212" y="4684744"/>
            <a:ext cx="561335" cy="1038899"/>
          </a:xfrm>
          <a:prstGeom prst="rect">
            <a:avLst/>
          </a:prstGeom>
          <a:noFill/>
          <a:ln w="9525">
            <a:noFill/>
            <a:miter lim="800000"/>
            <a:headEnd/>
            <a:tailEnd/>
          </a:ln>
        </p:spPr>
      </p:pic>
      <p:sp>
        <p:nvSpPr>
          <p:cNvPr id="32" name="TextBox 31"/>
          <p:cNvSpPr txBox="1"/>
          <p:nvPr/>
        </p:nvSpPr>
        <p:spPr>
          <a:xfrm>
            <a:off x="5377158" y="3519236"/>
            <a:ext cx="564070" cy="246175"/>
          </a:xfrm>
          <a:prstGeom prst="rect">
            <a:avLst/>
          </a:prstGeom>
          <a:solidFill>
            <a:srgbClr val="2B5DCE"/>
          </a:solidFill>
        </p:spPr>
        <p:txBody>
          <a:bodyPr wrap="square" lIns="91394" tIns="45697" rIns="91394" bIns="45697" rtlCol="0">
            <a:spAutoFit/>
          </a:bodyPr>
          <a:lstStyle/>
          <a:p>
            <a:pPr algn="ctr" defTabSz="913892"/>
            <a:r>
              <a:rPr lang="en-US" sz="1000" kern="0" dirty="0">
                <a:solidFill>
                  <a:srgbClr val="FFFFFF"/>
                </a:solidFill>
                <a:latin typeface="Arial"/>
                <a:ea typeface="Arial"/>
                <a:cs typeface="Arial"/>
                <a:sym typeface="Arial"/>
                <a:rtl val="0"/>
              </a:rPr>
              <a:t>Fabric </a:t>
            </a:r>
          </a:p>
        </p:txBody>
      </p:sp>
      <p:sp>
        <p:nvSpPr>
          <p:cNvPr id="33" name="TextBox 32"/>
          <p:cNvSpPr txBox="1"/>
          <p:nvPr/>
        </p:nvSpPr>
        <p:spPr>
          <a:xfrm>
            <a:off x="4870682" y="2766916"/>
            <a:ext cx="697358" cy="399998"/>
          </a:xfrm>
          <a:prstGeom prst="rect">
            <a:avLst/>
          </a:prstGeom>
          <a:solidFill>
            <a:schemeClr val="bg1"/>
          </a:solidFill>
        </p:spPr>
        <p:txBody>
          <a:bodyPr wrap="square" lIns="91329" tIns="45665" rIns="91329" bIns="45665" rtlCol="0">
            <a:spAutoFit/>
          </a:bodyPr>
          <a:lstStyle/>
          <a:p>
            <a:pPr defTabSz="913892"/>
            <a:r>
              <a:rPr lang="en-US" sz="1000" kern="0" dirty="0">
                <a:solidFill>
                  <a:srgbClr val="000000"/>
                </a:solidFill>
                <a:latin typeface="Calibri" pitchFamily="34" charset="0"/>
                <a:ea typeface="Arial"/>
                <a:cs typeface="Arial"/>
                <a:sym typeface="Arial"/>
                <a:rtl val="0"/>
              </a:rPr>
              <a:t>Spine</a:t>
            </a:r>
          </a:p>
          <a:p>
            <a:pPr defTabSz="913892"/>
            <a:r>
              <a:rPr lang="en-US" sz="1000" kern="0" dirty="0">
                <a:solidFill>
                  <a:srgbClr val="000000"/>
                </a:solidFill>
                <a:latin typeface="Calibri" pitchFamily="34" charset="0"/>
                <a:ea typeface="Arial"/>
                <a:cs typeface="Arial"/>
                <a:sym typeface="Arial"/>
                <a:rtl val="0"/>
              </a:rPr>
              <a:t>Switches</a:t>
            </a:r>
          </a:p>
        </p:txBody>
      </p:sp>
      <p:sp>
        <p:nvSpPr>
          <p:cNvPr id="34" name="TextBox 33"/>
          <p:cNvSpPr txBox="1"/>
          <p:nvPr/>
        </p:nvSpPr>
        <p:spPr>
          <a:xfrm>
            <a:off x="4582049" y="3915613"/>
            <a:ext cx="737104" cy="399998"/>
          </a:xfrm>
          <a:prstGeom prst="rect">
            <a:avLst/>
          </a:prstGeom>
          <a:solidFill>
            <a:schemeClr val="bg1"/>
          </a:solidFill>
        </p:spPr>
        <p:txBody>
          <a:bodyPr wrap="square" lIns="91329" tIns="45665" rIns="91329" bIns="45665" rtlCol="0">
            <a:spAutoFit/>
          </a:bodyPr>
          <a:lstStyle/>
          <a:p>
            <a:pPr defTabSz="913892"/>
            <a:r>
              <a:rPr lang="en-US" sz="1000" kern="0" dirty="0">
                <a:solidFill>
                  <a:srgbClr val="000000"/>
                </a:solidFill>
                <a:latin typeface="Calibri" pitchFamily="34" charset="0"/>
                <a:ea typeface="Arial"/>
                <a:cs typeface="Arial"/>
                <a:sym typeface="Arial"/>
                <a:rtl val="0"/>
              </a:rPr>
              <a:t>Leaf Switches</a:t>
            </a:r>
            <a:endParaRPr lang="en-US" sz="600" b="1" kern="0" dirty="0">
              <a:solidFill>
                <a:srgbClr val="000000"/>
              </a:solidFill>
              <a:latin typeface="Calibri" pitchFamily="34" charset="0"/>
              <a:ea typeface="Arial"/>
              <a:cs typeface="Arial"/>
              <a:sym typeface="Arial"/>
              <a:rtl val="0"/>
            </a:endParaRPr>
          </a:p>
        </p:txBody>
      </p:sp>
      <p:sp>
        <p:nvSpPr>
          <p:cNvPr id="44" name="Rounded Rectangle 43"/>
          <p:cNvSpPr/>
          <p:nvPr/>
        </p:nvSpPr>
        <p:spPr>
          <a:xfrm>
            <a:off x="6554131" y="4883895"/>
            <a:ext cx="492335" cy="291540"/>
          </a:xfrm>
          <a:prstGeom prst="roundRect">
            <a:avLst/>
          </a:prstGeom>
          <a:solidFill>
            <a:srgbClr val="2B5DCE"/>
          </a:solidFill>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defTabSz="913892"/>
            <a:r>
              <a:rPr lang="en-US" sz="800" kern="0" dirty="0" err="1">
                <a:solidFill>
                  <a:srgbClr val="FFFFFF"/>
                </a:solidFill>
                <a:latin typeface="Arial"/>
                <a:sym typeface="Arial"/>
                <a:rtl val="0"/>
              </a:rPr>
              <a:t>vBNG</a:t>
            </a:r>
            <a:endParaRPr lang="en-US" sz="800" kern="0" dirty="0">
              <a:solidFill>
                <a:srgbClr val="FFFFFF"/>
              </a:solidFill>
              <a:latin typeface="Arial"/>
              <a:sym typeface="Arial"/>
              <a:rtl val="0"/>
            </a:endParaRPr>
          </a:p>
        </p:txBody>
      </p:sp>
      <p:sp>
        <p:nvSpPr>
          <p:cNvPr id="45" name="Rounded Rectangle 44"/>
          <p:cNvSpPr/>
          <p:nvPr/>
        </p:nvSpPr>
        <p:spPr>
          <a:xfrm>
            <a:off x="6150344" y="5241927"/>
            <a:ext cx="473833" cy="291540"/>
          </a:xfrm>
          <a:prstGeom prst="roundRect">
            <a:avLst/>
          </a:prstGeom>
          <a:solidFill>
            <a:srgbClr val="2B5DCE"/>
          </a:solidFill>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defTabSz="913892"/>
            <a:r>
              <a:rPr lang="en-US" sz="800" kern="0" dirty="0" err="1">
                <a:solidFill>
                  <a:srgbClr val="FFFFFF"/>
                </a:solidFill>
                <a:latin typeface="Arial"/>
                <a:sym typeface="Arial"/>
                <a:rtl val="0"/>
              </a:rPr>
              <a:t>vCPE</a:t>
            </a:r>
            <a:endParaRPr lang="en-US" sz="800" kern="0" dirty="0">
              <a:solidFill>
                <a:srgbClr val="FFFFFF"/>
              </a:solidFill>
              <a:latin typeface="Arial"/>
              <a:sym typeface="Arial"/>
              <a:rtl val="0"/>
            </a:endParaRPr>
          </a:p>
        </p:txBody>
      </p:sp>
      <p:pic>
        <p:nvPicPr>
          <p:cNvPr id="46" name="Picture 45" descr="B server"/>
          <p:cNvPicPr>
            <a:picLocks noChangeAspect="1" noChangeArrowheads="1"/>
          </p:cNvPicPr>
          <p:nvPr/>
        </p:nvPicPr>
        <p:blipFill>
          <a:blip r:embed="rId7"/>
          <a:srcRect/>
          <a:stretch>
            <a:fillRect/>
          </a:stretch>
        </p:blipFill>
        <p:spPr bwMode="auto">
          <a:xfrm>
            <a:off x="5682845" y="4657521"/>
            <a:ext cx="561335" cy="1038899"/>
          </a:xfrm>
          <a:prstGeom prst="rect">
            <a:avLst/>
          </a:prstGeom>
          <a:noFill/>
          <a:ln w="9525">
            <a:noFill/>
            <a:miter lim="800000"/>
            <a:headEnd/>
            <a:tailEnd/>
          </a:ln>
        </p:spPr>
      </p:pic>
      <p:sp>
        <p:nvSpPr>
          <p:cNvPr id="48" name="Rounded Rectangle 47"/>
          <p:cNvSpPr/>
          <p:nvPr/>
        </p:nvSpPr>
        <p:spPr>
          <a:xfrm>
            <a:off x="5779729" y="4916931"/>
            <a:ext cx="456574" cy="291540"/>
          </a:xfrm>
          <a:prstGeom prst="roundRect">
            <a:avLst/>
          </a:prstGeom>
          <a:solidFill>
            <a:srgbClr val="2B5DCE"/>
          </a:solidFill>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defTabSz="913892"/>
            <a:r>
              <a:rPr lang="en-US" sz="800" kern="0" dirty="0" err="1">
                <a:solidFill>
                  <a:srgbClr val="FFFFFF"/>
                </a:solidFill>
                <a:latin typeface="Arial"/>
                <a:sym typeface="Arial"/>
                <a:rtl val="0"/>
              </a:rPr>
              <a:t>vOLT</a:t>
            </a:r>
            <a:endParaRPr lang="en-US" sz="800" kern="0" dirty="0">
              <a:solidFill>
                <a:srgbClr val="FFFFFF"/>
              </a:solidFill>
              <a:latin typeface="Arial"/>
              <a:sym typeface="Arial"/>
              <a:rtl val="0"/>
            </a:endParaRPr>
          </a:p>
        </p:txBody>
      </p:sp>
      <p:sp>
        <p:nvSpPr>
          <p:cNvPr id="49" name="Rectangle 48"/>
          <p:cNvSpPr/>
          <p:nvPr/>
        </p:nvSpPr>
        <p:spPr bwMode="auto">
          <a:xfrm>
            <a:off x="7087147" y="1955119"/>
            <a:ext cx="1625842" cy="677572"/>
          </a:xfrm>
          <a:prstGeom prst="rect">
            <a:avLst/>
          </a:prstGeom>
          <a:solidFill>
            <a:schemeClr val="accent4">
              <a:lumMod val="75000"/>
            </a:schemeClr>
          </a:solidFill>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329" tIns="45665" rIns="91329" bIns="45665" numCol="1" rtlCol="0" anchor="ctr" anchorCtr="0" compatLnSpc="1">
            <a:prstTxWarp prst="textNoShape">
              <a:avLst/>
            </a:prstTxWarp>
            <a:noAutofit/>
          </a:bodyPr>
          <a:lstStyle/>
          <a:p>
            <a:pPr algn="ctr" defTabSz="913892"/>
            <a:r>
              <a:rPr lang="en-US" sz="1400" kern="0" dirty="0">
                <a:solidFill>
                  <a:prstClr val="white"/>
                </a:solidFill>
                <a:latin typeface="Calibri"/>
                <a:sym typeface="Arial"/>
                <a:rtl val="0"/>
              </a:rPr>
              <a:t>NFVI </a:t>
            </a:r>
            <a:r>
              <a:rPr lang="en-US" sz="1400" kern="0" dirty="0" err="1">
                <a:solidFill>
                  <a:prstClr val="white"/>
                </a:solidFill>
                <a:latin typeface="Calibri"/>
                <a:sym typeface="Arial"/>
                <a:rtl val="0"/>
              </a:rPr>
              <a:t>Orch</a:t>
            </a:r>
            <a:r>
              <a:rPr lang="en-US" sz="1400" kern="0" dirty="0">
                <a:solidFill>
                  <a:prstClr val="white"/>
                </a:solidFill>
                <a:latin typeface="Calibri"/>
                <a:sym typeface="Arial"/>
                <a:rtl val="0"/>
              </a:rPr>
              <a:t>- XOS</a:t>
            </a:r>
          </a:p>
        </p:txBody>
      </p:sp>
      <p:sp>
        <p:nvSpPr>
          <p:cNvPr id="78" name="Rounded Rectangle 77"/>
          <p:cNvSpPr/>
          <p:nvPr/>
        </p:nvSpPr>
        <p:spPr>
          <a:xfrm>
            <a:off x="7046462" y="5157435"/>
            <a:ext cx="473489" cy="291540"/>
          </a:xfrm>
          <a:prstGeom prst="roundRect">
            <a:avLst/>
          </a:prstGeom>
          <a:solidFill>
            <a:srgbClr val="2B5DCE"/>
          </a:solidFill>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defTabSz="913892"/>
            <a:r>
              <a:rPr lang="en-US" sz="700" kern="0" dirty="0">
                <a:solidFill>
                  <a:srgbClr val="FFFFFF"/>
                </a:solidFill>
                <a:latin typeface="Arial"/>
                <a:sym typeface="Arial"/>
                <a:rtl val="0"/>
              </a:rPr>
              <a:t>DHCP</a:t>
            </a:r>
          </a:p>
        </p:txBody>
      </p:sp>
      <p:sp>
        <p:nvSpPr>
          <p:cNvPr id="79" name="Rounded Rectangle 78"/>
          <p:cNvSpPr/>
          <p:nvPr/>
        </p:nvSpPr>
        <p:spPr>
          <a:xfrm>
            <a:off x="7519955" y="4868675"/>
            <a:ext cx="438727" cy="291540"/>
          </a:xfrm>
          <a:prstGeom prst="roundRect">
            <a:avLst/>
          </a:prstGeom>
          <a:solidFill>
            <a:srgbClr val="2B5DCE"/>
          </a:solidFill>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defTabSz="913892"/>
            <a:r>
              <a:rPr lang="en-US" sz="700" kern="0" dirty="0">
                <a:solidFill>
                  <a:srgbClr val="FFFFFF"/>
                </a:solidFill>
                <a:latin typeface="Arial"/>
                <a:sym typeface="Arial"/>
                <a:rtl val="0"/>
              </a:rPr>
              <a:t>LDAP</a:t>
            </a:r>
          </a:p>
        </p:txBody>
      </p:sp>
      <p:sp>
        <p:nvSpPr>
          <p:cNvPr id="80" name="Rounded Rectangle 79"/>
          <p:cNvSpPr/>
          <p:nvPr/>
        </p:nvSpPr>
        <p:spPr>
          <a:xfrm>
            <a:off x="7519921" y="5232559"/>
            <a:ext cx="568038" cy="291540"/>
          </a:xfrm>
          <a:prstGeom prst="roundRect">
            <a:avLst/>
          </a:prstGeom>
          <a:solidFill>
            <a:srgbClr val="2B5DCE"/>
          </a:solidFill>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defTabSz="913892"/>
            <a:r>
              <a:rPr lang="en-US" sz="700" kern="0" dirty="0">
                <a:solidFill>
                  <a:srgbClr val="FFFFFF"/>
                </a:solidFill>
                <a:latin typeface="Arial"/>
                <a:sym typeface="Arial"/>
                <a:rtl val="0"/>
              </a:rPr>
              <a:t>RADIUS</a:t>
            </a:r>
          </a:p>
        </p:txBody>
      </p:sp>
      <p:cxnSp>
        <p:nvCxnSpPr>
          <p:cNvPr id="81" name="Straight Arrow Connector 80"/>
          <p:cNvCxnSpPr/>
          <p:nvPr/>
        </p:nvCxnSpPr>
        <p:spPr>
          <a:xfrm>
            <a:off x="8216545" y="6062868"/>
            <a:ext cx="607715" cy="0"/>
          </a:xfrm>
          <a:prstGeom prst="straightConnector1">
            <a:avLst/>
          </a:prstGeom>
          <a:ln w="127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8999316" y="2372556"/>
            <a:ext cx="0" cy="1468693"/>
          </a:xfrm>
          <a:prstGeom prst="straightConnector1">
            <a:avLst/>
          </a:prstGeom>
          <a:ln w="127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rot="16200000">
            <a:off x="8545994" y="3004092"/>
            <a:ext cx="708559" cy="219285"/>
          </a:xfrm>
          <a:prstGeom prst="rect">
            <a:avLst/>
          </a:prstGeom>
          <a:noFill/>
        </p:spPr>
        <p:txBody>
          <a:bodyPr wrap="square" lIns="91394" tIns="45697" rIns="91394" bIns="45697" rtlCol="0">
            <a:spAutoFit/>
          </a:bodyPr>
          <a:lstStyle/>
          <a:p>
            <a:pPr defTabSz="913892"/>
            <a:r>
              <a:rPr lang="en-US" sz="800" b="1" kern="0" dirty="0">
                <a:solidFill>
                  <a:srgbClr val="000000"/>
                </a:solidFill>
                <a:latin typeface="Calibri"/>
                <a:ea typeface="Arial"/>
                <a:cs typeface="Calibri"/>
                <a:sym typeface="Arial"/>
                <a:rtl val="0"/>
              </a:rPr>
              <a:t>Control</a:t>
            </a:r>
          </a:p>
        </p:txBody>
      </p:sp>
      <p:sp>
        <p:nvSpPr>
          <p:cNvPr id="84" name="TextBox 83"/>
          <p:cNvSpPr txBox="1"/>
          <p:nvPr/>
        </p:nvSpPr>
        <p:spPr>
          <a:xfrm>
            <a:off x="8330460" y="6065367"/>
            <a:ext cx="493799" cy="215397"/>
          </a:xfrm>
          <a:prstGeom prst="rect">
            <a:avLst/>
          </a:prstGeom>
          <a:noFill/>
          <a:ln>
            <a:noFill/>
          </a:ln>
        </p:spPr>
        <p:txBody>
          <a:bodyPr wrap="square" lIns="91394" tIns="45697" rIns="91394" bIns="45697" rtlCol="0">
            <a:spAutoFit/>
          </a:bodyPr>
          <a:lstStyle/>
          <a:p>
            <a:pPr algn="ctr" defTabSz="913892"/>
            <a:r>
              <a:rPr lang="en-US" sz="800" b="1" kern="0" dirty="0">
                <a:solidFill>
                  <a:srgbClr val="000000"/>
                </a:solidFill>
                <a:latin typeface="Calibri"/>
                <a:ea typeface="Arial"/>
                <a:cs typeface="Calibri"/>
                <a:sym typeface="Arial"/>
                <a:rtl val="0"/>
              </a:rPr>
              <a:t>Data</a:t>
            </a:r>
          </a:p>
        </p:txBody>
      </p:sp>
      <p:cxnSp>
        <p:nvCxnSpPr>
          <p:cNvPr id="189" name="Straight Connector 188"/>
          <p:cNvCxnSpPr/>
          <p:nvPr/>
        </p:nvCxnSpPr>
        <p:spPr>
          <a:xfrm flipV="1">
            <a:off x="708530" y="5311770"/>
            <a:ext cx="4540343" cy="15007"/>
          </a:xfrm>
          <a:prstGeom prst="line">
            <a:avLst/>
          </a:prstGeom>
          <a:ln w="1270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5248859" y="4868669"/>
            <a:ext cx="552450" cy="533400"/>
          </a:xfrm>
          <a:prstGeom prst="rect">
            <a:avLst/>
          </a:prstGeom>
          <a:solidFill>
            <a:schemeClr val="bg2">
              <a:lumMod val="25000"/>
            </a:schemeClr>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defTabSz="913892"/>
            <a:r>
              <a:rPr lang="en-US" sz="800" kern="0" dirty="0">
                <a:solidFill>
                  <a:prstClr val="white"/>
                </a:solidFill>
                <a:latin typeface="Calibri"/>
                <a:cs typeface="Calibri"/>
                <a:sym typeface="Arial"/>
                <a:rtl val="0"/>
              </a:rPr>
              <a:t>PON</a:t>
            </a:r>
            <a:br>
              <a:rPr lang="en-US" sz="800" kern="0" dirty="0">
                <a:solidFill>
                  <a:prstClr val="white"/>
                </a:solidFill>
                <a:latin typeface="Calibri"/>
                <a:cs typeface="Calibri"/>
                <a:sym typeface="Arial"/>
                <a:rtl val="0"/>
              </a:rPr>
            </a:br>
            <a:r>
              <a:rPr lang="en-US" sz="800" kern="0" dirty="0">
                <a:solidFill>
                  <a:prstClr val="white"/>
                </a:solidFill>
                <a:latin typeface="Calibri"/>
                <a:cs typeface="Calibri"/>
                <a:sym typeface="Arial"/>
                <a:rtl val="0"/>
              </a:rPr>
              <a:t>OLT</a:t>
            </a:r>
            <a:br>
              <a:rPr lang="en-US" sz="800" kern="0" dirty="0">
                <a:solidFill>
                  <a:prstClr val="white"/>
                </a:solidFill>
                <a:latin typeface="Calibri"/>
                <a:cs typeface="Calibri"/>
                <a:sym typeface="Arial"/>
                <a:rtl val="0"/>
              </a:rPr>
            </a:br>
            <a:r>
              <a:rPr lang="en-US" sz="800" kern="0" dirty="0">
                <a:solidFill>
                  <a:prstClr val="white"/>
                </a:solidFill>
                <a:latin typeface="Calibri"/>
                <a:cs typeface="Calibri"/>
                <a:sym typeface="Arial"/>
                <a:rtl val="0"/>
              </a:rPr>
              <a:t>MACs</a:t>
            </a:r>
          </a:p>
        </p:txBody>
      </p:sp>
      <p:sp>
        <p:nvSpPr>
          <p:cNvPr id="190" name="TextBox 189"/>
          <p:cNvSpPr txBox="1"/>
          <p:nvPr/>
        </p:nvSpPr>
        <p:spPr>
          <a:xfrm>
            <a:off x="4582056" y="4418076"/>
            <a:ext cx="536391" cy="184555"/>
          </a:xfrm>
          <a:prstGeom prst="rect">
            <a:avLst/>
          </a:prstGeom>
          <a:solidFill>
            <a:schemeClr val="bg1"/>
          </a:solidFill>
          <a:ln>
            <a:solidFill>
              <a:schemeClr val="bg1"/>
            </a:solidFill>
          </a:ln>
        </p:spPr>
        <p:txBody>
          <a:bodyPr wrap="square" lIns="91329" tIns="45665" rIns="91329" bIns="45665" rtlCol="0">
            <a:spAutoFit/>
          </a:bodyPr>
          <a:lstStyle/>
          <a:p>
            <a:pPr defTabSz="913892"/>
            <a:endParaRPr lang="en-US" sz="600" b="1" kern="0" dirty="0">
              <a:solidFill>
                <a:srgbClr val="000000"/>
              </a:solidFill>
              <a:latin typeface="Calibri" pitchFamily="34" charset="0"/>
              <a:ea typeface="Arial"/>
              <a:cs typeface="Arial"/>
              <a:sym typeface="Arial"/>
              <a:rtl val="0"/>
            </a:endParaRPr>
          </a:p>
        </p:txBody>
      </p:sp>
      <p:sp>
        <p:nvSpPr>
          <p:cNvPr id="191" name="TextBox 190"/>
          <p:cNvSpPr txBox="1"/>
          <p:nvPr/>
        </p:nvSpPr>
        <p:spPr>
          <a:xfrm>
            <a:off x="4582060" y="1912092"/>
            <a:ext cx="288633" cy="184555"/>
          </a:xfrm>
          <a:prstGeom prst="rect">
            <a:avLst/>
          </a:prstGeom>
          <a:solidFill>
            <a:schemeClr val="bg1"/>
          </a:solidFill>
          <a:ln>
            <a:solidFill>
              <a:schemeClr val="bg1"/>
            </a:solidFill>
          </a:ln>
        </p:spPr>
        <p:txBody>
          <a:bodyPr wrap="square" lIns="91329" tIns="45665" rIns="91329" bIns="45665" rtlCol="0">
            <a:spAutoFit/>
          </a:bodyPr>
          <a:lstStyle/>
          <a:p>
            <a:pPr defTabSz="913892"/>
            <a:endParaRPr lang="en-US" sz="600" b="1" kern="0" dirty="0">
              <a:solidFill>
                <a:srgbClr val="000000"/>
              </a:solidFill>
              <a:latin typeface="Calibri" pitchFamily="34" charset="0"/>
              <a:ea typeface="Arial"/>
              <a:cs typeface="Arial"/>
              <a:sym typeface="Arial"/>
              <a:rtl val="0"/>
            </a:endParaRPr>
          </a:p>
        </p:txBody>
      </p:sp>
      <p:sp>
        <p:nvSpPr>
          <p:cNvPr id="192" name="TextBox 191"/>
          <p:cNvSpPr txBox="1"/>
          <p:nvPr/>
        </p:nvSpPr>
        <p:spPr>
          <a:xfrm>
            <a:off x="59509" y="2209636"/>
            <a:ext cx="3252154" cy="307734"/>
          </a:xfrm>
          <a:prstGeom prst="rect">
            <a:avLst/>
          </a:prstGeom>
          <a:noFill/>
        </p:spPr>
        <p:txBody>
          <a:bodyPr wrap="square" lIns="91398" tIns="45699" rIns="91398" bIns="45699" rtlCol="0">
            <a:spAutoFit/>
          </a:bodyPr>
          <a:lstStyle/>
          <a:p>
            <a:pPr marL="285607" indent="-285607" defTabSz="456802">
              <a:buFont typeface="Arial"/>
              <a:buChar char="•"/>
            </a:pPr>
            <a:endParaRPr lang="en-US" sz="1400" dirty="0">
              <a:solidFill>
                <a:srgbClr val="000000"/>
              </a:solidFill>
              <a:latin typeface="Arial"/>
            </a:endParaRPr>
          </a:p>
        </p:txBody>
      </p:sp>
      <p:sp>
        <p:nvSpPr>
          <p:cNvPr id="31" name="TextBox 30"/>
          <p:cNvSpPr txBox="1"/>
          <p:nvPr/>
        </p:nvSpPr>
        <p:spPr>
          <a:xfrm>
            <a:off x="5801309" y="5856615"/>
            <a:ext cx="1864196" cy="276952"/>
          </a:xfrm>
          <a:prstGeom prst="rect">
            <a:avLst/>
          </a:prstGeom>
          <a:noFill/>
        </p:spPr>
        <p:txBody>
          <a:bodyPr wrap="square" lIns="91394" tIns="45697" rIns="91394" bIns="45697" rtlCol="0">
            <a:spAutoFit/>
          </a:bodyPr>
          <a:lstStyle/>
          <a:p>
            <a:pPr algn="ctr" defTabSz="913892"/>
            <a:r>
              <a:rPr lang="en-US" sz="1200" kern="0" dirty="0">
                <a:solidFill>
                  <a:srgbClr val="000000"/>
                </a:solidFill>
                <a:latin typeface="Calibri"/>
                <a:ea typeface="Arial"/>
                <a:cs typeface="Calibri"/>
                <a:sym typeface="Arial"/>
                <a:rtl val="0"/>
              </a:rPr>
              <a:t>Commodity hardware</a:t>
            </a:r>
          </a:p>
        </p:txBody>
      </p:sp>
      <p:sp>
        <p:nvSpPr>
          <p:cNvPr id="74" name="Rectangle 73"/>
          <p:cNvSpPr/>
          <p:nvPr/>
        </p:nvSpPr>
        <p:spPr bwMode="auto">
          <a:xfrm>
            <a:off x="4573469" y="1932234"/>
            <a:ext cx="2459636" cy="677572"/>
          </a:xfrm>
          <a:prstGeom prst="rect">
            <a:avLst/>
          </a:prstGeom>
          <a:solidFill>
            <a:schemeClr val="accent6">
              <a:lumMod val="75000"/>
            </a:schemeClr>
          </a:solidFill>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329" tIns="45665" rIns="91329" bIns="45665" numCol="1" rtlCol="0" anchor="ctr" anchorCtr="0" compatLnSpc="1">
            <a:prstTxWarp prst="textNoShape">
              <a:avLst/>
            </a:prstTxWarp>
            <a:noAutofit/>
          </a:bodyPr>
          <a:lstStyle/>
          <a:p>
            <a:pPr algn="ctr" defTabSz="913892"/>
            <a:r>
              <a:rPr lang="en-US" sz="1400" kern="0" dirty="0">
                <a:solidFill>
                  <a:srgbClr val="FFFFFF"/>
                </a:solidFill>
                <a:latin typeface="Calibri"/>
                <a:sym typeface="Arial"/>
                <a:rtl val="0"/>
              </a:rPr>
              <a:t>SDN Control Plane- ONOS</a:t>
            </a:r>
          </a:p>
        </p:txBody>
      </p:sp>
      <p:pic>
        <p:nvPicPr>
          <p:cNvPr id="96" name="Picture 95" descr="MetroUI-Folder-OS-Configure-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6694" y="1406732"/>
            <a:ext cx="397008" cy="505349"/>
          </a:xfrm>
          <a:prstGeom prst="rect">
            <a:avLst/>
          </a:prstGeom>
          <a:solidFill>
            <a:schemeClr val="accent1">
              <a:lumMod val="20000"/>
              <a:lumOff val="80000"/>
            </a:schemeClr>
          </a:solidFill>
          <a:ln>
            <a:solidFill>
              <a:srgbClr val="4F81BD"/>
            </a:solidFill>
          </a:ln>
        </p:spPr>
      </p:pic>
      <p:sp>
        <p:nvSpPr>
          <p:cNvPr id="58" name="TextBox 57"/>
          <p:cNvSpPr txBox="1"/>
          <p:nvPr/>
        </p:nvSpPr>
        <p:spPr>
          <a:xfrm>
            <a:off x="4870696" y="1025649"/>
            <a:ext cx="1658933" cy="276977"/>
          </a:xfrm>
          <a:prstGeom prst="rect">
            <a:avLst/>
          </a:prstGeom>
          <a:noFill/>
        </p:spPr>
        <p:txBody>
          <a:bodyPr wrap="square" lIns="91418" tIns="45709" rIns="91418" bIns="45709" rtlCol="0">
            <a:spAutoFit/>
          </a:bodyPr>
          <a:lstStyle/>
          <a:p>
            <a:pPr algn="ctr" defTabSz="456802"/>
            <a:r>
              <a:rPr lang="en-US" sz="1200" dirty="0">
                <a:solidFill>
                  <a:srgbClr val="000000"/>
                </a:solidFill>
                <a:latin typeface="Arial"/>
              </a:rPr>
              <a:t>Applications</a:t>
            </a:r>
          </a:p>
        </p:txBody>
      </p:sp>
      <p:pic>
        <p:nvPicPr>
          <p:cNvPr id="94" name="Picture 93" desc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5536" y="4671682"/>
            <a:ext cx="481283" cy="255641"/>
          </a:xfrm>
          <a:prstGeom prst="rect">
            <a:avLst/>
          </a:prstGeom>
        </p:spPr>
      </p:pic>
      <p:sp>
        <p:nvSpPr>
          <p:cNvPr id="95" name="Title 1"/>
          <p:cNvSpPr txBox="1">
            <a:spLocks/>
          </p:cNvSpPr>
          <p:nvPr/>
        </p:nvSpPr>
        <p:spPr>
          <a:xfrm>
            <a:off x="198371" y="2"/>
            <a:ext cx="8514648" cy="629479"/>
          </a:xfrm>
          <a:prstGeom prst="rect">
            <a:avLst/>
          </a:prstGeom>
        </p:spPr>
        <p:txBody>
          <a:bodyPr vert="horz" lIns="91368" tIns="45684" rIns="91368" bIns="45684" rtlCol="0" anchor="ctr">
            <a:noAutofit/>
          </a:bodyPr>
          <a:lstStyle>
            <a:lvl1pPr algn="ctr" defTabSz="457034" rtl="0" eaLnBrk="1" latinLnBrk="0" hangingPunct="1">
              <a:spcBef>
                <a:spcPct val="0"/>
              </a:spcBef>
              <a:buNone/>
              <a:defRPr sz="4400" kern="1200">
                <a:solidFill>
                  <a:schemeClr val="tx1"/>
                </a:solidFill>
                <a:latin typeface="+mj-lt"/>
                <a:ea typeface="+mj-ea"/>
                <a:cs typeface="+mj-cs"/>
              </a:defRPr>
            </a:lvl1pPr>
          </a:lstStyle>
          <a:p>
            <a:pPr defTabSz="456802"/>
            <a:r>
              <a:rPr lang="en-US" sz="3200" dirty="0" smtClean="0">
                <a:solidFill>
                  <a:sysClr val="windowText" lastClr="000000"/>
                </a:solidFill>
                <a:latin typeface="Calibri"/>
                <a:cs typeface="Calibri"/>
              </a:rPr>
              <a:t>CORD: </a:t>
            </a:r>
            <a:r>
              <a:rPr lang="en-US" sz="3200" kern="0" dirty="0">
                <a:solidFill>
                  <a:srgbClr val="000000"/>
                </a:solidFill>
                <a:latin typeface="Calibri"/>
                <a:ea typeface="Arial"/>
                <a:cs typeface="Calibri"/>
                <a:sym typeface="Arial"/>
                <a:rtl val="0"/>
              </a:rPr>
              <a:t>Central Office Re-architected as </a:t>
            </a:r>
            <a:r>
              <a:rPr lang="en-US" sz="3200" kern="0" dirty="0" smtClean="0">
                <a:solidFill>
                  <a:srgbClr val="000000"/>
                </a:solidFill>
                <a:latin typeface="Calibri"/>
                <a:ea typeface="Arial"/>
                <a:cs typeface="Calibri"/>
                <a:sym typeface="Arial"/>
                <a:rtl val="0"/>
              </a:rPr>
              <a:t>Datacenter</a:t>
            </a:r>
            <a:endParaRPr lang="en-US" sz="3200" kern="0" dirty="0">
              <a:solidFill>
                <a:srgbClr val="000000"/>
              </a:solidFill>
              <a:latin typeface="Calibri"/>
              <a:ea typeface="Arial"/>
              <a:cs typeface="Calibri"/>
              <a:sym typeface="Arial"/>
              <a:rtl val="0"/>
            </a:endParaRPr>
          </a:p>
        </p:txBody>
      </p:sp>
      <p:pic>
        <p:nvPicPr>
          <p:cNvPr id="101" name="Picture 100" descr="switch-35568_640.png"/>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405665" y="4957793"/>
            <a:ext cx="1120802" cy="745673"/>
          </a:xfrm>
          <a:prstGeom prst="rect">
            <a:avLst/>
          </a:prstGeom>
        </p:spPr>
      </p:pic>
      <p:pic>
        <p:nvPicPr>
          <p:cNvPr id="103" name="image46.png"/>
          <p:cNvPicPr/>
          <p:nvPr/>
        </p:nvPicPr>
        <p:blipFill>
          <a:blip r:embed="rId11">
            <a:duotone>
              <a:prstClr val="black"/>
              <a:schemeClr val="accent1">
                <a:tint val="45000"/>
                <a:satMod val="400000"/>
              </a:schemeClr>
            </a:duotone>
            <a:extLst/>
          </a:blip>
          <a:stretch>
            <a:fillRect/>
          </a:stretch>
        </p:blipFill>
        <p:spPr>
          <a:xfrm>
            <a:off x="1634742" y="5168524"/>
            <a:ext cx="165388" cy="309253"/>
          </a:xfrm>
          <a:prstGeom prst="rect">
            <a:avLst/>
          </a:prstGeom>
          <a:ln w="12700" cap="flat">
            <a:solidFill>
              <a:srgbClr val="FFFFFF"/>
            </a:solidFill>
            <a:miter lim="400000"/>
          </a:ln>
          <a:effectLst/>
        </p:spPr>
      </p:pic>
      <p:pic>
        <p:nvPicPr>
          <p:cNvPr id="100" name="Picture 99" descr="MetroUI-Folder-OS-Configure-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4220" y="1406740"/>
            <a:ext cx="397008" cy="505349"/>
          </a:xfrm>
          <a:prstGeom prst="rect">
            <a:avLst/>
          </a:prstGeom>
          <a:solidFill>
            <a:schemeClr val="accent1">
              <a:lumMod val="20000"/>
              <a:lumOff val="80000"/>
            </a:schemeClr>
          </a:solidFill>
          <a:ln>
            <a:solidFill>
              <a:srgbClr val="4F81BD"/>
            </a:solidFill>
          </a:ln>
        </p:spPr>
      </p:pic>
      <p:pic>
        <p:nvPicPr>
          <p:cNvPr id="104" name="Picture 103" descr="MetroUI-Folder-OS-Configure-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4345" y="1394976"/>
            <a:ext cx="397008" cy="505349"/>
          </a:xfrm>
          <a:prstGeom prst="rect">
            <a:avLst/>
          </a:prstGeom>
          <a:solidFill>
            <a:schemeClr val="accent1">
              <a:lumMod val="20000"/>
              <a:lumOff val="80000"/>
            </a:schemeClr>
          </a:solidFill>
          <a:ln>
            <a:solidFill>
              <a:srgbClr val="4F81BD"/>
            </a:solidFill>
          </a:ln>
        </p:spPr>
      </p:pic>
      <p:sp>
        <p:nvSpPr>
          <p:cNvPr id="106" name="TextBox 105"/>
          <p:cNvSpPr txBox="1"/>
          <p:nvPr/>
        </p:nvSpPr>
        <p:spPr>
          <a:xfrm>
            <a:off x="1339830" y="5454683"/>
            <a:ext cx="800851" cy="261588"/>
          </a:xfrm>
          <a:prstGeom prst="rect">
            <a:avLst/>
          </a:prstGeom>
          <a:noFill/>
        </p:spPr>
        <p:txBody>
          <a:bodyPr wrap="square" lIns="91418" tIns="45709" rIns="91418" bIns="45709" rtlCol="0">
            <a:spAutoFit/>
          </a:bodyPr>
          <a:lstStyle/>
          <a:p>
            <a:pPr algn="ctr" defTabSz="456802"/>
            <a:r>
              <a:rPr lang="en-US" sz="1100" dirty="0">
                <a:solidFill>
                  <a:srgbClr val="000000"/>
                </a:solidFill>
                <a:latin typeface="Calibri"/>
                <a:cs typeface="Calibri"/>
              </a:rPr>
              <a:t>ONT</a:t>
            </a:r>
          </a:p>
        </p:txBody>
      </p:sp>
      <p:sp>
        <p:nvSpPr>
          <p:cNvPr id="107" name="TextBox 106"/>
          <p:cNvSpPr txBox="1"/>
          <p:nvPr/>
        </p:nvSpPr>
        <p:spPr>
          <a:xfrm>
            <a:off x="538965" y="5575480"/>
            <a:ext cx="898770" cy="261588"/>
          </a:xfrm>
          <a:prstGeom prst="rect">
            <a:avLst/>
          </a:prstGeom>
          <a:noFill/>
        </p:spPr>
        <p:txBody>
          <a:bodyPr wrap="square" lIns="91418" tIns="45709" rIns="91418" bIns="45709" rtlCol="0">
            <a:spAutoFit/>
          </a:bodyPr>
          <a:lstStyle/>
          <a:p>
            <a:pPr algn="ctr" defTabSz="456802"/>
            <a:r>
              <a:rPr lang="en-US" sz="1100" dirty="0">
                <a:solidFill>
                  <a:srgbClr val="000000"/>
                </a:solidFill>
                <a:latin typeface="Calibri"/>
                <a:cs typeface="Calibri"/>
              </a:rPr>
              <a:t>Simple CPE</a:t>
            </a:r>
          </a:p>
        </p:txBody>
      </p:sp>
      <p:sp>
        <p:nvSpPr>
          <p:cNvPr id="65" name="TextBox 64"/>
          <p:cNvSpPr txBox="1"/>
          <p:nvPr/>
        </p:nvSpPr>
        <p:spPr>
          <a:xfrm>
            <a:off x="2650286" y="5376485"/>
            <a:ext cx="1135308" cy="246207"/>
          </a:xfrm>
          <a:prstGeom prst="rect">
            <a:avLst/>
          </a:prstGeom>
          <a:noFill/>
        </p:spPr>
        <p:txBody>
          <a:bodyPr wrap="square" lIns="91426" tIns="45713" rIns="91426" bIns="45713" rtlCol="0">
            <a:spAutoFit/>
          </a:bodyPr>
          <a:lstStyle/>
          <a:p>
            <a:pPr defTabSz="456802"/>
            <a:r>
              <a:rPr lang="en-US" sz="1000" dirty="0">
                <a:solidFill>
                  <a:srgbClr val="000000"/>
                </a:solidFill>
                <a:latin typeface="Arial"/>
              </a:rPr>
              <a:t>GPON</a:t>
            </a:r>
          </a:p>
        </p:txBody>
      </p:sp>
      <p:pic>
        <p:nvPicPr>
          <p:cNvPr id="92" name="Picture 2" descr="https://lafibre.info/images/orange/201207_olt_alcatel_lucent_7302_isam_8ports_1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965" y="1236569"/>
            <a:ext cx="2092144" cy="2605883"/>
          </a:xfrm>
          <a:prstGeom prst="rect">
            <a:avLst/>
          </a:prstGeom>
          <a:noFill/>
          <a:extLst>
            <a:ext uri="{909E8E84-426E-40dd-AFC4-6F175D3DCCD1}">
              <a14:hiddenFill xmlns:a14="http://schemas.microsoft.com/office/drawing/2010/main">
                <a:solidFill>
                  <a:srgbClr val="FFFFFF"/>
                </a:solidFill>
              </a14:hiddenFill>
            </a:ext>
          </a:extLst>
        </p:spPr>
      </p:pic>
      <p:cxnSp>
        <p:nvCxnSpPr>
          <p:cNvPr id="98" name="Straight Connector 97"/>
          <p:cNvCxnSpPr/>
          <p:nvPr/>
        </p:nvCxnSpPr>
        <p:spPr bwMode="auto">
          <a:xfrm>
            <a:off x="708530" y="1786847"/>
            <a:ext cx="3983871" cy="422791"/>
          </a:xfrm>
          <a:prstGeom prst="line">
            <a:avLst/>
          </a:prstGeom>
          <a:ln>
            <a:headEnd type="triangle" w="lg" len="med"/>
            <a:tailEnd type="triangle" w="lg" len="med"/>
          </a:ln>
        </p:spPr>
        <p:style>
          <a:lnRef idx="3">
            <a:schemeClr val="accent1"/>
          </a:lnRef>
          <a:fillRef idx="0">
            <a:schemeClr val="accent1"/>
          </a:fillRef>
          <a:effectRef idx="2">
            <a:schemeClr val="accent1"/>
          </a:effectRef>
          <a:fontRef idx="minor">
            <a:schemeClr val="tx1"/>
          </a:fontRef>
        </p:style>
      </p:cxnSp>
      <p:cxnSp>
        <p:nvCxnSpPr>
          <p:cNvPr id="99" name="Straight Connector 98"/>
          <p:cNvCxnSpPr/>
          <p:nvPr/>
        </p:nvCxnSpPr>
        <p:spPr bwMode="auto">
          <a:xfrm>
            <a:off x="1719509" y="2517369"/>
            <a:ext cx="3930991" cy="950643"/>
          </a:xfrm>
          <a:prstGeom prst="line">
            <a:avLst/>
          </a:prstGeom>
          <a:ln>
            <a:headEnd type="triangle" w="lg" len="med"/>
            <a:tailEnd type="triangle" w="lg" len="med"/>
          </a:ln>
        </p:spPr>
        <p:style>
          <a:lnRef idx="3">
            <a:schemeClr val="accent1"/>
          </a:lnRef>
          <a:fillRef idx="0">
            <a:schemeClr val="accent1"/>
          </a:fillRef>
          <a:effectRef idx="2">
            <a:schemeClr val="accent1"/>
          </a:effectRef>
          <a:fontRef idx="minor">
            <a:schemeClr val="tx1"/>
          </a:fontRef>
        </p:style>
      </p:cxnSp>
      <p:cxnSp>
        <p:nvCxnSpPr>
          <p:cNvPr id="108" name="Straight Connector 107"/>
          <p:cNvCxnSpPr/>
          <p:nvPr/>
        </p:nvCxnSpPr>
        <p:spPr bwMode="auto">
          <a:xfrm>
            <a:off x="1022716" y="3023027"/>
            <a:ext cx="4165607" cy="1915752"/>
          </a:xfrm>
          <a:prstGeom prst="line">
            <a:avLst/>
          </a:prstGeom>
          <a:ln>
            <a:headEnd type="triangle" w="lg" len="med"/>
            <a:tailEnd type="triangle" w="lg" len="med"/>
          </a:ln>
        </p:spPr>
        <p:style>
          <a:lnRef idx="3">
            <a:schemeClr val="accent1"/>
          </a:lnRef>
          <a:fillRef idx="0">
            <a:schemeClr val="accent1"/>
          </a:fillRef>
          <a:effectRef idx="2">
            <a:schemeClr val="accent1"/>
          </a:effectRef>
          <a:fontRef idx="minor">
            <a:schemeClr val="tx1"/>
          </a:fontRef>
        </p:style>
      </p:cxnSp>
      <p:cxnSp>
        <p:nvCxnSpPr>
          <p:cNvPr id="110" name="Straight Connector 109"/>
          <p:cNvCxnSpPr/>
          <p:nvPr/>
        </p:nvCxnSpPr>
        <p:spPr bwMode="auto">
          <a:xfrm>
            <a:off x="797940" y="2609809"/>
            <a:ext cx="5703482" cy="2426529"/>
          </a:xfrm>
          <a:prstGeom prst="line">
            <a:avLst/>
          </a:prstGeom>
          <a:ln>
            <a:headEnd type="triangle" w="lg" len="med"/>
            <a:tailEnd type="triangle" w="lg" len="med"/>
          </a:ln>
        </p:spPr>
        <p:style>
          <a:lnRef idx="3">
            <a:schemeClr val="accent1"/>
          </a:lnRef>
          <a:fillRef idx="0">
            <a:schemeClr val="accent1"/>
          </a:fillRef>
          <a:effectRef idx="2">
            <a:schemeClr val="accent1"/>
          </a:effectRef>
          <a:fontRef idx="minor">
            <a:schemeClr val="tx1"/>
          </a:fontRef>
        </p:style>
      </p:cxnSp>
      <p:sp>
        <p:nvSpPr>
          <p:cNvPr id="113" name="TextBox 112"/>
          <p:cNvSpPr txBox="1"/>
          <p:nvPr/>
        </p:nvSpPr>
        <p:spPr>
          <a:xfrm>
            <a:off x="797940" y="3755089"/>
            <a:ext cx="1472256" cy="400095"/>
          </a:xfrm>
          <a:prstGeom prst="rect">
            <a:avLst/>
          </a:prstGeom>
          <a:noFill/>
        </p:spPr>
        <p:txBody>
          <a:bodyPr wrap="square" lIns="91426" tIns="45713" rIns="91426" bIns="45713" rtlCol="0">
            <a:spAutoFit/>
          </a:bodyPr>
          <a:lstStyle/>
          <a:p>
            <a:pPr defTabSz="456802"/>
            <a:r>
              <a:rPr lang="en-US" sz="2000" dirty="0" smtClean="0">
                <a:solidFill>
                  <a:srgbClr val="000000"/>
                </a:solidFill>
                <a:latin typeface="Arial"/>
              </a:rPr>
              <a:t>GPON OLT</a:t>
            </a:r>
            <a:endParaRPr lang="en-US" sz="2000" dirty="0">
              <a:solidFill>
                <a:srgbClr val="000000"/>
              </a:solidFill>
              <a:latin typeface="Arial"/>
            </a:endParaRPr>
          </a:p>
        </p:txBody>
      </p:sp>
    </p:spTree>
    <p:extLst>
      <p:ext uri="{BB962C8B-B14F-4D97-AF65-F5344CB8AC3E}">
        <p14:creationId xmlns:p14="http://schemas.microsoft.com/office/powerpoint/2010/main" val="3828832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750" y="10463"/>
            <a:ext cx="9031249" cy="635458"/>
          </a:xfrm>
          <a:prstGeom prst="rect">
            <a:avLst/>
          </a:prstGeom>
        </p:spPr>
        <p:txBody>
          <a:bodyPr/>
          <a:lstStyle/>
          <a:p>
            <a:pPr algn="ctr">
              <a:spcBef>
                <a:spcPct val="0"/>
              </a:spcBef>
              <a:defRPr/>
            </a:pPr>
            <a:r>
              <a:rPr lang="en-US" sz="4000" dirty="0" smtClean="0">
                <a:solidFill>
                  <a:srgbClr val="4BACC6">
                    <a:lumMod val="40000"/>
                    <a:lumOff val="60000"/>
                  </a:srgbClr>
                </a:solidFill>
                <a:latin typeface="Calibri"/>
              </a:rPr>
              <a:t>Routing Service: Scenario # 4</a:t>
            </a:r>
            <a:endParaRPr lang="en-US" sz="4000" dirty="0">
              <a:solidFill>
                <a:srgbClr val="4BACC6">
                  <a:lumMod val="40000"/>
                  <a:lumOff val="60000"/>
                </a:srgbClr>
              </a:solidFill>
              <a:latin typeface="Calibri"/>
            </a:endParaRPr>
          </a:p>
        </p:txBody>
      </p:sp>
      <p:grpSp>
        <p:nvGrpSpPr>
          <p:cNvPr id="3" name="Group 2"/>
          <p:cNvGrpSpPr/>
          <p:nvPr/>
        </p:nvGrpSpPr>
        <p:grpSpPr>
          <a:xfrm>
            <a:off x="1371600" y="1836003"/>
            <a:ext cx="6629400" cy="3352800"/>
            <a:chOff x="1981200" y="1524000"/>
            <a:chExt cx="5638800" cy="2481889"/>
          </a:xfrm>
        </p:grpSpPr>
        <p:pic>
          <p:nvPicPr>
            <p:cNvPr id="4" name="Picture 3"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0" y="2057400"/>
              <a:ext cx="914400" cy="1186489"/>
            </a:xfrm>
            <a:prstGeom prst="rect">
              <a:avLst/>
            </a:prstGeom>
          </p:spPr>
        </p:pic>
        <p:pic>
          <p:nvPicPr>
            <p:cNvPr id="5" name="Picture 4"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1524000"/>
              <a:ext cx="914400" cy="1186489"/>
            </a:xfrm>
            <a:prstGeom prst="rect">
              <a:avLst/>
            </a:prstGeom>
          </p:spPr>
        </p:pic>
        <p:pic>
          <p:nvPicPr>
            <p:cNvPr id="6" name="Picture 5"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2743200"/>
              <a:ext cx="914400" cy="1186489"/>
            </a:xfrm>
            <a:prstGeom prst="rect">
              <a:avLst/>
            </a:prstGeom>
          </p:spPr>
        </p:pic>
        <p:pic>
          <p:nvPicPr>
            <p:cNvPr id="7" name="Picture 6"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0" y="1524000"/>
              <a:ext cx="914400" cy="1186489"/>
            </a:xfrm>
            <a:prstGeom prst="rect">
              <a:avLst/>
            </a:prstGeom>
          </p:spPr>
        </p:pic>
        <p:pic>
          <p:nvPicPr>
            <p:cNvPr id="8" name="Picture 7"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0" y="2819400"/>
              <a:ext cx="914400" cy="1186489"/>
            </a:xfrm>
            <a:prstGeom prst="rect">
              <a:avLst/>
            </a:prstGeom>
          </p:spPr>
        </p:pic>
        <p:pic>
          <p:nvPicPr>
            <p:cNvPr id="9" name="Picture 8"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200" y="2057400"/>
              <a:ext cx="914400" cy="1186489"/>
            </a:xfrm>
            <a:prstGeom prst="rect">
              <a:avLst/>
            </a:prstGeom>
          </p:spPr>
        </p:pic>
        <p:cxnSp>
          <p:nvCxnSpPr>
            <p:cNvPr id="10" name="Straight Connector 9"/>
            <p:cNvCxnSpPr/>
            <p:nvPr/>
          </p:nvCxnSpPr>
          <p:spPr>
            <a:xfrm flipV="1">
              <a:off x="2743200" y="2286001"/>
              <a:ext cx="838200" cy="3047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7000" y="2819400"/>
              <a:ext cx="9144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14800" y="2209800"/>
              <a:ext cx="838200"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86200" y="2362200"/>
              <a:ext cx="0" cy="76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91000" y="3352800"/>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57800" y="2362200"/>
              <a:ext cx="0" cy="685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62600" y="2286000"/>
              <a:ext cx="1295400" cy="381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15000" y="2819400"/>
              <a:ext cx="12192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858000" y="2674203"/>
            <a:ext cx="609600" cy="369332"/>
          </a:xfrm>
          <a:prstGeom prst="rect">
            <a:avLst/>
          </a:prstGeom>
          <a:noFill/>
        </p:spPr>
        <p:txBody>
          <a:bodyPr wrap="square" rtlCol="0">
            <a:spAutoFit/>
          </a:bodyPr>
          <a:lstStyle/>
          <a:p>
            <a:r>
              <a:rPr lang="en-US" dirty="0" smtClean="0">
                <a:solidFill>
                  <a:prstClr val="white"/>
                </a:solidFill>
                <a:latin typeface="Calibri"/>
              </a:rPr>
              <a:t>106</a:t>
            </a:r>
            <a:endParaRPr lang="en-US" dirty="0">
              <a:solidFill>
                <a:prstClr val="white"/>
              </a:solidFill>
              <a:latin typeface="Calibri"/>
            </a:endParaRPr>
          </a:p>
        </p:txBody>
      </p:sp>
      <p:sp>
        <p:nvSpPr>
          <p:cNvPr id="19" name="TextBox 18"/>
          <p:cNvSpPr txBox="1"/>
          <p:nvPr/>
        </p:nvSpPr>
        <p:spPr>
          <a:xfrm>
            <a:off x="2819400" y="2000071"/>
            <a:ext cx="609600" cy="369332"/>
          </a:xfrm>
          <a:prstGeom prst="rect">
            <a:avLst/>
          </a:prstGeom>
          <a:noFill/>
        </p:spPr>
        <p:txBody>
          <a:bodyPr wrap="square" rtlCol="0">
            <a:spAutoFit/>
          </a:bodyPr>
          <a:lstStyle/>
          <a:p>
            <a:r>
              <a:rPr lang="en-US" dirty="0" smtClean="0">
                <a:solidFill>
                  <a:prstClr val="white"/>
                </a:solidFill>
                <a:latin typeface="Calibri"/>
              </a:rPr>
              <a:t>102</a:t>
            </a:r>
            <a:endParaRPr lang="en-US" dirty="0">
              <a:solidFill>
                <a:prstClr val="white"/>
              </a:solidFill>
              <a:latin typeface="Calibri"/>
            </a:endParaRPr>
          </a:p>
        </p:txBody>
      </p:sp>
      <p:sp>
        <p:nvSpPr>
          <p:cNvPr id="20" name="TextBox 19"/>
          <p:cNvSpPr txBox="1"/>
          <p:nvPr/>
        </p:nvSpPr>
        <p:spPr>
          <a:xfrm>
            <a:off x="2971800" y="4655403"/>
            <a:ext cx="609600" cy="369332"/>
          </a:xfrm>
          <a:prstGeom prst="rect">
            <a:avLst/>
          </a:prstGeom>
          <a:noFill/>
        </p:spPr>
        <p:txBody>
          <a:bodyPr wrap="square" rtlCol="0">
            <a:spAutoFit/>
          </a:bodyPr>
          <a:lstStyle/>
          <a:p>
            <a:r>
              <a:rPr lang="en-US" dirty="0" smtClean="0">
                <a:solidFill>
                  <a:prstClr val="white"/>
                </a:solidFill>
                <a:latin typeface="Calibri"/>
              </a:rPr>
              <a:t>103</a:t>
            </a:r>
            <a:endParaRPr lang="en-US" dirty="0">
              <a:solidFill>
                <a:prstClr val="white"/>
              </a:solidFill>
              <a:latin typeface="Calibri"/>
            </a:endParaRPr>
          </a:p>
        </p:txBody>
      </p:sp>
      <p:sp>
        <p:nvSpPr>
          <p:cNvPr id="21" name="TextBox 20"/>
          <p:cNvSpPr txBox="1"/>
          <p:nvPr/>
        </p:nvSpPr>
        <p:spPr>
          <a:xfrm>
            <a:off x="4876800" y="4590871"/>
            <a:ext cx="609600" cy="369332"/>
          </a:xfrm>
          <a:prstGeom prst="rect">
            <a:avLst/>
          </a:prstGeom>
          <a:noFill/>
        </p:spPr>
        <p:txBody>
          <a:bodyPr wrap="square" rtlCol="0">
            <a:spAutoFit/>
          </a:bodyPr>
          <a:lstStyle/>
          <a:p>
            <a:r>
              <a:rPr lang="en-US" dirty="0" smtClean="0">
                <a:solidFill>
                  <a:prstClr val="white"/>
                </a:solidFill>
                <a:latin typeface="Calibri"/>
              </a:rPr>
              <a:t>105</a:t>
            </a:r>
            <a:endParaRPr lang="en-US" dirty="0">
              <a:solidFill>
                <a:prstClr val="white"/>
              </a:solidFill>
              <a:latin typeface="Calibri"/>
            </a:endParaRPr>
          </a:p>
        </p:txBody>
      </p:sp>
      <p:sp>
        <p:nvSpPr>
          <p:cNvPr id="22" name="TextBox 21"/>
          <p:cNvSpPr txBox="1"/>
          <p:nvPr/>
        </p:nvSpPr>
        <p:spPr>
          <a:xfrm>
            <a:off x="4572000" y="2000071"/>
            <a:ext cx="609600" cy="369332"/>
          </a:xfrm>
          <a:prstGeom prst="rect">
            <a:avLst/>
          </a:prstGeom>
          <a:noFill/>
        </p:spPr>
        <p:txBody>
          <a:bodyPr wrap="square" rtlCol="0">
            <a:spAutoFit/>
          </a:bodyPr>
          <a:lstStyle/>
          <a:p>
            <a:r>
              <a:rPr lang="en-US" dirty="0" smtClean="0">
                <a:solidFill>
                  <a:prstClr val="white"/>
                </a:solidFill>
                <a:latin typeface="Calibri"/>
              </a:rPr>
              <a:t>104</a:t>
            </a:r>
            <a:endParaRPr lang="en-US" dirty="0">
              <a:solidFill>
                <a:prstClr val="white"/>
              </a:solidFill>
              <a:latin typeface="Calibri"/>
            </a:endParaRPr>
          </a:p>
        </p:txBody>
      </p:sp>
      <p:sp>
        <p:nvSpPr>
          <p:cNvPr id="23" name="TextBox 22"/>
          <p:cNvSpPr txBox="1"/>
          <p:nvPr/>
        </p:nvSpPr>
        <p:spPr>
          <a:xfrm>
            <a:off x="1676400" y="3657600"/>
            <a:ext cx="609600" cy="369332"/>
          </a:xfrm>
          <a:prstGeom prst="rect">
            <a:avLst/>
          </a:prstGeom>
          <a:noFill/>
        </p:spPr>
        <p:txBody>
          <a:bodyPr wrap="square" rtlCol="0">
            <a:spAutoFit/>
          </a:bodyPr>
          <a:lstStyle/>
          <a:p>
            <a:r>
              <a:rPr lang="en-US" dirty="0" smtClean="0">
                <a:solidFill>
                  <a:prstClr val="white"/>
                </a:solidFill>
                <a:latin typeface="Calibri"/>
              </a:rPr>
              <a:t>101</a:t>
            </a:r>
            <a:endParaRPr lang="en-US" dirty="0">
              <a:solidFill>
                <a:prstClr val="white"/>
              </a:solidFill>
              <a:latin typeface="Calibri"/>
            </a:endParaRPr>
          </a:p>
        </p:txBody>
      </p:sp>
      <p:cxnSp>
        <p:nvCxnSpPr>
          <p:cNvPr id="26" name="Straight Connector 25"/>
          <p:cNvCxnSpPr>
            <a:stCxn id="9" idx="1"/>
          </p:cNvCxnSpPr>
          <p:nvPr/>
        </p:nvCxnSpPr>
        <p:spPr>
          <a:xfrm flipH="1" flipV="1">
            <a:off x="609600" y="3055203"/>
            <a:ext cx="762000" cy="302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1"/>
          </p:cNvCxnSpPr>
          <p:nvPr/>
        </p:nvCxnSpPr>
        <p:spPr>
          <a:xfrm flipH="1">
            <a:off x="609600" y="3357995"/>
            <a:ext cx="762000" cy="611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4" idx="3"/>
          </p:cNvCxnSpPr>
          <p:nvPr/>
        </p:nvCxnSpPr>
        <p:spPr>
          <a:xfrm flipH="1">
            <a:off x="8001000" y="2750403"/>
            <a:ext cx="609600" cy="607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4" idx="3"/>
          </p:cNvCxnSpPr>
          <p:nvPr/>
        </p:nvCxnSpPr>
        <p:spPr>
          <a:xfrm flipH="1" flipV="1">
            <a:off x="8001000" y="3357995"/>
            <a:ext cx="685800" cy="45920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0" y="3426023"/>
            <a:ext cx="1219200" cy="307777"/>
          </a:xfrm>
          <a:prstGeom prst="rect">
            <a:avLst/>
          </a:prstGeom>
          <a:noFill/>
        </p:spPr>
        <p:txBody>
          <a:bodyPr wrap="square" rtlCol="0">
            <a:spAutoFit/>
          </a:bodyPr>
          <a:lstStyle/>
          <a:p>
            <a:r>
              <a:rPr lang="en-US" sz="1400" dirty="0" smtClean="0">
                <a:solidFill>
                  <a:prstClr val="white"/>
                </a:solidFill>
                <a:latin typeface="Calibri"/>
              </a:rPr>
              <a:t>10.10.1.0/24 </a:t>
            </a:r>
            <a:endParaRPr lang="en-US" sz="1400" dirty="0">
              <a:solidFill>
                <a:prstClr val="white"/>
              </a:solidFill>
              <a:latin typeface="Calibri"/>
            </a:endParaRPr>
          </a:p>
        </p:txBody>
      </p:sp>
      <p:sp>
        <p:nvSpPr>
          <p:cNvPr id="40" name="TextBox 39"/>
          <p:cNvSpPr txBox="1"/>
          <p:nvPr/>
        </p:nvSpPr>
        <p:spPr>
          <a:xfrm>
            <a:off x="8153400" y="3207603"/>
            <a:ext cx="1219200" cy="307777"/>
          </a:xfrm>
          <a:prstGeom prst="rect">
            <a:avLst/>
          </a:prstGeom>
          <a:noFill/>
        </p:spPr>
        <p:txBody>
          <a:bodyPr wrap="square" rtlCol="0">
            <a:spAutoFit/>
          </a:bodyPr>
          <a:lstStyle/>
          <a:p>
            <a:r>
              <a:rPr lang="en-US" sz="1400" dirty="0" smtClean="0">
                <a:solidFill>
                  <a:prstClr val="white"/>
                </a:solidFill>
                <a:latin typeface="Calibri"/>
              </a:rPr>
              <a:t>10.10.6.0/24 </a:t>
            </a:r>
            <a:endParaRPr lang="en-US" sz="1400" dirty="0">
              <a:solidFill>
                <a:prstClr val="white"/>
              </a:solidFill>
              <a:latin typeface="Calibri"/>
            </a:endParaRPr>
          </a:p>
        </p:txBody>
      </p:sp>
      <p:cxnSp>
        <p:nvCxnSpPr>
          <p:cNvPr id="41" name="Straight Connector 40"/>
          <p:cNvCxnSpPr/>
          <p:nvPr/>
        </p:nvCxnSpPr>
        <p:spPr>
          <a:xfrm flipV="1">
            <a:off x="35052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9718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578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47244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181600" y="4579203"/>
            <a:ext cx="304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486400" y="4655403"/>
            <a:ext cx="533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124200" y="4731603"/>
            <a:ext cx="4572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3657600" y="4731603"/>
            <a:ext cx="38100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219200" y="685800"/>
            <a:ext cx="7010400" cy="523220"/>
          </a:xfrm>
          <a:prstGeom prst="rect">
            <a:avLst/>
          </a:prstGeom>
          <a:noFill/>
        </p:spPr>
        <p:txBody>
          <a:bodyPr wrap="square" rtlCol="0">
            <a:spAutoFit/>
          </a:bodyPr>
          <a:lstStyle/>
          <a:p>
            <a:pPr algn="ctr"/>
            <a:r>
              <a:rPr lang="en-US" sz="2800" dirty="0" smtClean="0">
                <a:solidFill>
                  <a:srgbClr val="4BACC6">
                    <a:lumMod val="40000"/>
                    <a:lumOff val="60000"/>
                  </a:srgbClr>
                </a:solidFill>
                <a:latin typeface="Calibri"/>
              </a:rPr>
              <a:t>TE Support: Explicit Routing</a:t>
            </a:r>
            <a:endParaRPr lang="en-US" sz="2800" dirty="0">
              <a:solidFill>
                <a:srgbClr val="4BACC6">
                  <a:lumMod val="40000"/>
                  <a:lumOff val="60000"/>
                </a:srgbClr>
              </a:solidFill>
              <a:latin typeface="Calibri"/>
            </a:endParaRPr>
          </a:p>
        </p:txBody>
      </p:sp>
      <p:sp>
        <p:nvSpPr>
          <p:cNvPr id="65" name="TextBox 64"/>
          <p:cNvSpPr txBox="1"/>
          <p:nvPr/>
        </p:nvSpPr>
        <p:spPr>
          <a:xfrm>
            <a:off x="4648200" y="1521023"/>
            <a:ext cx="1219200" cy="307777"/>
          </a:xfrm>
          <a:prstGeom prst="rect">
            <a:avLst/>
          </a:prstGeom>
          <a:noFill/>
        </p:spPr>
        <p:txBody>
          <a:bodyPr wrap="square" rtlCol="0">
            <a:spAutoFit/>
          </a:bodyPr>
          <a:lstStyle/>
          <a:p>
            <a:r>
              <a:rPr lang="en-US" sz="1400" dirty="0" smtClean="0">
                <a:solidFill>
                  <a:prstClr val="white"/>
                </a:solidFill>
                <a:latin typeface="Calibri"/>
              </a:rPr>
              <a:t>10.10.4.0/24 </a:t>
            </a:r>
            <a:endParaRPr lang="en-US" sz="1400" dirty="0">
              <a:solidFill>
                <a:prstClr val="white"/>
              </a:solidFill>
              <a:latin typeface="Calibri"/>
            </a:endParaRPr>
          </a:p>
        </p:txBody>
      </p:sp>
      <p:sp>
        <p:nvSpPr>
          <p:cNvPr id="43" name="Freeform 42"/>
          <p:cNvSpPr/>
          <p:nvPr/>
        </p:nvSpPr>
        <p:spPr>
          <a:xfrm>
            <a:off x="1143000" y="2667000"/>
            <a:ext cx="7326085" cy="1736271"/>
          </a:xfrm>
          <a:custGeom>
            <a:avLst/>
            <a:gdLst>
              <a:gd name="connsiteX0" fmla="*/ 0 w 7326085"/>
              <a:gd name="connsiteY0" fmla="*/ 785586 h 1736271"/>
              <a:gd name="connsiteX1" fmla="*/ 762000 w 7326085"/>
              <a:gd name="connsiteY1" fmla="*/ 785586 h 1736271"/>
              <a:gd name="connsiteX2" fmla="*/ 2253343 w 7326085"/>
              <a:gd name="connsiteY2" fmla="*/ 99786 h 1736271"/>
              <a:gd name="connsiteX3" fmla="*/ 2481943 w 7326085"/>
              <a:gd name="connsiteY3" fmla="*/ 1384300 h 1736271"/>
              <a:gd name="connsiteX4" fmla="*/ 4016828 w 7326085"/>
              <a:gd name="connsiteY4" fmla="*/ 1536700 h 1736271"/>
              <a:gd name="connsiteX5" fmla="*/ 4082143 w 7326085"/>
              <a:gd name="connsiteY5" fmla="*/ 186872 h 1736271"/>
              <a:gd name="connsiteX6" fmla="*/ 6204857 w 7326085"/>
              <a:gd name="connsiteY6" fmla="*/ 665843 h 1736271"/>
              <a:gd name="connsiteX7" fmla="*/ 7326085 w 7326085"/>
              <a:gd name="connsiteY7" fmla="*/ 709386 h 17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6085" h="1736271">
                <a:moveTo>
                  <a:pt x="0" y="785586"/>
                </a:moveTo>
                <a:cubicBezTo>
                  <a:pt x="193221" y="842736"/>
                  <a:pt x="386443" y="899886"/>
                  <a:pt x="762000" y="785586"/>
                </a:cubicBezTo>
                <a:cubicBezTo>
                  <a:pt x="1137557" y="671286"/>
                  <a:pt x="1966686" y="0"/>
                  <a:pt x="2253343" y="99786"/>
                </a:cubicBezTo>
                <a:cubicBezTo>
                  <a:pt x="2540000" y="199572"/>
                  <a:pt x="2188029" y="1144814"/>
                  <a:pt x="2481943" y="1384300"/>
                </a:cubicBezTo>
                <a:cubicBezTo>
                  <a:pt x="2775857" y="1623786"/>
                  <a:pt x="3750128" y="1736271"/>
                  <a:pt x="4016828" y="1536700"/>
                </a:cubicBezTo>
                <a:cubicBezTo>
                  <a:pt x="4283528" y="1337129"/>
                  <a:pt x="3717472" y="332015"/>
                  <a:pt x="4082143" y="186872"/>
                </a:cubicBezTo>
                <a:cubicBezTo>
                  <a:pt x="4446814" y="41729"/>
                  <a:pt x="5664200" y="578757"/>
                  <a:pt x="6204857" y="665843"/>
                </a:cubicBezTo>
                <a:cubicBezTo>
                  <a:pt x="6745514" y="752929"/>
                  <a:pt x="7035799" y="731157"/>
                  <a:pt x="7326085" y="709386"/>
                </a:cubicBezTo>
              </a:path>
            </a:pathLst>
          </a:custGeom>
          <a:ln w="571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45" name="Straight Arrow Connector 44"/>
          <p:cNvCxnSpPr/>
          <p:nvPr/>
        </p:nvCxnSpPr>
        <p:spPr>
          <a:xfrm flipV="1">
            <a:off x="2057400" y="3593068"/>
            <a:ext cx="1447800" cy="914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2400" y="4431268"/>
            <a:ext cx="2286000" cy="369332"/>
          </a:xfrm>
          <a:prstGeom prst="rect">
            <a:avLst/>
          </a:prstGeom>
          <a:noFill/>
        </p:spPr>
        <p:txBody>
          <a:bodyPr wrap="square" rtlCol="0">
            <a:spAutoFit/>
          </a:bodyPr>
          <a:lstStyle/>
          <a:p>
            <a:r>
              <a:rPr lang="en-US" dirty="0" smtClean="0">
                <a:solidFill>
                  <a:prstClr val="white"/>
                </a:solidFill>
                <a:latin typeface="Calibri"/>
              </a:rPr>
              <a:t>Desired Explicit Path </a:t>
            </a:r>
            <a:endParaRPr lang="en-US" dirty="0">
              <a:solidFill>
                <a:prstClr val="white"/>
              </a:solidFill>
              <a:latin typeface="Calibri"/>
            </a:endParaRPr>
          </a:p>
        </p:txBody>
      </p:sp>
      <p:sp>
        <p:nvSpPr>
          <p:cNvPr id="47" name="TextBox 46"/>
          <p:cNvSpPr txBox="1"/>
          <p:nvPr/>
        </p:nvSpPr>
        <p:spPr>
          <a:xfrm>
            <a:off x="152400" y="4953000"/>
            <a:ext cx="2286000" cy="1754326"/>
          </a:xfrm>
          <a:prstGeom prst="rect">
            <a:avLst/>
          </a:prstGeom>
          <a:noFill/>
        </p:spPr>
        <p:txBody>
          <a:bodyPr wrap="square" rtlCol="0">
            <a:spAutoFit/>
          </a:bodyPr>
          <a:lstStyle/>
          <a:p>
            <a:r>
              <a:rPr lang="en-US" dirty="0" smtClean="0">
                <a:solidFill>
                  <a:srgbClr val="FFFF00"/>
                </a:solidFill>
                <a:latin typeface="Calibri"/>
              </a:rPr>
              <a:t>Requires label stack:</a:t>
            </a:r>
          </a:p>
          <a:p>
            <a:r>
              <a:rPr lang="en-US" dirty="0" smtClean="0">
                <a:solidFill>
                  <a:prstClr val="white"/>
                </a:solidFill>
                <a:latin typeface="Calibri"/>
              </a:rPr>
              <a:t>102</a:t>
            </a:r>
          </a:p>
          <a:p>
            <a:r>
              <a:rPr lang="en-US" dirty="0" smtClean="0">
                <a:solidFill>
                  <a:prstClr val="white"/>
                </a:solidFill>
                <a:latin typeface="Calibri"/>
              </a:rPr>
              <a:t>103</a:t>
            </a:r>
          </a:p>
          <a:p>
            <a:r>
              <a:rPr lang="en-US" dirty="0" smtClean="0">
                <a:solidFill>
                  <a:prstClr val="white"/>
                </a:solidFill>
                <a:latin typeface="Calibri"/>
              </a:rPr>
              <a:t>105</a:t>
            </a:r>
          </a:p>
          <a:p>
            <a:r>
              <a:rPr lang="en-US" dirty="0" smtClean="0">
                <a:solidFill>
                  <a:prstClr val="white"/>
                </a:solidFill>
                <a:latin typeface="Calibri"/>
              </a:rPr>
              <a:t>104</a:t>
            </a:r>
          </a:p>
          <a:p>
            <a:r>
              <a:rPr lang="en-US" dirty="0" smtClean="0">
                <a:solidFill>
                  <a:prstClr val="white"/>
                </a:solidFill>
                <a:latin typeface="Calibri"/>
              </a:rPr>
              <a:t>106</a:t>
            </a:r>
          </a:p>
        </p:txBody>
      </p:sp>
      <p:sp>
        <p:nvSpPr>
          <p:cNvPr id="48" name="Rectangle 47"/>
          <p:cNvSpPr/>
          <p:nvPr/>
        </p:nvSpPr>
        <p:spPr>
          <a:xfrm>
            <a:off x="838200" y="3276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1" name="Group 60"/>
          <p:cNvGrpSpPr/>
          <p:nvPr/>
        </p:nvGrpSpPr>
        <p:grpSpPr>
          <a:xfrm>
            <a:off x="1371600" y="2819400"/>
            <a:ext cx="228600" cy="609600"/>
            <a:chOff x="1371600" y="2819400"/>
            <a:chExt cx="228600" cy="609600"/>
          </a:xfrm>
        </p:grpSpPr>
        <p:grpSp>
          <p:nvGrpSpPr>
            <p:cNvPr id="53" name="Group 52"/>
            <p:cNvGrpSpPr/>
            <p:nvPr/>
          </p:nvGrpSpPr>
          <p:grpSpPr>
            <a:xfrm>
              <a:off x="1371600" y="2971800"/>
              <a:ext cx="228600" cy="457200"/>
              <a:chOff x="3657600" y="4419600"/>
              <a:chExt cx="228600" cy="457200"/>
            </a:xfrm>
          </p:grpSpPr>
          <p:grpSp>
            <p:nvGrpSpPr>
              <p:cNvPr id="54" name="Group 52"/>
              <p:cNvGrpSpPr/>
              <p:nvPr/>
            </p:nvGrpSpPr>
            <p:grpSpPr>
              <a:xfrm>
                <a:off x="3657600" y="4572000"/>
                <a:ext cx="228600" cy="304800"/>
                <a:chOff x="8077200" y="4267200"/>
                <a:chExt cx="228600" cy="304800"/>
              </a:xfrm>
            </p:grpSpPr>
            <p:sp>
              <p:nvSpPr>
                <p:cNvPr id="56" name="Rectangle 55"/>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57" name="Rectangle 56"/>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55" name="Rectangle 54"/>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60" name="Rectangle 59"/>
            <p:cNvSpPr/>
            <p:nvPr/>
          </p:nvSpPr>
          <p:spPr>
            <a:xfrm>
              <a:off x="1371600" y="28194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63" name="TextBox 62"/>
          <p:cNvSpPr txBox="1"/>
          <p:nvPr/>
        </p:nvSpPr>
        <p:spPr>
          <a:xfrm>
            <a:off x="152400" y="2133600"/>
            <a:ext cx="838200" cy="923330"/>
          </a:xfrm>
          <a:prstGeom prst="rect">
            <a:avLst/>
          </a:prstGeom>
          <a:noFill/>
        </p:spPr>
        <p:txBody>
          <a:bodyPr wrap="square" rtlCol="0">
            <a:spAutoFit/>
          </a:bodyPr>
          <a:lstStyle/>
          <a:p>
            <a:r>
              <a:rPr lang="en-US" dirty="0" smtClean="0">
                <a:solidFill>
                  <a:srgbClr val="FFFF00"/>
                </a:solidFill>
                <a:latin typeface="Calibri"/>
              </a:rPr>
              <a:t>102</a:t>
            </a:r>
          </a:p>
          <a:p>
            <a:r>
              <a:rPr lang="en-US" dirty="0" smtClean="0">
                <a:solidFill>
                  <a:srgbClr val="FFFF00"/>
                </a:solidFill>
                <a:latin typeface="Calibri"/>
              </a:rPr>
              <a:t>103</a:t>
            </a:r>
          </a:p>
          <a:p>
            <a:r>
              <a:rPr lang="en-US" dirty="0" smtClean="0">
                <a:solidFill>
                  <a:srgbClr val="FFFF00"/>
                </a:solidFill>
                <a:latin typeface="Calibri"/>
              </a:rPr>
              <a:t>105</a:t>
            </a:r>
            <a:endParaRPr lang="en-US" dirty="0">
              <a:solidFill>
                <a:srgbClr val="FFFF00"/>
              </a:solidFill>
              <a:latin typeface="Calibri"/>
            </a:endParaRPr>
          </a:p>
        </p:txBody>
      </p:sp>
      <p:cxnSp>
        <p:nvCxnSpPr>
          <p:cNvPr id="64" name="Straight Arrow Connector 63"/>
          <p:cNvCxnSpPr>
            <a:endCxn id="60" idx="1"/>
          </p:cNvCxnSpPr>
          <p:nvPr/>
        </p:nvCxnSpPr>
        <p:spPr>
          <a:xfrm>
            <a:off x="685800" y="2362200"/>
            <a:ext cx="6858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55" idx="1"/>
          </p:cNvCxnSpPr>
          <p:nvPr/>
        </p:nvCxnSpPr>
        <p:spPr>
          <a:xfrm>
            <a:off x="685800" y="2590800"/>
            <a:ext cx="6858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endCxn id="56" idx="1"/>
          </p:cNvCxnSpPr>
          <p:nvPr/>
        </p:nvCxnSpPr>
        <p:spPr>
          <a:xfrm>
            <a:off x="685800" y="2895600"/>
            <a:ext cx="6858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1981200" y="2971800"/>
            <a:ext cx="228600" cy="457200"/>
            <a:chOff x="3657600" y="4419600"/>
            <a:chExt cx="228600" cy="457200"/>
          </a:xfrm>
        </p:grpSpPr>
        <p:grpSp>
          <p:nvGrpSpPr>
            <p:cNvPr id="74" name="Group 52"/>
            <p:cNvGrpSpPr/>
            <p:nvPr/>
          </p:nvGrpSpPr>
          <p:grpSpPr>
            <a:xfrm>
              <a:off x="3657600" y="4572000"/>
              <a:ext cx="228600" cy="304800"/>
              <a:chOff x="8077200" y="4267200"/>
              <a:chExt cx="228600" cy="304800"/>
            </a:xfrm>
          </p:grpSpPr>
          <p:sp>
            <p:nvSpPr>
              <p:cNvPr id="76" name="Rectangle 75"/>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77" name="Rectangle 76"/>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75" name="Rectangle 74"/>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grpSp>
        <p:nvGrpSpPr>
          <p:cNvPr id="78" name="Group 52"/>
          <p:cNvGrpSpPr/>
          <p:nvPr/>
        </p:nvGrpSpPr>
        <p:grpSpPr>
          <a:xfrm>
            <a:off x="3429000" y="2438400"/>
            <a:ext cx="228600" cy="304800"/>
            <a:chOff x="8077200" y="4267200"/>
            <a:chExt cx="228600" cy="304800"/>
          </a:xfrm>
        </p:grpSpPr>
        <p:sp>
          <p:nvSpPr>
            <p:cNvPr id="79" name="Rectangle 78"/>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80" name="Rectangle 79"/>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81" name="Rectangle 80"/>
          <p:cNvSpPr/>
          <p:nvPr/>
        </p:nvSpPr>
        <p:spPr>
          <a:xfrm>
            <a:off x="3505200" y="43434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2" name="TextBox 81"/>
          <p:cNvSpPr txBox="1"/>
          <p:nvPr/>
        </p:nvSpPr>
        <p:spPr>
          <a:xfrm>
            <a:off x="2971800" y="5410200"/>
            <a:ext cx="838200" cy="646331"/>
          </a:xfrm>
          <a:prstGeom prst="rect">
            <a:avLst/>
          </a:prstGeom>
          <a:noFill/>
        </p:spPr>
        <p:txBody>
          <a:bodyPr wrap="square" rtlCol="0">
            <a:spAutoFit/>
          </a:bodyPr>
          <a:lstStyle/>
          <a:p>
            <a:r>
              <a:rPr lang="en-US" dirty="0" smtClean="0">
                <a:solidFill>
                  <a:srgbClr val="FFFF00"/>
                </a:solidFill>
                <a:latin typeface="Calibri"/>
              </a:rPr>
              <a:t>Pop 105</a:t>
            </a:r>
            <a:endParaRPr lang="en-US" dirty="0">
              <a:solidFill>
                <a:srgbClr val="FFFF00"/>
              </a:solidFill>
              <a:latin typeface="Calibri"/>
            </a:endParaRPr>
          </a:p>
        </p:txBody>
      </p:sp>
      <p:sp>
        <p:nvSpPr>
          <p:cNvPr id="83" name="TextBox 82"/>
          <p:cNvSpPr txBox="1"/>
          <p:nvPr/>
        </p:nvSpPr>
        <p:spPr>
          <a:xfrm>
            <a:off x="3733800" y="5334000"/>
            <a:ext cx="838200" cy="923330"/>
          </a:xfrm>
          <a:prstGeom prst="rect">
            <a:avLst/>
          </a:prstGeom>
          <a:noFill/>
        </p:spPr>
        <p:txBody>
          <a:bodyPr wrap="square" rtlCol="0">
            <a:spAutoFit/>
          </a:bodyPr>
          <a:lstStyle/>
          <a:p>
            <a:r>
              <a:rPr lang="en-US" dirty="0" smtClean="0">
                <a:solidFill>
                  <a:srgbClr val="FFFF00"/>
                </a:solidFill>
                <a:latin typeface="Calibri"/>
              </a:rPr>
              <a:t>Push</a:t>
            </a:r>
          </a:p>
          <a:p>
            <a:r>
              <a:rPr lang="en-US" dirty="0" smtClean="0">
                <a:solidFill>
                  <a:srgbClr val="FFFF00"/>
                </a:solidFill>
                <a:latin typeface="Calibri"/>
              </a:rPr>
              <a:t>104</a:t>
            </a:r>
          </a:p>
          <a:p>
            <a:r>
              <a:rPr lang="en-US" dirty="0" smtClean="0">
                <a:solidFill>
                  <a:srgbClr val="FFFF00"/>
                </a:solidFill>
                <a:latin typeface="Calibri"/>
              </a:rPr>
              <a:t>106</a:t>
            </a:r>
            <a:endParaRPr lang="en-US" dirty="0">
              <a:solidFill>
                <a:srgbClr val="FFFF00"/>
              </a:solidFill>
              <a:latin typeface="Calibri"/>
            </a:endParaRPr>
          </a:p>
        </p:txBody>
      </p:sp>
      <p:grpSp>
        <p:nvGrpSpPr>
          <p:cNvPr id="84" name="Group 83"/>
          <p:cNvGrpSpPr/>
          <p:nvPr/>
        </p:nvGrpSpPr>
        <p:grpSpPr>
          <a:xfrm>
            <a:off x="3886200" y="4038600"/>
            <a:ext cx="228600" cy="457200"/>
            <a:chOff x="3657600" y="4419600"/>
            <a:chExt cx="228600" cy="457200"/>
          </a:xfrm>
        </p:grpSpPr>
        <p:grpSp>
          <p:nvGrpSpPr>
            <p:cNvPr id="85" name="Group 52"/>
            <p:cNvGrpSpPr/>
            <p:nvPr/>
          </p:nvGrpSpPr>
          <p:grpSpPr>
            <a:xfrm>
              <a:off x="3657600" y="4572000"/>
              <a:ext cx="228600" cy="304800"/>
              <a:chOff x="8077200" y="4267200"/>
              <a:chExt cx="228600" cy="304800"/>
            </a:xfrm>
          </p:grpSpPr>
          <p:sp>
            <p:nvSpPr>
              <p:cNvPr id="87" name="Rectangle 86"/>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88" name="Rectangle 87"/>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86" name="Rectangle 85"/>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89" name="Right Brace 88"/>
          <p:cNvSpPr/>
          <p:nvPr/>
        </p:nvSpPr>
        <p:spPr>
          <a:xfrm rot="5400000">
            <a:off x="3619500" y="5676900"/>
            <a:ext cx="152400" cy="1295400"/>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white"/>
              </a:solidFill>
              <a:latin typeface="Calibri"/>
            </a:endParaRPr>
          </a:p>
        </p:txBody>
      </p:sp>
      <p:sp>
        <p:nvSpPr>
          <p:cNvPr id="90" name="TextBox 89"/>
          <p:cNvSpPr txBox="1"/>
          <p:nvPr/>
        </p:nvSpPr>
        <p:spPr>
          <a:xfrm>
            <a:off x="2743200" y="6400800"/>
            <a:ext cx="2133600" cy="381000"/>
          </a:xfrm>
          <a:prstGeom prst="rect">
            <a:avLst/>
          </a:prstGeom>
          <a:noFill/>
        </p:spPr>
        <p:txBody>
          <a:bodyPr wrap="square" rtlCol="0">
            <a:spAutoFit/>
          </a:bodyPr>
          <a:lstStyle/>
          <a:p>
            <a:r>
              <a:rPr lang="en-US" dirty="0" smtClean="0">
                <a:solidFill>
                  <a:prstClr val="white"/>
                </a:solidFill>
                <a:latin typeface="Calibri"/>
              </a:rPr>
              <a:t>Stitching Segments</a:t>
            </a:r>
            <a:endParaRPr lang="en-US" dirty="0">
              <a:solidFill>
                <a:prstClr val="white"/>
              </a:solidFill>
              <a:latin typeface="Calibri"/>
            </a:endParaRPr>
          </a:p>
        </p:txBody>
      </p:sp>
      <p:grpSp>
        <p:nvGrpSpPr>
          <p:cNvPr id="91" name="Group 52"/>
          <p:cNvGrpSpPr/>
          <p:nvPr/>
        </p:nvGrpSpPr>
        <p:grpSpPr>
          <a:xfrm>
            <a:off x="5257800" y="4191000"/>
            <a:ext cx="228600" cy="304800"/>
            <a:chOff x="8077200" y="4267200"/>
            <a:chExt cx="228600" cy="304800"/>
          </a:xfrm>
        </p:grpSpPr>
        <p:sp>
          <p:nvSpPr>
            <p:cNvPr id="92" name="Rectangle 91"/>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93" name="Rectangle 92"/>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94" name="Rectangle 93"/>
          <p:cNvSpPr/>
          <p:nvPr/>
        </p:nvSpPr>
        <p:spPr>
          <a:xfrm>
            <a:off x="5257800" y="26670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5" name="TextBox 94"/>
          <p:cNvSpPr txBox="1"/>
          <p:nvPr/>
        </p:nvSpPr>
        <p:spPr>
          <a:xfrm>
            <a:off x="5715000" y="4560440"/>
            <a:ext cx="3428999" cy="2308324"/>
          </a:xfrm>
          <a:prstGeom prst="rect">
            <a:avLst/>
          </a:prstGeom>
          <a:noFill/>
        </p:spPr>
        <p:txBody>
          <a:bodyPr wrap="square" rtlCol="0">
            <a:spAutoFit/>
          </a:bodyPr>
          <a:lstStyle/>
          <a:p>
            <a:r>
              <a:rPr lang="en-US" dirty="0" smtClean="0">
                <a:solidFill>
                  <a:srgbClr val="FFFF00"/>
                </a:solidFill>
                <a:latin typeface="Calibri"/>
              </a:rPr>
              <a:t>Deep-stacks can cause problems in merchant silicon</a:t>
            </a:r>
          </a:p>
          <a:p>
            <a:pPr marL="342900" indent="-342900">
              <a:buFontTx/>
              <a:buAutoNum type="arabicParenR"/>
            </a:pPr>
            <a:r>
              <a:rPr lang="en-US" dirty="0" smtClean="0">
                <a:solidFill>
                  <a:prstClr val="white"/>
                </a:solidFill>
                <a:latin typeface="Calibri"/>
              </a:rPr>
              <a:t>Cannot push many labels all at once</a:t>
            </a:r>
          </a:p>
          <a:p>
            <a:pPr marL="342900" indent="-342900">
              <a:buFontTx/>
              <a:buAutoNum type="arabicParenR"/>
            </a:pPr>
            <a:r>
              <a:rPr lang="en-US" dirty="0" smtClean="0">
                <a:solidFill>
                  <a:prstClr val="white"/>
                </a:solidFill>
                <a:latin typeface="Calibri"/>
              </a:rPr>
              <a:t>Can cause loss of entropy if hw cannot read down to L3/L4 headers</a:t>
            </a:r>
          </a:p>
          <a:p>
            <a:pPr marL="342900" indent="-342900"/>
            <a:r>
              <a:rPr lang="en-US" dirty="0" smtClean="0">
                <a:solidFill>
                  <a:srgbClr val="FFFF00"/>
                </a:solidFill>
                <a:latin typeface="Calibri"/>
              </a:rPr>
              <a:t>Solution:</a:t>
            </a:r>
            <a:r>
              <a:rPr lang="en-US" dirty="0" smtClean="0">
                <a:solidFill>
                  <a:prstClr val="white"/>
                </a:solidFill>
                <a:latin typeface="Calibri"/>
              </a:rPr>
              <a:t>  use Segment stitching</a:t>
            </a:r>
          </a:p>
        </p:txBody>
      </p:sp>
    </p:spTree>
    <p:extLst>
      <p:ext uri="{BB962C8B-B14F-4D97-AF65-F5344CB8AC3E}">
        <p14:creationId xmlns:p14="http://schemas.microsoft.com/office/powerpoint/2010/main" val="3426567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4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5">
                                            <p:txEl>
                                              <p:pRg st="0" end="0"/>
                                            </p:txEl>
                                          </p:spTgt>
                                        </p:tgtEl>
                                        <p:attrNameLst>
                                          <p:attrName>style.visibility</p:attrName>
                                        </p:attrNameLst>
                                      </p:cBhvr>
                                      <p:to>
                                        <p:strVal val="visible"/>
                                      </p:to>
                                    </p:set>
                                    <p:animEffect transition="in" filter="fade">
                                      <p:cBhvr>
                                        <p:cTn id="18" dur="1000"/>
                                        <p:tgtEl>
                                          <p:spTgt spid="9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5">
                                            <p:txEl>
                                              <p:pRg st="1" end="1"/>
                                            </p:txEl>
                                          </p:spTgt>
                                        </p:tgtEl>
                                        <p:attrNameLst>
                                          <p:attrName>style.visibility</p:attrName>
                                        </p:attrNameLst>
                                      </p:cBhvr>
                                      <p:to>
                                        <p:strVal val="visible"/>
                                      </p:to>
                                    </p:set>
                                    <p:animEffect transition="in" filter="fade">
                                      <p:cBhvr>
                                        <p:cTn id="21" dur="1000"/>
                                        <p:tgtEl>
                                          <p:spTgt spid="95">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5">
                                            <p:txEl>
                                              <p:pRg st="2" end="2"/>
                                            </p:txEl>
                                          </p:spTgt>
                                        </p:tgtEl>
                                        <p:attrNameLst>
                                          <p:attrName>style.visibility</p:attrName>
                                        </p:attrNameLst>
                                      </p:cBhvr>
                                      <p:to>
                                        <p:strVal val="visible"/>
                                      </p:to>
                                    </p:set>
                                    <p:animEffect transition="in" filter="fade">
                                      <p:cBhvr>
                                        <p:cTn id="24" dur="1000"/>
                                        <p:tgtEl>
                                          <p:spTgt spid="9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5">
                                            <p:txEl>
                                              <p:pRg st="3" end="3"/>
                                            </p:txEl>
                                          </p:spTgt>
                                        </p:tgtEl>
                                        <p:attrNameLst>
                                          <p:attrName>style.visibility</p:attrName>
                                        </p:attrNameLst>
                                      </p:cBhvr>
                                      <p:to>
                                        <p:strVal val="visible"/>
                                      </p:to>
                                    </p:set>
                                    <p:animEffect transition="in" filter="fade">
                                      <p:cBhvr>
                                        <p:cTn id="29" dur="1000"/>
                                        <p:tgtEl>
                                          <p:spTgt spid="9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par>
                                <p:cTn id="34" presetID="0" presetClass="path" presetSubtype="0" accel="50000" decel="50000" fill="hold" grpId="2" nodeType="withEffect">
                                  <p:stCondLst>
                                    <p:cond delay="0"/>
                                  </p:stCondLst>
                                  <p:childTnLst>
                                    <p:animMotion origin="layout" path="M -3.33333E-6 -3.33333E-6 L 0.0625 -3.33333E-6 " pathEditMode="relative" rAng="0" ptsTypes="AA">
                                      <p:cBhvr>
                                        <p:cTn id="35" dur="2000" fill="hold"/>
                                        <p:tgtEl>
                                          <p:spTgt spid="48"/>
                                        </p:tgtEl>
                                        <p:attrNameLst>
                                          <p:attrName>ppt_x</p:attrName>
                                          <p:attrName>ppt_y</p:attrName>
                                        </p:attrNameLst>
                                      </p:cBhvr>
                                      <p:rCtr x="31" y="0"/>
                                    </p:animMotion>
                                  </p:childTnLst>
                                </p:cTn>
                              </p:par>
                            </p:childTnLst>
                          </p:cTn>
                        </p:par>
                        <p:par>
                          <p:cTn id="36" fill="hold">
                            <p:stCondLst>
                              <p:cond delay="2000"/>
                            </p:stCondLst>
                            <p:childTnLst>
                              <p:par>
                                <p:cTn id="37" presetID="1" presetClass="exit" presetSubtype="0" fill="hold" grpId="1" nodeType="afterEffect">
                                  <p:stCondLst>
                                    <p:cond delay="0"/>
                                  </p:stCondLst>
                                  <p:childTnLst>
                                    <p:set>
                                      <p:cBhvr>
                                        <p:cTn id="38" dur="1" fill="hold">
                                          <p:stCondLst>
                                            <p:cond delay="0"/>
                                          </p:stCondLst>
                                        </p:cTn>
                                        <p:tgtEl>
                                          <p:spTgt spid="4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childTnLst>
                          </p:cTn>
                        </p:par>
                        <p:par>
                          <p:cTn id="49" fill="hold">
                            <p:stCondLst>
                              <p:cond delay="2000"/>
                            </p:stCondLst>
                            <p:childTnLst>
                              <p:par>
                                <p:cTn id="50" presetID="0" presetClass="path" presetSubtype="0" accel="50000" decel="50000" fill="hold" nodeType="afterEffect">
                                  <p:stCondLst>
                                    <p:cond delay="0"/>
                                  </p:stCondLst>
                                  <p:childTnLst>
                                    <p:animMotion origin="layout" path="M 3.33333E-6 -3.33333E-6 L 0.06666 -3.33333E-6 " pathEditMode="relative" ptsTypes="AA">
                                      <p:cBhvr>
                                        <p:cTn id="51" dur="2000" fill="hold"/>
                                        <p:tgtEl>
                                          <p:spTgt spid="61"/>
                                        </p:tgtEl>
                                        <p:attrNameLst>
                                          <p:attrName>ppt_x</p:attrName>
                                          <p:attrName>ppt_y</p:attrName>
                                        </p:attrNameLst>
                                      </p:cBhvr>
                                    </p:animMotion>
                                  </p:childTnLst>
                                </p:cTn>
                              </p:par>
                            </p:childTnLst>
                          </p:cTn>
                        </p:par>
                        <p:par>
                          <p:cTn id="52" fill="hold">
                            <p:stCondLst>
                              <p:cond delay="4000"/>
                            </p:stCondLst>
                            <p:childTnLst>
                              <p:par>
                                <p:cTn id="53" presetID="1" presetClass="entr" presetSubtype="0" fill="hold" nodeType="after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61"/>
                                        </p:tgtEl>
                                        <p:attrNameLst>
                                          <p:attrName>style.visibility</p:attrName>
                                        </p:attrNameLst>
                                      </p:cBhvr>
                                      <p:to>
                                        <p:strVal val="hidden"/>
                                      </p:to>
                                    </p:set>
                                  </p:childTnLst>
                                </p:cTn>
                              </p:par>
                            </p:childTnLst>
                          </p:cTn>
                        </p:par>
                        <p:par>
                          <p:cTn id="57" fill="hold">
                            <p:stCondLst>
                              <p:cond delay="4000"/>
                            </p:stCondLst>
                            <p:childTnLst>
                              <p:par>
                                <p:cTn id="58" presetID="0" presetClass="path" presetSubtype="0" accel="50000" decel="50000" fill="hold" nodeType="afterEffect">
                                  <p:stCondLst>
                                    <p:cond delay="0"/>
                                  </p:stCondLst>
                                  <p:childTnLst>
                                    <p:animMotion origin="layout" path="M 3.33333E-6 -0.01111 L 0.14583 -0.08889 " pathEditMode="relative" rAng="0" ptsTypes="AA">
                                      <p:cBhvr>
                                        <p:cTn id="59" dur="2000" fill="hold"/>
                                        <p:tgtEl>
                                          <p:spTgt spid="73"/>
                                        </p:tgtEl>
                                        <p:attrNameLst>
                                          <p:attrName>ppt_x</p:attrName>
                                          <p:attrName>ppt_y</p:attrName>
                                        </p:attrNameLst>
                                      </p:cBhvr>
                                      <p:rCtr x="73" y="-39"/>
                                    </p:animMotion>
                                  </p:childTnLst>
                                </p:cTn>
                              </p:par>
                            </p:childTnLst>
                          </p:cTn>
                        </p:par>
                        <p:par>
                          <p:cTn id="60" fill="hold">
                            <p:stCondLst>
                              <p:cond delay="6000"/>
                            </p:stCondLst>
                            <p:childTnLst>
                              <p:par>
                                <p:cTn id="61" presetID="1" presetClass="entr" presetSubtype="0" fill="hold" nodeType="after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73"/>
                                        </p:tgtEl>
                                        <p:attrNameLst>
                                          <p:attrName>style.visibility</p:attrName>
                                        </p:attrNameLst>
                                      </p:cBhvr>
                                      <p:to>
                                        <p:strVal val="hidden"/>
                                      </p:to>
                                    </p:set>
                                  </p:childTnLst>
                                </p:cTn>
                              </p:par>
                              <p:par>
                                <p:cTn id="65" presetID="0" presetClass="path" presetSubtype="0" accel="50000" decel="50000" fill="hold" nodeType="withEffect">
                                  <p:stCondLst>
                                    <p:cond delay="0"/>
                                  </p:stCondLst>
                                  <p:childTnLst>
                                    <p:animMotion origin="layout" path="M -3.33333E-6 2.22222E-6 L 0.00834 0.25555 " pathEditMode="relative" ptsTypes="AA">
                                      <p:cBhvr>
                                        <p:cTn id="66" dur="2000" fill="hold"/>
                                        <p:tgtEl>
                                          <p:spTgt spid="78"/>
                                        </p:tgtEl>
                                        <p:attrNameLst>
                                          <p:attrName>ppt_x</p:attrName>
                                          <p:attrName>ppt_y</p:attrName>
                                        </p:attrNameLst>
                                      </p:cBhvr>
                                    </p:animMotion>
                                  </p:child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0"/>
                                          </p:stCondLst>
                                        </p:cTn>
                                        <p:tgtEl>
                                          <p:spTgt spid="81"/>
                                        </p:tgtEl>
                                        <p:attrNameLst>
                                          <p:attrName>style.visibility</p:attrName>
                                        </p:attrNameLst>
                                      </p:cBhvr>
                                      <p:to>
                                        <p:strVal val="visible"/>
                                      </p:to>
                                    </p:set>
                                  </p:childTnLst>
                                </p:cTn>
                              </p:par>
                              <p:par>
                                <p:cTn id="70" presetID="1" presetClass="exit" presetSubtype="0" fill="hold" nodeType="withEffect">
                                  <p:stCondLst>
                                    <p:cond delay="0"/>
                                  </p:stCondLst>
                                  <p:childTnLst>
                                    <p:set>
                                      <p:cBhvr>
                                        <p:cTn id="71" dur="1" fill="hold">
                                          <p:stCondLst>
                                            <p:cond delay="0"/>
                                          </p:stCondLst>
                                        </p:cTn>
                                        <p:tgtEl>
                                          <p:spTgt spid="78"/>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82"/>
                                        </p:tgtEl>
                                        <p:attrNameLst>
                                          <p:attrName>style.visibility</p:attrName>
                                        </p:attrNameLst>
                                      </p:cBhvr>
                                      <p:to>
                                        <p:strVal val="visible"/>
                                      </p:to>
                                    </p:set>
                                  </p:childTnLst>
                                </p:cTn>
                              </p:par>
                            </p:childTnLst>
                          </p:cTn>
                        </p:par>
                        <p:par>
                          <p:cTn id="74" fill="hold">
                            <p:stCondLst>
                              <p:cond delay="8000"/>
                            </p:stCondLst>
                            <p:childTnLst>
                              <p:par>
                                <p:cTn id="75" presetID="0" presetClass="path" presetSubtype="0" accel="50000" decel="50000" fill="hold" grpId="1" nodeType="afterEffect">
                                  <p:stCondLst>
                                    <p:cond delay="0"/>
                                  </p:stCondLst>
                                  <p:childTnLst>
                                    <p:animMotion origin="layout" path="M 0 0 L 0.04166 0 " pathEditMode="relative" ptsTypes="AA">
                                      <p:cBhvr>
                                        <p:cTn id="76" dur="2000" fill="hold"/>
                                        <p:tgtEl>
                                          <p:spTgt spid="81"/>
                                        </p:tgtEl>
                                        <p:attrNameLst>
                                          <p:attrName>ppt_x</p:attrName>
                                          <p:attrName>ppt_y</p:attrName>
                                        </p:attrNameLst>
                                      </p:cBhvr>
                                    </p:animMotion>
                                  </p:childTnLst>
                                </p:cTn>
                              </p:par>
                              <p:par>
                                <p:cTn id="77" presetID="1" presetClass="entr" presetSubtype="0" fill="hold" grpId="0" nodeType="with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childTnLst>
                          </p:cTn>
                        </p:par>
                        <p:par>
                          <p:cTn id="83" fill="hold">
                            <p:stCondLst>
                              <p:cond delay="10000"/>
                            </p:stCondLst>
                            <p:childTnLst>
                              <p:par>
                                <p:cTn id="84" presetID="1" presetClass="entr" presetSubtype="0" fill="hold" nodeType="afterEffect">
                                  <p:stCondLst>
                                    <p:cond delay="0"/>
                                  </p:stCondLst>
                                  <p:childTnLst>
                                    <p:set>
                                      <p:cBhvr>
                                        <p:cTn id="85" dur="1" fill="hold">
                                          <p:stCondLst>
                                            <p:cond delay="0"/>
                                          </p:stCondLst>
                                        </p:cTn>
                                        <p:tgtEl>
                                          <p:spTgt spid="84"/>
                                        </p:tgtEl>
                                        <p:attrNameLst>
                                          <p:attrName>style.visibility</p:attrName>
                                        </p:attrNameLst>
                                      </p:cBhvr>
                                      <p:to>
                                        <p:strVal val="visible"/>
                                      </p:to>
                                    </p:set>
                                  </p:childTnLst>
                                </p:cTn>
                              </p:par>
                              <p:par>
                                <p:cTn id="86" presetID="1" presetClass="exit" presetSubtype="0" fill="hold" grpId="2" nodeType="withEffect">
                                  <p:stCondLst>
                                    <p:cond delay="0"/>
                                  </p:stCondLst>
                                  <p:childTnLst>
                                    <p:set>
                                      <p:cBhvr>
                                        <p:cTn id="87" dur="1" fill="hold">
                                          <p:stCondLst>
                                            <p:cond delay="0"/>
                                          </p:stCondLst>
                                        </p:cTn>
                                        <p:tgtEl>
                                          <p:spTgt spid="81"/>
                                        </p:tgtEl>
                                        <p:attrNameLst>
                                          <p:attrName>style.visibility</p:attrName>
                                        </p:attrNameLst>
                                      </p:cBhvr>
                                      <p:to>
                                        <p:strVal val="hidden"/>
                                      </p:to>
                                    </p:set>
                                  </p:childTnLst>
                                </p:cTn>
                              </p:par>
                            </p:childTnLst>
                          </p:cTn>
                        </p:par>
                        <p:par>
                          <p:cTn id="88" fill="hold">
                            <p:stCondLst>
                              <p:cond delay="10000"/>
                            </p:stCondLst>
                            <p:childTnLst>
                              <p:par>
                                <p:cTn id="89" presetID="0" presetClass="path" presetSubtype="0" accel="50000" decel="50000" fill="hold" nodeType="afterEffect">
                                  <p:stCondLst>
                                    <p:cond delay="0"/>
                                  </p:stCondLst>
                                  <p:childTnLst>
                                    <p:animMotion origin="layout" path="M 5.55112E-17 0.02222 L 0.15417 0.02222 " pathEditMode="relative" rAng="0" ptsTypes="AA">
                                      <p:cBhvr>
                                        <p:cTn id="90" dur="2000" fill="hold"/>
                                        <p:tgtEl>
                                          <p:spTgt spid="84"/>
                                        </p:tgtEl>
                                        <p:attrNameLst>
                                          <p:attrName>ppt_x</p:attrName>
                                          <p:attrName>ppt_y</p:attrName>
                                        </p:attrNameLst>
                                      </p:cBhvr>
                                      <p:rCtr x="77" y="0"/>
                                    </p:animMotion>
                                  </p:childTnLst>
                                </p:cTn>
                              </p:par>
                            </p:childTnLst>
                          </p:cTn>
                        </p:par>
                        <p:par>
                          <p:cTn id="91" fill="hold">
                            <p:stCondLst>
                              <p:cond delay="12000"/>
                            </p:stCondLst>
                            <p:childTnLst>
                              <p:par>
                                <p:cTn id="92" presetID="1" presetClass="entr" presetSubtype="0" fill="hold" nodeType="afterEffect">
                                  <p:stCondLst>
                                    <p:cond delay="0"/>
                                  </p:stCondLst>
                                  <p:childTnLst>
                                    <p:set>
                                      <p:cBhvr>
                                        <p:cTn id="93" dur="1" fill="hold">
                                          <p:stCondLst>
                                            <p:cond delay="0"/>
                                          </p:stCondLst>
                                        </p:cTn>
                                        <p:tgtEl>
                                          <p:spTgt spid="91"/>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84"/>
                                        </p:tgtEl>
                                        <p:attrNameLst>
                                          <p:attrName>style.visibility</p:attrName>
                                        </p:attrNameLst>
                                      </p:cBhvr>
                                      <p:to>
                                        <p:strVal val="hidden"/>
                                      </p:to>
                                    </p:set>
                                  </p:childTnLst>
                                </p:cTn>
                              </p:par>
                            </p:childTnLst>
                          </p:cTn>
                        </p:par>
                        <p:par>
                          <p:cTn id="96" fill="hold">
                            <p:stCondLst>
                              <p:cond delay="12000"/>
                            </p:stCondLst>
                            <p:childTnLst>
                              <p:par>
                                <p:cTn id="97" presetID="0" presetClass="path" presetSubtype="0" accel="50000" decel="50000" fill="hold" nodeType="afterEffect">
                                  <p:stCondLst>
                                    <p:cond delay="0"/>
                                  </p:stCondLst>
                                  <p:childTnLst>
                                    <p:animMotion origin="layout" path="M 0.00417 0.01111 L -3.33333E-6 -0.22222 " pathEditMode="relative" rAng="0" ptsTypes="AA">
                                      <p:cBhvr>
                                        <p:cTn id="98" dur="2000" fill="hold"/>
                                        <p:tgtEl>
                                          <p:spTgt spid="91"/>
                                        </p:tgtEl>
                                        <p:attrNameLst>
                                          <p:attrName>ppt_x</p:attrName>
                                          <p:attrName>ppt_y</p:attrName>
                                        </p:attrNameLst>
                                      </p:cBhvr>
                                      <p:rCtr x="-2" y="-117"/>
                                    </p:animMotion>
                                  </p:childTnLst>
                                </p:cTn>
                              </p:par>
                            </p:childTnLst>
                          </p:cTn>
                        </p:par>
                        <p:par>
                          <p:cTn id="99" fill="hold">
                            <p:stCondLst>
                              <p:cond delay="14000"/>
                            </p:stCondLst>
                            <p:childTnLst>
                              <p:par>
                                <p:cTn id="100" presetID="1" presetClass="entr" presetSubtype="0" fill="hold" grpId="0" nodeType="afterEffect">
                                  <p:stCondLst>
                                    <p:cond delay="0"/>
                                  </p:stCondLst>
                                  <p:childTnLst>
                                    <p:set>
                                      <p:cBhvr>
                                        <p:cTn id="101" dur="1" fill="hold">
                                          <p:stCondLst>
                                            <p:cond delay="0"/>
                                          </p:stCondLst>
                                        </p:cTn>
                                        <p:tgtEl>
                                          <p:spTgt spid="94"/>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91"/>
                                        </p:tgtEl>
                                        <p:attrNameLst>
                                          <p:attrName>style.visibility</p:attrName>
                                        </p:attrNameLst>
                                      </p:cBhvr>
                                      <p:to>
                                        <p:strVal val="hidden"/>
                                      </p:to>
                                    </p:set>
                                  </p:childTnLst>
                                </p:cTn>
                              </p:par>
                              <p:par>
                                <p:cTn id="104" presetID="0" presetClass="path" presetSubtype="0" accel="50000" decel="50000" fill="hold" grpId="1" nodeType="withEffect">
                                  <p:stCondLst>
                                    <p:cond delay="0"/>
                                  </p:stCondLst>
                                  <p:childTnLst>
                                    <p:animMotion origin="layout" path="M 0 0 C 0.09166 0.04537 0.18333 0.09074 0.24166 0.11111 C 0.3 0.13148 0.325 0.12685 0.35 0.12222 " pathEditMode="relative" ptsTypes="aaA">
                                      <p:cBhvr>
                                        <p:cTn id="105" dur="2000" fill="hold"/>
                                        <p:tgtEl>
                                          <p:spTgt spid="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p:bldP spid="47" grpId="0"/>
      <p:bldP spid="48" grpId="0" animBg="1"/>
      <p:bldP spid="48" grpId="1" animBg="1"/>
      <p:bldP spid="48" grpId="2" animBg="1"/>
      <p:bldP spid="63" grpId="0"/>
      <p:bldP spid="81" grpId="0" animBg="1"/>
      <p:bldP spid="81" grpId="1" animBg="1"/>
      <p:bldP spid="81" grpId="2" animBg="1"/>
      <p:bldP spid="82" grpId="0"/>
      <p:bldP spid="83" grpId="0"/>
      <p:bldP spid="89" grpId="0" animBg="1"/>
      <p:bldP spid="90" grpId="0"/>
      <p:bldP spid="94" grpId="0" animBg="1"/>
      <p:bldP spid="9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750" y="10463"/>
            <a:ext cx="9031249" cy="635458"/>
          </a:xfrm>
          <a:prstGeom prst="rect">
            <a:avLst/>
          </a:prstGeom>
        </p:spPr>
        <p:txBody>
          <a:bodyPr/>
          <a:lstStyle/>
          <a:p>
            <a:pPr algn="ctr">
              <a:spcBef>
                <a:spcPct val="0"/>
              </a:spcBef>
              <a:defRPr/>
            </a:pPr>
            <a:r>
              <a:rPr lang="en-US" sz="4000" dirty="0" smtClean="0">
                <a:solidFill>
                  <a:srgbClr val="4BACC6">
                    <a:lumMod val="40000"/>
                    <a:lumOff val="60000"/>
                  </a:srgbClr>
                </a:solidFill>
                <a:latin typeface="Calibri"/>
              </a:rPr>
              <a:t>Routing Service: Scenario # 5</a:t>
            </a:r>
            <a:endParaRPr lang="en-US" sz="4000" dirty="0">
              <a:solidFill>
                <a:srgbClr val="4BACC6">
                  <a:lumMod val="40000"/>
                  <a:lumOff val="60000"/>
                </a:srgbClr>
              </a:solidFill>
              <a:latin typeface="Calibri"/>
            </a:endParaRPr>
          </a:p>
        </p:txBody>
      </p:sp>
      <p:grpSp>
        <p:nvGrpSpPr>
          <p:cNvPr id="3" name="Group 2"/>
          <p:cNvGrpSpPr/>
          <p:nvPr/>
        </p:nvGrpSpPr>
        <p:grpSpPr>
          <a:xfrm>
            <a:off x="1371600" y="1836003"/>
            <a:ext cx="6629400" cy="3352800"/>
            <a:chOff x="1981200" y="1524000"/>
            <a:chExt cx="5638800" cy="2481889"/>
          </a:xfrm>
        </p:grpSpPr>
        <p:pic>
          <p:nvPicPr>
            <p:cNvPr id="4" name="Picture 3"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0" y="2057400"/>
              <a:ext cx="914400" cy="1186489"/>
            </a:xfrm>
            <a:prstGeom prst="rect">
              <a:avLst/>
            </a:prstGeom>
          </p:spPr>
        </p:pic>
        <p:pic>
          <p:nvPicPr>
            <p:cNvPr id="5" name="Picture 4"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1524000"/>
              <a:ext cx="914400" cy="1186489"/>
            </a:xfrm>
            <a:prstGeom prst="rect">
              <a:avLst/>
            </a:prstGeom>
          </p:spPr>
        </p:pic>
        <p:pic>
          <p:nvPicPr>
            <p:cNvPr id="6" name="Picture 5"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2743200"/>
              <a:ext cx="914400" cy="1186489"/>
            </a:xfrm>
            <a:prstGeom prst="rect">
              <a:avLst/>
            </a:prstGeom>
          </p:spPr>
        </p:pic>
        <p:pic>
          <p:nvPicPr>
            <p:cNvPr id="7" name="Picture 6"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0" y="1524000"/>
              <a:ext cx="914400" cy="1186489"/>
            </a:xfrm>
            <a:prstGeom prst="rect">
              <a:avLst/>
            </a:prstGeom>
          </p:spPr>
        </p:pic>
        <p:pic>
          <p:nvPicPr>
            <p:cNvPr id="8" name="Picture 7"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0" y="2819400"/>
              <a:ext cx="914400" cy="1186489"/>
            </a:xfrm>
            <a:prstGeom prst="rect">
              <a:avLst/>
            </a:prstGeom>
          </p:spPr>
        </p:pic>
        <p:pic>
          <p:nvPicPr>
            <p:cNvPr id="9" name="Picture 8" descr="rou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200" y="2057400"/>
              <a:ext cx="914400" cy="1186489"/>
            </a:xfrm>
            <a:prstGeom prst="rect">
              <a:avLst/>
            </a:prstGeom>
          </p:spPr>
        </p:pic>
        <p:cxnSp>
          <p:nvCxnSpPr>
            <p:cNvPr id="10" name="Straight Connector 9"/>
            <p:cNvCxnSpPr/>
            <p:nvPr/>
          </p:nvCxnSpPr>
          <p:spPr>
            <a:xfrm flipV="1">
              <a:off x="2743200" y="2286001"/>
              <a:ext cx="838200" cy="3047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7000" y="2819400"/>
              <a:ext cx="9144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14800" y="2209800"/>
              <a:ext cx="838200"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86200" y="2362200"/>
              <a:ext cx="0" cy="76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91000" y="3352800"/>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57800" y="2362200"/>
              <a:ext cx="0" cy="685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62600" y="2286000"/>
              <a:ext cx="1295400" cy="381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15000" y="2819400"/>
              <a:ext cx="12192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858000" y="2674203"/>
            <a:ext cx="609600" cy="369332"/>
          </a:xfrm>
          <a:prstGeom prst="rect">
            <a:avLst/>
          </a:prstGeom>
          <a:noFill/>
        </p:spPr>
        <p:txBody>
          <a:bodyPr wrap="square" rtlCol="0">
            <a:spAutoFit/>
          </a:bodyPr>
          <a:lstStyle/>
          <a:p>
            <a:r>
              <a:rPr lang="en-US" dirty="0" smtClean="0">
                <a:solidFill>
                  <a:prstClr val="white"/>
                </a:solidFill>
                <a:latin typeface="Calibri"/>
              </a:rPr>
              <a:t>106</a:t>
            </a:r>
            <a:endParaRPr lang="en-US" dirty="0">
              <a:solidFill>
                <a:prstClr val="white"/>
              </a:solidFill>
              <a:latin typeface="Calibri"/>
            </a:endParaRPr>
          </a:p>
        </p:txBody>
      </p:sp>
      <p:sp>
        <p:nvSpPr>
          <p:cNvPr id="19" name="TextBox 18"/>
          <p:cNvSpPr txBox="1"/>
          <p:nvPr/>
        </p:nvSpPr>
        <p:spPr>
          <a:xfrm>
            <a:off x="2819400" y="2000071"/>
            <a:ext cx="609600" cy="369332"/>
          </a:xfrm>
          <a:prstGeom prst="rect">
            <a:avLst/>
          </a:prstGeom>
          <a:noFill/>
        </p:spPr>
        <p:txBody>
          <a:bodyPr wrap="square" rtlCol="0">
            <a:spAutoFit/>
          </a:bodyPr>
          <a:lstStyle/>
          <a:p>
            <a:r>
              <a:rPr lang="en-US" dirty="0" smtClean="0">
                <a:solidFill>
                  <a:prstClr val="white"/>
                </a:solidFill>
                <a:latin typeface="Calibri"/>
              </a:rPr>
              <a:t>102</a:t>
            </a:r>
            <a:endParaRPr lang="en-US" dirty="0">
              <a:solidFill>
                <a:prstClr val="white"/>
              </a:solidFill>
              <a:latin typeface="Calibri"/>
            </a:endParaRPr>
          </a:p>
        </p:txBody>
      </p:sp>
      <p:sp>
        <p:nvSpPr>
          <p:cNvPr id="20" name="TextBox 19"/>
          <p:cNvSpPr txBox="1"/>
          <p:nvPr/>
        </p:nvSpPr>
        <p:spPr>
          <a:xfrm>
            <a:off x="2971800" y="4655403"/>
            <a:ext cx="609600" cy="369332"/>
          </a:xfrm>
          <a:prstGeom prst="rect">
            <a:avLst/>
          </a:prstGeom>
          <a:noFill/>
        </p:spPr>
        <p:txBody>
          <a:bodyPr wrap="square" rtlCol="0">
            <a:spAutoFit/>
          </a:bodyPr>
          <a:lstStyle/>
          <a:p>
            <a:r>
              <a:rPr lang="en-US" dirty="0" smtClean="0">
                <a:solidFill>
                  <a:prstClr val="white"/>
                </a:solidFill>
                <a:latin typeface="Calibri"/>
              </a:rPr>
              <a:t>103</a:t>
            </a:r>
            <a:endParaRPr lang="en-US" dirty="0">
              <a:solidFill>
                <a:prstClr val="white"/>
              </a:solidFill>
              <a:latin typeface="Calibri"/>
            </a:endParaRPr>
          </a:p>
        </p:txBody>
      </p:sp>
      <p:sp>
        <p:nvSpPr>
          <p:cNvPr id="21" name="TextBox 20"/>
          <p:cNvSpPr txBox="1"/>
          <p:nvPr/>
        </p:nvSpPr>
        <p:spPr>
          <a:xfrm>
            <a:off x="4876800" y="4590871"/>
            <a:ext cx="609600" cy="369332"/>
          </a:xfrm>
          <a:prstGeom prst="rect">
            <a:avLst/>
          </a:prstGeom>
          <a:noFill/>
        </p:spPr>
        <p:txBody>
          <a:bodyPr wrap="square" rtlCol="0">
            <a:spAutoFit/>
          </a:bodyPr>
          <a:lstStyle/>
          <a:p>
            <a:r>
              <a:rPr lang="en-US" dirty="0" smtClean="0">
                <a:solidFill>
                  <a:prstClr val="white"/>
                </a:solidFill>
                <a:latin typeface="Calibri"/>
              </a:rPr>
              <a:t>105</a:t>
            </a:r>
            <a:endParaRPr lang="en-US" dirty="0">
              <a:solidFill>
                <a:prstClr val="white"/>
              </a:solidFill>
              <a:latin typeface="Calibri"/>
            </a:endParaRPr>
          </a:p>
        </p:txBody>
      </p:sp>
      <p:sp>
        <p:nvSpPr>
          <p:cNvPr id="22" name="TextBox 21"/>
          <p:cNvSpPr txBox="1"/>
          <p:nvPr/>
        </p:nvSpPr>
        <p:spPr>
          <a:xfrm>
            <a:off x="4572000" y="2000071"/>
            <a:ext cx="609600" cy="369332"/>
          </a:xfrm>
          <a:prstGeom prst="rect">
            <a:avLst/>
          </a:prstGeom>
          <a:noFill/>
        </p:spPr>
        <p:txBody>
          <a:bodyPr wrap="square" rtlCol="0">
            <a:spAutoFit/>
          </a:bodyPr>
          <a:lstStyle/>
          <a:p>
            <a:r>
              <a:rPr lang="en-US" dirty="0" smtClean="0">
                <a:solidFill>
                  <a:prstClr val="white"/>
                </a:solidFill>
                <a:latin typeface="Calibri"/>
              </a:rPr>
              <a:t>104</a:t>
            </a:r>
            <a:endParaRPr lang="en-US" dirty="0">
              <a:solidFill>
                <a:prstClr val="white"/>
              </a:solidFill>
              <a:latin typeface="Calibri"/>
            </a:endParaRPr>
          </a:p>
        </p:txBody>
      </p:sp>
      <p:sp>
        <p:nvSpPr>
          <p:cNvPr id="23" name="TextBox 22"/>
          <p:cNvSpPr txBox="1"/>
          <p:nvPr/>
        </p:nvSpPr>
        <p:spPr>
          <a:xfrm>
            <a:off x="1219200" y="3581400"/>
            <a:ext cx="609600" cy="369332"/>
          </a:xfrm>
          <a:prstGeom prst="rect">
            <a:avLst/>
          </a:prstGeom>
          <a:noFill/>
        </p:spPr>
        <p:txBody>
          <a:bodyPr wrap="square" rtlCol="0">
            <a:spAutoFit/>
          </a:bodyPr>
          <a:lstStyle/>
          <a:p>
            <a:r>
              <a:rPr lang="en-US" dirty="0" smtClean="0">
                <a:solidFill>
                  <a:prstClr val="white"/>
                </a:solidFill>
                <a:latin typeface="Calibri"/>
              </a:rPr>
              <a:t>101</a:t>
            </a:r>
            <a:endParaRPr lang="en-US" dirty="0">
              <a:solidFill>
                <a:prstClr val="white"/>
              </a:solidFill>
              <a:latin typeface="Calibri"/>
            </a:endParaRPr>
          </a:p>
        </p:txBody>
      </p:sp>
      <p:cxnSp>
        <p:nvCxnSpPr>
          <p:cNvPr id="26" name="Straight Connector 25"/>
          <p:cNvCxnSpPr>
            <a:stCxn id="9" idx="1"/>
          </p:cNvCxnSpPr>
          <p:nvPr/>
        </p:nvCxnSpPr>
        <p:spPr>
          <a:xfrm flipH="1" flipV="1">
            <a:off x="609600" y="3055203"/>
            <a:ext cx="762000" cy="302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1"/>
          </p:cNvCxnSpPr>
          <p:nvPr/>
        </p:nvCxnSpPr>
        <p:spPr>
          <a:xfrm flipH="1">
            <a:off x="609600" y="3357995"/>
            <a:ext cx="762000" cy="611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4" idx="3"/>
          </p:cNvCxnSpPr>
          <p:nvPr/>
        </p:nvCxnSpPr>
        <p:spPr>
          <a:xfrm flipH="1">
            <a:off x="8001000" y="2750403"/>
            <a:ext cx="609600" cy="607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4" idx="3"/>
          </p:cNvCxnSpPr>
          <p:nvPr/>
        </p:nvCxnSpPr>
        <p:spPr>
          <a:xfrm flipH="1" flipV="1">
            <a:off x="8001000" y="3357995"/>
            <a:ext cx="685800" cy="45920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0" y="3426023"/>
            <a:ext cx="1219200" cy="307777"/>
          </a:xfrm>
          <a:prstGeom prst="rect">
            <a:avLst/>
          </a:prstGeom>
          <a:noFill/>
        </p:spPr>
        <p:txBody>
          <a:bodyPr wrap="square" rtlCol="0">
            <a:spAutoFit/>
          </a:bodyPr>
          <a:lstStyle/>
          <a:p>
            <a:r>
              <a:rPr lang="en-US" sz="1400" dirty="0" smtClean="0">
                <a:solidFill>
                  <a:prstClr val="white"/>
                </a:solidFill>
                <a:latin typeface="Calibri"/>
              </a:rPr>
              <a:t>10.10.1.0/24 </a:t>
            </a:r>
            <a:endParaRPr lang="en-US" sz="1400" dirty="0">
              <a:solidFill>
                <a:prstClr val="white"/>
              </a:solidFill>
              <a:latin typeface="Calibri"/>
            </a:endParaRPr>
          </a:p>
        </p:txBody>
      </p:sp>
      <p:sp>
        <p:nvSpPr>
          <p:cNvPr id="40" name="TextBox 39"/>
          <p:cNvSpPr txBox="1"/>
          <p:nvPr/>
        </p:nvSpPr>
        <p:spPr>
          <a:xfrm>
            <a:off x="8153400" y="3207603"/>
            <a:ext cx="1219200" cy="307777"/>
          </a:xfrm>
          <a:prstGeom prst="rect">
            <a:avLst/>
          </a:prstGeom>
          <a:noFill/>
        </p:spPr>
        <p:txBody>
          <a:bodyPr wrap="square" rtlCol="0">
            <a:spAutoFit/>
          </a:bodyPr>
          <a:lstStyle/>
          <a:p>
            <a:r>
              <a:rPr lang="en-US" sz="1400" dirty="0" smtClean="0">
                <a:solidFill>
                  <a:prstClr val="white"/>
                </a:solidFill>
                <a:latin typeface="Calibri"/>
              </a:rPr>
              <a:t>10.10.6.0/24 </a:t>
            </a:r>
            <a:endParaRPr lang="en-US" sz="1400" dirty="0">
              <a:solidFill>
                <a:prstClr val="white"/>
              </a:solidFill>
              <a:latin typeface="Calibri"/>
            </a:endParaRPr>
          </a:p>
        </p:txBody>
      </p:sp>
      <p:cxnSp>
        <p:nvCxnSpPr>
          <p:cNvPr id="41" name="Straight Connector 40"/>
          <p:cNvCxnSpPr/>
          <p:nvPr/>
        </p:nvCxnSpPr>
        <p:spPr>
          <a:xfrm flipV="1">
            <a:off x="35052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9718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57800" y="1302603"/>
            <a:ext cx="381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4724400" y="1302603"/>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181600" y="4648201"/>
            <a:ext cx="228600" cy="533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638800" y="4655403"/>
            <a:ext cx="457200" cy="449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200400" y="4731603"/>
            <a:ext cx="381000" cy="526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3657600" y="4731603"/>
            <a:ext cx="381000" cy="526197"/>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066800" y="685800"/>
            <a:ext cx="7010400" cy="523220"/>
          </a:xfrm>
          <a:prstGeom prst="rect">
            <a:avLst/>
          </a:prstGeom>
          <a:noFill/>
        </p:spPr>
        <p:txBody>
          <a:bodyPr wrap="square" rtlCol="0">
            <a:spAutoFit/>
          </a:bodyPr>
          <a:lstStyle/>
          <a:p>
            <a:pPr algn="ctr"/>
            <a:r>
              <a:rPr lang="en-US" sz="2800" dirty="0" smtClean="0">
                <a:solidFill>
                  <a:srgbClr val="4BACC6">
                    <a:lumMod val="40000"/>
                    <a:lumOff val="60000"/>
                  </a:srgbClr>
                </a:solidFill>
                <a:latin typeface="Calibri"/>
              </a:rPr>
              <a:t>Service Chaining</a:t>
            </a:r>
            <a:endParaRPr lang="en-US" sz="2800" dirty="0">
              <a:solidFill>
                <a:srgbClr val="4BACC6">
                  <a:lumMod val="40000"/>
                  <a:lumOff val="60000"/>
                </a:srgbClr>
              </a:solidFill>
              <a:latin typeface="Calibri"/>
            </a:endParaRPr>
          </a:p>
        </p:txBody>
      </p:sp>
      <p:sp>
        <p:nvSpPr>
          <p:cNvPr id="65" name="TextBox 64"/>
          <p:cNvSpPr txBox="1"/>
          <p:nvPr/>
        </p:nvSpPr>
        <p:spPr>
          <a:xfrm>
            <a:off x="4648200" y="1521023"/>
            <a:ext cx="1219200" cy="307777"/>
          </a:xfrm>
          <a:prstGeom prst="rect">
            <a:avLst/>
          </a:prstGeom>
          <a:noFill/>
        </p:spPr>
        <p:txBody>
          <a:bodyPr wrap="square" rtlCol="0">
            <a:spAutoFit/>
          </a:bodyPr>
          <a:lstStyle/>
          <a:p>
            <a:r>
              <a:rPr lang="en-US" sz="1400" dirty="0" smtClean="0">
                <a:solidFill>
                  <a:prstClr val="white"/>
                </a:solidFill>
                <a:latin typeface="Calibri"/>
              </a:rPr>
              <a:t>10.10.4.0/24 </a:t>
            </a:r>
            <a:endParaRPr lang="en-US" sz="1400" dirty="0">
              <a:solidFill>
                <a:prstClr val="white"/>
              </a:solidFill>
              <a:latin typeface="Calibri"/>
            </a:endParaRPr>
          </a:p>
        </p:txBody>
      </p:sp>
      <p:sp>
        <p:nvSpPr>
          <p:cNvPr id="44" name="Rectangle 43"/>
          <p:cNvSpPr/>
          <p:nvPr/>
        </p:nvSpPr>
        <p:spPr>
          <a:xfrm>
            <a:off x="3124200" y="5410200"/>
            <a:ext cx="9906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prstClr val="white"/>
                </a:solidFill>
                <a:latin typeface="Calibri"/>
              </a:rPr>
              <a:t>Firewall</a:t>
            </a:r>
            <a:endParaRPr lang="en-US" dirty="0">
              <a:solidFill>
                <a:prstClr val="white"/>
              </a:solidFill>
              <a:latin typeface="Calibri"/>
            </a:endParaRPr>
          </a:p>
        </p:txBody>
      </p:sp>
      <p:sp>
        <p:nvSpPr>
          <p:cNvPr id="45" name="Rounded Rectangle 44"/>
          <p:cNvSpPr/>
          <p:nvPr/>
        </p:nvSpPr>
        <p:spPr>
          <a:xfrm>
            <a:off x="5181600" y="5410200"/>
            <a:ext cx="838200" cy="4572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prstClr val="white"/>
                </a:solidFill>
                <a:latin typeface="Calibri"/>
              </a:rPr>
              <a:t>DPI</a:t>
            </a:r>
            <a:endParaRPr lang="en-US" dirty="0">
              <a:solidFill>
                <a:prstClr val="white"/>
              </a:solidFill>
              <a:latin typeface="Calibri"/>
            </a:endParaRPr>
          </a:p>
        </p:txBody>
      </p:sp>
      <p:cxnSp>
        <p:nvCxnSpPr>
          <p:cNvPr id="47" name="Straight Connector 46"/>
          <p:cNvCxnSpPr/>
          <p:nvPr/>
        </p:nvCxnSpPr>
        <p:spPr>
          <a:xfrm flipH="1">
            <a:off x="3581400" y="4724400"/>
            <a:ext cx="38100" cy="685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524500" y="4648200"/>
            <a:ext cx="114300" cy="76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2514600" y="4953000"/>
            <a:ext cx="10668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524000" y="5257800"/>
            <a:ext cx="1219200" cy="923330"/>
          </a:xfrm>
          <a:prstGeom prst="rect">
            <a:avLst/>
          </a:prstGeom>
          <a:noFill/>
        </p:spPr>
        <p:txBody>
          <a:bodyPr wrap="square" rtlCol="0">
            <a:spAutoFit/>
          </a:bodyPr>
          <a:lstStyle/>
          <a:p>
            <a:r>
              <a:rPr lang="en-US" dirty="0" smtClean="0">
                <a:solidFill>
                  <a:prstClr val="white"/>
                </a:solidFill>
                <a:latin typeface="Calibri"/>
              </a:rPr>
              <a:t>Adjacency</a:t>
            </a:r>
          </a:p>
          <a:p>
            <a:r>
              <a:rPr lang="en-US" dirty="0" smtClean="0">
                <a:solidFill>
                  <a:prstClr val="white"/>
                </a:solidFill>
                <a:latin typeface="Calibri"/>
              </a:rPr>
              <a:t>Segment 9002</a:t>
            </a:r>
            <a:endParaRPr lang="en-US" dirty="0">
              <a:solidFill>
                <a:prstClr val="white"/>
              </a:solidFill>
              <a:latin typeface="Calibri"/>
            </a:endParaRPr>
          </a:p>
        </p:txBody>
      </p:sp>
      <p:sp>
        <p:nvSpPr>
          <p:cNvPr id="69" name="TextBox 68"/>
          <p:cNvSpPr txBox="1"/>
          <p:nvPr/>
        </p:nvSpPr>
        <p:spPr>
          <a:xfrm>
            <a:off x="6324600" y="4800600"/>
            <a:ext cx="1219200" cy="923330"/>
          </a:xfrm>
          <a:prstGeom prst="rect">
            <a:avLst/>
          </a:prstGeom>
          <a:noFill/>
        </p:spPr>
        <p:txBody>
          <a:bodyPr wrap="square" rtlCol="0">
            <a:spAutoFit/>
          </a:bodyPr>
          <a:lstStyle/>
          <a:p>
            <a:r>
              <a:rPr lang="en-US" dirty="0" smtClean="0">
                <a:solidFill>
                  <a:prstClr val="white"/>
                </a:solidFill>
                <a:latin typeface="Calibri"/>
              </a:rPr>
              <a:t>Adjacency</a:t>
            </a:r>
          </a:p>
          <a:p>
            <a:r>
              <a:rPr lang="en-US" dirty="0" smtClean="0">
                <a:solidFill>
                  <a:prstClr val="white"/>
                </a:solidFill>
                <a:latin typeface="Calibri"/>
              </a:rPr>
              <a:t>Segment 16555</a:t>
            </a:r>
            <a:endParaRPr lang="en-US" dirty="0">
              <a:solidFill>
                <a:prstClr val="white"/>
              </a:solidFill>
              <a:latin typeface="Calibri"/>
            </a:endParaRPr>
          </a:p>
        </p:txBody>
      </p:sp>
      <p:cxnSp>
        <p:nvCxnSpPr>
          <p:cNvPr id="70" name="Straight Arrow Connector 69"/>
          <p:cNvCxnSpPr/>
          <p:nvPr/>
        </p:nvCxnSpPr>
        <p:spPr>
          <a:xfrm flipH="1" flipV="1">
            <a:off x="5638800" y="4953000"/>
            <a:ext cx="7620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3" name="Freeform 72"/>
          <p:cNvSpPr/>
          <p:nvPr/>
        </p:nvSpPr>
        <p:spPr>
          <a:xfrm>
            <a:off x="990600" y="3194957"/>
            <a:ext cx="7663543" cy="2434771"/>
          </a:xfrm>
          <a:custGeom>
            <a:avLst/>
            <a:gdLst>
              <a:gd name="connsiteX0" fmla="*/ 0 w 7663543"/>
              <a:gd name="connsiteY0" fmla="*/ 201386 h 2434771"/>
              <a:gd name="connsiteX1" fmla="*/ 859971 w 7663543"/>
              <a:gd name="connsiteY1" fmla="*/ 277586 h 2434771"/>
              <a:gd name="connsiteX2" fmla="*/ 2340429 w 7663543"/>
              <a:gd name="connsiteY2" fmla="*/ 1202872 h 2434771"/>
              <a:gd name="connsiteX3" fmla="*/ 2579914 w 7663543"/>
              <a:gd name="connsiteY3" fmla="*/ 2237014 h 2434771"/>
              <a:gd name="connsiteX4" fmla="*/ 2721429 w 7663543"/>
              <a:gd name="connsiteY4" fmla="*/ 2367643 h 2434771"/>
              <a:gd name="connsiteX5" fmla="*/ 2873829 w 7663543"/>
              <a:gd name="connsiteY5" fmla="*/ 1953986 h 2434771"/>
              <a:gd name="connsiteX6" fmla="*/ 2852057 w 7663543"/>
              <a:gd name="connsiteY6" fmla="*/ 1311729 h 2434771"/>
              <a:gd name="connsiteX7" fmla="*/ 3886200 w 7663543"/>
              <a:gd name="connsiteY7" fmla="*/ 1148443 h 2434771"/>
              <a:gd name="connsiteX8" fmla="*/ 4376057 w 7663543"/>
              <a:gd name="connsiteY8" fmla="*/ 1485900 h 2434771"/>
              <a:gd name="connsiteX9" fmla="*/ 4484914 w 7663543"/>
              <a:gd name="connsiteY9" fmla="*/ 2160814 h 2434771"/>
              <a:gd name="connsiteX10" fmla="*/ 4593771 w 7663543"/>
              <a:gd name="connsiteY10" fmla="*/ 2389414 h 2434771"/>
              <a:gd name="connsiteX11" fmla="*/ 4800600 w 7663543"/>
              <a:gd name="connsiteY11" fmla="*/ 2237014 h 2434771"/>
              <a:gd name="connsiteX12" fmla="*/ 4680857 w 7663543"/>
              <a:gd name="connsiteY12" fmla="*/ 1202872 h 2434771"/>
              <a:gd name="connsiteX13" fmla="*/ 6640286 w 7663543"/>
              <a:gd name="connsiteY13" fmla="*/ 190500 h 2434771"/>
              <a:gd name="connsiteX14" fmla="*/ 7663543 w 7663543"/>
              <a:gd name="connsiteY14" fmla="*/ 59872 h 243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63543" h="2434771">
                <a:moveTo>
                  <a:pt x="0" y="201386"/>
                </a:moveTo>
                <a:cubicBezTo>
                  <a:pt x="234950" y="156029"/>
                  <a:pt x="469900" y="110672"/>
                  <a:pt x="859971" y="277586"/>
                </a:cubicBezTo>
                <a:cubicBezTo>
                  <a:pt x="1250043" y="444500"/>
                  <a:pt x="2053772" y="876301"/>
                  <a:pt x="2340429" y="1202872"/>
                </a:cubicBezTo>
                <a:cubicBezTo>
                  <a:pt x="2627086" y="1529443"/>
                  <a:pt x="2516414" y="2042886"/>
                  <a:pt x="2579914" y="2237014"/>
                </a:cubicBezTo>
                <a:cubicBezTo>
                  <a:pt x="2643414" y="2431142"/>
                  <a:pt x="2672443" y="2414814"/>
                  <a:pt x="2721429" y="2367643"/>
                </a:cubicBezTo>
                <a:cubicBezTo>
                  <a:pt x="2770415" y="2320472"/>
                  <a:pt x="2852058" y="2129972"/>
                  <a:pt x="2873829" y="1953986"/>
                </a:cubicBezTo>
                <a:cubicBezTo>
                  <a:pt x="2895600" y="1778000"/>
                  <a:pt x="2683329" y="1445986"/>
                  <a:pt x="2852057" y="1311729"/>
                </a:cubicBezTo>
                <a:cubicBezTo>
                  <a:pt x="3020785" y="1177472"/>
                  <a:pt x="3632200" y="1119415"/>
                  <a:pt x="3886200" y="1148443"/>
                </a:cubicBezTo>
                <a:cubicBezTo>
                  <a:pt x="4140200" y="1177472"/>
                  <a:pt x="4276271" y="1317172"/>
                  <a:pt x="4376057" y="1485900"/>
                </a:cubicBezTo>
                <a:cubicBezTo>
                  <a:pt x="4475843" y="1654628"/>
                  <a:pt x="4448628" y="2010228"/>
                  <a:pt x="4484914" y="2160814"/>
                </a:cubicBezTo>
                <a:cubicBezTo>
                  <a:pt x="4521200" y="2311400"/>
                  <a:pt x="4541157" y="2376714"/>
                  <a:pt x="4593771" y="2389414"/>
                </a:cubicBezTo>
                <a:cubicBezTo>
                  <a:pt x="4646385" y="2402114"/>
                  <a:pt x="4786086" y="2434771"/>
                  <a:pt x="4800600" y="2237014"/>
                </a:cubicBezTo>
                <a:cubicBezTo>
                  <a:pt x="4815114" y="2039257"/>
                  <a:pt x="4374243" y="1543958"/>
                  <a:pt x="4680857" y="1202872"/>
                </a:cubicBezTo>
                <a:cubicBezTo>
                  <a:pt x="4987471" y="861786"/>
                  <a:pt x="6143172" y="381000"/>
                  <a:pt x="6640286" y="190500"/>
                </a:cubicBezTo>
                <a:cubicBezTo>
                  <a:pt x="7137400" y="0"/>
                  <a:pt x="7400471" y="29936"/>
                  <a:pt x="7663543" y="59872"/>
                </a:cubicBezTo>
              </a:path>
            </a:pathLst>
          </a:cu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74" name="TextBox 73"/>
          <p:cNvSpPr txBox="1"/>
          <p:nvPr/>
        </p:nvSpPr>
        <p:spPr>
          <a:xfrm>
            <a:off x="1066800" y="4114800"/>
            <a:ext cx="1219200" cy="646331"/>
          </a:xfrm>
          <a:prstGeom prst="rect">
            <a:avLst/>
          </a:prstGeom>
          <a:noFill/>
        </p:spPr>
        <p:txBody>
          <a:bodyPr wrap="square" rtlCol="0">
            <a:spAutoFit/>
          </a:bodyPr>
          <a:lstStyle/>
          <a:p>
            <a:r>
              <a:rPr lang="en-US" dirty="0" smtClean="0">
                <a:solidFill>
                  <a:prstClr val="white"/>
                </a:solidFill>
                <a:latin typeface="Calibri"/>
              </a:rPr>
              <a:t>Desired Chain</a:t>
            </a:r>
            <a:endParaRPr lang="en-US" dirty="0">
              <a:solidFill>
                <a:prstClr val="white"/>
              </a:solidFill>
              <a:latin typeface="Calibri"/>
            </a:endParaRPr>
          </a:p>
        </p:txBody>
      </p:sp>
      <p:cxnSp>
        <p:nvCxnSpPr>
          <p:cNvPr id="76" name="Straight Arrow Connector 75"/>
          <p:cNvCxnSpPr/>
          <p:nvPr/>
        </p:nvCxnSpPr>
        <p:spPr>
          <a:xfrm flipV="1">
            <a:off x="1981200" y="3962400"/>
            <a:ext cx="7620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838200" y="3276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87" name="Group 86"/>
          <p:cNvGrpSpPr/>
          <p:nvPr/>
        </p:nvGrpSpPr>
        <p:grpSpPr>
          <a:xfrm>
            <a:off x="1371600" y="2514600"/>
            <a:ext cx="228600" cy="914400"/>
            <a:chOff x="1371600" y="2514600"/>
            <a:chExt cx="228600" cy="914400"/>
          </a:xfrm>
        </p:grpSpPr>
        <p:grpSp>
          <p:nvGrpSpPr>
            <p:cNvPr id="78" name="Group 77"/>
            <p:cNvGrpSpPr/>
            <p:nvPr/>
          </p:nvGrpSpPr>
          <p:grpSpPr>
            <a:xfrm>
              <a:off x="1371600" y="2819400"/>
              <a:ext cx="228600" cy="609600"/>
              <a:chOff x="1371600" y="2819400"/>
              <a:chExt cx="228600" cy="609600"/>
            </a:xfrm>
          </p:grpSpPr>
          <p:grpSp>
            <p:nvGrpSpPr>
              <p:cNvPr id="79" name="Group 52"/>
              <p:cNvGrpSpPr/>
              <p:nvPr/>
            </p:nvGrpSpPr>
            <p:grpSpPr>
              <a:xfrm>
                <a:off x="1371600" y="2971800"/>
                <a:ext cx="228600" cy="457200"/>
                <a:chOff x="3657600" y="4419600"/>
                <a:chExt cx="228600" cy="457200"/>
              </a:xfrm>
            </p:grpSpPr>
            <p:grpSp>
              <p:nvGrpSpPr>
                <p:cNvPr id="81" name="Group 52"/>
                <p:cNvGrpSpPr/>
                <p:nvPr/>
              </p:nvGrpSpPr>
              <p:grpSpPr>
                <a:xfrm>
                  <a:off x="3657600" y="4572000"/>
                  <a:ext cx="228600" cy="304800"/>
                  <a:chOff x="8077200" y="4267200"/>
                  <a:chExt cx="228600" cy="304800"/>
                </a:xfrm>
              </p:grpSpPr>
              <p:sp>
                <p:nvSpPr>
                  <p:cNvPr id="83" name="Rectangle 82"/>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84" name="Rectangle 83"/>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82" name="Rectangle 81"/>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80" name="Rectangle 79"/>
              <p:cNvSpPr/>
              <p:nvPr/>
            </p:nvSpPr>
            <p:spPr>
              <a:xfrm>
                <a:off x="1371600" y="28194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85" name="Rectangle 84"/>
            <p:cNvSpPr/>
            <p:nvPr/>
          </p:nvSpPr>
          <p:spPr>
            <a:xfrm>
              <a:off x="1371600" y="26670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86" name="Rectangle 85"/>
            <p:cNvSpPr/>
            <p:nvPr/>
          </p:nvSpPr>
          <p:spPr>
            <a:xfrm>
              <a:off x="1371600" y="2514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88" name="TextBox 87"/>
          <p:cNvSpPr txBox="1"/>
          <p:nvPr/>
        </p:nvSpPr>
        <p:spPr>
          <a:xfrm>
            <a:off x="76200" y="1799272"/>
            <a:ext cx="838200" cy="1477328"/>
          </a:xfrm>
          <a:prstGeom prst="rect">
            <a:avLst/>
          </a:prstGeom>
          <a:noFill/>
        </p:spPr>
        <p:txBody>
          <a:bodyPr wrap="square" rtlCol="0">
            <a:spAutoFit/>
          </a:bodyPr>
          <a:lstStyle/>
          <a:p>
            <a:r>
              <a:rPr lang="en-US" dirty="0" smtClean="0">
                <a:solidFill>
                  <a:srgbClr val="FFFF00"/>
                </a:solidFill>
                <a:latin typeface="Calibri"/>
              </a:rPr>
              <a:t>103</a:t>
            </a:r>
          </a:p>
          <a:p>
            <a:r>
              <a:rPr lang="en-US" dirty="0" smtClean="0">
                <a:solidFill>
                  <a:srgbClr val="FFFF00"/>
                </a:solidFill>
                <a:latin typeface="Calibri"/>
              </a:rPr>
              <a:t>9002</a:t>
            </a:r>
          </a:p>
          <a:p>
            <a:r>
              <a:rPr lang="en-US" dirty="0" smtClean="0">
                <a:solidFill>
                  <a:srgbClr val="FFFF00"/>
                </a:solidFill>
                <a:latin typeface="Calibri"/>
              </a:rPr>
              <a:t>105</a:t>
            </a:r>
          </a:p>
          <a:p>
            <a:r>
              <a:rPr lang="en-US" dirty="0" smtClean="0">
                <a:solidFill>
                  <a:srgbClr val="FFFF00"/>
                </a:solidFill>
                <a:latin typeface="Calibri"/>
              </a:rPr>
              <a:t>16555</a:t>
            </a:r>
          </a:p>
          <a:p>
            <a:r>
              <a:rPr lang="en-US" dirty="0" smtClean="0">
                <a:solidFill>
                  <a:srgbClr val="FFFF00"/>
                </a:solidFill>
                <a:latin typeface="Calibri"/>
              </a:rPr>
              <a:t>106</a:t>
            </a:r>
            <a:endParaRPr lang="en-US" dirty="0">
              <a:solidFill>
                <a:srgbClr val="FFFF00"/>
              </a:solidFill>
              <a:latin typeface="Calibri"/>
            </a:endParaRPr>
          </a:p>
        </p:txBody>
      </p:sp>
      <p:cxnSp>
        <p:nvCxnSpPr>
          <p:cNvPr id="89" name="Straight Arrow Connector 88"/>
          <p:cNvCxnSpPr>
            <a:endCxn id="86" idx="1"/>
          </p:cNvCxnSpPr>
          <p:nvPr/>
        </p:nvCxnSpPr>
        <p:spPr>
          <a:xfrm>
            <a:off x="609600" y="2057400"/>
            <a:ext cx="7620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endCxn id="85" idx="1"/>
          </p:cNvCxnSpPr>
          <p:nvPr/>
        </p:nvCxnSpPr>
        <p:spPr>
          <a:xfrm>
            <a:off x="685800" y="2286000"/>
            <a:ext cx="6858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endCxn id="80" idx="1"/>
          </p:cNvCxnSpPr>
          <p:nvPr/>
        </p:nvCxnSpPr>
        <p:spPr>
          <a:xfrm>
            <a:off x="685800" y="2514600"/>
            <a:ext cx="6858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82" idx="1"/>
          </p:cNvCxnSpPr>
          <p:nvPr/>
        </p:nvCxnSpPr>
        <p:spPr>
          <a:xfrm>
            <a:off x="838200" y="2819400"/>
            <a:ext cx="5334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609600" y="3124200"/>
            <a:ext cx="7620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05" name="Group 52"/>
          <p:cNvGrpSpPr/>
          <p:nvPr/>
        </p:nvGrpSpPr>
        <p:grpSpPr>
          <a:xfrm>
            <a:off x="3733800" y="4343400"/>
            <a:ext cx="228600" cy="457200"/>
            <a:chOff x="3657600" y="4419600"/>
            <a:chExt cx="228600" cy="457200"/>
          </a:xfrm>
        </p:grpSpPr>
        <p:grpSp>
          <p:nvGrpSpPr>
            <p:cNvPr id="107" name="Group 52"/>
            <p:cNvGrpSpPr/>
            <p:nvPr/>
          </p:nvGrpSpPr>
          <p:grpSpPr>
            <a:xfrm>
              <a:off x="3657600" y="4572000"/>
              <a:ext cx="228600" cy="304800"/>
              <a:chOff x="8077200" y="4267200"/>
              <a:chExt cx="228600" cy="304800"/>
            </a:xfrm>
          </p:grpSpPr>
          <p:sp>
            <p:nvSpPr>
              <p:cNvPr id="109" name="Rectangle 108"/>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110" name="Rectangle 109"/>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08" name="Rectangle 107"/>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grpSp>
        <p:nvGrpSpPr>
          <p:cNvPr id="112" name="Group 77"/>
          <p:cNvGrpSpPr/>
          <p:nvPr/>
        </p:nvGrpSpPr>
        <p:grpSpPr>
          <a:xfrm>
            <a:off x="3352800" y="4191000"/>
            <a:ext cx="228600" cy="609600"/>
            <a:chOff x="1371600" y="2819400"/>
            <a:chExt cx="228600" cy="609600"/>
          </a:xfrm>
        </p:grpSpPr>
        <p:grpSp>
          <p:nvGrpSpPr>
            <p:cNvPr id="114" name="Group 52"/>
            <p:cNvGrpSpPr/>
            <p:nvPr/>
          </p:nvGrpSpPr>
          <p:grpSpPr>
            <a:xfrm>
              <a:off x="1371600" y="2971800"/>
              <a:ext cx="228600" cy="457200"/>
              <a:chOff x="3657600" y="4419600"/>
              <a:chExt cx="228600" cy="457200"/>
            </a:xfrm>
          </p:grpSpPr>
          <p:grpSp>
            <p:nvGrpSpPr>
              <p:cNvPr id="116" name="Group 52"/>
              <p:cNvGrpSpPr/>
              <p:nvPr/>
            </p:nvGrpSpPr>
            <p:grpSpPr>
              <a:xfrm>
                <a:off x="3657600" y="4572000"/>
                <a:ext cx="228600" cy="304800"/>
                <a:chOff x="8077200" y="4267200"/>
                <a:chExt cx="228600" cy="304800"/>
              </a:xfrm>
            </p:grpSpPr>
            <p:sp>
              <p:nvSpPr>
                <p:cNvPr id="118" name="Rectangle 117"/>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119" name="Rectangle 118"/>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17" name="Rectangle 116"/>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115" name="Rectangle 114"/>
            <p:cNvSpPr/>
            <p:nvPr/>
          </p:nvSpPr>
          <p:spPr>
            <a:xfrm>
              <a:off x="1371600" y="28194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grpSp>
        <p:nvGrpSpPr>
          <p:cNvPr id="128" name="Group 52"/>
          <p:cNvGrpSpPr/>
          <p:nvPr/>
        </p:nvGrpSpPr>
        <p:grpSpPr>
          <a:xfrm>
            <a:off x="5181600" y="4419600"/>
            <a:ext cx="228600" cy="304800"/>
            <a:chOff x="8077200" y="4267200"/>
            <a:chExt cx="228600" cy="304800"/>
          </a:xfrm>
        </p:grpSpPr>
        <p:sp>
          <p:nvSpPr>
            <p:cNvPr id="130" name="Rectangle 129"/>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131" name="Rectangle 130"/>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34" name="Rectangle 133"/>
          <p:cNvSpPr/>
          <p:nvPr/>
        </p:nvSpPr>
        <p:spPr>
          <a:xfrm>
            <a:off x="5486400" y="44958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35" name="Group 134"/>
          <p:cNvGrpSpPr/>
          <p:nvPr/>
        </p:nvGrpSpPr>
        <p:grpSpPr>
          <a:xfrm>
            <a:off x="2057400" y="3048000"/>
            <a:ext cx="228600" cy="762000"/>
            <a:chOff x="1371600" y="2667000"/>
            <a:chExt cx="228600" cy="762000"/>
          </a:xfrm>
        </p:grpSpPr>
        <p:grpSp>
          <p:nvGrpSpPr>
            <p:cNvPr id="136" name="Group 77"/>
            <p:cNvGrpSpPr/>
            <p:nvPr/>
          </p:nvGrpSpPr>
          <p:grpSpPr>
            <a:xfrm>
              <a:off x="1371600" y="2819400"/>
              <a:ext cx="228600" cy="609600"/>
              <a:chOff x="1371600" y="2819400"/>
              <a:chExt cx="228600" cy="609600"/>
            </a:xfrm>
          </p:grpSpPr>
          <p:grpSp>
            <p:nvGrpSpPr>
              <p:cNvPr id="138" name="Group 52"/>
              <p:cNvGrpSpPr/>
              <p:nvPr/>
            </p:nvGrpSpPr>
            <p:grpSpPr>
              <a:xfrm>
                <a:off x="1371600" y="2971800"/>
                <a:ext cx="228600" cy="457200"/>
                <a:chOff x="3657600" y="4419600"/>
                <a:chExt cx="228600" cy="457200"/>
              </a:xfrm>
            </p:grpSpPr>
            <p:grpSp>
              <p:nvGrpSpPr>
                <p:cNvPr id="140" name="Group 52"/>
                <p:cNvGrpSpPr/>
                <p:nvPr/>
              </p:nvGrpSpPr>
              <p:grpSpPr>
                <a:xfrm>
                  <a:off x="3657600" y="4572000"/>
                  <a:ext cx="228600" cy="304800"/>
                  <a:chOff x="8077200" y="4267200"/>
                  <a:chExt cx="228600" cy="304800"/>
                </a:xfrm>
              </p:grpSpPr>
              <p:sp>
                <p:nvSpPr>
                  <p:cNvPr id="142" name="Rectangle 141"/>
                  <p:cNvSpPr/>
                  <p:nvPr/>
                </p:nvSpPr>
                <p:spPr>
                  <a:xfrm>
                    <a:off x="8077200" y="42672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sp>
                <p:nvSpPr>
                  <p:cNvPr id="143" name="Rectangle 142"/>
                  <p:cNvSpPr/>
                  <p:nvPr/>
                </p:nvSpPr>
                <p:spPr>
                  <a:xfrm>
                    <a:off x="8077200" y="4419600"/>
                    <a:ext cx="228600" cy="152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41" name="Rectangle 140"/>
                <p:cNvSpPr/>
                <p:nvPr/>
              </p:nvSpPr>
              <p:spPr>
                <a:xfrm>
                  <a:off x="3657600" y="44196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139" name="Rectangle 138"/>
              <p:cNvSpPr/>
              <p:nvPr/>
            </p:nvSpPr>
            <p:spPr>
              <a:xfrm>
                <a:off x="1371600" y="28194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137" name="Rectangle 136"/>
            <p:cNvSpPr/>
            <p:nvPr/>
          </p:nvSpPr>
          <p:spPr>
            <a:xfrm>
              <a:off x="1371600" y="2667000"/>
              <a:ext cx="228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latin typeface="Calibri"/>
              </a:endParaRPr>
            </a:p>
          </p:txBody>
        </p:sp>
      </p:grpSp>
      <p:sp>
        <p:nvSpPr>
          <p:cNvPr id="94" name="TextBox 93"/>
          <p:cNvSpPr txBox="1"/>
          <p:nvPr/>
        </p:nvSpPr>
        <p:spPr>
          <a:xfrm>
            <a:off x="3581400" y="6096000"/>
            <a:ext cx="5562600" cy="707886"/>
          </a:xfrm>
          <a:prstGeom prst="rect">
            <a:avLst/>
          </a:prstGeom>
          <a:noFill/>
        </p:spPr>
        <p:txBody>
          <a:bodyPr wrap="square" rtlCol="0">
            <a:spAutoFit/>
          </a:bodyPr>
          <a:lstStyle/>
          <a:p>
            <a:r>
              <a:rPr lang="en-US" sz="2000" u="sng" dirty="0" smtClean="0">
                <a:solidFill>
                  <a:prstClr val="white"/>
                </a:solidFill>
                <a:latin typeface="Calibri"/>
              </a:rPr>
              <a:t>Note:</a:t>
            </a:r>
            <a:r>
              <a:rPr lang="en-US" sz="2000" dirty="0" smtClean="0">
                <a:solidFill>
                  <a:prstClr val="white"/>
                </a:solidFill>
                <a:latin typeface="Calibri"/>
              </a:rPr>
              <a:t> Could have used segment-stitching or label-swapping to avoid deep label stack</a:t>
            </a:r>
            <a:endParaRPr lang="en-US" sz="2000" dirty="0">
              <a:solidFill>
                <a:prstClr val="white"/>
              </a:solidFill>
              <a:latin typeface="Calibri"/>
            </a:endParaRPr>
          </a:p>
        </p:txBody>
      </p:sp>
    </p:spTree>
    <p:extLst>
      <p:ext uri="{BB962C8B-B14F-4D97-AF65-F5344CB8AC3E}">
        <p14:creationId xmlns:p14="http://schemas.microsoft.com/office/powerpoint/2010/main" val="3874827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0" presetClass="path" presetSubtype="0" accel="50000" decel="50000" fill="hold" grpId="2" nodeType="withEffect">
                                  <p:stCondLst>
                                    <p:cond delay="0"/>
                                  </p:stCondLst>
                                  <p:childTnLst>
                                    <p:animMotion origin="layout" path="M -3.33333E-6 -3.33333E-6 L 0.0625 -3.33333E-6 " pathEditMode="relative" rAng="0" ptsTypes="AA">
                                      <p:cBhvr>
                                        <p:cTn id="36" dur="2000" fill="hold"/>
                                        <p:tgtEl>
                                          <p:spTgt spid="77"/>
                                        </p:tgtEl>
                                        <p:attrNameLst>
                                          <p:attrName>ppt_x</p:attrName>
                                          <p:attrName>ppt_y</p:attrName>
                                        </p:attrNameLst>
                                      </p:cBhvr>
                                      <p:rCtr x="31" y="0"/>
                                    </p:animMotion>
                                  </p:childTnLst>
                                </p:cTn>
                              </p:par>
                            </p:childTnLst>
                          </p:cTn>
                        </p:par>
                        <p:par>
                          <p:cTn id="37" fill="hold">
                            <p:stCondLst>
                              <p:cond delay="2000"/>
                            </p:stCondLst>
                            <p:childTnLst>
                              <p:par>
                                <p:cTn id="38" presetID="1" presetClass="exit" presetSubtype="0" fill="hold" grpId="1" nodeType="afterEffect">
                                  <p:stCondLst>
                                    <p:cond delay="0"/>
                                  </p:stCondLst>
                                  <p:childTnLst>
                                    <p:set>
                                      <p:cBhvr>
                                        <p:cTn id="39" dur="1" fill="hold">
                                          <p:stCondLst>
                                            <p:cond delay="0"/>
                                          </p:stCondLst>
                                        </p:cTn>
                                        <p:tgtEl>
                                          <p:spTgt spid="77"/>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8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9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98"/>
                                        </p:tgtEl>
                                        <p:attrNameLst>
                                          <p:attrName>style.visibility</p:attrName>
                                        </p:attrNameLst>
                                      </p:cBhvr>
                                      <p:to>
                                        <p:strVal val="visible"/>
                                      </p:to>
                                    </p:set>
                                  </p:childTnLst>
                                </p:cTn>
                              </p:par>
                            </p:childTnLst>
                          </p:cTn>
                        </p:par>
                        <p:par>
                          <p:cTn id="54" fill="hold">
                            <p:stCondLst>
                              <p:cond delay="2000"/>
                            </p:stCondLst>
                            <p:childTnLst>
                              <p:par>
                                <p:cTn id="55" presetID="0" presetClass="path" presetSubtype="0" accel="50000" decel="50000" fill="hold" nodeType="afterEffect">
                                  <p:stCondLst>
                                    <p:cond delay="0"/>
                                  </p:stCondLst>
                                  <p:childTnLst>
                                    <p:animMotion origin="layout" path="M -3.33333E-6 -3.33333E-6 L 0.075 0.05556 " pathEditMode="relative" ptsTypes="AA">
                                      <p:cBhvr>
                                        <p:cTn id="56" dur="2000" fill="hold"/>
                                        <p:tgtEl>
                                          <p:spTgt spid="87"/>
                                        </p:tgtEl>
                                        <p:attrNameLst>
                                          <p:attrName>ppt_x</p:attrName>
                                          <p:attrName>ppt_y</p:attrName>
                                        </p:attrNameLst>
                                      </p:cBhvr>
                                    </p:animMotion>
                                  </p:childTnLst>
                                </p:cTn>
                              </p:par>
                            </p:childTnLst>
                          </p:cTn>
                        </p:par>
                        <p:par>
                          <p:cTn id="57" fill="hold">
                            <p:stCondLst>
                              <p:cond delay="4000"/>
                            </p:stCondLst>
                            <p:childTnLst>
                              <p:par>
                                <p:cTn id="58" presetID="1" presetClass="entr" presetSubtype="0" fill="hold" nodeType="afterEffect">
                                  <p:stCondLst>
                                    <p:cond delay="0"/>
                                  </p:stCondLst>
                                  <p:childTnLst>
                                    <p:set>
                                      <p:cBhvr>
                                        <p:cTn id="59" dur="1" fill="hold">
                                          <p:stCondLst>
                                            <p:cond delay="0"/>
                                          </p:stCondLst>
                                        </p:cTn>
                                        <p:tgtEl>
                                          <p:spTgt spid="135"/>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87"/>
                                        </p:tgtEl>
                                        <p:attrNameLst>
                                          <p:attrName>style.visibility</p:attrName>
                                        </p:attrNameLst>
                                      </p:cBhvr>
                                      <p:to>
                                        <p:strVal val="hidden"/>
                                      </p:to>
                                    </p:set>
                                  </p:childTnLst>
                                </p:cTn>
                              </p:par>
                            </p:childTnLst>
                          </p:cTn>
                        </p:par>
                        <p:par>
                          <p:cTn id="62" fill="hold">
                            <p:stCondLst>
                              <p:cond delay="4000"/>
                            </p:stCondLst>
                            <p:childTnLst>
                              <p:par>
                                <p:cTn id="63" presetID="0" presetClass="path" presetSubtype="0" accel="50000" decel="50000" fill="hold" nodeType="afterEffect">
                                  <p:stCondLst>
                                    <p:cond delay="0"/>
                                  </p:stCondLst>
                                  <p:childTnLst>
                                    <p:animMotion origin="layout" path="M -3.33333E-6 0 L 0.14167 0.15556 " pathEditMode="relative" ptsTypes="AA">
                                      <p:cBhvr>
                                        <p:cTn id="64" dur="2000" fill="hold"/>
                                        <p:tgtEl>
                                          <p:spTgt spid="135"/>
                                        </p:tgtEl>
                                        <p:attrNameLst>
                                          <p:attrName>ppt_x</p:attrName>
                                          <p:attrName>ppt_y</p:attrName>
                                        </p:attrNameLst>
                                      </p:cBhvr>
                                    </p:animMotion>
                                  </p:childTnLst>
                                </p:cTn>
                              </p:par>
                            </p:childTnLst>
                          </p:cTn>
                        </p:par>
                        <p:par>
                          <p:cTn id="65" fill="hold">
                            <p:stCondLst>
                              <p:cond delay="6000"/>
                            </p:stCondLst>
                            <p:childTnLst>
                              <p:par>
                                <p:cTn id="66" presetID="1" presetClass="entr" presetSubtype="0" fill="hold" nodeType="afterEffect">
                                  <p:stCondLst>
                                    <p:cond delay="0"/>
                                  </p:stCondLst>
                                  <p:childTnLst>
                                    <p:set>
                                      <p:cBhvr>
                                        <p:cTn id="67" dur="1" fill="hold">
                                          <p:stCondLst>
                                            <p:cond delay="0"/>
                                          </p:stCondLst>
                                        </p:cTn>
                                        <p:tgtEl>
                                          <p:spTgt spid="112"/>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135"/>
                                        </p:tgtEl>
                                        <p:attrNameLst>
                                          <p:attrName>style.visibility</p:attrName>
                                        </p:attrNameLst>
                                      </p:cBhvr>
                                      <p:to>
                                        <p:strVal val="hidden"/>
                                      </p:to>
                                    </p:set>
                                  </p:childTnLst>
                                </p:cTn>
                              </p:par>
                            </p:childTnLst>
                          </p:cTn>
                        </p:par>
                        <p:par>
                          <p:cTn id="70" fill="hold">
                            <p:stCondLst>
                              <p:cond delay="6000"/>
                            </p:stCondLst>
                            <p:childTnLst>
                              <p:par>
                                <p:cTn id="71" presetID="0" presetClass="path" presetSubtype="0" accel="50000" decel="50000" fill="hold" nodeType="afterEffect">
                                  <p:stCondLst>
                                    <p:cond delay="0"/>
                                  </p:stCondLst>
                                  <p:childTnLst>
                                    <p:animMotion origin="layout" path="M -1.38889E-6 5.92593E-6 C -0.00382 0.06065 -0.00747 0.12153 -1.38889E-6 0.14746 C 0.00746 0.17339 0.03837 0.1794 0.04531 0.15556 C 0.05226 0.13172 0.04687 0.06806 0.04166 0.00464 " pathEditMode="relative" ptsTypes="aaaA">
                                      <p:cBhvr>
                                        <p:cTn id="72" dur="2000" fill="hold"/>
                                        <p:tgtEl>
                                          <p:spTgt spid="112"/>
                                        </p:tgtEl>
                                        <p:attrNameLst>
                                          <p:attrName>ppt_x</p:attrName>
                                          <p:attrName>ppt_y</p:attrName>
                                        </p:attrNameLst>
                                      </p:cBhvr>
                                    </p:animMotion>
                                  </p:childTnLst>
                                </p:cTn>
                              </p:par>
                            </p:childTnLst>
                          </p:cTn>
                        </p:par>
                        <p:par>
                          <p:cTn id="73" fill="hold">
                            <p:stCondLst>
                              <p:cond delay="8000"/>
                            </p:stCondLst>
                            <p:childTnLst>
                              <p:par>
                                <p:cTn id="74" presetID="1" presetClass="entr" presetSubtype="0" fill="hold" nodeType="afterEffect">
                                  <p:stCondLst>
                                    <p:cond delay="0"/>
                                  </p:stCondLst>
                                  <p:childTnLst>
                                    <p:set>
                                      <p:cBhvr>
                                        <p:cTn id="75" dur="1" fill="hold">
                                          <p:stCondLst>
                                            <p:cond delay="0"/>
                                          </p:stCondLst>
                                        </p:cTn>
                                        <p:tgtEl>
                                          <p:spTgt spid="105"/>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0"/>
                                          </p:stCondLst>
                                        </p:cTn>
                                        <p:tgtEl>
                                          <p:spTgt spid="112"/>
                                        </p:tgtEl>
                                        <p:attrNameLst>
                                          <p:attrName>style.visibility</p:attrName>
                                        </p:attrNameLst>
                                      </p:cBhvr>
                                      <p:to>
                                        <p:strVal val="hidden"/>
                                      </p:to>
                                    </p:set>
                                  </p:childTnLst>
                                </p:cTn>
                              </p:par>
                            </p:childTnLst>
                          </p:cTn>
                        </p:par>
                        <p:par>
                          <p:cTn id="78" fill="hold">
                            <p:stCondLst>
                              <p:cond delay="8000"/>
                            </p:stCondLst>
                            <p:childTnLst>
                              <p:par>
                                <p:cTn id="79" presetID="0" presetClass="path" presetSubtype="0" accel="50000" decel="50000" fill="hold" nodeType="afterEffect">
                                  <p:stCondLst>
                                    <p:cond delay="0"/>
                                  </p:stCondLst>
                                  <p:childTnLst>
                                    <p:animMotion origin="layout" path="M 6.66667E-6 1.11111E-6 L 0.15834 -0.01112 " pathEditMode="relative" ptsTypes="AA">
                                      <p:cBhvr>
                                        <p:cTn id="80" dur="2000" fill="hold"/>
                                        <p:tgtEl>
                                          <p:spTgt spid="105"/>
                                        </p:tgtEl>
                                        <p:attrNameLst>
                                          <p:attrName>ppt_x</p:attrName>
                                          <p:attrName>ppt_y</p:attrName>
                                        </p:attrNameLst>
                                      </p:cBhvr>
                                    </p:animMotion>
                                  </p:childTnLst>
                                </p:cTn>
                              </p:par>
                            </p:childTnLst>
                          </p:cTn>
                        </p:par>
                        <p:par>
                          <p:cTn id="81" fill="hold">
                            <p:stCondLst>
                              <p:cond delay="10000"/>
                            </p:stCondLst>
                            <p:childTnLst>
                              <p:par>
                                <p:cTn id="82" presetID="1" presetClass="exit" presetSubtype="0" fill="hold" nodeType="afterEffect">
                                  <p:stCondLst>
                                    <p:cond delay="0"/>
                                  </p:stCondLst>
                                  <p:childTnLst>
                                    <p:set>
                                      <p:cBhvr>
                                        <p:cTn id="83" dur="1" fill="hold">
                                          <p:stCondLst>
                                            <p:cond delay="0"/>
                                          </p:stCondLst>
                                        </p:cTn>
                                        <p:tgtEl>
                                          <p:spTgt spid="105"/>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28"/>
                                        </p:tgtEl>
                                        <p:attrNameLst>
                                          <p:attrName>style.visibility</p:attrName>
                                        </p:attrNameLst>
                                      </p:cBhvr>
                                      <p:to>
                                        <p:strVal val="visible"/>
                                      </p:to>
                                    </p:set>
                                  </p:childTnLst>
                                </p:cTn>
                              </p:par>
                              <p:par>
                                <p:cTn id="86" presetID="0" presetClass="path" presetSubtype="0" accel="50000" decel="50000" fill="hold" nodeType="withEffect">
                                  <p:stCondLst>
                                    <p:cond delay="0"/>
                                  </p:stCondLst>
                                  <p:childTnLst>
                                    <p:animMotion origin="layout" path="M -6.66667E-6 9.25926E-6 C 0.00781 0.0676 0.01562 0.13542 0.02499 0.16343 C 0.03437 0.19144 0.0552 0.19653 0.0559 0.16829 C 0.05659 0.14005 0.04305 0.0669 0.02968 -0.00624 " pathEditMode="relative" ptsTypes="aaaA">
                                      <p:cBhvr>
                                        <p:cTn id="87" dur="2000" fill="hold"/>
                                        <p:tgtEl>
                                          <p:spTgt spid="128"/>
                                        </p:tgtEl>
                                        <p:attrNameLst>
                                          <p:attrName>ppt_x</p:attrName>
                                          <p:attrName>ppt_y</p:attrName>
                                        </p:attrNameLst>
                                      </p:cBhvr>
                                    </p:animMotion>
                                  </p:childTnLst>
                                </p:cTn>
                              </p:par>
                            </p:childTnLst>
                          </p:cTn>
                        </p:par>
                        <p:par>
                          <p:cTn id="88" fill="hold">
                            <p:stCondLst>
                              <p:cond delay="12000"/>
                            </p:stCondLst>
                            <p:childTnLst>
                              <p:par>
                                <p:cTn id="89" presetID="1" presetClass="entr" presetSubtype="0" fill="hold" grpId="0" nodeType="afterEffect">
                                  <p:stCondLst>
                                    <p:cond delay="0"/>
                                  </p:stCondLst>
                                  <p:childTnLst>
                                    <p:set>
                                      <p:cBhvr>
                                        <p:cTn id="90" dur="1" fill="hold">
                                          <p:stCondLst>
                                            <p:cond delay="0"/>
                                          </p:stCondLst>
                                        </p:cTn>
                                        <p:tgtEl>
                                          <p:spTgt spid="134"/>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128"/>
                                        </p:tgtEl>
                                        <p:attrNameLst>
                                          <p:attrName>style.visibility</p:attrName>
                                        </p:attrNameLst>
                                      </p:cBhvr>
                                      <p:to>
                                        <p:strVal val="hidden"/>
                                      </p:to>
                                    </p:set>
                                  </p:childTnLst>
                                </p:cTn>
                              </p:par>
                              <p:par>
                                <p:cTn id="93" presetID="0" presetClass="path" presetSubtype="0" accel="50000" decel="50000" fill="hold" grpId="1" nodeType="withEffect">
                                  <p:stCondLst>
                                    <p:cond delay="0"/>
                                  </p:stCondLst>
                                  <p:childTnLst>
                                    <p:animMotion origin="layout" path="M 0 0 C 0.06979 -0.06135 0.13958 -0.12269 0.19531 -0.15394 C 0.25104 -0.18519 0.2927 -0.18635 0.33454 -0.18727 " pathEditMode="relative" ptsTypes="aaA">
                                      <p:cBhvr>
                                        <p:cTn id="94" dur="2000" fill="hold"/>
                                        <p:tgtEl>
                                          <p:spTgt spid="134"/>
                                        </p:tgtEl>
                                        <p:attrNameLst>
                                          <p:attrName>ppt_x</p:attrName>
                                          <p:attrName>ppt_y</p:attrName>
                                        </p:attrNameLst>
                                      </p:cBhvr>
                                    </p:animMotion>
                                  </p:childTnLst>
                                </p:cTn>
                              </p:par>
                            </p:childTnLst>
                          </p:cTn>
                        </p:par>
                        <p:par>
                          <p:cTn id="95" fill="hold">
                            <p:stCondLst>
                              <p:cond delay="14000"/>
                            </p:stCondLst>
                            <p:childTnLst>
                              <p:par>
                                <p:cTn id="96" presetID="1" presetClass="entr" presetSubtype="0" fill="hold" grpId="0" nodeType="afterEffect">
                                  <p:stCondLst>
                                    <p:cond delay="0"/>
                                  </p:stCondLst>
                                  <p:childTnLst>
                                    <p:set>
                                      <p:cBhvr>
                                        <p:cTn id="97"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68" grpId="0"/>
      <p:bldP spid="69" grpId="0"/>
      <p:bldP spid="73" grpId="0" animBg="1"/>
      <p:bldP spid="74" grpId="0"/>
      <p:bldP spid="77" grpId="0" animBg="1"/>
      <p:bldP spid="77" grpId="1" animBg="1"/>
      <p:bldP spid="77" grpId="2" animBg="1"/>
      <p:bldP spid="88" grpId="0"/>
      <p:bldP spid="134" grpId="0" animBg="1"/>
      <p:bldP spid="134" grpId="1" animBg="1"/>
      <p:bldP spid="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320" y="6138233"/>
            <a:ext cx="7795674" cy="707886"/>
          </a:xfrm>
          <a:prstGeom prst="rect">
            <a:avLst/>
          </a:prstGeom>
          <a:noFill/>
        </p:spPr>
        <p:txBody>
          <a:bodyPr wrap="none" rtlCol="0">
            <a:spAutoFit/>
          </a:bodyPr>
          <a:lstStyle/>
          <a:p>
            <a:r>
              <a:rPr lang="en-US" sz="2000" b="1" dirty="0">
                <a:solidFill>
                  <a:srgbClr val="C00000"/>
                </a:solidFill>
                <a:latin typeface="News Gothic MT"/>
              </a:rPr>
              <a:t>Learn more:</a:t>
            </a:r>
            <a:endParaRPr lang="en-US" sz="2000" dirty="0">
              <a:solidFill>
                <a:srgbClr val="C00000"/>
              </a:solidFill>
              <a:latin typeface="News Gothic MT"/>
            </a:endParaRPr>
          </a:p>
          <a:p>
            <a:r>
              <a:rPr lang="en-US" sz="2000" dirty="0">
                <a:solidFill>
                  <a:srgbClr val="C00000"/>
                </a:solidFill>
                <a:latin typeface="News Gothic MT"/>
                <a:hlinkClick r:id="rId2"/>
              </a:rPr>
              <a:t>https://wiki.onosproject.org/display/ONOS/Segment+Routing</a:t>
            </a:r>
            <a:endParaRPr lang="en-US" sz="2000" dirty="0">
              <a:solidFill>
                <a:srgbClr val="C00000"/>
              </a:solidFill>
              <a:latin typeface="News Gothic MT"/>
            </a:endParaRPr>
          </a:p>
        </p:txBody>
      </p:sp>
      <p:pic>
        <p:nvPicPr>
          <p:cNvPr id="6" name="Picture 5"/>
          <p:cNvPicPr>
            <a:picLocks noChangeAspect="1"/>
          </p:cNvPicPr>
          <p:nvPr/>
        </p:nvPicPr>
        <p:blipFill>
          <a:blip r:embed="rId3"/>
          <a:stretch>
            <a:fillRect/>
          </a:stretch>
        </p:blipFill>
        <p:spPr>
          <a:xfrm>
            <a:off x="203205" y="1646687"/>
            <a:ext cx="3421725" cy="606759"/>
          </a:xfrm>
          <a:prstGeom prst="rect">
            <a:avLst/>
          </a:prstGeom>
        </p:spPr>
      </p:pic>
      <p:pic>
        <p:nvPicPr>
          <p:cNvPr id="7" name="Picture 6"/>
          <p:cNvPicPr>
            <a:picLocks noChangeAspect="1"/>
          </p:cNvPicPr>
          <p:nvPr/>
        </p:nvPicPr>
        <p:blipFill>
          <a:blip r:embed="rId4"/>
          <a:stretch>
            <a:fillRect/>
          </a:stretch>
        </p:blipFill>
        <p:spPr>
          <a:xfrm>
            <a:off x="0" y="2340761"/>
            <a:ext cx="2241826" cy="872105"/>
          </a:xfrm>
          <a:prstGeom prst="rect">
            <a:avLst/>
          </a:prstGeom>
        </p:spPr>
      </p:pic>
      <p:pic>
        <p:nvPicPr>
          <p:cNvPr id="8" name="Picture 7"/>
          <p:cNvPicPr>
            <a:picLocks noChangeAspect="1"/>
          </p:cNvPicPr>
          <p:nvPr/>
        </p:nvPicPr>
        <p:blipFill>
          <a:blip r:embed="rId5"/>
          <a:stretch>
            <a:fillRect/>
          </a:stretch>
        </p:blipFill>
        <p:spPr>
          <a:xfrm>
            <a:off x="457950" y="3351193"/>
            <a:ext cx="1338917" cy="1274883"/>
          </a:xfrm>
          <a:prstGeom prst="rect">
            <a:avLst/>
          </a:prstGeom>
        </p:spPr>
      </p:pic>
      <p:sp>
        <p:nvSpPr>
          <p:cNvPr id="101" name="TextBox 100"/>
          <p:cNvSpPr txBox="1"/>
          <p:nvPr/>
        </p:nvSpPr>
        <p:spPr>
          <a:xfrm>
            <a:off x="60017" y="92448"/>
            <a:ext cx="5555062" cy="646331"/>
          </a:xfrm>
          <a:prstGeom prst="rect">
            <a:avLst/>
          </a:prstGeom>
          <a:noFill/>
        </p:spPr>
        <p:txBody>
          <a:bodyPr wrap="square" rtlCol="0">
            <a:spAutoFit/>
          </a:bodyPr>
          <a:lstStyle/>
          <a:p>
            <a:r>
              <a:rPr lang="en-US" sz="3600" b="1" dirty="0" smtClean="0">
                <a:solidFill>
                  <a:srgbClr val="4F81BD"/>
                </a:solidFill>
                <a:latin typeface="News Gothic MT"/>
              </a:rPr>
              <a:t>SPRING</a:t>
            </a:r>
            <a:r>
              <a:rPr lang="en-US" sz="3600" b="1" dirty="0">
                <a:solidFill>
                  <a:srgbClr val="4F81BD"/>
                </a:solidFill>
                <a:latin typeface="News Gothic MT"/>
              </a:rPr>
              <a:t>-OPEN</a:t>
            </a:r>
          </a:p>
        </p:txBody>
      </p:sp>
      <p:sp>
        <p:nvSpPr>
          <p:cNvPr id="5" name="Rectangle 4"/>
          <p:cNvSpPr/>
          <p:nvPr/>
        </p:nvSpPr>
        <p:spPr>
          <a:xfrm>
            <a:off x="1921565" y="1646685"/>
            <a:ext cx="2151270" cy="1402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News Gothic MT"/>
            </a:endParaRPr>
          </a:p>
        </p:txBody>
      </p:sp>
      <p:pic>
        <p:nvPicPr>
          <p:cNvPr id="9" name="Picture 8"/>
          <p:cNvPicPr>
            <a:picLocks noChangeAspect="1"/>
          </p:cNvPicPr>
          <p:nvPr/>
        </p:nvPicPr>
        <p:blipFill>
          <a:blip r:embed="rId6"/>
          <a:stretch>
            <a:fillRect/>
          </a:stretch>
        </p:blipFill>
        <p:spPr>
          <a:xfrm>
            <a:off x="2339619" y="1873259"/>
            <a:ext cx="6367663" cy="2955867"/>
          </a:xfrm>
          <a:prstGeom prst="rect">
            <a:avLst/>
          </a:prstGeom>
        </p:spPr>
      </p:pic>
      <p:sp>
        <p:nvSpPr>
          <p:cNvPr id="2" name="TextBox 1"/>
          <p:cNvSpPr txBox="1"/>
          <p:nvPr/>
        </p:nvSpPr>
        <p:spPr>
          <a:xfrm>
            <a:off x="1210042" y="730957"/>
            <a:ext cx="7641789" cy="830997"/>
          </a:xfrm>
          <a:prstGeom prst="rect">
            <a:avLst/>
          </a:prstGeom>
          <a:noFill/>
        </p:spPr>
        <p:txBody>
          <a:bodyPr wrap="square" rtlCol="0">
            <a:spAutoFit/>
          </a:bodyPr>
          <a:lstStyle/>
          <a:p>
            <a:pPr algn="ctr"/>
            <a:r>
              <a:rPr lang="en-US" sz="2400" b="1" dirty="0">
                <a:solidFill>
                  <a:prstClr val="black"/>
                </a:solidFill>
                <a:latin typeface="News Gothic MT"/>
              </a:rPr>
              <a:t>Segment Routing on </a:t>
            </a:r>
          </a:p>
          <a:p>
            <a:pPr algn="ctr"/>
            <a:r>
              <a:rPr lang="en-US" sz="2400" b="1" dirty="0">
                <a:solidFill>
                  <a:prstClr val="black"/>
                </a:solidFill>
                <a:latin typeface="News Gothic MT"/>
              </a:rPr>
              <a:t>Bare Metal Hardware</a:t>
            </a:r>
          </a:p>
        </p:txBody>
      </p:sp>
      <p:pic>
        <p:nvPicPr>
          <p:cNvPr id="4" name="Picture 3"/>
          <p:cNvPicPr>
            <a:picLocks noChangeAspect="1"/>
          </p:cNvPicPr>
          <p:nvPr/>
        </p:nvPicPr>
        <p:blipFill>
          <a:blip r:embed="rId7"/>
          <a:stretch>
            <a:fillRect/>
          </a:stretch>
        </p:blipFill>
        <p:spPr>
          <a:xfrm>
            <a:off x="4563610" y="3859481"/>
            <a:ext cx="4580389" cy="2586252"/>
          </a:xfrm>
          <a:prstGeom prst="rect">
            <a:avLst/>
          </a:prstGeom>
        </p:spPr>
      </p:pic>
      <p:cxnSp>
        <p:nvCxnSpPr>
          <p:cNvPr id="11" name="Straight Connector 10"/>
          <p:cNvCxnSpPr/>
          <p:nvPr/>
        </p:nvCxnSpPr>
        <p:spPr>
          <a:xfrm>
            <a:off x="3995741" y="2870190"/>
            <a:ext cx="567869" cy="989291"/>
          </a:xfrm>
          <a:prstGeom prst="line">
            <a:avLst/>
          </a:prstGeom>
          <a:ln w="38100" cmpd="sng">
            <a:prstDash val="dot"/>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346788" y="2415916"/>
            <a:ext cx="4797211" cy="1443565"/>
          </a:xfrm>
          <a:prstGeom prst="line">
            <a:avLst/>
          </a:prstGeom>
          <a:ln w="38100" cmpd="sng">
            <a:prstDash val="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4148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26" y="856358"/>
            <a:ext cx="6803784" cy="5509200"/>
          </a:xfrm>
          <a:prstGeom prst="rect">
            <a:avLst/>
          </a:prstGeom>
          <a:noFill/>
        </p:spPr>
        <p:txBody>
          <a:bodyPr wrap="square" rtlCol="0">
            <a:spAutoFit/>
          </a:bodyPr>
          <a:lstStyle/>
          <a:p>
            <a:pPr marL="285750" indent="-285750">
              <a:buFont typeface="Arial"/>
              <a:buChar char="•"/>
            </a:pPr>
            <a:r>
              <a:rPr lang="en-US" sz="3200">
                <a:solidFill>
                  <a:srgbClr val="595959"/>
                </a:solidFill>
              </a:rPr>
              <a:t>OpenFlow 1.3</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Segment Routing </a:t>
            </a:r>
          </a:p>
          <a:p>
            <a:pPr marL="285750" indent="-285750">
              <a:buFont typeface="Arial"/>
              <a:buChar char="•"/>
            </a:pPr>
            <a:endParaRPr lang="en-US" sz="3200"/>
          </a:p>
          <a:p>
            <a:pPr marL="285750" indent="-285750">
              <a:buFont typeface="Arial"/>
              <a:buChar char="•"/>
            </a:pPr>
            <a:r>
              <a:rPr lang="en-US" sz="3200" b="1"/>
              <a:t>Leaf-Spine Fabric</a:t>
            </a:r>
          </a:p>
          <a:p>
            <a:pPr marL="285750" indent="-285750">
              <a:buFont typeface="Arial"/>
              <a:buChar char="•"/>
            </a:pPr>
            <a:endParaRPr lang="en-US" sz="3200"/>
          </a:p>
          <a:p>
            <a:pPr marL="285750" indent="-285750">
              <a:buFont typeface="Arial"/>
              <a:buChar char="•"/>
            </a:pPr>
            <a:r>
              <a:rPr lang="en-US" sz="3200">
                <a:solidFill>
                  <a:srgbClr val="595959"/>
                </a:solidFill>
              </a:rPr>
              <a:t>Broadcom’s OF-DPA</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Analytics driven Traffic Engineering</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ONOS &amp; Flow-Obje</a:t>
            </a:r>
            <a:r>
              <a:rPr lang="en-US" sz="3200"/>
              <a:t>ctives</a:t>
            </a:r>
          </a:p>
        </p:txBody>
      </p:sp>
      <p:sp>
        <p:nvSpPr>
          <p:cNvPr id="3" name="Title 1"/>
          <p:cNvSpPr txBox="1">
            <a:spLocks/>
          </p:cNvSpPr>
          <p:nvPr/>
        </p:nvSpPr>
        <p:spPr>
          <a:xfrm>
            <a:off x="457200" y="60465"/>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latin typeface="Calibri"/>
              </a:rPr>
              <a:t>Outline</a:t>
            </a:r>
            <a:endParaRPr lang="en-US" sz="3600" dirty="0">
              <a:solidFill>
                <a:prstClr val="black"/>
              </a:solidFill>
              <a:latin typeface="Calibri"/>
            </a:endParaRPr>
          </a:p>
        </p:txBody>
      </p:sp>
    </p:spTree>
    <p:extLst>
      <p:ext uri="{BB962C8B-B14F-4D97-AF65-F5344CB8AC3E}">
        <p14:creationId xmlns:p14="http://schemas.microsoft.com/office/powerpoint/2010/main" val="12775043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1171"/>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953735"/>
                </a:solidFill>
                <a:latin typeface="Calibri"/>
              </a:rPr>
              <a:t>PoC</a:t>
            </a:r>
            <a:r>
              <a:rPr lang="en-US" sz="3200" b="1" dirty="0" smtClean="0">
                <a:solidFill>
                  <a:srgbClr val="953735"/>
                </a:solidFill>
                <a:latin typeface="Calibri"/>
              </a:rPr>
              <a:t> Demo @ ONS June‘15</a:t>
            </a:r>
            <a:endParaRPr lang="en-US" sz="3200" b="1" dirty="0">
              <a:solidFill>
                <a:srgbClr val="953735"/>
              </a:solidFill>
              <a:latin typeface="Calibri"/>
            </a:endParaRPr>
          </a:p>
        </p:txBody>
      </p:sp>
      <p:sp>
        <p:nvSpPr>
          <p:cNvPr id="3" name="Rounded Rectangle 2"/>
          <p:cNvSpPr/>
          <p:nvPr/>
        </p:nvSpPr>
        <p:spPr>
          <a:xfrm>
            <a:off x="3237636" y="2657949"/>
            <a:ext cx="993459" cy="3218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Dell</a:t>
            </a:r>
          </a:p>
        </p:txBody>
      </p:sp>
      <p:sp>
        <p:nvSpPr>
          <p:cNvPr id="4" name="Rounded Rectangle 3"/>
          <p:cNvSpPr/>
          <p:nvPr/>
        </p:nvSpPr>
        <p:spPr>
          <a:xfrm>
            <a:off x="4473970" y="2657949"/>
            <a:ext cx="993459" cy="3218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Dell</a:t>
            </a:r>
          </a:p>
        </p:txBody>
      </p:sp>
      <p:sp>
        <p:nvSpPr>
          <p:cNvPr id="5" name="Rounded Rectangle 4"/>
          <p:cNvSpPr/>
          <p:nvPr/>
        </p:nvSpPr>
        <p:spPr>
          <a:xfrm>
            <a:off x="1795565" y="3660847"/>
            <a:ext cx="993459" cy="3218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Dell</a:t>
            </a:r>
          </a:p>
        </p:txBody>
      </p:sp>
      <p:sp>
        <p:nvSpPr>
          <p:cNvPr id="6" name="Rounded Rectangle 5"/>
          <p:cNvSpPr/>
          <p:nvPr/>
        </p:nvSpPr>
        <p:spPr>
          <a:xfrm>
            <a:off x="3202011" y="3660847"/>
            <a:ext cx="993459" cy="3218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Dell</a:t>
            </a:r>
          </a:p>
        </p:txBody>
      </p:sp>
      <p:sp>
        <p:nvSpPr>
          <p:cNvPr id="7" name="Rounded Rectangle 6"/>
          <p:cNvSpPr/>
          <p:nvPr/>
        </p:nvSpPr>
        <p:spPr>
          <a:xfrm>
            <a:off x="4590088" y="3652329"/>
            <a:ext cx="993459" cy="3218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Dell</a:t>
            </a:r>
          </a:p>
        </p:txBody>
      </p:sp>
      <p:sp>
        <p:nvSpPr>
          <p:cNvPr id="8" name="Rounded Rectangle 7"/>
          <p:cNvSpPr/>
          <p:nvPr/>
        </p:nvSpPr>
        <p:spPr>
          <a:xfrm>
            <a:off x="6075946" y="3652329"/>
            <a:ext cx="993459" cy="3218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Dell</a:t>
            </a:r>
          </a:p>
        </p:txBody>
      </p:sp>
      <p:cxnSp>
        <p:nvCxnSpPr>
          <p:cNvPr id="10" name="Straight Connector 9"/>
          <p:cNvCxnSpPr>
            <a:stCxn id="5" idx="0"/>
            <a:endCxn id="3" idx="2"/>
          </p:cNvCxnSpPr>
          <p:nvPr/>
        </p:nvCxnSpPr>
        <p:spPr>
          <a:xfrm flipV="1">
            <a:off x="2292295" y="2979805"/>
            <a:ext cx="1442071" cy="68104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5" idx="0"/>
            <a:endCxn id="4" idx="2"/>
          </p:cNvCxnSpPr>
          <p:nvPr/>
        </p:nvCxnSpPr>
        <p:spPr>
          <a:xfrm flipV="1">
            <a:off x="2292269" y="2979805"/>
            <a:ext cx="2678428" cy="68104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6" idx="0"/>
            <a:endCxn id="3" idx="2"/>
          </p:cNvCxnSpPr>
          <p:nvPr/>
        </p:nvCxnSpPr>
        <p:spPr>
          <a:xfrm flipV="1">
            <a:off x="3698744" y="2979805"/>
            <a:ext cx="35599" cy="68104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6" idx="0"/>
            <a:endCxn id="4" idx="2"/>
          </p:cNvCxnSpPr>
          <p:nvPr/>
        </p:nvCxnSpPr>
        <p:spPr>
          <a:xfrm flipV="1">
            <a:off x="3698741" y="2979805"/>
            <a:ext cx="1271956" cy="68104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3" idx="2"/>
            <a:endCxn id="7" idx="0"/>
          </p:cNvCxnSpPr>
          <p:nvPr/>
        </p:nvCxnSpPr>
        <p:spPr>
          <a:xfrm>
            <a:off x="3734340" y="2979805"/>
            <a:ext cx="1352464" cy="6725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 idx="2"/>
            <a:endCxn id="8" idx="0"/>
          </p:cNvCxnSpPr>
          <p:nvPr/>
        </p:nvCxnSpPr>
        <p:spPr>
          <a:xfrm>
            <a:off x="3734357" y="2979805"/>
            <a:ext cx="2838317" cy="6725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7" idx="0"/>
            <a:endCxn id="4" idx="2"/>
          </p:cNvCxnSpPr>
          <p:nvPr/>
        </p:nvCxnSpPr>
        <p:spPr>
          <a:xfrm flipH="1" flipV="1">
            <a:off x="4970705" y="2979805"/>
            <a:ext cx="116107" cy="6725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8" idx="0"/>
            <a:endCxn id="4" idx="2"/>
          </p:cNvCxnSpPr>
          <p:nvPr/>
        </p:nvCxnSpPr>
        <p:spPr>
          <a:xfrm flipH="1" flipV="1">
            <a:off x="4970697" y="2979805"/>
            <a:ext cx="1601960" cy="6725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2"/>
          <a:stretch>
            <a:fillRect/>
          </a:stretch>
        </p:blipFill>
        <p:spPr>
          <a:xfrm>
            <a:off x="1673609" y="4500162"/>
            <a:ext cx="1115415" cy="669249"/>
          </a:xfrm>
          <a:prstGeom prst="rect">
            <a:avLst/>
          </a:prstGeom>
        </p:spPr>
      </p:pic>
      <p:pic>
        <p:nvPicPr>
          <p:cNvPr id="34" name="Picture 33"/>
          <p:cNvPicPr>
            <a:picLocks noChangeAspect="1"/>
          </p:cNvPicPr>
          <p:nvPr/>
        </p:nvPicPr>
        <p:blipFill>
          <a:blip r:embed="rId2"/>
          <a:stretch>
            <a:fillRect/>
          </a:stretch>
        </p:blipFill>
        <p:spPr>
          <a:xfrm>
            <a:off x="1673609" y="4987186"/>
            <a:ext cx="1115415" cy="669249"/>
          </a:xfrm>
          <a:prstGeom prst="rect">
            <a:avLst/>
          </a:prstGeom>
        </p:spPr>
      </p:pic>
      <p:pic>
        <p:nvPicPr>
          <p:cNvPr id="35" name="Picture 34"/>
          <p:cNvPicPr>
            <a:picLocks noChangeAspect="1"/>
          </p:cNvPicPr>
          <p:nvPr/>
        </p:nvPicPr>
        <p:blipFill>
          <a:blip r:embed="rId2"/>
          <a:stretch>
            <a:fillRect/>
          </a:stretch>
        </p:blipFill>
        <p:spPr>
          <a:xfrm>
            <a:off x="3202018" y="4500162"/>
            <a:ext cx="1115415" cy="669249"/>
          </a:xfrm>
          <a:prstGeom prst="rect">
            <a:avLst/>
          </a:prstGeom>
        </p:spPr>
      </p:pic>
      <p:pic>
        <p:nvPicPr>
          <p:cNvPr id="36" name="Picture 35"/>
          <p:cNvPicPr>
            <a:picLocks noChangeAspect="1"/>
          </p:cNvPicPr>
          <p:nvPr/>
        </p:nvPicPr>
        <p:blipFill>
          <a:blip r:embed="rId2"/>
          <a:stretch>
            <a:fillRect/>
          </a:stretch>
        </p:blipFill>
        <p:spPr>
          <a:xfrm>
            <a:off x="3202018" y="4987186"/>
            <a:ext cx="1115415" cy="669249"/>
          </a:xfrm>
          <a:prstGeom prst="rect">
            <a:avLst/>
          </a:prstGeom>
        </p:spPr>
      </p:pic>
      <p:pic>
        <p:nvPicPr>
          <p:cNvPr id="37" name="Picture 36"/>
          <p:cNvPicPr>
            <a:picLocks noChangeAspect="1"/>
          </p:cNvPicPr>
          <p:nvPr/>
        </p:nvPicPr>
        <p:blipFill>
          <a:blip r:embed="rId2"/>
          <a:stretch>
            <a:fillRect/>
          </a:stretch>
        </p:blipFill>
        <p:spPr>
          <a:xfrm>
            <a:off x="4667518" y="4500162"/>
            <a:ext cx="1115415" cy="669249"/>
          </a:xfrm>
          <a:prstGeom prst="rect">
            <a:avLst/>
          </a:prstGeom>
        </p:spPr>
      </p:pic>
      <p:pic>
        <p:nvPicPr>
          <p:cNvPr id="38" name="Picture 37"/>
          <p:cNvPicPr>
            <a:picLocks noChangeAspect="1"/>
          </p:cNvPicPr>
          <p:nvPr/>
        </p:nvPicPr>
        <p:blipFill>
          <a:blip r:embed="rId2"/>
          <a:stretch>
            <a:fillRect/>
          </a:stretch>
        </p:blipFill>
        <p:spPr>
          <a:xfrm>
            <a:off x="4667518" y="4987186"/>
            <a:ext cx="1115415" cy="669249"/>
          </a:xfrm>
          <a:prstGeom prst="rect">
            <a:avLst/>
          </a:prstGeom>
        </p:spPr>
      </p:pic>
      <p:pic>
        <p:nvPicPr>
          <p:cNvPr id="39" name="Picture 38"/>
          <p:cNvPicPr>
            <a:picLocks noChangeAspect="1"/>
          </p:cNvPicPr>
          <p:nvPr/>
        </p:nvPicPr>
        <p:blipFill>
          <a:blip r:embed="rId2"/>
          <a:stretch>
            <a:fillRect/>
          </a:stretch>
        </p:blipFill>
        <p:spPr>
          <a:xfrm>
            <a:off x="6248707" y="4500162"/>
            <a:ext cx="1115415" cy="669249"/>
          </a:xfrm>
          <a:prstGeom prst="rect">
            <a:avLst/>
          </a:prstGeom>
        </p:spPr>
      </p:pic>
      <p:pic>
        <p:nvPicPr>
          <p:cNvPr id="40" name="Picture 39"/>
          <p:cNvPicPr>
            <a:picLocks noChangeAspect="1"/>
          </p:cNvPicPr>
          <p:nvPr/>
        </p:nvPicPr>
        <p:blipFill>
          <a:blip r:embed="rId2"/>
          <a:stretch>
            <a:fillRect/>
          </a:stretch>
        </p:blipFill>
        <p:spPr>
          <a:xfrm>
            <a:off x="6248707" y="4987186"/>
            <a:ext cx="1115415" cy="669249"/>
          </a:xfrm>
          <a:prstGeom prst="rect">
            <a:avLst/>
          </a:prstGeom>
        </p:spPr>
      </p:pic>
      <p:cxnSp>
        <p:nvCxnSpPr>
          <p:cNvPr id="42" name="Straight Connector 41"/>
          <p:cNvCxnSpPr/>
          <p:nvPr/>
        </p:nvCxnSpPr>
        <p:spPr>
          <a:xfrm flipH="1" flipV="1">
            <a:off x="2099578" y="3974201"/>
            <a:ext cx="11340" cy="661295"/>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2422072" y="3974202"/>
            <a:ext cx="0" cy="11952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3606648" y="4003870"/>
            <a:ext cx="11340" cy="661295"/>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929142" y="4003870"/>
            <a:ext cx="0" cy="11952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5056441" y="3974201"/>
            <a:ext cx="11340" cy="661295"/>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5378935" y="3974202"/>
            <a:ext cx="0" cy="1195209"/>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6579841" y="3997631"/>
            <a:ext cx="11340" cy="661295"/>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902335" y="3997632"/>
            <a:ext cx="0" cy="1195209"/>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673581" y="5814769"/>
            <a:ext cx="5690536" cy="646331"/>
          </a:xfrm>
          <a:prstGeom prst="rect">
            <a:avLst/>
          </a:prstGeom>
          <a:noFill/>
        </p:spPr>
        <p:txBody>
          <a:bodyPr wrap="square" rtlCol="0">
            <a:spAutoFit/>
          </a:bodyPr>
          <a:lstStyle/>
          <a:p>
            <a:pPr algn="ctr"/>
            <a:r>
              <a:rPr lang="en-US" dirty="0">
                <a:solidFill>
                  <a:prstClr val="black"/>
                </a:solidFill>
                <a:latin typeface="Calibri"/>
              </a:rPr>
              <a:t>4 racks, 2 servers/rack, Dell 4810 </a:t>
            </a:r>
            <a:r>
              <a:rPr lang="en-US" dirty="0" smtClean="0">
                <a:solidFill>
                  <a:prstClr val="black"/>
                </a:solidFill>
                <a:latin typeface="Calibri"/>
              </a:rPr>
              <a:t>bare metal, </a:t>
            </a:r>
            <a:endParaRPr lang="en-US" dirty="0">
              <a:solidFill>
                <a:prstClr val="black"/>
              </a:solidFill>
              <a:latin typeface="Calibri"/>
            </a:endParaRPr>
          </a:p>
          <a:p>
            <a:pPr algn="ctr"/>
            <a:r>
              <a:rPr lang="en-US" dirty="0">
                <a:solidFill>
                  <a:prstClr val="black"/>
                </a:solidFill>
                <a:latin typeface="Calibri"/>
              </a:rPr>
              <a:t>ONOS Cardinal controller </a:t>
            </a:r>
            <a:r>
              <a:rPr lang="en-US" dirty="0" smtClean="0">
                <a:solidFill>
                  <a:prstClr val="black"/>
                </a:solidFill>
                <a:latin typeface="Calibri"/>
              </a:rPr>
              <a:t>cluster</a:t>
            </a:r>
            <a:endParaRPr lang="en-US" dirty="0">
              <a:solidFill>
                <a:prstClr val="black"/>
              </a:solidFill>
              <a:latin typeface="Calibri"/>
            </a:endParaRPr>
          </a:p>
        </p:txBody>
      </p:sp>
      <p:sp>
        <p:nvSpPr>
          <p:cNvPr id="41" name="Rounded Rectangle 40"/>
          <p:cNvSpPr/>
          <p:nvPr/>
        </p:nvSpPr>
        <p:spPr>
          <a:xfrm>
            <a:off x="3092780" y="1970372"/>
            <a:ext cx="2540001" cy="489857"/>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alibri"/>
              </a:rPr>
              <a:t>ONOS Controller Cluster</a:t>
            </a:r>
          </a:p>
        </p:txBody>
      </p:sp>
      <p:sp>
        <p:nvSpPr>
          <p:cNvPr id="43" name="Rounded Rectangle 42"/>
          <p:cNvSpPr/>
          <p:nvPr/>
        </p:nvSpPr>
        <p:spPr>
          <a:xfrm>
            <a:off x="3092780" y="1391241"/>
            <a:ext cx="2540001" cy="489857"/>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alibri"/>
              </a:rPr>
              <a:t>Segment </a:t>
            </a:r>
            <a:r>
              <a:rPr lang="en-US" sz="1600" dirty="0" smtClean="0">
                <a:solidFill>
                  <a:srgbClr val="000000"/>
                </a:solidFill>
                <a:latin typeface="Calibri"/>
              </a:rPr>
              <a:t>Routed </a:t>
            </a:r>
          </a:p>
          <a:p>
            <a:pPr algn="ctr"/>
            <a:r>
              <a:rPr lang="en-US" sz="1600" dirty="0" smtClean="0">
                <a:solidFill>
                  <a:srgbClr val="000000"/>
                </a:solidFill>
                <a:latin typeface="Calibri"/>
              </a:rPr>
              <a:t>Fabric Control</a:t>
            </a:r>
            <a:endParaRPr lang="en-US" sz="1600" dirty="0">
              <a:solidFill>
                <a:srgbClr val="000000"/>
              </a:solidFill>
              <a:latin typeface="Calibri"/>
            </a:endParaRPr>
          </a:p>
        </p:txBody>
      </p:sp>
      <p:sp>
        <p:nvSpPr>
          <p:cNvPr id="44" name="Rounded Rectangle 43"/>
          <p:cNvSpPr/>
          <p:nvPr/>
        </p:nvSpPr>
        <p:spPr>
          <a:xfrm>
            <a:off x="1595988" y="2567201"/>
            <a:ext cx="5620149" cy="1633035"/>
          </a:xfrm>
          <a:prstGeom prst="round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TextBox 11"/>
          <p:cNvSpPr txBox="1"/>
          <p:nvPr/>
        </p:nvSpPr>
        <p:spPr>
          <a:xfrm>
            <a:off x="79907" y="2657929"/>
            <a:ext cx="1593674" cy="923330"/>
          </a:xfrm>
          <a:prstGeom prst="rect">
            <a:avLst/>
          </a:prstGeom>
          <a:noFill/>
        </p:spPr>
        <p:txBody>
          <a:bodyPr wrap="square" rtlCol="0">
            <a:spAutoFit/>
          </a:bodyPr>
          <a:lstStyle/>
          <a:p>
            <a:r>
              <a:rPr lang="en-US" dirty="0">
                <a:solidFill>
                  <a:prstClr val="black"/>
                </a:solidFill>
                <a:latin typeface="Calibri"/>
              </a:rPr>
              <a:t>SDN controlled </a:t>
            </a:r>
          </a:p>
          <a:p>
            <a:r>
              <a:rPr lang="en-US" dirty="0">
                <a:solidFill>
                  <a:prstClr val="black"/>
                </a:solidFill>
                <a:latin typeface="Calibri"/>
              </a:rPr>
              <a:t>L3 Leaf-Spine Clos fabric.</a:t>
            </a:r>
          </a:p>
        </p:txBody>
      </p:sp>
      <p:sp>
        <p:nvSpPr>
          <p:cNvPr id="68" name="Rounded Rectangle 67"/>
          <p:cNvSpPr/>
          <p:nvPr/>
        </p:nvSpPr>
        <p:spPr>
          <a:xfrm>
            <a:off x="2031546" y="2657949"/>
            <a:ext cx="993459" cy="3218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Dell</a:t>
            </a:r>
          </a:p>
        </p:txBody>
      </p:sp>
      <p:sp>
        <p:nvSpPr>
          <p:cNvPr id="69" name="Rounded Rectangle 68"/>
          <p:cNvSpPr/>
          <p:nvPr/>
        </p:nvSpPr>
        <p:spPr>
          <a:xfrm>
            <a:off x="5703563" y="2657949"/>
            <a:ext cx="993459" cy="3218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Dell</a:t>
            </a:r>
          </a:p>
        </p:txBody>
      </p:sp>
      <p:cxnSp>
        <p:nvCxnSpPr>
          <p:cNvPr id="71" name="Straight Connector 70"/>
          <p:cNvCxnSpPr>
            <a:stCxn id="5" idx="0"/>
            <a:endCxn id="68" idx="2"/>
          </p:cNvCxnSpPr>
          <p:nvPr/>
        </p:nvCxnSpPr>
        <p:spPr>
          <a:xfrm flipV="1">
            <a:off x="2292275" y="2979805"/>
            <a:ext cx="235999" cy="68104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6" idx="0"/>
            <a:endCxn id="68" idx="2"/>
          </p:cNvCxnSpPr>
          <p:nvPr/>
        </p:nvCxnSpPr>
        <p:spPr>
          <a:xfrm flipH="1" flipV="1">
            <a:off x="2528288" y="2979805"/>
            <a:ext cx="1170473" cy="68104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 idx="0"/>
            <a:endCxn id="68" idx="2"/>
          </p:cNvCxnSpPr>
          <p:nvPr/>
        </p:nvCxnSpPr>
        <p:spPr>
          <a:xfrm flipH="1" flipV="1">
            <a:off x="2528268" y="2979805"/>
            <a:ext cx="2558536" cy="6725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8" idx="0"/>
            <a:endCxn id="68" idx="2"/>
          </p:cNvCxnSpPr>
          <p:nvPr/>
        </p:nvCxnSpPr>
        <p:spPr>
          <a:xfrm flipH="1" flipV="1">
            <a:off x="2528294" y="2979805"/>
            <a:ext cx="4044389" cy="6725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5" idx="0"/>
            <a:endCxn id="69" idx="2"/>
          </p:cNvCxnSpPr>
          <p:nvPr/>
        </p:nvCxnSpPr>
        <p:spPr>
          <a:xfrm flipV="1">
            <a:off x="2292295" y="2979805"/>
            <a:ext cx="3908005" cy="68104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 idx="0"/>
            <a:endCxn id="69" idx="2"/>
          </p:cNvCxnSpPr>
          <p:nvPr/>
        </p:nvCxnSpPr>
        <p:spPr>
          <a:xfrm flipV="1">
            <a:off x="3698745" y="2979805"/>
            <a:ext cx="2501533" cy="68104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 idx="0"/>
            <a:endCxn id="69" idx="2"/>
          </p:cNvCxnSpPr>
          <p:nvPr/>
        </p:nvCxnSpPr>
        <p:spPr>
          <a:xfrm flipV="1">
            <a:off x="5086804" y="2979805"/>
            <a:ext cx="1113470" cy="6725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8" idx="0"/>
            <a:endCxn id="69" idx="2"/>
          </p:cNvCxnSpPr>
          <p:nvPr/>
        </p:nvCxnSpPr>
        <p:spPr>
          <a:xfrm flipH="1" flipV="1">
            <a:off x="6200296" y="2979805"/>
            <a:ext cx="372383" cy="6725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4225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43"/>
          <p:cNvPicPr preferRelativeResize="0"/>
          <p:nvPr/>
        </p:nvPicPr>
        <p:blipFill>
          <a:blip r:embed="rId2">
            <a:alphaModFix/>
          </a:blip>
          <a:stretch>
            <a:fillRect/>
          </a:stretch>
        </p:blipFill>
        <p:spPr>
          <a:xfrm>
            <a:off x="0" y="918875"/>
            <a:ext cx="9144000" cy="5162215"/>
          </a:xfrm>
          <a:prstGeom prst="rect">
            <a:avLst/>
          </a:prstGeom>
          <a:noFill/>
          <a:ln>
            <a:noFill/>
          </a:ln>
        </p:spPr>
      </p:pic>
      <p:sp>
        <p:nvSpPr>
          <p:cNvPr id="3" name="Title 1"/>
          <p:cNvSpPr txBox="1">
            <a:spLocks/>
          </p:cNvSpPr>
          <p:nvPr/>
        </p:nvSpPr>
        <p:spPr>
          <a:xfrm>
            <a:off x="457200" y="151171"/>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953735"/>
                </a:solidFill>
                <a:latin typeface="Calibri"/>
              </a:rPr>
              <a:t>CORD: Fabric</a:t>
            </a:r>
            <a:endParaRPr lang="en-US" sz="3200" b="1" dirty="0">
              <a:solidFill>
                <a:srgbClr val="953735"/>
              </a:solidFill>
              <a:latin typeface="Calibri"/>
            </a:endParaRPr>
          </a:p>
        </p:txBody>
      </p:sp>
      <p:sp>
        <p:nvSpPr>
          <p:cNvPr id="4" name="Rectangle 3"/>
          <p:cNvSpPr/>
          <p:nvPr/>
        </p:nvSpPr>
        <p:spPr>
          <a:xfrm>
            <a:off x="901534" y="4785887"/>
            <a:ext cx="417501" cy="211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5" name="Group 4"/>
          <p:cNvGrpSpPr/>
          <p:nvPr/>
        </p:nvGrpSpPr>
        <p:grpSpPr>
          <a:xfrm>
            <a:off x="1088177" y="3580479"/>
            <a:ext cx="835002" cy="211136"/>
            <a:chOff x="1532152" y="3384323"/>
            <a:chExt cx="835002" cy="211136"/>
          </a:xfrm>
        </p:grpSpPr>
        <p:sp>
          <p:nvSpPr>
            <p:cNvPr id="6" name="Rectangle 5"/>
            <p:cNvSpPr/>
            <p:nvPr/>
          </p:nvSpPr>
          <p:spPr>
            <a:xfrm>
              <a:off x="1949653" y="3384323"/>
              <a:ext cx="417501" cy="211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latin typeface="Calibri"/>
              </a:endParaRPr>
            </a:p>
          </p:txBody>
        </p:sp>
        <p:sp>
          <p:nvSpPr>
            <p:cNvPr id="7" name="Rectangle 6"/>
            <p:cNvSpPr/>
            <p:nvPr/>
          </p:nvSpPr>
          <p:spPr>
            <a:xfrm>
              <a:off x="1532152" y="3384323"/>
              <a:ext cx="417501" cy="21113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0000"/>
                  </a:solidFill>
                  <a:latin typeface="Calibri"/>
                </a:rPr>
                <a:t>103</a:t>
              </a:r>
              <a:endParaRPr lang="en-US" sz="1200" b="1" dirty="0">
                <a:solidFill>
                  <a:srgbClr val="000000"/>
                </a:solidFill>
                <a:latin typeface="Calibri"/>
              </a:endParaRPr>
            </a:p>
          </p:txBody>
        </p:sp>
      </p:grpSp>
      <p:sp>
        <p:nvSpPr>
          <p:cNvPr id="8" name="Rectangle 7"/>
          <p:cNvSpPr/>
          <p:nvPr/>
        </p:nvSpPr>
        <p:spPr>
          <a:xfrm>
            <a:off x="3102599" y="2314050"/>
            <a:ext cx="417501" cy="2241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4865685" y="3679519"/>
            <a:ext cx="417501" cy="2241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914274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2" nodeType="clickEffect">
                                  <p:stCondLst>
                                    <p:cond delay="0"/>
                                  </p:stCondLst>
                                  <p:childTnLst>
                                    <p:animMotion origin="layout" path="M 0 0 L 0.05085 -0.17323 " pathEditMode="relative" ptsTypes="AA">
                                      <p:cBhvr>
                                        <p:cTn id="10" dur="2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764 0.00278 L 0.16956 -0.18388 " pathEditMode="relative" rAng="0" ptsTypes="AA">
                                      <p:cBhvr>
                                        <p:cTn id="20" dur="2000" fill="hold"/>
                                        <p:tgtEl>
                                          <p:spTgt spid="5"/>
                                        </p:tgtEl>
                                        <p:attrNameLst>
                                          <p:attrName>ppt_x</p:attrName>
                                          <p:attrName>ppt_y</p:attrName>
                                        </p:attrNameLst>
                                      </p:cBhvr>
                                      <p:rCtr x="8087" y="-9333"/>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1" nodeType="clickEffect">
                                  <p:stCondLst>
                                    <p:cond delay="0"/>
                                  </p:stCondLst>
                                  <p:childTnLst>
                                    <p:animMotion origin="layout" path="M 0 0 L 0.18882 0.19407 " pathEditMode="relative" ptsTypes="AA">
                                      <p:cBhvr>
                                        <p:cTn id="30" dur="2000" fill="hold"/>
                                        <p:tgtEl>
                                          <p:spTgt spid="8"/>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xit" presetSubtype="0" fill="hold" grpId="2"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0" presetClass="path" presetSubtype="0" accel="50000" decel="50000" fill="hold" grpId="1" nodeType="withEffect">
                                  <p:stCondLst>
                                    <p:cond delay="0"/>
                                  </p:stCondLst>
                                  <p:childTnLst>
                                    <p:animMotion origin="layout" path="M 0.00052 -0.00811 L -0.04998 0.15262 " pathEditMode="relative" rAng="0" ptsTypes="AA">
                                      <p:cBhvr>
                                        <p:cTn id="38" dur="2000" fill="hold"/>
                                        <p:tgtEl>
                                          <p:spTgt spid="9"/>
                                        </p:tgtEl>
                                        <p:attrNameLst>
                                          <p:attrName>ppt_x</p:attrName>
                                          <p:attrName>ppt_y</p:attrName>
                                        </p:attrNameLst>
                                      </p:cBhvr>
                                      <p:rCtr x="-2534" y="80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8" grpId="0" animBg="1"/>
      <p:bldP spid="8" grpId="1" animBg="1"/>
      <p:bldP spid="8" grpId="2"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Shape 55"/>
          <p:cNvPicPr preferRelativeResize="0"/>
          <p:nvPr/>
        </p:nvPicPr>
        <p:blipFill>
          <a:blip r:embed="rId3">
            <a:alphaModFix/>
          </a:blip>
          <a:stretch>
            <a:fillRect/>
          </a:stretch>
        </p:blipFill>
        <p:spPr>
          <a:xfrm>
            <a:off x="-1" y="911424"/>
            <a:ext cx="9144001" cy="5106199"/>
          </a:xfrm>
          <a:prstGeom prst="rect">
            <a:avLst/>
          </a:prstGeom>
          <a:noFill/>
          <a:ln>
            <a:noFill/>
          </a:ln>
        </p:spPr>
      </p:pic>
      <p:sp>
        <p:nvSpPr>
          <p:cNvPr id="5" name="Title 1"/>
          <p:cNvSpPr txBox="1">
            <a:spLocks/>
          </p:cNvSpPr>
          <p:nvPr/>
        </p:nvSpPr>
        <p:spPr>
          <a:xfrm>
            <a:off x="457200" y="151171"/>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953735"/>
                </a:solidFill>
                <a:latin typeface="Calibri"/>
              </a:rPr>
              <a:t>ECMP Routing</a:t>
            </a:r>
            <a:endParaRPr lang="en-US" sz="3200" b="1" dirty="0">
              <a:solidFill>
                <a:srgbClr val="953735"/>
              </a:solidFill>
              <a:latin typeface="Calibri"/>
            </a:endParaRPr>
          </a:p>
        </p:txBody>
      </p:sp>
    </p:spTree>
    <p:extLst>
      <p:ext uri="{BB962C8B-B14F-4D97-AF65-F5344CB8AC3E}">
        <p14:creationId xmlns:p14="http://schemas.microsoft.com/office/powerpoint/2010/main" val="87759969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14"/>
          <p:cNvPicPr preferRelativeResize="0"/>
          <p:nvPr/>
        </p:nvPicPr>
        <p:blipFill>
          <a:blip r:embed="rId2">
            <a:alphaModFix/>
          </a:blip>
          <a:stretch>
            <a:fillRect/>
          </a:stretch>
        </p:blipFill>
        <p:spPr>
          <a:xfrm>
            <a:off x="185849" y="970496"/>
            <a:ext cx="8848526" cy="4759560"/>
          </a:xfrm>
          <a:prstGeom prst="rect">
            <a:avLst/>
          </a:prstGeom>
          <a:noFill/>
          <a:ln>
            <a:noFill/>
          </a:ln>
        </p:spPr>
      </p:pic>
      <p:sp>
        <p:nvSpPr>
          <p:cNvPr id="3" name="Title 1"/>
          <p:cNvSpPr txBox="1">
            <a:spLocks/>
          </p:cNvSpPr>
          <p:nvPr/>
        </p:nvSpPr>
        <p:spPr>
          <a:xfrm>
            <a:off x="457200" y="151171"/>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953735"/>
                </a:solidFill>
                <a:latin typeface="Calibri"/>
              </a:rPr>
              <a:t>Control Plane Failure Recovery</a:t>
            </a:r>
            <a:endParaRPr lang="en-US" sz="3200" b="1" dirty="0">
              <a:solidFill>
                <a:srgbClr val="953735"/>
              </a:solidFill>
              <a:latin typeface="Calibri"/>
            </a:endParaRPr>
          </a:p>
        </p:txBody>
      </p:sp>
    </p:spTree>
    <p:extLst>
      <p:ext uri="{BB962C8B-B14F-4D97-AF65-F5344CB8AC3E}">
        <p14:creationId xmlns:p14="http://schemas.microsoft.com/office/powerpoint/2010/main" val="33471465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26" y="856358"/>
            <a:ext cx="6803784" cy="5509200"/>
          </a:xfrm>
          <a:prstGeom prst="rect">
            <a:avLst/>
          </a:prstGeom>
          <a:noFill/>
        </p:spPr>
        <p:txBody>
          <a:bodyPr wrap="square" rtlCol="0">
            <a:spAutoFit/>
          </a:bodyPr>
          <a:lstStyle/>
          <a:p>
            <a:pPr marL="285750" indent="-285750">
              <a:buFont typeface="Arial"/>
              <a:buChar char="•"/>
            </a:pPr>
            <a:r>
              <a:rPr lang="en-US" sz="3200">
                <a:solidFill>
                  <a:srgbClr val="595959"/>
                </a:solidFill>
              </a:rPr>
              <a:t>OpenFlow 1.3</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Segment Routing </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Leaf-Spine Fabric</a:t>
            </a:r>
          </a:p>
          <a:p>
            <a:pPr marL="285750" indent="-285750">
              <a:buFont typeface="Arial"/>
              <a:buChar char="•"/>
            </a:pPr>
            <a:endParaRPr lang="en-US" sz="3200"/>
          </a:p>
          <a:p>
            <a:pPr marL="285750" indent="-285750">
              <a:buFont typeface="Arial"/>
              <a:buChar char="•"/>
            </a:pPr>
            <a:r>
              <a:rPr lang="en-US" sz="3200" b="1"/>
              <a:t>Broadcom’s OF-DPA</a:t>
            </a:r>
          </a:p>
          <a:p>
            <a:pPr marL="285750" indent="-285750">
              <a:buFont typeface="Arial"/>
              <a:buChar char="•"/>
            </a:pPr>
            <a:endParaRPr lang="en-US" sz="3200"/>
          </a:p>
          <a:p>
            <a:pPr marL="285750" indent="-285750">
              <a:buFont typeface="Arial"/>
              <a:buChar char="•"/>
            </a:pPr>
            <a:r>
              <a:rPr lang="en-US" sz="3200">
                <a:solidFill>
                  <a:srgbClr val="595959"/>
                </a:solidFill>
              </a:rPr>
              <a:t>Analytics driven Traffic Engineering</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ONOS &amp; Flow-Objectives</a:t>
            </a:r>
          </a:p>
        </p:txBody>
      </p:sp>
      <p:sp>
        <p:nvSpPr>
          <p:cNvPr id="3" name="Title 1"/>
          <p:cNvSpPr txBox="1">
            <a:spLocks/>
          </p:cNvSpPr>
          <p:nvPr/>
        </p:nvSpPr>
        <p:spPr>
          <a:xfrm>
            <a:off x="457200" y="60465"/>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latin typeface="Calibri"/>
              </a:rPr>
              <a:t>Outline</a:t>
            </a:r>
            <a:endParaRPr lang="en-US" sz="3600" dirty="0">
              <a:solidFill>
                <a:prstClr val="black"/>
              </a:solidFill>
              <a:latin typeface="Calibri"/>
            </a:endParaRPr>
          </a:p>
        </p:txBody>
      </p:sp>
    </p:spTree>
    <p:extLst>
      <p:ext uri="{BB962C8B-B14F-4D97-AF65-F5344CB8AC3E}">
        <p14:creationId xmlns:p14="http://schemas.microsoft.com/office/powerpoint/2010/main" val="3510525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a:stCxn id="60" idx="0"/>
          </p:cNvCxnSpPr>
          <p:nvPr/>
        </p:nvCxnSpPr>
        <p:spPr>
          <a:xfrm>
            <a:off x="558896" y="2248757"/>
            <a:ext cx="8069613" cy="764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 name="Rounded Rectangle 3"/>
          <p:cNvSpPr/>
          <p:nvPr/>
        </p:nvSpPr>
        <p:spPr>
          <a:xfrm>
            <a:off x="2031353" y="2010877"/>
            <a:ext cx="914400" cy="45591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prstClr val="white"/>
                </a:solidFill>
                <a:latin typeface="Calibri"/>
              </a:rPr>
              <a:t>Leaf</a:t>
            </a:r>
            <a:endParaRPr lang="en-US" dirty="0">
              <a:solidFill>
                <a:prstClr val="white"/>
              </a:solidFill>
              <a:latin typeface="Calibri"/>
            </a:endParaRPr>
          </a:p>
        </p:txBody>
      </p:sp>
      <p:sp>
        <p:nvSpPr>
          <p:cNvPr id="5" name="Rounded Rectangle 4"/>
          <p:cNvSpPr/>
          <p:nvPr/>
        </p:nvSpPr>
        <p:spPr>
          <a:xfrm>
            <a:off x="3828167" y="2010877"/>
            <a:ext cx="914400" cy="4559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Spine</a:t>
            </a:r>
            <a:endParaRPr lang="en-US" dirty="0">
              <a:solidFill>
                <a:prstClr val="white"/>
              </a:solidFill>
              <a:latin typeface="Calibri"/>
            </a:endParaRPr>
          </a:p>
        </p:txBody>
      </p:sp>
      <p:sp>
        <p:nvSpPr>
          <p:cNvPr id="6" name="Rounded Rectangle 5"/>
          <p:cNvSpPr/>
          <p:nvPr/>
        </p:nvSpPr>
        <p:spPr>
          <a:xfrm>
            <a:off x="5567996" y="2010877"/>
            <a:ext cx="914400" cy="45591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prstClr val="white"/>
                </a:solidFill>
                <a:latin typeface="Calibri"/>
              </a:rPr>
              <a:t>Leaf</a:t>
            </a:r>
            <a:endParaRPr lang="en-US" dirty="0">
              <a:solidFill>
                <a:prstClr val="white"/>
              </a:solidFill>
              <a:latin typeface="Calibri"/>
            </a:endParaRPr>
          </a:p>
        </p:txBody>
      </p:sp>
      <p:sp>
        <p:nvSpPr>
          <p:cNvPr id="9" name="Oval 8"/>
          <p:cNvSpPr/>
          <p:nvPr/>
        </p:nvSpPr>
        <p:spPr>
          <a:xfrm>
            <a:off x="7296090" y="2027158"/>
            <a:ext cx="757076" cy="455911"/>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prstClr val="white"/>
                </a:solidFill>
                <a:latin typeface="Calibri"/>
              </a:rPr>
              <a:t>OVS</a:t>
            </a:r>
            <a:endParaRPr lang="en-US" sz="1400" dirty="0">
              <a:solidFill>
                <a:prstClr val="white"/>
              </a:solidFill>
              <a:latin typeface="Calibri"/>
            </a:endParaRPr>
          </a:p>
        </p:txBody>
      </p:sp>
      <p:sp>
        <p:nvSpPr>
          <p:cNvPr id="14" name="Rectangle 13"/>
          <p:cNvSpPr/>
          <p:nvPr/>
        </p:nvSpPr>
        <p:spPr>
          <a:xfrm>
            <a:off x="102576" y="490329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 </a:t>
            </a:r>
          </a:p>
          <a:p>
            <a:pPr algn="ctr"/>
            <a:r>
              <a:rPr lang="en-US" sz="800" b="1" dirty="0" smtClean="0">
                <a:solidFill>
                  <a:prstClr val="black"/>
                </a:solidFill>
                <a:latin typeface="Calibri"/>
              </a:rPr>
              <a:t>of Service 2</a:t>
            </a:r>
            <a:endParaRPr lang="en-US" sz="800" b="1" dirty="0">
              <a:solidFill>
                <a:prstClr val="black"/>
              </a:solidFill>
              <a:latin typeface="Calibri"/>
            </a:endParaRPr>
          </a:p>
        </p:txBody>
      </p:sp>
      <p:sp>
        <p:nvSpPr>
          <p:cNvPr id="23" name="Rectangle 22"/>
          <p:cNvSpPr/>
          <p:nvPr/>
        </p:nvSpPr>
        <p:spPr>
          <a:xfrm>
            <a:off x="102576" y="526151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 </a:t>
            </a:r>
          </a:p>
          <a:p>
            <a:pPr algn="ctr"/>
            <a:r>
              <a:rPr lang="en-US" sz="800" dirty="0" smtClean="0">
                <a:solidFill>
                  <a:prstClr val="black"/>
                </a:solidFill>
                <a:latin typeface="Calibri"/>
              </a:rPr>
              <a:t>of S1B</a:t>
            </a:r>
            <a:endParaRPr lang="en-US" sz="800" dirty="0">
              <a:solidFill>
                <a:prstClr val="black"/>
              </a:solidFill>
              <a:latin typeface="Calibri"/>
            </a:endParaRPr>
          </a:p>
        </p:txBody>
      </p:sp>
      <p:sp>
        <p:nvSpPr>
          <p:cNvPr id="26" name="Rectangle 25"/>
          <p:cNvSpPr/>
          <p:nvPr/>
        </p:nvSpPr>
        <p:spPr>
          <a:xfrm>
            <a:off x="102576" y="562331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34" name="Rectangle 33"/>
          <p:cNvSpPr/>
          <p:nvPr/>
        </p:nvSpPr>
        <p:spPr>
          <a:xfrm>
            <a:off x="3030381" y="2756299"/>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dirty="0" smtClean="0">
                <a:solidFill>
                  <a:prstClr val="black"/>
                </a:solidFill>
                <a:latin typeface="Calibri"/>
              </a:rPr>
              <a:t>spine</a:t>
            </a:r>
            <a:endParaRPr lang="en-US" sz="800" dirty="0">
              <a:solidFill>
                <a:prstClr val="black"/>
              </a:solidFill>
              <a:latin typeface="Calibri"/>
            </a:endParaRPr>
          </a:p>
        </p:txBody>
      </p:sp>
      <p:sp>
        <p:nvSpPr>
          <p:cNvPr id="35" name="Rectangle 34"/>
          <p:cNvSpPr/>
          <p:nvPr/>
        </p:nvSpPr>
        <p:spPr>
          <a:xfrm>
            <a:off x="3030381" y="311223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p>
          <a:p>
            <a:pPr algn="ctr"/>
            <a:r>
              <a:rPr lang="en-US" sz="800" dirty="0" smtClean="0">
                <a:solidFill>
                  <a:prstClr val="black"/>
                </a:solidFill>
                <a:latin typeface="Calibri"/>
              </a:rPr>
              <a:t>leaf</a:t>
            </a:r>
            <a:endParaRPr lang="en-US" sz="800" dirty="0">
              <a:solidFill>
                <a:prstClr val="black"/>
              </a:solidFill>
              <a:latin typeface="Calibri"/>
            </a:endParaRPr>
          </a:p>
        </p:txBody>
      </p:sp>
      <p:sp>
        <p:nvSpPr>
          <p:cNvPr id="36" name="Rectangle 35"/>
          <p:cNvSpPr/>
          <p:nvPr/>
        </p:nvSpPr>
        <p:spPr>
          <a:xfrm>
            <a:off x="3030381" y="347044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SR Label</a:t>
            </a:r>
            <a:endParaRPr lang="en-US" sz="800" dirty="0">
              <a:solidFill>
                <a:prstClr val="black"/>
              </a:solidFill>
              <a:latin typeface="Calibri"/>
            </a:endParaRPr>
          </a:p>
        </p:txBody>
      </p:sp>
      <p:sp>
        <p:nvSpPr>
          <p:cNvPr id="37" name="Rectangle 36"/>
          <p:cNvSpPr/>
          <p:nvPr/>
        </p:nvSpPr>
        <p:spPr>
          <a:xfrm>
            <a:off x="3030381" y="383452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IP</a:t>
            </a:r>
          </a:p>
          <a:p>
            <a:pPr algn="ctr"/>
            <a:r>
              <a:rPr lang="en-US" sz="800" dirty="0" err="1" smtClean="0">
                <a:solidFill>
                  <a:prstClr val="black"/>
                </a:solidFill>
                <a:latin typeface="Calibri"/>
              </a:rPr>
              <a:t>infrastucture</a:t>
            </a:r>
            <a:endParaRPr lang="en-US" sz="800" dirty="0">
              <a:solidFill>
                <a:prstClr val="black"/>
              </a:solidFill>
              <a:latin typeface="Calibri"/>
            </a:endParaRPr>
          </a:p>
        </p:txBody>
      </p:sp>
      <p:sp>
        <p:nvSpPr>
          <p:cNvPr id="61" name="Rectangle 60"/>
          <p:cNvSpPr/>
          <p:nvPr/>
        </p:nvSpPr>
        <p:spPr>
          <a:xfrm>
            <a:off x="3030381" y="419273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UDP</a:t>
            </a:r>
            <a:endParaRPr lang="en-US" sz="800" dirty="0">
              <a:solidFill>
                <a:prstClr val="black"/>
              </a:solidFill>
              <a:latin typeface="Calibri"/>
            </a:endParaRPr>
          </a:p>
        </p:txBody>
      </p:sp>
      <p:sp>
        <p:nvSpPr>
          <p:cNvPr id="62" name="Rectangle 61"/>
          <p:cNvSpPr/>
          <p:nvPr/>
        </p:nvSpPr>
        <p:spPr>
          <a:xfrm>
            <a:off x="3030381" y="4550953"/>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VXLAN</a:t>
            </a:r>
          </a:p>
          <a:p>
            <a:pPr algn="ctr"/>
            <a:r>
              <a:rPr lang="en-US" sz="800" dirty="0" smtClean="0">
                <a:solidFill>
                  <a:prstClr val="black"/>
                </a:solidFill>
                <a:latin typeface="Calibri"/>
              </a:rPr>
              <a:t>VNI=S2</a:t>
            </a:r>
            <a:endParaRPr lang="en-US" sz="800" dirty="0">
              <a:solidFill>
                <a:prstClr val="black"/>
              </a:solidFill>
              <a:latin typeface="Calibri"/>
            </a:endParaRPr>
          </a:p>
        </p:txBody>
      </p:sp>
      <p:sp>
        <p:nvSpPr>
          <p:cNvPr id="63" name="Rectangle 62"/>
          <p:cNvSpPr/>
          <p:nvPr/>
        </p:nvSpPr>
        <p:spPr>
          <a:xfrm>
            <a:off x="3030381" y="490688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dirty="0" smtClean="0">
                <a:solidFill>
                  <a:prstClr val="black"/>
                </a:solidFill>
                <a:latin typeface="Calibri"/>
              </a:rPr>
              <a:t>of S2C</a:t>
            </a:r>
            <a:endParaRPr lang="en-US" sz="800" dirty="0">
              <a:solidFill>
                <a:prstClr val="black"/>
              </a:solidFill>
              <a:latin typeface="Calibri"/>
            </a:endParaRPr>
          </a:p>
        </p:txBody>
      </p:sp>
      <p:sp>
        <p:nvSpPr>
          <p:cNvPr id="64" name="Rectangle 63"/>
          <p:cNvSpPr/>
          <p:nvPr/>
        </p:nvSpPr>
        <p:spPr>
          <a:xfrm>
            <a:off x="3030381" y="526510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 </a:t>
            </a:r>
          </a:p>
          <a:p>
            <a:pPr algn="ctr"/>
            <a:r>
              <a:rPr lang="en-US" sz="800" dirty="0" smtClean="0">
                <a:solidFill>
                  <a:prstClr val="black"/>
                </a:solidFill>
                <a:latin typeface="Calibri"/>
              </a:rPr>
              <a:t>of S1B</a:t>
            </a:r>
            <a:endParaRPr lang="en-US" sz="800" dirty="0">
              <a:solidFill>
                <a:prstClr val="black"/>
              </a:solidFill>
              <a:latin typeface="Calibri"/>
            </a:endParaRPr>
          </a:p>
        </p:txBody>
      </p:sp>
      <p:sp>
        <p:nvSpPr>
          <p:cNvPr id="65" name="Rectangle 64"/>
          <p:cNvSpPr/>
          <p:nvPr/>
        </p:nvSpPr>
        <p:spPr>
          <a:xfrm>
            <a:off x="3030381" y="562917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76" name="Rectangle 75"/>
          <p:cNvSpPr/>
          <p:nvPr/>
        </p:nvSpPr>
        <p:spPr>
          <a:xfrm>
            <a:off x="8053166" y="490814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dirty="0" smtClean="0">
                <a:solidFill>
                  <a:prstClr val="black"/>
                </a:solidFill>
                <a:latin typeface="Calibri"/>
              </a:rPr>
              <a:t>of S2C</a:t>
            </a:r>
            <a:endParaRPr lang="en-US" sz="800" dirty="0">
              <a:solidFill>
                <a:prstClr val="black"/>
              </a:solidFill>
              <a:latin typeface="Calibri"/>
            </a:endParaRPr>
          </a:p>
        </p:txBody>
      </p:sp>
      <p:sp>
        <p:nvSpPr>
          <p:cNvPr id="77" name="Rectangle 76"/>
          <p:cNvSpPr/>
          <p:nvPr/>
        </p:nvSpPr>
        <p:spPr>
          <a:xfrm>
            <a:off x="8053166" y="526636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p>
          <a:p>
            <a:pPr algn="ctr"/>
            <a:r>
              <a:rPr lang="en-US" sz="800" dirty="0">
                <a:solidFill>
                  <a:prstClr val="black"/>
                </a:solidFill>
                <a:latin typeface="Calibri"/>
              </a:rPr>
              <a:t>o</a:t>
            </a:r>
            <a:r>
              <a:rPr lang="en-US" sz="800" dirty="0" smtClean="0">
                <a:solidFill>
                  <a:prstClr val="black"/>
                </a:solidFill>
                <a:latin typeface="Calibri"/>
              </a:rPr>
              <a:t>f S1B</a:t>
            </a:r>
            <a:endParaRPr lang="en-US" sz="800" dirty="0">
              <a:solidFill>
                <a:prstClr val="black"/>
              </a:solidFill>
              <a:latin typeface="Calibri"/>
            </a:endParaRPr>
          </a:p>
        </p:txBody>
      </p:sp>
      <p:sp>
        <p:nvSpPr>
          <p:cNvPr id="80" name="Rectangle 79"/>
          <p:cNvSpPr/>
          <p:nvPr/>
        </p:nvSpPr>
        <p:spPr>
          <a:xfrm>
            <a:off x="8053166" y="5630466"/>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86" name="TextBox 85"/>
          <p:cNvSpPr txBox="1"/>
          <p:nvPr/>
        </p:nvSpPr>
        <p:spPr>
          <a:xfrm>
            <a:off x="2314005" y="3489012"/>
            <a:ext cx="773363" cy="338554"/>
          </a:xfrm>
          <a:prstGeom prst="rect">
            <a:avLst/>
          </a:prstGeom>
          <a:noFill/>
        </p:spPr>
        <p:txBody>
          <a:bodyPr wrap="square" rtlCol="0">
            <a:spAutoFit/>
          </a:bodyPr>
          <a:lstStyle/>
          <a:p>
            <a:pPr algn="r"/>
            <a:r>
              <a:rPr lang="en-US" sz="800" dirty="0" smtClean="0">
                <a:solidFill>
                  <a:prstClr val="black"/>
                </a:solidFill>
                <a:latin typeface="Calibri"/>
              </a:rPr>
              <a:t>represents</a:t>
            </a:r>
          </a:p>
          <a:p>
            <a:pPr algn="r"/>
            <a:r>
              <a:rPr lang="en-US" sz="800" dirty="0" err="1" smtClean="0">
                <a:solidFill>
                  <a:prstClr val="black"/>
                </a:solidFill>
                <a:latin typeface="Calibri"/>
              </a:rPr>
              <a:t>Dst</a:t>
            </a:r>
            <a:r>
              <a:rPr lang="en-US" sz="800" dirty="0" smtClean="0">
                <a:solidFill>
                  <a:prstClr val="black"/>
                </a:solidFill>
                <a:latin typeface="Calibri"/>
              </a:rPr>
              <a:t>. leaf </a:t>
            </a:r>
            <a:r>
              <a:rPr lang="en-US" sz="800" dirty="0" err="1" smtClean="0">
                <a:solidFill>
                  <a:prstClr val="black"/>
                </a:solidFill>
                <a:latin typeface="Calibri"/>
              </a:rPr>
              <a:t>sw</a:t>
            </a:r>
            <a:endParaRPr lang="en-US" sz="800" dirty="0">
              <a:solidFill>
                <a:prstClr val="black"/>
              </a:solidFill>
              <a:latin typeface="Calibri"/>
            </a:endParaRPr>
          </a:p>
        </p:txBody>
      </p:sp>
      <p:sp>
        <p:nvSpPr>
          <p:cNvPr id="89" name="TextBox 88"/>
          <p:cNvSpPr txBox="1"/>
          <p:nvPr/>
        </p:nvSpPr>
        <p:spPr>
          <a:xfrm>
            <a:off x="2081908" y="1522009"/>
            <a:ext cx="699486" cy="400110"/>
          </a:xfrm>
          <a:prstGeom prst="rect">
            <a:avLst/>
          </a:prstGeom>
          <a:noFill/>
        </p:spPr>
        <p:txBody>
          <a:bodyPr wrap="square" rtlCol="0">
            <a:spAutoFit/>
          </a:bodyPr>
          <a:lstStyle/>
          <a:p>
            <a:r>
              <a:rPr lang="en-US" sz="1000" dirty="0" err="1" smtClean="0">
                <a:solidFill>
                  <a:prstClr val="black"/>
                </a:solidFill>
                <a:latin typeface="Calibri"/>
              </a:rPr>
              <a:t>Dst</a:t>
            </a:r>
            <a:r>
              <a:rPr lang="en-US" sz="1000" dirty="0" smtClean="0">
                <a:solidFill>
                  <a:prstClr val="black"/>
                </a:solidFill>
                <a:latin typeface="Calibri"/>
              </a:rPr>
              <a:t> IP</a:t>
            </a:r>
          </a:p>
          <a:p>
            <a:r>
              <a:rPr lang="en-US" sz="1000" dirty="0" smtClean="0">
                <a:solidFill>
                  <a:prstClr val="black"/>
                </a:solidFill>
                <a:latin typeface="Calibri"/>
              </a:rPr>
              <a:t>lookup</a:t>
            </a:r>
            <a:endParaRPr lang="en-US" sz="1000" dirty="0">
              <a:solidFill>
                <a:prstClr val="black"/>
              </a:solidFill>
              <a:latin typeface="Calibri"/>
            </a:endParaRPr>
          </a:p>
        </p:txBody>
      </p:sp>
      <p:sp>
        <p:nvSpPr>
          <p:cNvPr id="90" name="TextBox 89"/>
          <p:cNvSpPr txBox="1"/>
          <p:nvPr/>
        </p:nvSpPr>
        <p:spPr>
          <a:xfrm>
            <a:off x="3961674" y="1522009"/>
            <a:ext cx="699486" cy="400110"/>
          </a:xfrm>
          <a:prstGeom prst="rect">
            <a:avLst/>
          </a:prstGeom>
          <a:noFill/>
        </p:spPr>
        <p:txBody>
          <a:bodyPr wrap="square" rtlCol="0">
            <a:spAutoFit/>
          </a:bodyPr>
          <a:lstStyle/>
          <a:p>
            <a:r>
              <a:rPr lang="en-US" sz="1000" dirty="0" smtClean="0">
                <a:solidFill>
                  <a:prstClr val="black"/>
                </a:solidFill>
                <a:latin typeface="Calibri"/>
              </a:rPr>
              <a:t>SR Label Lookup</a:t>
            </a:r>
            <a:endParaRPr lang="en-US" sz="1000" dirty="0">
              <a:solidFill>
                <a:prstClr val="black"/>
              </a:solidFill>
              <a:latin typeface="Calibri"/>
            </a:endParaRPr>
          </a:p>
        </p:txBody>
      </p:sp>
      <p:sp>
        <p:nvSpPr>
          <p:cNvPr id="91" name="TextBox 90"/>
          <p:cNvSpPr txBox="1"/>
          <p:nvPr/>
        </p:nvSpPr>
        <p:spPr>
          <a:xfrm>
            <a:off x="5677081" y="1522009"/>
            <a:ext cx="699486" cy="400110"/>
          </a:xfrm>
          <a:prstGeom prst="rect">
            <a:avLst/>
          </a:prstGeom>
          <a:noFill/>
        </p:spPr>
        <p:txBody>
          <a:bodyPr wrap="square" rtlCol="0">
            <a:spAutoFit/>
          </a:bodyPr>
          <a:lstStyle/>
          <a:p>
            <a:r>
              <a:rPr lang="en-US" sz="1000" dirty="0" err="1" smtClean="0">
                <a:solidFill>
                  <a:prstClr val="black"/>
                </a:solidFill>
                <a:latin typeface="Calibri"/>
              </a:rPr>
              <a:t>Dst</a:t>
            </a:r>
            <a:r>
              <a:rPr lang="en-US" sz="1000" dirty="0" smtClean="0">
                <a:solidFill>
                  <a:prstClr val="black"/>
                </a:solidFill>
                <a:latin typeface="Calibri"/>
              </a:rPr>
              <a:t> IP Lookup</a:t>
            </a:r>
            <a:endParaRPr lang="en-US" sz="1000" dirty="0">
              <a:solidFill>
                <a:prstClr val="black"/>
              </a:solidFill>
              <a:latin typeface="Calibri"/>
            </a:endParaRPr>
          </a:p>
        </p:txBody>
      </p:sp>
      <p:sp>
        <p:nvSpPr>
          <p:cNvPr id="94" name="Left Brace 93"/>
          <p:cNvSpPr/>
          <p:nvPr/>
        </p:nvSpPr>
        <p:spPr>
          <a:xfrm rot="5400000">
            <a:off x="4157009" y="-1000468"/>
            <a:ext cx="250288" cy="4400489"/>
          </a:xfrm>
          <a:prstGeom prst="leftBrace">
            <a:avLst>
              <a:gd name="adj1" fmla="val 159375"/>
              <a:gd name="adj2" fmla="val 49815"/>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5" name="TextBox 94"/>
          <p:cNvSpPr txBox="1"/>
          <p:nvPr/>
        </p:nvSpPr>
        <p:spPr>
          <a:xfrm>
            <a:off x="3383686" y="693975"/>
            <a:ext cx="1639119" cy="276999"/>
          </a:xfrm>
          <a:prstGeom prst="rect">
            <a:avLst/>
          </a:prstGeom>
          <a:noFill/>
        </p:spPr>
        <p:txBody>
          <a:bodyPr wrap="square" rtlCol="0">
            <a:spAutoFit/>
          </a:bodyPr>
          <a:lstStyle/>
          <a:p>
            <a:pPr algn="ctr"/>
            <a:r>
              <a:rPr lang="en-US" sz="1200" dirty="0" smtClean="0">
                <a:solidFill>
                  <a:prstClr val="black"/>
                </a:solidFill>
                <a:latin typeface="Calibri"/>
              </a:rPr>
              <a:t>Fabric</a:t>
            </a:r>
            <a:endParaRPr lang="en-US" sz="1200" dirty="0">
              <a:solidFill>
                <a:prstClr val="black"/>
              </a:solidFill>
              <a:latin typeface="Calibri"/>
            </a:endParaRPr>
          </a:p>
        </p:txBody>
      </p:sp>
      <p:sp>
        <p:nvSpPr>
          <p:cNvPr id="96" name="Left Brace 95"/>
          <p:cNvSpPr/>
          <p:nvPr/>
        </p:nvSpPr>
        <p:spPr>
          <a:xfrm rot="5400000">
            <a:off x="8049110" y="321613"/>
            <a:ext cx="250288" cy="1756328"/>
          </a:xfrm>
          <a:prstGeom prst="leftBrace">
            <a:avLst>
              <a:gd name="adj1" fmla="val 39031"/>
              <a:gd name="adj2" fmla="val 49815"/>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7" name="TextBox 96"/>
          <p:cNvSpPr txBox="1"/>
          <p:nvPr/>
        </p:nvSpPr>
        <p:spPr>
          <a:xfrm>
            <a:off x="7409483" y="707875"/>
            <a:ext cx="1639119" cy="276999"/>
          </a:xfrm>
          <a:prstGeom prst="rect">
            <a:avLst/>
          </a:prstGeom>
          <a:noFill/>
        </p:spPr>
        <p:txBody>
          <a:bodyPr wrap="square" rtlCol="0">
            <a:spAutoFit/>
          </a:bodyPr>
          <a:lstStyle/>
          <a:p>
            <a:pPr algn="ctr"/>
            <a:r>
              <a:rPr lang="en-US" sz="1200" dirty="0" smtClean="0">
                <a:solidFill>
                  <a:prstClr val="black"/>
                </a:solidFill>
                <a:latin typeface="Calibri"/>
              </a:rPr>
              <a:t>Server</a:t>
            </a:r>
            <a:endParaRPr lang="en-US" sz="1200" dirty="0">
              <a:solidFill>
                <a:prstClr val="black"/>
              </a:solidFill>
              <a:latin typeface="Calibri"/>
            </a:endParaRPr>
          </a:p>
        </p:txBody>
      </p:sp>
      <p:sp>
        <p:nvSpPr>
          <p:cNvPr id="98" name="Left Brace 97"/>
          <p:cNvSpPr/>
          <p:nvPr/>
        </p:nvSpPr>
        <p:spPr>
          <a:xfrm rot="5400000">
            <a:off x="638675" y="457571"/>
            <a:ext cx="250287" cy="1484413"/>
          </a:xfrm>
          <a:prstGeom prst="leftBrace">
            <a:avLst>
              <a:gd name="adj1" fmla="val 22768"/>
              <a:gd name="adj2" fmla="val 49815"/>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9" name="TextBox 98"/>
          <p:cNvSpPr txBox="1"/>
          <p:nvPr/>
        </p:nvSpPr>
        <p:spPr>
          <a:xfrm>
            <a:off x="21612" y="693975"/>
            <a:ext cx="973585" cy="276999"/>
          </a:xfrm>
          <a:prstGeom prst="rect">
            <a:avLst/>
          </a:prstGeom>
          <a:noFill/>
        </p:spPr>
        <p:txBody>
          <a:bodyPr wrap="square" rtlCol="0">
            <a:spAutoFit/>
          </a:bodyPr>
          <a:lstStyle/>
          <a:p>
            <a:pPr algn="ctr"/>
            <a:r>
              <a:rPr lang="en-US" sz="1200" dirty="0" smtClean="0">
                <a:solidFill>
                  <a:prstClr val="black"/>
                </a:solidFill>
                <a:latin typeface="Calibri"/>
              </a:rPr>
              <a:t>Server</a:t>
            </a:r>
            <a:endParaRPr lang="en-US" sz="1200" dirty="0">
              <a:solidFill>
                <a:prstClr val="black"/>
              </a:solidFill>
              <a:latin typeface="Calibri"/>
            </a:endParaRPr>
          </a:p>
        </p:txBody>
      </p:sp>
      <p:sp>
        <p:nvSpPr>
          <p:cNvPr id="59" name="TextBox 58"/>
          <p:cNvSpPr txBox="1"/>
          <p:nvPr/>
        </p:nvSpPr>
        <p:spPr>
          <a:xfrm>
            <a:off x="1318193" y="41686"/>
            <a:ext cx="6260875" cy="523220"/>
          </a:xfrm>
          <a:prstGeom prst="rect">
            <a:avLst/>
          </a:prstGeom>
          <a:noFill/>
        </p:spPr>
        <p:txBody>
          <a:bodyPr wrap="square" rtlCol="0">
            <a:spAutoFit/>
          </a:bodyPr>
          <a:lstStyle/>
          <a:p>
            <a:pPr algn="ctr"/>
            <a:r>
              <a:rPr lang="en-US" sz="2800" dirty="0" smtClean="0">
                <a:solidFill>
                  <a:prstClr val="black"/>
                </a:solidFill>
                <a:latin typeface="Calibri"/>
              </a:rPr>
              <a:t>From </a:t>
            </a:r>
            <a:r>
              <a:rPr lang="en-US" sz="2800" dirty="0" err="1" smtClean="0">
                <a:solidFill>
                  <a:prstClr val="black"/>
                </a:solidFill>
                <a:latin typeface="Calibri"/>
              </a:rPr>
              <a:t>vCPE</a:t>
            </a:r>
            <a:r>
              <a:rPr lang="en-US" sz="2800" dirty="0" smtClean="0">
                <a:solidFill>
                  <a:prstClr val="black"/>
                </a:solidFill>
                <a:latin typeface="Calibri"/>
              </a:rPr>
              <a:t> to S1, or from S1 to S2, etc.</a:t>
            </a:r>
            <a:endParaRPr lang="en-US" sz="2800" dirty="0">
              <a:solidFill>
                <a:prstClr val="black"/>
              </a:solidFill>
              <a:latin typeface="Calibri"/>
            </a:endParaRPr>
          </a:p>
        </p:txBody>
      </p:sp>
      <p:sp>
        <p:nvSpPr>
          <p:cNvPr id="60" name="Hexagon 59"/>
          <p:cNvSpPr/>
          <p:nvPr/>
        </p:nvSpPr>
        <p:spPr>
          <a:xfrm>
            <a:off x="21612" y="2090002"/>
            <a:ext cx="537284" cy="317510"/>
          </a:xfrm>
          <a:prstGeom prst="hexagon">
            <a:avLst/>
          </a:prstGeom>
          <a:solidFill>
            <a:srgbClr val="FFFFF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a:rPr>
              <a:t>S1B</a:t>
            </a:r>
            <a:endParaRPr lang="en-US" sz="1100" dirty="0">
              <a:solidFill>
                <a:srgbClr val="000000"/>
              </a:solidFill>
              <a:latin typeface="Calibri"/>
            </a:endParaRPr>
          </a:p>
        </p:txBody>
      </p:sp>
      <p:sp>
        <p:nvSpPr>
          <p:cNvPr id="78" name="Oval 77"/>
          <p:cNvSpPr/>
          <p:nvPr/>
        </p:nvSpPr>
        <p:spPr>
          <a:xfrm>
            <a:off x="839547" y="2010877"/>
            <a:ext cx="627828" cy="455911"/>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white"/>
                </a:solidFill>
                <a:latin typeface="Calibri"/>
              </a:rPr>
              <a:t>OVS</a:t>
            </a:r>
            <a:endParaRPr lang="en-US" sz="1200" dirty="0">
              <a:solidFill>
                <a:prstClr val="white"/>
              </a:solidFill>
              <a:latin typeface="Calibri"/>
            </a:endParaRPr>
          </a:p>
        </p:txBody>
      </p:sp>
      <p:sp>
        <p:nvSpPr>
          <p:cNvPr id="100" name="Hexagon 99"/>
          <p:cNvSpPr/>
          <p:nvPr/>
        </p:nvSpPr>
        <p:spPr>
          <a:xfrm>
            <a:off x="8606716" y="2083647"/>
            <a:ext cx="537284" cy="317510"/>
          </a:xfrm>
          <a:prstGeom prst="hexagon">
            <a:avLst/>
          </a:prstGeom>
          <a:solidFill>
            <a:srgbClr val="FFFFF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a:rPr>
              <a:t>S2C</a:t>
            </a:r>
            <a:endParaRPr lang="en-US" sz="1100" dirty="0">
              <a:solidFill>
                <a:srgbClr val="000000"/>
              </a:solidFill>
              <a:latin typeface="Calibri"/>
            </a:endParaRPr>
          </a:p>
        </p:txBody>
      </p:sp>
      <p:sp>
        <p:nvSpPr>
          <p:cNvPr id="101" name="Rectangle 100"/>
          <p:cNvSpPr/>
          <p:nvPr/>
        </p:nvSpPr>
        <p:spPr>
          <a:xfrm>
            <a:off x="1318193" y="3109936"/>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dirty="0" smtClean="0">
                <a:solidFill>
                  <a:prstClr val="black"/>
                </a:solidFill>
                <a:latin typeface="Calibri"/>
              </a:rPr>
              <a:t>Leaf</a:t>
            </a:r>
            <a:endParaRPr lang="en-US" sz="800" dirty="0">
              <a:solidFill>
                <a:prstClr val="black"/>
              </a:solidFill>
              <a:latin typeface="Calibri"/>
            </a:endParaRPr>
          </a:p>
        </p:txBody>
      </p:sp>
      <p:sp>
        <p:nvSpPr>
          <p:cNvPr id="102" name="Rectangle 101"/>
          <p:cNvSpPr/>
          <p:nvPr/>
        </p:nvSpPr>
        <p:spPr>
          <a:xfrm>
            <a:off x="1318193" y="3465868"/>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p>
          <a:p>
            <a:pPr algn="ctr"/>
            <a:r>
              <a:rPr lang="en-US" sz="800" dirty="0" smtClean="0">
                <a:solidFill>
                  <a:prstClr val="black"/>
                </a:solidFill>
                <a:latin typeface="Calibri"/>
              </a:rPr>
              <a:t>OVS</a:t>
            </a:r>
            <a:endParaRPr lang="en-US" sz="800" dirty="0">
              <a:solidFill>
                <a:prstClr val="black"/>
              </a:solidFill>
              <a:latin typeface="Calibri"/>
            </a:endParaRPr>
          </a:p>
        </p:txBody>
      </p:sp>
      <p:sp>
        <p:nvSpPr>
          <p:cNvPr id="104" name="Rectangle 103"/>
          <p:cNvSpPr/>
          <p:nvPr/>
        </p:nvSpPr>
        <p:spPr>
          <a:xfrm>
            <a:off x="1318193" y="3829954"/>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IP</a:t>
            </a:r>
          </a:p>
          <a:p>
            <a:pPr algn="ctr"/>
            <a:r>
              <a:rPr lang="en-US" sz="800" dirty="0" err="1" smtClean="0">
                <a:solidFill>
                  <a:prstClr val="black"/>
                </a:solidFill>
                <a:latin typeface="Calibri"/>
              </a:rPr>
              <a:t>infrastucture</a:t>
            </a:r>
            <a:endParaRPr lang="en-US" sz="800" dirty="0">
              <a:solidFill>
                <a:prstClr val="black"/>
              </a:solidFill>
              <a:latin typeface="Calibri"/>
            </a:endParaRPr>
          </a:p>
        </p:txBody>
      </p:sp>
      <p:sp>
        <p:nvSpPr>
          <p:cNvPr id="105" name="Rectangle 104"/>
          <p:cNvSpPr/>
          <p:nvPr/>
        </p:nvSpPr>
        <p:spPr>
          <a:xfrm>
            <a:off x="1318193" y="4188170"/>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UDP</a:t>
            </a:r>
            <a:endParaRPr lang="en-US" sz="800" dirty="0">
              <a:solidFill>
                <a:prstClr val="black"/>
              </a:solidFill>
              <a:latin typeface="Calibri"/>
            </a:endParaRPr>
          </a:p>
        </p:txBody>
      </p:sp>
      <p:sp>
        <p:nvSpPr>
          <p:cNvPr id="106" name="Rectangle 105"/>
          <p:cNvSpPr/>
          <p:nvPr/>
        </p:nvSpPr>
        <p:spPr>
          <a:xfrm>
            <a:off x="1318193" y="4546386"/>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VXLAN</a:t>
            </a:r>
          </a:p>
          <a:p>
            <a:pPr algn="ctr"/>
            <a:r>
              <a:rPr lang="en-US" sz="800" dirty="0" smtClean="0">
                <a:solidFill>
                  <a:prstClr val="black"/>
                </a:solidFill>
                <a:latin typeface="Calibri"/>
              </a:rPr>
              <a:t>VNI=S2</a:t>
            </a:r>
            <a:endParaRPr lang="en-US" sz="800" dirty="0">
              <a:solidFill>
                <a:prstClr val="black"/>
              </a:solidFill>
              <a:latin typeface="Calibri"/>
            </a:endParaRPr>
          </a:p>
        </p:txBody>
      </p:sp>
      <p:sp>
        <p:nvSpPr>
          <p:cNvPr id="107" name="Rectangle 106"/>
          <p:cNvSpPr/>
          <p:nvPr/>
        </p:nvSpPr>
        <p:spPr>
          <a:xfrm>
            <a:off x="1318193" y="4902318"/>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b="1" dirty="0" smtClean="0">
                <a:solidFill>
                  <a:prstClr val="black"/>
                </a:solidFill>
                <a:latin typeface="Calibri"/>
              </a:rPr>
              <a:t>of S2C</a:t>
            </a:r>
            <a:endParaRPr lang="en-US" sz="800" b="1" dirty="0">
              <a:solidFill>
                <a:prstClr val="black"/>
              </a:solidFill>
              <a:latin typeface="Calibri"/>
            </a:endParaRPr>
          </a:p>
        </p:txBody>
      </p:sp>
      <p:sp>
        <p:nvSpPr>
          <p:cNvPr id="108" name="Rectangle 107"/>
          <p:cNvSpPr/>
          <p:nvPr/>
        </p:nvSpPr>
        <p:spPr>
          <a:xfrm>
            <a:off x="1318193" y="5260534"/>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 </a:t>
            </a:r>
          </a:p>
          <a:p>
            <a:pPr algn="ctr"/>
            <a:r>
              <a:rPr lang="en-US" sz="800" dirty="0" smtClean="0">
                <a:solidFill>
                  <a:prstClr val="black"/>
                </a:solidFill>
                <a:latin typeface="Calibri"/>
              </a:rPr>
              <a:t>of S1B</a:t>
            </a:r>
            <a:endParaRPr lang="en-US" sz="800" dirty="0">
              <a:solidFill>
                <a:prstClr val="black"/>
              </a:solidFill>
              <a:latin typeface="Calibri"/>
            </a:endParaRPr>
          </a:p>
        </p:txBody>
      </p:sp>
      <p:sp>
        <p:nvSpPr>
          <p:cNvPr id="109" name="Rectangle 108"/>
          <p:cNvSpPr/>
          <p:nvPr/>
        </p:nvSpPr>
        <p:spPr>
          <a:xfrm>
            <a:off x="1318193" y="5624608"/>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110" name="TextBox 109"/>
          <p:cNvSpPr txBox="1"/>
          <p:nvPr/>
        </p:nvSpPr>
        <p:spPr>
          <a:xfrm>
            <a:off x="814069" y="3853085"/>
            <a:ext cx="561111" cy="338554"/>
          </a:xfrm>
          <a:prstGeom prst="rect">
            <a:avLst/>
          </a:prstGeom>
          <a:noFill/>
        </p:spPr>
        <p:txBody>
          <a:bodyPr wrap="square" rtlCol="0">
            <a:spAutoFit/>
          </a:bodyPr>
          <a:lstStyle/>
          <a:p>
            <a:pPr algn="r"/>
            <a:r>
              <a:rPr lang="en-US" sz="800" dirty="0" smtClean="0">
                <a:solidFill>
                  <a:prstClr val="black"/>
                </a:solidFill>
                <a:latin typeface="Calibri"/>
              </a:rPr>
              <a:t>OVS IP </a:t>
            </a:r>
            <a:r>
              <a:rPr lang="en-US" sz="800" dirty="0" err="1" smtClean="0">
                <a:solidFill>
                  <a:prstClr val="black"/>
                </a:solidFill>
                <a:latin typeface="Calibri"/>
              </a:rPr>
              <a:t>addrs</a:t>
            </a:r>
            <a:r>
              <a:rPr lang="en-US" sz="800" dirty="0" smtClean="0">
                <a:solidFill>
                  <a:prstClr val="black"/>
                </a:solidFill>
                <a:latin typeface="Calibri"/>
              </a:rPr>
              <a:t>.</a:t>
            </a:r>
            <a:endParaRPr lang="en-US" sz="800" dirty="0">
              <a:solidFill>
                <a:prstClr val="black"/>
              </a:solidFill>
              <a:latin typeface="Calibri"/>
            </a:endParaRPr>
          </a:p>
        </p:txBody>
      </p:sp>
      <p:sp>
        <p:nvSpPr>
          <p:cNvPr id="111" name="Rectangle 110"/>
          <p:cNvSpPr/>
          <p:nvPr/>
        </p:nvSpPr>
        <p:spPr>
          <a:xfrm>
            <a:off x="4831025" y="3126218"/>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dirty="0" smtClean="0">
                <a:solidFill>
                  <a:prstClr val="black"/>
                </a:solidFill>
                <a:latin typeface="Calibri"/>
              </a:rPr>
              <a:t>leaf</a:t>
            </a:r>
            <a:endParaRPr lang="en-US" sz="800" dirty="0">
              <a:solidFill>
                <a:prstClr val="black"/>
              </a:solidFill>
              <a:latin typeface="Calibri"/>
            </a:endParaRPr>
          </a:p>
        </p:txBody>
      </p:sp>
      <p:sp>
        <p:nvSpPr>
          <p:cNvPr id="112" name="Rectangle 111"/>
          <p:cNvSpPr/>
          <p:nvPr/>
        </p:nvSpPr>
        <p:spPr>
          <a:xfrm>
            <a:off x="4831025" y="3482150"/>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p>
          <a:p>
            <a:pPr algn="ctr"/>
            <a:r>
              <a:rPr lang="en-US" sz="800" dirty="0" smtClean="0">
                <a:solidFill>
                  <a:prstClr val="black"/>
                </a:solidFill>
                <a:latin typeface="Calibri"/>
              </a:rPr>
              <a:t>spine</a:t>
            </a:r>
            <a:endParaRPr lang="en-US" sz="800" dirty="0">
              <a:solidFill>
                <a:prstClr val="black"/>
              </a:solidFill>
              <a:latin typeface="Calibri"/>
            </a:endParaRPr>
          </a:p>
        </p:txBody>
      </p:sp>
      <p:sp>
        <p:nvSpPr>
          <p:cNvPr id="114" name="Rectangle 113"/>
          <p:cNvSpPr/>
          <p:nvPr/>
        </p:nvSpPr>
        <p:spPr>
          <a:xfrm>
            <a:off x="4831025" y="384264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IP</a:t>
            </a:r>
          </a:p>
          <a:p>
            <a:pPr algn="ctr"/>
            <a:r>
              <a:rPr lang="en-US" sz="800" dirty="0" err="1" smtClean="0">
                <a:solidFill>
                  <a:prstClr val="black"/>
                </a:solidFill>
                <a:latin typeface="Calibri"/>
              </a:rPr>
              <a:t>infrastucture</a:t>
            </a:r>
            <a:endParaRPr lang="en-US" sz="800" dirty="0">
              <a:solidFill>
                <a:prstClr val="black"/>
              </a:solidFill>
              <a:latin typeface="Calibri"/>
            </a:endParaRPr>
          </a:p>
        </p:txBody>
      </p:sp>
      <p:sp>
        <p:nvSpPr>
          <p:cNvPr id="115" name="Rectangle 114"/>
          <p:cNvSpPr/>
          <p:nvPr/>
        </p:nvSpPr>
        <p:spPr>
          <a:xfrm>
            <a:off x="4831025" y="4200863"/>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UDP</a:t>
            </a:r>
            <a:endParaRPr lang="en-US" sz="800" dirty="0">
              <a:solidFill>
                <a:prstClr val="black"/>
              </a:solidFill>
              <a:latin typeface="Calibri"/>
            </a:endParaRPr>
          </a:p>
        </p:txBody>
      </p:sp>
      <p:sp>
        <p:nvSpPr>
          <p:cNvPr id="116" name="Rectangle 115"/>
          <p:cNvSpPr/>
          <p:nvPr/>
        </p:nvSpPr>
        <p:spPr>
          <a:xfrm>
            <a:off x="4831025" y="4559079"/>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VXLAN</a:t>
            </a:r>
          </a:p>
          <a:p>
            <a:pPr algn="ctr"/>
            <a:r>
              <a:rPr lang="en-US" sz="800" dirty="0" smtClean="0">
                <a:solidFill>
                  <a:prstClr val="black"/>
                </a:solidFill>
                <a:latin typeface="Calibri"/>
              </a:rPr>
              <a:t>VNI=S2</a:t>
            </a:r>
            <a:endParaRPr lang="en-US" sz="800" dirty="0">
              <a:solidFill>
                <a:prstClr val="black"/>
              </a:solidFill>
              <a:latin typeface="Calibri"/>
            </a:endParaRPr>
          </a:p>
        </p:txBody>
      </p:sp>
      <p:sp>
        <p:nvSpPr>
          <p:cNvPr id="117" name="Rectangle 116"/>
          <p:cNvSpPr/>
          <p:nvPr/>
        </p:nvSpPr>
        <p:spPr>
          <a:xfrm>
            <a:off x="4831025" y="491501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dirty="0" smtClean="0">
                <a:solidFill>
                  <a:prstClr val="black"/>
                </a:solidFill>
                <a:latin typeface="Calibri"/>
              </a:rPr>
              <a:t>of S2C</a:t>
            </a:r>
            <a:endParaRPr lang="en-US" sz="800" dirty="0">
              <a:solidFill>
                <a:prstClr val="black"/>
              </a:solidFill>
              <a:latin typeface="Calibri"/>
            </a:endParaRPr>
          </a:p>
        </p:txBody>
      </p:sp>
      <p:sp>
        <p:nvSpPr>
          <p:cNvPr id="118" name="Rectangle 117"/>
          <p:cNvSpPr/>
          <p:nvPr/>
        </p:nvSpPr>
        <p:spPr>
          <a:xfrm>
            <a:off x="4831025" y="527322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 </a:t>
            </a:r>
          </a:p>
          <a:p>
            <a:pPr algn="ctr"/>
            <a:r>
              <a:rPr lang="en-US" sz="800" dirty="0" smtClean="0">
                <a:solidFill>
                  <a:prstClr val="black"/>
                </a:solidFill>
                <a:latin typeface="Calibri"/>
              </a:rPr>
              <a:t>of S1B</a:t>
            </a:r>
            <a:endParaRPr lang="en-US" sz="800" dirty="0">
              <a:solidFill>
                <a:prstClr val="black"/>
              </a:solidFill>
              <a:latin typeface="Calibri"/>
            </a:endParaRPr>
          </a:p>
        </p:txBody>
      </p:sp>
      <p:sp>
        <p:nvSpPr>
          <p:cNvPr id="119" name="Rectangle 118"/>
          <p:cNvSpPr/>
          <p:nvPr/>
        </p:nvSpPr>
        <p:spPr>
          <a:xfrm>
            <a:off x="4831025" y="563730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120" name="TextBox 119"/>
          <p:cNvSpPr txBox="1"/>
          <p:nvPr/>
        </p:nvSpPr>
        <p:spPr>
          <a:xfrm>
            <a:off x="1382422" y="1423534"/>
            <a:ext cx="699486" cy="400110"/>
          </a:xfrm>
          <a:prstGeom prst="rect">
            <a:avLst/>
          </a:prstGeom>
          <a:noFill/>
        </p:spPr>
        <p:txBody>
          <a:bodyPr wrap="square" rtlCol="0">
            <a:spAutoFit/>
          </a:bodyPr>
          <a:lstStyle/>
          <a:p>
            <a:r>
              <a:rPr lang="en-US" sz="1000" dirty="0" err="1" smtClean="0">
                <a:solidFill>
                  <a:prstClr val="black"/>
                </a:solidFill>
                <a:latin typeface="Calibri"/>
              </a:rPr>
              <a:t>Infrastr</a:t>
            </a:r>
            <a:r>
              <a:rPr lang="en-US" sz="1000" dirty="0" smtClean="0">
                <a:solidFill>
                  <a:prstClr val="black"/>
                </a:solidFill>
                <a:latin typeface="Calibri"/>
              </a:rPr>
              <a:t>.</a:t>
            </a:r>
          </a:p>
          <a:p>
            <a:r>
              <a:rPr lang="en-US" sz="1000" dirty="0" smtClean="0">
                <a:solidFill>
                  <a:prstClr val="black"/>
                </a:solidFill>
                <a:latin typeface="Calibri"/>
              </a:rPr>
              <a:t>IP</a:t>
            </a:r>
            <a:endParaRPr lang="en-US" sz="1000" dirty="0">
              <a:solidFill>
                <a:prstClr val="black"/>
              </a:solidFill>
              <a:latin typeface="Calibri"/>
            </a:endParaRPr>
          </a:p>
        </p:txBody>
      </p:sp>
      <p:cxnSp>
        <p:nvCxnSpPr>
          <p:cNvPr id="7" name="Straight Arrow Connector 6"/>
          <p:cNvCxnSpPr/>
          <p:nvPr/>
        </p:nvCxnSpPr>
        <p:spPr>
          <a:xfrm flipH="1">
            <a:off x="1506025" y="1709666"/>
            <a:ext cx="122108" cy="439629"/>
          </a:xfrm>
          <a:prstGeom prst="straightConnector1">
            <a:avLst/>
          </a:prstGeom>
          <a:ln w="19050" cmpd="sng">
            <a:tailEnd type="arrow"/>
          </a:ln>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20562" y="1423534"/>
            <a:ext cx="774635" cy="400110"/>
          </a:xfrm>
          <a:prstGeom prst="rect">
            <a:avLst/>
          </a:prstGeom>
          <a:noFill/>
        </p:spPr>
        <p:txBody>
          <a:bodyPr wrap="square" rtlCol="0">
            <a:spAutoFit/>
          </a:bodyPr>
          <a:lstStyle/>
          <a:p>
            <a:r>
              <a:rPr lang="en-US" sz="1000" dirty="0" smtClean="0">
                <a:solidFill>
                  <a:prstClr val="black"/>
                </a:solidFill>
                <a:latin typeface="Calibri"/>
              </a:rPr>
              <a:t>Virtual net</a:t>
            </a:r>
          </a:p>
          <a:p>
            <a:r>
              <a:rPr lang="en-US" sz="1000" dirty="0" smtClean="0">
                <a:solidFill>
                  <a:prstClr val="black"/>
                </a:solidFill>
                <a:latin typeface="Calibri"/>
              </a:rPr>
              <a:t>IP</a:t>
            </a:r>
            <a:endParaRPr lang="en-US" sz="1000" dirty="0">
              <a:solidFill>
                <a:prstClr val="black"/>
              </a:solidFill>
              <a:latin typeface="Calibri"/>
            </a:endParaRPr>
          </a:p>
        </p:txBody>
      </p:sp>
      <p:cxnSp>
        <p:nvCxnSpPr>
          <p:cNvPr id="122" name="Straight Arrow Connector 121"/>
          <p:cNvCxnSpPr/>
          <p:nvPr/>
        </p:nvCxnSpPr>
        <p:spPr>
          <a:xfrm>
            <a:off x="447736" y="1610767"/>
            <a:ext cx="132289" cy="553306"/>
          </a:xfrm>
          <a:prstGeom prst="straightConnector1">
            <a:avLst/>
          </a:prstGeom>
          <a:ln w="19050" cmpd="sng">
            <a:tailEnd type="arrow"/>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7353680" y="1536787"/>
            <a:ext cx="699486" cy="400110"/>
          </a:xfrm>
          <a:prstGeom prst="rect">
            <a:avLst/>
          </a:prstGeom>
          <a:noFill/>
        </p:spPr>
        <p:txBody>
          <a:bodyPr wrap="square" rtlCol="0">
            <a:spAutoFit/>
          </a:bodyPr>
          <a:lstStyle/>
          <a:p>
            <a:r>
              <a:rPr lang="en-US" sz="1000" dirty="0" smtClean="0">
                <a:solidFill>
                  <a:prstClr val="black"/>
                </a:solidFill>
                <a:latin typeface="Calibri"/>
              </a:rPr>
              <a:t>Tunnel </a:t>
            </a:r>
            <a:r>
              <a:rPr lang="en-US" sz="1000" dirty="0" err="1" smtClean="0">
                <a:solidFill>
                  <a:prstClr val="black"/>
                </a:solidFill>
                <a:latin typeface="Calibri"/>
              </a:rPr>
              <a:t>decap</a:t>
            </a:r>
            <a:endParaRPr lang="en-US" sz="1000" dirty="0">
              <a:solidFill>
                <a:prstClr val="black"/>
              </a:solidFill>
              <a:latin typeface="Calibri"/>
            </a:endParaRPr>
          </a:p>
        </p:txBody>
      </p:sp>
      <p:sp>
        <p:nvSpPr>
          <p:cNvPr id="124" name="TextBox 123"/>
          <p:cNvSpPr txBox="1"/>
          <p:nvPr/>
        </p:nvSpPr>
        <p:spPr>
          <a:xfrm>
            <a:off x="839547" y="1610767"/>
            <a:ext cx="699486" cy="400110"/>
          </a:xfrm>
          <a:prstGeom prst="rect">
            <a:avLst/>
          </a:prstGeom>
          <a:noFill/>
        </p:spPr>
        <p:txBody>
          <a:bodyPr wrap="square" rtlCol="0">
            <a:spAutoFit/>
          </a:bodyPr>
          <a:lstStyle/>
          <a:p>
            <a:r>
              <a:rPr lang="en-US" sz="1000" dirty="0" smtClean="0">
                <a:solidFill>
                  <a:prstClr val="black"/>
                </a:solidFill>
                <a:latin typeface="Calibri"/>
              </a:rPr>
              <a:t>Tunnel </a:t>
            </a:r>
            <a:r>
              <a:rPr lang="en-US" sz="1000" dirty="0" err="1" smtClean="0">
                <a:solidFill>
                  <a:prstClr val="black"/>
                </a:solidFill>
                <a:latin typeface="Calibri"/>
              </a:rPr>
              <a:t>encap</a:t>
            </a:r>
            <a:endParaRPr lang="en-US" sz="1000" dirty="0">
              <a:solidFill>
                <a:prstClr val="black"/>
              </a:solidFill>
              <a:latin typeface="Calibri"/>
            </a:endParaRPr>
          </a:p>
        </p:txBody>
      </p:sp>
      <p:sp>
        <p:nvSpPr>
          <p:cNvPr id="125" name="Rectangle 124"/>
          <p:cNvSpPr/>
          <p:nvPr/>
        </p:nvSpPr>
        <p:spPr>
          <a:xfrm>
            <a:off x="6517999" y="3118092"/>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dirty="0" smtClean="0">
                <a:solidFill>
                  <a:prstClr val="black"/>
                </a:solidFill>
                <a:latin typeface="Calibri"/>
              </a:rPr>
              <a:t>OVS</a:t>
            </a:r>
            <a:endParaRPr lang="en-US" sz="800" dirty="0">
              <a:solidFill>
                <a:prstClr val="black"/>
              </a:solidFill>
              <a:latin typeface="Calibri"/>
            </a:endParaRPr>
          </a:p>
        </p:txBody>
      </p:sp>
      <p:sp>
        <p:nvSpPr>
          <p:cNvPr id="126" name="Rectangle 125"/>
          <p:cNvSpPr/>
          <p:nvPr/>
        </p:nvSpPr>
        <p:spPr>
          <a:xfrm>
            <a:off x="6517999" y="3474024"/>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p>
          <a:p>
            <a:pPr algn="ctr"/>
            <a:r>
              <a:rPr lang="en-US" sz="800" dirty="0" smtClean="0">
                <a:solidFill>
                  <a:prstClr val="black"/>
                </a:solidFill>
                <a:latin typeface="Calibri"/>
              </a:rPr>
              <a:t>leaf</a:t>
            </a:r>
            <a:endParaRPr lang="en-US" sz="800" dirty="0">
              <a:solidFill>
                <a:prstClr val="black"/>
              </a:solidFill>
              <a:latin typeface="Calibri"/>
            </a:endParaRPr>
          </a:p>
        </p:txBody>
      </p:sp>
      <p:sp>
        <p:nvSpPr>
          <p:cNvPr id="127" name="Rectangle 126"/>
          <p:cNvSpPr/>
          <p:nvPr/>
        </p:nvSpPr>
        <p:spPr>
          <a:xfrm>
            <a:off x="6517999" y="383452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IP</a:t>
            </a:r>
          </a:p>
          <a:p>
            <a:pPr algn="ctr"/>
            <a:r>
              <a:rPr lang="en-US" sz="800" dirty="0" err="1" smtClean="0">
                <a:solidFill>
                  <a:prstClr val="black"/>
                </a:solidFill>
                <a:latin typeface="Calibri"/>
              </a:rPr>
              <a:t>infrastucture</a:t>
            </a:r>
            <a:endParaRPr lang="en-US" sz="800" dirty="0">
              <a:solidFill>
                <a:prstClr val="black"/>
              </a:solidFill>
              <a:latin typeface="Calibri"/>
            </a:endParaRPr>
          </a:p>
        </p:txBody>
      </p:sp>
      <p:sp>
        <p:nvSpPr>
          <p:cNvPr id="128" name="Rectangle 127"/>
          <p:cNvSpPr/>
          <p:nvPr/>
        </p:nvSpPr>
        <p:spPr>
          <a:xfrm>
            <a:off x="6517999" y="419273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UDP</a:t>
            </a:r>
            <a:endParaRPr lang="en-US" sz="800" dirty="0">
              <a:solidFill>
                <a:prstClr val="black"/>
              </a:solidFill>
              <a:latin typeface="Calibri"/>
            </a:endParaRPr>
          </a:p>
        </p:txBody>
      </p:sp>
      <p:sp>
        <p:nvSpPr>
          <p:cNvPr id="129" name="Rectangle 128"/>
          <p:cNvSpPr/>
          <p:nvPr/>
        </p:nvSpPr>
        <p:spPr>
          <a:xfrm>
            <a:off x="6517999" y="4550953"/>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VXLAN</a:t>
            </a:r>
          </a:p>
          <a:p>
            <a:pPr algn="ctr"/>
            <a:r>
              <a:rPr lang="en-US" sz="800" dirty="0" smtClean="0">
                <a:solidFill>
                  <a:prstClr val="black"/>
                </a:solidFill>
                <a:latin typeface="Calibri"/>
              </a:rPr>
              <a:t>VNI=S2</a:t>
            </a:r>
            <a:endParaRPr lang="en-US" sz="800" dirty="0">
              <a:solidFill>
                <a:prstClr val="black"/>
              </a:solidFill>
              <a:latin typeface="Calibri"/>
            </a:endParaRPr>
          </a:p>
        </p:txBody>
      </p:sp>
      <p:sp>
        <p:nvSpPr>
          <p:cNvPr id="130" name="Rectangle 129"/>
          <p:cNvSpPr/>
          <p:nvPr/>
        </p:nvSpPr>
        <p:spPr>
          <a:xfrm>
            <a:off x="6517999" y="490688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dirty="0" smtClean="0">
                <a:solidFill>
                  <a:prstClr val="black"/>
                </a:solidFill>
                <a:latin typeface="Calibri"/>
              </a:rPr>
              <a:t>of S2C</a:t>
            </a:r>
            <a:endParaRPr lang="en-US" sz="800" dirty="0">
              <a:solidFill>
                <a:prstClr val="black"/>
              </a:solidFill>
              <a:latin typeface="Calibri"/>
            </a:endParaRPr>
          </a:p>
        </p:txBody>
      </p:sp>
      <p:sp>
        <p:nvSpPr>
          <p:cNvPr id="131" name="Rectangle 130"/>
          <p:cNvSpPr/>
          <p:nvPr/>
        </p:nvSpPr>
        <p:spPr>
          <a:xfrm>
            <a:off x="6517999" y="526510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 </a:t>
            </a:r>
          </a:p>
          <a:p>
            <a:pPr algn="ctr"/>
            <a:r>
              <a:rPr lang="en-US" sz="800" dirty="0" smtClean="0">
                <a:solidFill>
                  <a:prstClr val="black"/>
                </a:solidFill>
                <a:latin typeface="Calibri"/>
              </a:rPr>
              <a:t>of S1B</a:t>
            </a:r>
            <a:endParaRPr lang="en-US" sz="800" dirty="0">
              <a:solidFill>
                <a:prstClr val="black"/>
              </a:solidFill>
              <a:latin typeface="Calibri"/>
            </a:endParaRPr>
          </a:p>
        </p:txBody>
      </p:sp>
      <p:sp>
        <p:nvSpPr>
          <p:cNvPr id="132" name="Rectangle 131"/>
          <p:cNvSpPr/>
          <p:nvPr/>
        </p:nvSpPr>
        <p:spPr>
          <a:xfrm>
            <a:off x="6517999" y="562917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17" name="TextBox 16"/>
          <p:cNvSpPr txBox="1"/>
          <p:nvPr/>
        </p:nvSpPr>
        <p:spPr>
          <a:xfrm>
            <a:off x="102576" y="6210710"/>
            <a:ext cx="8828392" cy="307777"/>
          </a:xfrm>
          <a:prstGeom prst="rect">
            <a:avLst/>
          </a:prstGeom>
          <a:noFill/>
        </p:spPr>
        <p:txBody>
          <a:bodyPr wrap="square" rtlCol="0">
            <a:spAutoFit/>
          </a:bodyPr>
          <a:lstStyle/>
          <a:p>
            <a:r>
              <a:rPr lang="en-US" sz="1400" dirty="0" smtClean="0">
                <a:solidFill>
                  <a:prstClr val="black"/>
                </a:solidFill>
                <a:latin typeface="Calibri"/>
              </a:rPr>
              <a:t>This example shows how a Service 1 instance (S1B) reaches a Service 2 instance (S2C)</a:t>
            </a:r>
            <a:endParaRPr lang="en-US" sz="1400" dirty="0">
              <a:solidFill>
                <a:prstClr val="black"/>
              </a:solidFill>
              <a:latin typeface="Calibri"/>
            </a:endParaRPr>
          </a:p>
        </p:txBody>
      </p:sp>
    </p:spTree>
    <p:extLst>
      <p:ext uri="{BB962C8B-B14F-4D97-AF65-F5344CB8AC3E}">
        <p14:creationId xmlns:p14="http://schemas.microsoft.com/office/powerpoint/2010/main" val="17931690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 name="Picture 102" descr="rack_42U.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309" y="4493166"/>
            <a:ext cx="1030596" cy="1647008"/>
          </a:xfrm>
          <a:prstGeom prst="rect">
            <a:avLst/>
          </a:prstGeom>
        </p:spPr>
      </p:pic>
      <p:pic>
        <p:nvPicPr>
          <p:cNvPr id="104" name="Picture 103" descr="rack_42U.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872" y="4493166"/>
            <a:ext cx="1030596" cy="1647008"/>
          </a:xfrm>
          <a:prstGeom prst="rect">
            <a:avLst/>
          </a:prstGeom>
        </p:spPr>
      </p:pic>
      <p:pic>
        <p:nvPicPr>
          <p:cNvPr id="105" name="Picture 104" descr="rack_42U.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682" y="4493166"/>
            <a:ext cx="1030596" cy="1647008"/>
          </a:xfrm>
          <a:prstGeom prst="rect">
            <a:avLst/>
          </a:prstGeom>
        </p:spPr>
      </p:pic>
      <p:pic>
        <p:nvPicPr>
          <p:cNvPr id="106" name="Picture 105" descr="rack_42U.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375" y="4493166"/>
            <a:ext cx="1030596" cy="1647008"/>
          </a:xfrm>
          <a:prstGeom prst="rect">
            <a:avLst/>
          </a:prstGeom>
        </p:spPr>
      </p:pic>
      <p:pic>
        <p:nvPicPr>
          <p:cNvPr id="76" name="Picture 75" descr="rack_42U.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94" y="4485467"/>
            <a:ext cx="1030596" cy="1647008"/>
          </a:xfrm>
          <a:prstGeom prst="rect">
            <a:avLst/>
          </a:prstGeom>
        </p:spPr>
      </p:pic>
      <p:sp>
        <p:nvSpPr>
          <p:cNvPr id="5" name="Text Placeholder 1"/>
          <p:cNvSpPr>
            <a:spLocks noGrp="1"/>
          </p:cNvSpPr>
          <p:nvPr>
            <p:ph type="body" idx="1"/>
          </p:nvPr>
        </p:nvSpPr>
        <p:spPr>
          <a:xfrm>
            <a:off x="4" y="3"/>
            <a:ext cx="9143999" cy="706783"/>
          </a:xfrm>
        </p:spPr>
        <p:txBody>
          <a:bodyPr/>
          <a:lstStyle/>
          <a:p>
            <a:r>
              <a:rPr lang="en-US" sz="3200" dirty="0" smtClean="0">
                <a:latin typeface="Calibri"/>
                <a:cs typeface="Calibri"/>
              </a:rPr>
              <a:t>Open-Source Multi-Purpose Leaf-Spine Fabric</a:t>
            </a:r>
            <a:endParaRPr lang="en-US" sz="3200" dirty="0">
              <a:latin typeface="Calibri"/>
              <a:cs typeface="Calibri"/>
            </a:endParaRPr>
          </a:p>
        </p:txBody>
      </p:sp>
      <p:grpSp>
        <p:nvGrpSpPr>
          <p:cNvPr id="6" name="Group 5"/>
          <p:cNvGrpSpPr/>
          <p:nvPr/>
        </p:nvGrpSpPr>
        <p:grpSpPr>
          <a:xfrm>
            <a:off x="586490" y="2744547"/>
            <a:ext cx="7994292" cy="1960237"/>
            <a:chOff x="1810335" y="3220357"/>
            <a:chExt cx="5518123" cy="1778000"/>
          </a:xfrm>
        </p:grpSpPr>
        <p:sp>
          <p:nvSpPr>
            <p:cNvPr id="13" name="Rounded Rectangle 12"/>
            <p:cNvSpPr/>
            <p:nvPr/>
          </p:nvSpPr>
          <p:spPr>
            <a:xfrm>
              <a:off x="2005473" y="4642758"/>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14" name="Rounded Rectangle 13"/>
            <p:cNvSpPr/>
            <p:nvPr/>
          </p:nvSpPr>
          <p:spPr>
            <a:xfrm>
              <a:off x="2828386" y="4636411"/>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15" name="Rounded Rectangle 14"/>
            <p:cNvSpPr/>
            <p:nvPr/>
          </p:nvSpPr>
          <p:spPr>
            <a:xfrm>
              <a:off x="3709088" y="4636411"/>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16" name="Rounded Rectangle 15"/>
            <p:cNvSpPr/>
            <p:nvPr/>
          </p:nvSpPr>
          <p:spPr>
            <a:xfrm>
              <a:off x="5634928" y="4386951"/>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17" name="Rounded Rectangle 16"/>
            <p:cNvSpPr/>
            <p:nvPr/>
          </p:nvSpPr>
          <p:spPr>
            <a:xfrm>
              <a:off x="5634929" y="4652743"/>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19" name="Rounded Rectangle 18"/>
            <p:cNvSpPr/>
            <p:nvPr/>
          </p:nvSpPr>
          <p:spPr>
            <a:xfrm>
              <a:off x="2773960" y="3318338"/>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20" name="Rounded Rectangle 19"/>
            <p:cNvSpPr/>
            <p:nvPr/>
          </p:nvSpPr>
          <p:spPr>
            <a:xfrm>
              <a:off x="3885605" y="3318338"/>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21" name="Rounded Rectangle 20"/>
            <p:cNvSpPr/>
            <p:nvPr/>
          </p:nvSpPr>
          <p:spPr>
            <a:xfrm>
              <a:off x="4869125" y="3314714"/>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22" name="Rounded Rectangle 21"/>
            <p:cNvSpPr/>
            <p:nvPr/>
          </p:nvSpPr>
          <p:spPr>
            <a:xfrm>
              <a:off x="5936191" y="3318338"/>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cxnSp>
          <p:nvCxnSpPr>
            <p:cNvPr id="23" name="Straight Connector 22"/>
            <p:cNvCxnSpPr>
              <a:stCxn id="32" idx="0"/>
              <a:endCxn id="19" idx="2"/>
            </p:cNvCxnSpPr>
            <p:nvPr/>
          </p:nvCxnSpPr>
          <p:spPr>
            <a:xfrm flipV="1">
              <a:off x="2361161" y="3545122"/>
              <a:ext cx="768488" cy="831844"/>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33" idx="0"/>
              <a:endCxn id="19" idx="2"/>
            </p:cNvCxnSpPr>
            <p:nvPr/>
          </p:nvCxnSpPr>
          <p:spPr>
            <a:xfrm flipH="1" flipV="1">
              <a:off x="3129649" y="3545122"/>
              <a:ext cx="54425" cy="82549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4" idx="0"/>
              <a:endCxn id="19" idx="2"/>
            </p:cNvCxnSpPr>
            <p:nvPr/>
          </p:nvCxnSpPr>
          <p:spPr>
            <a:xfrm flipH="1" flipV="1">
              <a:off x="3129649" y="3545122"/>
              <a:ext cx="54426" cy="109128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34" idx="0"/>
              <a:endCxn id="19" idx="2"/>
            </p:cNvCxnSpPr>
            <p:nvPr/>
          </p:nvCxnSpPr>
          <p:spPr>
            <a:xfrm flipH="1" flipV="1">
              <a:off x="3129649" y="3545122"/>
              <a:ext cx="935127" cy="82549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19" idx="2"/>
            </p:cNvCxnSpPr>
            <p:nvPr/>
          </p:nvCxnSpPr>
          <p:spPr>
            <a:xfrm flipH="1" flipV="1">
              <a:off x="3129649" y="3545122"/>
              <a:ext cx="1968163" cy="833663"/>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6" idx="0"/>
              <a:endCxn id="19" idx="2"/>
            </p:cNvCxnSpPr>
            <p:nvPr/>
          </p:nvCxnSpPr>
          <p:spPr>
            <a:xfrm flipH="1" flipV="1">
              <a:off x="3129649" y="3545122"/>
              <a:ext cx="2860968" cy="84182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19" idx="2"/>
            </p:cNvCxnSpPr>
            <p:nvPr/>
          </p:nvCxnSpPr>
          <p:spPr>
            <a:xfrm flipH="1" flipV="1">
              <a:off x="3129649" y="3545122"/>
              <a:ext cx="3739194" cy="84182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2" name="Rounded Rectangle 31"/>
            <p:cNvSpPr/>
            <p:nvPr/>
          </p:nvSpPr>
          <p:spPr>
            <a:xfrm>
              <a:off x="2005472" y="4376966"/>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33" name="Rounded Rectangle 32"/>
            <p:cNvSpPr/>
            <p:nvPr/>
          </p:nvSpPr>
          <p:spPr>
            <a:xfrm>
              <a:off x="2828385" y="4370619"/>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34" name="Rounded Rectangle 33"/>
            <p:cNvSpPr/>
            <p:nvPr/>
          </p:nvSpPr>
          <p:spPr>
            <a:xfrm>
              <a:off x="3709087" y="4370619"/>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cxnSp>
          <p:nvCxnSpPr>
            <p:cNvPr id="35" name="Straight Connector 34"/>
            <p:cNvCxnSpPr>
              <a:stCxn id="32" idx="0"/>
              <a:endCxn id="20" idx="2"/>
            </p:cNvCxnSpPr>
            <p:nvPr/>
          </p:nvCxnSpPr>
          <p:spPr>
            <a:xfrm flipV="1">
              <a:off x="2361161" y="3545122"/>
              <a:ext cx="1880133" cy="831844"/>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33" idx="0"/>
              <a:endCxn id="20" idx="2"/>
            </p:cNvCxnSpPr>
            <p:nvPr/>
          </p:nvCxnSpPr>
          <p:spPr>
            <a:xfrm flipV="1">
              <a:off x="3184074" y="3545122"/>
              <a:ext cx="1057220" cy="82549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4" idx="0"/>
              <a:endCxn id="20" idx="2"/>
            </p:cNvCxnSpPr>
            <p:nvPr/>
          </p:nvCxnSpPr>
          <p:spPr>
            <a:xfrm flipV="1">
              <a:off x="4064776" y="3545122"/>
              <a:ext cx="176518" cy="82549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20" idx="2"/>
            </p:cNvCxnSpPr>
            <p:nvPr/>
          </p:nvCxnSpPr>
          <p:spPr>
            <a:xfrm flipH="1" flipV="1">
              <a:off x="4241294" y="3545122"/>
              <a:ext cx="856518" cy="833663"/>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16" idx="0"/>
              <a:endCxn id="20" idx="2"/>
            </p:cNvCxnSpPr>
            <p:nvPr/>
          </p:nvCxnSpPr>
          <p:spPr>
            <a:xfrm flipH="1" flipV="1">
              <a:off x="4241294" y="3545122"/>
              <a:ext cx="1749323" cy="84182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endCxn id="20" idx="2"/>
            </p:cNvCxnSpPr>
            <p:nvPr/>
          </p:nvCxnSpPr>
          <p:spPr>
            <a:xfrm flipH="1" flipV="1">
              <a:off x="4241294" y="3545122"/>
              <a:ext cx="2627549" cy="84182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2" idx="0"/>
              <a:endCxn id="21" idx="2"/>
            </p:cNvCxnSpPr>
            <p:nvPr/>
          </p:nvCxnSpPr>
          <p:spPr>
            <a:xfrm flipV="1">
              <a:off x="2361161" y="3541498"/>
              <a:ext cx="2863653" cy="83546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2" idx="0"/>
              <a:endCxn id="22" idx="2"/>
            </p:cNvCxnSpPr>
            <p:nvPr/>
          </p:nvCxnSpPr>
          <p:spPr>
            <a:xfrm flipV="1">
              <a:off x="2361161" y="3545122"/>
              <a:ext cx="3930719" cy="831844"/>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3" idx="0"/>
              <a:endCxn id="21" idx="2"/>
            </p:cNvCxnSpPr>
            <p:nvPr/>
          </p:nvCxnSpPr>
          <p:spPr>
            <a:xfrm flipV="1">
              <a:off x="3184074" y="3541498"/>
              <a:ext cx="2040740" cy="829121"/>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3" idx="0"/>
              <a:endCxn id="22" idx="2"/>
            </p:cNvCxnSpPr>
            <p:nvPr/>
          </p:nvCxnSpPr>
          <p:spPr>
            <a:xfrm flipV="1">
              <a:off x="3184074" y="3545122"/>
              <a:ext cx="3107806" cy="82549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34" idx="0"/>
              <a:endCxn id="21" idx="2"/>
            </p:cNvCxnSpPr>
            <p:nvPr/>
          </p:nvCxnSpPr>
          <p:spPr>
            <a:xfrm flipV="1">
              <a:off x="4064776" y="3541498"/>
              <a:ext cx="1160038" cy="829121"/>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34" idx="0"/>
              <a:endCxn id="22" idx="2"/>
            </p:cNvCxnSpPr>
            <p:nvPr/>
          </p:nvCxnSpPr>
          <p:spPr>
            <a:xfrm flipV="1">
              <a:off x="4064776" y="3545122"/>
              <a:ext cx="2227104" cy="82549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endCxn id="21" idx="2"/>
            </p:cNvCxnSpPr>
            <p:nvPr/>
          </p:nvCxnSpPr>
          <p:spPr>
            <a:xfrm flipV="1">
              <a:off x="5097812" y="3541498"/>
              <a:ext cx="127002" cy="83728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22" idx="2"/>
            </p:cNvCxnSpPr>
            <p:nvPr/>
          </p:nvCxnSpPr>
          <p:spPr>
            <a:xfrm flipV="1">
              <a:off x="5097812" y="3545122"/>
              <a:ext cx="1194068" cy="833663"/>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6" idx="0"/>
              <a:endCxn id="21" idx="2"/>
            </p:cNvCxnSpPr>
            <p:nvPr/>
          </p:nvCxnSpPr>
          <p:spPr>
            <a:xfrm flipH="1" flipV="1">
              <a:off x="5224814" y="3541498"/>
              <a:ext cx="765803" cy="845453"/>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21" idx="2"/>
            </p:cNvCxnSpPr>
            <p:nvPr/>
          </p:nvCxnSpPr>
          <p:spPr>
            <a:xfrm flipH="1" flipV="1">
              <a:off x="5224814" y="3541498"/>
              <a:ext cx="1644029" cy="845453"/>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2" idx="2"/>
              <a:endCxn id="16" idx="0"/>
            </p:cNvCxnSpPr>
            <p:nvPr/>
          </p:nvCxnSpPr>
          <p:spPr>
            <a:xfrm flipH="1">
              <a:off x="5990617" y="3545122"/>
              <a:ext cx="301263" cy="84182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22" idx="2"/>
            </p:cNvCxnSpPr>
            <p:nvPr/>
          </p:nvCxnSpPr>
          <p:spPr>
            <a:xfrm>
              <a:off x="6291880" y="3545122"/>
              <a:ext cx="576963" cy="84182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55" name="Rounded Rectangle 54"/>
            <p:cNvSpPr/>
            <p:nvPr/>
          </p:nvSpPr>
          <p:spPr>
            <a:xfrm>
              <a:off x="1810335" y="3220357"/>
              <a:ext cx="5518123" cy="1778000"/>
            </a:xfrm>
            <a:prstGeom prst="round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latin typeface="Calibri"/>
              </a:endParaRPr>
            </a:p>
          </p:txBody>
        </p:sp>
        <p:sp>
          <p:nvSpPr>
            <p:cNvPr id="59" name="Rounded Rectangle 58"/>
            <p:cNvSpPr/>
            <p:nvPr/>
          </p:nvSpPr>
          <p:spPr>
            <a:xfrm>
              <a:off x="4742125" y="4657405"/>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sp>
          <p:nvSpPr>
            <p:cNvPr id="60" name="Rounded Rectangle 59"/>
            <p:cNvSpPr/>
            <p:nvPr/>
          </p:nvSpPr>
          <p:spPr>
            <a:xfrm>
              <a:off x="4742124" y="4391613"/>
              <a:ext cx="711377" cy="226784"/>
            </a:xfrm>
            <a:prstGeom prst="round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latin typeface="Calibri"/>
                </a:rPr>
                <a:t>White Box</a:t>
              </a:r>
            </a:p>
          </p:txBody>
        </p:sp>
      </p:grpSp>
      <p:sp>
        <p:nvSpPr>
          <p:cNvPr id="61" name="Rectangle 60"/>
          <p:cNvSpPr/>
          <p:nvPr/>
        </p:nvSpPr>
        <p:spPr>
          <a:xfrm>
            <a:off x="547542" y="2843937"/>
            <a:ext cx="1434984" cy="830985"/>
          </a:xfrm>
          <a:prstGeom prst="rect">
            <a:avLst/>
          </a:prstGeom>
        </p:spPr>
        <p:txBody>
          <a:bodyPr wrap="square" lIns="91428" tIns="45714" rIns="91428" bIns="45714">
            <a:spAutoFit/>
          </a:bodyPr>
          <a:lstStyle/>
          <a:p>
            <a:r>
              <a:rPr lang="en-US" sz="1600" dirty="0" smtClean="0">
                <a:solidFill>
                  <a:prstClr val="black"/>
                </a:solidFill>
                <a:latin typeface="Calibri"/>
              </a:rPr>
              <a:t>Open </a:t>
            </a:r>
            <a:r>
              <a:rPr lang="en-US" sz="1600" dirty="0">
                <a:solidFill>
                  <a:prstClr val="black"/>
                </a:solidFill>
                <a:latin typeface="Calibri"/>
              </a:rPr>
              <a:t>Source</a:t>
            </a:r>
          </a:p>
          <a:p>
            <a:r>
              <a:rPr lang="en-US" sz="1600" dirty="0" smtClean="0">
                <a:solidFill>
                  <a:prstClr val="black"/>
                </a:solidFill>
                <a:latin typeface="Calibri"/>
              </a:rPr>
              <a:t>SDN-based</a:t>
            </a:r>
          </a:p>
          <a:p>
            <a:r>
              <a:rPr lang="en-US" sz="1600" dirty="0">
                <a:solidFill>
                  <a:prstClr val="black"/>
                </a:solidFill>
                <a:latin typeface="Calibri"/>
              </a:rPr>
              <a:t>Bare-</a:t>
            </a:r>
            <a:r>
              <a:rPr lang="en-US" sz="1600" dirty="0" smtClean="0">
                <a:solidFill>
                  <a:prstClr val="black"/>
                </a:solidFill>
                <a:latin typeface="Calibri"/>
              </a:rPr>
              <a:t>metal</a:t>
            </a:r>
            <a:endParaRPr lang="en-US" sz="1600" dirty="0">
              <a:solidFill>
                <a:prstClr val="black"/>
              </a:solidFill>
              <a:latin typeface="Calibri"/>
            </a:endParaRPr>
          </a:p>
        </p:txBody>
      </p:sp>
      <p:pic>
        <p:nvPicPr>
          <p:cNvPr id="63" name="Picture 62" descr="MetroUI-Folder-OS-Configure-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138" y="1033801"/>
            <a:ext cx="953326" cy="910115"/>
          </a:xfrm>
          <a:prstGeom prst="rect">
            <a:avLst/>
          </a:prstGeom>
        </p:spPr>
      </p:pic>
      <p:grpSp>
        <p:nvGrpSpPr>
          <p:cNvPr id="100" name="Group 99"/>
          <p:cNvGrpSpPr/>
          <p:nvPr/>
        </p:nvGrpSpPr>
        <p:grpSpPr>
          <a:xfrm>
            <a:off x="433748" y="4822049"/>
            <a:ext cx="1244861" cy="1019953"/>
            <a:chOff x="433748" y="4822049"/>
            <a:chExt cx="1244861" cy="1019953"/>
          </a:xfrm>
        </p:grpSpPr>
        <p:sp>
          <p:nvSpPr>
            <p:cNvPr id="75" name="Rectangle 74"/>
            <p:cNvSpPr/>
            <p:nvPr/>
          </p:nvSpPr>
          <p:spPr>
            <a:xfrm>
              <a:off x="975743" y="4822049"/>
              <a:ext cx="702866" cy="1019953"/>
            </a:xfrm>
            <a:prstGeom prst="rect">
              <a:avLst/>
            </a:prstGeom>
            <a:solidFill>
              <a:srgbClr val="D6E6F2"/>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defTabSz="913892"/>
              <a:r>
                <a:rPr lang="en-US" sz="1200" b="1" kern="0" dirty="0" smtClean="0">
                  <a:solidFill>
                    <a:srgbClr val="963334">
                      <a:lumMod val="75000"/>
                    </a:srgbClr>
                  </a:solidFill>
                  <a:latin typeface="Calibri"/>
                  <a:cs typeface="Calibri"/>
                  <a:sym typeface="Arial"/>
                  <a:rtl val="0"/>
                </a:rPr>
                <a:t>Slow </a:t>
              </a:r>
            </a:p>
            <a:p>
              <a:pPr algn="ctr" defTabSz="913892"/>
              <a:r>
                <a:rPr lang="en-US" sz="1200" b="1" kern="0" dirty="0" smtClean="0">
                  <a:solidFill>
                    <a:srgbClr val="963334">
                      <a:lumMod val="75000"/>
                    </a:srgbClr>
                  </a:solidFill>
                  <a:latin typeface="Calibri"/>
                  <a:cs typeface="Calibri"/>
                  <a:sym typeface="Arial"/>
                  <a:rtl val="0"/>
                </a:rPr>
                <a:t>I/O: </a:t>
              </a:r>
            </a:p>
            <a:p>
              <a:pPr algn="ctr" defTabSz="913892"/>
              <a:r>
                <a:rPr lang="en-US" sz="1200" b="1" kern="0" dirty="0" smtClean="0">
                  <a:solidFill>
                    <a:srgbClr val="963334">
                      <a:lumMod val="75000"/>
                    </a:srgbClr>
                  </a:solidFill>
                  <a:latin typeface="Calibri"/>
                  <a:cs typeface="Calibri"/>
                  <a:sym typeface="Arial"/>
                  <a:rtl val="0"/>
                </a:rPr>
                <a:t>PON</a:t>
              </a:r>
              <a:r>
                <a:rPr lang="en-US" sz="1200" b="1" kern="0" dirty="0">
                  <a:solidFill>
                    <a:srgbClr val="963334">
                      <a:lumMod val="75000"/>
                    </a:srgbClr>
                  </a:solidFill>
                  <a:latin typeface="Calibri"/>
                  <a:cs typeface="Calibri"/>
                  <a:sym typeface="Arial"/>
                  <a:rtl val="0"/>
                </a:rPr>
                <a:t/>
              </a:r>
              <a:br>
                <a:rPr lang="en-US" sz="1200" b="1" kern="0" dirty="0">
                  <a:solidFill>
                    <a:srgbClr val="963334">
                      <a:lumMod val="75000"/>
                    </a:srgbClr>
                  </a:solidFill>
                  <a:latin typeface="Calibri"/>
                  <a:cs typeface="Calibri"/>
                  <a:sym typeface="Arial"/>
                  <a:rtl val="0"/>
                </a:rPr>
              </a:br>
              <a:r>
                <a:rPr lang="en-US" sz="1200" b="1" kern="0" dirty="0">
                  <a:solidFill>
                    <a:srgbClr val="963334">
                      <a:lumMod val="75000"/>
                    </a:srgbClr>
                  </a:solidFill>
                  <a:latin typeface="Calibri"/>
                  <a:cs typeface="Calibri"/>
                  <a:sym typeface="Arial"/>
                  <a:rtl val="0"/>
                </a:rPr>
                <a:t>OLT</a:t>
              </a:r>
              <a:br>
                <a:rPr lang="en-US" sz="1200" b="1" kern="0" dirty="0">
                  <a:solidFill>
                    <a:srgbClr val="963334">
                      <a:lumMod val="75000"/>
                    </a:srgbClr>
                  </a:solidFill>
                  <a:latin typeface="Calibri"/>
                  <a:cs typeface="Calibri"/>
                  <a:sym typeface="Arial"/>
                  <a:rtl val="0"/>
                </a:rPr>
              </a:br>
              <a:r>
                <a:rPr lang="en-US" sz="1200" b="1" kern="0" dirty="0">
                  <a:solidFill>
                    <a:srgbClr val="963334">
                      <a:lumMod val="75000"/>
                    </a:srgbClr>
                  </a:solidFill>
                  <a:latin typeface="Calibri"/>
                  <a:cs typeface="Calibri"/>
                  <a:sym typeface="Arial"/>
                  <a:rtl val="0"/>
                </a:rPr>
                <a:t>MACs</a:t>
              </a:r>
            </a:p>
          </p:txBody>
        </p:sp>
        <p:cxnSp>
          <p:nvCxnSpPr>
            <p:cNvPr id="78" name="Straight Connector 77"/>
            <p:cNvCxnSpPr/>
            <p:nvPr/>
          </p:nvCxnSpPr>
          <p:spPr>
            <a:xfrm>
              <a:off x="433748" y="5002696"/>
              <a:ext cx="54199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42587" y="5155096"/>
              <a:ext cx="54199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53632" y="5287612"/>
              <a:ext cx="54199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451430" y="5417925"/>
              <a:ext cx="54199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49228" y="5559283"/>
              <a:ext cx="54199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sp>
        <p:nvSpPr>
          <p:cNvPr id="84" name="TextBox 83"/>
          <p:cNvSpPr txBox="1"/>
          <p:nvPr/>
        </p:nvSpPr>
        <p:spPr>
          <a:xfrm>
            <a:off x="4" y="5842003"/>
            <a:ext cx="995627" cy="646331"/>
          </a:xfrm>
          <a:prstGeom prst="rect">
            <a:avLst/>
          </a:prstGeom>
          <a:noFill/>
        </p:spPr>
        <p:txBody>
          <a:bodyPr wrap="square" rtlCol="0">
            <a:spAutoFit/>
          </a:bodyPr>
          <a:lstStyle/>
          <a:p>
            <a:r>
              <a:rPr lang="en-US" dirty="0" smtClean="0">
                <a:solidFill>
                  <a:srgbClr val="000000"/>
                </a:solidFill>
                <a:latin typeface="Arial"/>
              </a:rPr>
              <a:t>Access</a:t>
            </a:r>
          </a:p>
          <a:p>
            <a:r>
              <a:rPr lang="en-US" dirty="0" smtClean="0">
                <a:solidFill>
                  <a:srgbClr val="000000"/>
                </a:solidFill>
                <a:latin typeface="Arial"/>
              </a:rPr>
              <a:t>Links</a:t>
            </a:r>
            <a:endParaRPr lang="en-US" dirty="0">
              <a:solidFill>
                <a:srgbClr val="000000"/>
              </a:solidFill>
              <a:latin typeface="Arial"/>
            </a:endParaRPr>
          </a:p>
        </p:txBody>
      </p:sp>
      <p:sp>
        <p:nvSpPr>
          <p:cNvPr id="85" name="TextBox 84"/>
          <p:cNvSpPr txBox="1"/>
          <p:nvPr/>
        </p:nvSpPr>
        <p:spPr>
          <a:xfrm>
            <a:off x="2186011" y="6303665"/>
            <a:ext cx="5129189" cy="369332"/>
          </a:xfrm>
          <a:prstGeom prst="rect">
            <a:avLst/>
          </a:prstGeom>
          <a:noFill/>
        </p:spPr>
        <p:txBody>
          <a:bodyPr wrap="square" rtlCol="0">
            <a:spAutoFit/>
          </a:bodyPr>
          <a:lstStyle/>
          <a:p>
            <a:pPr algn="ctr"/>
            <a:r>
              <a:rPr lang="en-US" dirty="0" smtClean="0">
                <a:solidFill>
                  <a:srgbClr val="000000"/>
                </a:solidFill>
                <a:latin typeface="Arial"/>
              </a:rPr>
              <a:t>CORD fabric – designed to scale up to 16 Racks</a:t>
            </a:r>
            <a:endParaRPr lang="en-US" dirty="0">
              <a:solidFill>
                <a:srgbClr val="000000"/>
              </a:solidFill>
              <a:latin typeface="Arial"/>
            </a:endParaRPr>
          </a:p>
        </p:txBody>
      </p:sp>
      <p:pic>
        <p:nvPicPr>
          <p:cNvPr id="87" name="Picture 86" descr="rack_42U.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139" y="4474423"/>
            <a:ext cx="1030596" cy="1647008"/>
          </a:xfrm>
          <a:prstGeom prst="rect">
            <a:avLst/>
          </a:prstGeom>
        </p:spPr>
      </p:pic>
      <p:grpSp>
        <p:nvGrpSpPr>
          <p:cNvPr id="101" name="Group 100"/>
          <p:cNvGrpSpPr/>
          <p:nvPr/>
        </p:nvGrpSpPr>
        <p:grpSpPr>
          <a:xfrm>
            <a:off x="7594358" y="4035853"/>
            <a:ext cx="1538602" cy="2336330"/>
            <a:chOff x="7594358" y="4035853"/>
            <a:chExt cx="1538602" cy="2336330"/>
          </a:xfrm>
        </p:grpSpPr>
        <p:sp>
          <p:nvSpPr>
            <p:cNvPr id="86" name="Rectangle 85"/>
            <p:cNvSpPr/>
            <p:nvPr/>
          </p:nvSpPr>
          <p:spPr>
            <a:xfrm>
              <a:off x="7594358" y="4035853"/>
              <a:ext cx="695739" cy="1412944"/>
            </a:xfrm>
            <a:prstGeom prst="rect">
              <a:avLst/>
            </a:prstGeom>
            <a:solidFill>
              <a:schemeClr val="accent1">
                <a:lumMod val="20000"/>
                <a:lumOff val="80000"/>
              </a:schemeClr>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defTabSz="913892"/>
              <a:r>
                <a:rPr lang="en-US" sz="2000" b="1" kern="0" dirty="0" smtClean="0">
                  <a:solidFill>
                    <a:srgbClr val="963334">
                      <a:lumMod val="75000"/>
                    </a:srgbClr>
                  </a:solidFill>
                  <a:latin typeface="Calibri"/>
                  <a:cs typeface="Calibri"/>
                  <a:sym typeface="Arial"/>
                  <a:rtl val="0"/>
                </a:rPr>
                <a:t>Fast</a:t>
              </a:r>
            </a:p>
            <a:p>
              <a:pPr algn="ctr" defTabSz="913892"/>
              <a:r>
                <a:rPr lang="en-US" sz="2000" b="1" kern="0" dirty="0" smtClean="0">
                  <a:solidFill>
                    <a:srgbClr val="963334">
                      <a:lumMod val="75000"/>
                    </a:srgbClr>
                  </a:solidFill>
                  <a:latin typeface="Calibri"/>
                  <a:cs typeface="Calibri"/>
                  <a:sym typeface="Arial"/>
                  <a:rtl val="0"/>
                </a:rPr>
                <a:t>I/O</a:t>
              </a:r>
              <a:endParaRPr lang="en-US" sz="1100" b="1" kern="0" dirty="0">
                <a:solidFill>
                  <a:srgbClr val="963334">
                    <a:lumMod val="75000"/>
                  </a:srgbClr>
                </a:solidFill>
                <a:latin typeface="Calibri"/>
                <a:cs typeface="Calibri"/>
                <a:sym typeface="Arial"/>
                <a:rtl val="0"/>
              </a:endParaRPr>
            </a:p>
          </p:txBody>
        </p:sp>
        <p:cxnSp>
          <p:nvCxnSpPr>
            <p:cNvPr id="88" name="Straight Connector 87"/>
            <p:cNvCxnSpPr/>
            <p:nvPr/>
          </p:nvCxnSpPr>
          <p:spPr>
            <a:xfrm>
              <a:off x="8290097" y="4362016"/>
              <a:ext cx="541999" cy="0"/>
            </a:xfrm>
            <a:prstGeom prst="line">
              <a:avLst/>
            </a:prstGeom>
            <a:ln w="76200" cmpd="sng">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290097" y="4577855"/>
              <a:ext cx="541999" cy="0"/>
            </a:xfrm>
            <a:prstGeom prst="line">
              <a:avLst/>
            </a:prstGeom>
            <a:ln w="7620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8290097" y="4822047"/>
              <a:ext cx="541999" cy="0"/>
            </a:xfrm>
            <a:prstGeom prst="line">
              <a:avLst/>
            </a:prstGeom>
            <a:ln w="76200" cmpd="sng">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8290097" y="5051749"/>
              <a:ext cx="541999"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8290097" y="5279241"/>
              <a:ext cx="541999" cy="0"/>
            </a:xfrm>
            <a:prstGeom prst="line">
              <a:avLst/>
            </a:prstGeom>
            <a:ln w="7620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8290097" y="4138939"/>
              <a:ext cx="541999" cy="0"/>
            </a:xfrm>
            <a:prstGeom prst="line">
              <a:avLst/>
            </a:prstGeom>
            <a:ln w="76200" cmpd="sng">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8249005" y="5448853"/>
              <a:ext cx="883955" cy="923330"/>
            </a:xfrm>
            <a:prstGeom prst="rect">
              <a:avLst/>
            </a:prstGeom>
            <a:noFill/>
          </p:spPr>
          <p:txBody>
            <a:bodyPr wrap="square" rtlCol="0">
              <a:spAutoFit/>
            </a:bodyPr>
            <a:lstStyle/>
            <a:p>
              <a:pPr algn="r"/>
              <a:r>
                <a:rPr lang="en-US" dirty="0" smtClean="0">
                  <a:solidFill>
                    <a:srgbClr val="000000"/>
                  </a:solidFill>
                  <a:latin typeface="Arial"/>
                </a:rPr>
                <a:t>Metro </a:t>
              </a:r>
            </a:p>
            <a:p>
              <a:pPr algn="r"/>
              <a:r>
                <a:rPr lang="en-US" dirty="0" smtClean="0">
                  <a:solidFill>
                    <a:srgbClr val="000000"/>
                  </a:solidFill>
                  <a:latin typeface="Arial"/>
                </a:rPr>
                <a:t>Core</a:t>
              </a:r>
            </a:p>
            <a:p>
              <a:pPr algn="r"/>
              <a:r>
                <a:rPr lang="en-US" dirty="0" smtClean="0">
                  <a:solidFill>
                    <a:srgbClr val="000000"/>
                  </a:solidFill>
                  <a:latin typeface="Arial"/>
                </a:rPr>
                <a:t>Links</a:t>
              </a:r>
              <a:endParaRPr lang="en-US" dirty="0">
                <a:solidFill>
                  <a:srgbClr val="000000"/>
                </a:solidFill>
                <a:latin typeface="Arial"/>
              </a:endParaRPr>
            </a:p>
          </p:txBody>
        </p:sp>
      </p:grpSp>
      <p:sp>
        <p:nvSpPr>
          <p:cNvPr id="97" name="TextBox 96"/>
          <p:cNvSpPr txBox="1"/>
          <p:nvPr/>
        </p:nvSpPr>
        <p:spPr>
          <a:xfrm>
            <a:off x="26852" y="1697386"/>
            <a:ext cx="3085912" cy="830997"/>
          </a:xfrm>
          <a:prstGeom prst="rect">
            <a:avLst/>
          </a:prstGeom>
          <a:noFill/>
        </p:spPr>
        <p:txBody>
          <a:bodyPr wrap="square" rtlCol="0">
            <a:spAutoFit/>
          </a:bodyPr>
          <a:lstStyle/>
          <a:p>
            <a:r>
              <a:rPr lang="en-US" sz="1600" dirty="0" smtClean="0">
                <a:solidFill>
                  <a:prstClr val="black"/>
                </a:solidFill>
                <a:latin typeface="Calibri"/>
              </a:rPr>
              <a:t>HA, </a:t>
            </a:r>
            <a:r>
              <a:rPr lang="en-US" sz="1600" dirty="0">
                <a:solidFill>
                  <a:prstClr val="black"/>
                </a:solidFill>
                <a:latin typeface="Calibri"/>
              </a:rPr>
              <a:t>s</a:t>
            </a:r>
            <a:r>
              <a:rPr lang="en-US" sz="1600" dirty="0" smtClean="0">
                <a:solidFill>
                  <a:prstClr val="black"/>
                </a:solidFill>
                <a:latin typeface="Calibri"/>
              </a:rPr>
              <a:t>cales to 16 </a:t>
            </a:r>
            <a:r>
              <a:rPr lang="en-US" sz="1600" dirty="0">
                <a:solidFill>
                  <a:prstClr val="black"/>
                </a:solidFill>
                <a:latin typeface="Calibri"/>
              </a:rPr>
              <a:t>racks, </a:t>
            </a:r>
            <a:r>
              <a:rPr lang="en-US" sz="1600" dirty="0" smtClean="0">
                <a:solidFill>
                  <a:prstClr val="black"/>
                </a:solidFill>
                <a:latin typeface="Calibri"/>
              </a:rPr>
              <a:t>OF 1.3, </a:t>
            </a:r>
            <a:r>
              <a:rPr lang="en-US" sz="1600" dirty="0" err="1" smtClean="0">
                <a:solidFill>
                  <a:prstClr val="black"/>
                </a:solidFill>
                <a:latin typeface="Calibri"/>
              </a:rPr>
              <a:t>Topo</a:t>
            </a:r>
            <a:r>
              <a:rPr lang="en-US" sz="1600" dirty="0" smtClean="0">
                <a:solidFill>
                  <a:prstClr val="black"/>
                </a:solidFill>
                <a:latin typeface="Calibri"/>
              </a:rPr>
              <a:t>-Discovery</a:t>
            </a:r>
            <a:r>
              <a:rPr lang="en-US" sz="1600" dirty="0">
                <a:solidFill>
                  <a:prstClr val="black"/>
                </a:solidFill>
                <a:latin typeface="Calibri"/>
              </a:rPr>
              <a:t>, </a:t>
            </a:r>
            <a:r>
              <a:rPr lang="en-US" sz="1600" dirty="0" smtClean="0">
                <a:solidFill>
                  <a:prstClr val="black"/>
                </a:solidFill>
                <a:latin typeface="Calibri"/>
              </a:rPr>
              <a:t>Configuration, GUI</a:t>
            </a:r>
            <a:r>
              <a:rPr lang="en-US" sz="1600" dirty="0">
                <a:solidFill>
                  <a:prstClr val="black"/>
                </a:solidFill>
                <a:latin typeface="Calibri"/>
              </a:rPr>
              <a:t>, CLI, Troubleshooting, </a:t>
            </a:r>
            <a:r>
              <a:rPr lang="en-US" sz="1600" dirty="0" smtClean="0">
                <a:solidFill>
                  <a:prstClr val="black"/>
                </a:solidFill>
                <a:latin typeface="Calibri"/>
              </a:rPr>
              <a:t>ISSU</a:t>
            </a:r>
            <a:endParaRPr lang="en-US" sz="1600" dirty="0">
              <a:solidFill>
                <a:prstClr val="black"/>
              </a:solidFill>
              <a:latin typeface="Calibri"/>
            </a:endParaRPr>
          </a:p>
        </p:txBody>
      </p:sp>
      <p:sp>
        <p:nvSpPr>
          <p:cNvPr id="98" name="TextBox 97"/>
          <p:cNvSpPr txBox="1"/>
          <p:nvPr/>
        </p:nvSpPr>
        <p:spPr>
          <a:xfrm>
            <a:off x="4204883" y="1024835"/>
            <a:ext cx="3549129" cy="830997"/>
          </a:xfrm>
          <a:prstGeom prst="rect">
            <a:avLst/>
          </a:prstGeom>
          <a:noFill/>
        </p:spPr>
        <p:txBody>
          <a:bodyPr wrap="square" rtlCol="0">
            <a:spAutoFit/>
          </a:bodyPr>
          <a:lstStyle/>
          <a:p>
            <a:r>
              <a:rPr lang="en-US" sz="1600" dirty="0" smtClean="0">
                <a:solidFill>
                  <a:prstClr val="black"/>
                </a:solidFill>
                <a:latin typeface="Calibri"/>
              </a:rPr>
              <a:t>Fabric Control Application: Addressing, ECMP Routing, Recovery, Interoperability, API support</a:t>
            </a:r>
            <a:endParaRPr lang="en-US" sz="1600" dirty="0">
              <a:solidFill>
                <a:prstClr val="black"/>
              </a:solidFill>
              <a:latin typeface="Calibri"/>
            </a:endParaRPr>
          </a:p>
        </p:txBody>
      </p:sp>
      <p:sp>
        <p:nvSpPr>
          <p:cNvPr id="99" name="Up Arrow 98"/>
          <p:cNvSpPr/>
          <p:nvPr/>
        </p:nvSpPr>
        <p:spPr>
          <a:xfrm>
            <a:off x="3486904" y="683852"/>
            <a:ext cx="271799" cy="349949"/>
          </a:xfrm>
          <a:prstGeom prst="up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Rounded Rectangle 101"/>
          <p:cNvSpPr/>
          <p:nvPr/>
        </p:nvSpPr>
        <p:spPr>
          <a:xfrm>
            <a:off x="2694945" y="1942705"/>
            <a:ext cx="3679786" cy="540065"/>
          </a:xfrm>
          <a:prstGeom prst="roundRect">
            <a:avLst/>
          </a:prstGeom>
          <a:solidFill>
            <a:srgbClr val="99333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FFFFFF"/>
                </a:solidFill>
                <a:latin typeface="Calibri"/>
              </a:rPr>
              <a:t>ONOS Controller Cluster</a:t>
            </a:r>
            <a:endParaRPr lang="en-US" sz="2000" dirty="0">
              <a:solidFill>
                <a:srgbClr val="FFFFFF"/>
              </a:solidFill>
              <a:latin typeface="Calibri"/>
            </a:endParaRPr>
          </a:p>
        </p:txBody>
      </p:sp>
      <p:sp>
        <p:nvSpPr>
          <p:cNvPr id="3" name="TextBox 2"/>
          <p:cNvSpPr txBox="1"/>
          <p:nvPr/>
        </p:nvSpPr>
        <p:spPr>
          <a:xfrm>
            <a:off x="3032702" y="706786"/>
            <a:ext cx="771025" cy="338554"/>
          </a:xfrm>
          <a:prstGeom prst="rect">
            <a:avLst/>
          </a:prstGeom>
          <a:noFill/>
        </p:spPr>
        <p:txBody>
          <a:bodyPr wrap="square" rtlCol="0">
            <a:spAutoFit/>
          </a:bodyPr>
          <a:lstStyle/>
          <a:p>
            <a:r>
              <a:rPr lang="en-US" sz="1600">
                <a:solidFill>
                  <a:srgbClr val="000000"/>
                </a:solidFill>
                <a:latin typeface="Arial"/>
              </a:rPr>
              <a:t>API</a:t>
            </a:r>
          </a:p>
        </p:txBody>
      </p:sp>
    </p:spTree>
    <p:extLst>
      <p:ext uri="{BB962C8B-B14F-4D97-AF65-F5344CB8AC3E}">
        <p14:creationId xmlns:p14="http://schemas.microsoft.com/office/powerpoint/2010/main" val="141851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fade">
                                      <p:cBhvr>
                                        <p:cTn id="26" dur="500"/>
                                        <p:tgtEl>
                                          <p:spTgt spid="10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fade">
                                      <p:cBhvr>
                                        <p:cTn id="29" dur="500"/>
                                        <p:tgtEl>
                                          <p:spTgt spid="9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fade">
                                      <p:cBhvr>
                                        <p:cTn id="34" dur="500"/>
                                        <p:tgtEl>
                                          <p:spTgt spid="98"/>
                                        </p:tgtEl>
                                      </p:cBhvr>
                                    </p:animEffect>
                                  </p:childTnLst>
                                </p:cTn>
                              </p:par>
                              <p:par>
                                <p:cTn id="35" presetID="10"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84" grpId="0"/>
      <p:bldP spid="97" grpId="0"/>
      <p:bldP spid="98" grpId="0"/>
      <p:bldP spid="99" grpId="0" animBg="1"/>
      <p:bldP spid="10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85" y="1122681"/>
            <a:ext cx="9220395" cy="4502069"/>
          </a:xfrm>
          <a:prstGeom prst="rect">
            <a:avLst/>
          </a:prstGeom>
        </p:spPr>
      </p:pic>
      <p:sp>
        <p:nvSpPr>
          <p:cNvPr id="4" name="TextBox 3"/>
          <p:cNvSpPr txBox="1"/>
          <p:nvPr/>
        </p:nvSpPr>
        <p:spPr>
          <a:xfrm>
            <a:off x="1318193" y="41686"/>
            <a:ext cx="6260875" cy="523220"/>
          </a:xfrm>
          <a:prstGeom prst="rect">
            <a:avLst/>
          </a:prstGeom>
          <a:noFill/>
        </p:spPr>
        <p:txBody>
          <a:bodyPr wrap="square" rtlCol="0">
            <a:spAutoFit/>
          </a:bodyPr>
          <a:lstStyle/>
          <a:p>
            <a:pPr algn="ctr"/>
            <a:r>
              <a:rPr lang="en-US" sz="2800" dirty="0" smtClean="0">
                <a:solidFill>
                  <a:prstClr val="black"/>
                </a:solidFill>
                <a:latin typeface="Calibri"/>
              </a:rPr>
              <a:t>L2 Bridging withing a Rack</a:t>
            </a:r>
            <a:endParaRPr lang="en-US" sz="2800" dirty="0">
              <a:solidFill>
                <a:prstClr val="black"/>
              </a:solidFill>
              <a:latin typeface="Calibri"/>
            </a:endParaRPr>
          </a:p>
        </p:txBody>
      </p:sp>
    </p:spTree>
    <p:extLst>
      <p:ext uri="{BB962C8B-B14F-4D97-AF65-F5344CB8AC3E}">
        <p14:creationId xmlns:p14="http://schemas.microsoft.com/office/powerpoint/2010/main" val="2502543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02150"/>
            <a:ext cx="9144000" cy="2976206"/>
          </a:xfrm>
          <a:prstGeom prst="rect">
            <a:avLst/>
          </a:prstGeom>
        </p:spPr>
      </p:pic>
      <p:pic>
        <p:nvPicPr>
          <p:cNvPr id="4" name="Picture 3"/>
          <p:cNvPicPr>
            <a:picLocks noChangeAspect="1"/>
          </p:cNvPicPr>
          <p:nvPr/>
        </p:nvPicPr>
        <p:blipFill>
          <a:blip r:embed="rId3"/>
          <a:stretch>
            <a:fillRect/>
          </a:stretch>
        </p:blipFill>
        <p:spPr>
          <a:xfrm>
            <a:off x="0" y="3979311"/>
            <a:ext cx="9239305" cy="2878689"/>
          </a:xfrm>
          <a:prstGeom prst="rect">
            <a:avLst/>
          </a:prstGeom>
        </p:spPr>
      </p:pic>
      <p:sp>
        <p:nvSpPr>
          <p:cNvPr id="5" name="TextBox 4"/>
          <p:cNvSpPr txBox="1"/>
          <p:nvPr/>
        </p:nvSpPr>
        <p:spPr>
          <a:xfrm>
            <a:off x="1318193" y="41686"/>
            <a:ext cx="6260875" cy="523220"/>
          </a:xfrm>
          <a:prstGeom prst="rect">
            <a:avLst/>
          </a:prstGeom>
          <a:noFill/>
        </p:spPr>
        <p:txBody>
          <a:bodyPr wrap="square" rtlCol="0">
            <a:spAutoFit/>
          </a:bodyPr>
          <a:lstStyle/>
          <a:p>
            <a:pPr algn="ctr"/>
            <a:r>
              <a:rPr lang="en-US" sz="2800" dirty="0">
                <a:solidFill>
                  <a:prstClr val="black"/>
                </a:solidFill>
                <a:latin typeface="Calibri"/>
              </a:rPr>
              <a:t>L3 Across </a:t>
            </a:r>
            <a:r>
              <a:rPr lang="en-US" sz="2800" dirty="0" smtClean="0">
                <a:solidFill>
                  <a:prstClr val="black"/>
                </a:solidFill>
                <a:latin typeface="Calibri"/>
              </a:rPr>
              <a:t>Racks – IP/MPLS</a:t>
            </a:r>
            <a:endParaRPr lang="en-US" sz="2800" dirty="0">
              <a:solidFill>
                <a:prstClr val="black"/>
              </a:solidFill>
              <a:latin typeface="Calibri"/>
            </a:endParaRPr>
          </a:p>
        </p:txBody>
      </p:sp>
    </p:spTree>
    <p:extLst>
      <p:ext uri="{BB962C8B-B14F-4D97-AF65-F5344CB8AC3E}">
        <p14:creationId xmlns:p14="http://schemas.microsoft.com/office/powerpoint/2010/main" val="703343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80797" y="2010877"/>
            <a:ext cx="914400" cy="45591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prstClr val="white"/>
                </a:solidFill>
                <a:latin typeface="Calibri"/>
              </a:rPr>
              <a:t>OLT</a:t>
            </a:r>
            <a:endParaRPr lang="en-US" dirty="0">
              <a:solidFill>
                <a:prstClr val="white"/>
              </a:solidFill>
              <a:latin typeface="Calibri"/>
            </a:endParaRPr>
          </a:p>
        </p:txBody>
      </p:sp>
      <p:sp>
        <p:nvSpPr>
          <p:cNvPr id="11" name="Diamond 10"/>
          <p:cNvSpPr/>
          <p:nvPr/>
        </p:nvSpPr>
        <p:spPr>
          <a:xfrm>
            <a:off x="8229600" y="2067867"/>
            <a:ext cx="914400" cy="377076"/>
          </a:xfrm>
          <a:prstGeom prst="diamon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err="1" smtClean="0">
                <a:solidFill>
                  <a:prstClr val="white"/>
                </a:solidFill>
                <a:latin typeface="Calibri"/>
              </a:rPr>
              <a:t>vCPE</a:t>
            </a:r>
            <a:endParaRPr lang="en-US" sz="1050" dirty="0">
              <a:solidFill>
                <a:prstClr val="white"/>
              </a:solidFill>
              <a:latin typeface="Calibri"/>
            </a:endParaRPr>
          </a:p>
        </p:txBody>
      </p:sp>
      <p:cxnSp>
        <p:nvCxnSpPr>
          <p:cNvPr id="13" name="Straight Connector 12"/>
          <p:cNvCxnSpPr>
            <a:stCxn id="8" idx="3"/>
            <a:endCxn id="11" idx="1"/>
          </p:cNvCxnSpPr>
          <p:nvPr/>
        </p:nvCxnSpPr>
        <p:spPr>
          <a:xfrm>
            <a:off x="995197" y="2238833"/>
            <a:ext cx="7234403" cy="17572"/>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 name="Rounded Rectangle 3"/>
          <p:cNvSpPr/>
          <p:nvPr/>
        </p:nvSpPr>
        <p:spPr>
          <a:xfrm>
            <a:off x="1632444" y="2010877"/>
            <a:ext cx="914400" cy="45591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prstClr val="white"/>
                </a:solidFill>
                <a:latin typeface="Calibri"/>
              </a:rPr>
              <a:t>Leaf</a:t>
            </a:r>
            <a:endParaRPr lang="en-US" dirty="0">
              <a:solidFill>
                <a:prstClr val="white"/>
              </a:solidFill>
              <a:latin typeface="Calibri"/>
            </a:endParaRPr>
          </a:p>
        </p:txBody>
      </p:sp>
      <p:sp>
        <p:nvSpPr>
          <p:cNvPr id="5" name="Rounded Rectangle 4"/>
          <p:cNvSpPr/>
          <p:nvPr/>
        </p:nvSpPr>
        <p:spPr>
          <a:xfrm>
            <a:off x="3429258" y="2010877"/>
            <a:ext cx="914400" cy="4559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Spine</a:t>
            </a:r>
            <a:endParaRPr lang="en-US" dirty="0">
              <a:solidFill>
                <a:prstClr val="white"/>
              </a:solidFill>
              <a:latin typeface="Calibri"/>
            </a:endParaRPr>
          </a:p>
        </p:txBody>
      </p:sp>
      <p:sp>
        <p:nvSpPr>
          <p:cNvPr id="6" name="Rounded Rectangle 5"/>
          <p:cNvSpPr/>
          <p:nvPr/>
        </p:nvSpPr>
        <p:spPr>
          <a:xfrm>
            <a:off x="5169087" y="2010877"/>
            <a:ext cx="914400" cy="45591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prstClr val="white"/>
                </a:solidFill>
                <a:latin typeface="Calibri"/>
              </a:rPr>
              <a:t>Leaf</a:t>
            </a:r>
            <a:endParaRPr lang="en-US" dirty="0">
              <a:solidFill>
                <a:prstClr val="white"/>
              </a:solidFill>
              <a:latin typeface="Calibri"/>
            </a:endParaRPr>
          </a:p>
        </p:txBody>
      </p:sp>
      <p:sp>
        <p:nvSpPr>
          <p:cNvPr id="9" name="Oval 8"/>
          <p:cNvSpPr/>
          <p:nvPr/>
        </p:nvSpPr>
        <p:spPr>
          <a:xfrm>
            <a:off x="6796844" y="2027158"/>
            <a:ext cx="914400" cy="455911"/>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OVS</a:t>
            </a:r>
            <a:endParaRPr lang="en-US" dirty="0">
              <a:solidFill>
                <a:prstClr val="white"/>
              </a:solidFill>
              <a:latin typeface="Calibri"/>
            </a:endParaRPr>
          </a:p>
        </p:txBody>
      </p:sp>
      <p:sp>
        <p:nvSpPr>
          <p:cNvPr id="14" name="Rectangle 13"/>
          <p:cNvSpPr/>
          <p:nvPr/>
        </p:nvSpPr>
        <p:spPr>
          <a:xfrm>
            <a:off x="928037" y="419273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endParaRPr lang="en-US" sz="800" dirty="0">
              <a:solidFill>
                <a:prstClr val="black"/>
              </a:solidFill>
              <a:latin typeface="Calibri"/>
            </a:endParaRPr>
          </a:p>
        </p:txBody>
      </p:sp>
      <p:sp>
        <p:nvSpPr>
          <p:cNvPr id="23" name="Rectangle 22"/>
          <p:cNvSpPr/>
          <p:nvPr/>
        </p:nvSpPr>
        <p:spPr>
          <a:xfrm>
            <a:off x="928037" y="4550953"/>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endParaRPr lang="en-US" sz="800" dirty="0">
              <a:solidFill>
                <a:prstClr val="black"/>
              </a:solidFill>
              <a:latin typeface="Calibri"/>
            </a:endParaRPr>
          </a:p>
        </p:txBody>
      </p:sp>
      <p:sp>
        <p:nvSpPr>
          <p:cNvPr id="24" name="Rectangle 23"/>
          <p:cNvSpPr/>
          <p:nvPr/>
        </p:nvSpPr>
        <p:spPr>
          <a:xfrm>
            <a:off x="928037" y="490688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PON S-Tag</a:t>
            </a:r>
          </a:p>
          <a:p>
            <a:pPr algn="ctr"/>
            <a:r>
              <a:rPr lang="en-US" sz="800" dirty="0" smtClean="0">
                <a:solidFill>
                  <a:prstClr val="black"/>
                </a:solidFill>
                <a:latin typeface="Calibri"/>
              </a:rPr>
              <a:t>0x88a8</a:t>
            </a:r>
            <a:endParaRPr lang="en-US" sz="800" dirty="0">
              <a:solidFill>
                <a:prstClr val="black"/>
              </a:solidFill>
              <a:latin typeface="Calibri"/>
            </a:endParaRPr>
          </a:p>
        </p:txBody>
      </p:sp>
      <p:sp>
        <p:nvSpPr>
          <p:cNvPr id="25" name="Rectangle 24"/>
          <p:cNvSpPr/>
          <p:nvPr/>
        </p:nvSpPr>
        <p:spPr>
          <a:xfrm>
            <a:off x="928037" y="526510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prstClr val="black"/>
                </a:solidFill>
                <a:latin typeface="Calibri"/>
              </a:rPr>
              <a:t>Cust</a:t>
            </a:r>
            <a:r>
              <a:rPr lang="en-US" sz="800" dirty="0" smtClean="0">
                <a:solidFill>
                  <a:prstClr val="black"/>
                </a:solidFill>
                <a:latin typeface="Calibri"/>
              </a:rPr>
              <a:t> C-Tag</a:t>
            </a:r>
          </a:p>
          <a:p>
            <a:pPr algn="ctr"/>
            <a:r>
              <a:rPr lang="en-US" sz="800" dirty="0" smtClean="0">
                <a:solidFill>
                  <a:prstClr val="black"/>
                </a:solidFill>
                <a:latin typeface="Calibri"/>
              </a:rPr>
              <a:t>0x8100</a:t>
            </a:r>
            <a:endParaRPr lang="en-US" sz="800" dirty="0">
              <a:solidFill>
                <a:prstClr val="black"/>
              </a:solidFill>
              <a:latin typeface="Calibri"/>
            </a:endParaRPr>
          </a:p>
        </p:txBody>
      </p:sp>
      <p:sp>
        <p:nvSpPr>
          <p:cNvPr id="26" name="Rectangle 25"/>
          <p:cNvSpPr/>
          <p:nvPr/>
        </p:nvSpPr>
        <p:spPr>
          <a:xfrm>
            <a:off x="928037" y="562917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34" name="Rectangle 33"/>
          <p:cNvSpPr/>
          <p:nvPr/>
        </p:nvSpPr>
        <p:spPr>
          <a:xfrm>
            <a:off x="2688459" y="2756299"/>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p>
          <a:p>
            <a:pPr algn="ctr"/>
            <a:r>
              <a:rPr lang="en-US" sz="800" dirty="0" smtClean="0">
                <a:solidFill>
                  <a:prstClr val="black"/>
                </a:solidFill>
                <a:latin typeface="Calibri"/>
              </a:rPr>
              <a:t>spine</a:t>
            </a:r>
            <a:endParaRPr lang="en-US" sz="800" dirty="0">
              <a:solidFill>
                <a:prstClr val="black"/>
              </a:solidFill>
              <a:latin typeface="Calibri"/>
            </a:endParaRPr>
          </a:p>
        </p:txBody>
      </p:sp>
      <p:sp>
        <p:nvSpPr>
          <p:cNvPr id="35" name="Rectangle 34"/>
          <p:cNvSpPr/>
          <p:nvPr/>
        </p:nvSpPr>
        <p:spPr>
          <a:xfrm>
            <a:off x="2688459" y="311223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p>
          <a:p>
            <a:pPr algn="ctr"/>
            <a:r>
              <a:rPr lang="en-US" sz="800" dirty="0" smtClean="0">
                <a:solidFill>
                  <a:prstClr val="black"/>
                </a:solidFill>
                <a:latin typeface="Calibri"/>
              </a:rPr>
              <a:t>leaf</a:t>
            </a:r>
            <a:endParaRPr lang="en-US" sz="800" dirty="0">
              <a:solidFill>
                <a:prstClr val="black"/>
              </a:solidFill>
              <a:latin typeface="Calibri"/>
            </a:endParaRPr>
          </a:p>
        </p:txBody>
      </p:sp>
      <p:sp>
        <p:nvSpPr>
          <p:cNvPr id="36" name="Rectangle 35"/>
          <p:cNvSpPr/>
          <p:nvPr/>
        </p:nvSpPr>
        <p:spPr>
          <a:xfrm>
            <a:off x="2688459" y="347044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SR Label</a:t>
            </a:r>
            <a:endParaRPr lang="en-US" sz="800" dirty="0">
              <a:solidFill>
                <a:prstClr val="black"/>
              </a:solidFill>
              <a:latin typeface="Calibri"/>
            </a:endParaRPr>
          </a:p>
        </p:txBody>
      </p:sp>
      <p:sp>
        <p:nvSpPr>
          <p:cNvPr id="37" name="Rectangle 36"/>
          <p:cNvSpPr/>
          <p:nvPr/>
        </p:nvSpPr>
        <p:spPr>
          <a:xfrm>
            <a:off x="2688459" y="383452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PW Label</a:t>
            </a:r>
            <a:endParaRPr lang="en-US" sz="800" dirty="0">
              <a:solidFill>
                <a:prstClr val="black"/>
              </a:solidFill>
              <a:latin typeface="Calibri"/>
            </a:endParaRPr>
          </a:p>
        </p:txBody>
      </p:sp>
      <p:sp>
        <p:nvSpPr>
          <p:cNvPr id="44" name="Rectangle 43"/>
          <p:cNvSpPr/>
          <p:nvPr/>
        </p:nvSpPr>
        <p:spPr>
          <a:xfrm>
            <a:off x="4432116" y="3106373"/>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endParaRPr lang="en-US" sz="800" dirty="0">
              <a:solidFill>
                <a:prstClr val="black"/>
              </a:solidFill>
              <a:latin typeface="Calibri"/>
            </a:endParaRPr>
          </a:p>
        </p:txBody>
      </p:sp>
      <p:sp>
        <p:nvSpPr>
          <p:cNvPr id="45" name="Rectangle 44"/>
          <p:cNvSpPr/>
          <p:nvPr/>
        </p:nvSpPr>
        <p:spPr>
          <a:xfrm>
            <a:off x="4432116" y="3464589"/>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endParaRPr lang="en-US" sz="800" dirty="0">
              <a:solidFill>
                <a:prstClr val="black"/>
              </a:solidFill>
              <a:latin typeface="Calibri"/>
            </a:endParaRPr>
          </a:p>
        </p:txBody>
      </p:sp>
      <p:sp>
        <p:nvSpPr>
          <p:cNvPr id="46" name="Rectangle 45"/>
          <p:cNvSpPr/>
          <p:nvPr/>
        </p:nvSpPr>
        <p:spPr>
          <a:xfrm>
            <a:off x="4432116" y="3828663"/>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PW Label</a:t>
            </a:r>
            <a:endParaRPr lang="en-US" sz="800" dirty="0">
              <a:solidFill>
                <a:prstClr val="black"/>
              </a:solidFill>
              <a:latin typeface="Calibri"/>
            </a:endParaRPr>
          </a:p>
        </p:txBody>
      </p:sp>
      <p:sp>
        <p:nvSpPr>
          <p:cNvPr id="61" name="Rectangle 60"/>
          <p:cNvSpPr/>
          <p:nvPr/>
        </p:nvSpPr>
        <p:spPr>
          <a:xfrm>
            <a:off x="2688459" y="419273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endParaRPr lang="en-US" sz="800" dirty="0">
              <a:solidFill>
                <a:prstClr val="black"/>
              </a:solidFill>
              <a:latin typeface="Calibri"/>
            </a:endParaRPr>
          </a:p>
        </p:txBody>
      </p:sp>
      <p:sp>
        <p:nvSpPr>
          <p:cNvPr id="62" name="Rectangle 61"/>
          <p:cNvSpPr/>
          <p:nvPr/>
        </p:nvSpPr>
        <p:spPr>
          <a:xfrm>
            <a:off x="2688459" y="4550953"/>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endParaRPr lang="en-US" sz="800" dirty="0">
              <a:solidFill>
                <a:prstClr val="black"/>
              </a:solidFill>
              <a:latin typeface="Calibri"/>
            </a:endParaRPr>
          </a:p>
        </p:txBody>
      </p:sp>
      <p:sp>
        <p:nvSpPr>
          <p:cNvPr id="63" name="Rectangle 62"/>
          <p:cNvSpPr/>
          <p:nvPr/>
        </p:nvSpPr>
        <p:spPr>
          <a:xfrm>
            <a:off x="2688459" y="490688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PON S-Tag</a:t>
            </a:r>
            <a:endParaRPr lang="en-US" sz="800" dirty="0">
              <a:solidFill>
                <a:prstClr val="black"/>
              </a:solidFill>
              <a:latin typeface="Calibri"/>
            </a:endParaRPr>
          </a:p>
        </p:txBody>
      </p:sp>
      <p:sp>
        <p:nvSpPr>
          <p:cNvPr id="64" name="Rectangle 63"/>
          <p:cNvSpPr/>
          <p:nvPr/>
        </p:nvSpPr>
        <p:spPr>
          <a:xfrm>
            <a:off x="2688459" y="526510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prstClr val="black"/>
                </a:solidFill>
                <a:latin typeface="Calibri"/>
              </a:rPr>
              <a:t>Cust</a:t>
            </a:r>
            <a:r>
              <a:rPr lang="en-US" sz="800" dirty="0" smtClean="0">
                <a:solidFill>
                  <a:prstClr val="black"/>
                </a:solidFill>
                <a:latin typeface="Calibri"/>
              </a:rPr>
              <a:t> C-Tag</a:t>
            </a:r>
            <a:endParaRPr lang="en-US" sz="800" dirty="0">
              <a:solidFill>
                <a:prstClr val="black"/>
              </a:solidFill>
              <a:latin typeface="Calibri"/>
            </a:endParaRPr>
          </a:p>
        </p:txBody>
      </p:sp>
      <p:sp>
        <p:nvSpPr>
          <p:cNvPr id="65" name="Rectangle 64"/>
          <p:cNvSpPr/>
          <p:nvPr/>
        </p:nvSpPr>
        <p:spPr>
          <a:xfrm>
            <a:off x="2688459" y="562917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66" name="Rectangle 65"/>
          <p:cNvSpPr/>
          <p:nvPr/>
        </p:nvSpPr>
        <p:spPr>
          <a:xfrm>
            <a:off x="4432116" y="419273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endParaRPr lang="en-US" sz="800" dirty="0">
              <a:solidFill>
                <a:prstClr val="black"/>
              </a:solidFill>
              <a:latin typeface="Calibri"/>
            </a:endParaRPr>
          </a:p>
        </p:txBody>
      </p:sp>
      <p:sp>
        <p:nvSpPr>
          <p:cNvPr id="67" name="Rectangle 66"/>
          <p:cNvSpPr/>
          <p:nvPr/>
        </p:nvSpPr>
        <p:spPr>
          <a:xfrm>
            <a:off x="4432116" y="4550953"/>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endParaRPr lang="en-US" sz="800" dirty="0">
              <a:solidFill>
                <a:prstClr val="black"/>
              </a:solidFill>
              <a:latin typeface="Calibri"/>
            </a:endParaRPr>
          </a:p>
        </p:txBody>
      </p:sp>
      <p:sp>
        <p:nvSpPr>
          <p:cNvPr id="68" name="Rectangle 67"/>
          <p:cNvSpPr/>
          <p:nvPr/>
        </p:nvSpPr>
        <p:spPr>
          <a:xfrm>
            <a:off x="4432116" y="490688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PON S-Tag</a:t>
            </a:r>
            <a:endParaRPr lang="en-US" sz="800" dirty="0">
              <a:solidFill>
                <a:prstClr val="black"/>
              </a:solidFill>
              <a:latin typeface="Calibri"/>
            </a:endParaRPr>
          </a:p>
        </p:txBody>
      </p:sp>
      <p:sp>
        <p:nvSpPr>
          <p:cNvPr id="69" name="Rectangle 68"/>
          <p:cNvSpPr/>
          <p:nvPr/>
        </p:nvSpPr>
        <p:spPr>
          <a:xfrm>
            <a:off x="4432116" y="526510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prstClr val="black"/>
                </a:solidFill>
                <a:latin typeface="Calibri"/>
              </a:rPr>
              <a:t>Cust</a:t>
            </a:r>
            <a:r>
              <a:rPr lang="en-US" sz="800" dirty="0" smtClean="0">
                <a:solidFill>
                  <a:prstClr val="black"/>
                </a:solidFill>
                <a:latin typeface="Calibri"/>
              </a:rPr>
              <a:t> C-Tag</a:t>
            </a:r>
            <a:endParaRPr lang="en-US" sz="800" dirty="0">
              <a:solidFill>
                <a:prstClr val="black"/>
              </a:solidFill>
              <a:latin typeface="Calibri"/>
            </a:endParaRPr>
          </a:p>
        </p:txBody>
      </p:sp>
      <p:sp>
        <p:nvSpPr>
          <p:cNvPr id="70" name="Rectangle 69"/>
          <p:cNvSpPr/>
          <p:nvPr/>
        </p:nvSpPr>
        <p:spPr>
          <a:xfrm>
            <a:off x="4432116" y="562917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71" name="Rectangle 70"/>
          <p:cNvSpPr/>
          <p:nvPr/>
        </p:nvSpPr>
        <p:spPr>
          <a:xfrm>
            <a:off x="6160210" y="4192737"/>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endParaRPr lang="en-US" sz="800" dirty="0">
              <a:solidFill>
                <a:prstClr val="black"/>
              </a:solidFill>
              <a:latin typeface="Calibri"/>
            </a:endParaRPr>
          </a:p>
        </p:txBody>
      </p:sp>
      <p:sp>
        <p:nvSpPr>
          <p:cNvPr id="72" name="Rectangle 71"/>
          <p:cNvSpPr/>
          <p:nvPr/>
        </p:nvSpPr>
        <p:spPr>
          <a:xfrm>
            <a:off x="6160210" y="4550953"/>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endParaRPr lang="en-US" sz="800" dirty="0">
              <a:solidFill>
                <a:prstClr val="black"/>
              </a:solidFill>
              <a:latin typeface="Calibri"/>
            </a:endParaRPr>
          </a:p>
        </p:txBody>
      </p:sp>
      <p:sp>
        <p:nvSpPr>
          <p:cNvPr id="73" name="Rectangle 72"/>
          <p:cNvSpPr/>
          <p:nvPr/>
        </p:nvSpPr>
        <p:spPr>
          <a:xfrm>
            <a:off x="6160210" y="490688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PON S-Tag</a:t>
            </a:r>
            <a:endParaRPr lang="en-US" sz="800" dirty="0">
              <a:solidFill>
                <a:prstClr val="black"/>
              </a:solidFill>
              <a:latin typeface="Calibri"/>
            </a:endParaRPr>
          </a:p>
        </p:txBody>
      </p:sp>
      <p:sp>
        <p:nvSpPr>
          <p:cNvPr id="74" name="Rectangle 73"/>
          <p:cNvSpPr/>
          <p:nvPr/>
        </p:nvSpPr>
        <p:spPr>
          <a:xfrm>
            <a:off x="6160210" y="5265101"/>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prstClr val="black"/>
                </a:solidFill>
                <a:latin typeface="Calibri"/>
              </a:rPr>
              <a:t>Cust</a:t>
            </a:r>
            <a:r>
              <a:rPr lang="en-US" sz="800" dirty="0" smtClean="0">
                <a:solidFill>
                  <a:prstClr val="black"/>
                </a:solidFill>
                <a:latin typeface="Calibri"/>
              </a:rPr>
              <a:t> C-Tag</a:t>
            </a:r>
            <a:endParaRPr lang="en-US" sz="800" dirty="0">
              <a:solidFill>
                <a:prstClr val="black"/>
              </a:solidFill>
              <a:latin typeface="Calibri"/>
            </a:endParaRPr>
          </a:p>
        </p:txBody>
      </p:sp>
      <p:sp>
        <p:nvSpPr>
          <p:cNvPr id="75" name="Rectangle 74"/>
          <p:cNvSpPr/>
          <p:nvPr/>
        </p:nvSpPr>
        <p:spPr>
          <a:xfrm>
            <a:off x="6160210" y="562917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76" name="Rectangle 75"/>
          <p:cNvSpPr/>
          <p:nvPr/>
        </p:nvSpPr>
        <p:spPr>
          <a:xfrm>
            <a:off x="7711244" y="4548669"/>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DA</a:t>
            </a:r>
            <a:endParaRPr lang="en-US" sz="800" dirty="0">
              <a:solidFill>
                <a:prstClr val="black"/>
              </a:solidFill>
              <a:latin typeface="Calibri"/>
            </a:endParaRPr>
          </a:p>
        </p:txBody>
      </p:sp>
      <p:sp>
        <p:nvSpPr>
          <p:cNvPr id="77" name="Rectangle 76"/>
          <p:cNvSpPr/>
          <p:nvPr/>
        </p:nvSpPr>
        <p:spPr>
          <a:xfrm>
            <a:off x="7711244" y="4906885"/>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MAC SA</a:t>
            </a:r>
            <a:endParaRPr lang="en-US" sz="800" dirty="0">
              <a:solidFill>
                <a:prstClr val="black"/>
              </a:solidFill>
              <a:latin typeface="Calibri"/>
            </a:endParaRPr>
          </a:p>
        </p:txBody>
      </p:sp>
      <p:sp>
        <p:nvSpPr>
          <p:cNvPr id="79" name="Rectangle 78"/>
          <p:cNvSpPr/>
          <p:nvPr/>
        </p:nvSpPr>
        <p:spPr>
          <a:xfrm>
            <a:off x="7711244" y="5266392"/>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prstClr val="black"/>
                </a:solidFill>
                <a:latin typeface="Calibri"/>
              </a:rPr>
              <a:t>Cust</a:t>
            </a:r>
            <a:r>
              <a:rPr lang="en-US" sz="800" dirty="0" smtClean="0">
                <a:solidFill>
                  <a:prstClr val="black"/>
                </a:solidFill>
                <a:latin typeface="Calibri"/>
              </a:rPr>
              <a:t> C-Tag</a:t>
            </a:r>
            <a:endParaRPr lang="en-US" sz="800" dirty="0">
              <a:solidFill>
                <a:prstClr val="black"/>
              </a:solidFill>
              <a:latin typeface="Calibri"/>
            </a:endParaRPr>
          </a:p>
        </p:txBody>
      </p:sp>
      <p:sp>
        <p:nvSpPr>
          <p:cNvPr id="80" name="Rectangle 79"/>
          <p:cNvSpPr/>
          <p:nvPr/>
        </p:nvSpPr>
        <p:spPr>
          <a:xfrm>
            <a:off x="7711244" y="5630466"/>
            <a:ext cx="736971" cy="358216"/>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prstClr val="black"/>
                </a:solidFill>
                <a:latin typeface="Calibri"/>
              </a:rPr>
              <a:t>Payload</a:t>
            </a:r>
            <a:endParaRPr lang="en-US" sz="800" dirty="0">
              <a:solidFill>
                <a:prstClr val="black"/>
              </a:solidFill>
              <a:latin typeface="Calibri"/>
            </a:endParaRPr>
          </a:p>
        </p:txBody>
      </p:sp>
      <p:sp>
        <p:nvSpPr>
          <p:cNvPr id="81" name="TextBox 80"/>
          <p:cNvSpPr txBox="1"/>
          <p:nvPr/>
        </p:nvSpPr>
        <p:spPr>
          <a:xfrm>
            <a:off x="80797" y="4202861"/>
            <a:ext cx="773363" cy="246221"/>
          </a:xfrm>
          <a:prstGeom prst="rect">
            <a:avLst/>
          </a:prstGeom>
          <a:noFill/>
        </p:spPr>
        <p:txBody>
          <a:bodyPr wrap="square" rtlCol="0">
            <a:spAutoFit/>
          </a:bodyPr>
          <a:lstStyle/>
          <a:p>
            <a:pPr algn="r"/>
            <a:r>
              <a:rPr lang="en-US" sz="1000" dirty="0" err="1" smtClean="0">
                <a:solidFill>
                  <a:prstClr val="black"/>
                </a:solidFill>
                <a:latin typeface="Calibri"/>
              </a:rPr>
              <a:t>vCPE</a:t>
            </a:r>
            <a:r>
              <a:rPr lang="en-US" sz="1000" dirty="0" smtClean="0">
                <a:solidFill>
                  <a:prstClr val="black"/>
                </a:solidFill>
                <a:latin typeface="Calibri"/>
              </a:rPr>
              <a:t> mac</a:t>
            </a:r>
            <a:endParaRPr lang="en-US" sz="1000" dirty="0">
              <a:solidFill>
                <a:prstClr val="black"/>
              </a:solidFill>
              <a:latin typeface="Calibri"/>
            </a:endParaRPr>
          </a:p>
        </p:txBody>
      </p:sp>
      <p:sp>
        <p:nvSpPr>
          <p:cNvPr id="82" name="Left Brace 81"/>
          <p:cNvSpPr/>
          <p:nvPr/>
        </p:nvSpPr>
        <p:spPr>
          <a:xfrm>
            <a:off x="699486" y="4916318"/>
            <a:ext cx="154674" cy="714148"/>
          </a:xfrm>
          <a:prstGeom prst="leftBrace">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3" name="TextBox 82"/>
          <p:cNvSpPr txBox="1"/>
          <p:nvPr/>
        </p:nvSpPr>
        <p:spPr>
          <a:xfrm>
            <a:off x="1" y="5038135"/>
            <a:ext cx="699486" cy="246221"/>
          </a:xfrm>
          <a:prstGeom prst="rect">
            <a:avLst/>
          </a:prstGeom>
          <a:noFill/>
        </p:spPr>
        <p:txBody>
          <a:bodyPr wrap="square" rtlCol="0">
            <a:spAutoFit/>
          </a:bodyPr>
          <a:lstStyle/>
          <a:p>
            <a:r>
              <a:rPr lang="en-US" sz="1000" dirty="0" smtClean="0">
                <a:solidFill>
                  <a:prstClr val="black"/>
                </a:solidFill>
                <a:latin typeface="Calibri"/>
              </a:rPr>
              <a:t>802.1ad</a:t>
            </a:r>
            <a:endParaRPr lang="en-US" sz="1000" dirty="0">
              <a:solidFill>
                <a:prstClr val="black"/>
              </a:solidFill>
              <a:latin typeface="Calibri"/>
            </a:endParaRPr>
          </a:p>
        </p:txBody>
      </p:sp>
      <p:sp>
        <p:nvSpPr>
          <p:cNvPr id="84" name="TextBox 83"/>
          <p:cNvSpPr txBox="1"/>
          <p:nvPr/>
        </p:nvSpPr>
        <p:spPr>
          <a:xfrm>
            <a:off x="1" y="4550953"/>
            <a:ext cx="854159" cy="400110"/>
          </a:xfrm>
          <a:prstGeom prst="rect">
            <a:avLst/>
          </a:prstGeom>
          <a:noFill/>
        </p:spPr>
        <p:txBody>
          <a:bodyPr wrap="square" rtlCol="0">
            <a:spAutoFit/>
          </a:bodyPr>
          <a:lstStyle/>
          <a:p>
            <a:pPr algn="r"/>
            <a:r>
              <a:rPr lang="en-US" sz="1000" dirty="0" smtClean="0">
                <a:solidFill>
                  <a:prstClr val="black"/>
                </a:solidFill>
                <a:latin typeface="Calibri"/>
              </a:rPr>
              <a:t>subscriber mac</a:t>
            </a:r>
            <a:endParaRPr lang="en-US" sz="1000" dirty="0">
              <a:solidFill>
                <a:prstClr val="black"/>
              </a:solidFill>
              <a:latin typeface="Calibri"/>
            </a:endParaRPr>
          </a:p>
        </p:txBody>
      </p:sp>
      <p:sp>
        <p:nvSpPr>
          <p:cNvPr id="85" name="TextBox 84"/>
          <p:cNvSpPr txBox="1"/>
          <p:nvPr/>
        </p:nvSpPr>
        <p:spPr>
          <a:xfrm>
            <a:off x="1898205" y="3803639"/>
            <a:ext cx="773363" cy="400110"/>
          </a:xfrm>
          <a:prstGeom prst="rect">
            <a:avLst/>
          </a:prstGeom>
          <a:noFill/>
        </p:spPr>
        <p:txBody>
          <a:bodyPr wrap="square" rtlCol="0">
            <a:spAutoFit/>
          </a:bodyPr>
          <a:lstStyle/>
          <a:p>
            <a:r>
              <a:rPr lang="en-US" sz="1000" dirty="0" smtClean="0">
                <a:solidFill>
                  <a:prstClr val="black"/>
                </a:solidFill>
                <a:latin typeface="Calibri"/>
              </a:rPr>
              <a:t>represents</a:t>
            </a:r>
          </a:p>
          <a:p>
            <a:r>
              <a:rPr lang="en-US" sz="1000" dirty="0" err="1" smtClean="0">
                <a:solidFill>
                  <a:prstClr val="black"/>
                </a:solidFill>
                <a:latin typeface="Calibri"/>
              </a:rPr>
              <a:t>Dst</a:t>
            </a:r>
            <a:r>
              <a:rPr lang="en-US" sz="1000" dirty="0" smtClean="0">
                <a:solidFill>
                  <a:prstClr val="black"/>
                </a:solidFill>
                <a:latin typeface="Calibri"/>
              </a:rPr>
              <a:t>. server</a:t>
            </a:r>
            <a:endParaRPr lang="en-US" sz="1000" dirty="0">
              <a:solidFill>
                <a:prstClr val="black"/>
              </a:solidFill>
              <a:latin typeface="Calibri"/>
            </a:endParaRPr>
          </a:p>
        </p:txBody>
      </p:sp>
      <p:sp>
        <p:nvSpPr>
          <p:cNvPr id="86" name="TextBox 85"/>
          <p:cNvSpPr txBox="1"/>
          <p:nvPr/>
        </p:nvSpPr>
        <p:spPr>
          <a:xfrm>
            <a:off x="1915096" y="3423884"/>
            <a:ext cx="773363" cy="400110"/>
          </a:xfrm>
          <a:prstGeom prst="rect">
            <a:avLst/>
          </a:prstGeom>
          <a:noFill/>
        </p:spPr>
        <p:txBody>
          <a:bodyPr wrap="square" rtlCol="0">
            <a:spAutoFit/>
          </a:bodyPr>
          <a:lstStyle/>
          <a:p>
            <a:r>
              <a:rPr lang="en-US" sz="1000" dirty="0" smtClean="0">
                <a:solidFill>
                  <a:prstClr val="black"/>
                </a:solidFill>
                <a:latin typeface="Calibri"/>
              </a:rPr>
              <a:t>represents</a:t>
            </a:r>
          </a:p>
          <a:p>
            <a:r>
              <a:rPr lang="en-US" sz="1000" dirty="0" err="1" smtClean="0">
                <a:solidFill>
                  <a:prstClr val="black"/>
                </a:solidFill>
                <a:latin typeface="Calibri"/>
              </a:rPr>
              <a:t>Dst</a:t>
            </a:r>
            <a:r>
              <a:rPr lang="en-US" sz="1000" dirty="0" smtClean="0">
                <a:solidFill>
                  <a:prstClr val="black"/>
                </a:solidFill>
                <a:latin typeface="Calibri"/>
              </a:rPr>
              <a:t>. leaf </a:t>
            </a:r>
            <a:r>
              <a:rPr lang="en-US" sz="1000" dirty="0" err="1" smtClean="0">
                <a:solidFill>
                  <a:prstClr val="black"/>
                </a:solidFill>
                <a:latin typeface="Calibri"/>
              </a:rPr>
              <a:t>sw</a:t>
            </a:r>
            <a:endParaRPr lang="en-US" sz="1000" dirty="0">
              <a:solidFill>
                <a:prstClr val="black"/>
              </a:solidFill>
              <a:latin typeface="Calibri"/>
            </a:endParaRPr>
          </a:p>
        </p:txBody>
      </p:sp>
      <p:sp>
        <p:nvSpPr>
          <p:cNvPr id="87" name="Left Brace 86"/>
          <p:cNvSpPr/>
          <p:nvPr/>
        </p:nvSpPr>
        <p:spPr>
          <a:xfrm>
            <a:off x="2400312" y="2756299"/>
            <a:ext cx="154674" cy="714148"/>
          </a:xfrm>
          <a:prstGeom prst="leftBrace">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8" name="TextBox 87"/>
          <p:cNvSpPr txBox="1"/>
          <p:nvPr/>
        </p:nvSpPr>
        <p:spPr>
          <a:xfrm>
            <a:off x="1680678" y="2860152"/>
            <a:ext cx="699486" cy="400110"/>
          </a:xfrm>
          <a:prstGeom prst="rect">
            <a:avLst/>
          </a:prstGeom>
          <a:noFill/>
        </p:spPr>
        <p:txBody>
          <a:bodyPr wrap="square" rtlCol="0">
            <a:spAutoFit/>
          </a:bodyPr>
          <a:lstStyle/>
          <a:p>
            <a:pPr algn="r"/>
            <a:r>
              <a:rPr lang="en-US" sz="1000" dirty="0" smtClean="0">
                <a:solidFill>
                  <a:prstClr val="black"/>
                </a:solidFill>
                <a:latin typeface="Calibri"/>
              </a:rPr>
              <a:t>Router</a:t>
            </a:r>
          </a:p>
          <a:p>
            <a:pPr algn="r"/>
            <a:r>
              <a:rPr lang="en-US" sz="1000" dirty="0" smtClean="0">
                <a:solidFill>
                  <a:prstClr val="black"/>
                </a:solidFill>
                <a:latin typeface="Calibri"/>
              </a:rPr>
              <a:t>macs</a:t>
            </a:r>
            <a:endParaRPr lang="en-US" sz="1000" dirty="0">
              <a:solidFill>
                <a:prstClr val="black"/>
              </a:solidFill>
              <a:latin typeface="Calibri"/>
            </a:endParaRPr>
          </a:p>
        </p:txBody>
      </p:sp>
      <p:sp>
        <p:nvSpPr>
          <p:cNvPr id="89" name="TextBox 88"/>
          <p:cNvSpPr txBox="1"/>
          <p:nvPr/>
        </p:nvSpPr>
        <p:spPr>
          <a:xfrm>
            <a:off x="1700826" y="1456879"/>
            <a:ext cx="699486" cy="553998"/>
          </a:xfrm>
          <a:prstGeom prst="rect">
            <a:avLst/>
          </a:prstGeom>
          <a:noFill/>
        </p:spPr>
        <p:txBody>
          <a:bodyPr wrap="square" rtlCol="0">
            <a:spAutoFit/>
          </a:bodyPr>
          <a:lstStyle/>
          <a:p>
            <a:r>
              <a:rPr lang="en-US" sz="1000" dirty="0" smtClean="0">
                <a:solidFill>
                  <a:prstClr val="black"/>
                </a:solidFill>
                <a:latin typeface="Calibri"/>
              </a:rPr>
              <a:t>Double VLAN lookup</a:t>
            </a:r>
            <a:endParaRPr lang="en-US" sz="1000" dirty="0">
              <a:solidFill>
                <a:prstClr val="black"/>
              </a:solidFill>
              <a:latin typeface="Calibri"/>
            </a:endParaRPr>
          </a:p>
        </p:txBody>
      </p:sp>
      <p:sp>
        <p:nvSpPr>
          <p:cNvPr id="90" name="TextBox 89"/>
          <p:cNvSpPr txBox="1"/>
          <p:nvPr/>
        </p:nvSpPr>
        <p:spPr>
          <a:xfrm>
            <a:off x="3562765" y="1522009"/>
            <a:ext cx="699486" cy="400110"/>
          </a:xfrm>
          <a:prstGeom prst="rect">
            <a:avLst/>
          </a:prstGeom>
          <a:noFill/>
        </p:spPr>
        <p:txBody>
          <a:bodyPr wrap="square" rtlCol="0">
            <a:spAutoFit/>
          </a:bodyPr>
          <a:lstStyle/>
          <a:p>
            <a:r>
              <a:rPr lang="en-US" sz="1000" dirty="0" smtClean="0">
                <a:solidFill>
                  <a:prstClr val="black"/>
                </a:solidFill>
                <a:latin typeface="Calibri"/>
              </a:rPr>
              <a:t>SR Label Lookup</a:t>
            </a:r>
            <a:endParaRPr lang="en-US" sz="1000" dirty="0">
              <a:solidFill>
                <a:prstClr val="black"/>
              </a:solidFill>
              <a:latin typeface="Calibri"/>
            </a:endParaRPr>
          </a:p>
        </p:txBody>
      </p:sp>
      <p:sp>
        <p:nvSpPr>
          <p:cNvPr id="91" name="TextBox 90"/>
          <p:cNvSpPr txBox="1"/>
          <p:nvPr/>
        </p:nvSpPr>
        <p:spPr>
          <a:xfrm>
            <a:off x="5278172" y="1522009"/>
            <a:ext cx="699486" cy="400110"/>
          </a:xfrm>
          <a:prstGeom prst="rect">
            <a:avLst/>
          </a:prstGeom>
          <a:noFill/>
        </p:spPr>
        <p:txBody>
          <a:bodyPr wrap="square" rtlCol="0">
            <a:spAutoFit/>
          </a:bodyPr>
          <a:lstStyle/>
          <a:p>
            <a:r>
              <a:rPr lang="en-US" sz="1000" dirty="0" smtClean="0">
                <a:solidFill>
                  <a:prstClr val="black"/>
                </a:solidFill>
                <a:latin typeface="Calibri"/>
              </a:rPr>
              <a:t>PW Label Lookup</a:t>
            </a:r>
            <a:endParaRPr lang="en-US" sz="1000" dirty="0">
              <a:solidFill>
                <a:prstClr val="black"/>
              </a:solidFill>
              <a:latin typeface="Calibri"/>
            </a:endParaRPr>
          </a:p>
        </p:txBody>
      </p:sp>
      <p:sp>
        <p:nvSpPr>
          <p:cNvPr id="92" name="TextBox 91"/>
          <p:cNvSpPr txBox="1"/>
          <p:nvPr/>
        </p:nvSpPr>
        <p:spPr>
          <a:xfrm>
            <a:off x="7010574" y="1456879"/>
            <a:ext cx="699486" cy="553998"/>
          </a:xfrm>
          <a:prstGeom prst="rect">
            <a:avLst/>
          </a:prstGeom>
          <a:noFill/>
        </p:spPr>
        <p:txBody>
          <a:bodyPr wrap="square" rtlCol="0">
            <a:spAutoFit/>
          </a:bodyPr>
          <a:lstStyle/>
          <a:p>
            <a:r>
              <a:rPr lang="en-US" sz="1000" dirty="0" smtClean="0">
                <a:solidFill>
                  <a:prstClr val="black"/>
                </a:solidFill>
                <a:latin typeface="Calibri"/>
              </a:rPr>
              <a:t>Double VLAN lookup</a:t>
            </a:r>
            <a:endParaRPr lang="en-US" sz="1000" dirty="0">
              <a:solidFill>
                <a:prstClr val="black"/>
              </a:solidFill>
              <a:latin typeface="Calibri"/>
            </a:endParaRPr>
          </a:p>
        </p:txBody>
      </p:sp>
      <p:sp>
        <p:nvSpPr>
          <p:cNvPr id="93" name="TextBox 92"/>
          <p:cNvSpPr txBox="1"/>
          <p:nvPr/>
        </p:nvSpPr>
        <p:spPr>
          <a:xfrm>
            <a:off x="7802826" y="5990005"/>
            <a:ext cx="1341174" cy="577081"/>
          </a:xfrm>
          <a:prstGeom prst="rect">
            <a:avLst/>
          </a:prstGeom>
          <a:noFill/>
        </p:spPr>
        <p:txBody>
          <a:bodyPr wrap="square" rtlCol="0">
            <a:spAutoFit/>
          </a:bodyPr>
          <a:lstStyle/>
          <a:p>
            <a:r>
              <a:rPr lang="en-US" sz="1050" dirty="0" smtClean="0">
                <a:solidFill>
                  <a:prstClr val="black"/>
                </a:solidFill>
                <a:latin typeface="Calibri"/>
              </a:rPr>
              <a:t>Can preserve 2 tags, or just C-tag, or remove both tags</a:t>
            </a:r>
            <a:endParaRPr lang="en-US" sz="1050" dirty="0">
              <a:solidFill>
                <a:prstClr val="black"/>
              </a:solidFill>
              <a:latin typeface="Calibri"/>
            </a:endParaRPr>
          </a:p>
        </p:txBody>
      </p:sp>
      <p:sp>
        <p:nvSpPr>
          <p:cNvPr id="94" name="Left Brace 93"/>
          <p:cNvSpPr/>
          <p:nvPr/>
        </p:nvSpPr>
        <p:spPr>
          <a:xfrm rot="5400000">
            <a:off x="3758100" y="-1000468"/>
            <a:ext cx="250288" cy="4400489"/>
          </a:xfrm>
          <a:prstGeom prst="leftBrace">
            <a:avLst>
              <a:gd name="adj1" fmla="val 159375"/>
              <a:gd name="adj2" fmla="val 49815"/>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5" name="TextBox 94"/>
          <p:cNvSpPr txBox="1"/>
          <p:nvPr/>
        </p:nvSpPr>
        <p:spPr>
          <a:xfrm>
            <a:off x="2984777" y="693975"/>
            <a:ext cx="1639119" cy="276999"/>
          </a:xfrm>
          <a:prstGeom prst="rect">
            <a:avLst/>
          </a:prstGeom>
          <a:noFill/>
        </p:spPr>
        <p:txBody>
          <a:bodyPr wrap="square" rtlCol="0">
            <a:spAutoFit/>
          </a:bodyPr>
          <a:lstStyle/>
          <a:p>
            <a:pPr algn="ctr"/>
            <a:r>
              <a:rPr lang="en-US" sz="1200" dirty="0" smtClean="0">
                <a:solidFill>
                  <a:prstClr val="black"/>
                </a:solidFill>
                <a:latin typeface="Calibri"/>
              </a:rPr>
              <a:t>Fabric</a:t>
            </a:r>
            <a:endParaRPr lang="en-US" sz="1200" dirty="0">
              <a:solidFill>
                <a:prstClr val="black"/>
              </a:solidFill>
              <a:latin typeface="Calibri"/>
            </a:endParaRPr>
          </a:p>
        </p:txBody>
      </p:sp>
      <p:sp>
        <p:nvSpPr>
          <p:cNvPr id="96" name="Left Brace 95"/>
          <p:cNvSpPr/>
          <p:nvPr/>
        </p:nvSpPr>
        <p:spPr>
          <a:xfrm rot="5400000">
            <a:off x="7745621" y="226193"/>
            <a:ext cx="250288" cy="1947168"/>
          </a:xfrm>
          <a:prstGeom prst="leftBrace">
            <a:avLst>
              <a:gd name="adj1" fmla="val 39031"/>
              <a:gd name="adj2" fmla="val 49815"/>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7" name="TextBox 96"/>
          <p:cNvSpPr txBox="1"/>
          <p:nvPr/>
        </p:nvSpPr>
        <p:spPr>
          <a:xfrm>
            <a:off x="7010574" y="707875"/>
            <a:ext cx="1639119" cy="276999"/>
          </a:xfrm>
          <a:prstGeom prst="rect">
            <a:avLst/>
          </a:prstGeom>
          <a:noFill/>
        </p:spPr>
        <p:txBody>
          <a:bodyPr wrap="square" rtlCol="0">
            <a:spAutoFit/>
          </a:bodyPr>
          <a:lstStyle/>
          <a:p>
            <a:pPr algn="ctr"/>
            <a:r>
              <a:rPr lang="en-US" sz="1200" dirty="0" smtClean="0">
                <a:solidFill>
                  <a:prstClr val="black"/>
                </a:solidFill>
                <a:latin typeface="Calibri"/>
              </a:rPr>
              <a:t>Server</a:t>
            </a:r>
            <a:endParaRPr lang="en-US" sz="1200" dirty="0">
              <a:solidFill>
                <a:prstClr val="black"/>
              </a:solidFill>
              <a:latin typeface="Calibri"/>
            </a:endParaRPr>
          </a:p>
        </p:txBody>
      </p:sp>
      <p:sp>
        <p:nvSpPr>
          <p:cNvPr id="98" name="Left Brace 97"/>
          <p:cNvSpPr/>
          <p:nvPr/>
        </p:nvSpPr>
        <p:spPr>
          <a:xfrm rot="5400000">
            <a:off x="383261" y="712985"/>
            <a:ext cx="250287" cy="973584"/>
          </a:xfrm>
          <a:prstGeom prst="leftBrace">
            <a:avLst>
              <a:gd name="adj1" fmla="val 22768"/>
              <a:gd name="adj2" fmla="val 49815"/>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9" name="TextBox 98"/>
          <p:cNvSpPr txBox="1"/>
          <p:nvPr/>
        </p:nvSpPr>
        <p:spPr>
          <a:xfrm>
            <a:off x="21612" y="693975"/>
            <a:ext cx="973585" cy="276999"/>
          </a:xfrm>
          <a:prstGeom prst="rect">
            <a:avLst/>
          </a:prstGeom>
          <a:noFill/>
        </p:spPr>
        <p:txBody>
          <a:bodyPr wrap="square" rtlCol="0">
            <a:spAutoFit/>
          </a:bodyPr>
          <a:lstStyle/>
          <a:p>
            <a:pPr algn="ctr"/>
            <a:r>
              <a:rPr lang="en-US" sz="1200" dirty="0" smtClean="0">
                <a:solidFill>
                  <a:prstClr val="black"/>
                </a:solidFill>
                <a:latin typeface="Calibri"/>
              </a:rPr>
              <a:t>I/O</a:t>
            </a:r>
            <a:endParaRPr lang="en-US" sz="1200" dirty="0">
              <a:solidFill>
                <a:prstClr val="black"/>
              </a:solidFill>
              <a:latin typeface="Calibri"/>
            </a:endParaRPr>
          </a:p>
        </p:txBody>
      </p:sp>
      <p:sp>
        <p:nvSpPr>
          <p:cNvPr id="100" name="TextBox 99"/>
          <p:cNvSpPr txBox="1"/>
          <p:nvPr/>
        </p:nvSpPr>
        <p:spPr>
          <a:xfrm>
            <a:off x="3000215" y="38319"/>
            <a:ext cx="2977443" cy="461665"/>
          </a:xfrm>
          <a:prstGeom prst="rect">
            <a:avLst/>
          </a:prstGeom>
          <a:noFill/>
        </p:spPr>
        <p:txBody>
          <a:bodyPr wrap="square" rtlCol="0">
            <a:spAutoFit/>
          </a:bodyPr>
          <a:lstStyle/>
          <a:p>
            <a:pPr algn="ctr"/>
            <a:r>
              <a:rPr lang="en-US" sz="2400" dirty="0" smtClean="0">
                <a:solidFill>
                  <a:prstClr val="black"/>
                </a:solidFill>
                <a:latin typeface="Calibri"/>
              </a:rPr>
              <a:t>From PON to </a:t>
            </a:r>
            <a:r>
              <a:rPr lang="en-US" sz="2400" dirty="0" err="1" smtClean="0">
                <a:solidFill>
                  <a:prstClr val="black"/>
                </a:solidFill>
                <a:latin typeface="Calibri"/>
              </a:rPr>
              <a:t>vCPE</a:t>
            </a:r>
            <a:endParaRPr lang="en-US" sz="2400" dirty="0">
              <a:solidFill>
                <a:prstClr val="black"/>
              </a:solidFill>
              <a:latin typeface="Calibri"/>
            </a:endParaRPr>
          </a:p>
        </p:txBody>
      </p:sp>
      <p:sp>
        <p:nvSpPr>
          <p:cNvPr id="101" name="TextBox 100"/>
          <p:cNvSpPr txBox="1"/>
          <p:nvPr/>
        </p:nvSpPr>
        <p:spPr>
          <a:xfrm>
            <a:off x="21613" y="6210710"/>
            <a:ext cx="7360774" cy="523220"/>
          </a:xfrm>
          <a:prstGeom prst="rect">
            <a:avLst/>
          </a:prstGeom>
          <a:noFill/>
        </p:spPr>
        <p:txBody>
          <a:bodyPr wrap="square" rtlCol="0">
            <a:spAutoFit/>
          </a:bodyPr>
          <a:lstStyle/>
          <a:p>
            <a:r>
              <a:rPr lang="en-US" sz="1400" dirty="0" smtClean="0">
                <a:solidFill>
                  <a:prstClr val="black"/>
                </a:solidFill>
                <a:latin typeface="Calibri"/>
              </a:rPr>
              <a:t>This slide presumes that a </a:t>
            </a:r>
            <a:r>
              <a:rPr lang="en-US" sz="1400" dirty="0" err="1" smtClean="0">
                <a:solidFill>
                  <a:prstClr val="black"/>
                </a:solidFill>
                <a:latin typeface="Calibri"/>
              </a:rPr>
              <a:t>vCPE</a:t>
            </a:r>
            <a:r>
              <a:rPr lang="en-US" sz="1400" dirty="0" smtClean="0">
                <a:solidFill>
                  <a:prstClr val="black"/>
                </a:solidFill>
                <a:latin typeface="Calibri"/>
              </a:rPr>
              <a:t> has been allocated for a subscriber, where the subscriber can be identified by the double-tag, and the </a:t>
            </a:r>
            <a:r>
              <a:rPr lang="en-US" sz="1400" dirty="0" err="1" smtClean="0">
                <a:solidFill>
                  <a:prstClr val="black"/>
                </a:solidFill>
                <a:latin typeface="Calibri"/>
              </a:rPr>
              <a:t>vCPE</a:t>
            </a:r>
            <a:r>
              <a:rPr lang="en-US" sz="1400" dirty="0" smtClean="0">
                <a:solidFill>
                  <a:prstClr val="black"/>
                </a:solidFill>
                <a:latin typeface="Calibri"/>
              </a:rPr>
              <a:t> location has been communicated to the fabric controller</a:t>
            </a:r>
            <a:endParaRPr lang="en-US" sz="1400" dirty="0">
              <a:solidFill>
                <a:prstClr val="black"/>
              </a:solidFill>
              <a:latin typeface="Calibri"/>
            </a:endParaRPr>
          </a:p>
        </p:txBody>
      </p:sp>
      <p:sp>
        <p:nvSpPr>
          <p:cNvPr id="2" name="TextBox 1"/>
          <p:cNvSpPr txBox="1"/>
          <p:nvPr/>
        </p:nvSpPr>
        <p:spPr>
          <a:xfrm>
            <a:off x="1700458" y="290570"/>
            <a:ext cx="184666" cy="369332"/>
          </a:xfrm>
          <a:prstGeom prst="rect">
            <a:avLst/>
          </a:prstGeom>
          <a:noFill/>
        </p:spPr>
        <p:txBody>
          <a:bodyPr wrap="none" rtlCol="0">
            <a:spAutoFit/>
          </a:bodyPr>
          <a:lstStyle/>
          <a:p>
            <a:endParaRPr lang="en-US">
              <a:solidFill>
                <a:prstClr val="black"/>
              </a:solidFill>
              <a:latin typeface="Calibri"/>
            </a:endParaRPr>
          </a:p>
        </p:txBody>
      </p:sp>
    </p:spTree>
    <p:extLst>
      <p:ext uri="{BB962C8B-B14F-4D97-AF65-F5344CB8AC3E}">
        <p14:creationId xmlns:p14="http://schemas.microsoft.com/office/powerpoint/2010/main" val="25851025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075" y="1481289"/>
            <a:ext cx="8890275" cy="2938311"/>
          </a:xfrm>
          <a:prstGeom prst="rect">
            <a:avLst/>
          </a:prstGeom>
        </p:spPr>
      </p:pic>
      <p:sp>
        <p:nvSpPr>
          <p:cNvPr id="3" name="TextBox 2"/>
          <p:cNvSpPr txBox="1"/>
          <p:nvPr/>
        </p:nvSpPr>
        <p:spPr>
          <a:xfrm>
            <a:off x="1318193" y="41686"/>
            <a:ext cx="6260875" cy="523220"/>
          </a:xfrm>
          <a:prstGeom prst="rect">
            <a:avLst/>
          </a:prstGeom>
          <a:noFill/>
        </p:spPr>
        <p:txBody>
          <a:bodyPr wrap="square" rtlCol="0">
            <a:spAutoFit/>
          </a:bodyPr>
          <a:lstStyle/>
          <a:p>
            <a:pPr algn="ctr"/>
            <a:r>
              <a:rPr lang="en-US" sz="2800" dirty="0">
                <a:solidFill>
                  <a:prstClr val="black"/>
                </a:solidFill>
                <a:latin typeface="Calibri"/>
              </a:rPr>
              <a:t>802.1ad and Pseudowires</a:t>
            </a:r>
          </a:p>
        </p:txBody>
      </p:sp>
    </p:spTree>
    <p:extLst>
      <p:ext uri="{BB962C8B-B14F-4D97-AF65-F5344CB8AC3E}">
        <p14:creationId xmlns:p14="http://schemas.microsoft.com/office/powerpoint/2010/main" val="2502543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26" y="856358"/>
            <a:ext cx="6803784" cy="5509200"/>
          </a:xfrm>
          <a:prstGeom prst="rect">
            <a:avLst/>
          </a:prstGeom>
          <a:noFill/>
        </p:spPr>
        <p:txBody>
          <a:bodyPr wrap="square" rtlCol="0">
            <a:spAutoFit/>
          </a:bodyPr>
          <a:lstStyle/>
          <a:p>
            <a:pPr marL="285750" indent="-285750">
              <a:buFont typeface="Arial"/>
              <a:buChar char="•"/>
            </a:pPr>
            <a:r>
              <a:rPr lang="en-US" sz="3200">
                <a:solidFill>
                  <a:srgbClr val="595959"/>
                </a:solidFill>
              </a:rPr>
              <a:t>OpenFlow 1.3</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Segment Routing </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Leaf-Spine Fabric</a:t>
            </a:r>
          </a:p>
          <a:p>
            <a:pPr marL="285750" indent="-285750">
              <a:buFont typeface="Arial"/>
              <a:buChar char="•"/>
            </a:pPr>
            <a:endParaRPr lang="en-US" sz="3200"/>
          </a:p>
          <a:p>
            <a:pPr marL="285750" indent="-285750">
              <a:buFont typeface="Arial"/>
              <a:buChar char="•"/>
            </a:pPr>
            <a:r>
              <a:rPr lang="en-US" sz="3200">
                <a:solidFill>
                  <a:srgbClr val="595959"/>
                </a:solidFill>
              </a:rPr>
              <a:t>Broadcom’s OF-DPA</a:t>
            </a:r>
          </a:p>
          <a:p>
            <a:pPr marL="285750" indent="-285750">
              <a:buFont typeface="Arial"/>
              <a:buChar char="•"/>
            </a:pPr>
            <a:endParaRPr lang="en-US" sz="3200"/>
          </a:p>
          <a:p>
            <a:pPr marL="285750" indent="-285750">
              <a:buFont typeface="Arial"/>
              <a:buChar char="•"/>
            </a:pPr>
            <a:r>
              <a:rPr lang="en-US" sz="3200" b="1"/>
              <a:t>Analytics driven Traffic Engineering</a:t>
            </a:r>
          </a:p>
          <a:p>
            <a:pPr marL="285750" indent="-285750">
              <a:buFont typeface="Arial"/>
              <a:buChar char="•"/>
            </a:pPr>
            <a:endParaRPr lang="en-US" sz="3200"/>
          </a:p>
          <a:p>
            <a:pPr marL="285750" indent="-285750">
              <a:buFont typeface="Arial"/>
              <a:buChar char="•"/>
            </a:pPr>
            <a:r>
              <a:rPr lang="en-US" sz="3200">
                <a:solidFill>
                  <a:srgbClr val="595959"/>
                </a:solidFill>
              </a:rPr>
              <a:t>ONOS &amp; Flow-Objectives</a:t>
            </a:r>
          </a:p>
        </p:txBody>
      </p:sp>
      <p:sp>
        <p:nvSpPr>
          <p:cNvPr id="3" name="Title 1"/>
          <p:cNvSpPr txBox="1">
            <a:spLocks/>
          </p:cNvSpPr>
          <p:nvPr/>
        </p:nvSpPr>
        <p:spPr>
          <a:xfrm>
            <a:off x="457200" y="60465"/>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latin typeface="Calibri"/>
              </a:rPr>
              <a:t>Outline</a:t>
            </a:r>
            <a:endParaRPr lang="en-US" sz="3600" dirty="0">
              <a:solidFill>
                <a:prstClr val="black"/>
              </a:solidFill>
              <a:latin typeface="Calibri"/>
            </a:endParaRPr>
          </a:p>
        </p:txBody>
      </p:sp>
    </p:spTree>
    <p:extLst>
      <p:ext uri="{BB962C8B-B14F-4D97-AF65-F5344CB8AC3E}">
        <p14:creationId xmlns:p14="http://schemas.microsoft.com/office/powerpoint/2010/main" val="2804945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75"/>
          <p:cNvPicPr preferRelativeResize="0"/>
          <p:nvPr/>
        </p:nvPicPr>
        <p:blipFill>
          <a:blip r:embed="rId2">
            <a:alphaModFix/>
          </a:blip>
          <a:stretch>
            <a:fillRect/>
          </a:stretch>
        </p:blipFill>
        <p:spPr>
          <a:xfrm>
            <a:off x="-1" y="908547"/>
            <a:ext cx="9144001" cy="5079623"/>
          </a:xfrm>
          <a:prstGeom prst="rect">
            <a:avLst/>
          </a:prstGeom>
          <a:noFill/>
          <a:ln>
            <a:noFill/>
          </a:ln>
        </p:spPr>
      </p:pic>
      <p:sp>
        <p:nvSpPr>
          <p:cNvPr id="3" name="Title 1"/>
          <p:cNvSpPr txBox="1">
            <a:spLocks/>
          </p:cNvSpPr>
          <p:nvPr/>
        </p:nvSpPr>
        <p:spPr>
          <a:xfrm>
            <a:off x="457200" y="151171"/>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953735"/>
                </a:solidFill>
                <a:latin typeface="Calibri"/>
              </a:rPr>
              <a:t>Policy Driven Traffic Engineering</a:t>
            </a:r>
            <a:endParaRPr lang="en-US" sz="3200" b="1" dirty="0">
              <a:solidFill>
                <a:srgbClr val="953735"/>
              </a:solidFill>
              <a:latin typeface="Calibri"/>
            </a:endParaRPr>
          </a:p>
        </p:txBody>
      </p:sp>
      <p:grpSp>
        <p:nvGrpSpPr>
          <p:cNvPr id="4" name="Shape 82"/>
          <p:cNvGrpSpPr/>
          <p:nvPr/>
        </p:nvGrpSpPr>
        <p:grpSpPr>
          <a:xfrm>
            <a:off x="205388" y="6070556"/>
            <a:ext cx="5896634" cy="650648"/>
            <a:chOff x="92650" y="2657900"/>
            <a:chExt cx="7778100" cy="924225"/>
          </a:xfrm>
        </p:grpSpPr>
        <p:pic>
          <p:nvPicPr>
            <p:cNvPr id="5" name="Shape 83"/>
            <p:cNvPicPr preferRelativeResize="0"/>
            <p:nvPr/>
          </p:nvPicPr>
          <p:blipFill>
            <a:blip r:embed="rId3">
              <a:alphaModFix/>
            </a:blip>
            <a:stretch>
              <a:fillRect/>
            </a:stretch>
          </p:blipFill>
          <p:spPr>
            <a:xfrm>
              <a:off x="4570950" y="3153400"/>
              <a:ext cx="733425" cy="228600"/>
            </a:xfrm>
            <a:prstGeom prst="rect">
              <a:avLst/>
            </a:prstGeom>
            <a:noFill/>
            <a:ln>
              <a:noFill/>
            </a:ln>
          </p:spPr>
        </p:pic>
        <p:pic>
          <p:nvPicPr>
            <p:cNvPr id="6" name="Shape 84"/>
            <p:cNvPicPr preferRelativeResize="0"/>
            <p:nvPr/>
          </p:nvPicPr>
          <p:blipFill>
            <a:blip r:embed="rId4">
              <a:alphaModFix/>
            </a:blip>
            <a:stretch>
              <a:fillRect/>
            </a:stretch>
          </p:blipFill>
          <p:spPr>
            <a:xfrm>
              <a:off x="92650" y="2657900"/>
              <a:ext cx="7105650" cy="219075"/>
            </a:xfrm>
            <a:prstGeom prst="rect">
              <a:avLst/>
            </a:prstGeom>
            <a:noFill/>
            <a:ln>
              <a:noFill/>
            </a:ln>
          </p:spPr>
        </p:pic>
        <p:pic>
          <p:nvPicPr>
            <p:cNvPr id="7" name="Shape 85"/>
            <p:cNvPicPr preferRelativeResize="0"/>
            <p:nvPr/>
          </p:nvPicPr>
          <p:blipFill>
            <a:blip r:embed="rId5">
              <a:alphaModFix/>
            </a:blip>
            <a:stretch>
              <a:fillRect/>
            </a:stretch>
          </p:blipFill>
          <p:spPr>
            <a:xfrm>
              <a:off x="6803950" y="3162925"/>
              <a:ext cx="1066800" cy="209550"/>
            </a:xfrm>
            <a:prstGeom prst="rect">
              <a:avLst/>
            </a:prstGeom>
            <a:noFill/>
            <a:ln>
              <a:noFill/>
            </a:ln>
          </p:spPr>
        </p:pic>
        <p:pic>
          <p:nvPicPr>
            <p:cNvPr id="8" name="Shape 86"/>
            <p:cNvPicPr preferRelativeResize="0"/>
            <p:nvPr/>
          </p:nvPicPr>
          <p:blipFill>
            <a:blip r:embed="rId6">
              <a:alphaModFix/>
            </a:blip>
            <a:stretch>
              <a:fillRect/>
            </a:stretch>
          </p:blipFill>
          <p:spPr>
            <a:xfrm>
              <a:off x="309675" y="3167675"/>
              <a:ext cx="3743325" cy="200025"/>
            </a:xfrm>
            <a:prstGeom prst="rect">
              <a:avLst/>
            </a:prstGeom>
            <a:noFill/>
            <a:ln>
              <a:noFill/>
            </a:ln>
          </p:spPr>
        </p:pic>
        <p:pic>
          <p:nvPicPr>
            <p:cNvPr id="9" name="Shape 87"/>
            <p:cNvPicPr preferRelativeResize="0"/>
            <p:nvPr/>
          </p:nvPicPr>
          <p:blipFill>
            <a:blip r:embed="rId7">
              <a:alphaModFix/>
            </a:blip>
            <a:stretch>
              <a:fillRect/>
            </a:stretch>
          </p:blipFill>
          <p:spPr>
            <a:xfrm>
              <a:off x="287162" y="3382100"/>
              <a:ext cx="7258050" cy="200025"/>
            </a:xfrm>
            <a:prstGeom prst="rect">
              <a:avLst/>
            </a:prstGeom>
            <a:noFill/>
            <a:ln>
              <a:noFill/>
            </a:ln>
          </p:spPr>
        </p:pic>
        <p:pic>
          <p:nvPicPr>
            <p:cNvPr id="10" name="Shape 88"/>
            <p:cNvPicPr preferRelativeResize="0"/>
            <p:nvPr/>
          </p:nvPicPr>
          <p:blipFill>
            <a:blip r:embed="rId8">
              <a:alphaModFix/>
            </a:blip>
            <a:stretch>
              <a:fillRect/>
            </a:stretch>
          </p:blipFill>
          <p:spPr>
            <a:xfrm>
              <a:off x="104838" y="2895600"/>
              <a:ext cx="1962150" cy="180975"/>
            </a:xfrm>
            <a:prstGeom prst="rect">
              <a:avLst/>
            </a:prstGeom>
            <a:noFill/>
            <a:ln>
              <a:noFill/>
            </a:ln>
          </p:spPr>
        </p:pic>
      </p:grpSp>
      <p:grpSp>
        <p:nvGrpSpPr>
          <p:cNvPr id="12" name="Shape 76"/>
          <p:cNvGrpSpPr/>
          <p:nvPr/>
        </p:nvGrpSpPr>
        <p:grpSpPr>
          <a:xfrm>
            <a:off x="6806123" y="6224324"/>
            <a:ext cx="2235746" cy="469817"/>
            <a:chOff x="203950" y="1431425"/>
            <a:chExt cx="2986925" cy="622100"/>
          </a:xfrm>
        </p:grpSpPr>
        <p:pic>
          <p:nvPicPr>
            <p:cNvPr id="13" name="Shape 77"/>
            <p:cNvPicPr preferRelativeResize="0"/>
            <p:nvPr/>
          </p:nvPicPr>
          <p:blipFill>
            <a:blip r:embed="rId9">
              <a:alphaModFix/>
            </a:blip>
            <a:stretch>
              <a:fillRect/>
            </a:stretch>
          </p:blipFill>
          <p:spPr>
            <a:xfrm>
              <a:off x="1607250" y="1666275"/>
              <a:ext cx="847725" cy="209550"/>
            </a:xfrm>
            <a:prstGeom prst="rect">
              <a:avLst/>
            </a:prstGeom>
            <a:noFill/>
            <a:ln>
              <a:noFill/>
            </a:ln>
          </p:spPr>
        </p:pic>
        <p:grpSp>
          <p:nvGrpSpPr>
            <p:cNvPr id="14" name="Shape 78"/>
            <p:cNvGrpSpPr/>
            <p:nvPr/>
          </p:nvGrpSpPr>
          <p:grpSpPr>
            <a:xfrm>
              <a:off x="203950" y="1431425"/>
              <a:ext cx="2986925" cy="622100"/>
              <a:chOff x="203950" y="1431425"/>
              <a:chExt cx="2986925" cy="622100"/>
            </a:xfrm>
          </p:grpSpPr>
          <p:pic>
            <p:nvPicPr>
              <p:cNvPr id="15" name="Shape 79"/>
              <p:cNvPicPr preferRelativeResize="0"/>
              <p:nvPr/>
            </p:nvPicPr>
            <p:blipFill>
              <a:blip r:embed="rId10">
                <a:alphaModFix/>
              </a:blip>
              <a:stretch>
                <a:fillRect/>
              </a:stretch>
            </p:blipFill>
            <p:spPr>
              <a:xfrm>
                <a:off x="203950" y="1431425"/>
                <a:ext cx="1924050" cy="180975"/>
              </a:xfrm>
              <a:prstGeom prst="rect">
                <a:avLst/>
              </a:prstGeom>
              <a:noFill/>
              <a:ln>
                <a:noFill/>
              </a:ln>
            </p:spPr>
          </p:pic>
          <p:pic>
            <p:nvPicPr>
              <p:cNvPr id="16" name="Shape 80"/>
              <p:cNvPicPr preferRelativeResize="0"/>
              <p:nvPr/>
            </p:nvPicPr>
            <p:blipFill>
              <a:blip r:embed="rId11">
                <a:alphaModFix/>
              </a:blip>
              <a:stretch>
                <a:fillRect/>
              </a:stretch>
            </p:blipFill>
            <p:spPr>
              <a:xfrm>
                <a:off x="356350" y="1643350"/>
                <a:ext cx="1123950" cy="209550"/>
              </a:xfrm>
              <a:prstGeom prst="rect">
                <a:avLst/>
              </a:prstGeom>
              <a:noFill/>
              <a:ln>
                <a:noFill/>
              </a:ln>
            </p:spPr>
          </p:pic>
          <p:pic>
            <p:nvPicPr>
              <p:cNvPr id="17" name="Shape 81"/>
              <p:cNvPicPr preferRelativeResize="0"/>
              <p:nvPr/>
            </p:nvPicPr>
            <p:blipFill>
              <a:blip r:embed="rId12">
                <a:alphaModFix/>
              </a:blip>
              <a:stretch>
                <a:fillRect/>
              </a:stretch>
            </p:blipFill>
            <p:spPr>
              <a:xfrm>
                <a:off x="228600" y="1853500"/>
                <a:ext cx="2962275" cy="200025"/>
              </a:xfrm>
              <a:prstGeom prst="rect">
                <a:avLst/>
              </a:prstGeom>
              <a:noFill/>
              <a:ln>
                <a:noFill/>
              </a:ln>
            </p:spPr>
          </p:pic>
        </p:grpSp>
      </p:grpSp>
    </p:spTree>
    <p:extLst>
      <p:ext uri="{BB962C8B-B14F-4D97-AF65-F5344CB8AC3E}">
        <p14:creationId xmlns:p14="http://schemas.microsoft.com/office/powerpoint/2010/main" val="21664994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51171"/>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953735"/>
                </a:solidFill>
                <a:latin typeface="Calibri"/>
              </a:rPr>
              <a:t>Analytics Driven Traffic Engineering</a:t>
            </a:r>
            <a:endParaRPr lang="en-US" sz="3200" b="1" dirty="0">
              <a:solidFill>
                <a:srgbClr val="953735"/>
              </a:solidFill>
              <a:latin typeface="Calibri"/>
            </a:endParaRPr>
          </a:p>
        </p:txBody>
      </p:sp>
      <p:pic>
        <p:nvPicPr>
          <p:cNvPr id="4" name="Picture 3"/>
          <p:cNvPicPr>
            <a:picLocks noChangeAspect="1"/>
          </p:cNvPicPr>
          <p:nvPr/>
        </p:nvPicPr>
        <p:blipFill>
          <a:blip r:embed="rId2"/>
          <a:stretch>
            <a:fillRect/>
          </a:stretch>
        </p:blipFill>
        <p:spPr>
          <a:xfrm>
            <a:off x="113579" y="943816"/>
            <a:ext cx="8982673" cy="5457328"/>
          </a:xfrm>
          <a:prstGeom prst="rect">
            <a:avLst/>
          </a:prstGeom>
        </p:spPr>
      </p:pic>
    </p:spTree>
    <p:extLst>
      <p:ext uri="{BB962C8B-B14F-4D97-AF65-F5344CB8AC3E}">
        <p14:creationId xmlns:p14="http://schemas.microsoft.com/office/powerpoint/2010/main" val="26594124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51171"/>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953735"/>
                </a:solidFill>
                <a:latin typeface="Calibri"/>
              </a:rPr>
              <a:t>Analytics Driven Traffic Engineering</a:t>
            </a:r>
            <a:endParaRPr lang="en-US" sz="3200" b="1" dirty="0">
              <a:solidFill>
                <a:srgbClr val="953735"/>
              </a:solidFill>
              <a:latin typeface="Calibri"/>
            </a:endParaRPr>
          </a:p>
        </p:txBody>
      </p:sp>
      <p:pic>
        <p:nvPicPr>
          <p:cNvPr id="4" name="Picture 3"/>
          <p:cNvPicPr>
            <a:picLocks noChangeAspect="1"/>
          </p:cNvPicPr>
          <p:nvPr/>
        </p:nvPicPr>
        <p:blipFill>
          <a:blip r:embed="rId2"/>
          <a:stretch>
            <a:fillRect/>
          </a:stretch>
        </p:blipFill>
        <p:spPr>
          <a:xfrm>
            <a:off x="0" y="901700"/>
            <a:ext cx="9144000" cy="5030804"/>
          </a:xfrm>
          <a:prstGeom prst="rect">
            <a:avLst/>
          </a:prstGeom>
        </p:spPr>
      </p:pic>
    </p:spTree>
    <p:extLst>
      <p:ext uri="{BB962C8B-B14F-4D97-AF65-F5344CB8AC3E}">
        <p14:creationId xmlns:p14="http://schemas.microsoft.com/office/powerpoint/2010/main" val="11201180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5675" y="0"/>
            <a:ext cx="6998743" cy="6858000"/>
          </a:xfrm>
          <a:prstGeom prst="rect">
            <a:avLst/>
          </a:prstGeom>
        </p:spPr>
      </p:pic>
      <p:pic>
        <p:nvPicPr>
          <p:cNvPr id="4" name="Picture 3"/>
          <p:cNvPicPr>
            <a:picLocks noChangeAspect="1"/>
          </p:cNvPicPr>
          <p:nvPr/>
        </p:nvPicPr>
        <p:blipFill>
          <a:blip r:embed="rId3"/>
          <a:stretch>
            <a:fillRect/>
          </a:stretch>
        </p:blipFill>
        <p:spPr>
          <a:xfrm>
            <a:off x="5998774" y="0"/>
            <a:ext cx="3233858" cy="6858000"/>
          </a:xfrm>
          <a:prstGeom prst="rect">
            <a:avLst/>
          </a:prstGeom>
        </p:spPr>
      </p:pic>
    </p:spTree>
    <p:extLst>
      <p:ext uri="{BB962C8B-B14F-4D97-AF65-F5344CB8AC3E}">
        <p14:creationId xmlns:p14="http://schemas.microsoft.com/office/powerpoint/2010/main" val="42808146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26" y="856358"/>
            <a:ext cx="6803784" cy="5509200"/>
          </a:xfrm>
          <a:prstGeom prst="rect">
            <a:avLst/>
          </a:prstGeom>
          <a:noFill/>
        </p:spPr>
        <p:txBody>
          <a:bodyPr wrap="square" rtlCol="0">
            <a:spAutoFit/>
          </a:bodyPr>
          <a:lstStyle/>
          <a:p>
            <a:pPr marL="285750" indent="-285750">
              <a:buFont typeface="Arial"/>
              <a:buChar char="•"/>
            </a:pPr>
            <a:r>
              <a:rPr lang="en-US" sz="3200">
                <a:solidFill>
                  <a:srgbClr val="595959"/>
                </a:solidFill>
              </a:rPr>
              <a:t>OpenFlow 1.3</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Segment Routing </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Leaf-Spine Fabric</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Broadcom’s OF-DPA</a:t>
            </a:r>
          </a:p>
          <a:p>
            <a:pPr marL="285750" indent="-285750">
              <a:buFont typeface="Arial"/>
              <a:buChar char="•"/>
            </a:pPr>
            <a:endParaRPr lang="en-US" sz="3200">
              <a:solidFill>
                <a:srgbClr val="595959"/>
              </a:solidFill>
            </a:endParaRPr>
          </a:p>
          <a:p>
            <a:pPr marL="285750" indent="-285750">
              <a:buFont typeface="Arial"/>
              <a:buChar char="•"/>
            </a:pPr>
            <a:r>
              <a:rPr lang="en-US" sz="3200">
                <a:solidFill>
                  <a:srgbClr val="595959"/>
                </a:solidFill>
              </a:rPr>
              <a:t>Analytics driven Traffic Engineering</a:t>
            </a:r>
          </a:p>
          <a:p>
            <a:pPr marL="285750" indent="-285750">
              <a:buFont typeface="Arial"/>
              <a:buChar char="•"/>
            </a:pPr>
            <a:endParaRPr lang="en-US" sz="3200"/>
          </a:p>
          <a:p>
            <a:pPr marL="285750" indent="-285750">
              <a:buFont typeface="Arial"/>
              <a:buChar char="•"/>
            </a:pPr>
            <a:r>
              <a:rPr lang="en-US" sz="3200" b="1"/>
              <a:t>ONOS &amp; Flow-Objectives</a:t>
            </a:r>
          </a:p>
        </p:txBody>
      </p:sp>
      <p:sp>
        <p:nvSpPr>
          <p:cNvPr id="3" name="Title 1"/>
          <p:cNvSpPr txBox="1">
            <a:spLocks/>
          </p:cNvSpPr>
          <p:nvPr/>
        </p:nvSpPr>
        <p:spPr>
          <a:xfrm>
            <a:off x="457200" y="60465"/>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latin typeface="Calibri"/>
              </a:rPr>
              <a:t>Outline</a:t>
            </a:r>
            <a:endParaRPr lang="en-US" sz="3600" dirty="0">
              <a:solidFill>
                <a:prstClr val="black"/>
              </a:solidFill>
              <a:latin typeface="Calibri"/>
            </a:endParaRPr>
          </a:p>
        </p:txBody>
      </p:sp>
    </p:spTree>
    <p:extLst>
      <p:ext uri="{BB962C8B-B14F-4D97-AF65-F5344CB8AC3E}">
        <p14:creationId xmlns:p14="http://schemas.microsoft.com/office/powerpoint/2010/main" val="2804945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142902" y="3399247"/>
            <a:ext cx="4573403" cy="3101171"/>
            <a:chOff x="10362" y="3399245"/>
            <a:chExt cx="4573403" cy="3101171"/>
          </a:xfrm>
        </p:grpSpPr>
        <p:sp>
          <p:nvSpPr>
            <p:cNvPr id="3" name="Rounded Rectangle 2"/>
            <p:cNvSpPr/>
            <p:nvPr/>
          </p:nvSpPr>
          <p:spPr>
            <a:xfrm>
              <a:off x="557211" y="4651557"/>
              <a:ext cx="2708374" cy="888685"/>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Calibri"/>
                </a:rPr>
                <a:t>White Box SDN </a:t>
              </a:r>
              <a:r>
                <a:rPr lang="en-US" sz="2000" dirty="0" smtClean="0">
                  <a:solidFill>
                    <a:srgbClr val="000000"/>
                  </a:solidFill>
                  <a:latin typeface="Calibri"/>
                </a:rPr>
                <a:t>Switch</a:t>
              </a:r>
            </a:p>
            <a:p>
              <a:pPr algn="ctr"/>
              <a:r>
                <a:rPr lang="en-US" sz="2000" dirty="0">
                  <a:solidFill>
                    <a:srgbClr val="C0504D"/>
                  </a:solidFill>
                  <a:latin typeface="Calibri"/>
                </a:rPr>
                <a:t>Accton 6712</a:t>
              </a:r>
            </a:p>
          </p:txBody>
        </p:sp>
        <p:sp>
          <p:nvSpPr>
            <p:cNvPr id="4" name="TextBox 3"/>
            <p:cNvSpPr txBox="1"/>
            <p:nvPr/>
          </p:nvSpPr>
          <p:spPr>
            <a:xfrm>
              <a:off x="10362" y="3399245"/>
              <a:ext cx="1840139" cy="369332"/>
            </a:xfrm>
            <a:prstGeom prst="rect">
              <a:avLst/>
            </a:prstGeom>
            <a:noFill/>
            <a:ln>
              <a:noFill/>
            </a:ln>
          </p:spPr>
          <p:txBody>
            <a:bodyPr wrap="square" rtlCol="0">
              <a:spAutoFit/>
            </a:bodyPr>
            <a:lstStyle/>
            <a:p>
              <a:r>
                <a:rPr lang="en-US" b="1" dirty="0">
                  <a:solidFill>
                    <a:srgbClr val="C0504D"/>
                  </a:solidFill>
                  <a:latin typeface="Calibri"/>
                </a:rPr>
                <a:t>Leaf Switch</a:t>
              </a:r>
            </a:p>
          </p:txBody>
        </p:sp>
        <p:cxnSp>
          <p:nvCxnSpPr>
            <p:cNvPr id="7" name="Straight Connector 6"/>
            <p:cNvCxnSpPr/>
            <p:nvPr/>
          </p:nvCxnSpPr>
          <p:spPr>
            <a:xfrm>
              <a:off x="868221" y="5553200"/>
              <a:ext cx="0" cy="355279"/>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33580" y="5563062"/>
              <a:ext cx="0" cy="3552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27965" y="5563062"/>
              <a:ext cx="0" cy="3552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650320" y="5563062"/>
              <a:ext cx="0" cy="3552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828638" y="5563062"/>
              <a:ext cx="0" cy="355279"/>
            </a:xfrm>
            <a:prstGeom prst="line">
              <a:avLst/>
            </a:prstGeom>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1438405" y="5648827"/>
              <a:ext cx="129588" cy="1300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Oval 13"/>
            <p:cNvSpPr/>
            <p:nvPr/>
          </p:nvSpPr>
          <p:spPr>
            <a:xfrm>
              <a:off x="1746313" y="5645731"/>
              <a:ext cx="129588" cy="1300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Oval 14"/>
            <p:cNvSpPr/>
            <p:nvPr/>
          </p:nvSpPr>
          <p:spPr>
            <a:xfrm>
              <a:off x="2093098" y="5655593"/>
              <a:ext cx="129588" cy="1300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357758" y="5915640"/>
              <a:ext cx="3076884" cy="584776"/>
            </a:xfrm>
            <a:prstGeom prst="rect">
              <a:avLst/>
            </a:prstGeom>
          </p:spPr>
          <p:txBody>
            <a:bodyPr wrap="none">
              <a:spAutoFit/>
            </a:bodyPr>
            <a:lstStyle/>
            <a:p>
              <a:pPr algn="ctr"/>
              <a:r>
                <a:rPr lang="en-US" sz="1600" dirty="0">
                  <a:solidFill>
                    <a:prstClr val="black"/>
                  </a:solidFill>
                  <a:latin typeface="Calibri"/>
                </a:rPr>
                <a:t>24 x 40G ports downlink to servers</a:t>
              </a:r>
            </a:p>
            <a:p>
              <a:pPr algn="ctr"/>
              <a:r>
                <a:rPr lang="en-US" sz="1600" dirty="0">
                  <a:solidFill>
                    <a:prstClr val="black"/>
                  </a:solidFill>
                  <a:latin typeface="Calibri"/>
                </a:rPr>
                <a:t> via 4 X 10G breakout DAC</a:t>
              </a:r>
            </a:p>
          </p:txBody>
        </p:sp>
        <p:sp>
          <p:nvSpPr>
            <p:cNvPr id="17" name="Rectangle 16"/>
            <p:cNvSpPr/>
            <p:nvPr/>
          </p:nvSpPr>
          <p:spPr>
            <a:xfrm>
              <a:off x="43786" y="3728862"/>
              <a:ext cx="4101904" cy="584776"/>
            </a:xfrm>
            <a:prstGeom prst="rect">
              <a:avLst/>
            </a:prstGeom>
          </p:spPr>
          <p:txBody>
            <a:bodyPr wrap="none">
              <a:spAutoFit/>
            </a:bodyPr>
            <a:lstStyle/>
            <a:p>
              <a:pPr algn="ctr"/>
              <a:r>
                <a:rPr lang="en-US" sz="1600" dirty="0" smtClean="0">
                  <a:solidFill>
                    <a:prstClr val="black"/>
                  </a:solidFill>
                  <a:latin typeface="Calibri"/>
                </a:rPr>
                <a:t>8 </a:t>
              </a:r>
              <a:r>
                <a:rPr lang="en-US" sz="1600" dirty="0">
                  <a:solidFill>
                    <a:prstClr val="black"/>
                  </a:solidFill>
                  <a:latin typeface="Calibri"/>
                </a:rPr>
                <a:t>x 40G ports uplink to different spine switches</a:t>
              </a:r>
            </a:p>
            <a:p>
              <a:pPr algn="ctr"/>
              <a:r>
                <a:rPr lang="en-US" sz="1600" dirty="0">
                  <a:solidFill>
                    <a:prstClr val="black"/>
                  </a:solidFill>
                  <a:latin typeface="Calibri"/>
                </a:rPr>
                <a:t>ECMP across all uplink ports</a:t>
              </a:r>
            </a:p>
          </p:txBody>
        </p:sp>
        <p:cxnSp>
          <p:nvCxnSpPr>
            <p:cNvPr id="18" name="Straight Connector 17"/>
            <p:cNvCxnSpPr/>
            <p:nvPr/>
          </p:nvCxnSpPr>
          <p:spPr>
            <a:xfrm>
              <a:off x="898882" y="4296278"/>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271040" y="4289421"/>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706432" y="4297631"/>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055321" y="4289421"/>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853703" y="4289421"/>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482955" y="4297631"/>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3" idx="3"/>
            </p:cNvCxnSpPr>
            <p:nvPr/>
          </p:nvCxnSpPr>
          <p:spPr>
            <a:xfrm>
              <a:off x="3265585" y="5095900"/>
              <a:ext cx="444782" cy="426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274315" y="5111005"/>
              <a:ext cx="1309450" cy="369332"/>
            </a:xfrm>
            <a:prstGeom prst="rect">
              <a:avLst/>
            </a:prstGeom>
            <a:noFill/>
          </p:spPr>
          <p:txBody>
            <a:bodyPr wrap="square" rtlCol="0">
              <a:spAutoFit/>
            </a:bodyPr>
            <a:lstStyle/>
            <a:p>
              <a:r>
                <a:rPr lang="en-US" dirty="0">
                  <a:solidFill>
                    <a:prstClr val="black"/>
                  </a:solidFill>
                  <a:latin typeface="Calibri"/>
                </a:rPr>
                <a:t>GE mgmt.</a:t>
              </a:r>
            </a:p>
          </p:txBody>
        </p:sp>
      </p:grpSp>
      <p:grpSp>
        <p:nvGrpSpPr>
          <p:cNvPr id="66" name="Group 65"/>
          <p:cNvGrpSpPr/>
          <p:nvPr/>
        </p:nvGrpSpPr>
        <p:grpSpPr>
          <a:xfrm>
            <a:off x="2" y="778013"/>
            <a:ext cx="4767255" cy="2274651"/>
            <a:chOff x="0" y="579238"/>
            <a:chExt cx="4767255" cy="2274651"/>
          </a:xfrm>
        </p:grpSpPr>
        <p:sp>
          <p:nvSpPr>
            <p:cNvPr id="29" name="Rounded Rectangle 28"/>
            <p:cNvSpPr/>
            <p:nvPr/>
          </p:nvSpPr>
          <p:spPr>
            <a:xfrm>
              <a:off x="643030" y="1005030"/>
              <a:ext cx="2708374" cy="888685"/>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prstClr val="black"/>
                  </a:solidFill>
                  <a:latin typeface="Calibri"/>
                </a:rPr>
                <a:t>White Box SDN </a:t>
              </a:r>
              <a:r>
                <a:rPr lang="en-US" sz="2000" dirty="0" smtClean="0">
                  <a:solidFill>
                    <a:prstClr val="black"/>
                  </a:solidFill>
                  <a:latin typeface="Calibri"/>
                </a:rPr>
                <a:t>Switch</a:t>
              </a:r>
            </a:p>
            <a:p>
              <a:pPr algn="ctr"/>
              <a:r>
                <a:rPr lang="en-US" sz="2000" dirty="0">
                  <a:solidFill>
                    <a:srgbClr val="C0504D"/>
                  </a:solidFill>
                  <a:latin typeface="Calibri"/>
                </a:rPr>
                <a:t>Accton 6712</a:t>
              </a:r>
            </a:p>
          </p:txBody>
        </p:sp>
        <p:sp>
          <p:nvSpPr>
            <p:cNvPr id="30" name="TextBox 29"/>
            <p:cNvSpPr txBox="1"/>
            <p:nvPr/>
          </p:nvSpPr>
          <p:spPr>
            <a:xfrm>
              <a:off x="0" y="579238"/>
              <a:ext cx="1840139" cy="369332"/>
            </a:xfrm>
            <a:prstGeom prst="rect">
              <a:avLst/>
            </a:prstGeom>
            <a:noFill/>
            <a:ln>
              <a:noFill/>
            </a:ln>
          </p:spPr>
          <p:txBody>
            <a:bodyPr wrap="square" rtlCol="0">
              <a:spAutoFit/>
            </a:bodyPr>
            <a:lstStyle/>
            <a:p>
              <a:r>
                <a:rPr lang="en-US" b="1" dirty="0">
                  <a:solidFill>
                    <a:srgbClr val="C0504D"/>
                  </a:solidFill>
                  <a:latin typeface="Calibri"/>
                </a:rPr>
                <a:t>Spine Switch</a:t>
              </a:r>
            </a:p>
          </p:txBody>
        </p:sp>
        <p:cxnSp>
          <p:nvCxnSpPr>
            <p:cNvPr id="31" name="Straight Connector 30"/>
            <p:cNvCxnSpPr/>
            <p:nvPr/>
          </p:nvCxnSpPr>
          <p:spPr>
            <a:xfrm>
              <a:off x="954040" y="1906673"/>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119399" y="1916535"/>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313784" y="1916535"/>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36139" y="1916535"/>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914457" y="1916535"/>
              <a:ext cx="0" cy="355279"/>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1524224" y="2002300"/>
              <a:ext cx="129588" cy="1300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Oval 36"/>
            <p:cNvSpPr/>
            <p:nvPr/>
          </p:nvSpPr>
          <p:spPr>
            <a:xfrm>
              <a:off x="1832132" y="1999204"/>
              <a:ext cx="129588" cy="1300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Oval 37"/>
            <p:cNvSpPr/>
            <p:nvPr/>
          </p:nvSpPr>
          <p:spPr>
            <a:xfrm>
              <a:off x="2178917" y="2009066"/>
              <a:ext cx="129588" cy="1300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Rectangle 38"/>
            <p:cNvSpPr/>
            <p:nvPr/>
          </p:nvSpPr>
          <p:spPr>
            <a:xfrm>
              <a:off x="274647" y="2269113"/>
              <a:ext cx="3552575" cy="584776"/>
            </a:xfrm>
            <a:prstGeom prst="rect">
              <a:avLst/>
            </a:prstGeom>
          </p:spPr>
          <p:txBody>
            <a:bodyPr wrap="none">
              <a:spAutoFit/>
            </a:bodyPr>
            <a:lstStyle/>
            <a:p>
              <a:pPr algn="ctr"/>
              <a:r>
                <a:rPr lang="en-US" sz="1600" dirty="0">
                  <a:solidFill>
                    <a:prstClr val="black"/>
                  </a:solidFill>
                  <a:latin typeface="Calibri"/>
                </a:rPr>
                <a:t>32 x 40G ports downlink to leaf switches</a:t>
              </a:r>
            </a:p>
            <a:p>
              <a:pPr algn="ctr"/>
              <a:r>
                <a:rPr lang="en-US" sz="1600" dirty="0" smtClean="0">
                  <a:solidFill>
                    <a:prstClr val="black"/>
                  </a:solidFill>
                  <a:latin typeface="Calibri"/>
                </a:rPr>
                <a:t>40G QSFP+/DAC</a:t>
              </a:r>
              <a:endParaRPr lang="en-US" sz="1600" dirty="0">
                <a:solidFill>
                  <a:prstClr val="black"/>
                </a:solidFill>
                <a:latin typeface="Calibri"/>
              </a:endParaRPr>
            </a:p>
          </p:txBody>
        </p:sp>
        <p:cxnSp>
          <p:nvCxnSpPr>
            <p:cNvPr id="47" name="Straight Connector 46"/>
            <p:cNvCxnSpPr>
              <a:stCxn id="29" idx="3"/>
            </p:cNvCxnSpPr>
            <p:nvPr/>
          </p:nvCxnSpPr>
          <p:spPr>
            <a:xfrm>
              <a:off x="3351404" y="1449373"/>
              <a:ext cx="444782" cy="426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457805" y="1014829"/>
              <a:ext cx="1309450" cy="369332"/>
            </a:xfrm>
            <a:prstGeom prst="rect">
              <a:avLst/>
            </a:prstGeom>
            <a:noFill/>
          </p:spPr>
          <p:txBody>
            <a:bodyPr wrap="square" rtlCol="0">
              <a:spAutoFit/>
            </a:bodyPr>
            <a:lstStyle/>
            <a:p>
              <a:r>
                <a:rPr lang="en-US" dirty="0">
                  <a:solidFill>
                    <a:prstClr val="black"/>
                  </a:solidFill>
                  <a:latin typeface="Calibri"/>
                </a:rPr>
                <a:t>GE mgmt.</a:t>
              </a:r>
            </a:p>
          </p:txBody>
        </p:sp>
      </p:grpSp>
      <p:grpSp>
        <p:nvGrpSpPr>
          <p:cNvPr id="68" name="Group 67"/>
          <p:cNvGrpSpPr/>
          <p:nvPr/>
        </p:nvGrpSpPr>
        <p:grpSpPr>
          <a:xfrm>
            <a:off x="5260417" y="1017895"/>
            <a:ext cx="3698995" cy="5237717"/>
            <a:chOff x="5260402" y="1017893"/>
            <a:chExt cx="3698995" cy="5237715"/>
          </a:xfrm>
        </p:grpSpPr>
        <p:grpSp>
          <p:nvGrpSpPr>
            <p:cNvPr id="49" name="Group 48"/>
            <p:cNvGrpSpPr/>
            <p:nvPr/>
          </p:nvGrpSpPr>
          <p:grpSpPr>
            <a:xfrm>
              <a:off x="5270727" y="1721899"/>
              <a:ext cx="3426398" cy="3124369"/>
              <a:chOff x="2314725" y="1520985"/>
              <a:chExt cx="3426398" cy="3124369"/>
            </a:xfrm>
          </p:grpSpPr>
          <p:sp>
            <p:nvSpPr>
              <p:cNvPr id="50" name="Rectangle 49"/>
              <p:cNvSpPr/>
              <p:nvPr/>
            </p:nvSpPr>
            <p:spPr>
              <a:xfrm>
                <a:off x="3354921" y="3763664"/>
                <a:ext cx="2074139" cy="435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alibri"/>
                  </a:rPr>
                  <a:t>BRCM </a:t>
                </a:r>
                <a:r>
                  <a:rPr lang="en-US" dirty="0" smtClean="0">
                    <a:solidFill>
                      <a:srgbClr val="000000"/>
                    </a:solidFill>
                    <a:latin typeface="Calibri"/>
                  </a:rPr>
                  <a:t>ASIC</a:t>
                </a:r>
                <a:endParaRPr lang="en-US" dirty="0">
                  <a:solidFill>
                    <a:srgbClr val="000000"/>
                  </a:solidFill>
                  <a:latin typeface="Calibri"/>
                </a:endParaRPr>
              </a:p>
            </p:txBody>
          </p:sp>
          <p:sp>
            <p:nvSpPr>
              <p:cNvPr id="52" name="Rectangle 51"/>
              <p:cNvSpPr/>
              <p:nvPr/>
            </p:nvSpPr>
            <p:spPr>
              <a:xfrm>
                <a:off x="3365246" y="2990569"/>
                <a:ext cx="2063814" cy="374228"/>
              </a:xfrm>
              <a:prstGeom prst="rect">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alibri"/>
                  </a:rPr>
                  <a:t>OF-</a:t>
                </a:r>
                <a:r>
                  <a:rPr lang="en-US" dirty="0" smtClean="0">
                    <a:solidFill>
                      <a:srgbClr val="000000"/>
                    </a:solidFill>
                    <a:latin typeface="Calibri"/>
                  </a:rPr>
                  <a:t>DPA</a:t>
                </a:r>
                <a:endParaRPr lang="en-US" dirty="0">
                  <a:solidFill>
                    <a:srgbClr val="000000"/>
                  </a:solidFill>
                  <a:latin typeface="Calibri"/>
                </a:endParaRPr>
              </a:p>
            </p:txBody>
          </p:sp>
          <p:sp>
            <p:nvSpPr>
              <p:cNvPr id="53" name="Rectangle 52"/>
              <p:cNvSpPr/>
              <p:nvPr/>
            </p:nvSpPr>
            <p:spPr>
              <a:xfrm>
                <a:off x="3365247" y="2082966"/>
                <a:ext cx="2063814" cy="472455"/>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alibri"/>
                  </a:rPr>
                  <a:t>Indigo OF Agent</a:t>
                </a:r>
              </a:p>
            </p:txBody>
          </p:sp>
          <p:cxnSp>
            <p:nvCxnSpPr>
              <p:cNvPr id="54" name="Straight Arrow Connector 53"/>
              <p:cNvCxnSpPr/>
              <p:nvPr/>
            </p:nvCxnSpPr>
            <p:spPr>
              <a:xfrm>
                <a:off x="3784812" y="2555422"/>
                <a:ext cx="0" cy="41828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314725" y="1989782"/>
                <a:ext cx="3426398" cy="26555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 name="TextBox 57"/>
              <p:cNvSpPr txBox="1"/>
              <p:nvPr/>
            </p:nvSpPr>
            <p:spPr>
              <a:xfrm>
                <a:off x="3878563" y="2605052"/>
                <a:ext cx="1495283" cy="307777"/>
              </a:xfrm>
              <a:prstGeom prst="rect">
                <a:avLst/>
              </a:prstGeom>
              <a:noFill/>
            </p:spPr>
            <p:txBody>
              <a:bodyPr wrap="square" rtlCol="0">
                <a:spAutoFit/>
              </a:bodyPr>
              <a:lstStyle/>
              <a:p>
                <a:r>
                  <a:rPr lang="en-US" sz="1400" dirty="0">
                    <a:solidFill>
                      <a:prstClr val="black"/>
                    </a:solidFill>
                    <a:latin typeface="Calibri"/>
                  </a:rPr>
                  <a:t>OF-DPA  API</a:t>
                </a:r>
              </a:p>
            </p:txBody>
          </p:sp>
          <p:cxnSp>
            <p:nvCxnSpPr>
              <p:cNvPr id="59" name="Straight Arrow Connector 58"/>
              <p:cNvCxnSpPr/>
              <p:nvPr/>
            </p:nvCxnSpPr>
            <p:spPr>
              <a:xfrm>
                <a:off x="3784812" y="1520985"/>
                <a:ext cx="0" cy="55064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933778" y="1565528"/>
                <a:ext cx="1495283" cy="307777"/>
              </a:xfrm>
              <a:prstGeom prst="rect">
                <a:avLst/>
              </a:prstGeom>
              <a:noFill/>
            </p:spPr>
            <p:txBody>
              <a:bodyPr wrap="square" rtlCol="0">
                <a:spAutoFit/>
              </a:bodyPr>
              <a:lstStyle/>
              <a:p>
                <a:r>
                  <a:rPr lang="en-US" sz="1400" dirty="0" err="1" smtClean="0">
                    <a:solidFill>
                      <a:prstClr val="black"/>
                    </a:solidFill>
                    <a:latin typeface="Calibri"/>
                  </a:rPr>
                  <a:t>OpenFlow</a:t>
                </a:r>
                <a:r>
                  <a:rPr lang="en-US" sz="1400" dirty="0" smtClean="0">
                    <a:solidFill>
                      <a:prstClr val="black"/>
                    </a:solidFill>
                    <a:latin typeface="Calibri"/>
                  </a:rPr>
                  <a:t> 1.3</a:t>
                </a:r>
                <a:endParaRPr lang="en-US" sz="1400" dirty="0">
                  <a:solidFill>
                    <a:prstClr val="black"/>
                  </a:solidFill>
                  <a:latin typeface="Calibri"/>
                </a:endParaRPr>
              </a:p>
            </p:txBody>
          </p:sp>
        </p:grpSp>
        <p:sp>
          <p:nvSpPr>
            <p:cNvPr id="61" name="TextBox 60"/>
            <p:cNvSpPr txBox="1"/>
            <p:nvPr/>
          </p:nvSpPr>
          <p:spPr>
            <a:xfrm>
              <a:off x="5260402" y="4932169"/>
              <a:ext cx="3698995" cy="1323439"/>
            </a:xfrm>
            <a:prstGeom prst="rect">
              <a:avLst/>
            </a:prstGeom>
            <a:noFill/>
          </p:spPr>
          <p:txBody>
            <a:bodyPr wrap="square" rtlCol="0">
              <a:spAutoFit/>
            </a:bodyPr>
            <a:lstStyle/>
            <a:p>
              <a:r>
                <a:rPr lang="en-US" sz="1600" dirty="0">
                  <a:solidFill>
                    <a:prstClr val="black"/>
                  </a:solidFill>
                  <a:latin typeface="Calibri"/>
                </a:rPr>
                <a:t>OCP: Open Compute Project</a:t>
              </a:r>
            </a:p>
            <a:p>
              <a:r>
                <a:rPr lang="en-US" sz="1600" dirty="0">
                  <a:solidFill>
                    <a:prstClr val="black"/>
                  </a:solidFill>
                  <a:latin typeface="Calibri"/>
                </a:rPr>
                <a:t>ONL: Open Network Linux</a:t>
              </a:r>
            </a:p>
            <a:p>
              <a:r>
                <a:rPr lang="en-US" sz="1600" dirty="0">
                  <a:solidFill>
                    <a:prstClr val="black"/>
                  </a:solidFill>
                  <a:latin typeface="Calibri"/>
                </a:rPr>
                <a:t>ONIE: Open Network Install Environment</a:t>
              </a:r>
            </a:p>
            <a:p>
              <a:r>
                <a:rPr lang="en-US" sz="1600" dirty="0">
                  <a:solidFill>
                    <a:prstClr val="black"/>
                  </a:solidFill>
                  <a:latin typeface="Calibri"/>
                </a:rPr>
                <a:t>BRCM: Broadcom Merchant Silicon ASICs </a:t>
              </a:r>
            </a:p>
            <a:p>
              <a:r>
                <a:rPr lang="en-US" sz="1600" dirty="0">
                  <a:solidFill>
                    <a:prstClr val="black"/>
                  </a:solidFill>
                  <a:latin typeface="Calibri"/>
                </a:rPr>
                <a:t>OF-DPA: </a:t>
              </a:r>
              <a:r>
                <a:rPr lang="en-US" sz="1600" dirty="0" err="1">
                  <a:solidFill>
                    <a:prstClr val="black"/>
                  </a:solidFill>
                  <a:latin typeface="Calibri"/>
                </a:rPr>
                <a:t>OpenFlow</a:t>
              </a:r>
              <a:r>
                <a:rPr lang="en-US" sz="1600" dirty="0">
                  <a:solidFill>
                    <a:prstClr val="black"/>
                  </a:solidFill>
                  <a:latin typeface="Calibri"/>
                </a:rPr>
                <a:t> </a:t>
              </a:r>
              <a:r>
                <a:rPr lang="en-US" sz="1600" dirty="0" err="1">
                  <a:solidFill>
                    <a:prstClr val="black"/>
                  </a:solidFill>
                  <a:latin typeface="Calibri"/>
                </a:rPr>
                <a:t>Datapath</a:t>
              </a:r>
              <a:r>
                <a:rPr lang="en-US" sz="1600" dirty="0">
                  <a:solidFill>
                    <a:prstClr val="black"/>
                  </a:solidFill>
                  <a:latin typeface="Calibri"/>
                </a:rPr>
                <a:t> </a:t>
              </a:r>
              <a:r>
                <a:rPr lang="en-US" sz="1600" dirty="0" smtClean="0">
                  <a:solidFill>
                    <a:prstClr val="black"/>
                  </a:solidFill>
                  <a:latin typeface="Calibri"/>
                </a:rPr>
                <a:t>Abstraction</a:t>
              </a:r>
              <a:endParaRPr lang="en-US" sz="1600" dirty="0">
                <a:solidFill>
                  <a:prstClr val="black"/>
                </a:solidFill>
                <a:latin typeface="Calibri"/>
              </a:endParaRPr>
            </a:p>
          </p:txBody>
        </p:sp>
        <p:sp>
          <p:nvSpPr>
            <p:cNvPr id="62" name="TextBox 61"/>
            <p:cNvSpPr txBox="1"/>
            <p:nvPr/>
          </p:nvSpPr>
          <p:spPr>
            <a:xfrm>
              <a:off x="5260402" y="1017893"/>
              <a:ext cx="3426398" cy="369332"/>
            </a:xfrm>
            <a:prstGeom prst="rect">
              <a:avLst/>
            </a:prstGeom>
            <a:noFill/>
          </p:spPr>
          <p:txBody>
            <a:bodyPr wrap="square" rtlCol="0">
              <a:spAutoFit/>
            </a:bodyPr>
            <a:lstStyle/>
            <a:p>
              <a:pPr algn="ctr"/>
              <a:r>
                <a:rPr lang="en-US" b="1" dirty="0">
                  <a:solidFill>
                    <a:srgbClr val="C0504D"/>
                  </a:solidFill>
                  <a:latin typeface="Calibri"/>
                </a:rPr>
                <a:t>Leaf/Spine Switch Software Stack</a:t>
              </a:r>
            </a:p>
          </p:txBody>
        </p:sp>
        <p:sp>
          <p:nvSpPr>
            <p:cNvPr id="63" name="TextBox 62"/>
            <p:cNvSpPr txBox="1"/>
            <p:nvPr/>
          </p:nvSpPr>
          <p:spPr>
            <a:xfrm>
              <a:off x="6162261" y="1444900"/>
              <a:ext cx="1204674" cy="307777"/>
            </a:xfrm>
            <a:prstGeom prst="rect">
              <a:avLst/>
            </a:prstGeom>
            <a:noFill/>
          </p:spPr>
          <p:txBody>
            <a:bodyPr wrap="square" rtlCol="0">
              <a:spAutoFit/>
            </a:bodyPr>
            <a:lstStyle/>
            <a:p>
              <a:r>
                <a:rPr lang="en-US" sz="1400" dirty="0">
                  <a:solidFill>
                    <a:prstClr val="black"/>
                  </a:solidFill>
                  <a:latin typeface="Calibri"/>
                </a:rPr>
                <a:t>to controller</a:t>
              </a:r>
            </a:p>
          </p:txBody>
        </p:sp>
      </p:grpSp>
      <p:sp>
        <p:nvSpPr>
          <p:cNvPr id="67" name="Rounded Rectangle 66"/>
          <p:cNvSpPr/>
          <p:nvPr/>
        </p:nvSpPr>
        <p:spPr>
          <a:xfrm>
            <a:off x="5356086" y="2272543"/>
            <a:ext cx="1159566" cy="2127039"/>
          </a:xfrm>
          <a:prstGeom prst="roundRect">
            <a:avLst/>
          </a:prstGeom>
          <a:solidFill>
            <a:srgbClr val="3A81BA">
              <a:lumMod val="75000"/>
            </a:srgbClr>
          </a:solidFill>
          <a:ln w="9525" cap="flat" cmpd="sng" algn="ctr">
            <a:solidFill>
              <a:srgbClr val="3A81B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dirty="0" smtClean="0">
              <a:solidFill>
                <a:srgbClr val="FFFFFF"/>
              </a:solidFill>
              <a:latin typeface="Arial"/>
            </a:endParaRPr>
          </a:p>
          <a:p>
            <a:pPr algn="ctr" defTabSz="914400">
              <a:defRPr/>
            </a:pPr>
            <a:endParaRPr lang="en-US" kern="0" dirty="0" smtClean="0">
              <a:solidFill>
                <a:srgbClr val="FFFFFF"/>
              </a:solidFill>
              <a:latin typeface="Arial"/>
            </a:endParaRPr>
          </a:p>
          <a:p>
            <a:pPr algn="ctr" defTabSz="914400">
              <a:defRPr/>
            </a:pPr>
            <a:endParaRPr lang="en-US" kern="0" dirty="0">
              <a:solidFill>
                <a:srgbClr val="FFFFFF"/>
              </a:solidFill>
              <a:latin typeface="Arial"/>
            </a:endParaRPr>
          </a:p>
          <a:p>
            <a:pPr algn="ctr" defTabSz="914400">
              <a:defRPr/>
            </a:pPr>
            <a:r>
              <a:rPr lang="en-US" kern="0" dirty="0" smtClean="0">
                <a:solidFill>
                  <a:srgbClr val="FFFFFF"/>
                </a:solidFill>
                <a:latin typeface="Arial"/>
              </a:rPr>
              <a:t>OCP</a:t>
            </a:r>
          </a:p>
          <a:p>
            <a:pPr algn="ctr" defTabSz="914400">
              <a:defRPr/>
            </a:pPr>
            <a:r>
              <a:rPr lang="en-US" sz="1700" kern="0" dirty="0" smtClean="0">
                <a:solidFill>
                  <a:srgbClr val="FFFFFF"/>
                </a:solidFill>
                <a:latin typeface="Arial"/>
              </a:rPr>
              <a:t>Software</a:t>
            </a:r>
          </a:p>
          <a:p>
            <a:pPr algn="ctr" defTabSz="914400">
              <a:defRPr/>
            </a:pPr>
            <a:r>
              <a:rPr lang="en-US" kern="0" dirty="0" smtClean="0">
                <a:solidFill>
                  <a:srgbClr val="FFFFFF"/>
                </a:solidFill>
                <a:latin typeface="Arial"/>
              </a:rPr>
              <a:t>-</a:t>
            </a:r>
          </a:p>
          <a:p>
            <a:pPr algn="ctr" defTabSz="914400">
              <a:defRPr/>
            </a:pPr>
            <a:r>
              <a:rPr lang="en-US" kern="0" dirty="0" smtClean="0">
                <a:solidFill>
                  <a:srgbClr val="FFFFFF"/>
                </a:solidFill>
                <a:latin typeface="Arial"/>
              </a:rPr>
              <a:t>ONL</a:t>
            </a:r>
          </a:p>
          <a:p>
            <a:pPr algn="ctr" defTabSz="914400">
              <a:defRPr/>
            </a:pPr>
            <a:r>
              <a:rPr lang="en-US" kern="0" dirty="0" smtClean="0">
                <a:solidFill>
                  <a:srgbClr val="FFFFFF"/>
                </a:solidFill>
                <a:latin typeface="Arial"/>
              </a:rPr>
              <a:t>ONIE</a:t>
            </a:r>
          </a:p>
          <a:p>
            <a:pPr algn="ctr" defTabSz="914400">
              <a:defRPr/>
            </a:pPr>
            <a:endParaRPr lang="en-US" kern="0" dirty="0" smtClean="0">
              <a:solidFill>
                <a:srgbClr val="FFFFFF"/>
              </a:solidFill>
              <a:latin typeface="Arial"/>
            </a:endParaRPr>
          </a:p>
          <a:p>
            <a:pPr algn="ctr" defTabSz="914400">
              <a:defRPr/>
            </a:pPr>
            <a:endParaRPr lang="en-US" kern="0" dirty="0" smtClean="0">
              <a:solidFill>
                <a:srgbClr val="FFFFFF"/>
              </a:solidFill>
              <a:latin typeface="Arial"/>
            </a:endParaRPr>
          </a:p>
          <a:p>
            <a:pPr algn="ctr" defTabSz="914400">
              <a:defRPr/>
            </a:pPr>
            <a:endParaRPr lang="en-US" kern="0" dirty="0">
              <a:solidFill>
                <a:srgbClr val="FFFFFF"/>
              </a:solidFill>
              <a:latin typeface="Arial"/>
            </a:endParaRPr>
          </a:p>
          <a:p>
            <a:pPr algn="ctr" defTabSz="914400">
              <a:defRPr/>
            </a:pPr>
            <a:endParaRPr lang="en-US" kern="0" dirty="0">
              <a:solidFill>
                <a:srgbClr val="FFFFFF"/>
              </a:solidFill>
              <a:latin typeface="Arial"/>
            </a:endParaRPr>
          </a:p>
        </p:txBody>
      </p:sp>
      <p:sp>
        <p:nvSpPr>
          <p:cNvPr id="69" name="Rounded Rectangle 68"/>
          <p:cNvSpPr/>
          <p:nvPr/>
        </p:nvSpPr>
        <p:spPr>
          <a:xfrm>
            <a:off x="5325115" y="4405542"/>
            <a:ext cx="3330463" cy="395788"/>
          </a:xfrm>
          <a:prstGeom prst="roundRect">
            <a:avLst/>
          </a:prstGeom>
          <a:solidFill>
            <a:srgbClr val="3A81BA">
              <a:lumMod val="75000"/>
            </a:srgbClr>
          </a:solidFill>
          <a:ln w="9525" cap="flat" cmpd="sng" algn="ctr">
            <a:solidFill>
              <a:srgbClr val="3A81B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r>
              <a:rPr lang="en-US" kern="0" dirty="0">
                <a:solidFill>
                  <a:srgbClr val="FFFFFF"/>
                </a:solidFill>
                <a:latin typeface="Arial"/>
              </a:rPr>
              <a:t>OCP Bare Metal Hardware</a:t>
            </a:r>
          </a:p>
        </p:txBody>
      </p:sp>
      <p:sp>
        <p:nvSpPr>
          <p:cNvPr id="71" name="Text Placeholder 1"/>
          <p:cNvSpPr txBox="1">
            <a:spLocks/>
          </p:cNvSpPr>
          <p:nvPr/>
        </p:nvSpPr>
        <p:spPr>
          <a:xfrm>
            <a:off x="4" y="41299"/>
            <a:ext cx="9143999" cy="7067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solidFill>
                  <a:prstClr val="black"/>
                </a:solidFill>
                <a:latin typeface="Calibri"/>
                <a:cs typeface="Calibri"/>
              </a:rPr>
              <a:t>Open Hardware &amp; Software Stacks</a:t>
            </a:r>
            <a:endParaRPr lang="en-US" dirty="0">
              <a:solidFill>
                <a:prstClr val="black"/>
              </a:solidFill>
              <a:latin typeface="Calibri"/>
              <a:cs typeface="Calibri"/>
            </a:endParaRPr>
          </a:p>
        </p:txBody>
      </p:sp>
      <p:cxnSp>
        <p:nvCxnSpPr>
          <p:cNvPr id="72" name="Straight Arrow Connector 71"/>
          <p:cNvCxnSpPr/>
          <p:nvPr/>
        </p:nvCxnSpPr>
        <p:spPr>
          <a:xfrm>
            <a:off x="6740829" y="3569668"/>
            <a:ext cx="0" cy="41828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6834584" y="3619136"/>
            <a:ext cx="1495283" cy="307777"/>
          </a:xfrm>
          <a:prstGeom prst="rect">
            <a:avLst/>
          </a:prstGeom>
          <a:noFill/>
        </p:spPr>
        <p:txBody>
          <a:bodyPr wrap="square" rtlCol="0">
            <a:spAutoFit/>
          </a:bodyPr>
          <a:lstStyle/>
          <a:p>
            <a:r>
              <a:rPr lang="en-US" sz="1400" dirty="0" smtClean="0">
                <a:solidFill>
                  <a:prstClr val="black"/>
                </a:solidFill>
                <a:latin typeface="Calibri"/>
              </a:rPr>
              <a:t>BRCM SDK API</a:t>
            </a:r>
            <a:endParaRPr lang="en-US" sz="1400" dirty="0">
              <a:solidFill>
                <a:prstClr val="black"/>
              </a:solidFill>
              <a:latin typeface="Calibri"/>
            </a:endParaRPr>
          </a:p>
        </p:txBody>
      </p:sp>
    </p:spTree>
    <p:extLst>
      <p:ext uri="{BB962C8B-B14F-4D97-AF65-F5344CB8AC3E}">
        <p14:creationId xmlns:p14="http://schemas.microsoft.com/office/powerpoint/2010/main" val="335418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10" presetClass="entr" presetSubtype="0" fill="hold"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jpeg"/>
          <p:cNvPicPr/>
          <p:nvPr/>
        </p:nvPicPr>
        <p:blipFill>
          <a:blip r:embed="rId2" cstate="screen">
            <a:extLst>
              <a:ext uri="{28A0092B-C50C-407E-A947-70E740481C1C}">
                <a14:useLocalDpi xmlns:a14="http://schemas.microsoft.com/office/drawing/2010/main"/>
              </a:ext>
            </a:extLst>
          </a:blip>
          <a:stretch>
            <a:fillRect/>
          </a:stretch>
        </p:blipFill>
        <p:spPr>
          <a:xfrm>
            <a:off x="0" y="3404513"/>
            <a:ext cx="9144000" cy="3453487"/>
          </a:xfrm>
          <a:prstGeom prst="rect">
            <a:avLst/>
          </a:prstGeom>
          <a:ln w="12700">
            <a:miter lim="400000"/>
          </a:ln>
        </p:spPr>
      </p:pic>
      <p:sp>
        <p:nvSpPr>
          <p:cNvPr id="3" name="TextBox 2"/>
          <p:cNvSpPr txBox="1"/>
          <p:nvPr/>
        </p:nvSpPr>
        <p:spPr>
          <a:xfrm>
            <a:off x="851233" y="27020"/>
            <a:ext cx="7431400" cy="646331"/>
          </a:xfrm>
          <a:prstGeom prst="rect">
            <a:avLst/>
          </a:prstGeom>
          <a:noFill/>
        </p:spPr>
        <p:txBody>
          <a:bodyPr wrap="square" rtlCol="0">
            <a:spAutoFit/>
          </a:bodyPr>
          <a:lstStyle/>
          <a:p>
            <a:pPr algn="ctr"/>
            <a:r>
              <a:rPr lang="en-US" sz="3600" dirty="0" smtClean="0">
                <a:solidFill>
                  <a:prstClr val="black"/>
                </a:solidFill>
                <a:latin typeface="Calibri"/>
              </a:rPr>
              <a:t>A Closer Look at Interoperability</a:t>
            </a:r>
            <a:endParaRPr lang="en-US" sz="3600" dirty="0">
              <a:solidFill>
                <a:prstClr val="black"/>
              </a:solidFill>
              <a:latin typeface="Calibri"/>
            </a:endParaRPr>
          </a:p>
        </p:txBody>
      </p:sp>
      <p:sp>
        <p:nvSpPr>
          <p:cNvPr id="2" name="Rounded Rectangle 1"/>
          <p:cNvSpPr/>
          <p:nvPr/>
        </p:nvSpPr>
        <p:spPr>
          <a:xfrm>
            <a:off x="335280" y="5323840"/>
            <a:ext cx="1717040" cy="59944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latin typeface="Calibri"/>
              </a:rPr>
              <a:t>Accton</a:t>
            </a:r>
            <a:r>
              <a:rPr lang="en-US" dirty="0" smtClean="0">
                <a:solidFill>
                  <a:prstClr val="white"/>
                </a:solidFill>
                <a:latin typeface="Calibri"/>
              </a:rPr>
              <a:t>, Quanta (BRCM ASIC)</a:t>
            </a:r>
            <a:endParaRPr lang="en-US" dirty="0">
              <a:solidFill>
                <a:prstClr val="white"/>
              </a:solidFill>
              <a:latin typeface="Calibri"/>
            </a:endParaRPr>
          </a:p>
        </p:txBody>
      </p:sp>
      <p:sp>
        <p:nvSpPr>
          <p:cNvPr id="5" name="Rounded Rectangle 4"/>
          <p:cNvSpPr/>
          <p:nvPr/>
        </p:nvSpPr>
        <p:spPr>
          <a:xfrm>
            <a:off x="2204720" y="5323839"/>
            <a:ext cx="1513840" cy="78499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latin typeface="Calibri"/>
              </a:rPr>
              <a:t>NoviFlow</a:t>
            </a:r>
            <a:r>
              <a:rPr lang="en-US" dirty="0" smtClean="0">
                <a:solidFill>
                  <a:prstClr val="white"/>
                </a:solidFill>
                <a:latin typeface="Calibri"/>
              </a:rPr>
              <a:t>, </a:t>
            </a:r>
            <a:r>
              <a:rPr lang="en-US" dirty="0" err="1" smtClean="0">
                <a:solidFill>
                  <a:prstClr val="white"/>
                </a:solidFill>
                <a:latin typeface="Calibri"/>
              </a:rPr>
              <a:t>Netronome</a:t>
            </a:r>
            <a:endParaRPr lang="en-US" dirty="0">
              <a:solidFill>
                <a:prstClr val="white"/>
              </a:solidFill>
              <a:latin typeface="Calibri"/>
            </a:endParaRPr>
          </a:p>
          <a:p>
            <a:pPr algn="ctr"/>
            <a:r>
              <a:rPr lang="en-US" dirty="0" smtClean="0">
                <a:solidFill>
                  <a:prstClr val="white"/>
                </a:solidFill>
                <a:latin typeface="Calibri"/>
              </a:rPr>
              <a:t>(NPU/NFP)</a:t>
            </a:r>
          </a:p>
        </p:txBody>
      </p:sp>
      <p:sp>
        <p:nvSpPr>
          <p:cNvPr id="6" name="Rounded Rectangle 5"/>
          <p:cNvSpPr/>
          <p:nvPr/>
        </p:nvSpPr>
        <p:spPr>
          <a:xfrm>
            <a:off x="3870960" y="5323840"/>
            <a:ext cx="1513840" cy="599440"/>
          </a:xfrm>
          <a:prstGeom prst="round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latin typeface="Calibri"/>
              </a:rPr>
              <a:t>Corsa</a:t>
            </a:r>
            <a:endParaRPr lang="en-US" dirty="0" smtClean="0">
              <a:solidFill>
                <a:prstClr val="white"/>
              </a:solidFill>
              <a:latin typeface="Calibri"/>
            </a:endParaRPr>
          </a:p>
          <a:p>
            <a:pPr algn="ctr"/>
            <a:r>
              <a:rPr lang="en-US" dirty="0" smtClean="0">
                <a:solidFill>
                  <a:prstClr val="white"/>
                </a:solidFill>
                <a:latin typeface="Calibri"/>
              </a:rPr>
              <a:t>(FPGA)</a:t>
            </a:r>
            <a:endParaRPr lang="en-US" dirty="0">
              <a:solidFill>
                <a:prstClr val="white"/>
              </a:solidFill>
              <a:latin typeface="Calibri"/>
            </a:endParaRPr>
          </a:p>
        </p:txBody>
      </p:sp>
      <p:sp>
        <p:nvSpPr>
          <p:cNvPr id="7" name="Rounded Rectangle 6"/>
          <p:cNvSpPr/>
          <p:nvPr/>
        </p:nvSpPr>
        <p:spPr>
          <a:xfrm>
            <a:off x="5537200" y="5323840"/>
            <a:ext cx="1513840" cy="599440"/>
          </a:xfrm>
          <a:prstGeom prst="round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Pica8</a:t>
            </a:r>
          </a:p>
          <a:p>
            <a:pPr algn="ctr"/>
            <a:r>
              <a:rPr lang="en-US" dirty="0" smtClean="0">
                <a:solidFill>
                  <a:prstClr val="white"/>
                </a:solidFill>
                <a:latin typeface="Calibri"/>
              </a:rPr>
              <a:t>(BRCM ASIC)</a:t>
            </a:r>
            <a:endParaRPr lang="en-US" dirty="0">
              <a:solidFill>
                <a:prstClr val="white"/>
              </a:solidFill>
              <a:latin typeface="Calibri"/>
            </a:endParaRPr>
          </a:p>
        </p:txBody>
      </p:sp>
      <p:sp>
        <p:nvSpPr>
          <p:cNvPr id="8" name="Rounded Rectangle 7"/>
          <p:cNvSpPr/>
          <p:nvPr/>
        </p:nvSpPr>
        <p:spPr>
          <a:xfrm>
            <a:off x="7203440" y="5323840"/>
            <a:ext cx="1513840" cy="599440"/>
          </a:xfrm>
          <a:prstGeom prst="round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latin typeface="Calibri"/>
              </a:rPr>
              <a:t>Centec</a:t>
            </a:r>
            <a:endParaRPr lang="en-US" dirty="0" smtClean="0">
              <a:solidFill>
                <a:prstClr val="white"/>
              </a:solidFill>
              <a:latin typeface="Calibri"/>
            </a:endParaRPr>
          </a:p>
          <a:p>
            <a:pPr algn="ctr"/>
            <a:r>
              <a:rPr lang="en-US" dirty="0" smtClean="0">
                <a:solidFill>
                  <a:prstClr val="white"/>
                </a:solidFill>
                <a:latin typeface="Calibri"/>
              </a:rPr>
              <a:t>(ASIC)</a:t>
            </a:r>
            <a:endParaRPr lang="en-US" dirty="0">
              <a:solidFill>
                <a:prstClr val="white"/>
              </a:solidFill>
              <a:latin typeface="Calibri"/>
            </a:endParaRPr>
          </a:p>
        </p:txBody>
      </p:sp>
      <p:pic>
        <p:nvPicPr>
          <p:cNvPr id="9" name="Picture 8"/>
          <p:cNvPicPr>
            <a:picLocks noChangeAspect="1"/>
          </p:cNvPicPr>
          <p:nvPr/>
        </p:nvPicPr>
        <p:blipFill>
          <a:blip r:embed="rId3"/>
          <a:stretch>
            <a:fillRect/>
          </a:stretch>
        </p:blipFill>
        <p:spPr>
          <a:xfrm>
            <a:off x="3404196" y="822960"/>
            <a:ext cx="5597563" cy="1920240"/>
          </a:xfrm>
          <a:prstGeom prst="rect">
            <a:avLst/>
          </a:prstGeom>
        </p:spPr>
      </p:pic>
      <p:sp>
        <p:nvSpPr>
          <p:cNvPr id="10" name="TextBox 9"/>
          <p:cNvSpPr txBox="1"/>
          <p:nvPr/>
        </p:nvSpPr>
        <p:spPr>
          <a:xfrm>
            <a:off x="0" y="975360"/>
            <a:ext cx="3556000" cy="1200328"/>
          </a:xfrm>
          <a:prstGeom prst="rect">
            <a:avLst/>
          </a:prstGeom>
          <a:noFill/>
        </p:spPr>
        <p:txBody>
          <a:bodyPr wrap="square" rtlCol="0">
            <a:spAutoFit/>
          </a:bodyPr>
          <a:lstStyle/>
          <a:p>
            <a:r>
              <a:rPr lang="en-US" sz="2400" dirty="0" smtClean="0">
                <a:solidFill>
                  <a:prstClr val="black"/>
                </a:solidFill>
                <a:latin typeface="Calibri"/>
              </a:rPr>
              <a:t>Different combinations of </a:t>
            </a:r>
          </a:p>
          <a:p>
            <a:r>
              <a:rPr lang="en-US" sz="2400" dirty="0" smtClean="0">
                <a:solidFill>
                  <a:prstClr val="black"/>
                </a:solidFill>
                <a:latin typeface="Calibri"/>
              </a:rPr>
              <a:t>Match-Action Tables form</a:t>
            </a:r>
          </a:p>
          <a:p>
            <a:r>
              <a:rPr lang="en-US" sz="2400" dirty="0" smtClean="0">
                <a:solidFill>
                  <a:prstClr val="black"/>
                </a:solidFill>
                <a:latin typeface="Calibri"/>
              </a:rPr>
              <a:t>Different OF 1.3 pipelines </a:t>
            </a:r>
            <a:endParaRPr lang="en-US" sz="2400" dirty="0">
              <a:solidFill>
                <a:prstClr val="black"/>
              </a:solidFill>
              <a:latin typeface="Calibri"/>
            </a:endParaRPr>
          </a:p>
        </p:txBody>
      </p:sp>
      <p:sp>
        <p:nvSpPr>
          <p:cNvPr id="11" name="TextBox 10"/>
          <p:cNvSpPr txBox="1"/>
          <p:nvPr/>
        </p:nvSpPr>
        <p:spPr>
          <a:xfrm>
            <a:off x="568960" y="3180080"/>
            <a:ext cx="7955280" cy="523220"/>
          </a:xfrm>
          <a:prstGeom prst="rect">
            <a:avLst/>
          </a:prstGeom>
          <a:noFill/>
        </p:spPr>
        <p:txBody>
          <a:bodyPr wrap="square" rtlCol="0">
            <a:spAutoFit/>
          </a:bodyPr>
          <a:lstStyle/>
          <a:p>
            <a:r>
              <a:rPr lang="en-US" sz="2800" dirty="0" smtClean="0">
                <a:solidFill>
                  <a:prstClr val="black"/>
                </a:solidFill>
                <a:latin typeface="Calibri"/>
              </a:rPr>
              <a:t>How can a </a:t>
            </a:r>
            <a:r>
              <a:rPr lang="en-US" sz="2800" u="sng" dirty="0" smtClean="0">
                <a:solidFill>
                  <a:prstClr val="black"/>
                </a:solidFill>
                <a:latin typeface="Calibri"/>
              </a:rPr>
              <a:t>controller manage</a:t>
            </a:r>
            <a:r>
              <a:rPr lang="en-US" sz="2800" dirty="0" smtClean="0">
                <a:solidFill>
                  <a:prstClr val="black"/>
                </a:solidFill>
                <a:latin typeface="Calibri"/>
              </a:rPr>
              <a:t> these differences?</a:t>
            </a:r>
            <a:endParaRPr lang="en-US" sz="2800" dirty="0">
              <a:solidFill>
                <a:prstClr val="black"/>
              </a:solidFill>
              <a:latin typeface="Calibri"/>
            </a:endParaRPr>
          </a:p>
        </p:txBody>
      </p:sp>
      <p:sp>
        <p:nvSpPr>
          <p:cNvPr id="12" name="TextBox 11"/>
          <p:cNvSpPr txBox="1"/>
          <p:nvPr/>
        </p:nvSpPr>
        <p:spPr>
          <a:xfrm>
            <a:off x="568960" y="3924270"/>
            <a:ext cx="8575040" cy="523220"/>
          </a:xfrm>
          <a:prstGeom prst="rect">
            <a:avLst/>
          </a:prstGeom>
          <a:noFill/>
        </p:spPr>
        <p:txBody>
          <a:bodyPr wrap="square" rtlCol="0">
            <a:spAutoFit/>
          </a:bodyPr>
          <a:lstStyle/>
          <a:p>
            <a:r>
              <a:rPr lang="en-US" sz="2800" dirty="0" smtClean="0">
                <a:solidFill>
                  <a:prstClr val="black"/>
                </a:solidFill>
                <a:latin typeface="Calibri"/>
              </a:rPr>
              <a:t>How can an </a:t>
            </a:r>
            <a:r>
              <a:rPr lang="en-US" sz="2800" u="sng" dirty="0" smtClean="0">
                <a:solidFill>
                  <a:prstClr val="black"/>
                </a:solidFill>
                <a:latin typeface="Calibri"/>
              </a:rPr>
              <a:t>application work across</a:t>
            </a:r>
            <a:r>
              <a:rPr lang="en-US" sz="2800" dirty="0" smtClean="0">
                <a:solidFill>
                  <a:prstClr val="black"/>
                </a:solidFill>
                <a:latin typeface="Calibri"/>
              </a:rPr>
              <a:t> these differences?</a:t>
            </a:r>
            <a:endParaRPr lang="en-US" sz="2800" dirty="0">
              <a:solidFill>
                <a:prstClr val="black"/>
              </a:solidFill>
              <a:latin typeface="Calibri"/>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960" y="4826000"/>
            <a:ext cx="1229958" cy="426720"/>
          </a:xfrm>
          <a:prstGeom prst="rect">
            <a:avLst/>
          </a:prstGeom>
        </p:spPr>
      </p:pic>
      <p:sp>
        <p:nvSpPr>
          <p:cNvPr id="16" name="Rounded Rectangle 15"/>
          <p:cNvSpPr/>
          <p:nvPr/>
        </p:nvSpPr>
        <p:spPr>
          <a:xfrm>
            <a:off x="2540000" y="5080000"/>
            <a:ext cx="243840" cy="132080"/>
          </a:xfrm>
          <a:prstGeom prst="roundRect">
            <a:avLst/>
          </a:prstGeom>
          <a:noFill/>
          <a:ln w="38100" cmpd="sng">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ounded Rectangle 16"/>
          <p:cNvSpPr/>
          <p:nvPr/>
        </p:nvSpPr>
        <p:spPr>
          <a:xfrm>
            <a:off x="2936240" y="5080000"/>
            <a:ext cx="243840" cy="132080"/>
          </a:xfrm>
          <a:prstGeom prst="roundRect">
            <a:avLst/>
          </a:prstGeom>
          <a:noFill/>
          <a:ln w="38100" cmpd="sng">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0" name="Straight Connector 19"/>
          <p:cNvCxnSpPr>
            <a:stCxn id="16" idx="3"/>
            <a:endCxn id="17" idx="1"/>
          </p:cNvCxnSpPr>
          <p:nvPr/>
        </p:nvCxnSpPr>
        <p:spPr>
          <a:xfrm>
            <a:off x="2783840" y="5146040"/>
            <a:ext cx="152400"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3931920" y="5080000"/>
            <a:ext cx="243840" cy="132080"/>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ounded Rectangle 21"/>
          <p:cNvSpPr/>
          <p:nvPr/>
        </p:nvSpPr>
        <p:spPr>
          <a:xfrm>
            <a:off x="4328160" y="5080000"/>
            <a:ext cx="243840" cy="132080"/>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3" name="Straight Connector 22"/>
          <p:cNvCxnSpPr>
            <a:stCxn id="21" idx="3"/>
            <a:endCxn id="22" idx="1"/>
          </p:cNvCxnSpPr>
          <p:nvPr/>
        </p:nvCxnSpPr>
        <p:spPr>
          <a:xfrm>
            <a:off x="4175760" y="5146040"/>
            <a:ext cx="152400" cy="0"/>
          </a:xfrm>
          <a:prstGeom prst="line">
            <a:avLst/>
          </a:prstGeom>
          <a:ln w="28575"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4724400" y="5080000"/>
            <a:ext cx="243840" cy="132080"/>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ounded Rectangle 24"/>
          <p:cNvSpPr/>
          <p:nvPr/>
        </p:nvSpPr>
        <p:spPr>
          <a:xfrm>
            <a:off x="5120640" y="5080000"/>
            <a:ext cx="243840" cy="132080"/>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6" name="Straight Connector 25"/>
          <p:cNvCxnSpPr>
            <a:stCxn id="24" idx="3"/>
            <a:endCxn id="25" idx="1"/>
          </p:cNvCxnSpPr>
          <p:nvPr/>
        </p:nvCxnSpPr>
        <p:spPr>
          <a:xfrm>
            <a:off x="4968240" y="5146040"/>
            <a:ext cx="152400" cy="0"/>
          </a:xfrm>
          <a:prstGeom prst="line">
            <a:avLst/>
          </a:prstGeom>
          <a:ln w="28575"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572000" y="5146040"/>
            <a:ext cx="152400" cy="0"/>
          </a:xfrm>
          <a:prstGeom prst="line">
            <a:avLst/>
          </a:prstGeom>
          <a:ln w="28575" cmpd="sng">
            <a:solidFill>
              <a:srgbClr val="660066"/>
            </a:solidFill>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1880" y="4994910"/>
            <a:ext cx="983353" cy="302260"/>
          </a:xfrm>
          <a:prstGeom prst="rect">
            <a:avLst/>
          </a:prstGeom>
        </p:spPr>
      </p:pic>
      <p:sp>
        <p:nvSpPr>
          <p:cNvPr id="29" name="Rounded Rectangle 28"/>
          <p:cNvSpPr/>
          <p:nvPr/>
        </p:nvSpPr>
        <p:spPr>
          <a:xfrm>
            <a:off x="5933440" y="5080000"/>
            <a:ext cx="243840" cy="132080"/>
          </a:xfrm>
          <a:prstGeom prst="roundRect">
            <a:avLst/>
          </a:prstGeom>
          <a:noFill/>
          <a:ln w="3810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ounded Rectangle 29"/>
          <p:cNvSpPr/>
          <p:nvPr/>
        </p:nvSpPr>
        <p:spPr>
          <a:xfrm>
            <a:off x="6329680" y="5080000"/>
            <a:ext cx="243840" cy="132080"/>
          </a:xfrm>
          <a:prstGeom prst="roundRect">
            <a:avLst/>
          </a:prstGeom>
          <a:noFill/>
          <a:ln w="3810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9" idx="3"/>
            <a:endCxn id="30" idx="1"/>
          </p:cNvCxnSpPr>
          <p:nvPr/>
        </p:nvCxnSpPr>
        <p:spPr>
          <a:xfrm>
            <a:off x="6177280" y="5146040"/>
            <a:ext cx="152400"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759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jpeg"/>
          <p:cNvPicPr/>
          <p:nvPr/>
        </p:nvPicPr>
        <p:blipFill>
          <a:blip r:embed="rId2" cstate="screen">
            <a:extLst>
              <a:ext uri="{28A0092B-C50C-407E-A947-70E740481C1C}">
                <a14:useLocalDpi xmlns:a14="http://schemas.microsoft.com/office/drawing/2010/main"/>
              </a:ext>
            </a:extLst>
          </a:blip>
          <a:stretch>
            <a:fillRect/>
          </a:stretch>
        </p:blipFill>
        <p:spPr>
          <a:xfrm>
            <a:off x="0" y="3404513"/>
            <a:ext cx="9144000" cy="3453487"/>
          </a:xfrm>
          <a:prstGeom prst="rect">
            <a:avLst/>
          </a:prstGeom>
          <a:ln w="12700">
            <a:miter lim="400000"/>
          </a:ln>
        </p:spPr>
      </p:pic>
      <p:sp>
        <p:nvSpPr>
          <p:cNvPr id="3" name="Rounded Rectangle 2"/>
          <p:cNvSpPr/>
          <p:nvPr/>
        </p:nvSpPr>
        <p:spPr>
          <a:xfrm>
            <a:off x="3164255" y="1107440"/>
            <a:ext cx="2812230" cy="64028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1F497D">
                    <a:lumMod val="75000"/>
                  </a:srgbClr>
                </a:solidFill>
                <a:latin typeface="Calibri"/>
              </a:rPr>
              <a:t>SDN  Application</a:t>
            </a:r>
            <a:endParaRPr lang="en-US" sz="2400" b="1" dirty="0">
              <a:solidFill>
                <a:srgbClr val="1F497D">
                  <a:lumMod val="75000"/>
                </a:srgbClr>
              </a:solidFill>
              <a:latin typeface="Calibri"/>
            </a:endParaRPr>
          </a:p>
        </p:txBody>
      </p:sp>
      <p:sp>
        <p:nvSpPr>
          <p:cNvPr id="5" name="Rounded Rectangle 4"/>
          <p:cNvSpPr/>
          <p:nvPr/>
        </p:nvSpPr>
        <p:spPr>
          <a:xfrm>
            <a:off x="699164" y="1852260"/>
            <a:ext cx="7892387" cy="464220"/>
          </a:xfrm>
          <a:prstGeom prst="roundRect">
            <a:avLst/>
          </a:prstGeom>
          <a:solidFill>
            <a:schemeClr val="tx2"/>
          </a:solidFill>
          <a:ln>
            <a:solidFill>
              <a:schemeClr val="tx2"/>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smtClean="0">
                <a:solidFill>
                  <a:prstClr val="white"/>
                </a:solidFill>
                <a:latin typeface="Calibri"/>
              </a:rPr>
              <a:t>Flow Objectives</a:t>
            </a:r>
            <a:endParaRPr lang="en-US" sz="2000" b="1" dirty="0">
              <a:solidFill>
                <a:prstClr val="white"/>
              </a:solidFill>
              <a:latin typeface="Calibri"/>
            </a:endParaRPr>
          </a:p>
        </p:txBody>
      </p:sp>
      <p:sp>
        <p:nvSpPr>
          <p:cNvPr id="6" name="Hexagon 5"/>
          <p:cNvSpPr/>
          <p:nvPr/>
        </p:nvSpPr>
        <p:spPr>
          <a:xfrm>
            <a:off x="558801" y="2610040"/>
            <a:ext cx="1574799" cy="610553"/>
          </a:xfrm>
          <a:prstGeom prst="hexagon">
            <a:avLst/>
          </a:prstGeom>
          <a:solidFill>
            <a:schemeClr val="accent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FFFFFF"/>
                </a:solidFill>
                <a:latin typeface="Calibri"/>
              </a:rPr>
              <a:t>OFDPA Driver</a:t>
            </a:r>
            <a:endParaRPr lang="en-US" dirty="0">
              <a:solidFill>
                <a:srgbClr val="FFFFFF"/>
              </a:solidFill>
              <a:latin typeface="Calibri"/>
            </a:endParaRPr>
          </a:p>
        </p:txBody>
      </p:sp>
      <p:cxnSp>
        <p:nvCxnSpPr>
          <p:cNvPr id="12" name="Straight Arrow Connector 11"/>
          <p:cNvCxnSpPr/>
          <p:nvPr/>
        </p:nvCxnSpPr>
        <p:spPr>
          <a:xfrm>
            <a:off x="346108" y="789385"/>
            <a:ext cx="22679" cy="261512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94748" y="5421630"/>
            <a:ext cx="22679" cy="79195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449864" y="2096121"/>
            <a:ext cx="1269060" cy="369332"/>
          </a:xfrm>
          <a:prstGeom prst="rect">
            <a:avLst/>
          </a:prstGeom>
          <a:noFill/>
        </p:spPr>
        <p:txBody>
          <a:bodyPr wrap="none" rtlCol="0">
            <a:spAutoFit/>
          </a:bodyPr>
          <a:lstStyle/>
          <a:p>
            <a:r>
              <a:rPr lang="en-US" dirty="0" smtClean="0">
                <a:solidFill>
                  <a:prstClr val="black"/>
                </a:solidFill>
                <a:latin typeface="Calibri"/>
              </a:rPr>
              <a:t>Controller</a:t>
            </a:r>
            <a:endParaRPr lang="en-US" dirty="0">
              <a:solidFill>
                <a:prstClr val="black"/>
              </a:solidFill>
              <a:latin typeface="Calibri"/>
            </a:endParaRPr>
          </a:p>
        </p:txBody>
      </p:sp>
      <p:sp>
        <p:nvSpPr>
          <p:cNvPr id="15" name="TextBox 14"/>
          <p:cNvSpPr txBox="1"/>
          <p:nvPr/>
        </p:nvSpPr>
        <p:spPr>
          <a:xfrm rot="16200000">
            <a:off x="-244223" y="5565894"/>
            <a:ext cx="908610" cy="369332"/>
          </a:xfrm>
          <a:prstGeom prst="rect">
            <a:avLst/>
          </a:prstGeom>
          <a:noFill/>
        </p:spPr>
        <p:txBody>
          <a:bodyPr wrap="none" rtlCol="0">
            <a:spAutoFit/>
          </a:bodyPr>
          <a:lstStyle/>
          <a:p>
            <a:r>
              <a:rPr lang="en-US" dirty="0" smtClean="0">
                <a:solidFill>
                  <a:prstClr val="black"/>
                </a:solidFill>
                <a:latin typeface="Calibri"/>
              </a:rPr>
              <a:t>Switch</a:t>
            </a:r>
            <a:endParaRPr lang="en-US" dirty="0">
              <a:solidFill>
                <a:prstClr val="black"/>
              </a:solidFill>
              <a:latin typeface="Calibri"/>
            </a:endParaRPr>
          </a:p>
        </p:txBody>
      </p:sp>
      <p:cxnSp>
        <p:nvCxnSpPr>
          <p:cNvPr id="16" name="Straight Arrow Connector 15"/>
          <p:cNvCxnSpPr/>
          <p:nvPr/>
        </p:nvCxnSpPr>
        <p:spPr>
          <a:xfrm>
            <a:off x="1587270" y="3414673"/>
            <a:ext cx="1" cy="151500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796463" y="3442190"/>
            <a:ext cx="22679" cy="141466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087926" y="3446874"/>
            <a:ext cx="22679" cy="141466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428240" y="4134432"/>
            <a:ext cx="1893720" cy="369332"/>
          </a:xfrm>
          <a:prstGeom prst="rect">
            <a:avLst/>
          </a:prstGeom>
          <a:noFill/>
        </p:spPr>
        <p:txBody>
          <a:bodyPr wrap="square" rtlCol="0">
            <a:spAutoFit/>
          </a:bodyPr>
          <a:lstStyle/>
          <a:p>
            <a:r>
              <a:rPr lang="en-US" dirty="0" err="1" smtClean="0">
                <a:solidFill>
                  <a:prstClr val="black"/>
                </a:solidFill>
                <a:latin typeface="Calibri"/>
              </a:rPr>
              <a:t>OpenFlow</a:t>
            </a:r>
            <a:r>
              <a:rPr lang="en-US" dirty="0" smtClean="0">
                <a:solidFill>
                  <a:prstClr val="black"/>
                </a:solidFill>
                <a:latin typeface="Calibri"/>
              </a:rPr>
              <a:t> 1.3</a:t>
            </a:r>
            <a:endParaRPr lang="en-US" dirty="0">
              <a:solidFill>
                <a:prstClr val="black"/>
              </a:solidFill>
              <a:latin typeface="Calibri"/>
            </a:endParaRPr>
          </a:p>
        </p:txBody>
      </p:sp>
      <p:sp>
        <p:nvSpPr>
          <p:cNvPr id="20" name="TextBox 19"/>
          <p:cNvSpPr txBox="1"/>
          <p:nvPr/>
        </p:nvSpPr>
        <p:spPr>
          <a:xfrm>
            <a:off x="5453940" y="4166395"/>
            <a:ext cx="1893720" cy="369332"/>
          </a:xfrm>
          <a:prstGeom prst="rect">
            <a:avLst/>
          </a:prstGeom>
          <a:noFill/>
        </p:spPr>
        <p:txBody>
          <a:bodyPr wrap="square" rtlCol="0">
            <a:spAutoFit/>
          </a:bodyPr>
          <a:lstStyle/>
          <a:p>
            <a:r>
              <a:rPr lang="en-US" dirty="0" err="1" smtClean="0">
                <a:solidFill>
                  <a:prstClr val="black"/>
                </a:solidFill>
                <a:latin typeface="Calibri"/>
              </a:rPr>
              <a:t>OpenFlow</a:t>
            </a:r>
            <a:r>
              <a:rPr lang="en-US" dirty="0" smtClean="0">
                <a:solidFill>
                  <a:prstClr val="black"/>
                </a:solidFill>
                <a:latin typeface="Calibri"/>
              </a:rPr>
              <a:t> 1.3</a:t>
            </a:r>
            <a:endParaRPr lang="en-US" dirty="0">
              <a:solidFill>
                <a:prstClr val="black"/>
              </a:solidFill>
              <a:latin typeface="Calibri"/>
            </a:endParaRPr>
          </a:p>
        </p:txBody>
      </p:sp>
      <p:sp>
        <p:nvSpPr>
          <p:cNvPr id="21" name="TextBox 20"/>
          <p:cNvSpPr txBox="1"/>
          <p:nvPr/>
        </p:nvSpPr>
        <p:spPr>
          <a:xfrm>
            <a:off x="503003" y="1101395"/>
            <a:ext cx="2661252" cy="646331"/>
          </a:xfrm>
          <a:prstGeom prst="rect">
            <a:avLst/>
          </a:prstGeom>
          <a:noFill/>
        </p:spPr>
        <p:txBody>
          <a:bodyPr wrap="square" rtlCol="0">
            <a:spAutoFit/>
          </a:bodyPr>
          <a:lstStyle/>
          <a:p>
            <a:r>
              <a:rPr lang="en-US" dirty="0" smtClean="0">
                <a:solidFill>
                  <a:prstClr val="black"/>
                </a:solidFill>
                <a:latin typeface="Calibri"/>
              </a:rPr>
              <a:t>Write the app </a:t>
            </a:r>
            <a:r>
              <a:rPr lang="en-US" b="1" u="sng" dirty="0" smtClean="0">
                <a:solidFill>
                  <a:prstClr val="black"/>
                </a:solidFill>
                <a:latin typeface="Calibri"/>
              </a:rPr>
              <a:t>once</a:t>
            </a:r>
          </a:p>
          <a:p>
            <a:r>
              <a:rPr lang="en-US" dirty="0">
                <a:solidFill>
                  <a:prstClr val="black"/>
                </a:solidFill>
                <a:latin typeface="Calibri"/>
              </a:rPr>
              <a:t>w</a:t>
            </a:r>
            <a:r>
              <a:rPr lang="en-US" dirty="0" smtClean="0">
                <a:solidFill>
                  <a:prstClr val="black"/>
                </a:solidFill>
                <a:latin typeface="Calibri"/>
              </a:rPr>
              <a:t>ithout pipeline details</a:t>
            </a:r>
          </a:p>
        </p:txBody>
      </p:sp>
      <p:sp>
        <p:nvSpPr>
          <p:cNvPr id="22" name="TextBox 21"/>
          <p:cNvSpPr txBox="1"/>
          <p:nvPr/>
        </p:nvSpPr>
        <p:spPr>
          <a:xfrm>
            <a:off x="25417" y="3442190"/>
            <a:ext cx="1399294" cy="1477328"/>
          </a:xfrm>
          <a:prstGeom prst="rect">
            <a:avLst/>
          </a:prstGeom>
          <a:noFill/>
        </p:spPr>
        <p:txBody>
          <a:bodyPr wrap="square" rtlCol="0">
            <a:spAutoFit/>
          </a:bodyPr>
          <a:lstStyle/>
          <a:p>
            <a:r>
              <a:rPr lang="en-US" dirty="0" smtClean="0">
                <a:solidFill>
                  <a:prstClr val="black"/>
                </a:solidFill>
                <a:latin typeface="Calibri"/>
              </a:rPr>
              <a:t>adapt to specific</a:t>
            </a:r>
          </a:p>
          <a:p>
            <a:r>
              <a:rPr lang="en-US" dirty="0" smtClean="0">
                <a:solidFill>
                  <a:prstClr val="black"/>
                </a:solidFill>
                <a:latin typeface="Calibri"/>
              </a:rPr>
              <a:t>Pipeline using </a:t>
            </a:r>
          </a:p>
          <a:p>
            <a:r>
              <a:rPr lang="en-US" u="sng" dirty="0" smtClean="0">
                <a:solidFill>
                  <a:prstClr val="black"/>
                </a:solidFill>
                <a:latin typeface="Calibri"/>
              </a:rPr>
              <a:t>device driver</a:t>
            </a:r>
          </a:p>
        </p:txBody>
      </p:sp>
      <p:sp>
        <p:nvSpPr>
          <p:cNvPr id="24" name="Rounded Rectangle 23"/>
          <p:cNvSpPr/>
          <p:nvPr/>
        </p:nvSpPr>
        <p:spPr>
          <a:xfrm>
            <a:off x="558800" y="5750560"/>
            <a:ext cx="1717040" cy="59944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latin typeface="Calibri"/>
              </a:rPr>
              <a:t>Accton</a:t>
            </a:r>
            <a:r>
              <a:rPr lang="en-US" dirty="0" smtClean="0">
                <a:solidFill>
                  <a:prstClr val="white"/>
                </a:solidFill>
                <a:latin typeface="Calibri"/>
              </a:rPr>
              <a:t>, Quanta (BRCM ASIC)</a:t>
            </a:r>
            <a:endParaRPr lang="en-US" dirty="0">
              <a:solidFill>
                <a:prstClr val="white"/>
              </a:solidFill>
              <a:latin typeface="Calibri"/>
            </a:endParaRPr>
          </a:p>
        </p:txBody>
      </p:sp>
      <p:sp>
        <p:nvSpPr>
          <p:cNvPr id="25" name="Rounded Rectangle 24"/>
          <p:cNvSpPr/>
          <p:nvPr/>
        </p:nvSpPr>
        <p:spPr>
          <a:xfrm>
            <a:off x="2428240" y="5750559"/>
            <a:ext cx="1513840" cy="820105"/>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latin typeface="Calibri"/>
              </a:rPr>
              <a:t>NoviFlow</a:t>
            </a:r>
            <a:r>
              <a:rPr lang="en-US" dirty="0" smtClean="0">
                <a:solidFill>
                  <a:prstClr val="white"/>
                </a:solidFill>
                <a:latin typeface="Calibri"/>
              </a:rPr>
              <a:t>, </a:t>
            </a:r>
            <a:r>
              <a:rPr lang="en-US" dirty="0" err="1" smtClean="0">
                <a:solidFill>
                  <a:prstClr val="white"/>
                </a:solidFill>
                <a:latin typeface="Calibri"/>
              </a:rPr>
              <a:t>Netronome</a:t>
            </a:r>
            <a:endParaRPr lang="en-US" dirty="0">
              <a:solidFill>
                <a:prstClr val="white"/>
              </a:solidFill>
              <a:latin typeface="Calibri"/>
            </a:endParaRPr>
          </a:p>
          <a:p>
            <a:pPr algn="ctr"/>
            <a:r>
              <a:rPr lang="en-US" dirty="0" smtClean="0">
                <a:solidFill>
                  <a:prstClr val="white"/>
                </a:solidFill>
                <a:latin typeface="Calibri"/>
              </a:rPr>
              <a:t>(NPU/NFP)</a:t>
            </a:r>
          </a:p>
        </p:txBody>
      </p:sp>
      <p:sp>
        <p:nvSpPr>
          <p:cNvPr id="26" name="Rounded Rectangle 25"/>
          <p:cNvSpPr/>
          <p:nvPr/>
        </p:nvSpPr>
        <p:spPr>
          <a:xfrm>
            <a:off x="4094480" y="5750560"/>
            <a:ext cx="1513840" cy="599440"/>
          </a:xfrm>
          <a:prstGeom prst="round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latin typeface="Calibri"/>
              </a:rPr>
              <a:t>Corsa</a:t>
            </a:r>
            <a:endParaRPr lang="en-US" dirty="0" smtClean="0">
              <a:solidFill>
                <a:prstClr val="white"/>
              </a:solidFill>
              <a:latin typeface="Calibri"/>
            </a:endParaRPr>
          </a:p>
          <a:p>
            <a:pPr algn="ctr"/>
            <a:r>
              <a:rPr lang="en-US" dirty="0" smtClean="0">
                <a:solidFill>
                  <a:prstClr val="white"/>
                </a:solidFill>
                <a:latin typeface="Calibri"/>
              </a:rPr>
              <a:t>(FPGA)</a:t>
            </a:r>
            <a:endParaRPr lang="en-US" dirty="0">
              <a:solidFill>
                <a:prstClr val="white"/>
              </a:solidFill>
              <a:latin typeface="Calibri"/>
            </a:endParaRPr>
          </a:p>
        </p:txBody>
      </p:sp>
      <p:sp>
        <p:nvSpPr>
          <p:cNvPr id="27" name="Rounded Rectangle 26"/>
          <p:cNvSpPr/>
          <p:nvPr/>
        </p:nvSpPr>
        <p:spPr>
          <a:xfrm>
            <a:off x="5760720" y="5750560"/>
            <a:ext cx="1513840" cy="599440"/>
          </a:xfrm>
          <a:prstGeom prst="round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Pica8</a:t>
            </a:r>
          </a:p>
          <a:p>
            <a:pPr algn="ctr"/>
            <a:r>
              <a:rPr lang="en-US" dirty="0" smtClean="0">
                <a:solidFill>
                  <a:prstClr val="white"/>
                </a:solidFill>
                <a:latin typeface="Calibri"/>
              </a:rPr>
              <a:t>(BRCM ASIC)</a:t>
            </a:r>
            <a:endParaRPr lang="en-US" dirty="0">
              <a:solidFill>
                <a:prstClr val="white"/>
              </a:solidFill>
              <a:latin typeface="Calibri"/>
            </a:endParaRPr>
          </a:p>
        </p:txBody>
      </p:sp>
      <p:sp>
        <p:nvSpPr>
          <p:cNvPr id="28" name="Rounded Rectangle 27"/>
          <p:cNvSpPr/>
          <p:nvPr/>
        </p:nvSpPr>
        <p:spPr>
          <a:xfrm>
            <a:off x="7426960" y="5750560"/>
            <a:ext cx="1513840" cy="599440"/>
          </a:xfrm>
          <a:prstGeom prst="round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latin typeface="Calibri"/>
              </a:rPr>
              <a:t>Centec</a:t>
            </a:r>
            <a:endParaRPr lang="en-US" dirty="0" smtClean="0">
              <a:solidFill>
                <a:prstClr val="white"/>
              </a:solidFill>
              <a:latin typeface="Calibri"/>
            </a:endParaRPr>
          </a:p>
          <a:p>
            <a:pPr algn="ctr"/>
            <a:r>
              <a:rPr lang="en-US" dirty="0" smtClean="0">
                <a:solidFill>
                  <a:prstClr val="white"/>
                </a:solidFill>
                <a:latin typeface="Calibri"/>
              </a:rPr>
              <a:t>(ASIC)</a:t>
            </a:r>
            <a:endParaRPr lang="en-US" dirty="0">
              <a:solidFill>
                <a:prstClr val="white"/>
              </a:solidFill>
              <a:latin typeface="Calibri"/>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480" y="5252720"/>
            <a:ext cx="1229958" cy="426720"/>
          </a:xfrm>
          <a:prstGeom prst="rect">
            <a:avLst/>
          </a:prstGeom>
        </p:spPr>
      </p:pic>
      <p:sp>
        <p:nvSpPr>
          <p:cNvPr id="30" name="Rounded Rectangle 29"/>
          <p:cNvSpPr/>
          <p:nvPr/>
        </p:nvSpPr>
        <p:spPr>
          <a:xfrm>
            <a:off x="2763520" y="5506720"/>
            <a:ext cx="243840" cy="132080"/>
          </a:xfrm>
          <a:prstGeom prst="roundRect">
            <a:avLst/>
          </a:prstGeom>
          <a:noFill/>
          <a:ln w="38100" cmpd="sng">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ounded Rectangle 30"/>
          <p:cNvSpPr/>
          <p:nvPr/>
        </p:nvSpPr>
        <p:spPr>
          <a:xfrm>
            <a:off x="3159760" y="5506720"/>
            <a:ext cx="243840" cy="132080"/>
          </a:xfrm>
          <a:prstGeom prst="roundRect">
            <a:avLst/>
          </a:prstGeom>
          <a:noFill/>
          <a:ln w="38100" cmpd="sng">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2" name="Straight Connector 31"/>
          <p:cNvCxnSpPr>
            <a:stCxn id="30" idx="3"/>
            <a:endCxn id="31" idx="1"/>
          </p:cNvCxnSpPr>
          <p:nvPr/>
        </p:nvCxnSpPr>
        <p:spPr>
          <a:xfrm>
            <a:off x="3007360" y="5572760"/>
            <a:ext cx="152400"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4155440" y="5506720"/>
            <a:ext cx="243840" cy="132080"/>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ounded Rectangle 33"/>
          <p:cNvSpPr/>
          <p:nvPr/>
        </p:nvSpPr>
        <p:spPr>
          <a:xfrm>
            <a:off x="4551680" y="5506720"/>
            <a:ext cx="243840" cy="132080"/>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5" name="Straight Connector 34"/>
          <p:cNvCxnSpPr>
            <a:stCxn id="33" idx="3"/>
            <a:endCxn id="34" idx="1"/>
          </p:cNvCxnSpPr>
          <p:nvPr/>
        </p:nvCxnSpPr>
        <p:spPr>
          <a:xfrm>
            <a:off x="4399280" y="5572760"/>
            <a:ext cx="152400" cy="0"/>
          </a:xfrm>
          <a:prstGeom prst="line">
            <a:avLst/>
          </a:prstGeom>
          <a:ln w="28575"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4947920" y="5506720"/>
            <a:ext cx="243840" cy="132080"/>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ounded Rectangle 36"/>
          <p:cNvSpPr/>
          <p:nvPr/>
        </p:nvSpPr>
        <p:spPr>
          <a:xfrm>
            <a:off x="5344160" y="5506720"/>
            <a:ext cx="243840" cy="132080"/>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8" name="Straight Connector 37"/>
          <p:cNvCxnSpPr>
            <a:stCxn id="36" idx="3"/>
            <a:endCxn id="37" idx="1"/>
          </p:cNvCxnSpPr>
          <p:nvPr/>
        </p:nvCxnSpPr>
        <p:spPr>
          <a:xfrm>
            <a:off x="5191760" y="5572760"/>
            <a:ext cx="152400" cy="0"/>
          </a:xfrm>
          <a:prstGeom prst="line">
            <a:avLst/>
          </a:prstGeom>
          <a:ln w="28575"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795520" y="5572760"/>
            <a:ext cx="152400" cy="0"/>
          </a:xfrm>
          <a:prstGeom prst="line">
            <a:avLst/>
          </a:prstGeom>
          <a:ln w="28575" cmpd="sng">
            <a:solidFill>
              <a:srgbClr val="660066"/>
            </a:solidFill>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5400" y="5421630"/>
            <a:ext cx="983353" cy="302260"/>
          </a:xfrm>
          <a:prstGeom prst="rect">
            <a:avLst/>
          </a:prstGeom>
        </p:spPr>
      </p:pic>
      <p:sp>
        <p:nvSpPr>
          <p:cNvPr id="41" name="Rounded Rectangle 40"/>
          <p:cNvSpPr/>
          <p:nvPr/>
        </p:nvSpPr>
        <p:spPr>
          <a:xfrm>
            <a:off x="6156960" y="5506720"/>
            <a:ext cx="243840" cy="132080"/>
          </a:xfrm>
          <a:prstGeom prst="roundRect">
            <a:avLst/>
          </a:prstGeom>
          <a:noFill/>
          <a:ln w="3810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Rounded Rectangle 41"/>
          <p:cNvSpPr/>
          <p:nvPr/>
        </p:nvSpPr>
        <p:spPr>
          <a:xfrm>
            <a:off x="6553200" y="5506720"/>
            <a:ext cx="243840" cy="132080"/>
          </a:xfrm>
          <a:prstGeom prst="roundRect">
            <a:avLst/>
          </a:prstGeom>
          <a:noFill/>
          <a:ln w="3810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43" name="Straight Connector 42"/>
          <p:cNvCxnSpPr>
            <a:stCxn id="41" idx="3"/>
            <a:endCxn id="42" idx="1"/>
          </p:cNvCxnSpPr>
          <p:nvPr/>
        </p:nvCxnSpPr>
        <p:spPr>
          <a:xfrm>
            <a:off x="6400800" y="5572760"/>
            <a:ext cx="152400"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sp>
        <p:nvSpPr>
          <p:cNvPr id="48" name="Hexagon 47"/>
          <p:cNvSpPr/>
          <p:nvPr/>
        </p:nvSpPr>
        <p:spPr>
          <a:xfrm>
            <a:off x="2254935" y="2629280"/>
            <a:ext cx="1574799" cy="610553"/>
          </a:xfrm>
          <a:prstGeom prst="hexagon">
            <a:avLst/>
          </a:prstGeom>
          <a:solidFill>
            <a:schemeClr val="accent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err="1" smtClean="0">
                <a:solidFill>
                  <a:srgbClr val="FFFFFF"/>
                </a:solidFill>
                <a:latin typeface="Calibri"/>
              </a:rPr>
              <a:t>SoftRouter</a:t>
            </a:r>
            <a:r>
              <a:rPr lang="en-US" dirty="0" smtClean="0">
                <a:solidFill>
                  <a:srgbClr val="FFFFFF"/>
                </a:solidFill>
                <a:latin typeface="Calibri"/>
              </a:rPr>
              <a:t> Driver</a:t>
            </a:r>
            <a:endParaRPr lang="en-US" dirty="0">
              <a:solidFill>
                <a:srgbClr val="FFFFFF"/>
              </a:solidFill>
              <a:latin typeface="Calibri"/>
            </a:endParaRPr>
          </a:p>
        </p:txBody>
      </p:sp>
      <p:sp>
        <p:nvSpPr>
          <p:cNvPr id="49" name="Hexagon 48"/>
          <p:cNvSpPr/>
          <p:nvPr/>
        </p:nvSpPr>
        <p:spPr>
          <a:xfrm>
            <a:off x="3972561" y="2619120"/>
            <a:ext cx="1574799" cy="610553"/>
          </a:xfrm>
          <a:prstGeom prst="hexagon">
            <a:avLst/>
          </a:prstGeom>
          <a:solidFill>
            <a:schemeClr val="accent4">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err="1" smtClean="0">
                <a:solidFill>
                  <a:srgbClr val="FFFFFF"/>
                </a:solidFill>
                <a:latin typeface="Calibri"/>
              </a:rPr>
              <a:t>Corsa</a:t>
            </a:r>
            <a:r>
              <a:rPr lang="en-US" dirty="0" smtClean="0">
                <a:solidFill>
                  <a:srgbClr val="FFFFFF"/>
                </a:solidFill>
                <a:latin typeface="Calibri"/>
              </a:rPr>
              <a:t> Driver</a:t>
            </a:r>
            <a:endParaRPr lang="en-US" dirty="0">
              <a:solidFill>
                <a:srgbClr val="FFFFFF"/>
              </a:solidFill>
              <a:latin typeface="Calibri"/>
            </a:endParaRPr>
          </a:p>
        </p:txBody>
      </p:sp>
      <p:sp>
        <p:nvSpPr>
          <p:cNvPr id="50" name="Hexagon 49"/>
          <p:cNvSpPr/>
          <p:nvPr/>
        </p:nvSpPr>
        <p:spPr>
          <a:xfrm>
            <a:off x="5654040" y="2616200"/>
            <a:ext cx="1574799" cy="610553"/>
          </a:xfrm>
          <a:prstGeom prst="hexagon">
            <a:avLst/>
          </a:prstGeom>
          <a:solidFill>
            <a:schemeClr val="bg2">
              <a:lumMod val="25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FFFFFF"/>
                </a:solidFill>
                <a:latin typeface="Calibri"/>
              </a:rPr>
              <a:t>Pica8</a:t>
            </a:r>
          </a:p>
          <a:p>
            <a:pPr algn="ctr"/>
            <a:r>
              <a:rPr lang="en-US" dirty="0" smtClean="0">
                <a:solidFill>
                  <a:srgbClr val="FFFFFF"/>
                </a:solidFill>
                <a:latin typeface="Calibri"/>
              </a:rPr>
              <a:t>Driver</a:t>
            </a:r>
            <a:endParaRPr lang="en-US" dirty="0">
              <a:solidFill>
                <a:srgbClr val="FFFFFF"/>
              </a:solidFill>
              <a:latin typeface="Calibri"/>
            </a:endParaRPr>
          </a:p>
        </p:txBody>
      </p:sp>
      <p:sp>
        <p:nvSpPr>
          <p:cNvPr id="51" name="Hexagon 50"/>
          <p:cNvSpPr/>
          <p:nvPr/>
        </p:nvSpPr>
        <p:spPr>
          <a:xfrm>
            <a:off x="7305041" y="2620073"/>
            <a:ext cx="1574799" cy="610553"/>
          </a:xfrm>
          <a:prstGeom prst="hexagon">
            <a:avLst/>
          </a:prstGeom>
          <a:solidFill>
            <a:schemeClr val="accent6">
              <a:lumMod val="75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err="1" smtClean="0">
                <a:solidFill>
                  <a:srgbClr val="FFFFFF"/>
                </a:solidFill>
                <a:latin typeface="Calibri"/>
              </a:rPr>
              <a:t>Centec</a:t>
            </a:r>
            <a:r>
              <a:rPr lang="en-US" dirty="0" smtClean="0">
                <a:solidFill>
                  <a:srgbClr val="FFFFFF"/>
                </a:solidFill>
                <a:latin typeface="Calibri"/>
              </a:rPr>
              <a:t> Driver</a:t>
            </a:r>
            <a:endParaRPr lang="en-US" dirty="0">
              <a:solidFill>
                <a:srgbClr val="FFFFFF"/>
              </a:solidFill>
              <a:latin typeface="Calibri"/>
            </a:endParaRPr>
          </a:p>
        </p:txBody>
      </p:sp>
      <p:sp>
        <p:nvSpPr>
          <p:cNvPr id="53" name="TextBox 52"/>
          <p:cNvSpPr txBox="1"/>
          <p:nvPr/>
        </p:nvSpPr>
        <p:spPr>
          <a:xfrm>
            <a:off x="851233" y="27020"/>
            <a:ext cx="7431400" cy="646331"/>
          </a:xfrm>
          <a:prstGeom prst="rect">
            <a:avLst/>
          </a:prstGeom>
          <a:noFill/>
        </p:spPr>
        <p:txBody>
          <a:bodyPr wrap="square" rtlCol="0">
            <a:spAutoFit/>
          </a:bodyPr>
          <a:lstStyle/>
          <a:p>
            <a:pPr algn="ctr"/>
            <a:r>
              <a:rPr lang="en-US" sz="3600" dirty="0" smtClean="0">
                <a:solidFill>
                  <a:prstClr val="black"/>
                </a:solidFill>
                <a:latin typeface="Calibri"/>
              </a:rPr>
              <a:t>Solution: Flow Objectives API</a:t>
            </a:r>
            <a:endParaRPr lang="en-US" sz="3600" dirty="0">
              <a:solidFill>
                <a:prstClr val="black"/>
              </a:solidFill>
              <a:latin typeface="Calibri"/>
            </a:endParaRPr>
          </a:p>
        </p:txBody>
      </p:sp>
    </p:spTree>
    <p:extLst>
      <p:ext uri="{BB962C8B-B14F-4D97-AF65-F5344CB8AC3E}">
        <p14:creationId xmlns:p14="http://schemas.microsoft.com/office/powerpoint/2010/main" val="2783742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4" grpId="0"/>
      <p:bldP spid="19" grpId="0"/>
      <p:bldP spid="20" grpId="0"/>
      <p:bldP spid="21" grpId="0"/>
      <p:bldP spid="22" grpId="0"/>
      <p:bldP spid="48" grpId="0" animBg="1"/>
      <p:bldP spid="49" grpId="0" animBg="1"/>
      <p:bldP spid="50" grpId="0" animBg="1"/>
      <p:bldP spid="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jpeg"/>
          <p:cNvPicPr/>
          <p:nvPr/>
        </p:nvPicPr>
        <p:blipFill>
          <a:blip r:embed="rId2" cstate="screen">
            <a:extLst>
              <a:ext uri="{28A0092B-C50C-407E-A947-70E740481C1C}">
                <a14:useLocalDpi xmlns:a14="http://schemas.microsoft.com/office/drawing/2010/main"/>
              </a:ext>
            </a:extLst>
          </a:blip>
          <a:stretch>
            <a:fillRect/>
          </a:stretch>
        </p:blipFill>
        <p:spPr>
          <a:xfrm>
            <a:off x="0" y="3404513"/>
            <a:ext cx="9144000" cy="3453487"/>
          </a:xfrm>
          <a:prstGeom prst="rect">
            <a:avLst/>
          </a:prstGeom>
          <a:ln w="12700">
            <a:miter lim="400000"/>
          </a:ln>
        </p:spPr>
      </p:pic>
      <p:sp>
        <p:nvSpPr>
          <p:cNvPr id="56" name="Title 1"/>
          <p:cNvSpPr>
            <a:spLocks noGrp="1"/>
          </p:cNvSpPr>
          <p:nvPr>
            <p:ph type="title"/>
          </p:nvPr>
        </p:nvSpPr>
        <p:spPr>
          <a:xfrm>
            <a:off x="549275" y="96814"/>
            <a:ext cx="8042276" cy="656517"/>
          </a:xfrm>
        </p:spPr>
        <p:txBody>
          <a:bodyPr>
            <a:normAutofit fontScale="90000"/>
          </a:bodyPr>
          <a:lstStyle/>
          <a:p>
            <a:r>
              <a:rPr lang="en-US" sz="4000" dirty="0" smtClean="0"/>
              <a:t>Example: Filtering Objective</a:t>
            </a:r>
            <a:endParaRPr lang="en-US" sz="4000" dirty="0"/>
          </a:p>
        </p:txBody>
      </p:sp>
      <p:sp>
        <p:nvSpPr>
          <p:cNvPr id="57" name="Content Placeholder 2"/>
          <p:cNvSpPr>
            <a:spLocks noGrp="1"/>
          </p:cNvSpPr>
          <p:nvPr>
            <p:ph idx="1"/>
          </p:nvPr>
        </p:nvSpPr>
        <p:spPr>
          <a:xfrm>
            <a:off x="549275" y="895879"/>
            <a:ext cx="8042276" cy="811001"/>
          </a:xfrm>
        </p:spPr>
        <p:txBody>
          <a:bodyPr>
            <a:normAutofit fontScale="92500" lnSpcReduction="10000"/>
          </a:bodyPr>
          <a:lstStyle/>
          <a:p>
            <a:r>
              <a:rPr lang="en-US" sz="2400" dirty="0" smtClean="0"/>
              <a:t>Filter </a:t>
            </a:r>
            <a:r>
              <a:rPr lang="en-US" sz="2400" dirty="0" smtClean="0">
                <a:sym typeface="Wingdings"/>
              </a:rPr>
              <a:t></a:t>
            </a:r>
            <a:r>
              <a:rPr lang="en-US" sz="2400" dirty="0" smtClean="0"/>
              <a:t> only </a:t>
            </a:r>
            <a:r>
              <a:rPr lang="en-US" sz="2400" u="sng" dirty="0" smtClean="0"/>
              <a:t>Permit</a:t>
            </a:r>
            <a:r>
              <a:rPr lang="en-US" sz="2400" dirty="0" smtClean="0"/>
              <a:t> or </a:t>
            </a:r>
            <a:r>
              <a:rPr lang="en-US" sz="2400" u="sng" dirty="0" smtClean="0"/>
              <a:t>Deny</a:t>
            </a:r>
            <a:r>
              <a:rPr lang="en-US" sz="2400" dirty="0" smtClean="0"/>
              <a:t> options</a:t>
            </a:r>
          </a:p>
          <a:p>
            <a:r>
              <a:rPr lang="en-US" sz="2400" dirty="0" smtClean="0"/>
              <a:t>On match fields of packet header</a:t>
            </a:r>
            <a:endParaRPr lang="en-US" sz="2400" dirty="0"/>
          </a:p>
        </p:txBody>
      </p:sp>
      <p:sp>
        <p:nvSpPr>
          <p:cNvPr id="59" name="TextBox 58"/>
          <p:cNvSpPr txBox="1"/>
          <p:nvPr/>
        </p:nvSpPr>
        <p:spPr>
          <a:xfrm>
            <a:off x="2426682" y="2191824"/>
            <a:ext cx="1905059" cy="369332"/>
          </a:xfrm>
          <a:prstGeom prst="rect">
            <a:avLst/>
          </a:prstGeom>
          <a:noFill/>
        </p:spPr>
        <p:txBody>
          <a:bodyPr wrap="square" rtlCol="0">
            <a:spAutoFit/>
          </a:bodyPr>
          <a:lstStyle/>
          <a:p>
            <a:r>
              <a:rPr lang="en-US" dirty="0" smtClean="0">
                <a:solidFill>
                  <a:prstClr val="black"/>
                </a:solidFill>
                <a:latin typeface="Calibri"/>
              </a:rPr>
              <a:t>Router </a:t>
            </a:r>
            <a:r>
              <a:rPr lang="en-US" b="1" dirty="0" smtClean="0">
                <a:solidFill>
                  <a:prstClr val="black"/>
                </a:solidFill>
                <a:latin typeface="Calibri"/>
              </a:rPr>
              <a:t>port</a:t>
            </a:r>
            <a:r>
              <a:rPr lang="en-US" dirty="0" smtClean="0">
                <a:solidFill>
                  <a:prstClr val="black"/>
                </a:solidFill>
                <a:latin typeface="Calibri"/>
              </a:rPr>
              <a:t>: X</a:t>
            </a:r>
            <a:endParaRPr lang="en-US" dirty="0">
              <a:solidFill>
                <a:prstClr val="black"/>
              </a:solidFill>
              <a:latin typeface="Calibri"/>
            </a:endParaRPr>
          </a:p>
        </p:txBody>
      </p:sp>
      <p:sp>
        <p:nvSpPr>
          <p:cNvPr id="60" name="TextBox 59"/>
          <p:cNvSpPr txBox="1"/>
          <p:nvPr/>
        </p:nvSpPr>
        <p:spPr>
          <a:xfrm>
            <a:off x="4484141" y="2007158"/>
            <a:ext cx="4428814" cy="369332"/>
          </a:xfrm>
          <a:prstGeom prst="rect">
            <a:avLst/>
          </a:prstGeom>
          <a:noFill/>
        </p:spPr>
        <p:txBody>
          <a:bodyPr wrap="square" rtlCol="0">
            <a:spAutoFit/>
          </a:bodyPr>
          <a:lstStyle/>
          <a:p>
            <a:r>
              <a:rPr lang="en-US" dirty="0" smtClean="0">
                <a:solidFill>
                  <a:prstClr val="black"/>
                </a:solidFill>
                <a:latin typeface="Calibri"/>
              </a:rPr>
              <a:t>Permit: MAC 1, VLAN 1, IP 1, 2, 3</a:t>
            </a:r>
            <a:endParaRPr lang="en-US" dirty="0">
              <a:solidFill>
                <a:prstClr val="black"/>
              </a:solidFill>
              <a:latin typeface="Calibri"/>
            </a:endParaRPr>
          </a:p>
        </p:txBody>
      </p:sp>
      <p:sp>
        <p:nvSpPr>
          <p:cNvPr id="61" name="TextBox 60"/>
          <p:cNvSpPr txBox="1"/>
          <p:nvPr/>
        </p:nvSpPr>
        <p:spPr>
          <a:xfrm>
            <a:off x="4484141" y="2404086"/>
            <a:ext cx="4428814" cy="369332"/>
          </a:xfrm>
          <a:prstGeom prst="rect">
            <a:avLst/>
          </a:prstGeom>
          <a:noFill/>
        </p:spPr>
        <p:txBody>
          <a:bodyPr wrap="square" rtlCol="0">
            <a:spAutoFit/>
          </a:bodyPr>
          <a:lstStyle/>
          <a:p>
            <a:r>
              <a:rPr lang="en-US" dirty="0" smtClean="0">
                <a:solidFill>
                  <a:prstClr val="black"/>
                </a:solidFill>
                <a:latin typeface="Calibri"/>
              </a:rPr>
              <a:t>Permit: MAC 1, VLAN 2, IP 4, 5</a:t>
            </a:r>
            <a:endParaRPr lang="en-US" dirty="0">
              <a:solidFill>
                <a:prstClr val="black"/>
              </a:solidFill>
              <a:latin typeface="Calibri"/>
            </a:endParaRPr>
          </a:p>
        </p:txBody>
      </p:sp>
      <p:sp>
        <p:nvSpPr>
          <p:cNvPr id="63" name="Hexagon 62"/>
          <p:cNvSpPr/>
          <p:nvPr/>
        </p:nvSpPr>
        <p:spPr>
          <a:xfrm>
            <a:off x="419567" y="3718560"/>
            <a:ext cx="3912174" cy="2336800"/>
          </a:xfrm>
          <a:prstGeom prst="hexagon">
            <a:avLst>
              <a:gd name="adj" fmla="val 5400"/>
              <a:gd name="vf" fmla="val 11547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smtClean="0">
              <a:solidFill>
                <a:srgbClr val="000000"/>
              </a:solidFill>
              <a:latin typeface="Calibri"/>
            </a:endParaRPr>
          </a:p>
          <a:p>
            <a:pPr algn="ctr"/>
            <a:r>
              <a:rPr lang="en-US" dirty="0" err="1" smtClean="0">
                <a:solidFill>
                  <a:srgbClr val="000000"/>
                </a:solidFill>
                <a:latin typeface="Calibri"/>
              </a:rPr>
              <a:t>Corsa</a:t>
            </a:r>
            <a:r>
              <a:rPr lang="en-US" dirty="0" smtClean="0">
                <a:solidFill>
                  <a:srgbClr val="000000"/>
                </a:solidFill>
                <a:latin typeface="Calibri"/>
              </a:rPr>
              <a:t> Driver</a:t>
            </a: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a:solidFill>
                <a:srgbClr val="000000"/>
              </a:solidFill>
              <a:latin typeface="Calibri"/>
            </a:endParaRPr>
          </a:p>
        </p:txBody>
      </p:sp>
      <p:sp>
        <p:nvSpPr>
          <p:cNvPr id="64" name="Hexagon 63"/>
          <p:cNvSpPr/>
          <p:nvPr/>
        </p:nvSpPr>
        <p:spPr>
          <a:xfrm>
            <a:off x="4864705" y="3718560"/>
            <a:ext cx="3912174" cy="2336800"/>
          </a:xfrm>
          <a:prstGeom prst="hexagon">
            <a:avLst>
              <a:gd name="adj" fmla="val 4311"/>
              <a:gd name="vf" fmla="val 11547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solidFill>
                <a:srgbClr val="000000"/>
              </a:solidFill>
              <a:latin typeface="Calibri"/>
            </a:endParaRPr>
          </a:p>
          <a:p>
            <a:pPr algn="ctr"/>
            <a:r>
              <a:rPr lang="en-US" dirty="0" smtClean="0">
                <a:solidFill>
                  <a:srgbClr val="000000"/>
                </a:solidFill>
                <a:latin typeface="Calibri"/>
              </a:rPr>
              <a:t>OF-DPA Driver</a:t>
            </a: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a:solidFill>
                <a:srgbClr val="000000"/>
              </a:solidFill>
              <a:latin typeface="Calibri"/>
            </a:endParaRPr>
          </a:p>
        </p:txBody>
      </p:sp>
      <p:sp>
        <p:nvSpPr>
          <p:cNvPr id="65" name="Rounded Rectangle 64"/>
          <p:cNvSpPr/>
          <p:nvPr/>
        </p:nvSpPr>
        <p:spPr>
          <a:xfrm>
            <a:off x="680378" y="4944337"/>
            <a:ext cx="714397" cy="6917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black"/>
                </a:solidFill>
                <a:latin typeface="Calibri"/>
              </a:rPr>
              <a:t>T0</a:t>
            </a:r>
          </a:p>
          <a:p>
            <a:pPr algn="ctr"/>
            <a:r>
              <a:rPr lang="en-US" dirty="0" smtClean="0">
                <a:solidFill>
                  <a:prstClr val="black"/>
                </a:solidFill>
                <a:latin typeface="Calibri"/>
              </a:rPr>
              <a:t>mac</a:t>
            </a:r>
            <a:endParaRPr lang="en-US" dirty="0">
              <a:solidFill>
                <a:prstClr val="black"/>
              </a:solidFill>
              <a:latin typeface="Calibri"/>
            </a:endParaRPr>
          </a:p>
        </p:txBody>
      </p:sp>
      <p:sp>
        <p:nvSpPr>
          <p:cNvPr id="66" name="Rounded Rectangle 65"/>
          <p:cNvSpPr/>
          <p:nvPr/>
        </p:nvSpPr>
        <p:spPr>
          <a:xfrm>
            <a:off x="1604558" y="4944337"/>
            <a:ext cx="714397" cy="6917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a:rPr>
              <a:t>T2</a:t>
            </a:r>
          </a:p>
          <a:p>
            <a:pPr algn="ctr"/>
            <a:r>
              <a:rPr lang="en-US" sz="1600" dirty="0">
                <a:solidFill>
                  <a:srgbClr val="000000"/>
                </a:solidFill>
                <a:latin typeface="Calibri"/>
              </a:rPr>
              <a:t>p</a:t>
            </a:r>
            <a:r>
              <a:rPr lang="en-US" sz="1600" dirty="0" smtClean="0">
                <a:solidFill>
                  <a:srgbClr val="000000"/>
                </a:solidFill>
                <a:latin typeface="Calibri"/>
              </a:rPr>
              <a:t>ort-</a:t>
            </a:r>
            <a:r>
              <a:rPr lang="en-US" sz="1600" dirty="0" err="1" smtClean="0">
                <a:solidFill>
                  <a:srgbClr val="000000"/>
                </a:solidFill>
                <a:latin typeface="Calibri"/>
              </a:rPr>
              <a:t>vlan</a:t>
            </a:r>
            <a:endParaRPr lang="en-US" sz="1600" dirty="0">
              <a:solidFill>
                <a:srgbClr val="000000"/>
              </a:solidFill>
              <a:latin typeface="Calibri"/>
            </a:endParaRPr>
          </a:p>
        </p:txBody>
      </p:sp>
      <p:sp>
        <p:nvSpPr>
          <p:cNvPr id="67" name="Rounded Rectangle 66"/>
          <p:cNvSpPr/>
          <p:nvPr/>
        </p:nvSpPr>
        <p:spPr>
          <a:xfrm>
            <a:off x="2590422" y="4944337"/>
            <a:ext cx="714397" cy="6917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black"/>
                </a:solidFill>
                <a:latin typeface="Calibri"/>
              </a:rPr>
              <a:t>T4/5</a:t>
            </a:r>
            <a:endParaRPr lang="en-US" dirty="0">
              <a:solidFill>
                <a:prstClr val="black"/>
              </a:solidFill>
              <a:latin typeface="Calibri"/>
            </a:endParaRPr>
          </a:p>
        </p:txBody>
      </p:sp>
      <p:sp>
        <p:nvSpPr>
          <p:cNvPr id="68" name="Rounded Rectangle 67"/>
          <p:cNvSpPr/>
          <p:nvPr/>
        </p:nvSpPr>
        <p:spPr>
          <a:xfrm>
            <a:off x="3520272" y="4944337"/>
            <a:ext cx="714397" cy="6917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a:rPr>
              <a:t>T6</a:t>
            </a:r>
          </a:p>
          <a:p>
            <a:pPr algn="ctr"/>
            <a:r>
              <a:rPr lang="en-US" dirty="0" err="1" smtClean="0">
                <a:solidFill>
                  <a:srgbClr val="000000"/>
                </a:solidFill>
                <a:latin typeface="Calibri"/>
              </a:rPr>
              <a:t>ip</a:t>
            </a:r>
            <a:endParaRPr lang="en-US" dirty="0">
              <a:solidFill>
                <a:srgbClr val="000000"/>
              </a:solidFill>
              <a:latin typeface="Calibri"/>
            </a:endParaRPr>
          </a:p>
        </p:txBody>
      </p:sp>
      <p:sp>
        <p:nvSpPr>
          <p:cNvPr id="69" name="Rounded Rectangle 68"/>
          <p:cNvSpPr/>
          <p:nvPr/>
        </p:nvSpPr>
        <p:spPr>
          <a:xfrm>
            <a:off x="5037260" y="4944337"/>
            <a:ext cx="714397" cy="6917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a:rPr>
              <a:t>T0</a:t>
            </a:r>
          </a:p>
          <a:p>
            <a:pPr algn="ctr"/>
            <a:r>
              <a:rPr lang="en-US" dirty="0" smtClean="0">
                <a:solidFill>
                  <a:srgbClr val="000000"/>
                </a:solidFill>
                <a:latin typeface="Calibri"/>
              </a:rPr>
              <a:t>port</a:t>
            </a:r>
            <a:endParaRPr lang="en-US" dirty="0">
              <a:solidFill>
                <a:srgbClr val="000000"/>
              </a:solidFill>
              <a:latin typeface="Calibri"/>
            </a:endParaRPr>
          </a:p>
        </p:txBody>
      </p:sp>
      <p:sp>
        <p:nvSpPr>
          <p:cNvPr id="70" name="Rounded Rectangle 69"/>
          <p:cNvSpPr/>
          <p:nvPr/>
        </p:nvSpPr>
        <p:spPr>
          <a:xfrm>
            <a:off x="5961440" y="4944337"/>
            <a:ext cx="714397" cy="6917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a:rPr>
              <a:t>T1</a:t>
            </a:r>
          </a:p>
          <a:p>
            <a:pPr algn="ctr"/>
            <a:r>
              <a:rPr lang="en-US" sz="1600" dirty="0" smtClean="0">
                <a:solidFill>
                  <a:srgbClr val="000000"/>
                </a:solidFill>
                <a:latin typeface="Calibri"/>
              </a:rPr>
              <a:t>Port-</a:t>
            </a:r>
            <a:r>
              <a:rPr lang="en-US" sz="1600" dirty="0" err="1" smtClean="0">
                <a:solidFill>
                  <a:srgbClr val="000000"/>
                </a:solidFill>
                <a:latin typeface="Calibri"/>
              </a:rPr>
              <a:t>vlan</a:t>
            </a:r>
            <a:endParaRPr lang="en-US" sz="1600" dirty="0">
              <a:solidFill>
                <a:srgbClr val="000000"/>
              </a:solidFill>
              <a:latin typeface="Calibri"/>
            </a:endParaRPr>
          </a:p>
        </p:txBody>
      </p:sp>
      <p:sp>
        <p:nvSpPr>
          <p:cNvPr id="71" name="Rounded Rectangle 70"/>
          <p:cNvSpPr/>
          <p:nvPr/>
        </p:nvSpPr>
        <p:spPr>
          <a:xfrm>
            <a:off x="6947304" y="4944337"/>
            <a:ext cx="714397" cy="6917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a:rPr>
              <a:t>T2</a:t>
            </a:r>
          </a:p>
          <a:p>
            <a:pPr algn="ctr"/>
            <a:r>
              <a:rPr lang="en-US" dirty="0" smtClean="0">
                <a:solidFill>
                  <a:srgbClr val="000000"/>
                </a:solidFill>
                <a:latin typeface="Calibri"/>
              </a:rPr>
              <a:t>mac</a:t>
            </a:r>
            <a:endParaRPr lang="en-US" dirty="0">
              <a:solidFill>
                <a:srgbClr val="000000"/>
              </a:solidFill>
              <a:latin typeface="Calibri"/>
            </a:endParaRPr>
          </a:p>
        </p:txBody>
      </p:sp>
      <p:sp>
        <p:nvSpPr>
          <p:cNvPr id="72" name="Rounded Rectangle 71"/>
          <p:cNvSpPr/>
          <p:nvPr/>
        </p:nvSpPr>
        <p:spPr>
          <a:xfrm>
            <a:off x="7877154" y="4944337"/>
            <a:ext cx="714397" cy="6917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a:rPr>
              <a:t>T4</a:t>
            </a:r>
          </a:p>
          <a:p>
            <a:pPr algn="ctr"/>
            <a:r>
              <a:rPr lang="en-US" dirty="0" err="1" smtClean="0">
                <a:solidFill>
                  <a:srgbClr val="000000"/>
                </a:solidFill>
                <a:latin typeface="Calibri"/>
              </a:rPr>
              <a:t>ip</a:t>
            </a:r>
            <a:endParaRPr lang="en-US" dirty="0">
              <a:solidFill>
                <a:srgbClr val="000000"/>
              </a:solidFill>
              <a:latin typeface="Calibri"/>
            </a:endParaRPr>
          </a:p>
        </p:txBody>
      </p:sp>
      <p:cxnSp>
        <p:nvCxnSpPr>
          <p:cNvPr id="73" name="Straight Arrow Connector 72"/>
          <p:cNvCxnSpPr>
            <a:endCxn id="65" idx="0"/>
          </p:cNvCxnSpPr>
          <p:nvPr/>
        </p:nvCxnSpPr>
        <p:spPr>
          <a:xfrm flipH="1">
            <a:off x="1037577" y="2773418"/>
            <a:ext cx="4632242" cy="2170919"/>
          </a:xfrm>
          <a:prstGeom prst="straightConnector1">
            <a:avLst/>
          </a:prstGeom>
          <a:ln w="6350" cmpd="sng">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59" idx="2"/>
            <a:endCxn id="66" idx="0"/>
          </p:cNvCxnSpPr>
          <p:nvPr/>
        </p:nvCxnSpPr>
        <p:spPr>
          <a:xfrm flipH="1">
            <a:off x="1961757" y="2561156"/>
            <a:ext cx="1417455" cy="2383181"/>
          </a:xfrm>
          <a:prstGeom prst="straightConnector1">
            <a:avLst/>
          </a:prstGeom>
          <a:ln w="6350" cmpd="sng">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61" idx="2"/>
          </p:cNvCxnSpPr>
          <p:nvPr/>
        </p:nvCxnSpPr>
        <p:spPr>
          <a:xfrm flipH="1">
            <a:off x="2154531" y="2773418"/>
            <a:ext cx="4544017" cy="2170919"/>
          </a:xfrm>
          <a:prstGeom prst="straightConnector1">
            <a:avLst/>
          </a:prstGeom>
          <a:ln w="6350" cmpd="sng">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3798778" y="2713556"/>
            <a:ext cx="3685384" cy="2230781"/>
          </a:xfrm>
          <a:prstGeom prst="straightConnector1">
            <a:avLst/>
          </a:prstGeom>
          <a:ln w="6350" cmpd="sng">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endCxn id="69" idx="0"/>
          </p:cNvCxnSpPr>
          <p:nvPr/>
        </p:nvCxnSpPr>
        <p:spPr>
          <a:xfrm>
            <a:off x="3798778" y="2561156"/>
            <a:ext cx="1595681" cy="2383181"/>
          </a:xfrm>
          <a:prstGeom prst="straightConnector1">
            <a:avLst/>
          </a:prstGeom>
          <a:ln w="6350" cmpd="sng">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798778" y="2574169"/>
            <a:ext cx="2347305" cy="2370168"/>
          </a:xfrm>
          <a:prstGeom prst="straightConnector1">
            <a:avLst/>
          </a:prstGeom>
          <a:ln w="6350" cmpd="sng">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61" idx="2"/>
            <a:endCxn id="70" idx="0"/>
          </p:cNvCxnSpPr>
          <p:nvPr/>
        </p:nvCxnSpPr>
        <p:spPr>
          <a:xfrm flipH="1">
            <a:off x="6318639" y="2773418"/>
            <a:ext cx="379909" cy="2170919"/>
          </a:xfrm>
          <a:prstGeom prst="straightConnector1">
            <a:avLst/>
          </a:prstGeom>
          <a:ln w="6350" cmpd="sng">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5751657" y="2726569"/>
            <a:ext cx="1562409" cy="2217768"/>
          </a:xfrm>
          <a:prstGeom prst="straightConnector1">
            <a:avLst/>
          </a:prstGeom>
          <a:ln w="6350" cmpd="sng">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7484163" y="2713556"/>
            <a:ext cx="680376" cy="2230781"/>
          </a:xfrm>
          <a:prstGeom prst="straightConnector1">
            <a:avLst/>
          </a:prstGeom>
          <a:ln w="6350" cmpd="sng">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738742" y="2851168"/>
            <a:ext cx="7892387" cy="464220"/>
          </a:xfrm>
          <a:prstGeom prst="roundRect">
            <a:avLst/>
          </a:prstGeom>
          <a:solidFill>
            <a:schemeClr val="tx2"/>
          </a:solidFill>
          <a:ln>
            <a:solidFill>
              <a:schemeClr val="tx2"/>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smtClean="0">
                <a:solidFill>
                  <a:prstClr val="white"/>
                </a:solidFill>
                <a:latin typeface="Calibri"/>
              </a:rPr>
              <a:t>Flow Objectives</a:t>
            </a:r>
            <a:endParaRPr lang="en-US" sz="2000" b="1" dirty="0">
              <a:solidFill>
                <a:prstClr val="white"/>
              </a:solidFill>
              <a:latin typeface="Calibri"/>
            </a:endParaRPr>
          </a:p>
        </p:txBody>
      </p:sp>
    </p:spTree>
    <p:extLst>
      <p:ext uri="{BB962C8B-B14F-4D97-AF65-F5344CB8AC3E}">
        <p14:creationId xmlns:p14="http://schemas.microsoft.com/office/powerpoint/2010/main" val="2158261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500"/>
                                        <p:tgtEl>
                                          <p:spTgt spid="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xEl>
                                              <p:pRg st="1" end="1"/>
                                            </p:txEl>
                                          </p:spTgt>
                                        </p:tgtEl>
                                        <p:attrNameLst>
                                          <p:attrName>style.visibility</p:attrName>
                                        </p:attrNameLst>
                                      </p:cBhvr>
                                      <p:to>
                                        <p:strVal val="visible"/>
                                      </p:to>
                                    </p:set>
                                    <p:animEffect transition="in" filter="fade">
                                      <p:cBhvr>
                                        <p:cTn id="10" dur="500"/>
                                        <p:tgtEl>
                                          <p:spTgt spid="5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500"/>
                                        <p:tgtEl>
                                          <p:spTgt spid="6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par>
                                <p:cTn id="45" presetID="10" presetClass="entr" presetSubtype="0"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500"/>
                                        <p:tgtEl>
                                          <p:spTgt spid="74"/>
                                        </p:tgtEl>
                                      </p:cBhvr>
                                    </p:animEffect>
                                  </p:childTnLst>
                                </p:cTn>
                              </p:par>
                              <p:par>
                                <p:cTn id="48" presetID="10" presetClass="entr" presetSubtype="0" fill="hold" nodeType="with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cTn>
                              </p:par>
                              <p:par>
                                <p:cTn id="51" presetID="10"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500"/>
                                        <p:tgtEl>
                                          <p:spTgt spid="64"/>
                                        </p:tgtEl>
                                      </p:cBhvr>
                                    </p:animEffect>
                                  </p:childTnLst>
                                </p:cTn>
                              </p:par>
                              <p:par>
                                <p:cTn id="59" presetID="10" presetClass="entr" presetSubtype="0"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fade">
                                      <p:cBhvr>
                                        <p:cTn id="61" dur="500"/>
                                        <p:tgtEl>
                                          <p:spTgt spid="77"/>
                                        </p:tgtEl>
                                      </p:cBhvr>
                                    </p:animEffect>
                                  </p:childTnLst>
                                </p:cTn>
                              </p:par>
                              <p:par>
                                <p:cTn id="62" presetID="10" presetClass="entr" presetSubtype="0"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fade">
                                      <p:cBhvr>
                                        <p:cTn id="64" dur="500"/>
                                        <p:tgtEl>
                                          <p:spTgt spid="78"/>
                                        </p:tgtEl>
                                      </p:cBhvr>
                                    </p:animEffec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500"/>
                                        <p:tgtEl>
                                          <p:spTgt spid="79"/>
                                        </p:tgtEl>
                                      </p:cBhvr>
                                    </p:animEffec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500"/>
                                        <p:tgtEl>
                                          <p:spTgt spid="80"/>
                                        </p:tgtEl>
                                      </p:cBhvr>
                                    </p:animEffect>
                                  </p:childTnLst>
                                </p:cTn>
                              </p:par>
                              <p:par>
                                <p:cTn id="71" presetID="10" presetClass="entr" presetSubtype="0" fill="hold"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fade">
                                      <p:cBhvr>
                                        <p:cTn id="73" dur="500"/>
                                        <p:tgtEl>
                                          <p:spTgt spid="8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500"/>
                                        <p:tgtEl>
                                          <p:spTgt spid="6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500"/>
                                        <p:tgtEl>
                                          <p:spTgt spid="7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p:bldP spid="59" grpId="0"/>
      <p:bldP spid="60" grpId="0"/>
      <p:bldP spid="61"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jpeg"/>
          <p:cNvPicPr/>
          <p:nvPr/>
        </p:nvPicPr>
        <p:blipFill>
          <a:blip r:embed="rId2" cstate="screen">
            <a:extLst>
              <a:ext uri="{28A0092B-C50C-407E-A947-70E740481C1C}">
                <a14:useLocalDpi xmlns:a14="http://schemas.microsoft.com/office/drawing/2010/main"/>
              </a:ext>
            </a:extLst>
          </a:blip>
          <a:stretch>
            <a:fillRect/>
          </a:stretch>
        </p:blipFill>
        <p:spPr>
          <a:xfrm>
            <a:off x="0" y="3404513"/>
            <a:ext cx="9144000" cy="3453487"/>
          </a:xfrm>
          <a:prstGeom prst="rect">
            <a:avLst/>
          </a:prstGeom>
          <a:ln w="12700">
            <a:miter lim="400000"/>
          </a:ln>
        </p:spPr>
      </p:pic>
      <p:sp>
        <p:nvSpPr>
          <p:cNvPr id="94" name="Title 1"/>
          <p:cNvSpPr>
            <a:spLocks noGrp="1"/>
          </p:cNvSpPr>
          <p:nvPr>
            <p:ph type="title"/>
          </p:nvPr>
        </p:nvSpPr>
        <p:spPr>
          <a:xfrm>
            <a:off x="549275" y="107576"/>
            <a:ext cx="8042276" cy="618198"/>
          </a:xfrm>
        </p:spPr>
        <p:txBody>
          <a:bodyPr>
            <a:normAutofit fontScale="90000"/>
          </a:bodyPr>
          <a:lstStyle/>
          <a:p>
            <a:r>
              <a:rPr lang="en-US" sz="4000" dirty="0" smtClean="0"/>
              <a:t>Example: Next Objective</a:t>
            </a:r>
            <a:endParaRPr lang="en-US" sz="4000" dirty="0"/>
          </a:p>
        </p:txBody>
      </p:sp>
      <p:sp>
        <p:nvSpPr>
          <p:cNvPr id="95" name="Content Placeholder 2"/>
          <p:cNvSpPr>
            <a:spLocks noGrp="1"/>
          </p:cNvSpPr>
          <p:nvPr>
            <p:ph idx="1"/>
          </p:nvPr>
        </p:nvSpPr>
        <p:spPr>
          <a:xfrm>
            <a:off x="549275" y="1065981"/>
            <a:ext cx="8042276" cy="1002917"/>
          </a:xfrm>
        </p:spPr>
        <p:txBody>
          <a:bodyPr>
            <a:normAutofit/>
          </a:bodyPr>
          <a:lstStyle/>
          <a:p>
            <a:pPr>
              <a:lnSpc>
                <a:spcPct val="110000"/>
              </a:lnSpc>
            </a:pPr>
            <a:r>
              <a:rPr lang="en-US" sz="2200" dirty="0" smtClean="0"/>
              <a:t>Next </a:t>
            </a:r>
            <a:r>
              <a:rPr lang="en-US" sz="2200" dirty="0" smtClean="0">
                <a:sym typeface="Wingdings"/>
              </a:rPr>
              <a:t> next hop for forwarding</a:t>
            </a:r>
          </a:p>
          <a:p>
            <a:pPr>
              <a:lnSpc>
                <a:spcPct val="110000"/>
              </a:lnSpc>
            </a:pPr>
            <a:r>
              <a:rPr lang="en-US" sz="2200" dirty="0" smtClean="0">
                <a:sym typeface="Wingdings"/>
              </a:rPr>
              <a:t>Similar to OF 1.3 group, but …</a:t>
            </a:r>
            <a:endParaRPr lang="en-US" sz="2200" dirty="0"/>
          </a:p>
        </p:txBody>
      </p:sp>
      <p:sp>
        <p:nvSpPr>
          <p:cNvPr id="104" name="Rounded Rectangle 103"/>
          <p:cNvSpPr/>
          <p:nvPr/>
        </p:nvSpPr>
        <p:spPr>
          <a:xfrm>
            <a:off x="1036891" y="4155498"/>
            <a:ext cx="1508172" cy="7094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Oval 104"/>
          <p:cNvSpPr/>
          <p:nvPr/>
        </p:nvSpPr>
        <p:spPr>
          <a:xfrm>
            <a:off x="1309042" y="4359622"/>
            <a:ext cx="294831" cy="28350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6" name="TextBox 105"/>
          <p:cNvSpPr txBox="1"/>
          <p:nvPr/>
        </p:nvSpPr>
        <p:spPr>
          <a:xfrm>
            <a:off x="1171255" y="3749560"/>
            <a:ext cx="1373808" cy="369332"/>
          </a:xfrm>
          <a:prstGeom prst="rect">
            <a:avLst/>
          </a:prstGeom>
          <a:noFill/>
        </p:spPr>
        <p:txBody>
          <a:bodyPr wrap="square" rtlCol="0">
            <a:spAutoFit/>
          </a:bodyPr>
          <a:lstStyle/>
          <a:p>
            <a:r>
              <a:rPr lang="en-US" dirty="0" smtClean="0">
                <a:solidFill>
                  <a:prstClr val="black"/>
                </a:solidFill>
                <a:latin typeface="Calibri"/>
              </a:rPr>
              <a:t>NEXT- HOP</a:t>
            </a:r>
            <a:endParaRPr lang="en-US" dirty="0">
              <a:solidFill>
                <a:prstClr val="black"/>
              </a:solidFill>
              <a:latin typeface="Calibri"/>
            </a:endParaRPr>
          </a:p>
        </p:txBody>
      </p:sp>
      <p:cxnSp>
        <p:nvCxnSpPr>
          <p:cNvPr id="112" name="Straight Arrow Connector 111"/>
          <p:cNvCxnSpPr/>
          <p:nvPr/>
        </p:nvCxnSpPr>
        <p:spPr>
          <a:xfrm flipV="1">
            <a:off x="2698834" y="4502069"/>
            <a:ext cx="521623" cy="113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973858" y="2447437"/>
            <a:ext cx="5158453" cy="1278604"/>
            <a:chOff x="3973858" y="2447437"/>
            <a:chExt cx="5158453" cy="1278604"/>
          </a:xfrm>
        </p:grpSpPr>
        <p:sp>
          <p:nvSpPr>
            <p:cNvPr id="110" name="Hexagon 109"/>
            <p:cNvSpPr/>
            <p:nvPr/>
          </p:nvSpPr>
          <p:spPr>
            <a:xfrm>
              <a:off x="4331741" y="2447437"/>
              <a:ext cx="4705950" cy="1226796"/>
            </a:xfrm>
            <a:prstGeom prst="hexagon">
              <a:avLst>
                <a:gd name="adj" fmla="val 5400"/>
                <a:gd name="vf" fmla="val 11547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a:solidFill>
                  <a:srgbClr val="000000"/>
                </a:solidFill>
                <a:latin typeface="Calibri"/>
              </a:endParaRPr>
            </a:p>
          </p:txBody>
        </p:sp>
        <p:sp>
          <p:nvSpPr>
            <p:cNvPr id="111" name="Rectangle 110"/>
            <p:cNvSpPr/>
            <p:nvPr/>
          </p:nvSpPr>
          <p:spPr>
            <a:xfrm>
              <a:off x="8232226" y="2687632"/>
              <a:ext cx="900085" cy="646331"/>
            </a:xfrm>
            <a:prstGeom prst="rect">
              <a:avLst/>
            </a:prstGeom>
          </p:spPr>
          <p:txBody>
            <a:bodyPr wrap="square">
              <a:spAutoFit/>
            </a:bodyPr>
            <a:lstStyle/>
            <a:p>
              <a:pPr algn="ctr"/>
              <a:r>
                <a:rPr lang="en-US" dirty="0" err="1">
                  <a:solidFill>
                    <a:srgbClr val="000000"/>
                  </a:solidFill>
                  <a:latin typeface="Calibri"/>
                </a:rPr>
                <a:t>Corsa</a:t>
              </a:r>
              <a:r>
                <a:rPr lang="en-US" dirty="0">
                  <a:solidFill>
                    <a:srgbClr val="000000"/>
                  </a:solidFill>
                  <a:latin typeface="Calibri"/>
                </a:rPr>
                <a:t> Driver</a:t>
              </a:r>
            </a:p>
          </p:txBody>
        </p:sp>
        <p:cxnSp>
          <p:nvCxnSpPr>
            <p:cNvPr id="113" name="Straight Arrow Connector 112"/>
            <p:cNvCxnSpPr/>
            <p:nvPr/>
          </p:nvCxnSpPr>
          <p:spPr>
            <a:xfrm>
              <a:off x="3973858" y="3146219"/>
              <a:ext cx="2558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4" name="Rounded Rectangle 113"/>
            <p:cNvSpPr/>
            <p:nvPr/>
          </p:nvSpPr>
          <p:spPr>
            <a:xfrm>
              <a:off x="4647470" y="2647251"/>
              <a:ext cx="1215117" cy="70945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115" name="Oval 114"/>
            <p:cNvSpPr/>
            <p:nvPr/>
          </p:nvSpPr>
          <p:spPr>
            <a:xfrm>
              <a:off x="4919621" y="2851375"/>
              <a:ext cx="294831" cy="28350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116" name="TextBox 115"/>
            <p:cNvSpPr txBox="1"/>
            <p:nvPr/>
          </p:nvSpPr>
          <p:spPr>
            <a:xfrm>
              <a:off x="5214452" y="2801406"/>
              <a:ext cx="648135" cy="369332"/>
            </a:xfrm>
            <a:prstGeom prst="rect">
              <a:avLst/>
            </a:prstGeom>
            <a:noFill/>
          </p:spPr>
          <p:txBody>
            <a:bodyPr wrap="square" rtlCol="0">
              <a:spAutoFit/>
            </a:bodyPr>
            <a:lstStyle/>
            <a:p>
              <a:r>
                <a:rPr lang="en-US" dirty="0" err="1" smtClean="0">
                  <a:solidFill>
                    <a:prstClr val="black"/>
                  </a:solidFill>
                  <a:latin typeface="Calibri"/>
                </a:rPr>
                <a:t>bkt</a:t>
              </a:r>
              <a:endParaRPr lang="en-US" dirty="0">
                <a:solidFill>
                  <a:prstClr val="black"/>
                </a:solidFill>
                <a:latin typeface="Calibri"/>
              </a:endParaRPr>
            </a:p>
          </p:txBody>
        </p:sp>
        <p:cxnSp>
          <p:nvCxnSpPr>
            <p:cNvPr id="129" name="Straight Arrow Connector 128"/>
            <p:cNvCxnSpPr/>
            <p:nvPr/>
          </p:nvCxnSpPr>
          <p:spPr>
            <a:xfrm flipV="1">
              <a:off x="5214452" y="3003059"/>
              <a:ext cx="1048231" cy="56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4647470" y="3356709"/>
              <a:ext cx="1737375" cy="369332"/>
            </a:xfrm>
            <a:prstGeom prst="rect">
              <a:avLst/>
            </a:prstGeom>
            <a:noFill/>
          </p:spPr>
          <p:txBody>
            <a:bodyPr wrap="none" rtlCol="0">
              <a:spAutoFit/>
            </a:bodyPr>
            <a:lstStyle/>
            <a:p>
              <a:r>
                <a:rPr lang="en-US" dirty="0" smtClean="0">
                  <a:solidFill>
                    <a:prstClr val="black"/>
                  </a:solidFill>
                  <a:latin typeface="Calibri"/>
                </a:rPr>
                <a:t>Indirect group</a:t>
              </a:r>
              <a:endParaRPr lang="en-US" dirty="0">
                <a:solidFill>
                  <a:prstClr val="black"/>
                </a:solidFill>
                <a:latin typeface="Calibri"/>
              </a:endParaRPr>
            </a:p>
          </p:txBody>
        </p:sp>
      </p:grpSp>
      <p:grpSp>
        <p:nvGrpSpPr>
          <p:cNvPr id="5" name="Group 4"/>
          <p:cNvGrpSpPr/>
          <p:nvPr/>
        </p:nvGrpSpPr>
        <p:grpSpPr>
          <a:xfrm>
            <a:off x="3973858" y="5205116"/>
            <a:ext cx="5055694" cy="1226796"/>
            <a:chOff x="3973858" y="5205116"/>
            <a:chExt cx="5055694" cy="1226796"/>
          </a:xfrm>
        </p:grpSpPr>
        <p:sp>
          <p:nvSpPr>
            <p:cNvPr id="131" name="Hexagon 130"/>
            <p:cNvSpPr/>
            <p:nvPr/>
          </p:nvSpPr>
          <p:spPr>
            <a:xfrm>
              <a:off x="4323602" y="5205116"/>
              <a:ext cx="4705950" cy="1226796"/>
            </a:xfrm>
            <a:prstGeom prst="hexagon">
              <a:avLst>
                <a:gd name="adj" fmla="val 5400"/>
                <a:gd name="vf" fmla="val 11547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a:solidFill>
                  <a:srgbClr val="000000"/>
                </a:solidFill>
                <a:latin typeface="Calibri"/>
              </a:endParaRPr>
            </a:p>
          </p:txBody>
        </p:sp>
        <p:cxnSp>
          <p:nvCxnSpPr>
            <p:cNvPr id="133" name="Straight Arrow Connector 132"/>
            <p:cNvCxnSpPr/>
            <p:nvPr/>
          </p:nvCxnSpPr>
          <p:spPr>
            <a:xfrm>
              <a:off x="3973858" y="5804094"/>
              <a:ext cx="2558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a:off x="5352310" y="6062580"/>
              <a:ext cx="3605150" cy="369332"/>
            </a:xfrm>
            <a:prstGeom prst="rect">
              <a:avLst/>
            </a:prstGeom>
          </p:spPr>
          <p:txBody>
            <a:bodyPr wrap="square">
              <a:spAutoFit/>
            </a:bodyPr>
            <a:lstStyle/>
            <a:p>
              <a:pPr algn="r"/>
              <a:r>
                <a:rPr lang="en-US" dirty="0" err="1" smtClean="0">
                  <a:solidFill>
                    <a:srgbClr val="000000"/>
                  </a:solidFill>
                  <a:latin typeface="Calibri"/>
                </a:rPr>
                <a:t>NoviFlow</a:t>
              </a:r>
              <a:r>
                <a:rPr lang="en-US" dirty="0" smtClean="0">
                  <a:solidFill>
                    <a:srgbClr val="000000"/>
                  </a:solidFill>
                  <a:latin typeface="Calibri"/>
                </a:rPr>
                <a:t> &amp; Pica8 Drivers</a:t>
              </a:r>
              <a:endParaRPr lang="en-US" dirty="0">
                <a:solidFill>
                  <a:srgbClr val="000000"/>
                </a:solidFill>
                <a:latin typeface="Calibri"/>
              </a:endParaRPr>
            </a:p>
          </p:txBody>
        </p:sp>
        <p:sp>
          <p:nvSpPr>
            <p:cNvPr id="135" name="TextBox 134"/>
            <p:cNvSpPr txBox="1"/>
            <p:nvPr/>
          </p:nvSpPr>
          <p:spPr>
            <a:xfrm>
              <a:off x="4692829" y="5431267"/>
              <a:ext cx="3193203" cy="646331"/>
            </a:xfrm>
            <a:prstGeom prst="rect">
              <a:avLst/>
            </a:prstGeom>
            <a:noFill/>
          </p:spPr>
          <p:txBody>
            <a:bodyPr wrap="square" rtlCol="0">
              <a:spAutoFit/>
            </a:bodyPr>
            <a:lstStyle/>
            <a:p>
              <a:r>
                <a:rPr lang="en-US" dirty="0" smtClean="0">
                  <a:solidFill>
                    <a:prstClr val="black"/>
                  </a:solidFill>
                  <a:latin typeface="Calibri"/>
                  <a:sym typeface="Wingdings"/>
                </a:rPr>
                <a:t> </a:t>
              </a:r>
              <a:r>
                <a:rPr lang="en-US" dirty="0" smtClean="0">
                  <a:solidFill>
                    <a:prstClr val="black"/>
                  </a:solidFill>
                  <a:latin typeface="Calibri"/>
                </a:rPr>
                <a:t>Flow-actions</a:t>
              </a:r>
            </a:p>
            <a:p>
              <a:endParaRPr lang="en-US" dirty="0">
                <a:solidFill>
                  <a:prstClr val="black"/>
                </a:solidFill>
                <a:latin typeface="Calibri"/>
              </a:endParaRPr>
            </a:p>
          </p:txBody>
        </p:sp>
      </p:grpSp>
      <p:grpSp>
        <p:nvGrpSpPr>
          <p:cNvPr id="3" name="Group 2"/>
          <p:cNvGrpSpPr/>
          <p:nvPr/>
        </p:nvGrpSpPr>
        <p:grpSpPr>
          <a:xfrm>
            <a:off x="3973858" y="3808933"/>
            <a:ext cx="5063833" cy="1278689"/>
            <a:chOff x="3973858" y="3808933"/>
            <a:chExt cx="5063833" cy="1278689"/>
          </a:xfrm>
        </p:grpSpPr>
        <p:sp>
          <p:nvSpPr>
            <p:cNvPr id="117" name="Hexagon 116"/>
            <p:cNvSpPr/>
            <p:nvPr/>
          </p:nvSpPr>
          <p:spPr>
            <a:xfrm>
              <a:off x="4331741" y="3808933"/>
              <a:ext cx="4705950" cy="1226796"/>
            </a:xfrm>
            <a:prstGeom prst="hexagon">
              <a:avLst>
                <a:gd name="adj" fmla="val 5400"/>
                <a:gd name="vf" fmla="val 11547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smtClean="0">
                <a:solidFill>
                  <a:srgbClr val="000000"/>
                </a:solidFill>
                <a:latin typeface="Calibri"/>
              </a:endParaRPr>
            </a:p>
            <a:p>
              <a:pPr algn="ctr"/>
              <a:endParaRPr lang="en-US" dirty="0">
                <a:solidFill>
                  <a:srgbClr val="000000"/>
                </a:solidFill>
                <a:latin typeface="Calibri"/>
              </a:endParaRPr>
            </a:p>
            <a:p>
              <a:pPr algn="ctr"/>
              <a:endParaRPr lang="en-US" dirty="0">
                <a:solidFill>
                  <a:srgbClr val="000000"/>
                </a:solidFill>
                <a:latin typeface="Calibri"/>
              </a:endParaRPr>
            </a:p>
          </p:txBody>
        </p:sp>
        <p:sp>
          <p:nvSpPr>
            <p:cNvPr id="118" name="Rounded Rectangle 117"/>
            <p:cNvSpPr/>
            <p:nvPr/>
          </p:nvSpPr>
          <p:spPr>
            <a:xfrm>
              <a:off x="4545410" y="4008747"/>
              <a:ext cx="1215117" cy="70945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119" name="Oval 118"/>
            <p:cNvSpPr/>
            <p:nvPr/>
          </p:nvSpPr>
          <p:spPr>
            <a:xfrm>
              <a:off x="4817561" y="4212871"/>
              <a:ext cx="294831" cy="28350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120" name="TextBox 119"/>
            <p:cNvSpPr txBox="1"/>
            <p:nvPr/>
          </p:nvSpPr>
          <p:spPr>
            <a:xfrm>
              <a:off x="5112392" y="4162902"/>
              <a:ext cx="648135" cy="369332"/>
            </a:xfrm>
            <a:prstGeom prst="rect">
              <a:avLst/>
            </a:prstGeom>
            <a:noFill/>
          </p:spPr>
          <p:txBody>
            <a:bodyPr wrap="square" rtlCol="0">
              <a:spAutoFit/>
            </a:bodyPr>
            <a:lstStyle/>
            <a:p>
              <a:r>
                <a:rPr lang="en-US" dirty="0" err="1" smtClean="0">
                  <a:solidFill>
                    <a:prstClr val="black"/>
                  </a:solidFill>
                  <a:latin typeface="Calibri"/>
                </a:rPr>
                <a:t>bkt</a:t>
              </a:r>
              <a:endParaRPr lang="en-US" dirty="0">
                <a:solidFill>
                  <a:prstClr val="black"/>
                </a:solidFill>
                <a:latin typeface="Calibri"/>
              </a:endParaRPr>
            </a:p>
          </p:txBody>
        </p:sp>
        <p:sp>
          <p:nvSpPr>
            <p:cNvPr id="121" name="Rounded Rectangle 120"/>
            <p:cNvSpPr/>
            <p:nvPr/>
          </p:nvSpPr>
          <p:spPr>
            <a:xfrm>
              <a:off x="5867567" y="3993551"/>
              <a:ext cx="1215117" cy="70945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cxnSp>
          <p:nvCxnSpPr>
            <p:cNvPr id="122" name="Straight Arrow Connector 121"/>
            <p:cNvCxnSpPr/>
            <p:nvPr/>
          </p:nvCxnSpPr>
          <p:spPr>
            <a:xfrm>
              <a:off x="3973858" y="4483651"/>
              <a:ext cx="2558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3" name="Oval 122"/>
            <p:cNvSpPr/>
            <p:nvPr/>
          </p:nvSpPr>
          <p:spPr>
            <a:xfrm>
              <a:off x="6160623" y="4200145"/>
              <a:ext cx="294831" cy="28350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124" name="Rounded Rectangle 123"/>
            <p:cNvSpPr/>
            <p:nvPr/>
          </p:nvSpPr>
          <p:spPr>
            <a:xfrm>
              <a:off x="7235084" y="3986739"/>
              <a:ext cx="1215117" cy="70945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125" name="Oval 124"/>
            <p:cNvSpPr/>
            <p:nvPr/>
          </p:nvSpPr>
          <p:spPr>
            <a:xfrm>
              <a:off x="7528140" y="4193333"/>
              <a:ext cx="294831" cy="28350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cxnSp>
          <p:nvCxnSpPr>
            <p:cNvPr id="126" name="Straight Arrow Connector 125"/>
            <p:cNvCxnSpPr>
              <a:stCxn id="120" idx="1"/>
              <a:endCxn id="123" idx="2"/>
            </p:cNvCxnSpPr>
            <p:nvPr/>
          </p:nvCxnSpPr>
          <p:spPr>
            <a:xfrm flipV="1">
              <a:off x="5112392" y="4341898"/>
              <a:ext cx="1048231" cy="56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V="1">
              <a:off x="6479909" y="4347568"/>
              <a:ext cx="1048231" cy="56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V="1">
              <a:off x="7822971" y="4336228"/>
              <a:ext cx="1048231" cy="56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6996556" y="4659383"/>
              <a:ext cx="2014563" cy="369332"/>
            </a:xfrm>
            <a:prstGeom prst="rect">
              <a:avLst/>
            </a:prstGeom>
          </p:spPr>
          <p:txBody>
            <a:bodyPr wrap="square">
              <a:spAutoFit/>
            </a:bodyPr>
            <a:lstStyle/>
            <a:p>
              <a:pPr algn="ctr"/>
              <a:r>
                <a:rPr lang="en-US" dirty="0" smtClean="0">
                  <a:solidFill>
                    <a:srgbClr val="000000"/>
                  </a:solidFill>
                  <a:latin typeface="Calibri"/>
                </a:rPr>
                <a:t>OF-DPA </a:t>
              </a:r>
              <a:r>
                <a:rPr lang="en-US" dirty="0">
                  <a:solidFill>
                    <a:srgbClr val="000000"/>
                  </a:solidFill>
                  <a:latin typeface="Calibri"/>
                </a:rPr>
                <a:t>Driver</a:t>
              </a:r>
            </a:p>
          </p:txBody>
        </p:sp>
        <p:sp>
          <p:nvSpPr>
            <p:cNvPr id="136" name="TextBox 135"/>
            <p:cNvSpPr txBox="1"/>
            <p:nvPr/>
          </p:nvSpPr>
          <p:spPr>
            <a:xfrm>
              <a:off x="4692829" y="4718290"/>
              <a:ext cx="1517362" cy="369332"/>
            </a:xfrm>
            <a:prstGeom prst="rect">
              <a:avLst/>
            </a:prstGeom>
            <a:noFill/>
          </p:spPr>
          <p:txBody>
            <a:bodyPr wrap="none" rtlCol="0">
              <a:spAutoFit/>
            </a:bodyPr>
            <a:lstStyle/>
            <a:p>
              <a:r>
                <a:rPr lang="en-US" dirty="0" smtClean="0">
                  <a:solidFill>
                    <a:prstClr val="black"/>
                  </a:solidFill>
                  <a:latin typeface="Calibri"/>
                </a:rPr>
                <a:t>Group chain</a:t>
              </a:r>
              <a:endParaRPr lang="en-US" dirty="0">
                <a:solidFill>
                  <a:prstClr val="black"/>
                </a:solidFill>
                <a:latin typeface="Calibri"/>
              </a:endParaRPr>
            </a:p>
          </p:txBody>
        </p:sp>
      </p:grpSp>
      <p:sp>
        <p:nvSpPr>
          <p:cNvPr id="48" name="Rounded Rectangle 47"/>
          <p:cNvSpPr/>
          <p:nvPr/>
        </p:nvSpPr>
        <p:spPr>
          <a:xfrm rot="5400000">
            <a:off x="1464674" y="4208792"/>
            <a:ext cx="4194235" cy="464220"/>
          </a:xfrm>
          <a:prstGeom prst="roundRect">
            <a:avLst/>
          </a:prstGeom>
          <a:solidFill>
            <a:schemeClr val="tx2"/>
          </a:solidFill>
          <a:ln>
            <a:solidFill>
              <a:schemeClr val="tx2"/>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smtClean="0">
                <a:solidFill>
                  <a:prstClr val="white"/>
                </a:solidFill>
                <a:latin typeface="Calibri"/>
              </a:rPr>
              <a:t>Flow Objectives</a:t>
            </a:r>
            <a:endParaRPr lang="en-US" sz="2000" b="1" dirty="0">
              <a:solidFill>
                <a:prstClr val="white"/>
              </a:solidFill>
              <a:latin typeface="Calibri"/>
            </a:endParaRPr>
          </a:p>
        </p:txBody>
      </p:sp>
    </p:spTree>
    <p:extLst>
      <p:ext uri="{BB962C8B-B14F-4D97-AF65-F5344CB8AC3E}">
        <p14:creationId xmlns:p14="http://schemas.microsoft.com/office/powerpoint/2010/main" val="1348235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Effect transition="in" filter="fade">
                                      <p:cBhvr>
                                        <p:cTn id="7" dur="500"/>
                                        <p:tgtEl>
                                          <p:spTgt spid="9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xEl>
                                              <p:pRg st="1" end="1"/>
                                            </p:txEl>
                                          </p:spTgt>
                                        </p:tgtEl>
                                        <p:attrNameLst>
                                          <p:attrName>style.visibility</p:attrName>
                                        </p:attrNameLst>
                                      </p:cBhvr>
                                      <p:to>
                                        <p:strVal val="visible"/>
                                      </p:to>
                                    </p:set>
                                    <p:animEffect transition="in" filter="fade">
                                      <p:cBhvr>
                                        <p:cTn id="10" dur="500"/>
                                        <p:tgtEl>
                                          <p:spTgt spid="9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500"/>
                                        <p:tgtEl>
                                          <p:spTgt spid="10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fade">
                                      <p:cBhvr>
                                        <p:cTn id="24" dur="500"/>
                                        <p:tgtEl>
                                          <p:spTgt spid="1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uild="p"/>
      <p:bldP spid="104" grpId="0" animBg="1"/>
      <p:bldP spid="105" grpId="0" animBg="1"/>
      <p:bldP spid="106" grpId="0"/>
      <p:bldP spid="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1488"/>
            <a:ext cx="8042276" cy="582855"/>
          </a:xfrm>
        </p:spPr>
        <p:txBody>
          <a:bodyPr/>
          <a:lstStyle/>
          <a:p>
            <a:r>
              <a:rPr lang="en-US" sz="3600" dirty="0" smtClean="0"/>
              <a:t>ONOS Architecture</a:t>
            </a:r>
            <a:endParaRPr lang="en-US" sz="3600" dirty="0"/>
          </a:p>
        </p:txBody>
      </p:sp>
      <p:cxnSp>
        <p:nvCxnSpPr>
          <p:cNvPr id="5" name="Straight Connector 4"/>
          <p:cNvCxnSpPr/>
          <p:nvPr/>
        </p:nvCxnSpPr>
        <p:spPr>
          <a:xfrm>
            <a:off x="283491" y="4876295"/>
            <a:ext cx="85614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320347" y="2295641"/>
            <a:ext cx="8561426"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3651370" y="5942277"/>
            <a:ext cx="2211230" cy="737114"/>
          </a:xfrm>
          <a:prstGeom prst="roundRect">
            <a:avLst/>
          </a:prstGeom>
          <a:solidFill>
            <a:schemeClr val="bg1">
              <a:lumMod val="85000"/>
              <a:alpha val="49000"/>
            </a:schemeClr>
          </a:solidFill>
          <a:ln>
            <a:solidFill>
              <a:schemeClr val="bg1">
                <a:lumMod val="5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400"/>
            <a:r>
              <a:rPr lang="en-US" dirty="0" err="1">
                <a:solidFill>
                  <a:srgbClr val="000000"/>
                </a:solidFill>
                <a:latin typeface="News Gothic MT"/>
              </a:rPr>
              <a:t>OpenFlow</a:t>
            </a:r>
            <a:r>
              <a:rPr lang="en-US" dirty="0">
                <a:solidFill>
                  <a:srgbClr val="000000"/>
                </a:solidFill>
                <a:latin typeface="News Gothic MT"/>
              </a:rPr>
              <a:t> Provider (1.0, 13)</a:t>
            </a:r>
          </a:p>
        </p:txBody>
      </p:sp>
      <p:sp>
        <p:nvSpPr>
          <p:cNvPr id="8" name="Rounded Rectangle 7"/>
          <p:cNvSpPr/>
          <p:nvPr/>
        </p:nvSpPr>
        <p:spPr>
          <a:xfrm>
            <a:off x="640019" y="5942277"/>
            <a:ext cx="1265055" cy="737114"/>
          </a:xfrm>
          <a:prstGeom prst="roundRect">
            <a:avLst/>
          </a:prstGeom>
          <a:solidFill>
            <a:schemeClr val="bg1">
              <a:lumMod val="85000"/>
              <a:alpha val="49000"/>
            </a:schemeClr>
          </a:solidFill>
          <a:ln>
            <a:solidFill>
              <a:schemeClr val="bg1">
                <a:lumMod val="5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400"/>
            <a:r>
              <a:rPr lang="en-US" dirty="0" err="1">
                <a:solidFill>
                  <a:srgbClr val="000000"/>
                </a:solidFill>
                <a:latin typeface="News Gothic MT"/>
              </a:rPr>
              <a:t>Netconf</a:t>
            </a:r>
            <a:r>
              <a:rPr lang="en-US" dirty="0">
                <a:solidFill>
                  <a:srgbClr val="000000"/>
                </a:solidFill>
                <a:latin typeface="News Gothic MT"/>
              </a:rPr>
              <a:t> Provider</a:t>
            </a:r>
          </a:p>
        </p:txBody>
      </p:sp>
      <p:sp>
        <p:nvSpPr>
          <p:cNvPr id="9" name="Rounded Rectangle 8"/>
          <p:cNvSpPr/>
          <p:nvPr/>
        </p:nvSpPr>
        <p:spPr>
          <a:xfrm>
            <a:off x="2051120" y="5942277"/>
            <a:ext cx="1265055" cy="737114"/>
          </a:xfrm>
          <a:prstGeom prst="roundRect">
            <a:avLst/>
          </a:prstGeom>
          <a:solidFill>
            <a:schemeClr val="bg1">
              <a:lumMod val="85000"/>
              <a:alpha val="49000"/>
            </a:schemeClr>
          </a:solidFill>
          <a:ln>
            <a:solidFill>
              <a:schemeClr val="bg1">
                <a:lumMod val="5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400"/>
            <a:r>
              <a:rPr lang="en-US" dirty="0">
                <a:solidFill>
                  <a:srgbClr val="000000"/>
                </a:solidFill>
                <a:latin typeface="News Gothic MT"/>
              </a:rPr>
              <a:t>PCEP</a:t>
            </a:r>
          </a:p>
          <a:p>
            <a:pPr algn="ctr" defTabSz="914400"/>
            <a:r>
              <a:rPr lang="en-US" dirty="0">
                <a:solidFill>
                  <a:srgbClr val="000000"/>
                </a:solidFill>
                <a:latin typeface="News Gothic MT"/>
              </a:rPr>
              <a:t>Provider</a:t>
            </a:r>
          </a:p>
        </p:txBody>
      </p:sp>
      <p:sp>
        <p:nvSpPr>
          <p:cNvPr id="10" name="Rounded Rectangle 9"/>
          <p:cNvSpPr/>
          <p:nvPr/>
        </p:nvSpPr>
        <p:spPr>
          <a:xfrm>
            <a:off x="6127019" y="5942277"/>
            <a:ext cx="2464532" cy="737114"/>
          </a:xfrm>
          <a:prstGeom prst="roundRect">
            <a:avLst/>
          </a:prstGeom>
          <a:solidFill>
            <a:schemeClr val="bg1">
              <a:lumMod val="85000"/>
              <a:alpha val="49000"/>
            </a:schemeClr>
          </a:solidFill>
          <a:ln>
            <a:solidFill>
              <a:schemeClr val="bg1">
                <a:lumMod val="5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400"/>
            <a:r>
              <a:rPr lang="en-US" dirty="0" smtClean="0">
                <a:solidFill>
                  <a:srgbClr val="000000"/>
                </a:solidFill>
                <a:latin typeface="News Gothic MT"/>
              </a:rPr>
              <a:t>TL</a:t>
            </a:r>
            <a:r>
              <a:rPr lang="en-US" dirty="0">
                <a:solidFill>
                  <a:srgbClr val="000000"/>
                </a:solidFill>
                <a:latin typeface="News Gothic MT"/>
              </a:rPr>
              <a:t>-1</a:t>
            </a:r>
          </a:p>
          <a:p>
            <a:pPr algn="ctr" defTabSz="914400"/>
            <a:r>
              <a:rPr lang="en-US" dirty="0" smtClean="0">
                <a:solidFill>
                  <a:srgbClr val="000000"/>
                </a:solidFill>
                <a:latin typeface="News Gothic MT"/>
              </a:rPr>
              <a:t>Providers</a:t>
            </a:r>
            <a:endParaRPr lang="en-US" dirty="0">
              <a:solidFill>
                <a:srgbClr val="000000"/>
              </a:solidFill>
              <a:latin typeface="News Gothic MT"/>
            </a:endParaRPr>
          </a:p>
        </p:txBody>
      </p:sp>
      <p:sp>
        <p:nvSpPr>
          <p:cNvPr id="11" name="TextBox 10"/>
          <p:cNvSpPr txBox="1"/>
          <p:nvPr/>
        </p:nvSpPr>
        <p:spPr>
          <a:xfrm rot="16200000">
            <a:off x="-345516" y="5757611"/>
            <a:ext cx="1258014" cy="369332"/>
          </a:xfrm>
          <a:prstGeom prst="rect">
            <a:avLst/>
          </a:prstGeom>
          <a:noFill/>
        </p:spPr>
        <p:txBody>
          <a:bodyPr wrap="none" rtlCol="0">
            <a:spAutoFit/>
          </a:bodyPr>
          <a:lstStyle/>
          <a:p>
            <a:pPr defTabSz="914400"/>
            <a:r>
              <a:rPr lang="en-US" b="1" dirty="0">
                <a:solidFill>
                  <a:prstClr val="black"/>
                </a:solidFill>
                <a:latin typeface="News Gothic MT"/>
              </a:rPr>
              <a:t>Providers</a:t>
            </a:r>
          </a:p>
        </p:txBody>
      </p:sp>
      <p:sp>
        <p:nvSpPr>
          <p:cNvPr id="12" name="TextBox 11"/>
          <p:cNvSpPr txBox="1"/>
          <p:nvPr/>
        </p:nvSpPr>
        <p:spPr>
          <a:xfrm rot="16200000">
            <a:off x="-739421" y="3350236"/>
            <a:ext cx="2039578" cy="646331"/>
          </a:xfrm>
          <a:prstGeom prst="rect">
            <a:avLst/>
          </a:prstGeom>
          <a:noFill/>
        </p:spPr>
        <p:txBody>
          <a:bodyPr wrap="square" rtlCol="0">
            <a:spAutoFit/>
          </a:bodyPr>
          <a:lstStyle/>
          <a:p>
            <a:pPr algn="ctr" defTabSz="914400"/>
            <a:r>
              <a:rPr lang="en-US" b="1" dirty="0">
                <a:solidFill>
                  <a:prstClr val="black"/>
                </a:solidFill>
                <a:latin typeface="News Gothic MT"/>
              </a:rPr>
              <a:t>Core Services (distributed)</a:t>
            </a:r>
          </a:p>
        </p:txBody>
      </p:sp>
      <p:sp>
        <p:nvSpPr>
          <p:cNvPr id="13" name="TextBox 12"/>
          <p:cNvSpPr txBox="1"/>
          <p:nvPr/>
        </p:nvSpPr>
        <p:spPr>
          <a:xfrm rot="16200000">
            <a:off x="-500281" y="1156042"/>
            <a:ext cx="1577550" cy="646331"/>
          </a:xfrm>
          <a:prstGeom prst="rect">
            <a:avLst/>
          </a:prstGeom>
          <a:noFill/>
        </p:spPr>
        <p:txBody>
          <a:bodyPr wrap="none" rtlCol="0">
            <a:spAutoFit/>
          </a:bodyPr>
          <a:lstStyle/>
          <a:p>
            <a:pPr defTabSz="914400"/>
            <a:r>
              <a:rPr lang="en-US" b="1" dirty="0">
                <a:solidFill>
                  <a:prstClr val="black"/>
                </a:solidFill>
                <a:latin typeface="News Gothic MT"/>
              </a:rPr>
              <a:t>Applications</a:t>
            </a:r>
          </a:p>
          <a:p>
            <a:pPr defTabSz="914400"/>
            <a:r>
              <a:rPr lang="en-US" b="1" dirty="0">
                <a:solidFill>
                  <a:prstClr val="black"/>
                </a:solidFill>
                <a:latin typeface="News Gothic MT"/>
              </a:rPr>
              <a:t>(distributed)</a:t>
            </a:r>
          </a:p>
        </p:txBody>
      </p:sp>
      <p:sp>
        <p:nvSpPr>
          <p:cNvPr id="14" name="Rounded Rectangle 13"/>
          <p:cNvSpPr/>
          <p:nvPr/>
        </p:nvSpPr>
        <p:spPr>
          <a:xfrm>
            <a:off x="3073041" y="5103101"/>
            <a:ext cx="1683943" cy="737114"/>
          </a:xfrm>
          <a:prstGeom prst="roundRect">
            <a:avLst/>
          </a:prstGeom>
          <a:solidFill>
            <a:schemeClr val="bg1">
              <a:lumMod val="85000"/>
              <a:alpha val="49000"/>
            </a:schemeClr>
          </a:solidFill>
          <a:ln>
            <a:solidFill>
              <a:schemeClr val="bg1">
                <a:lumMod val="5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400"/>
            <a:r>
              <a:rPr lang="en-US" dirty="0">
                <a:solidFill>
                  <a:srgbClr val="000000"/>
                </a:solidFill>
                <a:latin typeface="News Gothic MT"/>
              </a:rPr>
              <a:t>Host Provider</a:t>
            </a:r>
          </a:p>
        </p:txBody>
      </p:sp>
      <p:sp>
        <p:nvSpPr>
          <p:cNvPr id="16" name="Rounded Rectangle 15"/>
          <p:cNvSpPr/>
          <p:nvPr/>
        </p:nvSpPr>
        <p:spPr>
          <a:xfrm>
            <a:off x="4909385" y="5103101"/>
            <a:ext cx="1474831" cy="737114"/>
          </a:xfrm>
          <a:prstGeom prst="roundRect">
            <a:avLst/>
          </a:prstGeom>
          <a:solidFill>
            <a:schemeClr val="bg1">
              <a:lumMod val="85000"/>
              <a:alpha val="49000"/>
            </a:schemeClr>
          </a:solidFill>
          <a:ln>
            <a:solidFill>
              <a:schemeClr val="bg1">
                <a:lumMod val="5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400"/>
            <a:r>
              <a:rPr lang="en-US" dirty="0">
                <a:solidFill>
                  <a:srgbClr val="000000"/>
                </a:solidFill>
                <a:latin typeface="News Gothic MT"/>
              </a:rPr>
              <a:t>LLDP Provider</a:t>
            </a:r>
          </a:p>
        </p:txBody>
      </p:sp>
      <p:sp>
        <p:nvSpPr>
          <p:cNvPr id="17" name="Rounded Rectangle 16"/>
          <p:cNvSpPr/>
          <p:nvPr/>
        </p:nvSpPr>
        <p:spPr>
          <a:xfrm>
            <a:off x="5443032" y="2653612"/>
            <a:ext cx="1683943" cy="558987"/>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US" dirty="0">
                <a:solidFill>
                  <a:srgbClr val="000000"/>
                </a:solidFill>
                <a:latin typeface="News Gothic MT"/>
              </a:rPr>
              <a:t>Topology Service</a:t>
            </a:r>
          </a:p>
        </p:txBody>
      </p:sp>
      <p:sp>
        <p:nvSpPr>
          <p:cNvPr id="18" name="Rounded Rectangle 17"/>
          <p:cNvSpPr/>
          <p:nvPr/>
        </p:nvSpPr>
        <p:spPr>
          <a:xfrm>
            <a:off x="3651370" y="4134204"/>
            <a:ext cx="1683943" cy="558987"/>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US" dirty="0">
                <a:solidFill>
                  <a:srgbClr val="000000"/>
                </a:solidFill>
                <a:latin typeface="News Gothic MT"/>
              </a:rPr>
              <a:t>Link Service</a:t>
            </a:r>
          </a:p>
        </p:txBody>
      </p:sp>
      <p:sp>
        <p:nvSpPr>
          <p:cNvPr id="19" name="Rounded Rectangle 18"/>
          <p:cNvSpPr/>
          <p:nvPr/>
        </p:nvSpPr>
        <p:spPr>
          <a:xfrm>
            <a:off x="3651370" y="2653612"/>
            <a:ext cx="1683943" cy="558987"/>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US" dirty="0">
                <a:solidFill>
                  <a:srgbClr val="000000"/>
                </a:solidFill>
                <a:latin typeface="News Gothic MT"/>
              </a:rPr>
              <a:t>Device Service</a:t>
            </a:r>
          </a:p>
        </p:txBody>
      </p:sp>
      <p:sp>
        <p:nvSpPr>
          <p:cNvPr id="20" name="Rounded Rectangle 19"/>
          <p:cNvSpPr/>
          <p:nvPr/>
        </p:nvSpPr>
        <p:spPr>
          <a:xfrm>
            <a:off x="5443032" y="3384363"/>
            <a:ext cx="1683943" cy="558987"/>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US" dirty="0">
                <a:solidFill>
                  <a:srgbClr val="000000"/>
                </a:solidFill>
                <a:latin typeface="News Gothic MT"/>
              </a:rPr>
              <a:t>Host Service</a:t>
            </a:r>
          </a:p>
        </p:txBody>
      </p:sp>
      <p:sp>
        <p:nvSpPr>
          <p:cNvPr id="21" name="Rounded Rectangle 20"/>
          <p:cNvSpPr/>
          <p:nvPr/>
        </p:nvSpPr>
        <p:spPr>
          <a:xfrm>
            <a:off x="7279375" y="2403117"/>
            <a:ext cx="1683943" cy="1564951"/>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dirty="0">
                <a:solidFill>
                  <a:srgbClr val="000000"/>
                </a:solidFill>
                <a:latin typeface="News Gothic MT"/>
              </a:rPr>
              <a:t>Intent</a:t>
            </a:r>
          </a:p>
          <a:p>
            <a:pPr algn="ctr" defTabSz="914400"/>
            <a:r>
              <a:rPr lang="en-US" dirty="0">
                <a:solidFill>
                  <a:srgbClr val="000000"/>
                </a:solidFill>
                <a:latin typeface="News Gothic MT"/>
              </a:rPr>
              <a:t>Service</a:t>
            </a:r>
          </a:p>
        </p:txBody>
      </p:sp>
      <p:sp>
        <p:nvSpPr>
          <p:cNvPr id="22" name="Rounded Rectangle 21"/>
          <p:cNvSpPr/>
          <p:nvPr/>
        </p:nvSpPr>
        <p:spPr>
          <a:xfrm>
            <a:off x="5443032" y="4134204"/>
            <a:ext cx="1683943" cy="558987"/>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US" dirty="0">
                <a:solidFill>
                  <a:srgbClr val="000000"/>
                </a:solidFill>
                <a:latin typeface="News Gothic MT"/>
              </a:rPr>
              <a:t>Stats Service</a:t>
            </a:r>
          </a:p>
        </p:txBody>
      </p:sp>
      <p:sp>
        <p:nvSpPr>
          <p:cNvPr id="23" name="Rounded Rectangle 22"/>
          <p:cNvSpPr/>
          <p:nvPr/>
        </p:nvSpPr>
        <p:spPr>
          <a:xfrm rot="16200000">
            <a:off x="201728" y="3449807"/>
            <a:ext cx="1824115" cy="743419"/>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dirty="0">
                <a:solidFill>
                  <a:srgbClr val="000000"/>
                </a:solidFill>
                <a:latin typeface="News Gothic MT"/>
              </a:rPr>
              <a:t>Flow Rule Service</a:t>
            </a:r>
          </a:p>
        </p:txBody>
      </p:sp>
      <p:sp>
        <p:nvSpPr>
          <p:cNvPr id="26" name="Rounded Rectangle 25"/>
          <p:cNvSpPr/>
          <p:nvPr/>
        </p:nvSpPr>
        <p:spPr>
          <a:xfrm rot="16200000">
            <a:off x="1091195" y="3449807"/>
            <a:ext cx="1824115" cy="743419"/>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dirty="0">
                <a:solidFill>
                  <a:srgbClr val="000000"/>
                </a:solidFill>
                <a:latin typeface="News Gothic MT"/>
              </a:rPr>
              <a:t>Group </a:t>
            </a:r>
          </a:p>
          <a:p>
            <a:pPr algn="ctr" defTabSz="914400"/>
            <a:r>
              <a:rPr lang="en-US" dirty="0">
                <a:solidFill>
                  <a:srgbClr val="000000"/>
                </a:solidFill>
                <a:latin typeface="News Gothic MT"/>
              </a:rPr>
              <a:t>Service</a:t>
            </a:r>
          </a:p>
        </p:txBody>
      </p:sp>
      <p:sp>
        <p:nvSpPr>
          <p:cNvPr id="27" name="Rounded Rectangle 26"/>
          <p:cNvSpPr/>
          <p:nvPr/>
        </p:nvSpPr>
        <p:spPr>
          <a:xfrm rot="16200000">
            <a:off x="1985639" y="3449807"/>
            <a:ext cx="1824115" cy="743419"/>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dirty="0">
                <a:solidFill>
                  <a:srgbClr val="000000"/>
                </a:solidFill>
                <a:latin typeface="News Gothic MT"/>
              </a:rPr>
              <a:t>Packet Service</a:t>
            </a:r>
          </a:p>
        </p:txBody>
      </p:sp>
      <p:sp>
        <p:nvSpPr>
          <p:cNvPr id="28" name="Rounded Rectangle 27"/>
          <p:cNvSpPr/>
          <p:nvPr/>
        </p:nvSpPr>
        <p:spPr>
          <a:xfrm>
            <a:off x="557311" y="1491569"/>
            <a:ext cx="1778411" cy="49897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600" b="1" dirty="0">
                <a:solidFill>
                  <a:prstClr val="white"/>
                </a:solidFill>
                <a:latin typeface="News Gothic MT"/>
              </a:rPr>
              <a:t>Segment Routing</a:t>
            </a:r>
          </a:p>
        </p:txBody>
      </p:sp>
      <p:sp>
        <p:nvSpPr>
          <p:cNvPr id="29" name="Rounded Rectangle 28"/>
          <p:cNvSpPr/>
          <p:nvPr/>
        </p:nvSpPr>
        <p:spPr>
          <a:xfrm>
            <a:off x="7871449" y="1522496"/>
            <a:ext cx="1197927" cy="49897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600" b="1" dirty="0">
                <a:solidFill>
                  <a:prstClr val="white"/>
                </a:solidFill>
                <a:latin typeface="News Gothic MT"/>
              </a:rPr>
              <a:t>SDN-IP</a:t>
            </a:r>
          </a:p>
        </p:txBody>
      </p:sp>
      <p:sp>
        <p:nvSpPr>
          <p:cNvPr id="30" name="Rounded Rectangle 29"/>
          <p:cNvSpPr/>
          <p:nvPr/>
        </p:nvSpPr>
        <p:spPr>
          <a:xfrm>
            <a:off x="2404050" y="1505258"/>
            <a:ext cx="1560910" cy="49897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600" b="1" dirty="0">
                <a:solidFill>
                  <a:prstClr val="white"/>
                </a:solidFill>
                <a:latin typeface="News Gothic MT"/>
              </a:rPr>
              <a:t>BGP Router</a:t>
            </a:r>
          </a:p>
        </p:txBody>
      </p:sp>
      <p:sp>
        <p:nvSpPr>
          <p:cNvPr id="31" name="Rounded Rectangle 30"/>
          <p:cNvSpPr/>
          <p:nvPr/>
        </p:nvSpPr>
        <p:spPr>
          <a:xfrm>
            <a:off x="963872" y="2074507"/>
            <a:ext cx="1961757" cy="351547"/>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sz="1600" b="1" dirty="0">
                <a:solidFill>
                  <a:srgbClr val="000000"/>
                </a:solidFill>
                <a:latin typeface="News Gothic MT"/>
              </a:rPr>
              <a:t>Flow Objectives</a:t>
            </a:r>
          </a:p>
        </p:txBody>
      </p:sp>
      <p:sp>
        <p:nvSpPr>
          <p:cNvPr id="32" name="Hexagon 31"/>
          <p:cNvSpPr/>
          <p:nvPr/>
        </p:nvSpPr>
        <p:spPr>
          <a:xfrm>
            <a:off x="283491" y="2466490"/>
            <a:ext cx="1163026" cy="261579"/>
          </a:xfrm>
          <a:prstGeom prst="hexagon">
            <a:avLst/>
          </a:prstGeom>
          <a:solidFill>
            <a:srgbClr val="B7A1FF"/>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sz="1200" b="1" dirty="0">
                <a:solidFill>
                  <a:srgbClr val="000000"/>
                </a:solidFill>
                <a:latin typeface="News Gothic MT"/>
              </a:rPr>
              <a:t>Driver X</a:t>
            </a:r>
          </a:p>
        </p:txBody>
      </p:sp>
      <p:sp>
        <p:nvSpPr>
          <p:cNvPr id="33" name="Hexagon 32"/>
          <p:cNvSpPr/>
          <p:nvPr/>
        </p:nvSpPr>
        <p:spPr>
          <a:xfrm>
            <a:off x="1485495" y="2466489"/>
            <a:ext cx="1040491" cy="284260"/>
          </a:xfrm>
          <a:prstGeom prst="hex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r>
              <a:rPr lang="en-US" sz="1200" b="1" dirty="0">
                <a:solidFill>
                  <a:srgbClr val="000000"/>
                </a:solidFill>
                <a:latin typeface="News Gothic MT"/>
              </a:rPr>
              <a:t>Driver Y</a:t>
            </a:r>
          </a:p>
        </p:txBody>
      </p:sp>
      <p:sp>
        <p:nvSpPr>
          <p:cNvPr id="34" name="Hexagon 33"/>
          <p:cNvSpPr/>
          <p:nvPr/>
        </p:nvSpPr>
        <p:spPr>
          <a:xfrm>
            <a:off x="2579127" y="2466489"/>
            <a:ext cx="981519" cy="284260"/>
          </a:xfrm>
          <a:prstGeom prst="hexagon">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r>
              <a:rPr lang="en-US" sz="1200" b="1" dirty="0">
                <a:solidFill>
                  <a:srgbClr val="000000"/>
                </a:solidFill>
                <a:latin typeface="News Gothic MT"/>
              </a:rPr>
              <a:t>Driver Z</a:t>
            </a:r>
          </a:p>
        </p:txBody>
      </p:sp>
      <p:sp>
        <p:nvSpPr>
          <p:cNvPr id="35" name="Rounded Rectangle 34"/>
          <p:cNvSpPr/>
          <p:nvPr/>
        </p:nvSpPr>
        <p:spPr>
          <a:xfrm>
            <a:off x="6714414" y="1522496"/>
            <a:ext cx="1037342" cy="49897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600" b="1" dirty="0">
                <a:solidFill>
                  <a:prstClr val="white"/>
                </a:solidFill>
                <a:latin typeface="News Gothic MT"/>
              </a:rPr>
              <a:t>Optical</a:t>
            </a:r>
          </a:p>
        </p:txBody>
      </p:sp>
      <p:sp>
        <p:nvSpPr>
          <p:cNvPr id="36" name="Rounded Rectangle 35"/>
          <p:cNvSpPr/>
          <p:nvPr/>
        </p:nvSpPr>
        <p:spPr>
          <a:xfrm>
            <a:off x="3639352" y="3384363"/>
            <a:ext cx="1683943" cy="558987"/>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US" dirty="0">
                <a:solidFill>
                  <a:srgbClr val="000000"/>
                </a:solidFill>
                <a:latin typeface="News Gothic MT"/>
              </a:rPr>
              <a:t>Mastership Service</a:t>
            </a:r>
          </a:p>
        </p:txBody>
      </p:sp>
      <p:sp>
        <p:nvSpPr>
          <p:cNvPr id="37" name="Rounded Rectangle 36"/>
          <p:cNvSpPr/>
          <p:nvPr/>
        </p:nvSpPr>
        <p:spPr>
          <a:xfrm>
            <a:off x="2404050" y="861697"/>
            <a:ext cx="1560910" cy="49897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400" b="1" dirty="0" smtClean="0">
                <a:solidFill>
                  <a:prstClr val="white"/>
                </a:solidFill>
                <a:latin typeface="News Gothic MT"/>
              </a:rPr>
              <a:t>I-BGP Speaker/RIB</a:t>
            </a:r>
            <a:endParaRPr lang="en-US" sz="1400" b="1" dirty="0">
              <a:solidFill>
                <a:prstClr val="white"/>
              </a:solidFill>
              <a:latin typeface="News Gothic MT"/>
            </a:endParaRPr>
          </a:p>
        </p:txBody>
      </p:sp>
      <p:sp>
        <p:nvSpPr>
          <p:cNvPr id="38" name="Rounded Rectangle 37"/>
          <p:cNvSpPr/>
          <p:nvPr/>
        </p:nvSpPr>
        <p:spPr>
          <a:xfrm>
            <a:off x="7677132" y="872637"/>
            <a:ext cx="1392244" cy="49897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400" b="1" dirty="0">
                <a:solidFill>
                  <a:prstClr val="white"/>
                </a:solidFill>
                <a:latin typeface="News Gothic MT"/>
              </a:rPr>
              <a:t>I-BGP Speaker/RIB</a:t>
            </a:r>
          </a:p>
        </p:txBody>
      </p:sp>
    </p:spTree>
    <p:extLst>
      <p:ext uri="{BB962C8B-B14F-4D97-AF65-F5344CB8AC3E}">
        <p14:creationId xmlns:p14="http://schemas.microsoft.com/office/powerpoint/2010/main" val="720382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P spid="16" grpId="0" animBg="1"/>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3999" cy="702062"/>
          </a:xfrm>
          <a:prstGeom prst="rect">
            <a:avLst/>
          </a:prstGeom>
        </p:spPr>
        <p:txBody>
          <a:bodyPr vert="horz" lIns="91390" tIns="45695" rIns="91390" bIns="45695" rtlCol="0" anchor="ctr">
            <a:normAutofit/>
          </a:bodyPr>
          <a:lstStyle>
            <a:lvl1pPr algn="ctr" defTabSz="457034" rtl="0" eaLnBrk="1" latinLnBrk="0" hangingPunct="1">
              <a:spcBef>
                <a:spcPct val="0"/>
              </a:spcBef>
              <a:buNone/>
              <a:defRPr sz="4400" kern="1200">
                <a:solidFill>
                  <a:schemeClr val="tx1"/>
                </a:solidFill>
                <a:latin typeface="+mj-lt"/>
                <a:ea typeface="+mj-ea"/>
                <a:cs typeface="+mj-cs"/>
              </a:defRPr>
            </a:lvl1pPr>
          </a:lstStyle>
          <a:p>
            <a:pPr defTabSz="456923"/>
            <a:r>
              <a:rPr lang="en-US" sz="3200" dirty="0" smtClean="0">
                <a:solidFill>
                  <a:sysClr val="windowText" lastClr="000000"/>
                </a:solidFill>
                <a:latin typeface="Calibri"/>
              </a:rPr>
              <a:t>Summary</a:t>
            </a:r>
            <a:endParaRPr lang="en-US" sz="3200" dirty="0">
              <a:solidFill>
                <a:sysClr val="windowText" lastClr="000000"/>
              </a:solidFill>
              <a:latin typeface="Calibri"/>
            </a:endParaRPr>
          </a:p>
        </p:txBody>
      </p:sp>
      <p:sp>
        <p:nvSpPr>
          <p:cNvPr id="3" name="TextBox 2"/>
          <p:cNvSpPr txBox="1"/>
          <p:nvPr/>
        </p:nvSpPr>
        <p:spPr>
          <a:xfrm>
            <a:off x="328849" y="949847"/>
            <a:ext cx="8708842" cy="5816977"/>
          </a:xfrm>
          <a:prstGeom prst="rect">
            <a:avLst/>
          </a:prstGeom>
          <a:noFill/>
        </p:spPr>
        <p:txBody>
          <a:bodyPr wrap="square" rtlCol="0">
            <a:spAutoFit/>
          </a:bodyPr>
          <a:lstStyle/>
          <a:p>
            <a:pPr marL="285750" indent="-285750">
              <a:buFont typeface="Arial"/>
              <a:buChar char="•"/>
            </a:pPr>
            <a:r>
              <a:rPr lang="en-US" sz="2800" dirty="0" smtClean="0">
                <a:solidFill>
                  <a:prstClr val="black"/>
                </a:solidFill>
                <a:latin typeface="Calibri"/>
              </a:rPr>
              <a:t>CORD Fabric</a:t>
            </a:r>
          </a:p>
          <a:p>
            <a:pPr marL="742950" lvl="1" indent="-285750">
              <a:buFont typeface="Arial"/>
              <a:buChar char="•"/>
            </a:pPr>
            <a:r>
              <a:rPr lang="en-US" sz="2400" dirty="0" smtClean="0">
                <a:solidFill>
                  <a:prstClr val="black"/>
                </a:solidFill>
                <a:latin typeface="Calibri"/>
              </a:rPr>
              <a:t>Open-source</a:t>
            </a:r>
          </a:p>
          <a:p>
            <a:pPr marL="742950" lvl="1" indent="-285750">
              <a:buFont typeface="Arial"/>
              <a:buChar char="•"/>
            </a:pPr>
            <a:r>
              <a:rPr lang="en-US" sz="2400" dirty="0" smtClean="0">
                <a:solidFill>
                  <a:prstClr val="black"/>
                </a:solidFill>
                <a:latin typeface="Calibri"/>
              </a:rPr>
              <a:t>Spine-leaf architecture: L3 Clos</a:t>
            </a:r>
          </a:p>
          <a:p>
            <a:pPr marL="742950" lvl="1" indent="-285750">
              <a:buFont typeface="Arial"/>
              <a:buChar char="•"/>
            </a:pPr>
            <a:r>
              <a:rPr lang="en-US" sz="2400" dirty="0" smtClean="0">
                <a:solidFill>
                  <a:prstClr val="black"/>
                </a:solidFill>
                <a:latin typeface="Calibri"/>
              </a:rPr>
              <a:t>Bare metal hardware</a:t>
            </a:r>
          </a:p>
          <a:p>
            <a:pPr marL="742950" lvl="1" indent="-285750">
              <a:buFont typeface="Arial"/>
              <a:buChar char="•"/>
            </a:pPr>
            <a:r>
              <a:rPr lang="en-US" sz="2400" dirty="0" smtClean="0">
                <a:solidFill>
                  <a:prstClr val="black"/>
                </a:solidFill>
                <a:latin typeface="Calibri"/>
              </a:rPr>
              <a:t>SDN based – no use of distributed protocols</a:t>
            </a:r>
          </a:p>
          <a:p>
            <a:pPr marL="742950" lvl="1" indent="-285750">
              <a:buFont typeface="Arial"/>
              <a:buChar char="•"/>
            </a:pPr>
            <a:r>
              <a:rPr lang="en-US" sz="2400" dirty="0" smtClean="0">
                <a:solidFill>
                  <a:prstClr val="black"/>
                </a:solidFill>
                <a:latin typeface="Calibri"/>
              </a:rPr>
              <a:t>OF 1.3 multi-tables &amp; groups</a:t>
            </a:r>
          </a:p>
          <a:p>
            <a:pPr marL="742950" lvl="1" indent="-285750">
              <a:buFont typeface="Arial"/>
              <a:buChar char="•"/>
            </a:pPr>
            <a:r>
              <a:rPr lang="en-US" sz="2400" dirty="0" smtClean="0">
                <a:solidFill>
                  <a:prstClr val="black"/>
                </a:solidFill>
                <a:latin typeface="Calibri"/>
              </a:rPr>
              <a:t>ONOS cluster controllers</a:t>
            </a:r>
          </a:p>
          <a:p>
            <a:pPr marL="742950" lvl="1" indent="-285750">
              <a:buFont typeface="Arial"/>
              <a:buChar char="•"/>
            </a:pPr>
            <a:r>
              <a:rPr lang="en-US" sz="2400" dirty="0" smtClean="0">
                <a:solidFill>
                  <a:prstClr val="black"/>
                </a:solidFill>
                <a:latin typeface="Calibri"/>
              </a:rPr>
              <a:t>IP/MPLS network using Segment Routing</a:t>
            </a:r>
          </a:p>
          <a:p>
            <a:pPr marL="742950" lvl="1" indent="-285750">
              <a:buFont typeface="Arial"/>
              <a:buChar char="•"/>
            </a:pPr>
            <a:r>
              <a:rPr lang="en-US" sz="2400" dirty="0" err="1" smtClean="0">
                <a:solidFill>
                  <a:prstClr val="black"/>
                </a:solidFill>
                <a:latin typeface="Calibri"/>
              </a:rPr>
              <a:t>sFlow</a:t>
            </a:r>
            <a:r>
              <a:rPr lang="en-US" sz="2400" dirty="0" smtClean="0">
                <a:solidFill>
                  <a:prstClr val="black"/>
                </a:solidFill>
                <a:latin typeface="Calibri"/>
              </a:rPr>
              <a:t> based analytics for TE of elephant flows</a:t>
            </a:r>
          </a:p>
          <a:p>
            <a:pPr marL="285750" indent="-285750">
              <a:buFont typeface="Arial"/>
              <a:buChar char="•"/>
            </a:pPr>
            <a:endParaRPr lang="en-US" sz="2800" dirty="0">
              <a:solidFill>
                <a:prstClr val="black"/>
              </a:solidFill>
              <a:latin typeface="Calibri"/>
            </a:endParaRPr>
          </a:p>
          <a:p>
            <a:pPr marL="285750" indent="-285750">
              <a:buFont typeface="Arial"/>
              <a:buChar char="•"/>
            </a:pPr>
            <a:r>
              <a:rPr lang="en-US" sz="2800" dirty="0" smtClean="0">
                <a:solidFill>
                  <a:prstClr val="black"/>
                </a:solidFill>
                <a:latin typeface="Calibri"/>
              </a:rPr>
              <a:t>Current Status</a:t>
            </a:r>
          </a:p>
          <a:p>
            <a:pPr marL="800100" lvl="1" indent="-342900">
              <a:buFont typeface="Arial"/>
              <a:buChar char="•"/>
            </a:pPr>
            <a:r>
              <a:rPr lang="en-US" sz="2400" dirty="0">
                <a:solidFill>
                  <a:prstClr val="black"/>
                </a:solidFill>
                <a:latin typeface="Calibri"/>
              </a:rPr>
              <a:t>Move to open source hardware </a:t>
            </a:r>
            <a:r>
              <a:rPr lang="en-US" sz="2400" dirty="0" err="1">
                <a:solidFill>
                  <a:prstClr val="black"/>
                </a:solidFill>
                <a:latin typeface="Calibri"/>
              </a:rPr>
              <a:t>i.e</a:t>
            </a:r>
            <a:r>
              <a:rPr lang="en-US" sz="2400" dirty="0">
                <a:solidFill>
                  <a:prstClr val="black"/>
                </a:solidFill>
                <a:latin typeface="Calibri"/>
              </a:rPr>
              <a:t> OCP/ONL/ONIE/OF-</a:t>
            </a:r>
            <a:r>
              <a:rPr lang="en-US" sz="2400" dirty="0" smtClean="0">
                <a:solidFill>
                  <a:prstClr val="black"/>
                </a:solidFill>
                <a:latin typeface="Calibri"/>
              </a:rPr>
              <a:t>DPA</a:t>
            </a:r>
          </a:p>
          <a:p>
            <a:pPr marL="800100" lvl="1" indent="-342900">
              <a:buFont typeface="Arial"/>
              <a:buChar char="•"/>
            </a:pPr>
            <a:r>
              <a:rPr lang="en-US" sz="2400" dirty="0">
                <a:solidFill>
                  <a:prstClr val="black"/>
                </a:solidFill>
              </a:rPr>
              <a:t>Integration with </a:t>
            </a:r>
            <a:r>
              <a:rPr lang="en-US" sz="2400" dirty="0" err="1">
                <a:solidFill>
                  <a:prstClr val="black"/>
                </a:solidFill>
              </a:rPr>
              <a:t>vCPE-vOLT-NFaaS</a:t>
            </a:r>
            <a:endParaRPr lang="en-US" sz="2400" dirty="0">
              <a:solidFill>
                <a:prstClr val="black"/>
              </a:solidFill>
            </a:endParaRPr>
          </a:p>
          <a:p>
            <a:pPr marL="800100" lvl="1" indent="-342900">
              <a:buFont typeface="Arial"/>
              <a:buChar char="•"/>
            </a:pPr>
            <a:r>
              <a:rPr lang="en-US" sz="2400" dirty="0">
                <a:solidFill>
                  <a:prstClr val="black"/>
                </a:solidFill>
              </a:rPr>
              <a:t>Special CORD requirements </a:t>
            </a:r>
            <a:r>
              <a:rPr lang="en-US" sz="2400" dirty="0" err="1">
                <a:solidFill>
                  <a:prstClr val="black"/>
                </a:solidFill>
              </a:rPr>
              <a:t>eg</a:t>
            </a:r>
            <a:r>
              <a:rPr lang="en-US" sz="2400" dirty="0">
                <a:solidFill>
                  <a:prstClr val="black"/>
                </a:solidFill>
              </a:rPr>
              <a:t>. </a:t>
            </a:r>
            <a:r>
              <a:rPr lang="en-US" sz="2400" dirty="0" err="1">
                <a:solidFill>
                  <a:prstClr val="black"/>
                </a:solidFill>
              </a:rPr>
              <a:t>802.1ad &amp; Pseudowires</a:t>
            </a:r>
            <a:endParaRPr lang="en-US" sz="2400" dirty="0">
              <a:solidFill>
                <a:prstClr val="black"/>
              </a:solidFill>
            </a:endParaRPr>
          </a:p>
          <a:p>
            <a:pPr marL="800100" lvl="1" indent="-342900">
              <a:buFont typeface="Arial"/>
              <a:buChar char="•"/>
            </a:pPr>
            <a:r>
              <a:rPr lang="en-US" sz="2400" dirty="0">
                <a:solidFill>
                  <a:prstClr val="black"/>
                </a:solidFill>
              </a:rPr>
              <a:t>Pod based deployment requirements </a:t>
            </a:r>
            <a:r>
              <a:rPr lang="en-US" sz="2400" dirty="0" err="1">
                <a:solidFill>
                  <a:prstClr val="black"/>
                </a:solidFill>
              </a:rPr>
              <a:t>eg</a:t>
            </a:r>
            <a:r>
              <a:rPr lang="en-US" sz="2400" dirty="0">
                <a:solidFill>
                  <a:prstClr val="black"/>
                </a:solidFill>
              </a:rPr>
              <a:t>. BGP/OSPF (vRouter)</a:t>
            </a:r>
          </a:p>
        </p:txBody>
      </p:sp>
    </p:spTree>
    <p:extLst>
      <p:ext uri="{BB962C8B-B14F-4D97-AF65-F5344CB8AC3E}">
        <p14:creationId xmlns:p14="http://schemas.microsoft.com/office/powerpoint/2010/main" val="2314187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Effect transition="in" filter="fade">
                                      <p:cBhvr>
                                        <p:cTn id="45" dur="500"/>
                                        <p:tgtEl>
                                          <p:spTgt spid="3">
                                            <p:txEl>
                                              <p:pRg st="13" end="1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4" end="14"/>
                                            </p:txEl>
                                          </p:spTgt>
                                        </p:tgtEl>
                                        <p:attrNameLst>
                                          <p:attrName>style.visibility</p:attrName>
                                        </p:attrNameLst>
                                      </p:cBhvr>
                                      <p:to>
                                        <p:strVal val="visible"/>
                                      </p:to>
                                    </p:set>
                                    <p:animEffect transition="in" filter="fade">
                                      <p:cBhvr>
                                        <p:cTn id="48"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74"/>
          <p:cNvSpPr/>
          <p:nvPr/>
        </p:nvSpPr>
        <p:spPr>
          <a:xfrm>
            <a:off x="5276352" y="1436823"/>
            <a:ext cx="3364687" cy="1463066"/>
          </a:xfrm>
          <a:prstGeom prst="roundRect">
            <a:avLst/>
          </a:prstGeom>
          <a:solidFill>
            <a:schemeClr val="accent2"/>
          </a:solidFill>
          <a:ln w="9525" cap="flat" cmpd="sng" algn="ctr">
            <a:solidFill>
              <a:schemeClr val="accent2">
                <a:lumMod val="75000"/>
              </a:schemeClr>
            </a:solidFill>
            <a:prstDash val="solid"/>
          </a:ln>
          <a:effectLst/>
        </p:spPr>
        <p:txBody>
          <a:bodyPr rtlCol="0" anchor="ctr"/>
          <a:lstStyle/>
          <a:p>
            <a:pPr algn="ctr" defTabSz="914400">
              <a:defRPr/>
            </a:pPr>
            <a:r>
              <a:rPr lang="en-US" sz="2000" kern="0" dirty="0" smtClean="0">
                <a:solidFill>
                  <a:srgbClr val="FFFFFF"/>
                </a:solidFill>
                <a:latin typeface="Arial"/>
              </a:rPr>
              <a:t>ONOS</a:t>
            </a:r>
            <a:endParaRPr lang="en-US" sz="2000" kern="0" dirty="0">
              <a:solidFill>
                <a:srgbClr val="FFFFFF"/>
              </a:solidFill>
              <a:latin typeface="Arial"/>
            </a:endParaRPr>
          </a:p>
        </p:txBody>
      </p:sp>
      <p:pic>
        <p:nvPicPr>
          <p:cNvPr id="4" name="image4.jpeg"/>
          <p:cNvPicPr/>
          <p:nvPr/>
        </p:nvPicPr>
        <p:blipFill>
          <a:blip r:embed="rId2" cstate="screen">
            <a:extLst>
              <a:ext uri="{28A0092B-C50C-407E-A947-70E740481C1C}">
                <a14:useLocalDpi xmlns:a14="http://schemas.microsoft.com/office/drawing/2010/main"/>
              </a:ext>
            </a:extLst>
          </a:blip>
          <a:stretch>
            <a:fillRect/>
          </a:stretch>
        </p:blipFill>
        <p:spPr>
          <a:xfrm>
            <a:off x="0" y="3418023"/>
            <a:ext cx="9144000" cy="3453487"/>
          </a:xfrm>
          <a:prstGeom prst="rect">
            <a:avLst/>
          </a:prstGeom>
          <a:ln w="12700">
            <a:miter lim="400000"/>
          </a:ln>
        </p:spPr>
      </p:pic>
      <p:sp>
        <p:nvSpPr>
          <p:cNvPr id="3" name="TextBox 2"/>
          <p:cNvSpPr txBox="1"/>
          <p:nvPr/>
        </p:nvSpPr>
        <p:spPr>
          <a:xfrm>
            <a:off x="851233" y="27020"/>
            <a:ext cx="7431400" cy="646331"/>
          </a:xfrm>
          <a:prstGeom prst="rect">
            <a:avLst/>
          </a:prstGeom>
          <a:noFill/>
        </p:spPr>
        <p:txBody>
          <a:bodyPr wrap="square" rtlCol="0">
            <a:spAutoFit/>
          </a:bodyPr>
          <a:lstStyle/>
          <a:p>
            <a:pPr algn="ctr"/>
            <a:r>
              <a:rPr lang="en-US" sz="3600" dirty="0" smtClean="0">
                <a:solidFill>
                  <a:prstClr val="black"/>
                </a:solidFill>
                <a:latin typeface="Calibri"/>
              </a:rPr>
              <a:t>Project Atrium Stack</a:t>
            </a:r>
            <a:endParaRPr lang="en-US" sz="3600" dirty="0">
              <a:solidFill>
                <a:prstClr val="black"/>
              </a:solidFill>
              <a:latin typeface="Calibri"/>
            </a:endParaRPr>
          </a:p>
        </p:txBody>
      </p:sp>
      <p:grpSp>
        <p:nvGrpSpPr>
          <p:cNvPr id="5" name="Group 4"/>
          <p:cNvGrpSpPr/>
          <p:nvPr/>
        </p:nvGrpSpPr>
        <p:grpSpPr>
          <a:xfrm>
            <a:off x="1019730" y="1121328"/>
            <a:ext cx="1412365" cy="966497"/>
            <a:chOff x="8568647" y="5275219"/>
            <a:chExt cx="575353" cy="395681"/>
          </a:xfrm>
        </p:grpSpPr>
        <p:sp>
          <p:nvSpPr>
            <p:cNvPr id="6" name="Can 70"/>
            <p:cNvSpPr/>
            <p:nvPr/>
          </p:nvSpPr>
          <p:spPr>
            <a:xfrm>
              <a:off x="8568647" y="5280607"/>
              <a:ext cx="575353" cy="390293"/>
            </a:xfrm>
            <a:prstGeom prst="can">
              <a:avLst>
                <a:gd name="adj" fmla="val 50000"/>
              </a:avLst>
            </a:prstGeom>
            <a:solidFill>
              <a:srgbClr val="4BACC6"/>
            </a:solidFill>
            <a:ln>
              <a:solidFill>
                <a:srgbClr val="EEECE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400">
                <a:defRPr/>
              </a:pPr>
              <a:endParaRPr lang="en-US" b="1" kern="0">
                <a:solidFill>
                  <a:prstClr val="white"/>
                </a:solidFill>
                <a:latin typeface="Calibri"/>
              </a:endParaRPr>
            </a:p>
          </p:txBody>
        </p:sp>
        <p:sp>
          <p:nvSpPr>
            <p:cNvPr id="7" name="Right Arrow 73"/>
            <p:cNvSpPr/>
            <p:nvPr/>
          </p:nvSpPr>
          <p:spPr>
            <a:xfrm rot="10800000">
              <a:off x="8664539" y="5280606"/>
              <a:ext cx="167006" cy="117088"/>
            </a:xfrm>
            <a:prstGeom prst="rightArrow">
              <a:avLst/>
            </a:prstGeom>
            <a:solidFill>
              <a:sysClr val="window" lastClr="FFFFFF"/>
            </a:solidFill>
            <a:ln w="25400" cap="flat" cmpd="sng" algn="ctr">
              <a:solidFill>
                <a:srgbClr val="4F81BD">
                  <a:shade val="50000"/>
                </a:srgbClr>
              </a:solidFill>
              <a:prstDash val="solid"/>
            </a:ln>
            <a:effectLst/>
            <a:scene3d>
              <a:camera prst="isometricBottomDown"/>
              <a:lightRig rig="threePt" dir="t"/>
            </a:scene3d>
          </p:spPr>
          <p:txBody>
            <a:bodyPr rtlCol="0" anchor="ctr"/>
            <a:lstStyle/>
            <a:p>
              <a:pPr algn="ctr" defTabSz="914400">
                <a:defRPr/>
              </a:pPr>
              <a:endParaRPr lang="en-US" b="1" kern="0">
                <a:solidFill>
                  <a:prstClr val="white"/>
                </a:solidFill>
                <a:latin typeface="Calibri"/>
              </a:endParaRPr>
            </a:p>
          </p:txBody>
        </p:sp>
        <p:sp>
          <p:nvSpPr>
            <p:cNvPr id="8" name="Right Arrow 74"/>
            <p:cNvSpPr/>
            <p:nvPr/>
          </p:nvSpPr>
          <p:spPr>
            <a:xfrm rot="276230">
              <a:off x="8825798" y="5356376"/>
              <a:ext cx="167006" cy="117088"/>
            </a:xfrm>
            <a:prstGeom prst="rightArrow">
              <a:avLst/>
            </a:prstGeom>
            <a:solidFill>
              <a:sysClr val="window" lastClr="FFFFFF"/>
            </a:solidFill>
            <a:ln w="25400" cap="flat" cmpd="sng" algn="ctr">
              <a:solidFill>
                <a:srgbClr val="4F81BD">
                  <a:shade val="50000"/>
                </a:srgbClr>
              </a:solidFill>
              <a:prstDash val="solid"/>
            </a:ln>
            <a:effectLst/>
            <a:scene3d>
              <a:camera prst="isometricBottomDown"/>
              <a:lightRig rig="threePt" dir="t"/>
            </a:scene3d>
          </p:spPr>
          <p:txBody>
            <a:bodyPr rtlCol="0" anchor="ctr"/>
            <a:lstStyle/>
            <a:p>
              <a:pPr algn="ctr" defTabSz="914400">
                <a:defRPr/>
              </a:pPr>
              <a:endParaRPr lang="en-US" b="1" kern="0">
                <a:solidFill>
                  <a:prstClr val="white"/>
                </a:solidFill>
                <a:latin typeface="Calibri"/>
              </a:endParaRPr>
            </a:p>
          </p:txBody>
        </p:sp>
        <p:sp>
          <p:nvSpPr>
            <p:cNvPr id="9" name="Down Arrow 71"/>
            <p:cNvSpPr/>
            <p:nvPr/>
          </p:nvSpPr>
          <p:spPr>
            <a:xfrm rot="3594206">
              <a:off x="8707253" y="5349070"/>
              <a:ext cx="95424" cy="153727"/>
            </a:xfrm>
            <a:prstGeom prst="downArrow">
              <a:avLst/>
            </a:prstGeom>
            <a:solidFill>
              <a:sysClr val="window" lastClr="FFFFFF"/>
            </a:solidFill>
            <a:ln w="25400" cap="flat" cmpd="sng" algn="ctr">
              <a:solidFill>
                <a:srgbClr val="4F81BD">
                  <a:shade val="50000"/>
                </a:srgbClr>
              </a:solidFill>
              <a:prstDash val="solid"/>
            </a:ln>
            <a:effectLst/>
            <a:scene3d>
              <a:camera prst="isometricRightUp"/>
              <a:lightRig rig="threePt" dir="t"/>
            </a:scene3d>
          </p:spPr>
          <p:txBody>
            <a:bodyPr rtlCol="0" anchor="ctr"/>
            <a:lstStyle/>
            <a:p>
              <a:pPr algn="ctr" defTabSz="914400">
                <a:defRPr/>
              </a:pPr>
              <a:endParaRPr lang="en-US" b="1" kern="0">
                <a:solidFill>
                  <a:prstClr val="white"/>
                </a:solidFill>
                <a:latin typeface="Calibri"/>
              </a:endParaRPr>
            </a:p>
          </p:txBody>
        </p:sp>
        <p:sp>
          <p:nvSpPr>
            <p:cNvPr id="10" name="Down Arrow 72"/>
            <p:cNvSpPr/>
            <p:nvPr/>
          </p:nvSpPr>
          <p:spPr>
            <a:xfrm rot="14184123">
              <a:off x="8863164" y="5236187"/>
              <a:ext cx="108213" cy="186277"/>
            </a:xfrm>
            <a:prstGeom prst="downArrow">
              <a:avLst/>
            </a:prstGeom>
            <a:solidFill>
              <a:sysClr val="window" lastClr="FFFFFF"/>
            </a:solidFill>
            <a:ln w="25400" cap="flat" cmpd="sng" algn="ctr">
              <a:solidFill>
                <a:srgbClr val="4F81BD">
                  <a:shade val="50000"/>
                </a:srgbClr>
              </a:solidFill>
              <a:prstDash val="solid"/>
            </a:ln>
            <a:effectLst/>
            <a:scene3d>
              <a:camera prst="isometricRightUp"/>
              <a:lightRig rig="threePt" dir="t"/>
            </a:scene3d>
          </p:spPr>
          <p:txBody>
            <a:bodyPr rtlCol="0" anchor="ctr"/>
            <a:lstStyle/>
            <a:p>
              <a:pPr algn="ctr" defTabSz="914400">
                <a:defRPr/>
              </a:pPr>
              <a:endParaRPr lang="en-US" b="1" kern="0">
                <a:solidFill>
                  <a:prstClr val="white"/>
                </a:solidFill>
                <a:latin typeface="Calibri"/>
              </a:endParaRPr>
            </a:p>
          </p:txBody>
        </p:sp>
      </p:grpSp>
      <p:cxnSp>
        <p:nvCxnSpPr>
          <p:cNvPr id="11" name="Straight Connector 10"/>
          <p:cNvCxnSpPr/>
          <p:nvPr/>
        </p:nvCxnSpPr>
        <p:spPr>
          <a:xfrm flipH="1">
            <a:off x="256725" y="1769531"/>
            <a:ext cx="756652" cy="162395"/>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6" idx="3"/>
          </p:cNvCxnSpPr>
          <p:nvPr/>
        </p:nvCxnSpPr>
        <p:spPr>
          <a:xfrm>
            <a:off x="1725913" y="2087825"/>
            <a:ext cx="0" cy="736655"/>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6" idx="4"/>
          </p:cNvCxnSpPr>
          <p:nvPr/>
        </p:nvCxnSpPr>
        <p:spPr>
          <a:xfrm flipH="1" flipV="1">
            <a:off x="2432095" y="1611157"/>
            <a:ext cx="1160474" cy="320769"/>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20882888">
            <a:off x="127044" y="1432644"/>
            <a:ext cx="863805" cy="369332"/>
          </a:xfrm>
          <a:prstGeom prst="rect">
            <a:avLst/>
          </a:prstGeom>
          <a:noFill/>
        </p:spPr>
        <p:txBody>
          <a:bodyPr wrap="square" rtlCol="0">
            <a:spAutoFit/>
          </a:bodyPr>
          <a:lstStyle/>
          <a:p>
            <a:r>
              <a:rPr lang="en-US" dirty="0" err="1" smtClean="0">
                <a:solidFill>
                  <a:prstClr val="black"/>
                </a:solidFill>
                <a:latin typeface="Calibri"/>
              </a:rPr>
              <a:t>vlan</a:t>
            </a:r>
            <a:r>
              <a:rPr lang="en-US" dirty="0" smtClean="0">
                <a:solidFill>
                  <a:prstClr val="black"/>
                </a:solidFill>
                <a:latin typeface="Calibri"/>
              </a:rPr>
              <a:t> x</a:t>
            </a:r>
            <a:endParaRPr lang="en-US" dirty="0">
              <a:solidFill>
                <a:prstClr val="black"/>
              </a:solidFill>
              <a:latin typeface="Calibri"/>
            </a:endParaRPr>
          </a:p>
        </p:txBody>
      </p:sp>
      <p:sp>
        <p:nvSpPr>
          <p:cNvPr id="22" name="TextBox 21"/>
          <p:cNvSpPr txBox="1"/>
          <p:nvPr/>
        </p:nvSpPr>
        <p:spPr>
          <a:xfrm rot="921381">
            <a:off x="2695280" y="1365266"/>
            <a:ext cx="863805" cy="369332"/>
          </a:xfrm>
          <a:prstGeom prst="rect">
            <a:avLst/>
          </a:prstGeom>
          <a:noFill/>
        </p:spPr>
        <p:txBody>
          <a:bodyPr wrap="square" rtlCol="0">
            <a:spAutoFit/>
          </a:bodyPr>
          <a:lstStyle/>
          <a:p>
            <a:r>
              <a:rPr lang="en-US" dirty="0" err="1">
                <a:solidFill>
                  <a:prstClr val="black"/>
                </a:solidFill>
                <a:latin typeface="Calibri"/>
              </a:rPr>
              <a:t>v</a:t>
            </a:r>
            <a:r>
              <a:rPr lang="en-US" dirty="0" err="1" smtClean="0">
                <a:solidFill>
                  <a:prstClr val="black"/>
                </a:solidFill>
                <a:latin typeface="Calibri"/>
              </a:rPr>
              <a:t>lan</a:t>
            </a:r>
            <a:r>
              <a:rPr lang="en-US" dirty="0" smtClean="0">
                <a:solidFill>
                  <a:prstClr val="black"/>
                </a:solidFill>
                <a:latin typeface="Calibri"/>
              </a:rPr>
              <a:t> y</a:t>
            </a:r>
            <a:endParaRPr lang="en-US" dirty="0">
              <a:solidFill>
                <a:prstClr val="black"/>
              </a:solidFill>
              <a:latin typeface="Calibri"/>
            </a:endParaRPr>
          </a:p>
        </p:txBody>
      </p:sp>
      <p:sp>
        <p:nvSpPr>
          <p:cNvPr id="23" name="TextBox 22"/>
          <p:cNvSpPr txBox="1"/>
          <p:nvPr/>
        </p:nvSpPr>
        <p:spPr>
          <a:xfrm>
            <a:off x="1013377" y="2319449"/>
            <a:ext cx="863805" cy="369332"/>
          </a:xfrm>
          <a:prstGeom prst="rect">
            <a:avLst/>
          </a:prstGeom>
          <a:noFill/>
        </p:spPr>
        <p:txBody>
          <a:bodyPr wrap="square" rtlCol="0">
            <a:spAutoFit/>
          </a:bodyPr>
          <a:lstStyle/>
          <a:p>
            <a:r>
              <a:rPr lang="en-US" dirty="0" err="1">
                <a:solidFill>
                  <a:prstClr val="black"/>
                </a:solidFill>
                <a:latin typeface="Calibri"/>
              </a:rPr>
              <a:t>v</a:t>
            </a:r>
            <a:r>
              <a:rPr lang="en-US" dirty="0" err="1" smtClean="0">
                <a:solidFill>
                  <a:prstClr val="black"/>
                </a:solidFill>
                <a:latin typeface="Calibri"/>
              </a:rPr>
              <a:t>lan</a:t>
            </a:r>
            <a:r>
              <a:rPr lang="en-US" dirty="0" smtClean="0">
                <a:solidFill>
                  <a:prstClr val="black"/>
                </a:solidFill>
                <a:latin typeface="Calibri"/>
              </a:rPr>
              <a:t> z</a:t>
            </a:r>
            <a:endParaRPr lang="en-US" dirty="0">
              <a:solidFill>
                <a:prstClr val="black"/>
              </a:solidFill>
              <a:latin typeface="Calibri"/>
            </a:endParaRPr>
          </a:p>
        </p:txBody>
      </p:sp>
      <p:sp>
        <p:nvSpPr>
          <p:cNvPr id="24" name="TextBox 23"/>
          <p:cNvSpPr txBox="1"/>
          <p:nvPr/>
        </p:nvSpPr>
        <p:spPr>
          <a:xfrm rot="20882888">
            <a:off x="127045" y="1903158"/>
            <a:ext cx="863805" cy="369332"/>
          </a:xfrm>
          <a:prstGeom prst="rect">
            <a:avLst/>
          </a:prstGeom>
          <a:noFill/>
        </p:spPr>
        <p:txBody>
          <a:bodyPr wrap="square" rtlCol="0">
            <a:spAutoFit/>
          </a:bodyPr>
          <a:lstStyle/>
          <a:p>
            <a:r>
              <a:rPr lang="en-US" dirty="0" smtClean="0">
                <a:solidFill>
                  <a:prstClr val="black"/>
                </a:solidFill>
                <a:latin typeface="Calibri"/>
              </a:rPr>
              <a:t>E-BGP</a:t>
            </a:r>
            <a:endParaRPr lang="en-US" dirty="0">
              <a:solidFill>
                <a:prstClr val="black"/>
              </a:solidFill>
              <a:latin typeface="Calibri"/>
            </a:endParaRPr>
          </a:p>
        </p:txBody>
      </p:sp>
      <p:sp>
        <p:nvSpPr>
          <p:cNvPr id="25" name="TextBox 24"/>
          <p:cNvSpPr txBox="1"/>
          <p:nvPr/>
        </p:nvSpPr>
        <p:spPr>
          <a:xfrm rot="942465">
            <a:off x="2465960" y="1898991"/>
            <a:ext cx="863805" cy="369332"/>
          </a:xfrm>
          <a:prstGeom prst="rect">
            <a:avLst/>
          </a:prstGeom>
          <a:noFill/>
        </p:spPr>
        <p:txBody>
          <a:bodyPr wrap="square" rtlCol="0">
            <a:spAutoFit/>
          </a:bodyPr>
          <a:lstStyle/>
          <a:p>
            <a:r>
              <a:rPr lang="en-US" dirty="0" smtClean="0">
                <a:solidFill>
                  <a:prstClr val="black"/>
                </a:solidFill>
                <a:latin typeface="Calibri"/>
              </a:rPr>
              <a:t>E-BGP</a:t>
            </a:r>
            <a:endParaRPr lang="en-US" dirty="0">
              <a:solidFill>
                <a:prstClr val="black"/>
              </a:solidFill>
              <a:latin typeface="Calibri"/>
            </a:endParaRPr>
          </a:p>
        </p:txBody>
      </p:sp>
      <p:cxnSp>
        <p:nvCxnSpPr>
          <p:cNvPr id="30" name="Straight Arrow Connector 29"/>
          <p:cNvCxnSpPr/>
          <p:nvPr/>
        </p:nvCxnSpPr>
        <p:spPr>
          <a:xfrm flipV="1">
            <a:off x="81069" y="2141865"/>
            <a:ext cx="1014738" cy="250002"/>
          </a:xfrm>
          <a:prstGeom prst="straightConnector1">
            <a:avLst/>
          </a:prstGeom>
          <a:ln>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391560" y="2118543"/>
            <a:ext cx="799820" cy="239387"/>
          </a:xfrm>
          <a:prstGeom prst="straightConnector1">
            <a:avLst/>
          </a:prstGeom>
          <a:ln>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5256203" y="2910149"/>
            <a:ext cx="3426398" cy="3124370"/>
            <a:chOff x="5270742" y="1721901"/>
            <a:chExt cx="3426398" cy="3124370"/>
          </a:xfrm>
        </p:grpSpPr>
        <p:grpSp>
          <p:nvGrpSpPr>
            <p:cNvPr id="55" name="Group 54"/>
            <p:cNvGrpSpPr/>
            <p:nvPr/>
          </p:nvGrpSpPr>
          <p:grpSpPr>
            <a:xfrm>
              <a:off x="5270742" y="1721901"/>
              <a:ext cx="3426398" cy="3124370"/>
              <a:chOff x="2314725" y="1520985"/>
              <a:chExt cx="3426398" cy="3124369"/>
            </a:xfrm>
          </p:grpSpPr>
          <p:sp>
            <p:nvSpPr>
              <p:cNvPr id="59" name="Rectangle 58"/>
              <p:cNvSpPr/>
              <p:nvPr/>
            </p:nvSpPr>
            <p:spPr>
              <a:xfrm>
                <a:off x="3354921" y="3763664"/>
                <a:ext cx="2074139" cy="435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alibri"/>
                  </a:rPr>
                  <a:t>BRCM </a:t>
                </a:r>
                <a:r>
                  <a:rPr lang="en-US" dirty="0" smtClean="0">
                    <a:solidFill>
                      <a:srgbClr val="000000"/>
                    </a:solidFill>
                    <a:latin typeface="Calibri"/>
                  </a:rPr>
                  <a:t>ASIC</a:t>
                </a:r>
                <a:endParaRPr lang="en-US" dirty="0">
                  <a:solidFill>
                    <a:srgbClr val="000000"/>
                  </a:solidFill>
                  <a:latin typeface="Calibri"/>
                </a:endParaRPr>
              </a:p>
            </p:txBody>
          </p:sp>
          <p:sp>
            <p:nvSpPr>
              <p:cNvPr id="60" name="Rectangle 59"/>
              <p:cNvSpPr/>
              <p:nvPr/>
            </p:nvSpPr>
            <p:spPr>
              <a:xfrm>
                <a:off x="3365246" y="2990569"/>
                <a:ext cx="2063814" cy="374228"/>
              </a:xfrm>
              <a:prstGeom prst="rect">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alibri"/>
                  </a:rPr>
                  <a:t>OF-</a:t>
                </a:r>
                <a:r>
                  <a:rPr lang="en-US" dirty="0" smtClean="0">
                    <a:solidFill>
                      <a:srgbClr val="000000"/>
                    </a:solidFill>
                    <a:latin typeface="Calibri"/>
                  </a:rPr>
                  <a:t>DPA</a:t>
                </a:r>
                <a:endParaRPr lang="en-US" dirty="0">
                  <a:solidFill>
                    <a:srgbClr val="000000"/>
                  </a:solidFill>
                  <a:latin typeface="Calibri"/>
                </a:endParaRPr>
              </a:p>
            </p:txBody>
          </p:sp>
          <p:sp>
            <p:nvSpPr>
              <p:cNvPr id="61" name="Rectangle 60"/>
              <p:cNvSpPr/>
              <p:nvPr/>
            </p:nvSpPr>
            <p:spPr>
              <a:xfrm>
                <a:off x="3365247" y="2082966"/>
                <a:ext cx="2063814" cy="47245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alibri"/>
                  </a:rPr>
                  <a:t>Indigo OF Agent</a:t>
                </a:r>
              </a:p>
            </p:txBody>
          </p:sp>
          <p:cxnSp>
            <p:nvCxnSpPr>
              <p:cNvPr id="62" name="Straight Arrow Connector 61"/>
              <p:cNvCxnSpPr/>
              <p:nvPr/>
            </p:nvCxnSpPr>
            <p:spPr>
              <a:xfrm>
                <a:off x="3784812" y="2555422"/>
                <a:ext cx="0" cy="41828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2314725" y="1989782"/>
                <a:ext cx="3426398" cy="26555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TextBox 63"/>
              <p:cNvSpPr txBox="1"/>
              <p:nvPr/>
            </p:nvSpPr>
            <p:spPr>
              <a:xfrm>
                <a:off x="3878563" y="2605052"/>
                <a:ext cx="1495283" cy="307777"/>
              </a:xfrm>
              <a:prstGeom prst="rect">
                <a:avLst/>
              </a:prstGeom>
              <a:noFill/>
            </p:spPr>
            <p:txBody>
              <a:bodyPr wrap="square" rtlCol="0">
                <a:spAutoFit/>
              </a:bodyPr>
              <a:lstStyle/>
              <a:p>
                <a:r>
                  <a:rPr lang="en-US" sz="1400" dirty="0">
                    <a:solidFill>
                      <a:prstClr val="black"/>
                    </a:solidFill>
                    <a:latin typeface="Calibri"/>
                  </a:rPr>
                  <a:t>OF-DPA  API</a:t>
                </a:r>
              </a:p>
            </p:txBody>
          </p:sp>
          <p:cxnSp>
            <p:nvCxnSpPr>
              <p:cNvPr id="65" name="Straight Arrow Connector 64"/>
              <p:cNvCxnSpPr/>
              <p:nvPr/>
            </p:nvCxnSpPr>
            <p:spPr>
              <a:xfrm>
                <a:off x="3784812" y="1520985"/>
                <a:ext cx="0" cy="55064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3933778" y="1565528"/>
                <a:ext cx="1495283" cy="338554"/>
              </a:xfrm>
              <a:prstGeom prst="rect">
                <a:avLst/>
              </a:prstGeom>
              <a:noFill/>
            </p:spPr>
            <p:txBody>
              <a:bodyPr wrap="square" rtlCol="0">
                <a:spAutoFit/>
              </a:bodyPr>
              <a:lstStyle/>
              <a:p>
                <a:r>
                  <a:rPr lang="en-US" sz="1600" dirty="0" err="1" smtClean="0">
                    <a:solidFill>
                      <a:prstClr val="black"/>
                    </a:solidFill>
                    <a:latin typeface="Calibri"/>
                  </a:rPr>
                  <a:t>OpenFlow</a:t>
                </a:r>
                <a:r>
                  <a:rPr lang="en-US" sz="1600" dirty="0" smtClean="0">
                    <a:solidFill>
                      <a:prstClr val="black"/>
                    </a:solidFill>
                    <a:latin typeface="Calibri"/>
                  </a:rPr>
                  <a:t> 1.3</a:t>
                </a:r>
                <a:endParaRPr lang="en-US" sz="1600" dirty="0">
                  <a:solidFill>
                    <a:prstClr val="black"/>
                  </a:solidFill>
                  <a:latin typeface="Calibri"/>
                </a:endParaRPr>
              </a:p>
            </p:txBody>
          </p:sp>
        </p:grpSp>
        <p:sp>
          <p:nvSpPr>
            <p:cNvPr id="67" name="Rounded Rectangle 66"/>
            <p:cNvSpPr/>
            <p:nvPr/>
          </p:nvSpPr>
          <p:spPr>
            <a:xfrm>
              <a:off x="5356086" y="2272543"/>
              <a:ext cx="1159566" cy="2127039"/>
            </a:xfrm>
            <a:prstGeom prst="roundRect">
              <a:avLst/>
            </a:prstGeom>
            <a:solidFill>
              <a:srgbClr val="3A81BA">
                <a:lumMod val="75000"/>
              </a:srgbClr>
            </a:solidFill>
            <a:ln w="9525" cap="flat" cmpd="sng" algn="ctr">
              <a:solidFill>
                <a:srgbClr val="3A81B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dirty="0" smtClean="0">
                <a:solidFill>
                  <a:srgbClr val="FFFFFF"/>
                </a:solidFill>
                <a:latin typeface="Arial"/>
              </a:endParaRPr>
            </a:p>
            <a:p>
              <a:pPr algn="ctr" defTabSz="914400">
                <a:defRPr/>
              </a:pPr>
              <a:endParaRPr lang="en-US" kern="0" dirty="0" smtClean="0">
                <a:solidFill>
                  <a:srgbClr val="FFFFFF"/>
                </a:solidFill>
                <a:latin typeface="Arial"/>
              </a:endParaRPr>
            </a:p>
            <a:p>
              <a:pPr algn="ctr" defTabSz="914400">
                <a:defRPr/>
              </a:pPr>
              <a:endParaRPr lang="en-US" kern="0" dirty="0">
                <a:solidFill>
                  <a:srgbClr val="FFFFFF"/>
                </a:solidFill>
                <a:latin typeface="Arial"/>
              </a:endParaRPr>
            </a:p>
            <a:p>
              <a:pPr algn="ctr" defTabSz="914400">
                <a:defRPr/>
              </a:pPr>
              <a:r>
                <a:rPr lang="en-US" kern="0" dirty="0" smtClean="0">
                  <a:solidFill>
                    <a:srgbClr val="FFFFFF"/>
                  </a:solidFill>
                  <a:latin typeface="Arial"/>
                </a:rPr>
                <a:t>OCP</a:t>
              </a:r>
            </a:p>
            <a:p>
              <a:pPr algn="ctr" defTabSz="914400">
                <a:defRPr/>
              </a:pPr>
              <a:r>
                <a:rPr lang="en-US" sz="1700" kern="0" dirty="0" smtClean="0">
                  <a:solidFill>
                    <a:srgbClr val="FFFFFF"/>
                  </a:solidFill>
                  <a:latin typeface="Arial"/>
                </a:rPr>
                <a:t>Software</a:t>
              </a:r>
            </a:p>
            <a:p>
              <a:pPr algn="ctr" defTabSz="914400">
                <a:defRPr/>
              </a:pPr>
              <a:r>
                <a:rPr lang="en-US" kern="0" dirty="0" smtClean="0">
                  <a:solidFill>
                    <a:srgbClr val="FFFFFF"/>
                  </a:solidFill>
                  <a:latin typeface="Arial"/>
                </a:rPr>
                <a:t>-</a:t>
              </a:r>
            </a:p>
            <a:p>
              <a:pPr algn="ctr" defTabSz="914400">
                <a:defRPr/>
              </a:pPr>
              <a:r>
                <a:rPr lang="en-US" kern="0" dirty="0" smtClean="0">
                  <a:solidFill>
                    <a:srgbClr val="FFFFFF"/>
                  </a:solidFill>
                  <a:latin typeface="Arial"/>
                </a:rPr>
                <a:t>ONL</a:t>
              </a:r>
            </a:p>
            <a:p>
              <a:pPr algn="ctr" defTabSz="914400">
                <a:defRPr/>
              </a:pPr>
              <a:r>
                <a:rPr lang="en-US" kern="0" dirty="0" smtClean="0">
                  <a:solidFill>
                    <a:srgbClr val="FFFFFF"/>
                  </a:solidFill>
                  <a:latin typeface="Arial"/>
                </a:rPr>
                <a:t>ONIE</a:t>
              </a:r>
            </a:p>
            <a:p>
              <a:pPr algn="ctr" defTabSz="914400">
                <a:defRPr/>
              </a:pPr>
              <a:endParaRPr lang="en-US" kern="0" dirty="0" smtClean="0">
                <a:solidFill>
                  <a:srgbClr val="FFFFFF"/>
                </a:solidFill>
                <a:latin typeface="Arial"/>
              </a:endParaRPr>
            </a:p>
            <a:p>
              <a:pPr algn="ctr" defTabSz="914400">
                <a:defRPr/>
              </a:pPr>
              <a:endParaRPr lang="en-US" kern="0" dirty="0" smtClean="0">
                <a:solidFill>
                  <a:srgbClr val="FFFFFF"/>
                </a:solidFill>
                <a:latin typeface="Arial"/>
              </a:endParaRPr>
            </a:p>
            <a:p>
              <a:pPr algn="ctr" defTabSz="914400">
                <a:defRPr/>
              </a:pPr>
              <a:endParaRPr lang="en-US" kern="0" dirty="0">
                <a:solidFill>
                  <a:srgbClr val="FFFFFF"/>
                </a:solidFill>
                <a:latin typeface="Arial"/>
              </a:endParaRPr>
            </a:p>
            <a:p>
              <a:pPr algn="ctr" defTabSz="914400">
                <a:defRPr/>
              </a:pPr>
              <a:endParaRPr lang="en-US" kern="0" dirty="0">
                <a:solidFill>
                  <a:srgbClr val="FFFFFF"/>
                </a:solidFill>
                <a:latin typeface="Arial"/>
              </a:endParaRPr>
            </a:p>
          </p:txBody>
        </p:sp>
        <p:sp>
          <p:nvSpPr>
            <p:cNvPr id="68" name="Rounded Rectangle 67"/>
            <p:cNvSpPr/>
            <p:nvPr/>
          </p:nvSpPr>
          <p:spPr>
            <a:xfrm>
              <a:off x="5325115" y="4405542"/>
              <a:ext cx="3330463" cy="395788"/>
            </a:xfrm>
            <a:prstGeom prst="roundRect">
              <a:avLst/>
            </a:prstGeom>
            <a:solidFill>
              <a:srgbClr val="3A81BA">
                <a:lumMod val="75000"/>
              </a:srgbClr>
            </a:solidFill>
            <a:ln w="9525" cap="flat" cmpd="sng" algn="ctr">
              <a:solidFill>
                <a:srgbClr val="3A81B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r>
                <a:rPr lang="en-US" kern="0" dirty="0">
                  <a:solidFill>
                    <a:srgbClr val="FFFFFF"/>
                  </a:solidFill>
                  <a:latin typeface="Arial"/>
                </a:rPr>
                <a:t>OCP Bare Metal Hardware</a:t>
              </a:r>
            </a:p>
          </p:txBody>
        </p:sp>
        <p:cxnSp>
          <p:nvCxnSpPr>
            <p:cNvPr id="69" name="Straight Arrow Connector 68"/>
            <p:cNvCxnSpPr/>
            <p:nvPr/>
          </p:nvCxnSpPr>
          <p:spPr>
            <a:xfrm>
              <a:off x="6740829" y="3569668"/>
              <a:ext cx="0" cy="41828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6834584" y="3619136"/>
              <a:ext cx="1495283" cy="307777"/>
            </a:xfrm>
            <a:prstGeom prst="rect">
              <a:avLst/>
            </a:prstGeom>
            <a:noFill/>
          </p:spPr>
          <p:txBody>
            <a:bodyPr wrap="square" rtlCol="0">
              <a:spAutoFit/>
            </a:bodyPr>
            <a:lstStyle/>
            <a:p>
              <a:r>
                <a:rPr lang="en-US" sz="1400" dirty="0" smtClean="0">
                  <a:solidFill>
                    <a:prstClr val="black"/>
                  </a:solidFill>
                  <a:latin typeface="Calibri"/>
                </a:rPr>
                <a:t>BRCM SDK API</a:t>
              </a:r>
              <a:endParaRPr lang="en-US" sz="1400" dirty="0">
                <a:solidFill>
                  <a:prstClr val="black"/>
                </a:solidFill>
                <a:latin typeface="Calibri"/>
              </a:endParaRPr>
            </a:p>
          </p:txBody>
        </p:sp>
      </p:grpSp>
      <p:sp>
        <p:nvSpPr>
          <p:cNvPr id="71" name="TextBox 70"/>
          <p:cNvSpPr txBox="1"/>
          <p:nvPr/>
        </p:nvSpPr>
        <p:spPr>
          <a:xfrm>
            <a:off x="1389634" y="6340774"/>
            <a:ext cx="7754366" cy="584776"/>
          </a:xfrm>
          <a:prstGeom prst="rect">
            <a:avLst/>
          </a:prstGeom>
          <a:noFill/>
        </p:spPr>
        <p:txBody>
          <a:bodyPr wrap="square" rtlCol="0">
            <a:spAutoFit/>
          </a:bodyPr>
          <a:lstStyle/>
          <a:p>
            <a:r>
              <a:rPr lang="en-US" sz="1600" b="1" dirty="0">
                <a:solidFill>
                  <a:prstClr val="black"/>
                </a:solidFill>
                <a:latin typeface="Calibri"/>
              </a:rPr>
              <a:t>OCP</a:t>
            </a:r>
            <a:r>
              <a:rPr lang="en-US" sz="1600" dirty="0">
                <a:solidFill>
                  <a:prstClr val="black"/>
                </a:solidFill>
                <a:latin typeface="Calibri"/>
              </a:rPr>
              <a:t>: Open Compute </a:t>
            </a:r>
            <a:r>
              <a:rPr lang="en-US" sz="1600" dirty="0" smtClean="0">
                <a:solidFill>
                  <a:prstClr val="black"/>
                </a:solidFill>
                <a:latin typeface="Calibri"/>
              </a:rPr>
              <a:t>Project; ONL</a:t>
            </a:r>
            <a:r>
              <a:rPr lang="en-US" sz="1600" dirty="0">
                <a:solidFill>
                  <a:prstClr val="black"/>
                </a:solidFill>
                <a:latin typeface="Calibri"/>
              </a:rPr>
              <a:t>: Open Network </a:t>
            </a:r>
            <a:r>
              <a:rPr lang="en-US" sz="1600" dirty="0" smtClean="0">
                <a:solidFill>
                  <a:prstClr val="black"/>
                </a:solidFill>
                <a:latin typeface="Calibri"/>
              </a:rPr>
              <a:t>Linux; </a:t>
            </a:r>
            <a:r>
              <a:rPr lang="en-US" sz="1600" b="1" dirty="0" smtClean="0">
                <a:solidFill>
                  <a:prstClr val="black"/>
                </a:solidFill>
                <a:latin typeface="Calibri"/>
              </a:rPr>
              <a:t>ONIE</a:t>
            </a:r>
            <a:r>
              <a:rPr lang="en-US" sz="1600" dirty="0">
                <a:solidFill>
                  <a:prstClr val="black"/>
                </a:solidFill>
                <a:latin typeface="Calibri"/>
              </a:rPr>
              <a:t>: Open Network Install </a:t>
            </a:r>
            <a:r>
              <a:rPr lang="en-US" sz="1600" dirty="0" err="1" smtClean="0">
                <a:solidFill>
                  <a:prstClr val="black"/>
                </a:solidFill>
                <a:latin typeface="Calibri"/>
              </a:rPr>
              <a:t>Env</a:t>
            </a:r>
            <a:r>
              <a:rPr lang="en-US" sz="1600" dirty="0" smtClean="0">
                <a:solidFill>
                  <a:prstClr val="black"/>
                </a:solidFill>
                <a:latin typeface="Calibri"/>
              </a:rPr>
              <a:t>; </a:t>
            </a:r>
          </a:p>
          <a:p>
            <a:r>
              <a:rPr lang="en-US" sz="1600" b="1" dirty="0" smtClean="0">
                <a:solidFill>
                  <a:prstClr val="black"/>
                </a:solidFill>
                <a:latin typeface="Calibri"/>
              </a:rPr>
              <a:t>BRCM</a:t>
            </a:r>
            <a:r>
              <a:rPr lang="en-US" sz="1600" dirty="0">
                <a:solidFill>
                  <a:prstClr val="black"/>
                </a:solidFill>
                <a:latin typeface="Calibri"/>
              </a:rPr>
              <a:t>: Broadcom Merchant Silicon </a:t>
            </a:r>
            <a:r>
              <a:rPr lang="en-US" sz="1600" dirty="0" smtClean="0">
                <a:solidFill>
                  <a:prstClr val="black"/>
                </a:solidFill>
                <a:latin typeface="Calibri"/>
              </a:rPr>
              <a:t>ASICs; </a:t>
            </a:r>
            <a:r>
              <a:rPr lang="en-US" sz="1600" b="1" dirty="0" smtClean="0">
                <a:solidFill>
                  <a:prstClr val="black"/>
                </a:solidFill>
                <a:latin typeface="Calibri"/>
              </a:rPr>
              <a:t>OF</a:t>
            </a:r>
            <a:r>
              <a:rPr lang="en-US" sz="1600" b="1" dirty="0">
                <a:solidFill>
                  <a:prstClr val="black"/>
                </a:solidFill>
                <a:latin typeface="Calibri"/>
              </a:rPr>
              <a:t>-DPA</a:t>
            </a:r>
            <a:r>
              <a:rPr lang="en-US" sz="1600" dirty="0">
                <a:solidFill>
                  <a:prstClr val="black"/>
                </a:solidFill>
                <a:latin typeface="Calibri"/>
              </a:rPr>
              <a:t>: </a:t>
            </a:r>
            <a:r>
              <a:rPr lang="en-US" sz="1600" dirty="0" err="1">
                <a:solidFill>
                  <a:prstClr val="black"/>
                </a:solidFill>
                <a:latin typeface="Calibri"/>
              </a:rPr>
              <a:t>OpenFlow</a:t>
            </a:r>
            <a:r>
              <a:rPr lang="en-US" sz="1600" dirty="0">
                <a:solidFill>
                  <a:prstClr val="black"/>
                </a:solidFill>
                <a:latin typeface="Calibri"/>
              </a:rPr>
              <a:t> </a:t>
            </a:r>
            <a:r>
              <a:rPr lang="en-US" sz="1600" dirty="0" err="1">
                <a:solidFill>
                  <a:prstClr val="black"/>
                </a:solidFill>
                <a:latin typeface="Calibri"/>
              </a:rPr>
              <a:t>Datapath</a:t>
            </a:r>
            <a:r>
              <a:rPr lang="en-US" sz="1600" dirty="0">
                <a:solidFill>
                  <a:prstClr val="black"/>
                </a:solidFill>
                <a:latin typeface="Calibri"/>
              </a:rPr>
              <a:t> </a:t>
            </a:r>
            <a:r>
              <a:rPr lang="en-US" sz="1600" dirty="0" smtClean="0">
                <a:solidFill>
                  <a:prstClr val="black"/>
                </a:solidFill>
                <a:latin typeface="Calibri"/>
              </a:rPr>
              <a:t>Abstraction</a:t>
            </a:r>
            <a:endParaRPr lang="en-US" sz="1600" dirty="0">
              <a:solidFill>
                <a:prstClr val="black"/>
              </a:solidFill>
              <a:latin typeface="Calibri"/>
            </a:endParaRPr>
          </a:p>
        </p:txBody>
      </p:sp>
      <p:sp>
        <p:nvSpPr>
          <p:cNvPr id="73" name="Rectangle 72"/>
          <p:cNvSpPr/>
          <p:nvPr/>
        </p:nvSpPr>
        <p:spPr>
          <a:xfrm>
            <a:off x="5248768" y="918677"/>
            <a:ext cx="3426398" cy="19888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4" name="Rounded Rectangle 73"/>
          <p:cNvSpPr/>
          <p:nvPr/>
        </p:nvSpPr>
        <p:spPr>
          <a:xfrm>
            <a:off x="5661376" y="2594211"/>
            <a:ext cx="2513164" cy="305678"/>
          </a:xfrm>
          <a:prstGeom prst="roundRect">
            <a:avLst/>
          </a:prstGeom>
          <a:solidFill>
            <a:schemeClr val="accent2">
              <a:lumMod val="20000"/>
              <a:lumOff val="80000"/>
            </a:schemeClr>
          </a:solidFill>
          <a:ln w="9525" cap="flat" cmpd="sng" algn="ctr">
            <a:solidFill>
              <a:schemeClr val="accent2">
                <a:lumMod val="60000"/>
                <a:lumOff val="40000"/>
              </a:schemeClr>
            </a:solidFill>
            <a:prstDash val="solid"/>
          </a:ln>
          <a:effectLst>
            <a:outerShdw blurRad="40000" dist="23000" dir="5400000" rotWithShape="0">
              <a:srgbClr val="000000">
                <a:alpha val="35000"/>
              </a:srgbClr>
            </a:outerShdw>
          </a:effectLst>
        </p:spPr>
        <p:txBody>
          <a:bodyPr rtlCol="0" anchor="ctr"/>
          <a:lstStyle/>
          <a:p>
            <a:pPr algn="ctr" defTabSz="914400">
              <a:defRPr/>
            </a:pPr>
            <a:r>
              <a:rPr lang="en-US" sz="1600" kern="0" dirty="0" smtClean="0">
                <a:solidFill>
                  <a:srgbClr val="C0504D"/>
                </a:solidFill>
                <a:latin typeface="Arial"/>
              </a:rPr>
              <a:t>OFDPA Driver</a:t>
            </a:r>
            <a:endParaRPr lang="en-US" sz="1600" kern="0" dirty="0">
              <a:solidFill>
                <a:srgbClr val="C0504D"/>
              </a:solidFill>
              <a:latin typeface="Arial"/>
            </a:endParaRPr>
          </a:p>
        </p:txBody>
      </p:sp>
      <p:sp>
        <p:nvSpPr>
          <p:cNvPr id="77" name="Rounded Rectangle 76"/>
          <p:cNvSpPr/>
          <p:nvPr/>
        </p:nvSpPr>
        <p:spPr>
          <a:xfrm>
            <a:off x="5472214" y="1482984"/>
            <a:ext cx="2898326" cy="390669"/>
          </a:xfrm>
          <a:prstGeom prst="roundRect">
            <a:avLst/>
          </a:prstGeom>
          <a:solidFill>
            <a:schemeClr val="accent2">
              <a:lumMod val="20000"/>
              <a:lumOff val="80000"/>
            </a:schemeClr>
          </a:solidFill>
          <a:ln w="9525" cap="flat" cmpd="sng" algn="ctr">
            <a:solidFill>
              <a:schemeClr val="accent2">
                <a:lumMod val="60000"/>
                <a:lumOff val="40000"/>
              </a:schemeClr>
            </a:solidFill>
            <a:prstDash val="solid"/>
          </a:ln>
          <a:effectLst>
            <a:outerShdw blurRad="40000" dist="23000" dir="5400000" rotWithShape="0">
              <a:srgbClr val="000000">
                <a:alpha val="35000"/>
              </a:srgbClr>
            </a:outerShdw>
          </a:effectLst>
        </p:spPr>
        <p:txBody>
          <a:bodyPr rtlCol="0" anchor="ctr"/>
          <a:lstStyle/>
          <a:p>
            <a:pPr algn="ctr" defTabSz="914400">
              <a:defRPr/>
            </a:pPr>
            <a:r>
              <a:rPr lang="en-US" sz="1600" kern="0" dirty="0" smtClean="0">
                <a:solidFill>
                  <a:srgbClr val="C0504D"/>
                </a:solidFill>
                <a:latin typeface="Arial"/>
              </a:rPr>
              <a:t>Peering Application</a:t>
            </a:r>
            <a:endParaRPr lang="en-US" sz="1600" kern="0" dirty="0">
              <a:solidFill>
                <a:srgbClr val="C0504D"/>
              </a:solidFill>
              <a:latin typeface="Arial"/>
            </a:endParaRPr>
          </a:p>
        </p:txBody>
      </p:sp>
      <p:sp>
        <p:nvSpPr>
          <p:cNvPr id="78" name="Hexagon 77"/>
          <p:cNvSpPr/>
          <p:nvPr/>
        </p:nvSpPr>
        <p:spPr>
          <a:xfrm>
            <a:off x="5332356" y="986227"/>
            <a:ext cx="3295170" cy="450596"/>
          </a:xfrm>
          <a:prstGeom prst="hexagon">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err="1" smtClean="0">
                <a:solidFill>
                  <a:prstClr val="white"/>
                </a:solidFill>
                <a:latin typeface="Calibri"/>
              </a:rPr>
              <a:t>Quagga</a:t>
            </a:r>
            <a:r>
              <a:rPr lang="en-US" sz="2000" dirty="0">
                <a:solidFill>
                  <a:prstClr val="white"/>
                </a:solidFill>
                <a:latin typeface="Calibri"/>
              </a:rPr>
              <a:t> </a:t>
            </a:r>
            <a:r>
              <a:rPr lang="en-US" sz="2000" dirty="0" smtClean="0">
                <a:solidFill>
                  <a:prstClr val="white"/>
                </a:solidFill>
                <a:latin typeface="Calibri"/>
              </a:rPr>
              <a:t>BGP</a:t>
            </a:r>
            <a:endParaRPr lang="en-US" sz="2000" dirty="0">
              <a:solidFill>
                <a:prstClr val="white"/>
              </a:solidFill>
              <a:latin typeface="Calibri"/>
            </a:endParaRPr>
          </a:p>
        </p:txBody>
      </p:sp>
      <p:sp>
        <p:nvSpPr>
          <p:cNvPr id="79" name="Rectangle 78"/>
          <p:cNvSpPr/>
          <p:nvPr/>
        </p:nvSpPr>
        <p:spPr>
          <a:xfrm>
            <a:off x="5129054" y="713881"/>
            <a:ext cx="3694044" cy="5500707"/>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5" name="Picture 44"/>
          <p:cNvPicPr>
            <a:picLocks noChangeAspect="1"/>
          </p:cNvPicPr>
          <p:nvPr/>
        </p:nvPicPr>
        <p:blipFill>
          <a:blip r:embed="rId3"/>
          <a:stretch>
            <a:fillRect/>
          </a:stretch>
        </p:blipFill>
        <p:spPr>
          <a:xfrm>
            <a:off x="535934" y="3615593"/>
            <a:ext cx="1896161" cy="644695"/>
          </a:xfrm>
          <a:prstGeom prst="rect">
            <a:avLst/>
          </a:prstGeom>
        </p:spPr>
      </p:pic>
      <p:pic>
        <p:nvPicPr>
          <p:cNvPr id="46" name="Picture 45"/>
          <p:cNvPicPr>
            <a:picLocks noChangeAspect="1"/>
          </p:cNvPicPr>
          <p:nvPr/>
        </p:nvPicPr>
        <p:blipFill>
          <a:blip r:embed="rId4"/>
          <a:stretch>
            <a:fillRect/>
          </a:stretch>
        </p:blipFill>
        <p:spPr>
          <a:xfrm>
            <a:off x="643022" y="4733434"/>
            <a:ext cx="1434055" cy="381727"/>
          </a:xfrm>
          <a:prstGeom prst="rect">
            <a:avLst/>
          </a:prstGeom>
        </p:spPr>
      </p:pic>
      <p:pic>
        <p:nvPicPr>
          <p:cNvPr id="47" name="Picture 46" descr="onos color logo final.eps"/>
          <p:cNvPicPr>
            <a:picLocks noChangeAspect="1"/>
          </p:cNvPicPr>
          <p:nvPr/>
        </p:nvPicPr>
        <p:blipFill rotWithShape="1">
          <a:blip r:embed="rId5" cstate="screen">
            <a:extLst>
              <a:ext uri="{28A0092B-C50C-407E-A947-70E740481C1C}">
                <a14:useLocalDpi xmlns:a14="http://schemas.microsoft.com/office/drawing/2010/main"/>
              </a:ext>
            </a:extLst>
          </a:blip>
          <a:srcRect t="1" b="11302"/>
          <a:stretch/>
        </p:blipFill>
        <p:spPr>
          <a:xfrm>
            <a:off x="4114144" y="1684913"/>
            <a:ext cx="993920" cy="811098"/>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7895" y="4292190"/>
            <a:ext cx="1079248" cy="536230"/>
          </a:xfrm>
          <a:prstGeom prst="rect">
            <a:avLst/>
          </a:prstGeom>
        </p:spPr>
      </p:pic>
      <p:pic>
        <p:nvPicPr>
          <p:cNvPr id="13" name="Picture 12"/>
          <p:cNvPicPr>
            <a:picLocks noChangeAspect="1"/>
          </p:cNvPicPr>
          <p:nvPr/>
        </p:nvPicPr>
        <p:blipFill>
          <a:blip r:embed="rId7"/>
          <a:stretch>
            <a:fillRect/>
          </a:stretch>
        </p:blipFill>
        <p:spPr>
          <a:xfrm>
            <a:off x="3191380" y="2887381"/>
            <a:ext cx="1644368" cy="1304154"/>
          </a:xfrm>
          <a:prstGeom prst="rect">
            <a:avLst/>
          </a:prstGeom>
        </p:spPr>
      </p:pic>
      <p:pic>
        <p:nvPicPr>
          <p:cNvPr id="14" name="Picture 13"/>
          <p:cNvPicPr>
            <a:picLocks noChangeAspect="1"/>
          </p:cNvPicPr>
          <p:nvPr/>
        </p:nvPicPr>
        <p:blipFill>
          <a:blip r:embed="rId8"/>
          <a:stretch>
            <a:fillRect/>
          </a:stretch>
        </p:blipFill>
        <p:spPr>
          <a:xfrm>
            <a:off x="3027122" y="5176205"/>
            <a:ext cx="1808626" cy="960833"/>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02990" y="918676"/>
            <a:ext cx="887901" cy="723871"/>
          </a:xfrm>
          <a:prstGeom prst="rect">
            <a:avLst/>
          </a:prstGeom>
        </p:spPr>
      </p:pic>
    </p:spTree>
    <p:extLst>
      <p:ext uri="{BB962C8B-B14F-4D97-AF65-F5344CB8AC3E}">
        <p14:creationId xmlns:p14="http://schemas.microsoft.com/office/powerpoint/2010/main" val="1020097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10"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1" grpId="0"/>
      <p:bldP spid="73" grpId="0" animBg="1"/>
      <p:bldP spid="74" grpId="0" animBg="1"/>
      <p:bldP spid="77" grpId="0" animBg="1"/>
      <p:bldP spid="78" grpId="0" animBg="1"/>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465"/>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latin typeface="Calibri"/>
              </a:rPr>
              <a:t>Field-Trial Specification</a:t>
            </a:r>
            <a:endParaRPr lang="en-US" sz="3600" dirty="0">
              <a:solidFill>
                <a:prstClr val="black"/>
              </a:solidFill>
              <a:latin typeface="Calibri"/>
            </a:endParaRPr>
          </a:p>
        </p:txBody>
      </p:sp>
      <p:cxnSp>
        <p:nvCxnSpPr>
          <p:cNvPr id="72" name="Elbow Connector 71"/>
          <p:cNvCxnSpPr/>
          <p:nvPr/>
        </p:nvCxnSpPr>
        <p:spPr>
          <a:xfrm flipH="1">
            <a:off x="3184738" y="2141696"/>
            <a:ext cx="90711" cy="457858"/>
          </a:xfrm>
          <a:prstGeom prst="bentConnector3">
            <a:avLst>
              <a:gd name="adj1" fmla="val -252009"/>
            </a:avLst>
          </a:prstGeom>
          <a:ln>
            <a:solidFill>
              <a:srgbClr val="953735"/>
            </a:solidFill>
          </a:ln>
        </p:spPr>
        <p:style>
          <a:lnRef idx="2">
            <a:schemeClr val="accent1"/>
          </a:lnRef>
          <a:fillRef idx="0">
            <a:schemeClr val="accent1"/>
          </a:fillRef>
          <a:effectRef idx="1">
            <a:schemeClr val="accent1"/>
          </a:effectRef>
          <a:fontRef idx="minor">
            <a:schemeClr val="tx1"/>
          </a:fontRef>
        </p:style>
      </p:cxnSp>
      <p:cxnSp>
        <p:nvCxnSpPr>
          <p:cNvPr id="70" name="Elbow Connector 69"/>
          <p:cNvCxnSpPr>
            <a:stCxn id="5" idx="3"/>
          </p:cNvCxnSpPr>
          <p:nvPr/>
        </p:nvCxnSpPr>
        <p:spPr>
          <a:xfrm flipH="1">
            <a:off x="3252642" y="2019557"/>
            <a:ext cx="51835" cy="647883"/>
          </a:xfrm>
          <a:prstGeom prst="bentConnector4">
            <a:avLst>
              <a:gd name="adj1" fmla="val -591014"/>
              <a:gd name="adj2" fmla="val 98167"/>
            </a:avLst>
          </a:prstGeom>
          <a:ln>
            <a:solidFill>
              <a:srgbClr val="953735"/>
            </a:solidFill>
          </a:ln>
        </p:spPr>
        <p:style>
          <a:lnRef idx="2">
            <a:schemeClr val="accent1"/>
          </a:lnRef>
          <a:fillRef idx="0">
            <a:schemeClr val="accent1"/>
          </a:fillRef>
          <a:effectRef idx="1">
            <a:schemeClr val="accent1"/>
          </a:effectRef>
          <a:fontRef idx="minor">
            <a:schemeClr val="tx1"/>
          </a:fontRef>
        </p:style>
      </p:cxnSp>
      <p:pic>
        <p:nvPicPr>
          <p:cNvPr id="4" name="Picture 3" descr="rack_42U.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322" y="1738155"/>
            <a:ext cx="2426412" cy="5095463"/>
          </a:xfrm>
          <a:prstGeom prst="rect">
            <a:avLst/>
          </a:prstGeom>
        </p:spPr>
      </p:pic>
      <p:sp>
        <p:nvSpPr>
          <p:cNvPr id="5" name="Rounded Rectangle 4"/>
          <p:cNvSpPr/>
          <p:nvPr/>
        </p:nvSpPr>
        <p:spPr>
          <a:xfrm>
            <a:off x="1322585" y="1861911"/>
            <a:ext cx="1981892" cy="3152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000000"/>
                </a:solidFill>
                <a:latin typeface="Calibri"/>
              </a:rPr>
              <a:t>Rack 1 Leaf 1</a:t>
            </a:r>
          </a:p>
        </p:txBody>
      </p:sp>
      <p:sp>
        <p:nvSpPr>
          <p:cNvPr id="6" name="Rounded Rectangle 5"/>
          <p:cNvSpPr/>
          <p:nvPr/>
        </p:nvSpPr>
        <p:spPr>
          <a:xfrm>
            <a:off x="1322585" y="2177202"/>
            <a:ext cx="1981892" cy="3152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000000"/>
                </a:solidFill>
                <a:latin typeface="Calibri"/>
              </a:rPr>
              <a:t>Rack 1 Leaf 2</a:t>
            </a:r>
          </a:p>
        </p:txBody>
      </p:sp>
      <p:sp>
        <p:nvSpPr>
          <p:cNvPr id="7" name="Rounded Rectangle 6"/>
          <p:cNvSpPr/>
          <p:nvPr/>
        </p:nvSpPr>
        <p:spPr>
          <a:xfrm>
            <a:off x="1322585" y="2492493"/>
            <a:ext cx="1981892" cy="315291"/>
          </a:xfrm>
          <a:prstGeom prst="round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prstClr val="white"/>
                </a:solidFill>
                <a:latin typeface="Calibri"/>
              </a:rPr>
              <a:t>GE L2 Switch</a:t>
            </a:r>
          </a:p>
        </p:txBody>
      </p:sp>
      <p:pic>
        <p:nvPicPr>
          <p:cNvPr id="10" name="Picture 9"/>
          <p:cNvPicPr>
            <a:picLocks noChangeAspect="1"/>
          </p:cNvPicPr>
          <p:nvPr/>
        </p:nvPicPr>
        <p:blipFill>
          <a:blip r:embed="rId3"/>
          <a:stretch>
            <a:fillRect/>
          </a:stretch>
        </p:blipFill>
        <p:spPr>
          <a:xfrm>
            <a:off x="1322585" y="3628495"/>
            <a:ext cx="1891181" cy="600424"/>
          </a:xfrm>
          <a:prstGeom prst="rect">
            <a:avLst/>
          </a:prstGeom>
        </p:spPr>
      </p:pic>
      <p:pic>
        <p:nvPicPr>
          <p:cNvPr id="9" name="Picture 8"/>
          <p:cNvPicPr>
            <a:picLocks noChangeAspect="1"/>
          </p:cNvPicPr>
          <p:nvPr/>
        </p:nvPicPr>
        <p:blipFill>
          <a:blip r:embed="rId3"/>
          <a:stretch>
            <a:fillRect/>
          </a:stretch>
        </p:blipFill>
        <p:spPr>
          <a:xfrm>
            <a:off x="1322585" y="3224619"/>
            <a:ext cx="1891181" cy="600424"/>
          </a:xfrm>
          <a:prstGeom prst="rect">
            <a:avLst/>
          </a:prstGeom>
        </p:spPr>
      </p:pic>
      <p:pic>
        <p:nvPicPr>
          <p:cNvPr id="8" name="Picture 7"/>
          <p:cNvPicPr>
            <a:picLocks noChangeAspect="1"/>
          </p:cNvPicPr>
          <p:nvPr/>
        </p:nvPicPr>
        <p:blipFill>
          <a:blip r:embed="rId3"/>
          <a:stretch>
            <a:fillRect/>
          </a:stretch>
        </p:blipFill>
        <p:spPr>
          <a:xfrm>
            <a:off x="1322585" y="2807785"/>
            <a:ext cx="1891181" cy="600424"/>
          </a:xfrm>
          <a:prstGeom prst="rect">
            <a:avLst/>
          </a:prstGeom>
        </p:spPr>
      </p:pic>
      <p:pic>
        <p:nvPicPr>
          <p:cNvPr id="11" name="Picture 10"/>
          <p:cNvPicPr>
            <a:picLocks noChangeAspect="1"/>
          </p:cNvPicPr>
          <p:nvPr/>
        </p:nvPicPr>
        <p:blipFill>
          <a:blip r:embed="rId3"/>
          <a:stretch>
            <a:fillRect/>
          </a:stretch>
        </p:blipFill>
        <p:spPr>
          <a:xfrm>
            <a:off x="1322585" y="6009665"/>
            <a:ext cx="1891181" cy="600424"/>
          </a:xfrm>
          <a:prstGeom prst="rect">
            <a:avLst/>
          </a:prstGeom>
        </p:spPr>
      </p:pic>
      <p:sp>
        <p:nvSpPr>
          <p:cNvPr id="41" name="Donut 40"/>
          <p:cNvSpPr/>
          <p:nvPr/>
        </p:nvSpPr>
        <p:spPr>
          <a:xfrm>
            <a:off x="457202" y="2650139"/>
            <a:ext cx="527663" cy="157646"/>
          </a:xfrm>
          <a:prstGeom prst="donu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cxnSp>
        <p:nvCxnSpPr>
          <p:cNvPr id="35" name="Elbow Connector 34"/>
          <p:cNvCxnSpPr/>
          <p:nvPr/>
        </p:nvCxnSpPr>
        <p:spPr>
          <a:xfrm flipH="1">
            <a:off x="3213766" y="2727887"/>
            <a:ext cx="90711" cy="457858"/>
          </a:xfrm>
          <a:prstGeom prst="bentConnector3">
            <a:avLst>
              <a:gd name="adj1" fmla="val -252009"/>
            </a:avLst>
          </a:prstGeom>
          <a:ln>
            <a:solidFill>
              <a:srgbClr val="953735"/>
            </a:solidFill>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2612" y="3224619"/>
            <a:ext cx="1410660" cy="1477328"/>
          </a:xfrm>
          <a:prstGeom prst="rect">
            <a:avLst/>
          </a:prstGeom>
          <a:noFill/>
        </p:spPr>
        <p:txBody>
          <a:bodyPr wrap="square" rtlCol="0">
            <a:spAutoFit/>
          </a:bodyPr>
          <a:lstStyle/>
          <a:p>
            <a:r>
              <a:rPr lang="en-US" dirty="0">
                <a:solidFill>
                  <a:srgbClr val="4F81BD"/>
                </a:solidFill>
                <a:latin typeface="Calibri"/>
              </a:rPr>
              <a:t>2 X 10GE</a:t>
            </a:r>
          </a:p>
          <a:p>
            <a:r>
              <a:rPr lang="en-US" dirty="0">
                <a:solidFill>
                  <a:srgbClr val="4F81BD"/>
                </a:solidFill>
                <a:latin typeface="Calibri"/>
              </a:rPr>
              <a:t>(bonded)</a:t>
            </a:r>
          </a:p>
          <a:p>
            <a:r>
              <a:rPr lang="en-US" dirty="0">
                <a:solidFill>
                  <a:srgbClr val="4F81BD"/>
                </a:solidFill>
                <a:latin typeface="Calibri"/>
              </a:rPr>
              <a:t>dual-homed server to ToRs (leafs)</a:t>
            </a:r>
          </a:p>
        </p:txBody>
      </p:sp>
      <p:sp>
        <p:nvSpPr>
          <p:cNvPr id="43" name="TextBox 42"/>
          <p:cNvSpPr txBox="1"/>
          <p:nvPr/>
        </p:nvSpPr>
        <p:spPr>
          <a:xfrm>
            <a:off x="3537734" y="2840278"/>
            <a:ext cx="1536635" cy="338554"/>
          </a:xfrm>
          <a:prstGeom prst="rect">
            <a:avLst/>
          </a:prstGeom>
          <a:noFill/>
        </p:spPr>
        <p:txBody>
          <a:bodyPr wrap="square" rtlCol="0">
            <a:spAutoFit/>
          </a:bodyPr>
          <a:lstStyle/>
          <a:p>
            <a:r>
              <a:rPr lang="en-US" sz="1600" dirty="0">
                <a:solidFill>
                  <a:srgbClr val="C0504D"/>
                </a:solidFill>
                <a:latin typeface="Calibri"/>
              </a:rPr>
              <a:t>1 X GE </a:t>
            </a:r>
            <a:r>
              <a:rPr lang="en-US" sz="1600" dirty="0" err="1">
                <a:solidFill>
                  <a:srgbClr val="C0504D"/>
                </a:solidFill>
                <a:latin typeface="Calibri"/>
              </a:rPr>
              <a:t>mgmt</a:t>
            </a:r>
            <a:endParaRPr lang="en-US" sz="1600" dirty="0">
              <a:solidFill>
                <a:srgbClr val="C0504D"/>
              </a:solidFill>
              <a:latin typeface="Calibri"/>
            </a:endParaRPr>
          </a:p>
        </p:txBody>
      </p:sp>
      <p:pic>
        <p:nvPicPr>
          <p:cNvPr id="44" name="Picture 43"/>
          <p:cNvPicPr>
            <a:picLocks noChangeAspect="1"/>
          </p:cNvPicPr>
          <p:nvPr/>
        </p:nvPicPr>
        <p:blipFill>
          <a:blip r:embed="rId3"/>
          <a:stretch>
            <a:fillRect/>
          </a:stretch>
        </p:blipFill>
        <p:spPr>
          <a:xfrm>
            <a:off x="1322584" y="5409241"/>
            <a:ext cx="1891181" cy="600424"/>
          </a:xfrm>
          <a:prstGeom prst="rect">
            <a:avLst/>
          </a:prstGeom>
        </p:spPr>
      </p:pic>
      <p:sp>
        <p:nvSpPr>
          <p:cNvPr id="45" name="Right Brace 44"/>
          <p:cNvSpPr/>
          <p:nvPr/>
        </p:nvSpPr>
        <p:spPr>
          <a:xfrm>
            <a:off x="3537734" y="3211861"/>
            <a:ext cx="285092" cy="33982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46" name="TextBox 45"/>
          <p:cNvSpPr txBox="1"/>
          <p:nvPr/>
        </p:nvSpPr>
        <p:spPr>
          <a:xfrm>
            <a:off x="3819694" y="4591410"/>
            <a:ext cx="1192203" cy="1200329"/>
          </a:xfrm>
          <a:prstGeom prst="rect">
            <a:avLst/>
          </a:prstGeom>
          <a:noFill/>
        </p:spPr>
        <p:txBody>
          <a:bodyPr wrap="square" rtlCol="0">
            <a:spAutoFit/>
          </a:bodyPr>
          <a:lstStyle/>
          <a:p>
            <a:r>
              <a:rPr lang="en-US" dirty="0">
                <a:solidFill>
                  <a:prstClr val="black"/>
                </a:solidFill>
                <a:latin typeface="Calibri"/>
              </a:rPr>
              <a:t>Rack includes</a:t>
            </a:r>
          </a:p>
          <a:p>
            <a:r>
              <a:rPr lang="en-US" dirty="0">
                <a:solidFill>
                  <a:prstClr val="black"/>
                </a:solidFill>
                <a:latin typeface="Calibri"/>
              </a:rPr>
              <a:t>OLTs</a:t>
            </a:r>
          </a:p>
          <a:p>
            <a:r>
              <a:rPr lang="en-US" dirty="0">
                <a:solidFill>
                  <a:prstClr val="black"/>
                </a:solidFill>
                <a:latin typeface="Calibri"/>
              </a:rPr>
              <a:t>Servers</a:t>
            </a:r>
          </a:p>
        </p:txBody>
      </p:sp>
      <p:pic>
        <p:nvPicPr>
          <p:cNvPr id="80" name="Picture 79" descr="rack_42U.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000" y="1738155"/>
            <a:ext cx="2426412" cy="5095462"/>
          </a:xfrm>
          <a:prstGeom prst="rect">
            <a:avLst/>
          </a:prstGeom>
        </p:spPr>
      </p:pic>
      <p:sp>
        <p:nvSpPr>
          <p:cNvPr id="83" name="Rounded Rectangle 82"/>
          <p:cNvSpPr/>
          <p:nvPr/>
        </p:nvSpPr>
        <p:spPr>
          <a:xfrm>
            <a:off x="5890263" y="2492493"/>
            <a:ext cx="1981892" cy="315291"/>
          </a:xfrm>
          <a:prstGeom prst="round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prstClr val="white"/>
                </a:solidFill>
                <a:latin typeface="Calibri"/>
              </a:rPr>
              <a:t>GE L2 Switch</a:t>
            </a:r>
          </a:p>
        </p:txBody>
      </p:sp>
      <p:pic>
        <p:nvPicPr>
          <p:cNvPr id="84" name="Picture 83"/>
          <p:cNvPicPr>
            <a:picLocks noChangeAspect="1"/>
          </p:cNvPicPr>
          <p:nvPr/>
        </p:nvPicPr>
        <p:blipFill>
          <a:blip r:embed="rId3"/>
          <a:stretch>
            <a:fillRect/>
          </a:stretch>
        </p:blipFill>
        <p:spPr>
          <a:xfrm>
            <a:off x="5890263" y="3628495"/>
            <a:ext cx="1891181" cy="600424"/>
          </a:xfrm>
          <a:prstGeom prst="rect">
            <a:avLst/>
          </a:prstGeom>
        </p:spPr>
      </p:pic>
      <p:pic>
        <p:nvPicPr>
          <p:cNvPr id="85" name="Picture 84"/>
          <p:cNvPicPr>
            <a:picLocks noChangeAspect="1"/>
          </p:cNvPicPr>
          <p:nvPr/>
        </p:nvPicPr>
        <p:blipFill>
          <a:blip r:embed="rId3"/>
          <a:stretch>
            <a:fillRect/>
          </a:stretch>
        </p:blipFill>
        <p:spPr>
          <a:xfrm>
            <a:off x="5890263" y="3224619"/>
            <a:ext cx="1891181" cy="600424"/>
          </a:xfrm>
          <a:prstGeom prst="rect">
            <a:avLst/>
          </a:prstGeom>
        </p:spPr>
      </p:pic>
      <p:pic>
        <p:nvPicPr>
          <p:cNvPr id="86" name="Picture 85"/>
          <p:cNvPicPr>
            <a:picLocks noChangeAspect="1"/>
          </p:cNvPicPr>
          <p:nvPr/>
        </p:nvPicPr>
        <p:blipFill>
          <a:blip r:embed="rId3"/>
          <a:stretch>
            <a:fillRect/>
          </a:stretch>
        </p:blipFill>
        <p:spPr>
          <a:xfrm>
            <a:off x="5890263" y="2807785"/>
            <a:ext cx="1891181" cy="600424"/>
          </a:xfrm>
          <a:prstGeom prst="rect">
            <a:avLst/>
          </a:prstGeom>
        </p:spPr>
      </p:pic>
      <p:pic>
        <p:nvPicPr>
          <p:cNvPr id="87" name="Picture 86"/>
          <p:cNvPicPr>
            <a:picLocks noChangeAspect="1"/>
          </p:cNvPicPr>
          <p:nvPr/>
        </p:nvPicPr>
        <p:blipFill>
          <a:blip r:embed="rId3"/>
          <a:stretch>
            <a:fillRect/>
          </a:stretch>
        </p:blipFill>
        <p:spPr>
          <a:xfrm>
            <a:off x="5890263" y="6009664"/>
            <a:ext cx="1891181" cy="600424"/>
          </a:xfrm>
          <a:prstGeom prst="rect">
            <a:avLst/>
          </a:prstGeom>
        </p:spPr>
      </p:pic>
      <p:pic>
        <p:nvPicPr>
          <p:cNvPr id="92" name="Picture 91"/>
          <p:cNvPicPr>
            <a:picLocks noChangeAspect="1"/>
          </p:cNvPicPr>
          <p:nvPr/>
        </p:nvPicPr>
        <p:blipFill>
          <a:blip r:embed="rId3"/>
          <a:stretch>
            <a:fillRect/>
          </a:stretch>
        </p:blipFill>
        <p:spPr>
          <a:xfrm>
            <a:off x="5890262" y="5409240"/>
            <a:ext cx="1891181" cy="600424"/>
          </a:xfrm>
          <a:prstGeom prst="rect">
            <a:avLst/>
          </a:prstGeom>
        </p:spPr>
      </p:pic>
      <p:sp>
        <p:nvSpPr>
          <p:cNvPr id="96" name="Rounded Rectangle 95"/>
          <p:cNvSpPr/>
          <p:nvPr/>
        </p:nvSpPr>
        <p:spPr>
          <a:xfrm>
            <a:off x="5830956" y="4872069"/>
            <a:ext cx="2054158" cy="488376"/>
          </a:xfrm>
          <a:prstGeom prst="roundRect">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7" name="Oval 96"/>
          <p:cNvSpPr/>
          <p:nvPr/>
        </p:nvSpPr>
        <p:spPr>
          <a:xfrm>
            <a:off x="5890264" y="4914575"/>
            <a:ext cx="705728" cy="40169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prstClr val="black"/>
                </a:solidFill>
                <a:latin typeface="Calibri"/>
              </a:rPr>
              <a:t>OVS</a:t>
            </a:r>
          </a:p>
        </p:txBody>
      </p:sp>
      <p:sp>
        <p:nvSpPr>
          <p:cNvPr id="98" name="Rounded Rectangle 97"/>
          <p:cNvSpPr/>
          <p:nvPr/>
        </p:nvSpPr>
        <p:spPr>
          <a:xfrm>
            <a:off x="6595992" y="4914575"/>
            <a:ext cx="427637" cy="40169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100" dirty="0">
                <a:solidFill>
                  <a:prstClr val="white"/>
                </a:solidFill>
                <a:latin typeface="Calibri"/>
              </a:rPr>
              <a:t>C</a:t>
            </a:r>
          </a:p>
        </p:txBody>
      </p:sp>
      <p:sp>
        <p:nvSpPr>
          <p:cNvPr id="99" name="Rounded Rectangle 98"/>
          <p:cNvSpPr/>
          <p:nvPr/>
        </p:nvSpPr>
        <p:spPr>
          <a:xfrm>
            <a:off x="7023629" y="4914575"/>
            <a:ext cx="427637" cy="40169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dirty="0">
                <a:solidFill>
                  <a:prstClr val="white"/>
                </a:solidFill>
                <a:latin typeface="Calibri"/>
              </a:rPr>
              <a:t>C</a:t>
            </a:r>
          </a:p>
        </p:txBody>
      </p:sp>
      <p:sp>
        <p:nvSpPr>
          <p:cNvPr id="100" name="Rounded Rectangle 99"/>
          <p:cNvSpPr/>
          <p:nvPr/>
        </p:nvSpPr>
        <p:spPr>
          <a:xfrm>
            <a:off x="7457477" y="4914575"/>
            <a:ext cx="427637" cy="4016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solidFill>
                  <a:prstClr val="white"/>
                </a:solidFill>
                <a:latin typeface="Calibri"/>
              </a:rPr>
              <a:t>VM</a:t>
            </a:r>
          </a:p>
        </p:txBody>
      </p:sp>
      <p:sp>
        <p:nvSpPr>
          <p:cNvPr id="47" name="Rounded Rectangle 46"/>
          <p:cNvSpPr/>
          <p:nvPr/>
        </p:nvSpPr>
        <p:spPr>
          <a:xfrm>
            <a:off x="1319898" y="1479222"/>
            <a:ext cx="1981892" cy="3152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000000"/>
                </a:solidFill>
                <a:latin typeface="Calibri"/>
              </a:rPr>
              <a:t>Spine 1</a:t>
            </a:r>
          </a:p>
        </p:txBody>
      </p:sp>
      <p:sp>
        <p:nvSpPr>
          <p:cNvPr id="50" name="Rounded Rectangle 49"/>
          <p:cNvSpPr/>
          <p:nvPr/>
        </p:nvSpPr>
        <p:spPr>
          <a:xfrm>
            <a:off x="5921527" y="1443716"/>
            <a:ext cx="1981892" cy="3152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000000"/>
                </a:solidFill>
                <a:latin typeface="Calibri"/>
              </a:rPr>
              <a:t>Spine 2</a:t>
            </a:r>
          </a:p>
        </p:txBody>
      </p:sp>
      <p:cxnSp>
        <p:nvCxnSpPr>
          <p:cNvPr id="12" name="Straight Connector 11"/>
          <p:cNvCxnSpPr>
            <a:stCxn id="47" idx="3"/>
            <a:endCxn id="48" idx="1"/>
          </p:cNvCxnSpPr>
          <p:nvPr/>
        </p:nvCxnSpPr>
        <p:spPr>
          <a:xfrm>
            <a:off x="3301790" y="1636868"/>
            <a:ext cx="2622424" cy="3471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49" idx="1"/>
          </p:cNvCxnSpPr>
          <p:nvPr/>
        </p:nvCxnSpPr>
        <p:spPr>
          <a:xfrm>
            <a:off x="3275449" y="1759007"/>
            <a:ext cx="2648765" cy="54033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0" idx="1"/>
            <a:endCxn id="5" idx="3"/>
          </p:cNvCxnSpPr>
          <p:nvPr/>
        </p:nvCxnSpPr>
        <p:spPr>
          <a:xfrm flipH="1">
            <a:off x="3304477" y="1601362"/>
            <a:ext cx="2617050" cy="41819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endCxn id="6" idx="3"/>
          </p:cNvCxnSpPr>
          <p:nvPr/>
        </p:nvCxnSpPr>
        <p:spPr>
          <a:xfrm flipH="1">
            <a:off x="3304477" y="1738155"/>
            <a:ext cx="2619737" cy="59669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838148" y="1309945"/>
            <a:ext cx="1536635" cy="338554"/>
          </a:xfrm>
          <a:prstGeom prst="rect">
            <a:avLst/>
          </a:prstGeom>
          <a:noFill/>
        </p:spPr>
        <p:txBody>
          <a:bodyPr wrap="square" rtlCol="0">
            <a:spAutoFit/>
          </a:bodyPr>
          <a:lstStyle/>
          <a:p>
            <a:r>
              <a:rPr lang="en-US" sz="1600" dirty="0">
                <a:solidFill>
                  <a:prstClr val="black"/>
                </a:solidFill>
                <a:latin typeface="Calibri"/>
              </a:rPr>
              <a:t>40G uplinks</a:t>
            </a:r>
          </a:p>
        </p:txBody>
      </p:sp>
      <p:cxnSp>
        <p:nvCxnSpPr>
          <p:cNvPr id="64" name="Elbow Connector 63"/>
          <p:cNvCxnSpPr/>
          <p:nvPr/>
        </p:nvCxnSpPr>
        <p:spPr>
          <a:xfrm flipH="1">
            <a:off x="7884367" y="1547003"/>
            <a:ext cx="51835" cy="647883"/>
          </a:xfrm>
          <a:prstGeom prst="bentConnector4">
            <a:avLst>
              <a:gd name="adj1" fmla="val -591014"/>
              <a:gd name="adj2" fmla="val 126438"/>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3" name="Elbow Connector 72"/>
          <p:cNvCxnSpPr/>
          <p:nvPr/>
        </p:nvCxnSpPr>
        <p:spPr>
          <a:xfrm flipH="1">
            <a:off x="7872155" y="1686964"/>
            <a:ext cx="51835" cy="647883"/>
          </a:xfrm>
          <a:prstGeom prst="bentConnector4">
            <a:avLst>
              <a:gd name="adj1" fmla="val -426092"/>
              <a:gd name="adj2" fmla="val 47278"/>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8" name="Rounded Rectangle 47"/>
          <p:cNvSpPr/>
          <p:nvPr/>
        </p:nvSpPr>
        <p:spPr>
          <a:xfrm>
            <a:off x="5924214" y="1826405"/>
            <a:ext cx="1981892" cy="3152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000000"/>
                </a:solidFill>
                <a:latin typeface="Calibri"/>
              </a:rPr>
              <a:t>Rack 2 Leaf 1</a:t>
            </a:r>
          </a:p>
        </p:txBody>
      </p:sp>
      <p:sp>
        <p:nvSpPr>
          <p:cNvPr id="49" name="Rounded Rectangle 48"/>
          <p:cNvSpPr/>
          <p:nvPr/>
        </p:nvSpPr>
        <p:spPr>
          <a:xfrm>
            <a:off x="5924214" y="2141696"/>
            <a:ext cx="1981892" cy="3152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000000"/>
                </a:solidFill>
                <a:latin typeface="Calibri"/>
              </a:rPr>
              <a:t>Rack 2 Leaf 2</a:t>
            </a:r>
          </a:p>
        </p:txBody>
      </p:sp>
      <p:cxnSp>
        <p:nvCxnSpPr>
          <p:cNvPr id="89" name="Elbow Connector 88"/>
          <p:cNvCxnSpPr/>
          <p:nvPr/>
        </p:nvCxnSpPr>
        <p:spPr>
          <a:xfrm rot="10800000" flipV="1">
            <a:off x="1322585" y="2068401"/>
            <a:ext cx="12700" cy="1088440"/>
          </a:xfrm>
          <a:prstGeom prst="bentConnector3">
            <a:avLst>
              <a:gd name="adj1" fmla="val 5065189"/>
            </a:avLst>
          </a:prstGeom>
        </p:spPr>
        <p:style>
          <a:lnRef idx="2">
            <a:schemeClr val="accent1"/>
          </a:lnRef>
          <a:fillRef idx="0">
            <a:schemeClr val="accent1"/>
          </a:fillRef>
          <a:effectRef idx="1">
            <a:schemeClr val="accent1"/>
          </a:effectRef>
          <a:fontRef idx="minor">
            <a:schemeClr val="tx1"/>
          </a:fontRef>
        </p:style>
      </p:cxnSp>
      <p:cxnSp>
        <p:nvCxnSpPr>
          <p:cNvPr id="90" name="Elbow Connector 89"/>
          <p:cNvCxnSpPr/>
          <p:nvPr/>
        </p:nvCxnSpPr>
        <p:spPr>
          <a:xfrm rot="10800000" flipH="1" flipV="1">
            <a:off x="1322585" y="2395902"/>
            <a:ext cx="12700" cy="619833"/>
          </a:xfrm>
          <a:prstGeom prst="bentConnector4">
            <a:avLst>
              <a:gd name="adj1" fmla="val -3840748"/>
              <a:gd name="adj2" fmla="val 106619"/>
            </a:avLst>
          </a:prstGeom>
        </p:spPr>
        <p:style>
          <a:lnRef idx="2">
            <a:schemeClr val="accent1"/>
          </a:lnRef>
          <a:fillRef idx="0">
            <a:schemeClr val="accent1"/>
          </a:fillRef>
          <a:effectRef idx="1">
            <a:schemeClr val="accent1"/>
          </a:effectRef>
          <a:fontRef idx="minor">
            <a:schemeClr val="tx1"/>
          </a:fontRef>
        </p:style>
      </p:cxnSp>
      <p:cxnSp>
        <p:nvCxnSpPr>
          <p:cNvPr id="93" name="Elbow Connector 92"/>
          <p:cNvCxnSpPr/>
          <p:nvPr/>
        </p:nvCxnSpPr>
        <p:spPr>
          <a:xfrm rot="10800000" flipH="1" flipV="1">
            <a:off x="1307196" y="1616327"/>
            <a:ext cx="12700" cy="619833"/>
          </a:xfrm>
          <a:prstGeom prst="bentConnector4">
            <a:avLst>
              <a:gd name="adj1" fmla="val -2494504"/>
              <a:gd name="adj2" fmla="val 106619"/>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1" name="Elbow Connector 100"/>
          <p:cNvCxnSpPr/>
          <p:nvPr/>
        </p:nvCxnSpPr>
        <p:spPr>
          <a:xfrm rot="10800000" flipH="1" flipV="1">
            <a:off x="1319898" y="1734555"/>
            <a:ext cx="18066" cy="226619"/>
          </a:xfrm>
          <a:prstGeom prst="bentConnector4">
            <a:avLst>
              <a:gd name="adj1" fmla="val -1265360"/>
              <a:gd name="adj2" fmla="val 84782"/>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1636456" y="685381"/>
            <a:ext cx="5727594" cy="369332"/>
          </a:xfrm>
          <a:prstGeom prst="rect">
            <a:avLst/>
          </a:prstGeom>
          <a:noFill/>
        </p:spPr>
        <p:txBody>
          <a:bodyPr wrap="square" rtlCol="0">
            <a:spAutoFit/>
          </a:bodyPr>
          <a:lstStyle/>
          <a:p>
            <a:pPr algn="ctr"/>
            <a:r>
              <a:rPr lang="en-US">
                <a:solidFill>
                  <a:prstClr val="black"/>
                </a:solidFill>
                <a:latin typeface="Calibri"/>
              </a:rPr>
              <a:t>2 racks, 2 ToRs/rack, 2 spines, servers dual homed to ToRs</a:t>
            </a:r>
          </a:p>
        </p:txBody>
      </p:sp>
    </p:spTree>
    <p:extLst>
      <p:ext uri="{BB962C8B-B14F-4D97-AF65-F5344CB8AC3E}">
        <p14:creationId xmlns:p14="http://schemas.microsoft.com/office/powerpoint/2010/main" val="28802094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26" y="856358"/>
            <a:ext cx="6803784" cy="5509200"/>
          </a:xfrm>
          <a:prstGeom prst="rect">
            <a:avLst/>
          </a:prstGeom>
          <a:noFill/>
        </p:spPr>
        <p:txBody>
          <a:bodyPr wrap="square" rtlCol="0">
            <a:spAutoFit/>
          </a:bodyPr>
          <a:lstStyle/>
          <a:p>
            <a:pPr marL="285750" indent="-285750">
              <a:buFont typeface="Arial"/>
              <a:buChar char="•"/>
            </a:pPr>
            <a:r>
              <a:rPr lang="en-US" sz="3200" b="1"/>
              <a:t>OpenFlow 1.3</a:t>
            </a:r>
          </a:p>
          <a:p>
            <a:pPr marL="285750" indent="-285750">
              <a:buFont typeface="Arial"/>
              <a:buChar char="•"/>
            </a:pPr>
            <a:endParaRPr lang="en-US" sz="3200"/>
          </a:p>
          <a:p>
            <a:pPr marL="285750" indent="-285750">
              <a:buFont typeface="Arial"/>
              <a:buChar char="•"/>
            </a:pPr>
            <a:r>
              <a:rPr lang="en-US" sz="3200">
                <a:solidFill>
                  <a:schemeClr val="tx1">
                    <a:lumMod val="65000"/>
                    <a:lumOff val="35000"/>
                  </a:schemeClr>
                </a:solidFill>
              </a:rPr>
              <a:t>Segment Routing </a:t>
            </a:r>
          </a:p>
          <a:p>
            <a:pPr marL="285750" indent="-285750">
              <a:buFont typeface="Arial"/>
              <a:buChar char="•"/>
            </a:pPr>
            <a:endParaRPr lang="en-US" sz="3200">
              <a:solidFill>
                <a:schemeClr val="tx1">
                  <a:lumMod val="65000"/>
                  <a:lumOff val="35000"/>
                </a:schemeClr>
              </a:solidFill>
            </a:endParaRPr>
          </a:p>
          <a:p>
            <a:pPr marL="285750" indent="-285750">
              <a:buFont typeface="Arial"/>
              <a:buChar char="•"/>
            </a:pPr>
            <a:r>
              <a:rPr lang="en-US" sz="3200">
                <a:solidFill>
                  <a:schemeClr val="tx1">
                    <a:lumMod val="65000"/>
                    <a:lumOff val="35000"/>
                  </a:schemeClr>
                </a:solidFill>
              </a:rPr>
              <a:t>Leaf-Spine Fabric</a:t>
            </a:r>
          </a:p>
          <a:p>
            <a:pPr marL="285750" indent="-285750">
              <a:buFont typeface="Arial"/>
              <a:buChar char="•"/>
            </a:pPr>
            <a:endParaRPr lang="en-US" sz="3200">
              <a:solidFill>
                <a:schemeClr val="tx1">
                  <a:lumMod val="65000"/>
                  <a:lumOff val="35000"/>
                </a:schemeClr>
              </a:solidFill>
            </a:endParaRPr>
          </a:p>
          <a:p>
            <a:pPr marL="285750" indent="-285750">
              <a:buFont typeface="Arial"/>
              <a:buChar char="•"/>
            </a:pPr>
            <a:r>
              <a:rPr lang="en-US" sz="3200">
                <a:solidFill>
                  <a:schemeClr val="tx1">
                    <a:lumMod val="65000"/>
                    <a:lumOff val="35000"/>
                  </a:schemeClr>
                </a:solidFill>
              </a:rPr>
              <a:t>Broadcom’s OF-DPA</a:t>
            </a:r>
          </a:p>
          <a:p>
            <a:pPr marL="285750" indent="-285750">
              <a:buFont typeface="Arial"/>
              <a:buChar char="•"/>
            </a:pPr>
            <a:endParaRPr lang="en-US" sz="3200">
              <a:solidFill>
                <a:schemeClr val="tx1">
                  <a:lumMod val="65000"/>
                  <a:lumOff val="35000"/>
                </a:schemeClr>
              </a:solidFill>
            </a:endParaRPr>
          </a:p>
          <a:p>
            <a:pPr marL="285750" indent="-285750">
              <a:buFont typeface="Arial"/>
              <a:buChar char="•"/>
            </a:pPr>
            <a:r>
              <a:rPr lang="en-US" sz="3200">
                <a:solidFill>
                  <a:schemeClr val="tx1">
                    <a:lumMod val="65000"/>
                    <a:lumOff val="35000"/>
                  </a:schemeClr>
                </a:solidFill>
              </a:rPr>
              <a:t>Analytics driven Traffic Engineering</a:t>
            </a:r>
          </a:p>
          <a:p>
            <a:pPr marL="285750" indent="-285750">
              <a:buFont typeface="Arial"/>
              <a:buChar char="•"/>
            </a:pPr>
            <a:endParaRPr lang="en-US" sz="3200">
              <a:solidFill>
                <a:schemeClr val="tx1">
                  <a:lumMod val="65000"/>
                  <a:lumOff val="35000"/>
                </a:schemeClr>
              </a:solidFill>
            </a:endParaRPr>
          </a:p>
          <a:p>
            <a:pPr marL="285750" indent="-285750">
              <a:buFont typeface="Arial"/>
              <a:buChar char="•"/>
            </a:pPr>
            <a:r>
              <a:rPr lang="en-US" sz="3200">
                <a:solidFill>
                  <a:schemeClr val="tx1">
                    <a:lumMod val="65000"/>
                    <a:lumOff val="35000"/>
                  </a:schemeClr>
                </a:solidFill>
              </a:rPr>
              <a:t>ONOS &amp; Flow-Objectiv</a:t>
            </a:r>
            <a:r>
              <a:rPr lang="en-US" sz="3200"/>
              <a:t>es</a:t>
            </a:r>
          </a:p>
        </p:txBody>
      </p:sp>
      <p:sp>
        <p:nvSpPr>
          <p:cNvPr id="3" name="Title 1"/>
          <p:cNvSpPr txBox="1">
            <a:spLocks/>
          </p:cNvSpPr>
          <p:nvPr/>
        </p:nvSpPr>
        <p:spPr>
          <a:xfrm>
            <a:off x="457200" y="60465"/>
            <a:ext cx="8229600" cy="6249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latin typeface="Calibri"/>
              </a:rPr>
              <a:t>Outline</a:t>
            </a:r>
            <a:endParaRPr lang="en-US" sz="3600" dirty="0">
              <a:solidFill>
                <a:prstClr val="black"/>
              </a:solidFill>
              <a:latin typeface="Calibri"/>
            </a:endParaRPr>
          </a:p>
        </p:txBody>
      </p:sp>
    </p:spTree>
    <p:extLst>
      <p:ext uri="{BB962C8B-B14F-4D97-AF65-F5344CB8AC3E}">
        <p14:creationId xmlns:p14="http://schemas.microsoft.com/office/powerpoint/2010/main" val="271216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p:txBody>
          <a:bodyPr>
            <a:normAutofit fontScale="90000"/>
          </a:bodyPr>
          <a:lstStyle/>
          <a:p>
            <a:pPr eaLnBrk="1" hangingPunct="1"/>
            <a:r>
              <a:rPr lang="en-US" sz="3900" dirty="0" smtClean="0">
                <a:latin typeface="Calibri" charset="0"/>
              </a:rPr>
              <a:t>The single flow table abstraction</a:t>
            </a:r>
            <a:endParaRPr lang="en-US" sz="2700" dirty="0">
              <a:latin typeface="Calibri" charset="0"/>
            </a:endParaRPr>
          </a:p>
        </p:txBody>
      </p:sp>
      <p:sp>
        <p:nvSpPr>
          <p:cNvPr id="36" name="Slide Number Placeholder 35"/>
          <p:cNvSpPr>
            <a:spLocks noGrp="1"/>
          </p:cNvSpPr>
          <p:nvPr>
            <p:ph type="sldNum" sz="quarter" idx="11"/>
          </p:nvPr>
        </p:nvSpPr>
        <p:spPr>
          <a:prstGeom prst="rect">
            <a:avLst/>
          </a:prstGeom>
        </p:spPr>
        <p:txBody>
          <a:bodyPr/>
          <a:lstStyle/>
          <a:p>
            <a:fld id="{C04D192A-DDA5-9648-BA9F-AC95E58AFE9C}" type="slidenum">
              <a:rPr lang="en-US">
                <a:latin typeface="Calibri"/>
              </a:rPr>
              <a:pPr/>
              <a:t>8</a:t>
            </a:fld>
            <a:endParaRPr lang="en-US">
              <a:latin typeface="Calibri"/>
            </a:endParaRPr>
          </a:p>
        </p:txBody>
      </p:sp>
      <p:sp>
        <p:nvSpPr>
          <p:cNvPr id="52226" name="Rectangle 2"/>
          <p:cNvSpPr>
            <a:spLocks/>
          </p:cNvSpPr>
          <p:nvPr/>
        </p:nvSpPr>
        <p:spPr bwMode="auto">
          <a:xfrm>
            <a:off x="785813" y="4827100"/>
            <a:ext cx="698500" cy="471488"/>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27" name="Rectangle 3"/>
          <p:cNvSpPr>
            <a:spLocks/>
          </p:cNvSpPr>
          <p:nvPr/>
        </p:nvSpPr>
        <p:spPr bwMode="auto">
          <a:xfrm>
            <a:off x="831851" y="4782650"/>
            <a:ext cx="579437" cy="517525"/>
          </a:xfrm>
          <a:prstGeom prst="rect">
            <a:avLst/>
          </a:prstGeom>
          <a:noFill/>
          <a:ln w="12700">
            <a:noFill/>
            <a:miter lim="800000"/>
            <a:headEnd/>
            <a:tailEnd/>
          </a:ln>
        </p:spPr>
        <p:txBody>
          <a:bodyPr lIns="0" tIns="0" rIns="0" bIns="0" anchor="ctr">
            <a:prstTxWarp prst="textNoShape">
              <a:avLst/>
            </a:prstTxWarp>
            <a:spAutoFit/>
          </a:bodyPr>
          <a:lstStyle/>
          <a:p>
            <a:r>
              <a:rPr lang="en-US" sz="1700">
                <a:solidFill>
                  <a:prstClr val="black"/>
                </a:solidFill>
                <a:latin typeface="Calibri"/>
              </a:rPr>
              <a:t>Switch</a:t>
            </a:r>
          </a:p>
          <a:p>
            <a:r>
              <a:rPr lang="en-US" sz="1700">
                <a:solidFill>
                  <a:prstClr val="black"/>
                </a:solidFill>
                <a:latin typeface="Calibri"/>
              </a:rPr>
              <a:t>Port</a:t>
            </a:r>
          </a:p>
        </p:txBody>
      </p:sp>
      <p:sp>
        <p:nvSpPr>
          <p:cNvPr id="52228" name="Rectangle 4"/>
          <p:cNvSpPr>
            <a:spLocks/>
          </p:cNvSpPr>
          <p:nvPr/>
        </p:nvSpPr>
        <p:spPr bwMode="auto">
          <a:xfrm>
            <a:off x="2735263" y="4828688"/>
            <a:ext cx="700088"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29" name="Rectangle 5"/>
          <p:cNvSpPr>
            <a:spLocks/>
          </p:cNvSpPr>
          <p:nvPr/>
        </p:nvSpPr>
        <p:spPr bwMode="auto">
          <a:xfrm>
            <a:off x="2871788" y="4783262"/>
            <a:ext cx="425450" cy="517525"/>
          </a:xfrm>
          <a:prstGeom prst="rect">
            <a:avLst/>
          </a:prstGeom>
          <a:noFill/>
          <a:ln w="12700">
            <a:noFill/>
            <a:miter lim="800000"/>
            <a:headEnd/>
            <a:tailEnd/>
          </a:ln>
        </p:spPr>
        <p:txBody>
          <a:bodyPr wrap="none" lIns="0" tIns="0" rIns="0" bIns="0" anchor="ctr">
            <a:prstTxWarp prst="textNoShape">
              <a:avLst/>
            </a:prstTxWarp>
            <a:spAutoFit/>
          </a:bodyPr>
          <a:lstStyle/>
          <a:p>
            <a:r>
              <a:rPr lang="en-US" sz="1700">
                <a:solidFill>
                  <a:prstClr val="black"/>
                </a:solidFill>
                <a:latin typeface="Calibri"/>
              </a:rPr>
              <a:t>MAC</a:t>
            </a:r>
          </a:p>
          <a:p>
            <a:r>
              <a:rPr lang="en-US" sz="1700">
                <a:solidFill>
                  <a:prstClr val="black"/>
                </a:solidFill>
                <a:latin typeface="Calibri"/>
              </a:rPr>
              <a:t>src</a:t>
            </a:r>
          </a:p>
        </p:txBody>
      </p:sp>
      <p:sp>
        <p:nvSpPr>
          <p:cNvPr id="52230" name="Rectangle 6"/>
          <p:cNvSpPr>
            <a:spLocks/>
          </p:cNvSpPr>
          <p:nvPr/>
        </p:nvSpPr>
        <p:spPr bwMode="auto">
          <a:xfrm>
            <a:off x="3435351" y="4828688"/>
            <a:ext cx="69850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31" name="Rectangle 7"/>
          <p:cNvSpPr>
            <a:spLocks/>
          </p:cNvSpPr>
          <p:nvPr/>
        </p:nvSpPr>
        <p:spPr bwMode="auto">
          <a:xfrm>
            <a:off x="3541713" y="4783262"/>
            <a:ext cx="425450" cy="517525"/>
          </a:xfrm>
          <a:prstGeom prst="rect">
            <a:avLst/>
          </a:prstGeom>
          <a:noFill/>
          <a:ln w="12700">
            <a:noFill/>
            <a:miter lim="800000"/>
            <a:headEnd/>
            <a:tailEnd/>
          </a:ln>
        </p:spPr>
        <p:txBody>
          <a:bodyPr wrap="none" lIns="0" tIns="0" rIns="0" bIns="0" anchor="ctr">
            <a:prstTxWarp prst="textNoShape">
              <a:avLst/>
            </a:prstTxWarp>
            <a:spAutoFit/>
          </a:bodyPr>
          <a:lstStyle/>
          <a:p>
            <a:r>
              <a:rPr lang="en-US" sz="1700" dirty="0">
                <a:solidFill>
                  <a:prstClr val="black"/>
                </a:solidFill>
                <a:latin typeface="Calibri"/>
              </a:rPr>
              <a:t>MAC</a:t>
            </a:r>
          </a:p>
          <a:p>
            <a:r>
              <a:rPr lang="en-US" sz="1700" dirty="0" err="1">
                <a:solidFill>
                  <a:prstClr val="black"/>
                </a:solidFill>
                <a:latin typeface="Calibri"/>
              </a:rPr>
              <a:t>dst</a:t>
            </a:r>
            <a:endParaRPr lang="en-US" sz="1700" dirty="0">
              <a:solidFill>
                <a:prstClr val="black"/>
              </a:solidFill>
              <a:latin typeface="Calibri"/>
            </a:endParaRPr>
          </a:p>
        </p:txBody>
      </p:sp>
      <p:sp>
        <p:nvSpPr>
          <p:cNvPr id="52232" name="Rectangle 8"/>
          <p:cNvSpPr>
            <a:spLocks/>
          </p:cNvSpPr>
          <p:nvPr/>
        </p:nvSpPr>
        <p:spPr bwMode="auto">
          <a:xfrm>
            <a:off x="4106863" y="4828688"/>
            <a:ext cx="69850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33" name="Rectangle 9"/>
          <p:cNvSpPr>
            <a:spLocks/>
          </p:cNvSpPr>
          <p:nvPr/>
        </p:nvSpPr>
        <p:spPr bwMode="auto">
          <a:xfrm>
            <a:off x="4279901" y="4774713"/>
            <a:ext cx="392112" cy="517525"/>
          </a:xfrm>
          <a:prstGeom prst="rect">
            <a:avLst/>
          </a:prstGeom>
          <a:noFill/>
          <a:ln w="12700">
            <a:noFill/>
            <a:miter lim="800000"/>
            <a:headEnd/>
            <a:tailEnd/>
          </a:ln>
        </p:spPr>
        <p:txBody>
          <a:bodyPr wrap="none" lIns="0" tIns="0" rIns="0" bIns="0" anchor="ctr">
            <a:prstTxWarp prst="textNoShape">
              <a:avLst/>
            </a:prstTxWarp>
            <a:spAutoFit/>
          </a:bodyPr>
          <a:lstStyle/>
          <a:p>
            <a:r>
              <a:rPr lang="en-US" sz="1700">
                <a:solidFill>
                  <a:prstClr val="black"/>
                </a:solidFill>
                <a:latin typeface="Calibri"/>
              </a:rPr>
              <a:t>Eth</a:t>
            </a:r>
          </a:p>
          <a:p>
            <a:r>
              <a:rPr lang="en-US" sz="1700">
                <a:solidFill>
                  <a:prstClr val="black"/>
                </a:solidFill>
                <a:latin typeface="Calibri"/>
              </a:rPr>
              <a:t>type</a:t>
            </a:r>
          </a:p>
        </p:txBody>
      </p:sp>
      <p:sp>
        <p:nvSpPr>
          <p:cNvPr id="52234" name="Rectangle 10"/>
          <p:cNvSpPr>
            <a:spLocks/>
          </p:cNvSpPr>
          <p:nvPr/>
        </p:nvSpPr>
        <p:spPr bwMode="auto">
          <a:xfrm>
            <a:off x="1476376" y="4828688"/>
            <a:ext cx="69850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35" name="Rectangle 11"/>
          <p:cNvSpPr>
            <a:spLocks/>
          </p:cNvSpPr>
          <p:nvPr/>
        </p:nvSpPr>
        <p:spPr bwMode="auto">
          <a:xfrm>
            <a:off x="1580295" y="4784849"/>
            <a:ext cx="477838" cy="515938"/>
          </a:xfrm>
          <a:prstGeom prst="rect">
            <a:avLst/>
          </a:prstGeom>
          <a:noFill/>
          <a:ln w="12700">
            <a:noFill/>
            <a:miter lim="800000"/>
            <a:headEnd/>
            <a:tailEnd/>
          </a:ln>
        </p:spPr>
        <p:txBody>
          <a:bodyPr wrap="none" lIns="0" tIns="0" rIns="0" bIns="0" anchor="ctr">
            <a:prstTxWarp prst="textNoShape">
              <a:avLst/>
            </a:prstTxWarp>
            <a:spAutoFit/>
          </a:bodyPr>
          <a:lstStyle/>
          <a:p>
            <a:r>
              <a:rPr lang="en-US" sz="1700" dirty="0">
                <a:solidFill>
                  <a:prstClr val="black"/>
                </a:solidFill>
                <a:latin typeface="Calibri"/>
              </a:rPr>
              <a:t>VLAN</a:t>
            </a:r>
          </a:p>
          <a:p>
            <a:r>
              <a:rPr lang="en-US" sz="1700" dirty="0">
                <a:solidFill>
                  <a:prstClr val="black"/>
                </a:solidFill>
                <a:latin typeface="Calibri"/>
              </a:rPr>
              <a:t>ID</a:t>
            </a:r>
          </a:p>
        </p:txBody>
      </p:sp>
      <p:sp>
        <p:nvSpPr>
          <p:cNvPr id="52236" name="Rectangle 12"/>
          <p:cNvSpPr>
            <a:spLocks/>
          </p:cNvSpPr>
          <p:nvPr/>
        </p:nvSpPr>
        <p:spPr bwMode="auto">
          <a:xfrm>
            <a:off x="4797426" y="4828688"/>
            <a:ext cx="59055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37" name="Rectangle 13"/>
          <p:cNvSpPr>
            <a:spLocks/>
          </p:cNvSpPr>
          <p:nvPr/>
        </p:nvSpPr>
        <p:spPr bwMode="auto">
          <a:xfrm>
            <a:off x="4986338" y="4786925"/>
            <a:ext cx="265113" cy="515937"/>
          </a:xfrm>
          <a:prstGeom prst="rect">
            <a:avLst/>
          </a:prstGeom>
          <a:noFill/>
          <a:ln w="12700">
            <a:noFill/>
            <a:miter lim="800000"/>
            <a:headEnd/>
            <a:tailEnd/>
          </a:ln>
        </p:spPr>
        <p:txBody>
          <a:bodyPr wrap="none" lIns="0" tIns="0" rIns="0" bIns="0" anchor="ctr">
            <a:prstTxWarp prst="textNoShape">
              <a:avLst/>
            </a:prstTxWarp>
            <a:spAutoFit/>
          </a:bodyPr>
          <a:lstStyle/>
          <a:p>
            <a:r>
              <a:rPr lang="en-US" sz="1700" dirty="0">
                <a:solidFill>
                  <a:prstClr val="black"/>
                </a:solidFill>
                <a:latin typeface="Calibri"/>
              </a:rPr>
              <a:t>IP</a:t>
            </a:r>
          </a:p>
          <a:p>
            <a:r>
              <a:rPr lang="en-US" sz="1700" dirty="0" err="1">
                <a:solidFill>
                  <a:prstClr val="black"/>
                </a:solidFill>
                <a:latin typeface="Calibri"/>
              </a:rPr>
              <a:t>Src</a:t>
            </a:r>
            <a:endParaRPr lang="en-US" sz="1700" dirty="0">
              <a:solidFill>
                <a:prstClr val="black"/>
              </a:solidFill>
              <a:latin typeface="Calibri"/>
            </a:endParaRPr>
          </a:p>
        </p:txBody>
      </p:sp>
      <p:sp>
        <p:nvSpPr>
          <p:cNvPr id="52238" name="Rectangle 14"/>
          <p:cNvSpPr>
            <a:spLocks/>
          </p:cNvSpPr>
          <p:nvPr/>
        </p:nvSpPr>
        <p:spPr bwMode="auto">
          <a:xfrm>
            <a:off x="5389563" y="4828688"/>
            <a:ext cx="57785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39" name="Rectangle 15"/>
          <p:cNvSpPr>
            <a:spLocks/>
          </p:cNvSpPr>
          <p:nvPr/>
        </p:nvSpPr>
        <p:spPr bwMode="auto">
          <a:xfrm>
            <a:off x="5553076" y="4786925"/>
            <a:ext cx="290512" cy="515937"/>
          </a:xfrm>
          <a:prstGeom prst="rect">
            <a:avLst/>
          </a:prstGeom>
          <a:noFill/>
          <a:ln w="12700">
            <a:noFill/>
            <a:miter lim="800000"/>
            <a:headEnd/>
            <a:tailEnd/>
          </a:ln>
        </p:spPr>
        <p:txBody>
          <a:bodyPr wrap="none" lIns="0" tIns="0" rIns="0" bIns="0" anchor="ctr">
            <a:prstTxWarp prst="textNoShape">
              <a:avLst/>
            </a:prstTxWarp>
            <a:spAutoFit/>
          </a:bodyPr>
          <a:lstStyle/>
          <a:p>
            <a:r>
              <a:rPr lang="en-US" sz="1700">
                <a:solidFill>
                  <a:prstClr val="black"/>
                </a:solidFill>
                <a:latin typeface="Calibri"/>
              </a:rPr>
              <a:t>IP</a:t>
            </a:r>
          </a:p>
          <a:p>
            <a:r>
              <a:rPr lang="en-US" sz="1700">
                <a:solidFill>
                  <a:prstClr val="black"/>
                </a:solidFill>
                <a:latin typeface="Calibri"/>
              </a:rPr>
              <a:t>Dst</a:t>
            </a:r>
          </a:p>
        </p:txBody>
      </p:sp>
      <p:sp>
        <p:nvSpPr>
          <p:cNvPr id="52240" name="Rectangle 16"/>
          <p:cNvSpPr>
            <a:spLocks/>
          </p:cNvSpPr>
          <p:nvPr/>
        </p:nvSpPr>
        <p:spPr bwMode="auto">
          <a:xfrm>
            <a:off x="6557963" y="4828688"/>
            <a:ext cx="55880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41" name="Rectangle 17"/>
          <p:cNvSpPr>
            <a:spLocks/>
          </p:cNvSpPr>
          <p:nvPr/>
        </p:nvSpPr>
        <p:spPr bwMode="auto">
          <a:xfrm>
            <a:off x="6640513" y="4786925"/>
            <a:ext cx="373063" cy="515937"/>
          </a:xfrm>
          <a:prstGeom prst="rect">
            <a:avLst/>
          </a:prstGeom>
          <a:noFill/>
          <a:ln w="12700">
            <a:noFill/>
            <a:miter lim="800000"/>
            <a:headEnd/>
            <a:tailEnd/>
          </a:ln>
        </p:spPr>
        <p:txBody>
          <a:bodyPr wrap="none" lIns="0" tIns="0" rIns="0" bIns="0" anchor="ctr">
            <a:prstTxWarp prst="textNoShape">
              <a:avLst/>
            </a:prstTxWarp>
            <a:spAutoFit/>
          </a:bodyPr>
          <a:lstStyle/>
          <a:p>
            <a:r>
              <a:rPr lang="en-US" sz="1700" dirty="0">
                <a:solidFill>
                  <a:prstClr val="black"/>
                </a:solidFill>
                <a:latin typeface="Calibri"/>
              </a:rPr>
              <a:t>IP</a:t>
            </a:r>
          </a:p>
          <a:p>
            <a:r>
              <a:rPr lang="en-US" sz="1700" dirty="0">
                <a:solidFill>
                  <a:prstClr val="black"/>
                </a:solidFill>
                <a:latin typeface="Calibri"/>
              </a:rPr>
              <a:t>Prot</a:t>
            </a:r>
          </a:p>
        </p:txBody>
      </p:sp>
      <p:sp>
        <p:nvSpPr>
          <p:cNvPr id="52242" name="Rectangle 18"/>
          <p:cNvSpPr>
            <a:spLocks/>
          </p:cNvSpPr>
          <p:nvPr/>
        </p:nvSpPr>
        <p:spPr bwMode="auto">
          <a:xfrm>
            <a:off x="7116763" y="4828688"/>
            <a:ext cx="69850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43" name="Rectangle 19"/>
          <p:cNvSpPr>
            <a:spLocks/>
          </p:cNvSpPr>
          <p:nvPr/>
        </p:nvSpPr>
        <p:spPr bwMode="auto">
          <a:xfrm>
            <a:off x="7216776" y="4786925"/>
            <a:ext cx="458787" cy="515937"/>
          </a:xfrm>
          <a:prstGeom prst="rect">
            <a:avLst/>
          </a:prstGeom>
          <a:noFill/>
          <a:ln w="12700">
            <a:noFill/>
            <a:miter lim="800000"/>
            <a:headEnd/>
            <a:tailEnd/>
          </a:ln>
        </p:spPr>
        <p:txBody>
          <a:bodyPr wrap="none" lIns="0" tIns="0" rIns="0" bIns="0" anchor="ctr">
            <a:prstTxWarp prst="textNoShape">
              <a:avLst/>
            </a:prstTxWarp>
            <a:spAutoFit/>
          </a:bodyPr>
          <a:lstStyle/>
          <a:p>
            <a:r>
              <a:rPr lang="en-US" sz="1700" dirty="0">
                <a:solidFill>
                  <a:prstClr val="black"/>
                </a:solidFill>
                <a:latin typeface="Calibri"/>
              </a:rPr>
              <a:t>L4</a:t>
            </a:r>
          </a:p>
          <a:p>
            <a:r>
              <a:rPr lang="en-US" sz="1700" dirty="0">
                <a:solidFill>
                  <a:prstClr val="black"/>
                </a:solidFill>
                <a:latin typeface="Calibri"/>
              </a:rPr>
              <a:t>sport</a:t>
            </a:r>
          </a:p>
        </p:txBody>
      </p:sp>
      <p:sp>
        <p:nvSpPr>
          <p:cNvPr id="52244" name="Rectangle 20"/>
          <p:cNvSpPr>
            <a:spLocks/>
          </p:cNvSpPr>
          <p:nvPr/>
        </p:nvSpPr>
        <p:spPr bwMode="auto">
          <a:xfrm>
            <a:off x="7824788" y="4828688"/>
            <a:ext cx="69850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45" name="Rectangle 21"/>
          <p:cNvSpPr>
            <a:spLocks/>
          </p:cNvSpPr>
          <p:nvPr/>
        </p:nvSpPr>
        <p:spPr bwMode="auto">
          <a:xfrm>
            <a:off x="7905751" y="4786925"/>
            <a:ext cx="487362" cy="515937"/>
          </a:xfrm>
          <a:prstGeom prst="rect">
            <a:avLst/>
          </a:prstGeom>
          <a:noFill/>
          <a:ln w="12700">
            <a:noFill/>
            <a:miter lim="800000"/>
            <a:headEnd/>
            <a:tailEnd/>
          </a:ln>
        </p:spPr>
        <p:txBody>
          <a:bodyPr wrap="none" lIns="0" tIns="0" rIns="0" bIns="0" anchor="ctr">
            <a:prstTxWarp prst="textNoShape">
              <a:avLst/>
            </a:prstTxWarp>
            <a:spAutoFit/>
          </a:bodyPr>
          <a:lstStyle/>
          <a:p>
            <a:r>
              <a:rPr lang="en-US" sz="1700">
                <a:solidFill>
                  <a:prstClr val="black"/>
                </a:solidFill>
                <a:latin typeface="Calibri"/>
              </a:rPr>
              <a:t>L4</a:t>
            </a:r>
          </a:p>
          <a:p>
            <a:r>
              <a:rPr lang="en-US" sz="1700">
                <a:solidFill>
                  <a:prstClr val="black"/>
                </a:solidFill>
                <a:latin typeface="Calibri"/>
              </a:rPr>
              <a:t>dport</a:t>
            </a:r>
          </a:p>
        </p:txBody>
      </p:sp>
      <p:sp>
        <p:nvSpPr>
          <p:cNvPr id="52246" name="Rectangle 22"/>
          <p:cNvSpPr>
            <a:spLocks/>
          </p:cNvSpPr>
          <p:nvPr/>
        </p:nvSpPr>
        <p:spPr bwMode="auto">
          <a:xfrm>
            <a:off x="803276" y="1161563"/>
            <a:ext cx="1446212" cy="6873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47" name="Rectangle 23"/>
          <p:cNvSpPr>
            <a:spLocks/>
          </p:cNvSpPr>
          <p:nvPr/>
        </p:nvSpPr>
        <p:spPr bwMode="auto">
          <a:xfrm>
            <a:off x="1144588" y="1366350"/>
            <a:ext cx="411163" cy="274638"/>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prstClr val="black"/>
                </a:solidFill>
                <a:latin typeface="Calibri"/>
              </a:rPr>
              <a:t>Rule</a:t>
            </a:r>
          </a:p>
        </p:txBody>
      </p:sp>
      <p:sp>
        <p:nvSpPr>
          <p:cNvPr id="52248" name="Rectangle 24"/>
          <p:cNvSpPr>
            <a:spLocks/>
          </p:cNvSpPr>
          <p:nvPr/>
        </p:nvSpPr>
        <p:spPr bwMode="auto">
          <a:xfrm>
            <a:off x="2249488" y="1161563"/>
            <a:ext cx="1446213" cy="687387"/>
          </a:xfrm>
          <a:prstGeom prst="rect">
            <a:avLst/>
          </a:prstGeom>
          <a:solidFill>
            <a:srgbClr val="CBE97B"/>
          </a:solidFill>
          <a:ln w="12700">
            <a:solidFill>
              <a:srgbClr val="697D3A"/>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49" name="Rectangle 25"/>
          <p:cNvSpPr>
            <a:spLocks/>
          </p:cNvSpPr>
          <p:nvPr/>
        </p:nvSpPr>
        <p:spPr bwMode="auto">
          <a:xfrm>
            <a:off x="2422526" y="1366350"/>
            <a:ext cx="598487" cy="274638"/>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prstClr val="black"/>
                </a:solidFill>
                <a:latin typeface="Calibri"/>
              </a:rPr>
              <a:t>Action</a:t>
            </a:r>
          </a:p>
        </p:txBody>
      </p:sp>
      <p:sp>
        <p:nvSpPr>
          <p:cNvPr id="52250" name="Rectangle 26"/>
          <p:cNvSpPr>
            <a:spLocks/>
          </p:cNvSpPr>
          <p:nvPr/>
        </p:nvSpPr>
        <p:spPr bwMode="auto">
          <a:xfrm>
            <a:off x="3695701" y="1161563"/>
            <a:ext cx="1447800" cy="687387"/>
          </a:xfrm>
          <a:prstGeom prst="rect">
            <a:avLst/>
          </a:prstGeom>
          <a:solidFill>
            <a:srgbClr val="FA90AB"/>
          </a:solidFill>
          <a:ln w="12700">
            <a:solidFill>
              <a:srgbClr val="800000"/>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51" name="Rectangle 27"/>
          <p:cNvSpPr>
            <a:spLocks/>
          </p:cNvSpPr>
          <p:nvPr/>
        </p:nvSpPr>
        <p:spPr bwMode="auto">
          <a:xfrm>
            <a:off x="4016376" y="1366350"/>
            <a:ext cx="455612" cy="274638"/>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prstClr val="black"/>
                </a:solidFill>
                <a:latin typeface="Calibri"/>
              </a:rPr>
              <a:t>Stats</a:t>
            </a:r>
          </a:p>
        </p:txBody>
      </p:sp>
      <p:sp>
        <p:nvSpPr>
          <p:cNvPr id="52252" name="Rectangle 28"/>
          <p:cNvSpPr>
            <a:spLocks/>
          </p:cNvSpPr>
          <p:nvPr/>
        </p:nvSpPr>
        <p:spPr bwMode="auto">
          <a:xfrm>
            <a:off x="1901826" y="2626825"/>
            <a:ext cx="5634037" cy="1776413"/>
          </a:xfrm>
          <a:prstGeom prst="rect">
            <a:avLst/>
          </a:prstGeom>
          <a:solidFill>
            <a:srgbClr val="CBE97B"/>
          </a:solidFill>
          <a:ln w="12700">
            <a:solidFill>
              <a:srgbClr val="697D3A"/>
            </a:solidFill>
            <a:miter lim="800000"/>
            <a:headEnd/>
            <a:tailEnd/>
          </a:ln>
        </p:spPr>
        <p:txBody>
          <a:bodyPr lIns="0" tIns="0" rIns="0" bIns="0" anchor="ctr">
            <a:prstTxWarp prst="textNoShape">
              <a:avLst/>
            </a:prstTxWarp>
          </a:bodyPr>
          <a:lstStyle/>
          <a:p>
            <a:pPr marL="357188" indent="-330200">
              <a:buFontTx/>
              <a:buAutoNum type="arabicPeriod"/>
            </a:pPr>
            <a:r>
              <a:rPr lang="en-US" sz="2200">
                <a:solidFill>
                  <a:prstClr val="black"/>
                </a:solidFill>
                <a:latin typeface="Calibri"/>
              </a:rPr>
              <a:t>Forward packet to zero or more ports</a:t>
            </a:r>
          </a:p>
          <a:p>
            <a:pPr marL="357188" indent="-330200">
              <a:buFontTx/>
              <a:buAutoNum type="arabicPeriod"/>
            </a:pPr>
            <a:r>
              <a:rPr lang="en-US" sz="2200">
                <a:solidFill>
                  <a:prstClr val="black"/>
                </a:solidFill>
                <a:latin typeface="Calibri"/>
              </a:rPr>
              <a:t>Encapsulate and forward to controller</a:t>
            </a:r>
          </a:p>
          <a:p>
            <a:pPr marL="357188" indent="-330200">
              <a:buFontTx/>
              <a:buAutoNum type="arabicPeriod"/>
            </a:pPr>
            <a:r>
              <a:rPr lang="en-US" sz="2200">
                <a:solidFill>
                  <a:prstClr val="black"/>
                </a:solidFill>
                <a:latin typeface="Calibri"/>
              </a:rPr>
              <a:t>Send to normal processing pipeline</a:t>
            </a:r>
          </a:p>
          <a:p>
            <a:pPr marL="357188" indent="-330200">
              <a:buFontTx/>
              <a:buAutoNum type="arabicPeriod"/>
            </a:pPr>
            <a:r>
              <a:rPr lang="en-US" sz="2200">
                <a:solidFill>
                  <a:prstClr val="black"/>
                </a:solidFill>
                <a:latin typeface="Calibri"/>
              </a:rPr>
              <a:t>Modify Fields</a:t>
            </a:r>
          </a:p>
          <a:p>
            <a:pPr marL="357188" indent="-330200">
              <a:buFontTx/>
              <a:buAutoNum type="arabicPeriod"/>
            </a:pPr>
            <a:r>
              <a:rPr lang="en-US" sz="2200">
                <a:solidFill>
                  <a:srgbClr val="0000FF"/>
                </a:solidFill>
                <a:latin typeface="Calibri"/>
              </a:rPr>
              <a:t>Any extensions you add!</a:t>
            </a:r>
          </a:p>
        </p:txBody>
      </p:sp>
      <p:sp>
        <p:nvSpPr>
          <p:cNvPr id="52253" name="Rectangle 29"/>
          <p:cNvSpPr>
            <a:spLocks/>
          </p:cNvSpPr>
          <p:nvPr/>
        </p:nvSpPr>
        <p:spPr bwMode="auto">
          <a:xfrm>
            <a:off x="946151" y="5553401"/>
            <a:ext cx="7774589" cy="553998"/>
          </a:xfrm>
          <a:prstGeom prst="rect">
            <a:avLst/>
          </a:prstGeom>
          <a:noFill/>
          <a:ln w="12700">
            <a:noFill/>
            <a:miter lim="800000"/>
            <a:headEnd/>
            <a:tailEnd/>
          </a:ln>
        </p:spPr>
        <p:txBody>
          <a:bodyPr wrap="none" lIns="0" tIns="0" rIns="0" bIns="0" anchor="ctr">
            <a:prstTxWarp prst="textNoShape">
              <a:avLst/>
            </a:prstTxWarp>
            <a:spAutoFit/>
          </a:bodyPr>
          <a:lstStyle/>
          <a:p>
            <a:r>
              <a:rPr lang="en-US" sz="3600" dirty="0" smtClean="0">
                <a:solidFill>
                  <a:prstClr val="black"/>
                </a:solidFill>
                <a:latin typeface="Calibri"/>
              </a:rPr>
              <a:t>exact/wildcard, + bitmasks for some fields</a:t>
            </a:r>
            <a:endParaRPr lang="en-US" sz="3600" dirty="0">
              <a:solidFill>
                <a:prstClr val="black"/>
              </a:solidFill>
              <a:latin typeface="Calibri"/>
            </a:endParaRPr>
          </a:p>
        </p:txBody>
      </p:sp>
      <p:sp>
        <p:nvSpPr>
          <p:cNvPr id="52254" name="Line 30"/>
          <p:cNvSpPr>
            <a:spLocks noChangeShapeType="1"/>
          </p:cNvSpPr>
          <p:nvPr/>
        </p:nvSpPr>
        <p:spPr bwMode="auto">
          <a:xfrm>
            <a:off x="803276" y="1929913"/>
            <a:ext cx="1587" cy="2892425"/>
          </a:xfrm>
          <a:prstGeom prst="line">
            <a:avLst/>
          </a:prstGeom>
          <a:noFill/>
          <a:ln w="38100">
            <a:solidFill>
              <a:schemeClr val="tx1"/>
            </a:solidFill>
            <a:prstDash val="sysDot"/>
            <a:round/>
            <a:headEnd/>
            <a:tailEnd/>
          </a:ln>
        </p:spPr>
        <p:txBody>
          <a:bodyPr lIns="64291" tIns="32146" rIns="64291" bIns="32146">
            <a:prstTxWarp prst="textNoShape">
              <a:avLst/>
            </a:prstTxWarp>
          </a:bodyPr>
          <a:lstStyle/>
          <a:p>
            <a:endParaRPr lang="en-US">
              <a:solidFill>
                <a:prstClr val="black"/>
              </a:solidFill>
              <a:latin typeface="Calibri"/>
            </a:endParaRPr>
          </a:p>
        </p:txBody>
      </p:sp>
      <p:sp>
        <p:nvSpPr>
          <p:cNvPr id="52255" name="Line 31"/>
          <p:cNvSpPr>
            <a:spLocks noChangeShapeType="1"/>
          </p:cNvSpPr>
          <p:nvPr/>
        </p:nvSpPr>
        <p:spPr bwMode="auto">
          <a:xfrm>
            <a:off x="2776538" y="1848950"/>
            <a:ext cx="1588" cy="758825"/>
          </a:xfrm>
          <a:prstGeom prst="line">
            <a:avLst/>
          </a:prstGeom>
          <a:noFill/>
          <a:ln w="38100">
            <a:solidFill>
              <a:schemeClr val="tx1"/>
            </a:solidFill>
            <a:prstDash val="sysDot"/>
            <a:round/>
            <a:headEnd/>
            <a:tailEnd/>
          </a:ln>
        </p:spPr>
        <p:txBody>
          <a:bodyPr lIns="64291" tIns="32146" rIns="64291" bIns="32146">
            <a:prstTxWarp prst="textNoShape">
              <a:avLst/>
            </a:prstTxWarp>
          </a:bodyPr>
          <a:lstStyle/>
          <a:p>
            <a:endParaRPr lang="en-US">
              <a:solidFill>
                <a:prstClr val="black"/>
              </a:solidFill>
              <a:latin typeface="Calibri"/>
            </a:endParaRPr>
          </a:p>
        </p:txBody>
      </p:sp>
      <p:sp>
        <p:nvSpPr>
          <p:cNvPr id="52256" name="Rectangle 32"/>
          <p:cNvSpPr>
            <a:spLocks/>
          </p:cNvSpPr>
          <p:nvPr/>
        </p:nvSpPr>
        <p:spPr bwMode="auto">
          <a:xfrm>
            <a:off x="3848101" y="2099775"/>
            <a:ext cx="3044825" cy="384175"/>
          </a:xfrm>
          <a:prstGeom prst="rect">
            <a:avLst/>
          </a:prstGeom>
          <a:solidFill>
            <a:srgbClr val="FA90AB"/>
          </a:solidFill>
          <a:ln w="12700">
            <a:solidFill>
              <a:srgbClr val="800000"/>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57" name="Rectangle 33"/>
          <p:cNvSpPr>
            <a:spLocks/>
          </p:cNvSpPr>
          <p:nvPr/>
        </p:nvSpPr>
        <p:spPr bwMode="auto">
          <a:xfrm>
            <a:off x="3990976" y="2123588"/>
            <a:ext cx="2589212" cy="334962"/>
          </a:xfrm>
          <a:prstGeom prst="rect">
            <a:avLst/>
          </a:prstGeom>
          <a:noFill/>
          <a:ln w="12700">
            <a:noFill/>
            <a:miter lim="800000"/>
            <a:headEnd/>
            <a:tailEnd/>
          </a:ln>
        </p:spPr>
        <p:txBody>
          <a:bodyPr wrap="none" lIns="0" tIns="0" rIns="0" bIns="0" anchor="ctr">
            <a:prstTxWarp prst="textNoShape">
              <a:avLst/>
            </a:prstTxWarp>
            <a:spAutoFit/>
          </a:bodyPr>
          <a:lstStyle/>
          <a:p>
            <a:r>
              <a:rPr lang="en-US" sz="2200">
                <a:solidFill>
                  <a:prstClr val="black"/>
                </a:solidFill>
                <a:latin typeface="Calibri"/>
              </a:rPr>
              <a:t>Packet + byte counters</a:t>
            </a:r>
          </a:p>
        </p:txBody>
      </p:sp>
      <p:sp>
        <p:nvSpPr>
          <p:cNvPr id="52258" name="Line 34"/>
          <p:cNvSpPr>
            <a:spLocks noChangeShapeType="1"/>
          </p:cNvSpPr>
          <p:nvPr/>
        </p:nvSpPr>
        <p:spPr bwMode="auto">
          <a:xfrm rot="10800000" flipH="1">
            <a:off x="4232276" y="1848950"/>
            <a:ext cx="1587" cy="231775"/>
          </a:xfrm>
          <a:prstGeom prst="line">
            <a:avLst/>
          </a:prstGeom>
          <a:noFill/>
          <a:ln w="38100">
            <a:solidFill>
              <a:schemeClr val="tx1"/>
            </a:solidFill>
            <a:prstDash val="sysDot"/>
            <a:round/>
            <a:headEnd/>
            <a:tailEnd/>
          </a:ln>
        </p:spPr>
        <p:txBody>
          <a:bodyPr lIns="64291" tIns="32146" rIns="64291" bIns="32146">
            <a:prstTxWarp prst="textNoShape">
              <a:avLst/>
            </a:prstTxWarp>
          </a:bodyPr>
          <a:lstStyle/>
          <a:p>
            <a:endParaRPr lang="en-US">
              <a:solidFill>
                <a:prstClr val="black"/>
              </a:solidFill>
              <a:latin typeface="Calibri"/>
            </a:endParaRPr>
          </a:p>
        </p:txBody>
      </p:sp>
      <p:sp>
        <p:nvSpPr>
          <p:cNvPr id="52262" name="Rectangle 4"/>
          <p:cNvSpPr>
            <a:spLocks/>
          </p:cNvSpPr>
          <p:nvPr/>
        </p:nvSpPr>
        <p:spPr bwMode="auto">
          <a:xfrm>
            <a:off x="2174876" y="4828688"/>
            <a:ext cx="60325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63" name="Rectangle 5"/>
          <p:cNvSpPr>
            <a:spLocks/>
          </p:cNvSpPr>
          <p:nvPr/>
        </p:nvSpPr>
        <p:spPr bwMode="auto">
          <a:xfrm>
            <a:off x="2250344" y="4783262"/>
            <a:ext cx="477837" cy="517525"/>
          </a:xfrm>
          <a:prstGeom prst="rect">
            <a:avLst/>
          </a:prstGeom>
          <a:noFill/>
          <a:ln w="12700">
            <a:noFill/>
            <a:miter lim="800000"/>
            <a:headEnd/>
            <a:tailEnd/>
          </a:ln>
        </p:spPr>
        <p:txBody>
          <a:bodyPr wrap="none" lIns="0" tIns="0" rIns="0" bIns="0" anchor="ctr">
            <a:prstTxWarp prst="textNoShape">
              <a:avLst/>
            </a:prstTxWarp>
            <a:spAutoFit/>
          </a:bodyPr>
          <a:lstStyle/>
          <a:p>
            <a:r>
              <a:rPr lang="en-US" sz="1700" dirty="0">
                <a:solidFill>
                  <a:prstClr val="black"/>
                </a:solidFill>
                <a:latin typeface="Calibri"/>
              </a:rPr>
              <a:t>VLAN</a:t>
            </a:r>
          </a:p>
          <a:p>
            <a:r>
              <a:rPr lang="en-US" sz="1700" dirty="0" err="1">
                <a:solidFill>
                  <a:prstClr val="black"/>
                </a:solidFill>
                <a:latin typeface="Calibri"/>
              </a:rPr>
              <a:t>pcp</a:t>
            </a:r>
            <a:endParaRPr lang="en-US" sz="1700" dirty="0">
              <a:solidFill>
                <a:prstClr val="black"/>
              </a:solidFill>
              <a:latin typeface="Calibri"/>
            </a:endParaRPr>
          </a:p>
        </p:txBody>
      </p:sp>
      <p:sp>
        <p:nvSpPr>
          <p:cNvPr id="52264" name="Rectangle 14"/>
          <p:cNvSpPr>
            <a:spLocks/>
          </p:cNvSpPr>
          <p:nvPr/>
        </p:nvSpPr>
        <p:spPr bwMode="auto">
          <a:xfrm>
            <a:off x="5973763" y="4828688"/>
            <a:ext cx="577850" cy="471487"/>
          </a:xfrm>
          <a:prstGeom prst="rect">
            <a:avLst/>
          </a:prstGeom>
          <a:solidFill>
            <a:srgbClr val="BBE0E3"/>
          </a:solidFill>
          <a:ln w="12700">
            <a:solidFill>
              <a:schemeClr val="tx1"/>
            </a:solidFill>
            <a:miter lim="800000"/>
            <a:headEnd/>
            <a:tailEnd/>
          </a:ln>
        </p:spPr>
        <p:txBody>
          <a:bodyPr lIns="0" tIns="0" rIns="0" bIns="0">
            <a:prstTxWarp prst="textNoShape">
              <a:avLst/>
            </a:prstTxWarp>
          </a:bodyPr>
          <a:lstStyle/>
          <a:p>
            <a:endParaRPr lang="en-US">
              <a:solidFill>
                <a:prstClr val="black"/>
              </a:solidFill>
              <a:latin typeface="Calibri"/>
            </a:endParaRPr>
          </a:p>
        </p:txBody>
      </p:sp>
      <p:sp>
        <p:nvSpPr>
          <p:cNvPr id="52265" name="Rectangle 15"/>
          <p:cNvSpPr>
            <a:spLocks/>
          </p:cNvSpPr>
          <p:nvPr/>
        </p:nvSpPr>
        <p:spPr bwMode="auto">
          <a:xfrm>
            <a:off x="6137276" y="4786925"/>
            <a:ext cx="317500" cy="517525"/>
          </a:xfrm>
          <a:prstGeom prst="rect">
            <a:avLst/>
          </a:prstGeom>
          <a:noFill/>
          <a:ln w="12700">
            <a:noFill/>
            <a:miter lim="800000"/>
            <a:headEnd/>
            <a:tailEnd/>
          </a:ln>
        </p:spPr>
        <p:txBody>
          <a:bodyPr wrap="none" lIns="0" tIns="0" rIns="0" bIns="0" anchor="ctr">
            <a:prstTxWarp prst="textNoShape">
              <a:avLst/>
            </a:prstTxWarp>
            <a:spAutoFit/>
          </a:bodyPr>
          <a:lstStyle/>
          <a:p>
            <a:r>
              <a:rPr lang="en-US" sz="1700">
                <a:solidFill>
                  <a:prstClr val="black"/>
                </a:solidFill>
                <a:latin typeface="Calibri"/>
              </a:rPr>
              <a:t>IP</a:t>
            </a:r>
          </a:p>
          <a:p>
            <a:r>
              <a:rPr lang="en-US" sz="1700">
                <a:solidFill>
                  <a:prstClr val="black"/>
                </a:solidFill>
                <a:latin typeface="Calibri"/>
              </a:rPr>
              <a:t>ToS</a:t>
            </a:r>
          </a:p>
        </p:txBody>
      </p:sp>
      <p:sp>
        <p:nvSpPr>
          <p:cNvPr id="42" name="Rectangle 29"/>
          <p:cNvSpPr>
            <a:spLocks/>
          </p:cNvSpPr>
          <p:nvPr/>
        </p:nvSpPr>
        <p:spPr bwMode="auto">
          <a:xfrm>
            <a:off x="8666163" y="4822338"/>
            <a:ext cx="177082" cy="307777"/>
          </a:xfrm>
          <a:prstGeom prst="rect">
            <a:avLst/>
          </a:prstGeom>
          <a:noFill/>
          <a:ln w="12700">
            <a:noFill/>
            <a:miter lim="800000"/>
            <a:headEnd/>
            <a:tailEnd/>
          </a:ln>
        </p:spPr>
        <p:txBody>
          <a:bodyPr wrap="none" lIns="0" tIns="0" rIns="0" bIns="0" anchor="ctr">
            <a:prstTxWarp prst="textNoShape">
              <a:avLst/>
            </a:prstTxWarp>
            <a:spAutoFit/>
          </a:bodyPr>
          <a:lstStyle/>
          <a:p>
            <a:r>
              <a:rPr lang="en-US" sz="2000" dirty="0" smtClean="0">
                <a:solidFill>
                  <a:prstClr val="black"/>
                </a:solidFill>
                <a:latin typeface="Calibri"/>
              </a:rPr>
              <a:t>…</a:t>
            </a:r>
            <a:endParaRPr lang="en-US" sz="2000" dirty="0">
              <a:solidFill>
                <a:prstClr val="black"/>
              </a:solidFill>
              <a:latin typeface="Calibri"/>
            </a:endParaRPr>
          </a:p>
        </p:txBody>
      </p:sp>
      <p:sp>
        <p:nvSpPr>
          <p:cNvPr id="2" name="Rectangle 1"/>
          <p:cNvSpPr/>
          <p:nvPr/>
        </p:nvSpPr>
        <p:spPr>
          <a:xfrm>
            <a:off x="0" y="6191762"/>
            <a:ext cx="9144000" cy="66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143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AutoShape 1"/>
          <p:cNvSpPr>
            <a:spLocks/>
          </p:cNvSpPr>
          <p:nvPr/>
        </p:nvSpPr>
        <p:spPr bwMode="auto">
          <a:xfrm>
            <a:off x="874713" y="2982913"/>
            <a:ext cx="7385050" cy="3027362"/>
          </a:xfrm>
          <a:prstGeom prst="roundRect">
            <a:avLst>
              <a:gd name="adj" fmla="val 6486"/>
            </a:avLst>
          </a:prstGeom>
          <a:solidFill>
            <a:srgbClr val="7F7F7F"/>
          </a:solidFill>
          <a:ln w="25400">
            <a:noFill/>
            <a:miter lim="800000"/>
            <a:headEnd/>
            <a:tailEnd/>
          </a:ln>
        </p:spPr>
        <p:txBody>
          <a:bodyPr lIns="0" tIns="0" rIns="0" bIns="0"/>
          <a:lstStyle/>
          <a:p>
            <a:pPr fontAlgn="base">
              <a:spcBef>
                <a:spcPct val="0"/>
              </a:spcBef>
              <a:spcAft>
                <a:spcPct val="0"/>
              </a:spcAft>
            </a:pPr>
            <a:endParaRPr lang="en-US" smtClean="0">
              <a:solidFill>
                <a:prstClr val="black"/>
              </a:solidFill>
              <a:latin typeface="Calibri"/>
            </a:endParaRPr>
          </a:p>
        </p:txBody>
      </p:sp>
      <p:sp>
        <p:nvSpPr>
          <p:cNvPr id="50178" name="AutoShape 2"/>
          <p:cNvSpPr>
            <a:spLocks/>
          </p:cNvSpPr>
          <p:nvPr/>
        </p:nvSpPr>
        <p:spPr bwMode="auto">
          <a:xfrm>
            <a:off x="1106488" y="4697413"/>
            <a:ext cx="6894512" cy="1054100"/>
          </a:xfrm>
          <a:prstGeom prst="roundRect">
            <a:avLst>
              <a:gd name="adj" fmla="val 8472"/>
            </a:avLst>
          </a:prstGeom>
          <a:solidFill>
            <a:srgbClr val="C8D2DF"/>
          </a:solidFill>
          <a:ln w="25400" cap="flat">
            <a:solidFill>
              <a:srgbClr val="163F88"/>
            </a:solidFill>
            <a:prstDash val="solid"/>
            <a:miter lim="800000"/>
            <a:headEnd type="none" w="med" len="med"/>
            <a:tailEnd type="none" w="med" len="med"/>
          </a:ln>
        </p:spPr>
        <p:txBody>
          <a:bodyPr lIns="0" tIns="0" rIns="0" bIns="0" anchor="ctr"/>
          <a:lstStyle/>
          <a:p>
            <a:pPr>
              <a:defRPr/>
            </a:pPr>
            <a:r>
              <a:rPr lang="en-US" sz="4500" dirty="0">
                <a:solidFill>
                  <a:srgbClr val="001949"/>
                </a:solidFill>
                <a:effectLst>
                  <a:outerShdw blurRad="38100" dist="38100" dir="2700000" algn="tl">
                    <a:srgbClr val="000000"/>
                  </a:outerShdw>
                </a:effectLst>
                <a:latin typeface="Calibri"/>
                <a:ea typeface="Gill Sans" charset="0"/>
                <a:cs typeface="Gill Sans" charset="0"/>
              </a:rPr>
              <a:t>Data Path (Hardware)</a:t>
            </a:r>
          </a:p>
        </p:txBody>
      </p:sp>
      <p:sp>
        <p:nvSpPr>
          <p:cNvPr id="48132" name="Line 4"/>
          <p:cNvSpPr>
            <a:spLocks noChangeShapeType="1"/>
          </p:cNvSpPr>
          <p:nvPr/>
        </p:nvSpPr>
        <p:spPr bwMode="auto">
          <a:xfrm rot="10800000" flipH="1">
            <a:off x="1036638" y="4456113"/>
            <a:ext cx="7072312" cy="17462"/>
          </a:xfrm>
          <a:prstGeom prst="line">
            <a:avLst/>
          </a:prstGeom>
          <a:noFill/>
          <a:ln w="63500">
            <a:solidFill>
              <a:srgbClr val="001949"/>
            </a:solidFill>
            <a:prstDash val="sysDot"/>
            <a:round/>
            <a:headEnd/>
            <a:tailEnd/>
          </a:ln>
        </p:spPr>
        <p:txBody>
          <a:bodyPr lIns="0" tIns="0" rIns="0" bIns="0"/>
          <a:lstStyle/>
          <a:p>
            <a:pPr fontAlgn="base">
              <a:spcBef>
                <a:spcPct val="0"/>
              </a:spcBef>
              <a:spcAft>
                <a:spcPct val="0"/>
              </a:spcAft>
            </a:pPr>
            <a:endParaRPr lang="en-US" smtClean="0">
              <a:solidFill>
                <a:prstClr val="black"/>
              </a:solidFill>
              <a:latin typeface="Arial" pitchFamily="34" charset="0"/>
            </a:endParaRPr>
          </a:p>
        </p:txBody>
      </p:sp>
      <p:sp>
        <p:nvSpPr>
          <p:cNvPr id="50181" name="AutoShape 5"/>
          <p:cNvSpPr>
            <a:spLocks/>
          </p:cNvSpPr>
          <p:nvPr/>
        </p:nvSpPr>
        <p:spPr bwMode="auto">
          <a:xfrm>
            <a:off x="1106489" y="3232150"/>
            <a:ext cx="6894512" cy="1036638"/>
          </a:xfrm>
          <a:prstGeom prst="roundRect">
            <a:avLst>
              <a:gd name="adj" fmla="val 6894"/>
            </a:avLst>
          </a:prstGeom>
          <a:solidFill>
            <a:srgbClr val="C8D2DF"/>
          </a:solidFill>
          <a:ln w="25400" cap="flat">
            <a:solidFill>
              <a:srgbClr val="163F88"/>
            </a:solidFill>
            <a:prstDash val="solid"/>
            <a:miter lim="800000"/>
            <a:headEnd type="none" w="med" len="med"/>
            <a:tailEnd type="none" w="med" len="med"/>
          </a:ln>
        </p:spPr>
        <p:txBody>
          <a:bodyPr lIns="0" tIns="0" rIns="0" bIns="0" anchor="ctr"/>
          <a:lstStyle/>
          <a:p>
            <a:pPr algn="ctr">
              <a:defRPr/>
            </a:pPr>
            <a:r>
              <a:rPr lang="en-US" sz="4500" dirty="0" err="1" smtClean="0">
                <a:solidFill>
                  <a:srgbClr val="001949"/>
                </a:solidFill>
                <a:effectLst>
                  <a:outerShdw blurRad="38100" dist="38100" dir="2700000" algn="tl">
                    <a:srgbClr val="000000"/>
                  </a:outerShdw>
                </a:effectLst>
                <a:latin typeface="Calibri"/>
                <a:ea typeface="Gill Sans" charset="0"/>
                <a:cs typeface="Gill Sans" charset="0"/>
              </a:rPr>
              <a:t>OpenFlow</a:t>
            </a:r>
            <a:r>
              <a:rPr lang="en-US" sz="4500" dirty="0" smtClean="0">
                <a:solidFill>
                  <a:srgbClr val="001949"/>
                </a:solidFill>
                <a:effectLst>
                  <a:outerShdw blurRad="38100" dist="38100" dir="2700000" algn="tl">
                    <a:srgbClr val="000000"/>
                  </a:outerShdw>
                </a:effectLst>
                <a:latin typeface="Calibri"/>
                <a:ea typeface="Gill Sans" charset="0"/>
                <a:cs typeface="Gill Sans" charset="0"/>
              </a:rPr>
              <a:t> Client</a:t>
            </a:r>
            <a:endParaRPr lang="en-US" sz="4500" dirty="0">
              <a:solidFill>
                <a:srgbClr val="001949"/>
              </a:solidFill>
              <a:effectLst>
                <a:outerShdw blurRad="38100" dist="38100" dir="2700000" algn="tl">
                  <a:srgbClr val="000000"/>
                </a:outerShdw>
              </a:effectLst>
              <a:latin typeface="Calibri"/>
              <a:ea typeface="Gill Sans" charset="0"/>
              <a:cs typeface="Gill Sans" charset="0"/>
            </a:endParaRPr>
          </a:p>
        </p:txBody>
      </p:sp>
      <p:sp>
        <p:nvSpPr>
          <p:cNvPr id="11" name="Slide Number Placeholder 10"/>
          <p:cNvSpPr>
            <a:spLocks noGrp="1"/>
          </p:cNvSpPr>
          <p:nvPr>
            <p:ph type="sldNum" sz="quarter" idx="12"/>
          </p:nvPr>
        </p:nvSpPr>
        <p:spPr/>
        <p:txBody>
          <a:bodyPr/>
          <a:lstStyle/>
          <a:p>
            <a:pPr>
              <a:defRPr/>
            </a:pPr>
            <a:fld id="{1B2677AA-83E6-4A0F-A37C-665AE4320E63}" type="slidenum">
              <a:rPr lang="en-US">
                <a:solidFill>
                  <a:prstClr val="black">
                    <a:tint val="75000"/>
                  </a:prstClr>
                </a:solidFill>
                <a:latin typeface="Calibri"/>
              </a:rPr>
              <a:pPr>
                <a:defRPr/>
              </a:pPr>
              <a:t>9</a:t>
            </a:fld>
            <a:endParaRPr lang="en-US">
              <a:solidFill>
                <a:prstClr val="black">
                  <a:tint val="75000"/>
                </a:prstClr>
              </a:solidFill>
              <a:latin typeface="Calibri"/>
            </a:endParaRPr>
          </a:p>
        </p:txBody>
      </p:sp>
      <p:sp>
        <p:nvSpPr>
          <p:cNvPr id="12" name="Rounded Rectangle 11"/>
          <p:cNvSpPr/>
          <p:nvPr/>
        </p:nvSpPr>
        <p:spPr>
          <a:xfrm>
            <a:off x="3606438" y="4694199"/>
            <a:ext cx="753654" cy="1270051"/>
          </a:xfrm>
          <a:prstGeom prst="roundRect">
            <a:avLst/>
          </a:prstGeom>
          <a:gradFill flip="none" rotWithShape="1">
            <a:gsLst>
              <a:gs pos="0">
                <a:schemeClr val="bg1"/>
              </a:gs>
              <a:gs pos="100000">
                <a:schemeClr val="bg1">
                  <a:lumMod val="95000"/>
                </a:schemeClr>
              </a:gs>
              <a:gs pos="68000">
                <a:schemeClr val="bg1"/>
              </a:gs>
            </a:gsLst>
            <a:path path="circle">
              <a:fillToRect r="100000" b="100000"/>
            </a:path>
            <a:tileRect l="-100000" t="-100000"/>
          </a:gradFill>
          <a:ln w="12700" cmpd="sng">
            <a:solidFill>
              <a:schemeClr val="bg1">
                <a:lumMod val="65000"/>
              </a:schemeClr>
            </a:solidFill>
          </a:ln>
          <a:effectLst>
            <a:glow rad="63500">
              <a:schemeClr val="bg1">
                <a:lumMod val="85000"/>
                <a:alpha val="20000"/>
              </a:schemeClr>
            </a:glow>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914400"/>
            <a:r>
              <a:rPr lang="en-US" sz="1600" b="1" dirty="0" err="1" smtClean="0">
                <a:solidFill>
                  <a:srgbClr val="1F497D">
                    <a:lumMod val="50000"/>
                  </a:srgbClr>
                </a:solidFill>
                <a:latin typeface="Calibri"/>
                <a:cs typeface="Calibri"/>
              </a:rPr>
              <a:t>Vlan</a:t>
            </a:r>
            <a:endParaRPr lang="en-US" sz="1600" b="1" dirty="0" smtClean="0">
              <a:solidFill>
                <a:srgbClr val="1F497D">
                  <a:lumMod val="50000"/>
                </a:srgbClr>
              </a:solidFill>
              <a:latin typeface="Calibri"/>
              <a:cs typeface="Calibri"/>
            </a:endParaRPr>
          </a:p>
          <a:p>
            <a:pPr algn="ctr" defTabSz="914400"/>
            <a:r>
              <a:rPr lang="en-US" sz="1600" b="1" dirty="0" smtClean="0">
                <a:solidFill>
                  <a:srgbClr val="1F497D">
                    <a:lumMod val="50000"/>
                  </a:srgbClr>
                </a:solidFill>
                <a:latin typeface="Calibri"/>
                <a:cs typeface="Calibri"/>
              </a:rPr>
              <a:t>Table</a:t>
            </a:r>
          </a:p>
        </p:txBody>
      </p:sp>
      <p:sp>
        <p:nvSpPr>
          <p:cNvPr id="13" name="Rounded Rectangle 12"/>
          <p:cNvSpPr/>
          <p:nvPr/>
        </p:nvSpPr>
        <p:spPr>
          <a:xfrm>
            <a:off x="4360092" y="4704266"/>
            <a:ext cx="753654" cy="1270051"/>
          </a:xfrm>
          <a:prstGeom prst="roundRect">
            <a:avLst/>
          </a:prstGeom>
          <a:gradFill flip="none" rotWithShape="1">
            <a:gsLst>
              <a:gs pos="0">
                <a:schemeClr val="bg1"/>
              </a:gs>
              <a:gs pos="100000">
                <a:schemeClr val="bg1">
                  <a:lumMod val="95000"/>
                </a:schemeClr>
              </a:gs>
              <a:gs pos="68000">
                <a:schemeClr val="bg1"/>
              </a:gs>
            </a:gsLst>
            <a:path path="circle">
              <a:fillToRect r="100000" b="100000"/>
            </a:path>
            <a:tileRect l="-100000" t="-100000"/>
          </a:gradFill>
          <a:ln w="12700" cmpd="sng">
            <a:solidFill>
              <a:schemeClr val="bg1">
                <a:lumMod val="65000"/>
              </a:schemeClr>
            </a:solidFill>
          </a:ln>
          <a:effectLst>
            <a:glow rad="63500">
              <a:schemeClr val="bg1">
                <a:lumMod val="85000"/>
                <a:alpha val="20000"/>
              </a:schemeClr>
            </a:glow>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914400"/>
            <a:r>
              <a:rPr lang="en-US" sz="1600" b="1" dirty="0" smtClean="0">
                <a:solidFill>
                  <a:srgbClr val="1F497D">
                    <a:lumMod val="50000"/>
                  </a:srgbClr>
                </a:solidFill>
                <a:latin typeface="Calibri"/>
                <a:cs typeface="Calibri"/>
              </a:rPr>
              <a:t>L2</a:t>
            </a:r>
          </a:p>
          <a:p>
            <a:pPr algn="ctr" defTabSz="914400"/>
            <a:r>
              <a:rPr lang="en-US" sz="1600" b="1" dirty="0" smtClean="0">
                <a:solidFill>
                  <a:srgbClr val="1F497D">
                    <a:lumMod val="50000"/>
                  </a:srgbClr>
                </a:solidFill>
                <a:latin typeface="Calibri"/>
                <a:cs typeface="Calibri"/>
              </a:rPr>
              <a:t>Table</a:t>
            </a:r>
          </a:p>
        </p:txBody>
      </p:sp>
      <p:sp>
        <p:nvSpPr>
          <p:cNvPr id="14" name="Rounded Rectangle 13"/>
          <p:cNvSpPr/>
          <p:nvPr/>
        </p:nvSpPr>
        <p:spPr>
          <a:xfrm>
            <a:off x="5113746" y="4714333"/>
            <a:ext cx="753654" cy="1270051"/>
          </a:xfrm>
          <a:prstGeom prst="roundRect">
            <a:avLst/>
          </a:prstGeom>
          <a:gradFill flip="none" rotWithShape="1">
            <a:gsLst>
              <a:gs pos="0">
                <a:schemeClr val="bg1"/>
              </a:gs>
              <a:gs pos="100000">
                <a:schemeClr val="bg1">
                  <a:lumMod val="95000"/>
                </a:schemeClr>
              </a:gs>
              <a:gs pos="68000">
                <a:schemeClr val="bg1"/>
              </a:gs>
            </a:gsLst>
            <a:path path="circle">
              <a:fillToRect r="100000" b="100000"/>
            </a:path>
            <a:tileRect l="-100000" t="-100000"/>
          </a:gradFill>
          <a:ln w="12700" cmpd="sng">
            <a:solidFill>
              <a:schemeClr val="bg1">
                <a:lumMod val="65000"/>
              </a:schemeClr>
            </a:solidFill>
          </a:ln>
          <a:effectLst>
            <a:glow rad="63500">
              <a:schemeClr val="bg1">
                <a:lumMod val="85000"/>
                <a:alpha val="20000"/>
              </a:schemeClr>
            </a:glow>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914400"/>
            <a:r>
              <a:rPr lang="en-US" sz="1600" b="1" dirty="0" smtClean="0">
                <a:solidFill>
                  <a:srgbClr val="1F497D">
                    <a:lumMod val="50000"/>
                  </a:srgbClr>
                </a:solidFill>
                <a:latin typeface="Calibri"/>
                <a:cs typeface="Calibri"/>
              </a:rPr>
              <a:t>L3</a:t>
            </a:r>
          </a:p>
          <a:p>
            <a:pPr algn="ctr" defTabSz="914400"/>
            <a:r>
              <a:rPr lang="en-US" sz="1600" b="1" dirty="0" smtClean="0">
                <a:solidFill>
                  <a:srgbClr val="1F497D">
                    <a:lumMod val="50000"/>
                  </a:srgbClr>
                </a:solidFill>
                <a:latin typeface="Calibri"/>
                <a:cs typeface="Calibri"/>
              </a:rPr>
              <a:t>Table</a:t>
            </a:r>
          </a:p>
        </p:txBody>
      </p:sp>
      <p:sp>
        <p:nvSpPr>
          <p:cNvPr id="15" name="Rounded Rectangle 14"/>
          <p:cNvSpPr/>
          <p:nvPr/>
        </p:nvSpPr>
        <p:spPr>
          <a:xfrm>
            <a:off x="5867400" y="4724400"/>
            <a:ext cx="753654" cy="1270051"/>
          </a:xfrm>
          <a:prstGeom prst="roundRect">
            <a:avLst/>
          </a:prstGeom>
          <a:gradFill flip="none" rotWithShape="1">
            <a:gsLst>
              <a:gs pos="0">
                <a:schemeClr val="bg1"/>
              </a:gs>
              <a:gs pos="100000">
                <a:schemeClr val="bg1">
                  <a:lumMod val="95000"/>
                </a:schemeClr>
              </a:gs>
              <a:gs pos="68000">
                <a:schemeClr val="bg1"/>
              </a:gs>
            </a:gsLst>
            <a:path path="circle">
              <a:fillToRect r="100000" b="100000"/>
            </a:path>
            <a:tileRect l="-100000" t="-100000"/>
          </a:gradFill>
          <a:ln w="12700" cmpd="sng">
            <a:solidFill>
              <a:schemeClr val="bg1">
                <a:lumMod val="65000"/>
              </a:schemeClr>
            </a:solidFill>
          </a:ln>
          <a:effectLst>
            <a:glow rad="63500">
              <a:schemeClr val="bg1">
                <a:lumMod val="85000"/>
                <a:alpha val="20000"/>
              </a:schemeClr>
            </a:glow>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914400"/>
            <a:r>
              <a:rPr lang="en-US" sz="1600" b="1" dirty="0" smtClean="0">
                <a:solidFill>
                  <a:srgbClr val="1F497D">
                    <a:lumMod val="50000"/>
                  </a:srgbClr>
                </a:solidFill>
                <a:latin typeface="Calibri"/>
                <a:cs typeface="Calibri"/>
              </a:rPr>
              <a:t>ACL</a:t>
            </a:r>
          </a:p>
          <a:p>
            <a:pPr algn="ctr" defTabSz="914400"/>
            <a:r>
              <a:rPr lang="en-US" sz="1600" b="1" dirty="0" smtClean="0">
                <a:solidFill>
                  <a:srgbClr val="1F497D">
                    <a:lumMod val="50000"/>
                  </a:srgbClr>
                </a:solidFill>
                <a:latin typeface="Calibri"/>
                <a:cs typeface="Calibri"/>
              </a:rPr>
              <a:t>Table</a:t>
            </a:r>
          </a:p>
        </p:txBody>
      </p:sp>
      <p:sp>
        <p:nvSpPr>
          <p:cNvPr id="17" name="Line 8"/>
          <p:cNvSpPr>
            <a:spLocks noChangeShapeType="1"/>
          </p:cNvSpPr>
          <p:nvPr/>
        </p:nvSpPr>
        <p:spPr bwMode="auto">
          <a:xfrm flipH="1">
            <a:off x="6248400" y="4267200"/>
            <a:ext cx="0" cy="533400"/>
          </a:xfrm>
          <a:prstGeom prst="line">
            <a:avLst/>
          </a:prstGeom>
          <a:noFill/>
          <a:ln w="139700">
            <a:solidFill>
              <a:srgbClr val="FF7F00"/>
            </a:solidFill>
            <a:miter lim="800000"/>
            <a:headEnd type="triangle" w="med" len="med"/>
            <a:tailEnd type="triangle" w="med" len="med"/>
          </a:ln>
        </p:spPr>
        <p:txBody>
          <a:bodyPr lIns="0" tIns="0" rIns="0" bIns="0"/>
          <a:lstStyle/>
          <a:p>
            <a:pPr fontAlgn="base">
              <a:spcBef>
                <a:spcPct val="0"/>
              </a:spcBef>
              <a:spcAft>
                <a:spcPct val="0"/>
              </a:spcAft>
            </a:pPr>
            <a:endParaRPr lang="en-US" smtClean="0">
              <a:solidFill>
                <a:prstClr val="black"/>
              </a:solidFill>
              <a:latin typeface="Arial" pitchFamily="34" charset="0"/>
            </a:endParaRPr>
          </a:p>
        </p:txBody>
      </p:sp>
      <p:sp>
        <p:nvSpPr>
          <p:cNvPr id="20" name="Title 1"/>
          <p:cNvSpPr>
            <a:spLocks noGrp="1"/>
          </p:cNvSpPr>
          <p:nvPr>
            <p:ph type="title"/>
          </p:nvPr>
        </p:nvSpPr>
        <p:spPr>
          <a:xfrm>
            <a:off x="457200" y="129279"/>
            <a:ext cx="8229600" cy="610242"/>
          </a:xfrm>
        </p:spPr>
        <p:txBody>
          <a:bodyPr>
            <a:normAutofit fontScale="90000"/>
          </a:bodyPr>
          <a:lstStyle/>
          <a:p>
            <a:pPr algn="ctr"/>
            <a:r>
              <a:rPr lang="en-US" dirty="0" smtClean="0"/>
              <a:t>Issue #1 with </a:t>
            </a:r>
            <a:r>
              <a:rPr lang="en-US" dirty="0" err="1" smtClean="0"/>
              <a:t>OpenFlow</a:t>
            </a:r>
            <a:r>
              <a:rPr lang="en-US" dirty="0" smtClean="0"/>
              <a:t> 1.0</a:t>
            </a:r>
            <a:endParaRPr lang="en-US" dirty="0"/>
          </a:p>
        </p:txBody>
      </p:sp>
      <p:sp>
        <p:nvSpPr>
          <p:cNvPr id="23" name="Rectangle 22"/>
          <p:cNvSpPr/>
          <p:nvPr/>
        </p:nvSpPr>
        <p:spPr>
          <a:xfrm>
            <a:off x="874713" y="1133848"/>
            <a:ext cx="3140988" cy="584775"/>
          </a:xfrm>
          <a:prstGeom prst="rect">
            <a:avLst/>
          </a:prstGeom>
        </p:spPr>
        <p:txBody>
          <a:bodyPr wrap="none">
            <a:spAutoFit/>
          </a:bodyPr>
          <a:lstStyle/>
          <a:p>
            <a:pPr marL="342900" indent="-342900">
              <a:spcBef>
                <a:spcPct val="20000"/>
              </a:spcBef>
              <a:buFont typeface="Arial"/>
              <a:buChar char="•"/>
            </a:pPr>
            <a:r>
              <a:rPr lang="en-US" sz="3200" dirty="0" smtClean="0">
                <a:solidFill>
                  <a:srgbClr val="169AE7"/>
                </a:solidFill>
                <a:latin typeface="Calibri"/>
              </a:rPr>
              <a:t>Small Table Size</a:t>
            </a:r>
          </a:p>
        </p:txBody>
      </p:sp>
      <p:sp>
        <p:nvSpPr>
          <p:cNvPr id="24" name="TextBox 23"/>
          <p:cNvSpPr txBox="1"/>
          <p:nvPr/>
        </p:nvSpPr>
        <p:spPr>
          <a:xfrm>
            <a:off x="4360092" y="6010275"/>
            <a:ext cx="753654" cy="369332"/>
          </a:xfrm>
          <a:prstGeom prst="rect">
            <a:avLst/>
          </a:prstGeom>
          <a:noFill/>
        </p:spPr>
        <p:txBody>
          <a:bodyPr wrap="square" rtlCol="0">
            <a:spAutoFit/>
          </a:bodyPr>
          <a:lstStyle/>
          <a:p>
            <a:r>
              <a:rPr lang="en-US" dirty="0" smtClean="0">
                <a:solidFill>
                  <a:prstClr val="black"/>
                </a:solidFill>
                <a:latin typeface="Calibri"/>
              </a:rPr>
              <a:t>128k</a:t>
            </a:r>
            <a:endParaRPr lang="en-US" dirty="0">
              <a:solidFill>
                <a:prstClr val="black"/>
              </a:solidFill>
              <a:latin typeface="Calibri"/>
            </a:endParaRPr>
          </a:p>
        </p:txBody>
      </p:sp>
      <p:sp>
        <p:nvSpPr>
          <p:cNvPr id="25" name="TextBox 24"/>
          <p:cNvSpPr txBox="1"/>
          <p:nvPr/>
        </p:nvSpPr>
        <p:spPr>
          <a:xfrm>
            <a:off x="5113746" y="6010275"/>
            <a:ext cx="753654" cy="369332"/>
          </a:xfrm>
          <a:prstGeom prst="rect">
            <a:avLst/>
          </a:prstGeom>
          <a:noFill/>
        </p:spPr>
        <p:txBody>
          <a:bodyPr wrap="square" rtlCol="0">
            <a:spAutoFit/>
          </a:bodyPr>
          <a:lstStyle/>
          <a:p>
            <a:r>
              <a:rPr lang="en-US" dirty="0" smtClean="0">
                <a:solidFill>
                  <a:prstClr val="black"/>
                </a:solidFill>
                <a:latin typeface="Calibri"/>
              </a:rPr>
              <a:t>32k</a:t>
            </a:r>
            <a:endParaRPr lang="en-US" dirty="0">
              <a:solidFill>
                <a:prstClr val="black"/>
              </a:solidFill>
              <a:latin typeface="Calibri"/>
            </a:endParaRPr>
          </a:p>
        </p:txBody>
      </p:sp>
      <p:sp>
        <p:nvSpPr>
          <p:cNvPr id="26" name="TextBox 25"/>
          <p:cNvSpPr txBox="1"/>
          <p:nvPr/>
        </p:nvSpPr>
        <p:spPr>
          <a:xfrm>
            <a:off x="5880078" y="6010275"/>
            <a:ext cx="753654" cy="369332"/>
          </a:xfrm>
          <a:prstGeom prst="rect">
            <a:avLst/>
          </a:prstGeom>
          <a:noFill/>
        </p:spPr>
        <p:txBody>
          <a:bodyPr wrap="square" rtlCol="0">
            <a:spAutoFit/>
          </a:bodyPr>
          <a:lstStyle/>
          <a:p>
            <a:r>
              <a:rPr lang="en-US" dirty="0" smtClean="0">
                <a:solidFill>
                  <a:prstClr val="black"/>
                </a:solidFill>
                <a:latin typeface="Calibri"/>
              </a:rPr>
              <a:t>2k</a:t>
            </a:r>
            <a:endParaRPr lang="en-US" dirty="0">
              <a:solidFill>
                <a:prstClr val="black"/>
              </a:solidFill>
              <a:latin typeface="Calibri"/>
            </a:endParaRPr>
          </a:p>
        </p:txBody>
      </p:sp>
    </p:spTree>
    <p:extLst>
      <p:ext uri="{BB962C8B-B14F-4D97-AF65-F5344CB8AC3E}">
        <p14:creationId xmlns:p14="http://schemas.microsoft.com/office/powerpoint/2010/main" val="32463965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24" grpId="0"/>
      <p:bldP spid="25" grpId="0"/>
      <p:bldP spid="26"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Office Theme">
  <a:themeElements>
    <a:clrScheme name="Avaci">
      <a:dk1>
        <a:sysClr val="windowText" lastClr="000000"/>
      </a:dk1>
      <a:lt1>
        <a:sysClr val="window" lastClr="FFFFFF"/>
      </a:lt1>
      <a:dk2>
        <a:srgbClr val="1F497D"/>
      </a:dk2>
      <a:lt2>
        <a:srgbClr val="EEECE1"/>
      </a:lt2>
      <a:accent1>
        <a:srgbClr val="169AE7"/>
      </a:accent1>
      <a:accent2>
        <a:srgbClr val="C0504D"/>
      </a:accent2>
      <a:accent3>
        <a:srgbClr val="9BBB59"/>
      </a:accent3>
      <a:accent4>
        <a:srgbClr val="8064A2"/>
      </a:accent4>
      <a:accent5>
        <a:srgbClr val="69CAF3"/>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 Theme">
  <a:themeElements>
    <a:clrScheme name="Avaci">
      <a:dk1>
        <a:sysClr val="windowText" lastClr="000000"/>
      </a:dk1>
      <a:lt1>
        <a:sysClr val="window" lastClr="FFFFFF"/>
      </a:lt1>
      <a:dk2>
        <a:srgbClr val="1F497D"/>
      </a:dk2>
      <a:lt2>
        <a:srgbClr val="EEECE1"/>
      </a:lt2>
      <a:accent1>
        <a:srgbClr val="169AE7"/>
      </a:accent1>
      <a:accent2>
        <a:srgbClr val="C0504D"/>
      </a:accent2>
      <a:accent3>
        <a:srgbClr val="9BBB59"/>
      </a:accent3>
      <a:accent4>
        <a:srgbClr val="8064A2"/>
      </a:accent4>
      <a:accent5>
        <a:srgbClr val="69CAF3"/>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Office Theme">
  <a:themeElements>
    <a:clrScheme name="Avaci">
      <a:dk1>
        <a:sysClr val="windowText" lastClr="000000"/>
      </a:dk1>
      <a:lt1>
        <a:sysClr val="window" lastClr="FFFFFF"/>
      </a:lt1>
      <a:dk2>
        <a:srgbClr val="1F497D"/>
      </a:dk2>
      <a:lt2>
        <a:srgbClr val="EEECE1"/>
      </a:lt2>
      <a:accent1>
        <a:srgbClr val="169AE7"/>
      </a:accent1>
      <a:accent2>
        <a:srgbClr val="C0504D"/>
      </a:accent2>
      <a:accent3>
        <a:srgbClr val="9BBB59"/>
      </a:accent3>
      <a:accent4>
        <a:srgbClr val="8064A2"/>
      </a:accent4>
      <a:accent5>
        <a:srgbClr val="69CAF3"/>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NOS">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1166</TotalTime>
  <Words>5078</Words>
  <Application>Microsoft Macintosh PowerPoint</Application>
  <PresentationFormat>On-screen Show (4:3)</PresentationFormat>
  <Paragraphs>1005</Paragraphs>
  <Slides>45</Slides>
  <Notes>17</Notes>
  <HiddenSlides>0</HiddenSlides>
  <MMClips>0</MMClips>
  <ScaleCrop>false</ScaleCrop>
  <HeadingPairs>
    <vt:vector size="4" baseType="variant">
      <vt:variant>
        <vt:lpstr>Theme</vt:lpstr>
      </vt:variant>
      <vt:variant>
        <vt:i4>12</vt:i4>
      </vt:variant>
      <vt:variant>
        <vt:lpstr>Slide Titles</vt:lpstr>
      </vt:variant>
      <vt:variant>
        <vt:i4>45</vt:i4>
      </vt:variant>
    </vt:vector>
  </HeadingPairs>
  <TitlesOfParts>
    <vt:vector size="57" baseType="lpstr">
      <vt:lpstr>Office Theme</vt:lpstr>
      <vt:lpstr>1_ONOS</vt:lpstr>
      <vt:lpstr>1_Office Theme</vt:lpstr>
      <vt:lpstr>1_Breeze</vt:lpstr>
      <vt:lpstr>2_Office Theme</vt:lpstr>
      <vt:lpstr>Breeze</vt:lpstr>
      <vt:lpstr>3_Office Theme</vt:lpstr>
      <vt:lpstr>4_Office Theme</vt:lpstr>
      <vt:lpstr>6_Office Theme</vt:lpstr>
      <vt:lpstr>5_Office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single flow table abstraction</vt:lpstr>
      <vt:lpstr>Issue #1 with OpenFlow 1.0</vt:lpstr>
      <vt:lpstr>PowerPoint Presentation</vt:lpstr>
      <vt:lpstr>Issue #2 with OpenFlow 1.0</vt:lpstr>
      <vt:lpstr>Issue #3 with OpenFlow 1.0</vt:lpstr>
      <vt:lpstr>Issue #4 with OpenFlow 1.0</vt:lpstr>
      <vt:lpstr>PowerPoint Presentation</vt:lpstr>
      <vt:lpstr>Multiple Tables in OF1.3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Filtering Objective</vt:lpstr>
      <vt:lpstr>Example: Next Objective</vt:lpstr>
      <vt:lpstr>ONOS Architecture</vt:lpstr>
      <vt:lpstr>PowerPoint Presentation</vt:lpstr>
    </vt:vector>
  </TitlesOfParts>
  <Company>ONF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Saurav Das</dc:creator>
  <cp:lastModifiedBy>Saurav Das</cp:lastModifiedBy>
  <cp:revision>16</cp:revision>
  <dcterms:created xsi:type="dcterms:W3CDTF">2015-11-05T23:45:40Z</dcterms:created>
  <dcterms:modified xsi:type="dcterms:W3CDTF">2015-11-06T19:13:27Z</dcterms:modified>
</cp:coreProperties>
</file>