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</p:sldMasterIdLst>
  <p:notesMasterIdLst>
    <p:notesMasterId r:id="rId26"/>
  </p:notesMasterIdLst>
  <p:sldIdLst>
    <p:sldId id="257" r:id="rId4"/>
    <p:sldId id="335" r:id="rId5"/>
    <p:sldId id="262" r:id="rId6"/>
    <p:sldId id="336" r:id="rId7"/>
    <p:sldId id="320" r:id="rId8"/>
    <p:sldId id="321" r:id="rId9"/>
    <p:sldId id="322" r:id="rId10"/>
    <p:sldId id="281" r:id="rId11"/>
    <p:sldId id="323" r:id="rId12"/>
    <p:sldId id="311" r:id="rId13"/>
    <p:sldId id="324" r:id="rId14"/>
    <p:sldId id="325" r:id="rId15"/>
    <p:sldId id="326" r:id="rId16"/>
    <p:sldId id="327" r:id="rId17"/>
    <p:sldId id="328" r:id="rId18"/>
    <p:sldId id="329" r:id="rId19"/>
    <p:sldId id="337" r:id="rId20"/>
    <p:sldId id="330" r:id="rId21"/>
    <p:sldId id="331" r:id="rId22"/>
    <p:sldId id="297" r:id="rId23"/>
    <p:sldId id="298" r:id="rId24"/>
    <p:sldId id="31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93" autoAdjust="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2CDC9-6076-4275-8695-3C2B16929BB1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72E2E-D48A-4767-B305-E88252DB0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3E618-61B5-4A6A-B6C4-D043CF6860A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0F18D-8687-4572-AF79-40275E2D1E9F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can be sliced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0F18D-8687-4572-AF79-40275E2D1E9F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DC9F-8D43-4746-A553-EC779DB2B2F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5841E-D6EF-4244-A24F-A4543DAFAFC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8DC4-2FD2-4557-8ECF-31107454F78C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9/22/2012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98DC4-2FD2-4557-8ECF-31107454F78C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9/22/2012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DBA42-9306-4334-8FC1-A237C3B04A3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5841E-D6EF-4244-A24F-A4543DAFAFC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74CBE-129E-416C-8B19-3D589D243936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9/22/2012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74CBE-129E-416C-8B19-3D589D243936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9/22/2012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3886200"/>
            <a:ext cx="73914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Saurav </a:t>
            </a:r>
            <a:r>
              <a:rPr lang="en-US" sz="2800" dirty="0" smtClean="0">
                <a:solidFill>
                  <a:schemeClr val="bg1"/>
                </a:solidFill>
              </a:rPr>
              <a:t>Das, Guru Parulkar &amp; Nick McKeown</a:t>
            </a:r>
            <a:endParaRPr lang="en-US" sz="2800" dirty="0">
              <a:solidFill>
                <a:schemeClr val="bg1"/>
              </a:solidFill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Stanford University</a:t>
            </a: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endParaRPr lang="en-US" sz="2800" dirty="0">
              <a:solidFill>
                <a:srgbClr val="9BBB59"/>
              </a:solidFill>
            </a:endParaRPr>
          </a:p>
          <a:p>
            <a:pPr algn="ctr"/>
            <a:r>
              <a:rPr lang="en-US" sz="2000" dirty="0" smtClean="0">
                <a:solidFill>
                  <a:prstClr val="white"/>
                </a:solidFill>
              </a:rPr>
              <a:t>European Conference on Optical Communications (ECOC) </a:t>
            </a:r>
            <a:endParaRPr lang="en-US" sz="2000" dirty="0">
              <a:solidFill>
                <a:prstClr val="white"/>
              </a:solidFill>
            </a:endParaRPr>
          </a:p>
          <a:p>
            <a:pPr algn="ctr"/>
            <a:r>
              <a:rPr lang="en-US" sz="2000" dirty="0" smtClean="0">
                <a:solidFill>
                  <a:prstClr val="white"/>
                </a:solidFill>
              </a:rPr>
              <a:t>18</a:t>
            </a:r>
            <a:r>
              <a:rPr lang="en-US" sz="2000" baseline="30000" dirty="0" smtClean="0">
                <a:solidFill>
                  <a:prstClr val="white"/>
                </a:solidFill>
              </a:rPr>
              <a:t>th</a:t>
            </a:r>
            <a:r>
              <a:rPr lang="en-US" sz="2000" dirty="0" smtClean="0">
                <a:solidFill>
                  <a:prstClr val="white"/>
                </a:solidFill>
              </a:rPr>
              <a:t> Sept, 2012</a:t>
            </a:r>
            <a:endParaRPr lang="en-US" sz="2000" dirty="0">
              <a:solidFill>
                <a:prstClr val="white"/>
              </a:solidFill>
            </a:endParaRPr>
          </a:p>
        </p:txBody>
      </p:sp>
      <p:pic>
        <p:nvPicPr>
          <p:cNvPr id="71686" name="Picture 6" descr="https://ccrma.stanford.edu/~sbacker/empp/images/stanford_logo_black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81000"/>
            <a:ext cx="1162050" cy="10382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914400" y="1981200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Why </a:t>
            </a:r>
            <a:r>
              <a:rPr lang="en-US" sz="4000" dirty="0" err="1" smtClean="0">
                <a:solidFill>
                  <a:schemeClr val="bg1"/>
                </a:solidFill>
              </a:rPr>
              <a:t>OpenFlow</a:t>
            </a:r>
            <a:r>
              <a:rPr lang="en-US" sz="4000" dirty="0" smtClean="0">
                <a:solidFill>
                  <a:schemeClr val="bg1"/>
                </a:solidFill>
              </a:rPr>
              <a:t>/SDN Can Succeed 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Where GMPLS Failed</a:t>
            </a:r>
            <a:endParaRPr lang="en-US" sz="3200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loud 337"/>
          <p:cNvSpPr/>
          <p:nvPr/>
        </p:nvSpPr>
        <p:spPr>
          <a:xfrm>
            <a:off x="2209800" y="3276600"/>
            <a:ext cx="5181600" cy="350520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997" name="Straight Connector 996"/>
          <p:cNvCxnSpPr/>
          <p:nvPr/>
        </p:nvCxnSpPr>
        <p:spPr>
          <a:xfrm>
            <a:off x="1447800" y="3031729"/>
            <a:ext cx="6400800" cy="16271"/>
          </a:xfrm>
          <a:prstGeom prst="line">
            <a:avLst/>
          </a:prstGeom>
          <a:ln w="38100">
            <a:solidFill>
              <a:schemeClr val="accent1"/>
            </a:solidFill>
            <a:prstDash val="sysDash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/>
          <p:cNvCxnSpPr/>
          <p:nvPr/>
        </p:nvCxnSpPr>
        <p:spPr>
          <a:xfrm>
            <a:off x="1447800" y="2590800"/>
            <a:ext cx="838200" cy="2535235"/>
          </a:xfrm>
          <a:prstGeom prst="line">
            <a:avLst/>
          </a:prstGeom>
          <a:ln w="38100">
            <a:solidFill>
              <a:schemeClr val="accent1"/>
            </a:solidFill>
            <a:prstDash val="soli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/>
          <p:nvPr/>
        </p:nvCxnSpPr>
        <p:spPr>
          <a:xfrm rot="10800000" flipV="1">
            <a:off x="7391402" y="2590800"/>
            <a:ext cx="457198" cy="2530836"/>
          </a:xfrm>
          <a:prstGeom prst="line">
            <a:avLst/>
          </a:prstGeom>
          <a:ln w="38100">
            <a:solidFill>
              <a:schemeClr val="accent1"/>
            </a:solidFill>
            <a:prstDash val="soli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/>
          <p:cNvCxnSpPr/>
          <p:nvPr/>
        </p:nvCxnSpPr>
        <p:spPr>
          <a:xfrm>
            <a:off x="2286000" y="5105400"/>
            <a:ext cx="5105400" cy="1588"/>
          </a:xfrm>
          <a:prstGeom prst="line">
            <a:avLst/>
          </a:prstGeom>
          <a:ln w="76200">
            <a:solidFill>
              <a:srgbClr val="92D05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" name="Group 111"/>
          <p:cNvGrpSpPr/>
          <p:nvPr/>
        </p:nvGrpSpPr>
        <p:grpSpPr>
          <a:xfrm>
            <a:off x="609600" y="2514600"/>
            <a:ext cx="8077200" cy="864947"/>
            <a:chOff x="609600" y="1268655"/>
            <a:chExt cx="8077200" cy="864947"/>
          </a:xfrm>
        </p:grpSpPr>
        <p:grpSp>
          <p:nvGrpSpPr>
            <p:cNvPr id="3" name="Group 13"/>
            <p:cNvGrpSpPr/>
            <p:nvPr/>
          </p:nvGrpSpPr>
          <p:grpSpPr>
            <a:xfrm>
              <a:off x="609600" y="1268655"/>
              <a:ext cx="1066800" cy="838202"/>
              <a:chOff x="7162800" y="228598"/>
              <a:chExt cx="914400" cy="762002"/>
            </a:xfrm>
            <a:solidFill>
              <a:schemeClr val="accent5"/>
            </a:solidFill>
          </p:grpSpPr>
          <p:sp>
            <p:nvSpPr>
              <p:cNvPr id="101" name="Can 100"/>
              <p:cNvSpPr/>
              <p:nvPr/>
            </p:nvSpPr>
            <p:spPr>
              <a:xfrm>
                <a:off x="7162800" y="228600"/>
                <a:ext cx="914400" cy="762000"/>
              </a:xfrm>
              <a:prstGeom prst="can">
                <a:avLst>
                  <a:gd name="adj" fmla="val 50000"/>
                </a:avLst>
              </a:prstGeom>
              <a:grpFill/>
              <a:ln>
                <a:solidFill>
                  <a:schemeClr val="bg2"/>
                </a:solidFill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2" name="Down Arrow 101"/>
              <p:cNvSpPr/>
              <p:nvPr/>
            </p:nvSpPr>
            <p:spPr>
              <a:xfrm rot="3594206">
                <a:off x="7374449" y="400693"/>
                <a:ext cx="186303" cy="244316"/>
              </a:xfrm>
              <a:prstGeom prst="downArrow">
                <a:avLst/>
              </a:prstGeom>
              <a:solidFill>
                <a:schemeClr val="tx1"/>
              </a:solidFill>
              <a:scene3d>
                <a:camera prst="isometricRightU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3" name="Down Arrow 102"/>
              <p:cNvSpPr/>
              <p:nvPr/>
            </p:nvSpPr>
            <p:spPr>
              <a:xfrm rot="14184123">
                <a:off x="7619914" y="186212"/>
                <a:ext cx="211272" cy="296047"/>
              </a:xfrm>
              <a:prstGeom prst="downArrow">
                <a:avLst/>
              </a:prstGeom>
              <a:solidFill>
                <a:schemeClr val="tx1"/>
              </a:solidFill>
              <a:scene3d>
                <a:camera prst="isometricRightU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4" name="Right Arrow 103"/>
              <p:cNvSpPr/>
              <p:nvPr/>
            </p:nvSpPr>
            <p:spPr>
              <a:xfrm rot="10800000">
                <a:off x="7315199" y="228598"/>
                <a:ext cx="265420" cy="228601"/>
              </a:xfrm>
              <a:prstGeom prst="rightArrow">
                <a:avLst/>
              </a:prstGeom>
              <a:solidFill>
                <a:schemeClr val="tx1"/>
              </a:solidFill>
              <a:scene3d>
                <a:camera prst="isometricBottomDown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ight Arrow 104"/>
              <p:cNvSpPr/>
              <p:nvPr/>
            </p:nvSpPr>
            <p:spPr>
              <a:xfrm rot="276230">
                <a:off x="7628747" y="391284"/>
                <a:ext cx="265420" cy="228601"/>
              </a:xfrm>
              <a:prstGeom prst="rightArrow">
                <a:avLst/>
              </a:prstGeom>
              <a:solidFill>
                <a:schemeClr val="tx1"/>
              </a:solidFill>
              <a:scene3d>
                <a:camera prst="isometricBottomDown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" name="Group 13"/>
            <p:cNvGrpSpPr/>
            <p:nvPr/>
          </p:nvGrpSpPr>
          <p:grpSpPr>
            <a:xfrm>
              <a:off x="7620000" y="1295400"/>
              <a:ext cx="1066800" cy="838202"/>
              <a:chOff x="7162800" y="228598"/>
              <a:chExt cx="914400" cy="762002"/>
            </a:xfrm>
            <a:solidFill>
              <a:schemeClr val="accent5"/>
            </a:solidFill>
          </p:grpSpPr>
          <p:sp>
            <p:nvSpPr>
              <p:cNvPr id="107" name="Can 106"/>
              <p:cNvSpPr/>
              <p:nvPr/>
            </p:nvSpPr>
            <p:spPr>
              <a:xfrm>
                <a:off x="7162800" y="228600"/>
                <a:ext cx="914400" cy="762000"/>
              </a:xfrm>
              <a:prstGeom prst="can">
                <a:avLst>
                  <a:gd name="adj" fmla="val 50000"/>
                </a:avLst>
              </a:prstGeom>
              <a:grpFill/>
              <a:ln>
                <a:solidFill>
                  <a:schemeClr val="bg2"/>
                </a:solidFill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8" name="Down Arrow 107"/>
              <p:cNvSpPr/>
              <p:nvPr/>
            </p:nvSpPr>
            <p:spPr>
              <a:xfrm rot="3594206">
                <a:off x="7374449" y="400693"/>
                <a:ext cx="186303" cy="244316"/>
              </a:xfrm>
              <a:prstGeom prst="downArrow">
                <a:avLst/>
              </a:prstGeom>
              <a:solidFill>
                <a:schemeClr val="tx1"/>
              </a:solidFill>
              <a:scene3d>
                <a:camera prst="isometricRightU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9" name="Down Arrow 108"/>
              <p:cNvSpPr/>
              <p:nvPr/>
            </p:nvSpPr>
            <p:spPr>
              <a:xfrm rot="14184123">
                <a:off x="7619914" y="186212"/>
                <a:ext cx="211272" cy="296047"/>
              </a:xfrm>
              <a:prstGeom prst="downArrow">
                <a:avLst/>
              </a:prstGeom>
              <a:solidFill>
                <a:schemeClr val="tx1"/>
              </a:solidFill>
              <a:scene3d>
                <a:camera prst="isometricRightU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0" name="Right Arrow 109"/>
              <p:cNvSpPr/>
              <p:nvPr/>
            </p:nvSpPr>
            <p:spPr>
              <a:xfrm rot="10800000">
                <a:off x="7315199" y="228598"/>
                <a:ext cx="265420" cy="228601"/>
              </a:xfrm>
              <a:prstGeom prst="rightArrow">
                <a:avLst/>
              </a:prstGeom>
              <a:solidFill>
                <a:schemeClr val="tx1"/>
              </a:solidFill>
              <a:scene3d>
                <a:camera prst="isometricBottomDown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1" name="Right Arrow 110"/>
              <p:cNvSpPr/>
              <p:nvPr/>
            </p:nvSpPr>
            <p:spPr>
              <a:xfrm rot="276230">
                <a:off x="7628747" y="391284"/>
                <a:ext cx="265420" cy="228601"/>
              </a:xfrm>
              <a:prstGeom prst="rightArrow">
                <a:avLst/>
              </a:prstGeom>
              <a:solidFill>
                <a:schemeClr val="tx1"/>
              </a:solidFill>
              <a:scene3d>
                <a:camera prst="isometricBottomDown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  <p:cxnSp>
        <p:nvCxnSpPr>
          <p:cNvPr id="20" name="Straight Connector 19"/>
          <p:cNvCxnSpPr/>
          <p:nvPr/>
        </p:nvCxnSpPr>
        <p:spPr>
          <a:xfrm>
            <a:off x="2286000" y="5105400"/>
            <a:ext cx="5105400" cy="1588"/>
          </a:xfrm>
          <a:prstGeom prst="line">
            <a:avLst/>
          </a:prstGeom>
          <a:ln w="76200">
            <a:solidFill>
              <a:srgbClr val="FFFF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286000" y="5257800"/>
            <a:ext cx="5105400" cy="1588"/>
          </a:xfrm>
          <a:prstGeom prst="line">
            <a:avLst/>
          </a:prstGeom>
          <a:ln w="762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286000" y="4951412"/>
            <a:ext cx="5105400" cy="1588"/>
          </a:xfrm>
          <a:prstGeom prst="line">
            <a:avLst/>
          </a:prstGeom>
          <a:ln w="76200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76600" y="47360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VOIP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19600" y="50408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HTTP</a:t>
            </a:r>
            <a:endParaRPr lang="en-US" b="1" dirty="0">
              <a:solidFill>
                <a:prstClr val="black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200400" y="6172200"/>
            <a:ext cx="3124200" cy="1588"/>
          </a:xfrm>
          <a:prstGeom prst="line">
            <a:avLst/>
          </a:prstGeom>
          <a:ln w="762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9000" y="4267200"/>
            <a:ext cx="2895600" cy="1588"/>
          </a:xfrm>
          <a:prstGeom prst="line">
            <a:avLst/>
          </a:prstGeom>
          <a:ln w="76200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114800" y="4038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VOIP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43400" y="5867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HTTP</a:t>
            </a:r>
            <a:endParaRPr lang="en-US" b="1" dirty="0">
              <a:solidFill>
                <a:prstClr val="black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2286000" y="4267200"/>
            <a:ext cx="1143000" cy="762000"/>
          </a:xfrm>
          <a:prstGeom prst="line">
            <a:avLst/>
          </a:prstGeom>
          <a:ln w="76200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>
            <a:off x="6324600" y="4267200"/>
            <a:ext cx="1066800" cy="762000"/>
          </a:xfrm>
          <a:prstGeom prst="line">
            <a:avLst/>
          </a:prstGeom>
          <a:ln w="76200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H="1">
            <a:off x="2171700" y="5143500"/>
            <a:ext cx="1066800" cy="990600"/>
          </a:xfrm>
          <a:prstGeom prst="line">
            <a:avLst/>
          </a:prstGeom>
          <a:ln w="762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 flipH="1" flipV="1">
            <a:off x="6324600" y="5105400"/>
            <a:ext cx="1066800" cy="1066800"/>
          </a:xfrm>
          <a:prstGeom prst="line">
            <a:avLst/>
          </a:prstGeom>
          <a:ln w="762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429000" y="4267200"/>
            <a:ext cx="2895600" cy="1588"/>
          </a:xfrm>
          <a:prstGeom prst="line">
            <a:avLst/>
          </a:prstGeom>
          <a:ln w="12700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286000" y="4267200"/>
            <a:ext cx="1143000" cy="762000"/>
          </a:xfrm>
          <a:prstGeom prst="line">
            <a:avLst/>
          </a:prstGeom>
          <a:ln w="12700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6324600" y="4267200"/>
            <a:ext cx="1066800" cy="762000"/>
          </a:xfrm>
          <a:prstGeom prst="line">
            <a:avLst/>
          </a:prstGeom>
          <a:ln w="12700">
            <a:solidFill>
              <a:srgbClr val="00B0F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286000" y="5103812"/>
            <a:ext cx="5105400" cy="1588"/>
          </a:xfrm>
          <a:prstGeom prst="line">
            <a:avLst/>
          </a:prstGeom>
          <a:ln w="254000">
            <a:solidFill>
              <a:srgbClr val="FFFF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10000" y="48884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VIDEO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52" name="Explosion 2 51"/>
          <p:cNvSpPr/>
          <p:nvPr/>
        </p:nvSpPr>
        <p:spPr>
          <a:xfrm>
            <a:off x="5562600" y="4648200"/>
            <a:ext cx="914400" cy="91440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4" name="Explosion 2 53"/>
          <p:cNvSpPr/>
          <p:nvPr/>
        </p:nvSpPr>
        <p:spPr>
          <a:xfrm>
            <a:off x="5562600" y="5562600"/>
            <a:ext cx="914400" cy="91440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5" name="Explosion 2 54"/>
          <p:cNvSpPr/>
          <p:nvPr/>
        </p:nvSpPr>
        <p:spPr>
          <a:xfrm>
            <a:off x="5562600" y="2590800"/>
            <a:ext cx="914400" cy="91440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6" name="Title 1"/>
          <p:cNvSpPr>
            <a:spLocks/>
          </p:cNvSpPr>
          <p:nvPr/>
        </p:nvSpPr>
        <p:spPr bwMode="auto">
          <a:xfrm>
            <a:off x="228600" y="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latinLnBrk="1">
              <a:defRPr/>
            </a:pPr>
            <a:r>
              <a:rPr kumimoji="1" lang="en-US" sz="4000" kern="0" dirty="0" smtClean="0">
                <a:solidFill>
                  <a:srgbClr val="FFFF00"/>
                </a:solidFill>
                <a:latin typeface="Calibri"/>
              </a:rPr>
              <a:t>Example Network Application</a:t>
            </a:r>
            <a:endParaRPr kumimoji="1" lang="en-US" sz="4000" kern="0" dirty="0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295400" y="538877"/>
            <a:ext cx="655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prstClr val="white"/>
                </a:solidFill>
              </a:rPr>
              <a:t>Control Function</a:t>
            </a:r>
            <a:r>
              <a:rPr lang="en-US" b="1" dirty="0" smtClean="0">
                <a:solidFill>
                  <a:prstClr val="white"/>
                </a:solidFill>
              </a:rPr>
              <a:t>:   </a:t>
            </a:r>
            <a:r>
              <a:rPr lang="en-US" dirty="0" smtClean="0">
                <a:solidFill>
                  <a:prstClr val="white"/>
                </a:solidFill>
              </a:rPr>
              <a:t>Treat different </a:t>
            </a:r>
            <a:r>
              <a:rPr lang="en-US" u="sng" dirty="0" smtClean="0">
                <a:solidFill>
                  <a:prstClr val="white"/>
                </a:solidFill>
              </a:rPr>
              <a:t>kinds</a:t>
            </a:r>
            <a:r>
              <a:rPr lang="en-US" dirty="0" smtClean="0">
                <a:solidFill>
                  <a:prstClr val="white"/>
                </a:solidFill>
              </a:rPr>
              <a:t> of traffic </a:t>
            </a:r>
            <a:r>
              <a:rPr lang="en-US" u="sng" dirty="0" smtClean="0">
                <a:solidFill>
                  <a:prstClr val="white"/>
                </a:solidFill>
              </a:rPr>
              <a:t>differently</a:t>
            </a:r>
          </a:p>
          <a:p>
            <a:pPr lvl="1"/>
            <a:endParaRPr lang="en-US" u="sng" dirty="0" smtClean="0">
              <a:solidFill>
                <a:prstClr val="white"/>
              </a:solidFill>
            </a:endParaRPr>
          </a:p>
          <a:p>
            <a:pPr lvl="1"/>
            <a:endParaRPr lang="en-US" u="sng" dirty="0" smtClean="0">
              <a:solidFill>
                <a:prstClr val="white"/>
              </a:solidFill>
            </a:endParaRPr>
          </a:p>
          <a:p>
            <a:pPr lvl="1"/>
            <a:endParaRPr lang="en-US" u="sng" dirty="0" smtClean="0">
              <a:solidFill>
                <a:prstClr val="white"/>
              </a:solidFill>
            </a:endParaRPr>
          </a:p>
          <a:p>
            <a:pPr lvl="1"/>
            <a:endParaRPr lang="en-US" u="sng" dirty="0" smtClean="0">
              <a:solidFill>
                <a:prstClr val="white"/>
              </a:solidFill>
            </a:endParaRPr>
          </a:p>
          <a:p>
            <a:pPr lvl="1"/>
            <a:endParaRPr lang="en-US" u="sng" dirty="0" smtClean="0">
              <a:solidFill>
                <a:prstClr val="white"/>
              </a:solidFill>
            </a:endParaRPr>
          </a:p>
          <a:p>
            <a:pPr lvl="1"/>
            <a:endParaRPr lang="en-US" u="sng" dirty="0" smtClean="0">
              <a:solidFill>
                <a:prstClr val="white"/>
              </a:solidFill>
            </a:endParaRPr>
          </a:p>
          <a:p>
            <a:r>
              <a:rPr lang="en-US" b="1" dirty="0" smtClean="0">
                <a:solidFill>
                  <a:prstClr val="white"/>
                </a:solidFill>
              </a:rPr>
              <a:t>        </a:t>
            </a:r>
            <a:r>
              <a:rPr lang="en-US" b="1" u="sng" dirty="0" smtClean="0">
                <a:solidFill>
                  <a:prstClr val="white"/>
                </a:solidFill>
              </a:rPr>
              <a:t>Function </a:t>
            </a:r>
            <a:r>
              <a:rPr lang="en-US" b="1" u="sng" dirty="0" err="1" smtClean="0">
                <a:solidFill>
                  <a:prstClr val="white"/>
                </a:solidFill>
              </a:rPr>
              <a:t>Impl</a:t>
            </a:r>
            <a:r>
              <a:rPr lang="en-US" b="1" u="sng" dirty="0" smtClean="0">
                <a:solidFill>
                  <a:prstClr val="white"/>
                </a:solidFill>
              </a:rPr>
              <a:t>.</a:t>
            </a:r>
            <a:r>
              <a:rPr lang="en-US" u="sng" dirty="0" smtClean="0">
                <a:solidFill>
                  <a:prstClr val="white"/>
                </a:solidFill>
              </a:rPr>
              <a:t>:</a:t>
            </a:r>
            <a:r>
              <a:rPr lang="en-US" dirty="0" smtClean="0">
                <a:solidFill>
                  <a:prstClr val="white"/>
                </a:solidFill>
              </a:rPr>
              <a:t>  Use </a:t>
            </a:r>
            <a:r>
              <a:rPr lang="en-US" u="sng" dirty="0" smtClean="0">
                <a:solidFill>
                  <a:prstClr val="white"/>
                </a:solidFill>
              </a:rPr>
              <a:t>both</a:t>
            </a:r>
            <a:r>
              <a:rPr lang="en-US" dirty="0" smtClean="0">
                <a:solidFill>
                  <a:prstClr val="white"/>
                </a:solidFill>
              </a:rPr>
              <a:t> packets and circuits,</a:t>
            </a:r>
          </a:p>
          <a:p>
            <a:r>
              <a:rPr lang="en-US" dirty="0" smtClean="0">
                <a:solidFill>
                  <a:prstClr val="white"/>
                </a:solidFill>
              </a:rPr>
              <a:t>		    </a:t>
            </a:r>
            <a:r>
              <a:rPr lang="en-US" u="sng" dirty="0" smtClean="0">
                <a:solidFill>
                  <a:prstClr val="white"/>
                </a:solidFill>
              </a:rPr>
              <a:t>at the same time</a:t>
            </a:r>
            <a:r>
              <a:rPr lang="en-US" dirty="0" smtClean="0">
                <a:solidFill>
                  <a:prstClr val="white"/>
                </a:solidFill>
              </a:rPr>
              <a:t>.</a:t>
            </a:r>
            <a:endParaRPr lang="en-US" u="sng" dirty="0">
              <a:solidFill>
                <a:prstClr val="white"/>
              </a:solidFill>
            </a:endParaRPr>
          </a:p>
        </p:txBody>
      </p:sp>
      <p:grpSp>
        <p:nvGrpSpPr>
          <p:cNvPr id="5" name="Group 77"/>
          <p:cNvGrpSpPr/>
          <p:nvPr/>
        </p:nvGrpSpPr>
        <p:grpSpPr>
          <a:xfrm>
            <a:off x="1447800" y="3200400"/>
            <a:ext cx="792800" cy="1515858"/>
            <a:chOff x="1127600" y="3587969"/>
            <a:chExt cx="792800" cy="1515858"/>
          </a:xfrm>
          <a:solidFill>
            <a:schemeClr val="accent5"/>
          </a:solidFill>
        </p:grpSpPr>
        <p:sp>
          <p:nvSpPr>
            <p:cNvPr id="59" name="Rectangle 58"/>
            <p:cNvSpPr/>
            <p:nvPr/>
          </p:nvSpPr>
          <p:spPr>
            <a:xfrm rot="20859869">
              <a:off x="1127600" y="3740368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 rot="20859869">
              <a:off x="1309920" y="38927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 rot="20859869">
              <a:off x="1309920" y="41213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 rot="20859869">
              <a:off x="1462320" y="40451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 rot="20859869">
              <a:off x="1462320" y="38165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 rot="20859869">
              <a:off x="1309920" y="36641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 rot="20859869">
              <a:off x="1386120" y="44211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 rot="20859869">
              <a:off x="1508600" y="42737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 rot="20859869">
              <a:off x="1538520" y="44973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 rot="20859869">
              <a:off x="1690920" y="47259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 rot="20859869">
              <a:off x="1432400" y="47259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 rot="20859869">
              <a:off x="1737200" y="43449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 rot="20859869">
              <a:off x="1614720" y="38927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 rot="20859869">
              <a:off x="1614720" y="41213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 rot="20859869">
              <a:off x="1614720" y="49545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 rot="20859869">
              <a:off x="1813400" y="49545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 rot="20859869">
              <a:off x="1843320" y="45735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 rot="20859869">
              <a:off x="1538520" y="35879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 rot="20859869">
              <a:off x="1462320" y="4959568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79"/>
          <p:cNvGrpSpPr/>
          <p:nvPr/>
        </p:nvGrpSpPr>
        <p:grpSpPr>
          <a:xfrm rot="1470466">
            <a:off x="7158112" y="3296548"/>
            <a:ext cx="792800" cy="1515858"/>
            <a:chOff x="1127600" y="3587969"/>
            <a:chExt cx="792800" cy="1515858"/>
          </a:xfrm>
          <a:solidFill>
            <a:schemeClr val="accent5"/>
          </a:solidFill>
        </p:grpSpPr>
        <p:sp>
          <p:nvSpPr>
            <p:cNvPr id="81" name="Rectangle 80"/>
            <p:cNvSpPr/>
            <p:nvPr/>
          </p:nvSpPr>
          <p:spPr>
            <a:xfrm rot="20859869">
              <a:off x="1127600" y="3740368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 rot="20859869">
              <a:off x="1309920" y="38927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 rot="20859869">
              <a:off x="1309920" y="41213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 rot="20859869">
              <a:off x="1462320" y="40451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 rot="20859869">
              <a:off x="1462320" y="38165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 rot="20859869">
              <a:off x="1309920" y="36641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 rot="20859869">
              <a:off x="1386120" y="44211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 rot="20859869">
              <a:off x="1508600" y="42737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 rot="20859869">
              <a:off x="1538520" y="44973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 rot="20859869">
              <a:off x="1690920" y="47259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 rot="20859869">
              <a:off x="1432400" y="47259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 rot="20859869">
              <a:off x="1737200" y="43449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 rot="20859869">
              <a:off x="1614720" y="38927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 rot="20859869">
              <a:off x="1614720" y="41213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 rot="20859869">
              <a:off x="1614720" y="49545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 rot="20859869">
              <a:off x="1813400" y="49545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 rot="20859869">
              <a:off x="1843320" y="4573572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 rot="20859869">
              <a:off x="1538520" y="3587969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 rot="20859869">
              <a:off x="1462320" y="4959568"/>
              <a:ext cx="77080" cy="144259"/>
            </a:xfrm>
            <a:prstGeom prst="rect">
              <a:avLst/>
            </a:prstGeom>
            <a:grp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171"/>
          <p:cNvGrpSpPr/>
          <p:nvPr/>
        </p:nvGrpSpPr>
        <p:grpSpPr>
          <a:xfrm>
            <a:off x="1524000" y="3200400"/>
            <a:ext cx="686680" cy="1656693"/>
            <a:chOff x="776520" y="3594538"/>
            <a:chExt cx="686680" cy="1656693"/>
          </a:xfrm>
        </p:grpSpPr>
        <p:grpSp>
          <p:nvGrpSpPr>
            <p:cNvPr id="8" name="Group 99"/>
            <p:cNvGrpSpPr/>
            <p:nvPr/>
          </p:nvGrpSpPr>
          <p:grpSpPr>
            <a:xfrm>
              <a:off x="776520" y="3594538"/>
              <a:ext cx="686680" cy="1587062"/>
              <a:chOff x="1218320" y="3518338"/>
              <a:chExt cx="686680" cy="1587062"/>
            </a:xfrm>
            <a:solidFill>
              <a:schemeClr val="accent5"/>
            </a:solidFill>
          </p:grpSpPr>
          <p:sp>
            <p:nvSpPr>
              <p:cNvPr id="106" name="Rectangle 105"/>
              <p:cNvSpPr/>
              <p:nvPr/>
            </p:nvSpPr>
            <p:spPr>
              <a:xfrm rot="20859869">
                <a:off x="1218320" y="3665741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 rot="20859869">
                <a:off x="1264600" y="3892769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 rot="20859869">
                <a:off x="1294520" y="4121369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 rot="20859869">
                <a:off x="1462320" y="4045169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 rot="20859869">
                <a:off x="1417000" y="3823138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 rot="20859869">
                <a:off x="1370720" y="3594538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/>
              <p:cNvSpPr/>
              <p:nvPr/>
            </p:nvSpPr>
            <p:spPr>
              <a:xfrm rot="20859869">
                <a:off x="1370720" y="4356538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 rot="20859869">
                <a:off x="1508600" y="4273769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 rot="20859869">
                <a:off x="1538520" y="4497372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 rot="20859869">
                <a:off x="1690920" y="4961141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 rot="20859869">
                <a:off x="1432400" y="4585138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 rot="20859869">
                <a:off x="1675520" y="4427741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 rot="20859869">
                <a:off x="1599320" y="3970541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 rot="20859869">
                <a:off x="1645600" y="4199141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 rot="20859869">
                <a:off x="1614720" y="4737538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 rot="20859869">
                <a:off x="1827920" y="4889938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 rot="20859869">
                <a:off x="1751720" y="4661338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 rot="20859869">
                <a:off x="1538520" y="3518338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 rot="20859869">
                <a:off x="1462320" y="4813738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0" name="Rectangle 149"/>
            <p:cNvSpPr/>
            <p:nvPr/>
          </p:nvSpPr>
          <p:spPr>
            <a:xfrm rot="20859869">
              <a:off x="1127600" y="3810000"/>
              <a:ext cx="77080" cy="14425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 rot="20859869">
              <a:off x="1081320" y="5106972"/>
              <a:ext cx="77080" cy="14425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172"/>
          <p:cNvGrpSpPr/>
          <p:nvPr/>
        </p:nvGrpSpPr>
        <p:grpSpPr>
          <a:xfrm rot="1552490">
            <a:off x="7292044" y="3229513"/>
            <a:ext cx="686680" cy="1656693"/>
            <a:chOff x="776520" y="3594538"/>
            <a:chExt cx="686680" cy="1656693"/>
          </a:xfrm>
        </p:grpSpPr>
        <p:grpSp>
          <p:nvGrpSpPr>
            <p:cNvPr id="10" name="Group 99"/>
            <p:cNvGrpSpPr/>
            <p:nvPr/>
          </p:nvGrpSpPr>
          <p:grpSpPr>
            <a:xfrm>
              <a:off x="776520" y="3594538"/>
              <a:ext cx="686680" cy="1587062"/>
              <a:chOff x="1218320" y="3518338"/>
              <a:chExt cx="686680" cy="1587062"/>
            </a:xfrm>
            <a:solidFill>
              <a:schemeClr val="accent5"/>
            </a:solidFill>
          </p:grpSpPr>
          <p:sp>
            <p:nvSpPr>
              <p:cNvPr id="177" name="Rectangle 176"/>
              <p:cNvSpPr/>
              <p:nvPr/>
            </p:nvSpPr>
            <p:spPr>
              <a:xfrm rot="20859869">
                <a:off x="1218320" y="3665741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 rot="20859869">
                <a:off x="1264600" y="3892769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 rot="20859869">
                <a:off x="1294520" y="4121369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 rot="20859869">
                <a:off x="1462320" y="4045169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 rot="20859869">
                <a:off x="1417000" y="3823138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 rot="20859869">
                <a:off x="1370720" y="3594538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 rot="20859869">
                <a:off x="1370720" y="4356538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 rot="20859869">
                <a:off x="1508600" y="4273769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 rot="20859869">
                <a:off x="1538520" y="4497372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 rot="20859869">
                <a:off x="1690920" y="4961141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Rectangle 186"/>
              <p:cNvSpPr/>
              <p:nvPr/>
            </p:nvSpPr>
            <p:spPr>
              <a:xfrm rot="20859869">
                <a:off x="1432400" y="4585138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 rot="20859869">
                <a:off x="1675520" y="4427741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 rot="20859869">
                <a:off x="1599320" y="3970541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 rot="20859869">
                <a:off x="1645600" y="4199141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 rot="20859869">
                <a:off x="1614720" y="4737538"/>
                <a:ext cx="77080" cy="14425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 rot="20859869">
                <a:off x="1827920" y="4889938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 rot="20859869">
                <a:off x="1751720" y="4661338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 rot="20859869">
                <a:off x="1538520" y="3518338"/>
                <a:ext cx="77080" cy="144259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 rot="20859869">
                <a:off x="1462320" y="4813738"/>
                <a:ext cx="77080" cy="14425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5" name="Rectangle 174"/>
            <p:cNvSpPr/>
            <p:nvPr/>
          </p:nvSpPr>
          <p:spPr>
            <a:xfrm rot="20859869">
              <a:off x="1127600" y="3810000"/>
              <a:ext cx="77080" cy="14425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 rot="20859869">
              <a:off x="1081320" y="5106972"/>
              <a:ext cx="77080" cy="14425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30" name="Table 129"/>
          <p:cNvGraphicFramePr>
            <a:graphicFrameLocks noGrp="1"/>
          </p:cNvGraphicFramePr>
          <p:nvPr/>
        </p:nvGraphicFramePr>
        <p:xfrm>
          <a:off x="1447800" y="1031240"/>
          <a:ext cx="6096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Traffic-type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Delay/Jitter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Bandwidth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Recovery 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VoIP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Lowest Delay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Low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Medium</a:t>
                      </a:r>
                      <a:endParaRPr lang="en-US" sz="1600" b="1" dirty="0"/>
                    </a:p>
                  </a:txBody>
                  <a:tcPr/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Video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Zero Jitter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High 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Highest</a:t>
                      </a:r>
                      <a:endParaRPr lang="en-US" sz="1600" b="1" dirty="0"/>
                    </a:p>
                  </a:txBody>
                  <a:tcPr/>
                </a:tc>
              </a:tr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Web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Best-effort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Medium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Lowest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1" name="TextBox 130"/>
          <p:cNvSpPr txBox="1"/>
          <p:nvPr/>
        </p:nvSpPr>
        <p:spPr>
          <a:xfrm>
            <a:off x="0" y="6412468"/>
            <a:ext cx="906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“Aggregation and Traffic Engineering in a Converged Packet-Circuit Network” OFC/NFOEC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657600"/>
            <a:ext cx="9144000" cy="3200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00200" y="914400"/>
            <a:ext cx="6172200" cy="2743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pic>
        <p:nvPicPr>
          <p:cNvPr id="1027" name="Object 7"/>
          <p:cNvPicPr>
            <a:picLocks noChangeArrowheads="1"/>
          </p:cNvPicPr>
          <p:nvPr/>
        </p:nvPicPr>
        <p:blipFill>
          <a:blip r:embed="rId2" cstate="print"/>
          <a:srcRect t="-5208" r="-2956" b="-1598"/>
          <a:stretch>
            <a:fillRect/>
          </a:stretch>
        </p:blipFill>
        <p:spPr bwMode="auto">
          <a:xfrm>
            <a:off x="1676400" y="914400"/>
            <a:ext cx="6019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0999" y="3751262"/>
            <a:ext cx="4941919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4" cstate="print"/>
          <a:srcRect l="-8276" t="-5222" r="-105" b="-1521"/>
          <a:stretch>
            <a:fillRect/>
          </a:stretch>
        </p:blipFill>
        <p:spPr bwMode="auto">
          <a:xfrm>
            <a:off x="5410200" y="3962400"/>
            <a:ext cx="3276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0" y="0"/>
            <a:ext cx="91440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FFFF00"/>
                </a:solidFill>
              </a:rPr>
              <a:t>SDN-Two </a:t>
            </a:r>
            <a:r>
              <a:rPr lang="en-US" sz="4000" kern="0" dirty="0" smtClean="0">
                <a:solidFill>
                  <a:srgbClr val="FFFF00"/>
                </a:solidFill>
              </a:rPr>
              <a:t>Orders of Magnitude Lesser LOC</a:t>
            </a:r>
            <a:endParaRPr kumimoji="1" lang="en-US" sz="4000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562600" y="3962400"/>
            <a:ext cx="7620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038600" y="914400"/>
            <a:ext cx="914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762000"/>
            <a:ext cx="8534400" cy="5638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pic>
        <p:nvPicPr>
          <p:cNvPr id="2051" name="Object 8"/>
          <p:cNvPicPr>
            <a:picLocks noChangeArrowheads="1"/>
          </p:cNvPicPr>
          <p:nvPr/>
        </p:nvPicPr>
        <p:blipFill>
          <a:blip r:embed="rId2" cstate="print"/>
          <a:srcRect l="-1474" t="-2029" r="-1474" b="-1263"/>
          <a:stretch>
            <a:fillRect/>
          </a:stretch>
        </p:blipFill>
        <p:spPr bwMode="auto">
          <a:xfrm>
            <a:off x="152400" y="381000"/>
            <a:ext cx="8534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0"/>
            <a:ext cx="86106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FFFF00"/>
                </a:solidFill>
              </a:rPr>
              <a:t>Why did GMPLS fail? -- </a:t>
            </a:r>
            <a:r>
              <a:rPr lang="en-US" sz="4000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endParaRPr kumimoji="1" lang="en-US" sz="4000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5862935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Services are tied to </a:t>
            </a:r>
            <a:r>
              <a:rPr lang="en-US" sz="2400" b="1" dirty="0" smtClean="0">
                <a:solidFill>
                  <a:srgbClr val="FF0000"/>
                </a:solidFill>
              </a:rPr>
              <a:t>Protocols – not easily extensible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10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3" name="Title 1"/>
          <p:cNvSpPr txBox="1">
            <a:spLocks/>
          </p:cNvSpPr>
          <p:nvPr/>
        </p:nvSpPr>
        <p:spPr>
          <a:xfrm>
            <a:off x="112751" y="10463"/>
            <a:ext cx="6666314" cy="63545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368FA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Adding a service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68FAF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74" name="Text Placeholder 2"/>
          <p:cNvSpPr txBox="1">
            <a:spLocks/>
          </p:cNvSpPr>
          <p:nvPr/>
        </p:nvSpPr>
        <p:spPr>
          <a:xfrm>
            <a:off x="112751" y="505652"/>
            <a:ext cx="6665913" cy="44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94A6A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213A6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What would it take in today’s networks?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13A62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76" name="Picture 3" descr="C:\Documents and Settings\Administrator\Local Settings\Temporary Internet Files\Content.IE5\YBEIFMJ4\MC91021593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5798" y="76581"/>
            <a:ext cx="1093000" cy="1093000"/>
          </a:xfrm>
          <a:prstGeom prst="rect">
            <a:avLst/>
          </a:prstGeom>
          <a:noFill/>
        </p:spPr>
      </p:pic>
      <p:pic>
        <p:nvPicPr>
          <p:cNvPr id="77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1107" y="871871"/>
            <a:ext cx="839295" cy="796591"/>
          </a:xfrm>
          <a:prstGeom prst="rect">
            <a:avLst/>
          </a:prstGeom>
          <a:noFill/>
        </p:spPr>
      </p:pic>
      <p:sp>
        <p:nvSpPr>
          <p:cNvPr id="78" name="Curved Left Arrow 77"/>
          <p:cNvSpPr/>
          <p:nvPr/>
        </p:nvSpPr>
        <p:spPr>
          <a:xfrm rot="17726558">
            <a:off x="6858796" y="600809"/>
            <a:ext cx="524982" cy="1268264"/>
          </a:xfrm>
          <a:prstGeom prst="curvedLeftArrow">
            <a:avLst>
              <a:gd name="adj1" fmla="val 35133"/>
              <a:gd name="adj2" fmla="val 50000"/>
              <a:gd name="adj3" fmla="val 25000"/>
            </a:avLst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FFFF">
                <a:lumMod val="65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79" name="Curved Left Arrow 78"/>
          <p:cNvSpPr/>
          <p:nvPr/>
        </p:nvSpPr>
        <p:spPr>
          <a:xfrm rot="16523526">
            <a:off x="7167908" y="22722"/>
            <a:ext cx="731520" cy="2228570"/>
          </a:xfrm>
          <a:prstGeom prst="curvedLef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FFFF">
                <a:lumMod val="65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80" name="Curved Left Arrow 79"/>
          <p:cNvSpPr/>
          <p:nvPr/>
        </p:nvSpPr>
        <p:spPr>
          <a:xfrm rot="16523526">
            <a:off x="6862959" y="256034"/>
            <a:ext cx="799997" cy="1739713"/>
          </a:xfrm>
          <a:prstGeom prst="curvedLef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FFFF">
                <a:lumMod val="65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028117" y="1733770"/>
            <a:ext cx="552893" cy="616025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0000"/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CCCCC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</a:t>
            </a:r>
          </a:p>
        </p:txBody>
      </p:sp>
      <p:sp>
        <p:nvSpPr>
          <p:cNvPr id="82" name="Rectangle 81"/>
          <p:cNvSpPr/>
          <p:nvPr/>
        </p:nvSpPr>
        <p:spPr>
          <a:xfrm>
            <a:off x="7733410" y="1744403"/>
            <a:ext cx="552893" cy="616025"/>
          </a:xfrm>
          <a:prstGeom prst="rect">
            <a:avLst/>
          </a:prstGeom>
          <a:solidFill>
            <a:srgbClr val="FFFFFF"/>
          </a:solidFill>
          <a:ln w="25400" cap="flat" cmpd="dbl" algn="ctr">
            <a:solidFill>
              <a:srgbClr val="99CC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CCCCC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400947" y="1744403"/>
            <a:ext cx="552893" cy="616025"/>
          </a:xfrm>
          <a:prstGeom prst="rect">
            <a:avLst/>
          </a:prstGeom>
          <a:solidFill>
            <a:srgbClr val="FFFFFF"/>
          </a:solidFill>
          <a:ln w="25400" cap="flat" cmpd="dbl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CCCCC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J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955312" y="1082641"/>
            <a:ext cx="1063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Carrier need/idea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656521" y="1744403"/>
            <a:ext cx="13109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Ask vendors to implement solution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6" name="Curved Left Arrow 85"/>
          <p:cNvSpPr/>
          <p:nvPr/>
        </p:nvSpPr>
        <p:spPr>
          <a:xfrm rot="2689076">
            <a:off x="6236920" y="2597460"/>
            <a:ext cx="695560" cy="2808586"/>
          </a:xfrm>
          <a:prstGeom prst="curvedLef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0000"/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87" name="Curved Left Arrow 86"/>
          <p:cNvSpPr/>
          <p:nvPr/>
        </p:nvSpPr>
        <p:spPr>
          <a:xfrm rot="2309900">
            <a:off x="6639898" y="2405196"/>
            <a:ext cx="896981" cy="4020472"/>
          </a:xfrm>
          <a:prstGeom prst="curvedLef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6CBCDC">
                <a:lumMod val="75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88" name="Curved Left Arrow 87"/>
          <p:cNvSpPr/>
          <p:nvPr/>
        </p:nvSpPr>
        <p:spPr>
          <a:xfrm rot="2309900">
            <a:off x="7089381" y="2306248"/>
            <a:ext cx="896981" cy="4930854"/>
          </a:xfrm>
          <a:prstGeom prst="curvedLef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00B050"/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933139" y="4391910"/>
            <a:ext cx="552893" cy="616025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CCCCC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</a:t>
            </a:r>
          </a:p>
        </p:txBody>
      </p:sp>
      <p:sp>
        <p:nvSpPr>
          <p:cNvPr id="90" name="Rectangle 89"/>
          <p:cNvSpPr/>
          <p:nvPr/>
        </p:nvSpPr>
        <p:spPr>
          <a:xfrm>
            <a:off x="4934660" y="4869712"/>
            <a:ext cx="552893" cy="989337"/>
          </a:xfrm>
          <a:prstGeom prst="rect">
            <a:avLst/>
          </a:prstGeom>
          <a:noFill/>
          <a:ln w="25400" cap="flat" cmpd="dbl" algn="ctr">
            <a:solidFill>
              <a:srgbClr val="99CC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CCCCC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</a:t>
            </a:r>
          </a:p>
        </p:txBody>
      </p:sp>
      <p:sp>
        <p:nvSpPr>
          <p:cNvPr id="91" name="Rectangle 90"/>
          <p:cNvSpPr/>
          <p:nvPr/>
        </p:nvSpPr>
        <p:spPr>
          <a:xfrm>
            <a:off x="4934660" y="5730949"/>
            <a:ext cx="552893" cy="844941"/>
          </a:xfrm>
          <a:prstGeom prst="rect">
            <a:avLst/>
          </a:prstGeom>
          <a:noFill/>
          <a:ln w="25400" cap="flat" cmpd="dbl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CCCCC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J</a:t>
            </a:r>
          </a:p>
        </p:txBody>
      </p:sp>
      <p:sp>
        <p:nvSpPr>
          <p:cNvPr id="92" name="Right Arrow 91"/>
          <p:cNvSpPr/>
          <p:nvPr/>
        </p:nvSpPr>
        <p:spPr>
          <a:xfrm rot="10800000">
            <a:off x="2870791" y="4593264"/>
            <a:ext cx="1915007" cy="276447"/>
          </a:xfrm>
          <a:prstGeom prst="righ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0000"/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93" name="Right Arrow 92"/>
          <p:cNvSpPr/>
          <p:nvPr/>
        </p:nvSpPr>
        <p:spPr>
          <a:xfrm rot="10800000">
            <a:off x="2870790" y="5243023"/>
            <a:ext cx="1915008" cy="276447"/>
          </a:xfrm>
          <a:prstGeom prst="righ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368FAF">
                <a:lumMod val="60000"/>
                <a:lumOff val="40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94" name="Right Arrow 93"/>
          <p:cNvSpPr/>
          <p:nvPr/>
        </p:nvSpPr>
        <p:spPr>
          <a:xfrm rot="10800000">
            <a:off x="2870789" y="5991430"/>
            <a:ext cx="1915009" cy="276447"/>
          </a:xfrm>
          <a:prstGeom prst="righ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00B050"/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924493" y="4375043"/>
            <a:ext cx="764068" cy="2200847"/>
          </a:xfrm>
          <a:prstGeom prst="rect">
            <a:avLst/>
          </a:prstGeom>
          <a:noFill/>
          <a:ln w="25400" cap="flat" cmpd="dbl" algn="ctr">
            <a:solidFill>
              <a:srgbClr val="213A62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CCCCC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XJBC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412512" y="3420936"/>
            <a:ext cx="19468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Long time later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non-interoperable pre-standard solutions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358400" y="3881113"/>
            <a:ext cx="1946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Standard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8" name="Curved Left Arrow 97"/>
          <p:cNvSpPr/>
          <p:nvPr/>
        </p:nvSpPr>
        <p:spPr>
          <a:xfrm rot="7819490">
            <a:off x="616690" y="4634533"/>
            <a:ext cx="659218" cy="1361910"/>
          </a:xfrm>
          <a:prstGeom prst="curvedLef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213A62"/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112751" y="3881112"/>
            <a:ext cx="1245649" cy="742425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FFFF">
                <a:lumMod val="65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213A6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Carrier Lab Trials</a:t>
            </a:r>
          </a:p>
        </p:txBody>
      </p:sp>
      <p:sp>
        <p:nvSpPr>
          <p:cNvPr id="100" name="Down Arrow 99"/>
          <p:cNvSpPr/>
          <p:nvPr/>
        </p:nvSpPr>
        <p:spPr>
          <a:xfrm rot="10800000">
            <a:off x="595420" y="3306739"/>
            <a:ext cx="308344" cy="433187"/>
          </a:xfrm>
          <a:prstGeom prst="down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FFFF">
                <a:lumMod val="65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112751" y="2424236"/>
            <a:ext cx="1245649" cy="732834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FFFF">
                <a:lumMod val="65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213A6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Limited Field Trials</a:t>
            </a:r>
          </a:p>
        </p:txBody>
      </p:sp>
      <p:sp>
        <p:nvSpPr>
          <p:cNvPr id="102" name="Down Arrow 101"/>
          <p:cNvSpPr/>
          <p:nvPr/>
        </p:nvSpPr>
        <p:spPr>
          <a:xfrm rot="10800000">
            <a:off x="620224" y="1768492"/>
            <a:ext cx="308344" cy="433187"/>
          </a:xfrm>
          <a:prstGeom prst="downArrow">
            <a:avLst/>
          </a:prstGeom>
          <a:gradFill flip="none" rotWithShape="1">
            <a:gsLst>
              <a:gs pos="0">
                <a:srgbClr val="213A62">
                  <a:tint val="66000"/>
                  <a:satMod val="160000"/>
                </a:srgbClr>
              </a:gs>
              <a:gs pos="50000">
                <a:srgbClr val="213A62">
                  <a:tint val="44500"/>
                  <a:satMod val="160000"/>
                </a:srgbClr>
              </a:gs>
              <a:gs pos="100000">
                <a:srgbClr val="213A62">
                  <a:tint val="23500"/>
                  <a:satMod val="160000"/>
                </a:srgbClr>
              </a:gs>
            </a:gsLst>
            <a:lin ang="18900000" scaled="1"/>
            <a:tileRect/>
          </a:gradFill>
          <a:ln w="19050" cap="flat" cmpd="sng" algn="ctr">
            <a:solidFill>
              <a:srgbClr val="213A62">
                <a:lumMod val="75000"/>
              </a:srgbClr>
            </a:solidFill>
            <a:prstDash val="dash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112751" y="1169580"/>
            <a:ext cx="1375807" cy="498881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FFFF">
                <a:lumMod val="65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213A6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DEPLOYMENT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428063" y="2165129"/>
            <a:ext cx="217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3-5 year process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2442234" y="2527366"/>
            <a:ext cx="2576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..if it gets off the ground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6" name="Curved Left Arrow 105"/>
          <p:cNvSpPr/>
          <p:nvPr/>
        </p:nvSpPr>
        <p:spPr>
          <a:xfrm rot="15763382">
            <a:off x="2923628" y="31581"/>
            <a:ext cx="1644341" cy="4954140"/>
          </a:xfrm>
          <a:prstGeom prst="curvedLeftArrow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lumMod val="95000"/>
                </a:srgbClr>
              </a:gs>
              <a:gs pos="68000">
                <a:srgbClr val="FFFFFF"/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solidFill>
              <a:srgbClr val="FFFFFF">
                <a:lumMod val="65000"/>
              </a:srgbClr>
            </a:solidFill>
            <a:prstDash val="solid"/>
          </a:ln>
          <a:effectLst>
            <a:glow rad="63500">
              <a:srgbClr val="FFFFFF">
                <a:lumMod val="85000"/>
                <a:alpha val="20000"/>
              </a:srgb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CCCCCC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07" name="TextBox 106"/>
          <p:cNvSpPr txBox="1"/>
          <p:nvPr/>
        </p:nvSpPr>
        <p:spPr>
          <a:xfrm rot="20360166">
            <a:off x="1870644" y="1584068"/>
            <a:ext cx="1732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Extensions…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/>
      <p:bldP spid="85" grpId="0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/>
      <p:bldP spid="97" grpId="0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/>
      <p:bldP spid="105" grpId="0"/>
      <p:bldP spid="106" grpId="0" animBg="1"/>
      <p:bldP spid="10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112751" y="10463"/>
            <a:ext cx="6666314" cy="63545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368FA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Adding a service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68FAF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61" name="Text Placeholder 2"/>
          <p:cNvSpPr txBox="1">
            <a:spLocks/>
          </p:cNvSpPr>
          <p:nvPr/>
        </p:nvSpPr>
        <p:spPr>
          <a:xfrm>
            <a:off x="112751" y="505652"/>
            <a:ext cx="6665913" cy="44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294A6A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213A6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Protocols may interoperate; Services don’t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13A62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63" name="Can 70"/>
          <p:cNvSpPr/>
          <p:nvPr/>
        </p:nvSpPr>
        <p:spPr>
          <a:xfrm>
            <a:off x="4572000" y="4936631"/>
            <a:ext cx="575353" cy="390293"/>
          </a:xfrm>
          <a:prstGeom prst="can">
            <a:avLst>
              <a:gd name="adj" fmla="val 50000"/>
            </a:avLst>
          </a:prstGeom>
          <a:solidFill>
            <a:srgbClr val="4BACC6"/>
          </a:solidFill>
          <a:ln>
            <a:solidFill>
              <a:srgbClr val="EEECE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 rot="5400000" flipH="1" flipV="1">
            <a:off x="4988638" y="4784958"/>
            <a:ext cx="229152" cy="22934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65" name="Rounded Rectangle 64"/>
          <p:cNvSpPr/>
          <p:nvPr/>
        </p:nvSpPr>
        <p:spPr>
          <a:xfrm>
            <a:off x="4419600" y="4251242"/>
            <a:ext cx="838200" cy="533812"/>
          </a:xfrm>
          <a:prstGeom prst="round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 rot="10800000">
            <a:off x="4419602" y="4725741"/>
            <a:ext cx="304798" cy="287088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67" name="Rounded Rectangle 66"/>
          <p:cNvSpPr/>
          <p:nvPr/>
        </p:nvSpPr>
        <p:spPr>
          <a:xfrm>
            <a:off x="5867400" y="3726724"/>
            <a:ext cx="609600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OSPFv2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5181600" y="3726724"/>
            <a:ext cx="659296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8064A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RSVP-TE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4572000" y="3726724"/>
            <a:ext cx="609600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MP-BGP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3962400" y="3726724"/>
            <a:ext cx="583096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I-BGP + RR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3379304" y="3726724"/>
            <a:ext cx="583096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LDP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Down Arrow 71"/>
          <p:cNvSpPr/>
          <p:nvPr/>
        </p:nvSpPr>
        <p:spPr>
          <a:xfrm rot="3594206">
            <a:off x="4708657" y="4986076"/>
            <a:ext cx="95424" cy="153727"/>
          </a:xfrm>
          <a:prstGeom prst="down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RightUp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Down Arrow 72"/>
          <p:cNvSpPr/>
          <p:nvPr/>
        </p:nvSpPr>
        <p:spPr>
          <a:xfrm rot="14184123">
            <a:off x="4864568" y="4873193"/>
            <a:ext cx="108213" cy="186277"/>
          </a:xfrm>
          <a:prstGeom prst="down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RightUp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Right Arrow 73"/>
          <p:cNvSpPr/>
          <p:nvPr/>
        </p:nvSpPr>
        <p:spPr>
          <a:xfrm rot="10800000">
            <a:off x="4660476" y="4912224"/>
            <a:ext cx="167006" cy="117088"/>
          </a:xfrm>
          <a:prstGeom prst="right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BottomDown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Right Arrow 74"/>
          <p:cNvSpPr/>
          <p:nvPr/>
        </p:nvSpPr>
        <p:spPr>
          <a:xfrm rot="276230">
            <a:off x="4857764" y="4995551"/>
            <a:ext cx="167006" cy="117088"/>
          </a:xfrm>
          <a:prstGeom prst="right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BottomDown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Can 70"/>
          <p:cNvSpPr/>
          <p:nvPr/>
        </p:nvSpPr>
        <p:spPr>
          <a:xfrm>
            <a:off x="8001000" y="4945924"/>
            <a:ext cx="575353" cy="390293"/>
          </a:xfrm>
          <a:prstGeom prst="can">
            <a:avLst>
              <a:gd name="adj" fmla="val 50000"/>
            </a:avLst>
          </a:prstGeom>
          <a:solidFill>
            <a:srgbClr val="4BACC6"/>
          </a:solidFill>
          <a:ln>
            <a:solidFill>
              <a:srgbClr val="EEECE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rot="5400000" flipH="1" flipV="1">
            <a:off x="8417638" y="4794251"/>
            <a:ext cx="229152" cy="22934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78" name="Rounded Rectangle 77"/>
          <p:cNvSpPr/>
          <p:nvPr/>
        </p:nvSpPr>
        <p:spPr>
          <a:xfrm>
            <a:off x="7848600" y="4260535"/>
            <a:ext cx="838200" cy="533812"/>
          </a:xfrm>
          <a:prstGeom prst="round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7848602" y="4735034"/>
            <a:ext cx="304798" cy="287088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80" name="Rounded Rectangle 79"/>
          <p:cNvSpPr/>
          <p:nvPr/>
        </p:nvSpPr>
        <p:spPr>
          <a:xfrm>
            <a:off x="9296400" y="3736017"/>
            <a:ext cx="609600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OSPFv2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8610600" y="3736017"/>
            <a:ext cx="659296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8064A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RSVP-TE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8001000" y="3736017"/>
            <a:ext cx="609600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MP-BGP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7391400" y="3736017"/>
            <a:ext cx="583096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I-BGP + RR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6808304" y="3736017"/>
            <a:ext cx="583096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LDP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Down Arrow 71"/>
          <p:cNvSpPr/>
          <p:nvPr/>
        </p:nvSpPr>
        <p:spPr>
          <a:xfrm rot="3594206">
            <a:off x="8137657" y="4995369"/>
            <a:ext cx="95424" cy="153727"/>
          </a:xfrm>
          <a:prstGeom prst="down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RightUp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Down Arrow 72"/>
          <p:cNvSpPr/>
          <p:nvPr/>
        </p:nvSpPr>
        <p:spPr>
          <a:xfrm rot="14184123">
            <a:off x="8293568" y="4882486"/>
            <a:ext cx="108213" cy="186277"/>
          </a:xfrm>
          <a:prstGeom prst="down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RightUp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Right Arrow 73"/>
          <p:cNvSpPr/>
          <p:nvPr/>
        </p:nvSpPr>
        <p:spPr>
          <a:xfrm rot="10800000">
            <a:off x="8089476" y="4921517"/>
            <a:ext cx="167006" cy="117088"/>
          </a:xfrm>
          <a:prstGeom prst="right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BottomDown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Right Arrow 74"/>
          <p:cNvSpPr/>
          <p:nvPr/>
        </p:nvSpPr>
        <p:spPr>
          <a:xfrm rot="276230">
            <a:off x="8286764" y="5004844"/>
            <a:ext cx="167006" cy="117088"/>
          </a:xfrm>
          <a:prstGeom prst="right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BottomDown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Can 70"/>
          <p:cNvSpPr/>
          <p:nvPr/>
        </p:nvSpPr>
        <p:spPr>
          <a:xfrm>
            <a:off x="685800" y="4945924"/>
            <a:ext cx="575353" cy="390293"/>
          </a:xfrm>
          <a:prstGeom prst="can">
            <a:avLst>
              <a:gd name="adj" fmla="val 50000"/>
            </a:avLst>
          </a:prstGeom>
          <a:solidFill>
            <a:srgbClr val="4BACC6"/>
          </a:solidFill>
          <a:ln>
            <a:solidFill>
              <a:srgbClr val="EEECE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90" name="Straight Connector 89"/>
          <p:cNvCxnSpPr/>
          <p:nvPr/>
        </p:nvCxnSpPr>
        <p:spPr>
          <a:xfrm rot="5400000" flipH="1" flipV="1">
            <a:off x="1102438" y="4794251"/>
            <a:ext cx="229152" cy="22934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91" name="Rounded Rectangle 90"/>
          <p:cNvSpPr/>
          <p:nvPr/>
        </p:nvSpPr>
        <p:spPr>
          <a:xfrm>
            <a:off x="533400" y="4260535"/>
            <a:ext cx="838200" cy="533812"/>
          </a:xfrm>
          <a:prstGeom prst="round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 rot="10800000">
            <a:off x="533402" y="4735034"/>
            <a:ext cx="304798" cy="287088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93" name="Rounded Rectangle 92"/>
          <p:cNvSpPr/>
          <p:nvPr/>
        </p:nvSpPr>
        <p:spPr>
          <a:xfrm>
            <a:off x="1981200" y="3736017"/>
            <a:ext cx="609600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OSPFv2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1295400" y="3736017"/>
            <a:ext cx="659296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8064A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RSVP-TE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685800" y="3736017"/>
            <a:ext cx="609600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MP-BGP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76200" y="3736017"/>
            <a:ext cx="583096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I-BGP + RR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-506896" y="3736017"/>
            <a:ext cx="583096" cy="5715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LDP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Down Arrow 71"/>
          <p:cNvSpPr/>
          <p:nvPr/>
        </p:nvSpPr>
        <p:spPr>
          <a:xfrm rot="3594206">
            <a:off x="822457" y="4995369"/>
            <a:ext cx="95424" cy="153727"/>
          </a:xfrm>
          <a:prstGeom prst="down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RightUp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Down Arrow 72"/>
          <p:cNvSpPr/>
          <p:nvPr/>
        </p:nvSpPr>
        <p:spPr>
          <a:xfrm rot="14184123">
            <a:off x="978368" y="4882486"/>
            <a:ext cx="108213" cy="186277"/>
          </a:xfrm>
          <a:prstGeom prst="down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RightUp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Right Arrow 73"/>
          <p:cNvSpPr/>
          <p:nvPr/>
        </p:nvSpPr>
        <p:spPr>
          <a:xfrm rot="10800000">
            <a:off x="774276" y="4921517"/>
            <a:ext cx="167006" cy="117088"/>
          </a:xfrm>
          <a:prstGeom prst="right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BottomDown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Right Arrow 74"/>
          <p:cNvSpPr/>
          <p:nvPr/>
        </p:nvSpPr>
        <p:spPr>
          <a:xfrm rot="276230">
            <a:off x="971564" y="5004844"/>
            <a:ext cx="167006" cy="117088"/>
          </a:xfrm>
          <a:prstGeom prst="right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  <a:scene3d>
            <a:camera prst="isometricBottomDown"/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Left-Right Arrow 101"/>
          <p:cNvSpPr/>
          <p:nvPr/>
        </p:nvSpPr>
        <p:spPr>
          <a:xfrm>
            <a:off x="2514600" y="4488724"/>
            <a:ext cx="990600" cy="457200"/>
          </a:xfrm>
          <a:prstGeom prst="leftRightArrow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Left-Right Arrow 102"/>
          <p:cNvSpPr/>
          <p:nvPr/>
        </p:nvSpPr>
        <p:spPr>
          <a:xfrm>
            <a:off x="6248400" y="4488724"/>
            <a:ext cx="990600" cy="457200"/>
          </a:xfrm>
          <a:prstGeom prst="leftRightArrow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533400" y="547932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Juniper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495800" y="547932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Cisco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848600" y="547932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Brocade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7" name="Rounded Rectangle 106"/>
          <p:cNvSpPr/>
          <p:nvPr/>
        </p:nvSpPr>
        <p:spPr>
          <a:xfrm>
            <a:off x="533400" y="3040924"/>
            <a:ext cx="990600" cy="6096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Rounded Rectangle 107"/>
          <p:cNvSpPr/>
          <p:nvPr/>
        </p:nvSpPr>
        <p:spPr>
          <a:xfrm>
            <a:off x="4343400" y="3040924"/>
            <a:ext cx="990600" cy="6096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Rounded Rectangle 108"/>
          <p:cNvSpPr/>
          <p:nvPr/>
        </p:nvSpPr>
        <p:spPr>
          <a:xfrm>
            <a:off x="7467600" y="3040924"/>
            <a:ext cx="990600" cy="6096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3733800" y="983524"/>
            <a:ext cx="2133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Auto-Route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Auto-Bandwidth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Priorities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Load-Share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DS-TE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Re-opt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858000" y="983524"/>
            <a:ext cx="2133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Auto-Route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Auto-Bandwidth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Priorities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Load-Share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DS-TE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Re-opt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6200" y="983524"/>
            <a:ext cx="2133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Auto-Route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Auto-Bandwidth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Priorities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Load-Share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DS-TE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Re-opt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3" name="Left-Right Arrow 112"/>
          <p:cNvSpPr/>
          <p:nvPr/>
        </p:nvSpPr>
        <p:spPr>
          <a:xfrm>
            <a:off x="2438400" y="1974124"/>
            <a:ext cx="990600" cy="457200"/>
          </a:xfrm>
          <a:prstGeom prst="leftRightArrow">
            <a:avLst/>
          </a:prstGeom>
          <a:solidFill>
            <a:srgbClr val="FFFFFF"/>
          </a:solidFill>
          <a:ln w="25400" cap="flat" cmpd="dbl" algn="ctr">
            <a:solidFill>
              <a:srgbClr val="A8ADB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Left-Right Arrow 113"/>
          <p:cNvSpPr/>
          <p:nvPr/>
        </p:nvSpPr>
        <p:spPr>
          <a:xfrm>
            <a:off x="6172200" y="1897924"/>
            <a:ext cx="990600" cy="457200"/>
          </a:xfrm>
          <a:prstGeom prst="leftRightArrow">
            <a:avLst/>
          </a:prstGeom>
          <a:solidFill>
            <a:srgbClr val="FFFFFF"/>
          </a:solidFill>
          <a:ln w="25400" cap="flat" cmpd="dbl" algn="ctr">
            <a:solidFill>
              <a:srgbClr val="A8ADB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Multiply 114"/>
          <p:cNvSpPr/>
          <p:nvPr/>
        </p:nvSpPr>
        <p:spPr>
          <a:xfrm>
            <a:off x="2667000" y="1821724"/>
            <a:ext cx="609600" cy="685800"/>
          </a:xfrm>
          <a:prstGeom prst="mathMultiply">
            <a:avLst>
              <a:gd name="adj1" fmla="val 12305"/>
            </a:avLst>
          </a:prstGeom>
          <a:solidFill>
            <a:srgbClr val="FF0000"/>
          </a:solidFill>
          <a:ln w="25400" cap="flat" cmpd="sng" algn="ctr">
            <a:solidFill>
              <a:srgbClr val="FFFF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Multiply 115"/>
          <p:cNvSpPr/>
          <p:nvPr/>
        </p:nvSpPr>
        <p:spPr>
          <a:xfrm>
            <a:off x="6400800" y="1821724"/>
            <a:ext cx="609600" cy="685800"/>
          </a:xfrm>
          <a:prstGeom prst="mathMultiply">
            <a:avLst>
              <a:gd name="adj1" fmla="val 12305"/>
            </a:avLst>
          </a:prstGeom>
          <a:solidFill>
            <a:srgbClr val="FF0000"/>
          </a:solidFill>
          <a:ln w="25400" cap="flat" cmpd="sng" algn="ctr">
            <a:solidFill>
              <a:srgbClr val="FFFF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8" grpId="0" animBg="1"/>
      <p:bldP spid="109" grpId="0" animBg="1"/>
      <p:bldP spid="110" grpId="0"/>
      <p:bldP spid="111" grpId="0"/>
      <p:bldP spid="112" grpId="0"/>
      <p:bldP spid="113" grpId="0" animBg="1"/>
      <p:bldP spid="114" grpId="0" animBg="1"/>
      <p:bldP spid="115" grpId="0" animBg="1"/>
      <p:bldP spid="1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04800" y="762000"/>
            <a:ext cx="8534400" cy="5638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108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256F2-8016-4B24-AF78-7FA03D20B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67200" y="1219200"/>
            <a:ext cx="228600" cy="228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0" y="1219200"/>
            <a:ext cx="228600" cy="228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876800" y="1219200"/>
            <a:ext cx="228600" cy="228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500" dirty="0"/>
          </a:p>
        </p:txBody>
      </p:sp>
      <p:sp>
        <p:nvSpPr>
          <p:cNvPr id="8" name="Rounded Rectangle 7"/>
          <p:cNvSpPr/>
          <p:nvPr/>
        </p:nvSpPr>
        <p:spPr>
          <a:xfrm>
            <a:off x="3962400" y="1219200"/>
            <a:ext cx="228600" cy="228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>
          <a:xfrm>
            <a:off x="609600" y="0"/>
            <a:ext cx="8229600" cy="6096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sz="4000" kern="0" dirty="0" smtClean="0">
                <a:solidFill>
                  <a:srgbClr val="FFFF00"/>
                </a:solidFill>
              </a:rPr>
              <a:t>Why is SDN the Right Abstraction?</a:t>
            </a:r>
            <a:endParaRPr kumimoji="1" lang="en-US" sz="3600" kern="0" dirty="0" smtClean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8382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Extensibility of Applications/Services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" name="AutoShape 14"/>
          <p:cNvSpPr>
            <a:spLocks noChangeShapeType="1"/>
          </p:cNvSpPr>
          <p:nvPr/>
        </p:nvSpPr>
        <p:spPr bwMode="auto">
          <a:xfrm flipV="1">
            <a:off x="3911029" y="3657600"/>
            <a:ext cx="279971" cy="40506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2" name="AutoShape 5"/>
          <p:cNvSpPr>
            <a:spLocks noChangeShapeType="1"/>
          </p:cNvSpPr>
          <p:nvPr/>
        </p:nvSpPr>
        <p:spPr bwMode="auto">
          <a:xfrm flipH="1">
            <a:off x="5921904" y="3505200"/>
            <a:ext cx="174095" cy="42072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3" name="AutoShape 21"/>
          <p:cNvSpPr>
            <a:spLocks noChangeShapeType="1"/>
          </p:cNvSpPr>
          <p:nvPr/>
        </p:nvSpPr>
        <p:spPr bwMode="auto">
          <a:xfrm flipH="1" flipV="1">
            <a:off x="4510561" y="2303127"/>
            <a:ext cx="570849" cy="838388"/>
          </a:xfrm>
          <a:prstGeom prst="straightConnector1">
            <a:avLst/>
          </a:prstGeom>
          <a:noFill/>
          <a:ln w="9525">
            <a:solidFill>
              <a:srgbClr val="4BACC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4" name="AutoShape 9"/>
          <p:cNvSpPr>
            <a:spLocks noChangeShapeType="1"/>
          </p:cNvSpPr>
          <p:nvPr/>
        </p:nvSpPr>
        <p:spPr bwMode="auto">
          <a:xfrm>
            <a:off x="4909295" y="4066258"/>
            <a:ext cx="261040" cy="12234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5" name="AutoShape 8"/>
          <p:cNvSpPr>
            <a:spLocks noChangeShapeType="1"/>
          </p:cNvSpPr>
          <p:nvPr/>
        </p:nvSpPr>
        <p:spPr bwMode="auto">
          <a:xfrm flipV="1">
            <a:off x="5394084" y="3962399"/>
            <a:ext cx="244715" cy="22260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6" name="AutoShape 7"/>
          <p:cNvSpPr>
            <a:spLocks noChangeShapeType="1"/>
          </p:cNvSpPr>
          <p:nvPr/>
        </p:nvSpPr>
        <p:spPr bwMode="auto">
          <a:xfrm flipH="1" flipV="1">
            <a:off x="5081410" y="3404185"/>
            <a:ext cx="189327" cy="60450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7" name="AutoShape 33"/>
          <p:cNvSpPr>
            <a:spLocks noChangeArrowheads="1"/>
          </p:cNvSpPr>
          <p:nvPr/>
        </p:nvSpPr>
        <p:spPr bwMode="auto">
          <a:xfrm>
            <a:off x="3059058" y="3508534"/>
            <a:ext cx="220882" cy="24467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9BBB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grpSp>
        <p:nvGrpSpPr>
          <p:cNvPr id="18" name="Group 103"/>
          <p:cNvGrpSpPr/>
          <p:nvPr/>
        </p:nvGrpSpPr>
        <p:grpSpPr>
          <a:xfrm>
            <a:off x="2364861" y="1766993"/>
            <a:ext cx="5014286" cy="2644695"/>
            <a:chOff x="3657600" y="4197350"/>
            <a:chExt cx="2774950" cy="1166812"/>
          </a:xfrm>
        </p:grpSpPr>
        <p:sp>
          <p:nvSpPr>
            <p:cNvPr id="19" name="AutoShape 32"/>
            <p:cNvSpPr>
              <a:spLocks noChangeArrowheads="1"/>
            </p:cNvSpPr>
            <p:nvPr/>
          </p:nvSpPr>
          <p:spPr bwMode="auto">
            <a:xfrm>
              <a:off x="4613275" y="4919662"/>
              <a:ext cx="144463" cy="114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20" name="AutoShape 30"/>
            <p:cNvSpPr>
              <a:spLocks noChangeArrowheads="1"/>
            </p:cNvSpPr>
            <p:nvPr/>
          </p:nvSpPr>
          <p:spPr bwMode="auto">
            <a:xfrm>
              <a:off x="5065713" y="4805362"/>
              <a:ext cx="144462" cy="114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21" name="AutoShape 26"/>
            <p:cNvSpPr>
              <a:spLocks noChangeArrowheads="1"/>
            </p:cNvSpPr>
            <p:nvPr/>
          </p:nvSpPr>
          <p:spPr bwMode="auto">
            <a:xfrm>
              <a:off x="5502275" y="5111750"/>
              <a:ext cx="122238" cy="10795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9BBB59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22" name="AutoShape 11"/>
            <p:cNvSpPr>
              <a:spLocks noChangeShapeType="1"/>
            </p:cNvSpPr>
            <p:nvPr/>
          </p:nvSpPr>
          <p:spPr bwMode="auto">
            <a:xfrm flipV="1">
              <a:off x="4757738" y="4863372"/>
              <a:ext cx="289992" cy="11661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grpSp>
          <p:nvGrpSpPr>
            <p:cNvPr id="23" name="Group 102"/>
            <p:cNvGrpSpPr/>
            <p:nvPr/>
          </p:nvGrpSpPr>
          <p:grpSpPr>
            <a:xfrm>
              <a:off x="3657600" y="4197350"/>
              <a:ext cx="2774950" cy="1166812"/>
              <a:chOff x="3657600" y="4197350"/>
              <a:chExt cx="2774950" cy="1166812"/>
            </a:xfrm>
          </p:grpSpPr>
          <p:sp>
            <p:nvSpPr>
              <p:cNvPr id="24" name="AutoShape 20"/>
              <p:cNvSpPr>
                <a:spLocks noChangeShapeType="1"/>
              </p:cNvSpPr>
              <p:nvPr/>
            </p:nvSpPr>
            <p:spPr bwMode="auto">
              <a:xfrm flipH="1" flipV="1">
                <a:off x="4900613" y="4433887"/>
                <a:ext cx="781050" cy="369888"/>
              </a:xfrm>
              <a:prstGeom prst="straightConnector1">
                <a:avLst/>
              </a:prstGeom>
              <a:noFill/>
              <a:ln w="9525">
                <a:solidFill>
                  <a:srgbClr val="4BACC6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5" name="Group 101"/>
              <p:cNvGrpSpPr/>
              <p:nvPr/>
            </p:nvGrpSpPr>
            <p:grpSpPr>
              <a:xfrm>
                <a:off x="3657600" y="4197350"/>
                <a:ext cx="2774950" cy="1166812"/>
                <a:chOff x="3657600" y="4197350"/>
                <a:chExt cx="2774950" cy="1166812"/>
              </a:xfrm>
            </p:grpSpPr>
            <p:sp>
              <p:nvSpPr>
                <p:cNvPr id="26" name="AutoShape 35"/>
                <p:cNvSpPr>
                  <a:spLocks noChangeArrowheads="1"/>
                </p:cNvSpPr>
                <p:nvPr/>
              </p:nvSpPr>
              <p:spPr bwMode="auto">
                <a:xfrm>
                  <a:off x="4613275" y="4197350"/>
                  <a:ext cx="547688" cy="1936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FF"/>
                </a:solidFill>
                <a:ln w="63500" cmpd="thickThin">
                  <a:solidFill>
                    <a:srgbClr val="4BACC6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b="1" dirty="0" err="1" smtClean="0">
                      <a:solidFill>
                        <a:schemeClr val="bg1"/>
                      </a:solidFill>
                    </a:rPr>
                    <a:t>NetOS</a:t>
                  </a:r>
                  <a:endParaRPr lang="en-US" sz="3200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" name="Oval 34"/>
                <p:cNvSpPr>
                  <a:spLocks noChangeArrowheads="1"/>
                </p:cNvSpPr>
                <p:nvPr/>
              </p:nvSpPr>
              <p:spPr bwMode="auto">
                <a:xfrm>
                  <a:off x="3657600" y="4724400"/>
                  <a:ext cx="2774950" cy="639762"/>
                </a:xfrm>
                <a:prstGeom prst="ellipse">
                  <a:avLst/>
                </a:prstGeom>
                <a:noFill/>
                <a:ln w="9525">
                  <a:solidFill>
                    <a:srgbClr val="7030A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" name="AutoShape 31"/>
                <p:cNvSpPr>
                  <a:spLocks noChangeArrowheads="1"/>
                </p:cNvSpPr>
                <p:nvPr/>
              </p:nvSpPr>
              <p:spPr bwMode="auto">
                <a:xfrm>
                  <a:off x="4368800" y="5149850"/>
                  <a:ext cx="144463" cy="11430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FF"/>
                </a:solidFill>
                <a:ln w="63500" cmpd="thickThin">
                  <a:solidFill>
                    <a:srgbClr val="4F81BD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" name="AutoShape 29"/>
                <p:cNvSpPr>
                  <a:spLocks noChangeArrowheads="1"/>
                </p:cNvSpPr>
                <p:nvPr/>
              </p:nvSpPr>
              <p:spPr bwMode="auto">
                <a:xfrm>
                  <a:off x="5626100" y="4851400"/>
                  <a:ext cx="144463" cy="11430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FF"/>
                </a:solidFill>
                <a:ln w="63500" cmpd="thickThin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" name="AutoShape 28"/>
                <p:cNvSpPr>
                  <a:spLocks noChangeArrowheads="1"/>
                </p:cNvSpPr>
                <p:nvPr/>
              </p:nvSpPr>
              <p:spPr bwMode="auto">
                <a:xfrm>
                  <a:off x="4943475" y="5111750"/>
                  <a:ext cx="122238" cy="10795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FF"/>
                </a:solidFill>
                <a:ln w="63500" cmpd="thickThin">
                  <a:solidFill>
                    <a:srgbClr val="9BBB59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1" name="AutoShape 27"/>
                <p:cNvSpPr>
                  <a:spLocks noChangeArrowheads="1"/>
                </p:cNvSpPr>
                <p:nvPr/>
              </p:nvSpPr>
              <p:spPr bwMode="auto">
                <a:xfrm>
                  <a:off x="6017634" y="5065085"/>
                  <a:ext cx="144463" cy="11430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FF"/>
                </a:solidFill>
                <a:ln w="63500" cmpd="thickThin">
                  <a:solidFill>
                    <a:srgbClr val="4F81BD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2" name="AutoShape 25"/>
                <p:cNvSpPr>
                  <a:spLocks noChangeArrowheads="1"/>
                </p:cNvSpPr>
                <p:nvPr/>
              </p:nvSpPr>
              <p:spPr bwMode="auto">
                <a:xfrm>
                  <a:off x="5210175" y="5211762"/>
                  <a:ext cx="122238" cy="10795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FF"/>
                </a:solidFill>
                <a:ln w="63500" cmpd="thickThin">
                  <a:solidFill>
                    <a:srgbClr val="4F81BD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3" name="AutoShape 24"/>
                <p:cNvSpPr>
                  <a:spLocks noChangeShapeType="1"/>
                </p:cNvSpPr>
                <p:nvPr/>
              </p:nvSpPr>
              <p:spPr bwMode="auto">
                <a:xfrm flipV="1">
                  <a:off x="4110038" y="4433887"/>
                  <a:ext cx="735012" cy="485775"/>
                </a:xfrm>
                <a:prstGeom prst="straightConnector1">
                  <a:avLst/>
                </a:prstGeom>
                <a:noFill/>
                <a:ln w="9525">
                  <a:solidFill>
                    <a:srgbClr val="4BACC6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" name="AutoShape 23"/>
                <p:cNvSpPr>
                  <a:spLocks noChangeShapeType="1"/>
                </p:cNvSpPr>
                <p:nvPr/>
              </p:nvSpPr>
              <p:spPr bwMode="auto">
                <a:xfrm flipV="1">
                  <a:off x="4676775" y="4433887"/>
                  <a:ext cx="168275" cy="485775"/>
                </a:xfrm>
                <a:prstGeom prst="straightConnector1">
                  <a:avLst/>
                </a:prstGeom>
                <a:noFill/>
                <a:ln w="9525">
                  <a:solidFill>
                    <a:srgbClr val="4BACC6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AutoShape 22"/>
                <p:cNvSpPr>
                  <a:spLocks noChangeShapeType="1"/>
                </p:cNvSpPr>
                <p:nvPr/>
              </p:nvSpPr>
              <p:spPr bwMode="auto">
                <a:xfrm flipV="1">
                  <a:off x="4416425" y="4433887"/>
                  <a:ext cx="428625" cy="676275"/>
                </a:xfrm>
                <a:prstGeom prst="straightConnector1">
                  <a:avLst/>
                </a:prstGeom>
                <a:noFill/>
                <a:ln w="9525">
                  <a:solidFill>
                    <a:srgbClr val="4BACC6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AutoShape 19"/>
                <p:cNvSpPr>
                  <a:spLocks noChangeShapeType="1"/>
                </p:cNvSpPr>
                <p:nvPr/>
              </p:nvSpPr>
              <p:spPr bwMode="auto">
                <a:xfrm flipH="1" flipV="1">
                  <a:off x="4900613" y="4433887"/>
                  <a:ext cx="661987" cy="676275"/>
                </a:xfrm>
                <a:prstGeom prst="straightConnector1">
                  <a:avLst/>
                </a:prstGeom>
                <a:noFill/>
                <a:ln w="9525">
                  <a:solidFill>
                    <a:srgbClr val="4BACC6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AutoShape 18"/>
                <p:cNvSpPr>
                  <a:spLocks noChangeShapeType="1"/>
                </p:cNvSpPr>
                <p:nvPr/>
              </p:nvSpPr>
              <p:spPr bwMode="auto">
                <a:xfrm flipH="1" flipV="1">
                  <a:off x="4845050" y="4433887"/>
                  <a:ext cx="174625" cy="676275"/>
                </a:xfrm>
                <a:prstGeom prst="straightConnector1">
                  <a:avLst/>
                </a:prstGeom>
                <a:noFill/>
                <a:ln w="9525">
                  <a:solidFill>
                    <a:srgbClr val="4BACC6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AutoShape 15"/>
                <p:cNvSpPr>
                  <a:spLocks noChangeShapeType="1"/>
                </p:cNvSpPr>
                <p:nvPr/>
              </p:nvSpPr>
              <p:spPr bwMode="auto">
                <a:xfrm flipV="1">
                  <a:off x="4164013" y="4964229"/>
                  <a:ext cx="462019" cy="69733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AutoShape 13"/>
                <p:cNvSpPr>
                  <a:spLocks noChangeShapeType="1"/>
                </p:cNvSpPr>
                <p:nvPr/>
              </p:nvSpPr>
              <p:spPr bwMode="auto">
                <a:xfrm flipH="1" flipV="1">
                  <a:off x="4164013" y="5073650"/>
                  <a:ext cx="152400" cy="11271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AutoShape 12"/>
                <p:cNvSpPr>
                  <a:spLocks noChangeShapeType="1"/>
                </p:cNvSpPr>
                <p:nvPr/>
              </p:nvSpPr>
              <p:spPr bwMode="auto">
                <a:xfrm flipV="1">
                  <a:off x="4513263" y="5187950"/>
                  <a:ext cx="387350" cy="2381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AutoShape 10"/>
                <p:cNvSpPr>
                  <a:spLocks noChangeShapeType="1"/>
                </p:cNvSpPr>
                <p:nvPr/>
              </p:nvSpPr>
              <p:spPr bwMode="auto">
                <a:xfrm>
                  <a:off x="5210175" y="4875212"/>
                  <a:ext cx="427931" cy="2178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AutoShape 6"/>
                <p:cNvSpPr>
                  <a:spLocks noChangeShapeType="1"/>
                </p:cNvSpPr>
                <p:nvPr/>
              </p:nvSpPr>
              <p:spPr bwMode="auto">
                <a:xfrm>
                  <a:off x="5770563" y="4965700"/>
                  <a:ext cx="244475" cy="14605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AutoShape 4"/>
                <p:cNvSpPr>
                  <a:spLocks noChangeShapeType="1"/>
                </p:cNvSpPr>
                <p:nvPr/>
              </p:nvSpPr>
              <p:spPr bwMode="auto">
                <a:xfrm>
                  <a:off x="5626100" y="5149850"/>
                  <a:ext cx="39052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4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3782637" y="4882803"/>
                  <a:ext cx="609600" cy="2159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b="1" dirty="0" smtClean="0">
                      <a:solidFill>
                        <a:prstClr val="black"/>
                      </a:solidFill>
                      <a:ea typeface="Calibri" pitchFamily="34" charset="0"/>
                      <a:cs typeface="Times New Roman" pitchFamily="18" charset="0"/>
                    </a:rPr>
                    <a:t>Packet and Circuit Switches</a:t>
                  </a:r>
                </a:p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600" dirty="0" smtClean="0">
                    <a:solidFill>
                      <a:prstClr val="black"/>
                    </a:solidFill>
                    <a:latin typeface="Arial" pitchFamily="34" charset="0"/>
                  </a:endParaRPr>
                </a:p>
              </p:txBody>
            </p:sp>
          </p:grpSp>
        </p:grpSp>
      </p:grpSp>
      <p:grpSp>
        <p:nvGrpSpPr>
          <p:cNvPr id="46" name="Group 225"/>
          <p:cNvGrpSpPr/>
          <p:nvPr/>
        </p:nvGrpSpPr>
        <p:grpSpPr>
          <a:xfrm>
            <a:off x="4038600" y="1295400"/>
            <a:ext cx="1066800" cy="838200"/>
            <a:chOff x="1470005" y="1226899"/>
            <a:chExt cx="6401203" cy="2485516"/>
          </a:xfrm>
        </p:grpSpPr>
        <p:sp>
          <p:nvSpPr>
            <p:cNvPr id="47" name="Rectangle 46"/>
            <p:cNvSpPr/>
            <p:nvPr/>
          </p:nvSpPr>
          <p:spPr>
            <a:xfrm rot="21171009">
              <a:off x="1470005" y="1226899"/>
              <a:ext cx="6401203" cy="2485516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  <a:scene3d>
              <a:camera prst="isometricOffAxis2Top">
                <a:rot lat="18048692" lon="18917394" rev="2040503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8" name="Group 224"/>
            <p:cNvGrpSpPr/>
            <p:nvPr/>
          </p:nvGrpSpPr>
          <p:grpSpPr>
            <a:xfrm>
              <a:off x="1991001" y="2065099"/>
              <a:ext cx="5514762" cy="796928"/>
              <a:chOff x="2936787" y="2479672"/>
              <a:chExt cx="5514762" cy="796928"/>
            </a:xfrm>
          </p:grpSpPr>
          <p:cxnSp>
            <p:nvCxnSpPr>
              <p:cNvPr id="49" name="Straight Connector 48"/>
              <p:cNvCxnSpPr>
                <a:stCxn id="69" idx="4"/>
                <a:endCxn id="68" idx="6"/>
              </p:cNvCxnSpPr>
              <p:nvPr/>
            </p:nvCxnSpPr>
            <p:spPr>
              <a:xfrm rot="5400000">
                <a:off x="5197508" y="2571780"/>
                <a:ext cx="193672" cy="384113"/>
              </a:xfrm>
              <a:prstGeom prst="line">
                <a:avLst/>
              </a:prstGeom>
              <a:ln w="63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69" idx="4"/>
                <a:endCxn id="72" idx="0"/>
              </p:cNvCxnSpPr>
              <p:nvPr/>
            </p:nvCxnSpPr>
            <p:spPr>
              <a:xfrm rot="16200000" flipH="1">
                <a:off x="5448300" y="2705100"/>
                <a:ext cx="228600" cy="152400"/>
              </a:xfrm>
              <a:prstGeom prst="line">
                <a:avLst/>
              </a:prstGeom>
              <a:ln w="31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70" idx="4"/>
                <a:endCxn id="64" idx="0"/>
              </p:cNvCxnSpPr>
              <p:nvPr/>
            </p:nvCxnSpPr>
            <p:spPr>
              <a:xfrm rot="5400000">
                <a:off x="6436716" y="2596156"/>
                <a:ext cx="263528" cy="335360"/>
              </a:xfrm>
              <a:prstGeom prst="line">
                <a:avLst/>
              </a:prstGeom>
              <a:ln w="63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70" idx="4"/>
                <a:endCxn id="73" idx="1"/>
              </p:cNvCxnSpPr>
              <p:nvPr/>
            </p:nvCxnSpPr>
            <p:spPr>
              <a:xfrm rot="16200000" flipH="1">
                <a:off x="6887937" y="2480294"/>
                <a:ext cx="109678" cy="413233"/>
              </a:xfrm>
              <a:prstGeom prst="line">
                <a:avLst/>
              </a:prstGeom>
              <a:ln w="31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64" idx="7"/>
                <a:endCxn id="73" idx="2"/>
              </p:cNvCxnSpPr>
              <p:nvPr/>
            </p:nvCxnSpPr>
            <p:spPr>
              <a:xfrm rot="5400000" flipH="1" flipV="1">
                <a:off x="6758986" y="2572149"/>
                <a:ext cx="95346" cy="596193"/>
              </a:xfrm>
              <a:prstGeom prst="line">
                <a:avLst/>
              </a:prstGeom>
              <a:ln w="63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81" idx="6"/>
                <a:endCxn id="82" idx="3"/>
              </p:cNvCxnSpPr>
              <p:nvPr/>
            </p:nvCxnSpPr>
            <p:spPr>
              <a:xfrm>
                <a:off x="5325572" y="3165472"/>
                <a:ext cx="1424665" cy="12610"/>
              </a:xfrm>
              <a:prstGeom prst="line">
                <a:avLst/>
              </a:prstGeom>
              <a:ln w="63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Group 223"/>
              <p:cNvGrpSpPr/>
              <p:nvPr/>
            </p:nvGrpSpPr>
            <p:grpSpPr>
              <a:xfrm>
                <a:off x="2936787" y="2479672"/>
                <a:ext cx="5514762" cy="796928"/>
                <a:chOff x="2936787" y="2479672"/>
                <a:chExt cx="5514762" cy="796928"/>
              </a:xfrm>
            </p:grpSpPr>
            <p:grpSp>
              <p:nvGrpSpPr>
                <p:cNvPr id="56" name="Group 222"/>
                <p:cNvGrpSpPr/>
                <p:nvPr/>
              </p:nvGrpSpPr>
              <p:grpSpPr>
                <a:xfrm>
                  <a:off x="2936787" y="2479672"/>
                  <a:ext cx="5514762" cy="796928"/>
                  <a:chOff x="2936787" y="2479672"/>
                  <a:chExt cx="5514762" cy="796928"/>
                </a:xfrm>
              </p:grpSpPr>
              <p:grpSp>
                <p:nvGrpSpPr>
                  <p:cNvPr id="62" name="Group 154"/>
                  <p:cNvGrpSpPr/>
                  <p:nvPr/>
                </p:nvGrpSpPr>
                <p:grpSpPr>
                  <a:xfrm>
                    <a:off x="2936787" y="2479672"/>
                    <a:ext cx="5514762" cy="762000"/>
                    <a:chOff x="1946187" y="1489072"/>
                    <a:chExt cx="5514762" cy="762000"/>
                  </a:xfrm>
                </p:grpSpPr>
                <p:sp>
                  <p:nvSpPr>
                    <p:cNvPr id="75" name="Oval 74"/>
                    <p:cNvSpPr/>
                    <p:nvPr/>
                  </p:nvSpPr>
                  <p:spPr>
                    <a:xfrm>
                      <a:off x="1946187" y="1489072"/>
                      <a:ext cx="304800" cy="152400"/>
                    </a:xfrm>
                    <a:prstGeom prst="ellips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" name="Oval 75"/>
                    <p:cNvSpPr/>
                    <p:nvPr/>
                  </p:nvSpPr>
                  <p:spPr>
                    <a:xfrm>
                      <a:off x="3276600" y="2057400"/>
                      <a:ext cx="304800" cy="152400"/>
                    </a:xfrm>
                    <a:prstGeom prst="ellips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" name="Oval 76"/>
                    <p:cNvSpPr/>
                    <p:nvPr/>
                  </p:nvSpPr>
                  <p:spPr>
                    <a:xfrm>
                      <a:off x="3733800" y="1524000"/>
                      <a:ext cx="304800" cy="152400"/>
                    </a:xfrm>
                    <a:prstGeom prst="ellips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" name="Oval 77"/>
                    <p:cNvSpPr/>
                    <p:nvPr/>
                  </p:nvSpPr>
                  <p:spPr>
                    <a:xfrm>
                      <a:off x="2095043" y="2098672"/>
                      <a:ext cx="304800" cy="152400"/>
                    </a:xfrm>
                    <a:prstGeom prst="ellips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" name="Oval 78"/>
                    <p:cNvSpPr/>
                    <p:nvPr/>
                  </p:nvSpPr>
                  <p:spPr>
                    <a:xfrm>
                      <a:off x="4800600" y="1752600"/>
                      <a:ext cx="304800" cy="152400"/>
                    </a:xfrm>
                    <a:prstGeom prst="ellips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" name="Oval 79"/>
                    <p:cNvSpPr/>
                    <p:nvPr/>
                  </p:nvSpPr>
                  <p:spPr>
                    <a:xfrm>
                      <a:off x="6263012" y="1489072"/>
                      <a:ext cx="304800" cy="152400"/>
                    </a:xfrm>
                    <a:prstGeom prst="ellips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" name="Oval 80"/>
                    <p:cNvSpPr/>
                    <p:nvPr/>
                  </p:nvSpPr>
                  <p:spPr>
                    <a:xfrm>
                      <a:off x="4030171" y="2098672"/>
                      <a:ext cx="304800" cy="152400"/>
                    </a:xfrm>
                    <a:prstGeom prst="ellips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2" name="Oval 81"/>
                    <p:cNvSpPr/>
                    <p:nvPr/>
                  </p:nvSpPr>
                  <p:spPr>
                    <a:xfrm>
                      <a:off x="5715000" y="2057400"/>
                      <a:ext cx="304800" cy="152400"/>
                    </a:xfrm>
                    <a:prstGeom prst="ellips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" name="Oval 82"/>
                    <p:cNvSpPr/>
                    <p:nvPr/>
                  </p:nvSpPr>
                  <p:spPr>
                    <a:xfrm>
                      <a:off x="7156149" y="1946272"/>
                      <a:ext cx="304800" cy="152400"/>
                    </a:xfrm>
                    <a:prstGeom prst="ellips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84" name="Straight Connector 83"/>
                    <p:cNvCxnSpPr>
                      <a:stCxn id="78" idx="0"/>
                      <a:endCxn id="75" idx="3"/>
                    </p:cNvCxnSpPr>
                    <p:nvPr/>
                  </p:nvCxnSpPr>
                  <p:spPr>
                    <a:xfrm rot="16200000" flipV="1">
                      <a:off x="1879375" y="1730603"/>
                      <a:ext cx="479518" cy="256619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Straight Connector 84"/>
                    <p:cNvCxnSpPr>
                      <a:stCxn id="78" idx="5"/>
                      <a:endCxn id="76" idx="3"/>
                    </p:cNvCxnSpPr>
                    <p:nvPr/>
                  </p:nvCxnSpPr>
                  <p:spPr>
                    <a:xfrm rot="5400000" flipH="1" flipV="1">
                      <a:off x="2817585" y="1725103"/>
                      <a:ext cx="41272" cy="966031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Straight Connector 85"/>
                    <p:cNvCxnSpPr>
                      <a:stCxn id="77" idx="2"/>
                      <a:endCxn id="75" idx="6"/>
                    </p:cNvCxnSpPr>
                    <p:nvPr/>
                  </p:nvCxnSpPr>
                  <p:spPr>
                    <a:xfrm rot="10800000">
                      <a:off x="2250988" y="1565272"/>
                      <a:ext cx="1482812" cy="34928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" name="Straight Connector 86"/>
                    <p:cNvCxnSpPr>
                      <a:stCxn id="63" idx="0"/>
                      <a:endCxn id="67" idx="4"/>
                    </p:cNvCxnSpPr>
                    <p:nvPr/>
                  </p:nvCxnSpPr>
                  <p:spPr>
                    <a:xfrm rot="16200000" flipV="1">
                      <a:off x="2952738" y="1680458"/>
                      <a:ext cx="152400" cy="74428"/>
                    </a:xfrm>
                    <a:prstGeom prst="line">
                      <a:avLst/>
                    </a:prstGeom>
                    <a:ln w="3175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" name="Straight Connector 87"/>
                    <p:cNvCxnSpPr>
                      <a:stCxn id="81" idx="0"/>
                      <a:endCxn id="77" idx="4"/>
                    </p:cNvCxnSpPr>
                    <p:nvPr/>
                  </p:nvCxnSpPr>
                  <p:spPr>
                    <a:xfrm rot="16200000" flipV="1">
                      <a:off x="3823251" y="1739350"/>
                      <a:ext cx="422272" cy="296371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Connector 88"/>
                    <p:cNvCxnSpPr>
                      <a:stCxn id="76" idx="6"/>
                      <a:endCxn id="81" idx="3"/>
                    </p:cNvCxnSpPr>
                    <p:nvPr/>
                  </p:nvCxnSpPr>
                  <p:spPr>
                    <a:xfrm>
                      <a:off x="3581400" y="2133600"/>
                      <a:ext cx="493409" cy="95154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0" name="Straight Connector 89"/>
                    <p:cNvCxnSpPr>
                      <a:stCxn id="81" idx="7"/>
                      <a:endCxn id="79" idx="3"/>
                    </p:cNvCxnSpPr>
                    <p:nvPr/>
                  </p:nvCxnSpPr>
                  <p:spPr>
                    <a:xfrm rot="5400000" flipH="1" flipV="1">
                      <a:off x="4448632" y="1724385"/>
                      <a:ext cx="238308" cy="554903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Straight Connector 90"/>
                    <p:cNvCxnSpPr>
                      <a:stCxn id="82" idx="2"/>
                      <a:endCxn id="79" idx="6"/>
                    </p:cNvCxnSpPr>
                    <p:nvPr/>
                  </p:nvCxnSpPr>
                  <p:spPr>
                    <a:xfrm rot="10800000">
                      <a:off x="5105400" y="1828800"/>
                      <a:ext cx="609600" cy="304800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" name="Straight Connector 91"/>
                    <p:cNvCxnSpPr>
                      <a:stCxn id="77" idx="6"/>
                      <a:endCxn id="80" idx="2"/>
                    </p:cNvCxnSpPr>
                    <p:nvPr/>
                  </p:nvCxnSpPr>
                  <p:spPr>
                    <a:xfrm flipV="1">
                      <a:off x="4038600" y="1565272"/>
                      <a:ext cx="2224412" cy="34928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" name="Straight Connector 92"/>
                    <p:cNvCxnSpPr>
                      <a:stCxn id="82" idx="6"/>
                      <a:endCxn id="80" idx="4"/>
                    </p:cNvCxnSpPr>
                    <p:nvPr/>
                  </p:nvCxnSpPr>
                  <p:spPr>
                    <a:xfrm flipV="1">
                      <a:off x="6019800" y="1641472"/>
                      <a:ext cx="395612" cy="492128"/>
                    </a:xfrm>
                    <a:prstGeom prst="line">
                      <a:avLst/>
                    </a:prstGeom>
                    <a:ln w="3175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4" name="Straight Connector 93"/>
                    <p:cNvCxnSpPr>
                      <a:stCxn id="80" idx="5"/>
                      <a:endCxn id="83" idx="3"/>
                    </p:cNvCxnSpPr>
                    <p:nvPr/>
                  </p:nvCxnSpPr>
                  <p:spPr>
                    <a:xfrm rot="16200000" flipH="1">
                      <a:off x="6633379" y="1508948"/>
                      <a:ext cx="457200" cy="677610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" name="Straight Connector 94"/>
                    <p:cNvCxnSpPr>
                      <a:stCxn id="82" idx="6"/>
                      <a:endCxn id="83" idx="3"/>
                    </p:cNvCxnSpPr>
                    <p:nvPr/>
                  </p:nvCxnSpPr>
                  <p:spPr>
                    <a:xfrm flipV="1">
                      <a:off x="6019800" y="2076354"/>
                      <a:ext cx="1180985" cy="57246"/>
                    </a:xfrm>
                    <a:prstGeom prst="line">
                      <a:avLst/>
                    </a:prstGeom>
                    <a:ln w="635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3" name="Oval 62"/>
                  <p:cNvSpPr/>
                  <p:nvPr/>
                </p:nvSpPr>
                <p:spPr>
                  <a:xfrm>
                    <a:off x="3904351" y="2784472"/>
                    <a:ext cx="304800" cy="152400"/>
                  </a:xfrm>
                  <a:prstGeom prst="ellipse">
                    <a:avLst/>
                  </a:prstGeom>
                  <a:solidFill>
                    <a:srgbClr val="92D050"/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" name="Oval 63"/>
                  <p:cNvSpPr/>
                  <p:nvPr/>
                </p:nvSpPr>
                <p:spPr>
                  <a:xfrm>
                    <a:off x="6248400" y="2895600"/>
                    <a:ext cx="304800" cy="152400"/>
                  </a:xfrm>
                  <a:prstGeom prst="ellipse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Oval 64"/>
                  <p:cNvSpPr/>
                  <p:nvPr/>
                </p:nvSpPr>
                <p:spPr>
                  <a:xfrm>
                    <a:off x="2936787" y="2784472"/>
                    <a:ext cx="304800" cy="152400"/>
                  </a:xfrm>
                  <a:prstGeom prst="ellipse">
                    <a:avLst/>
                  </a:prstGeom>
                  <a:solidFill>
                    <a:srgbClr val="92D050"/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Oval 65"/>
                  <p:cNvSpPr/>
                  <p:nvPr/>
                </p:nvSpPr>
                <p:spPr>
                  <a:xfrm>
                    <a:off x="3657600" y="3124200"/>
                    <a:ext cx="304800" cy="152400"/>
                  </a:xfrm>
                  <a:prstGeom prst="ellipse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Oval 66"/>
                  <p:cNvSpPr/>
                  <p:nvPr/>
                </p:nvSpPr>
                <p:spPr>
                  <a:xfrm>
                    <a:off x="3829923" y="2479672"/>
                    <a:ext cx="304800" cy="152400"/>
                  </a:xfrm>
                  <a:prstGeom prst="ellipse">
                    <a:avLst/>
                  </a:prstGeom>
                  <a:solidFill>
                    <a:srgbClr val="92D050"/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Oval 67"/>
                  <p:cNvSpPr/>
                  <p:nvPr/>
                </p:nvSpPr>
                <p:spPr>
                  <a:xfrm>
                    <a:off x="4797487" y="2784472"/>
                    <a:ext cx="304800" cy="152400"/>
                  </a:xfrm>
                  <a:prstGeom prst="ellipse">
                    <a:avLst/>
                  </a:prstGeom>
                  <a:solidFill>
                    <a:srgbClr val="92D050"/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Oval 68"/>
                  <p:cNvSpPr/>
                  <p:nvPr/>
                </p:nvSpPr>
                <p:spPr>
                  <a:xfrm>
                    <a:off x="5334000" y="2514600"/>
                    <a:ext cx="304800" cy="152400"/>
                  </a:xfrm>
                  <a:prstGeom prst="ellipse">
                    <a:avLst/>
                  </a:prstGeom>
                  <a:solidFill>
                    <a:srgbClr val="92D050"/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" name="Oval 69"/>
                  <p:cNvSpPr/>
                  <p:nvPr/>
                </p:nvSpPr>
                <p:spPr>
                  <a:xfrm>
                    <a:off x="6583759" y="2479672"/>
                    <a:ext cx="304800" cy="152400"/>
                  </a:xfrm>
                  <a:prstGeom prst="ellipse">
                    <a:avLst/>
                  </a:prstGeom>
                  <a:solidFill>
                    <a:srgbClr val="92D050"/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Oval 70"/>
                  <p:cNvSpPr/>
                  <p:nvPr/>
                </p:nvSpPr>
                <p:spPr>
                  <a:xfrm>
                    <a:off x="6062763" y="2479672"/>
                    <a:ext cx="304800" cy="152400"/>
                  </a:xfrm>
                  <a:prstGeom prst="ellipse">
                    <a:avLst/>
                  </a:prstGeom>
                  <a:solidFill>
                    <a:srgbClr val="92D050"/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Oval 71"/>
                  <p:cNvSpPr/>
                  <p:nvPr/>
                </p:nvSpPr>
                <p:spPr>
                  <a:xfrm>
                    <a:off x="5486400" y="2895600"/>
                    <a:ext cx="304800" cy="152400"/>
                  </a:xfrm>
                  <a:prstGeom prst="ellipse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Oval 72"/>
                  <p:cNvSpPr/>
                  <p:nvPr/>
                </p:nvSpPr>
                <p:spPr>
                  <a:xfrm>
                    <a:off x="7104756" y="2708272"/>
                    <a:ext cx="304800" cy="228600"/>
                  </a:xfrm>
                  <a:prstGeom prst="ellipse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Oval 73"/>
                  <p:cNvSpPr/>
                  <p:nvPr/>
                </p:nvSpPr>
                <p:spPr>
                  <a:xfrm>
                    <a:off x="7700180" y="2784472"/>
                    <a:ext cx="304800" cy="152400"/>
                  </a:xfrm>
                  <a:prstGeom prst="ellipse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57" name="Straight Connector 56"/>
                <p:cNvCxnSpPr>
                  <a:stCxn id="65" idx="6"/>
                  <a:endCxn id="63" idx="2"/>
                </p:cNvCxnSpPr>
                <p:nvPr/>
              </p:nvCxnSpPr>
              <p:spPr>
                <a:xfrm>
                  <a:off x="3241587" y="2860672"/>
                  <a:ext cx="662764" cy="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>
                  <a:stCxn id="65" idx="5"/>
                  <a:endCxn id="66" idx="1"/>
                </p:cNvCxnSpPr>
                <p:nvPr/>
              </p:nvCxnSpPr>
              <p:spPr>
                <a:xfrm rot="16200000" flipH="1">
                  <a:off x="3333611" y="2777892"/>
                  <a:ext cx="231964" cy="505287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>
                  <a:stCxn id="66" idx="7"/>
                  <a:endCxn id="63" idx="4"/>
                </p:cNvCxnSpPr>
                <p:nvPr/>
              </p:nvCxnSpPr>
              <p:spPr>
                <a:xfrm rot="5400000" flipH="1" flipV="1">
                  <a:off x="3882434" y="2972201"/>
                  <a:ext cx="209646" cy="138989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>
                  <a:stCxn id="63" idx="6"/>
                  <a:endCxn id="68" idx="3"/>
                </p:cNvCxnSpPr>
                <p:nvPr/>
              </p:nvCxnSpPr>
              <p:spPr>
                <a:xfrm>
                  <a:off x="4209151" y="2860672"/>
                  <a:ext cx="632973" cy="53882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>
                  <a:stCxn id="76" idx="6"/>
                  <a:endCxn id="68" idx="3"/>
                </p:cNvCxnSpPr>
                <p:nvPr/>
              </p:nvCxnSpPr>
              <p:spPr>
                <a:xfrm flipV="1">
                  <a:off x="4572000" y="2914554"/>
                  <a:ext cx="270125" cy="209646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96" name="Right Brace 95"/>
          <p:cNvSpPr/>
          <p:nvPr/>
        </p:nvSpPr>
        <p:spPr>
          <a:xfrm rot="10800000">
            <a:off x="3200400" y="1828800"/>
            <a:ext cx="304800" cy="1295400"/>
          </a:xfrm>
          <a:prstGeom prst="rightBrace">
            <a:avLst>
              <a:gd name="adj1" fmla="val 4697"/>
              <a:gd name="adj2" fmla="val 4942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 Box 37"/>
          <p:cNvSpPr txBox="1">
            <a:spLocks noChangeArrowheads="1"/>
          </p:cNvSpPr>
          <p:nvPr/>
        </p:nvSpPr>
        <p:spPr bwMode="auto">
          <a:xfrm>
            <a:off x="2438400" y="2057400"/>
            <a:ext cx="1486590" cy="602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Unified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Control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prstClr val="black"/>
                </a:solidFill>
                <a:cs typeface="Times New Roman" pitchFamily="18" charset="0"/>
              </a:rPr>
              <a:t>Plane</a:t>
            </a:r>
            <a:endParaRPr lang="en-US" sz="3600" b="1" dirty="0" smtClean="0">
              <a:solidFill>
                <a:prstClr val="black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04800" y="35814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u="sng" dirty="0" smtClean="0">
                <a:solidFill>
                  <a:srgbClr val="FF0000"/>
                </a:solidFill>
              </a:rPr>
              <a:t>Common</a:t>
            </a:r>
            <a:r>
              <a:rPr lang="en-US" b="1" dirty="0" smtClean="0">
                <a:solidFill>
                  <a:srgbClr val="FF0000"/>
                </a:solidFill>
              </a:rPr>
              <a:t> Flow Abstraction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81000" y="13348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dirty="0" smtClean="0">
                <a:solidFill>
                  <a:srgbClr val="FF0000"/>
                </a:solidFill>
              </a:rPr>
              <a:t>2.   </a:t>
            </a:r>
            <a:r>
              <a:rPr lang="en-US" b="1" u="sng" dirty="0" smtClean="0">
                <a:solidFill>
                  <a:srgbClr val="FF0000"/>
                </a:solidFill>
              </a:rPr>
              <a:t>Common</a:t>
            </a:r>
            <a:r>
              <a:rPr lang="en-US" b="1" dirty="0" smtClean="0">
                <a:solidFill>
                  <a:srgbClr val="FF0000"/>
                </a:solidFill>
              </a:rPr>
              <a:t> Map Abstraction</a:t>
            </a:r>
          </a:p>
        </p:txBody>
      </p:sp>
      <p:sp>
        <p:nvSpPr>
          <p:cNvPr id="100" name="Text Box 16"/>
          <p:cNvSpPr txBox="1">
            <a:spLocks noChangeArrowheads="1"/>
          </p:cNvSpPr>
          <p:nvPr/>
        </p:nvSpPr>
        <p:spPr bwMode="auto">
          <a:xfrm>
            <a:off x="3048000" y="2438400"/>
            <a:ext cx="3321599" cy="602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     </a:t>
            </a:r>
            <a:r>
              <a:rPr lang="en-US" sz="1400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Interface: </a:t>
            </a:r>
            <a:r>
              <a:rPr lang="en-US" sz="1400" b="1" dirty="0" err="1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OpenFlow</a:t>
            </a:r>
            <a:r>
              <a:rPr lang="en-US" sz="1400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Protocol</a:t>
            </a:r>
            <a:endParaRPr lang="en-US" sz="36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914400" y="4953000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The Common Map Abstraction </a:t>
            </a:r>
            <a:r>
              <a:rPr lang="en-US" b="1" u="sng" dirty="0" smtClean="0">
                <a:solidFill>
                  <a:schemeClr val="bg1"/>
                </a:solidFill>
              </a:rPr>
              <a:t>hides the complexity of the control plane </a:t>
            </a:r>
            <a:r>
              <a:rPr lang="en-US" b="1" dirty="0" smtClean="0">
                <a:solidFill>
                  <a:schemeClr val="bg1"/>
                </a:solidFill>
              </a:rPr>
              <a:t>from the applications/services. In effect it </a:t>
            </a:r>
            <a:r>
              <a:rPr lang="en-US" b="1" u="sng" dirty="0" smtClean="0">
                <a:solidFill>
                  <a:schemeClr val="bg1"/>
                </a:solidFill>
              </a:rPr>
              <a:t>decouples</a:t>
            </a:r>
            <a:r>
              <a:rPr lang="en-US" b="1" dirty="0" smtClean="0">
                <a:solidFill>
                  <a:schemeClr val="bg1"/>
                </a:solidFill>
              </a:rPr>
              <a:t> the applications from the protocols, thereby allowing the applications/services  to be implemented in </a:t>
            </a:r>
            <a:r>
              <a:rPr lang="en-US" b="1" u="sng" dirty="0" smtClean="0">
                <a:solidFill>
                  <a:schemeClr val="bg1"/>
                </a:solidFill>
              </a:rPr>
              <a:t>a simple, centralized, extensible</a:t>
            </a:r>
            <a:r>
              <a:rPr lang="en-US" b="1" dirty="0" smtClean="0">
                <a:solidFill>
                  <a:schemeClr val="bg1"/>
                </a:solidFill>
              </a:rPr>
              <a:t> way. 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/>
      <p:bldP spid="10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Rounded Rectangle 202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03" name="AutoShape 76"/>
          <p:cNvSpPr>
            <a:spLocks noChangeArrowheads="1"/>
          </p:cNvSpPr>
          <p:nvPr/>
        </p:nvSpPr>
        <p:spPr bwMode="auto">
          <a:xfrm>
            <a:off x="4724400" y="5715000"/>
            <a:ext cx="685800" cy="62225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9BBB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graphicFrame>
        <p:nvGraphicFramePr>
          <p:cNvPr id="104" name="Table 103"/>
          <p:cNvGraphicFramePr>
            <a:graphicFrameLocks noGrp="1"/>
          </p:cNvGraphicFramePr>
          <p:nvPr/>
        </p:nvGraphicFramePr>
        <p:xfrm>
          <a:off x="1524000" y="4800004"/>
          <a:ext cx="533400" cy="934720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4F81BD">
                        <a:tint val="50000"/>
                        <a:satMod val="300000"/>
                      </a:srgbClr>
                    </a:gs>
                    <a:gs pos="35000">
                      <a:srgbClr val="4F81BD">
                        <a:tint val="37000"/>
                        <a:satMod val="300000"/>
                      </a:srgbClr>
                    </a:gs>
                    <a:gs pos="100000">
                      <a:srgbClr val="4F81BD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266700"/>
                <a:gridCol w="266700"/>
              </a:tblGrid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5" name="Table 104"/>
          <p:cNvGraphicFramePr>
            <a:graphicFrameLocks noGrp="1"/>
          </p:cNvGraphicFramePr>
          <p:nvPr/>
        </p:nvGraphicFramePr>
        <p:xfrm>
          <a:off x="2971800" y="4800004"/>
          <a:ext cx="533400" cy="934720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9BBB59">
                        <a:tint val="50000"/>
                        <a:satMod val="300000"/>
                      </a:srgbClr>
                    </a:gs>
                    <a:gs pos="35000">
                      <a:srgbClr val="9BBB59">
                        <a:tint val="37000"/>
                        <a:satMod val="300000"/>
                      </a:srgbClr>
                    </a:gs>
                    <a:gs pos="100000">
                      <a:srgbClr val="9BBB59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266700"/>
                <a:gridCol w="266700"/>
              </a:tblGrid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6" name="Table 105"/>
          <p:cNvGraphicFramePr>
            <a:graphicFrameLocks noGrp="1"/>
          </p:cNvGraphicFramePr>
          <p:nvPr/>
        </p:nvGraphicFramePr>
        <p:xfrm>
          <a:off x="5943600" y="4800004"/>
          <a:ext cx="533400" cy="934720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9BBB59">
                        <a:tint val="50000"/>
                        <a:satMod val="300000"/>
                      </a:srgbClr>
                    </a:gs>
                    <a:gs pos="35000">
                      <a:srgbClr val="9BBB59">
                        <a:tint val="37000"/>
                        <a:satMod val="300000"/>
                      </a:srgbClr>
                    </a:gs>
                    <a:gs pos="100000">
                      <a:srgbClr val="9BBB59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266700"/>
                <a:gridCol w="266700"/>
              </a:tblGrid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7" name="Table 106"/>
          <p:cNvGraphicFramePr>
            <a:graphicFrameLocks noGrp="1"/>
          </p:cNvGraphicFramePr>
          <p:nvPr/>
        </p:nvGraphicFramePr>
        <p:xfrm>
          <a:off x="7086600" y="4800004"/>
          <a:ext cx="533400" cy="934720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4F81BD">
                        <a:tint val="50000"/>
                        <a:satMod val="300000"/>
                      </a:srgbClr>
                    </a:gs>
                    <a:gs pos="35000">
                      <a:srgbClr val="4F81BD">
                        <a:tint val="37000"/>
                        <a:satMod val="300000"/>
                      </a:srgbClr>
                    </a:gs>
                    <a:gs pos="100000">
                      <a:srgbClr val="4F81BD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266700"/>
                <a:gridCol w="266700"/>
              </a:tblGrid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" name="Table 107"/>
          <p:cNvGraphicFramePr>
            <a:graphicFrameLocks noGrp="1"/>
          </p:cNvGraphicFramePr>
          <p:nvPr/>
        </p:nvGraphicFramePr>
        <p:xfrm>
          <a:off x="4114800" y="4800600"/>
          <a:ext cx="533400" cy="934720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4F81BD">
                        <a:tint val="50000"/>
                        <a:satMod val="300000"/>
                      </a:srgbClr>
                    </a:gs>
                    <a:gs pos="35000">
                      <a:srgbClr val="4F81BD">
                        <a:tint val="37000"/>
                        <a:satMod val="300000"/>
                      </a:srgbClr>
                    </a:gs>
                    <a:gs pos="100000">
                      <a:srgbClr val="4F81BD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266700"/>
                <a:gridCol w="266700"/>
              </a:tblGrid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9" name="Table 108"/>
          <p:cNvGraphicFramePr>
            <a:graphicFrameLocks noGrp="1"/>
          </p:cNvGraphicFramePr>
          <p:nvPr/>
        </p:nvGraphicFramePr>
        <p:xfrm>
          <a:off x="4724400" y="4800600"/>
          <a:ext cx="533400" cy="934720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9BBB59">
                        <a:tint val="50000"/>
                        <a:satMod val="300000"/>
                      </a:srgbClr>
                    </a:gs>
                    <a:gs pos="35000">
                      <a:srgbClr val="9BBB59">
                        <a:tint val="37000"/>
                        <a:satMod val="300000"/>
                      </a:srgbClr>
                    </a:gs>
                    <a:gs pos="100000">
                      <a:srgbClr val="9BBB59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266700"/>
                <a:gridCol w="266700"/>
              </a:tblGrid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ysClr val="window" lastClr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ysClr val="window" lastClr="FFFFFF"/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00" dirty="0"/>
                    </a:p>
                  </a:txBody>
                  <a:tcPr>
                    <a:lnL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9BBB59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10" name="Freeform 109"/>
          <p:cNvSpPr/>
          <p:nvPr/>
        </p:nvSpPr>
        <p:spPr>
          <a:xfrm flipV="1">
            <a:off x="304800" y="5334000"/>
            <a:ext cx="7620000" cy="76200"/>
          </a:xfrm>
          <a:custGeom>
            <a:avLst/>
            <a:gdLst>
              <a:gd name="connsiteX0" fmla="*/ 0 w 7064023"/>
              <a:gd name="connsiteY0" fmla="*/ 0 h 1354666"/>
              <a:gd name="connsiteX1" fmla="*/ 2633133 w 7064023"/>
              <a:gd name="connsiteY1" fmla="*/ 245533 h 1354666"/>
              <a:gd name="connsiteX2" fmla="*/ 5096933 w 7064023"/>
              <a:gd name="connsiteY2" fmla="*/ 973666 h 1354666"/>
              <a:gd name="connsiteX3" fmla="*/ 6739467 w 7064023"/>
              <a:gd name="connsiteY3" fmla="*/ 1143000 h 1354666"/>
              <a:gd name="connsiteX4" fmla="*/ 7044267 w 7064023"/>
              <a:gd name="connsiteY4" fmla="*/ 1354666 h 1354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64023" h="1354666">
                <a:moveTo>
                  <a:pt x="0" y="0"/>
                </a:moveTo>
                <a:cubicBezTo>
                  <a:pt x="891822" y="41627"/>
                  <a:pt x="1783644" y="83255"/>
                  <a:pt x="2633133" y="245533"/>
                </a:cubicBezTo>
                <a:cubicBezTo>
                  <a:pt x="3482622" y="407811"/>
                  <a:pt x="4412544" y="824088"/>
                  <a:pt x="5096933" y="973666"/>
                </a:cubicBezTo>
                <a:cubicBezTo>
                  <a:pt x="5781322" y="1123244"/>
                  <a:pt x="6414911" y="1079500"/>
                  <a:pt x="6739467" y="1143000"/>
                </a:cubicBezTo>
                <a:cubicBezTo>
                  <a:pt x="7064023" y="1206500"/>
                  <a:pt x="7054145" y="1280583"/>
                  <a:pt x="7044267" y="1354666"/>
                </a:cubicBezTo>
              </a:path>
            </a:pathLst>
          </a:custGeom>
          <a:noFill/>
          <a:ln w="57150" cap="flat" cmpd="sng" algn="ctr">
            <a:solidFill>
              <a:srgbClr val="7030A0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AutoShape 76"/>
          <p:cNvSpPr>
            <a:spLocks noChangeArrowheads="1"/>
          </p:cNvSpPr>
          <p:nvPr/>
        </p:nvSpPr>
        <p:spPr bwMode="auto">
          <a:xfrm>
            <a:off x="5867400" y="5715000"/>
            <a:ext cx="685800" cy="62225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9BBB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12" name="AutoShape 76"/>
          <p:cNvSpPr>
            <a:spLocks noChangeArrowheads="1"/>
          </p:cNvSpPr>
          <p:nvPr/>
        </p:nvSpPr>
        <p:spPr bwMode="auto">
          <a:xfrm>
            <a:off x="1449579" y="5715000"/>
            <a:ext cx="684021" cy="62225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00B0F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13" name="AutoShape 76"/>
          <p:cNvSpPr>
            <a:spLocks noChangeArrowheads="1"/>
          </p:cNvSpPr>
          <p:nvPr/>
        </p:nvSpPr>
        <p:spPr bwMode="auto">
          <a:xfrm>
            <a:off x="7010400" y="5715000"/>
            <a:ext cx="684021" cy="62225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00B0F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14" name="AutoShape 76"/>
          <p:cNvSpPr>
            <a:spLocks noChangeArrowheads="1"/>
          </p:cNvSpPr>
          <p:nvPr/>
        </p:nvSpPr>
        <p:spPr bwMode="auto">
          <a:xfrm>
            <a:off x="2895600" y="5715000"/>
            <a:ext cx="684021" cy="62225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F79646">
                <a:lumMod val="75000"/>
              </a:srgbClr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15" name="AutoShape 76"/>
          <p:cNvSpPr>
            <a:spLocks noChangeArrowheads="1"/>
          </p:cNvSpPr>
          <p:nvPr/>
        </p:nvSpPr>
        <p:spPr bwMode="auto">
          <a:xfrm>
            <a:off x="4419600" y="5715000"/>
            <a:ext cx="684021" cy="62225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00B0F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16" name="AutoShape 76"/>
          <p:cNvSpPr>
            <a:spLocks noChangeArrowheads="1"/>
          </p:cNvSpPr>
          <p:nvPr/>
        </p:nvSpPr>
        <p:spPr bwMode="auto">
          <a:xfrm>
            <a:off x="4040379" y="5715000"/>
            <a:ext cx="684021" cy="62225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F79646">
                <a:lumMod val="75000"/>
              </a:srgbClr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17" name="Rectangle 116"/>
          <p:cNvSpPr/>
          <p:nvPr/>
        </p:nvSpPr>
        <p:spPr>
          <a:xfrm rot="21171009">
            <a:off x="1413131" y="740380"/>
            <a:ext cx="5916086" cy="2261404"/>
          </a:xfrm>
          <a:prstGeom prst="rect">
            <a:avLst/>
          </a:prstGeom>
          <a:solidFill>
            <a:sysClr val="windowText" lastClr="000000">
              <a:lumMod val="65000"/>
            </a:sys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>
            <a:glow rad="228600">
              <a:srgbClr val="4F81BD">
                <a:satMod val="175000"/>
                <a:alpha val="40000"/>
              </a:srgbClr>
            </a:glow>
          </a:effectLst>
          <a:scene3d>
            <a:camera prst="isometricOffAxis2Top">
              <a:rot lat="18048692" lon="18917394" rev="2040503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18" name="Straight Connector 117"/>
          <p:cNvCxnSpPr>
            <a:stCxn id="132" idx="4"/>
            <a:endCxn id="131" idx="6"/>
          </p:cNvCxnSpPr>
          <p:nvPr/>
        </p:nvCxnSpPr>
        <p:spPr>
          <a:xfrm rot="5400000">
            <a:off x="3897570" y="1538889"/>
            <a:ext cx="163703" cy="366243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cxnSp>
        <p:nvCxnSpPr>
          <p:cNvPr id="119" name="Straight Connector 118"/>
          <p:cNvCxnSpPr>
            <a:stCxn id="132" idx="4"/>
            <a:endCxn id="135" idx="0"/>
          </p:cNvCxnSpPr>
          <p:nvPr/>
        </p:nvCxnSpPr>
        <p:spPr>
          <a:xfrm rot="16200000" flipH="1">
            <a:off x="4138584" y="1664117"/>
            <a:ext cx="193227" cy="145310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cxnSp>
        <p:nvCxnSpPr>
          <p:cNvPr id="120" name="Straight Connector 119"/>
          <p:cNvCxnSpPr>
            <a:stCxn id="133" idx="4"/>
            <a:endCxn id="127" idx="0"/>
          </p:cNvCxnSpPr>
          <p:nvPr/>
        </p:nvCxnSpPr>
        <p:spPr>
          <a:xfrm rot="5400000">
            <a:off x="5082906" y="1562132"/>
            <a:ext cx="222750" cy="319758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cxnSp>
        <p:nvCxnSpPr>
          <p:cNvPr id="121" name="Straight Connector 120"/>
          <p:cNvCxnSpPr>
            <a:stCxn id="133" idx="4"/>
            <a:endCxn id="136" idx="1"/>
          </p:cNvCxnSpPr>
          <p:nvPr/>
        </p:nvCxnSpPr>
        <p:spPr>
          <a:xfrm rot="16200000" flipH="1">
            <a:off x="5504811" y="1459984"/>
            <a:ext cx="92706" cy="394009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cxnSp>
        <p:nvCxnSpPr>
          <p:cNvPr id="122" name="Straight Connector 121"/>
          <p:cNvCxnSpPr>
            <a:stCxn id="127" idx="7"/>
            <a:endCxn id="136" idx="2"/>
          </p:cNvCxnSpPr>
          <p:nvPr/>
        </p:nvCxnSpPr>
        <p:spPr>
          <a:xfrm rot="5400000" flipH="1" flipV="1">
            <a:off x="5381084" y="1527727"/>
            <a:ext cx="80592" cy="568457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cxnSp>
        <p:nvCxnSpPr>
          <p:cNvPr id="123" name="Straight Connector 122"/>
          <p:cNvCxnSpPr>
            <a:stCxn id="144" idx="6"/>
            <a:endCxn id="145" idx="3"/>
          </p:cNvCxnSpPr>
          <p:nvPr/>
        </p:nvCxnSpPr>
        <p:spPr>
          <a:xfrm>
            <a:off x="4009195" y="2061498"/>
            <a:ext cx="1358387" cy="10659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grpSp>
        <p:nvGrpSpPr>
          <p:cNvPr id="124" name="Group 222"/>
          <p:cNvGrpSpPr/>
          <p:nvPr/>
        </p:nvGrpSpPr>
        <p:grpSpPr>
          <a:xfrm>
            <a:off x="1731542" y="1481817"/>
            <a:ext cx="5258204" cy="673614"/>
            <a:chOff x="2936785" y="2479671"/>
            <a:chExt cx="5514762" cy="796930"/>
          </a:xfrm>
        </p:grpSpPr>
        <p:grpSp>
          <p:nvGrpSpPr>
            <p:cNvPr id="125" name="Group 154"/>
            <p:cNvGrpSpPr/>
            <p:nvPr/>
          </p:nvGrpSpPr>
          <p:grpSpPr>
            <a:xfrm>
              <a:off x="2936786" y="2479672"/>
              <a:ext cx="5514761" cy="762000"/>
              <a:chOff x="1946187" y="1489072"/>
              <a:chExt cx="5514762" cy="762000"/>
            </a:xfrm>
          </p:grpSpPr>
          <p:sp>
            <p:nvSpPr>
              <p:cNvPr id="138" name="Oval 137"/>
              <p:cNvSpPr/>
              <p:nvPr/>
            </p:nvSpPr>
            <p:spPr>
              <a:xfrm>
                <a:off x="1946187" y="1489072"/>
                <a:ext cx="304800" cy="1524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9" name="Oval 138"/>
              <p:cNvSpPr/>
              <p:nvPr/>
            </p:nvSpPr>
            <p:spPr>
              <a:xfrm>
                <a:off x="3276600" y="2057400"/>
                <a:ext cx="304800" cy="1524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0" name="Oval 139"/>
              <p:cNvSpPr/>
              <p:nvPr/>
            </p:nvSpPr>
            <p:spPr>
              <a:xfrm>
                <a:off x="3733800" y="1524000"/>
                <a:ext cx="304800" cy="1524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2095043" y="2098672"/>
                <a:ext cx="304800" cy="1524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4800600" y="1752600"/>
                <a:ext cx="304800" cy="1524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6263012" y="1489072"/>
                <a:ext cx="304800" cy="1524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4030171" y="2098672"/>
                <a:ext cx="304800" cy="1524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5" name="Oval 144"/>
              <p:cNvSpPr/>
              <p:nvPr/>
            </p:nvSpPr>
            <p:spPr>
              <a:xfrm>
                <a:off x="5715000" y="2057400"/>
                <a:ext cx="304800" cy="1524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7156149" y="1946272"/>
                <a:ext cx="304800" cy="1524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cxnSp>
            <p:nvCxnSpPr>
              <p:cNvPr id="147" name="Straight Connector 146"/>
              <p:cNvCxnSpPr>
                <a:stCxn id="141" idx="0"/>
                <a:endCxn id="138" idx="3"/>
              </p:cNvCxnSpPr>
              <p:nvPr/>
            </p:nvCxnSpPr>
            <p:spPr>
              <a:xfrm rot="16200000" flipV="1">
                <a:off x="1879375" y="1730603"/>
                <a:ext cx="479518" cy="256619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48" name="Straight Connector 147"/>
              <p:cNvCxnSpPr>
                <a:stCxn id="141" idx="5"/>
                <a:endCxn id="139" idx="3"/>
              </p:cNvCxnSpPr>
              <p:nvPr/>
            </p:nvCxnSpPr>
            <p:spPr>
              <a:xfrm rot="5400000" flipH="1" flipV="1">
                <a:off x="2817585" y="1725103"/>
                <a:ext cx="41272" cy="966031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49" name="Straight Connector 148"/>
              <p:cNvCxnSpPr>
                <a:stCxn id="140" idx="2"/>
                <a:endCxn id="138" idx="6"/>
              </p:cNvCxnSpPr>
              <p:nvPr/>
            </p:nvCxnSpPr>
            <p:spPr>
              <a:xfrm rot="10800000">
                <a:off x="2250988" y="1565272"/>
                <a:ext cx="1482812" cy="34928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50" name="Straight Connector 149"/>
              <p:cNvCxnSpPr>
                <a:stCxn id="126" idx="0"/>
                <a:endCxn id="130" idx="4"/>
              </p:cNvCxnSpPr>
              <p:nvPr/>
            </p:nvCxnSpPr>
            <p:spPr>
              <a:xfrm rot="16200000" flipV="1">
                <a:off x="2952738" y="1680458"/>
                <a:ext cx="152400" cy="74428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51" name="Straight Connector 150"/>
              <p:cNvCxnSpPr>
                <a:stCxn id="144" idx="0"/>
                <a:endCxn id="140" idx="4"/>
              </p:cNvCxnSpPr>
              <p:nvPr/>
            </p:nvCxnSpPr>
            <p:spPr>
              <a:xfrm rot="16200000" flipV="1">
                <a:off x="3823251" y="1739350"/>
                <a:ext cx="422272" cy="296371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52" name="Straight Connector 151"/>
              <p:cNvCxnSpPr>
                <a:stCxn id="139" idx="6"/>
                <a:endCxn id="144" idx="3"/>
              </p:cNvCxnSpPr>
              <p:nvPr/>
            </p:nvCxnSpPr>
            <p:spPr>
              <a:xfrm>
                <a:off x="3581400" y="2133600"/>
                <a:ext cx="493409" cy="95154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53" name="Straight Connector 152"/>
              <p:cNvCxnSpPr>
                <a:stCxn id="144" idx="7"/>
                <a:endCxn id="142" idx="3"/>
              </p:cNvCxnSpPr>
              <p:nvPr/>
            </p:nvCxnSpPr>
            <p:spPr>
              <a:xfrm rot="5400000" flipH="1" flipV="1">
                <a:off x="4448632" y="1724385"/>
                <a:ext cx="238308" cy="554903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54" name="Straight Connector 153"/>
              <p:cNvCxnSpPr>
                <a:stCxn id="145" idx="2"/>
                <a:endCxn id="142" idx="6"/>
              </p:cNvCxnSpPr>
              <p:nvPr/>
            </p:nvCxnSpPr>
            <p:spPr>
              <a:xfrm rot="10800000">
                <a:off x="5105400" y="1828800"/>
                <a:ext cx="609600" cy="30480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55" name="Straight Connector 154"/>
              <p:cNvCxnSpPr>
                <a:stCxn id="140" idx="6"/>
                <a:endCxn id="143" idx="2"/>
              </p:cNvCxnSpPr>
              <p:nvPr/>
            </p:nvCxnSpPr>
            <p:spPr>
              <a:xfrm flipV="1">
                <a:off x="4038600" y="1565272"/>
                <a:ext cx="2224412" cy="34928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56" name="Straight Connector 155"/>
              <p:cNvCxnSpPr>
                <a:stCxn id="145" idx="6"/>
                <a:endCxn id="143" idx="4"/>
              </p:cNvCxnSpPr>
              <p:nvPr/>
            </p:nvCxnSpPr>
            <p:spPr>
              <a:xfrm flipV="1">
                <a:off x="6019800" y="1641472"/>
                <a:ext cx="395612" cy="492128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57" name="Straight Connector 156"/>
              <p:cNvCxnSpPr>
                <a:stCxn id="143" idx="5"/>
                <a:endCxn id="146" idx="3"/>
              </p:cNvCxnSpPr>
              <p:nvPr/>
            </p:nvCxnSpPr>
            <p:spPr>
              <a:xfrm rot="16200000" flipH="1">
                <a:off x="6633379" y="1508948"/>
                <a:ext cx="457200" cy="67761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  <p:cxnSp>
            <p:nvCxnSpPr>
              <p:cNvPr id="158" name="Straight Connector 157"/>
              <p:cNvCxnSpPr>
                <a:stCxn id="145" idx="6"/>
                <a:endCxn id="146" idx="3"/>
              </p:cNvCxnSpPr>
              <p:nvPr/>
            </p:nvCxnSpPr>
            <p:spPr>
              <a:xfrm flipV="1">
                <a:off x="6019800" y="2076354"/>
                <a:ext cx="1180985" cy="57246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</p:cxnSp>
        </p:grpSp>
        <p:sp>
          <p:nvSpPr>
            <p:cNvPr id="126" name="Oval 125"/>
            <p:cNvSpPr/>
            <p:nvPr/>
          </p:nvSpPr>
          <p:spPr>
            <a:xfrm>
              <a:off x="3904350" y="2784471"/>
              <a:ext cx="304800" cy="1524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7" name="Oval 126"/>
            <p:cNvSpPr/>
            <p:nvPr/>
          </p:nvSpPr>
          <p:spPr>
            <a:xfrm>
              <a:off x="6248398" y="2895600"/>
              <a:ext cx="304800" cy="152400"/>
            </a:xfrm>
            <a:prstGeom prst="ellipse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2936785" y="2784471"/>
              <a:ext cx="304800" cy="1524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3657598" y="3124201"/>
              <a:ext cx="304800" cy="152400"/>
            </a:xfrm>
            <a:prstGeom prst="ellipse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0" name="Oval 129"/>
            <p:cNvSpPr/>
            <p:nvPr/>
          </p:nvSpPr>
          <p:spPr>
            <a:xfrm>
              <a:off x="3829921" y="2479673"/>
              <a:ext cx="304800" cy="1524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1" name="Oval 130"/>
            <p:cNvSpPr/>
            <p:nvPr/>
          </p:nvSpPr>
          <p:spPr>
            <a:xfrm>
              <a:off x="4797484" y="2784473"/>
              <a:ext cx="304800" cy="1524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2" name="Oval 131"/>
            <p:cNvSpPr/>
            <p:nvPr/>
          </p:nvSpPr>
          <p:spPr>
            <a:xfrm>
              <a:off x="5333997" y="2514601"/>
              <a:ext cx="304800" cy="1524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3" name="Oval 132"/>
            <p:cNvSpPr/>
            <p:nvPr/>
          </p:nvSpPr>
          <p:spPr>
            <a:xfrm>
              <a:off x="6583756" y="2479673"/>
              <a:ext cx="304800" cy="1524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4" name="Oval 133"/>
            <p:cNvSpPr/>
            <p:nvPr/>
          </p:nvSpPr>
          <p:spPr>
            <a:xfrm>
              <a:off x="6062760" y="2479671"/>
              <a:ext cx="304800" cy="152400"/>
            </a:xfrm>
            <a:prstGeom prst="ellipse">
              <a:avLst/>
            </a:prstGeom>
            <a:solidFill>
              <a:srgbClr val="92D050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5" name="Oval 134"/>
            <p:cNvSpPr/>
            <p:nvPr/>
          </p:nvSpPr>
          <p:spPr>
            <a:xfrm>
              <a:off x="5486397" y="2895601"/>
              <a:ext cx="304800" cy="152400"/>
            </a:xfrm>
            <a:prstGeom prst="ellipse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7104757" y="2708267"/>
              <a:ext cx="304800" cy="228600"/>
            </a:xfrm>
            <a:prstGeom prst="ellipse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7700180" y="2784471"/>
              <a:ext cx="304800" cy="152400"/>
            </a:xfrm>
            <a:prstGeom prst="ellipse">
              <a:avLst/>
            </a:prstGeom>
            <a:solidFill>
              <a:srgbClr val="F79646">
                <a:lumMod val="75000"/>
              </a:srgbClr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cxnSp>
        <p:nvCxnSpPr>
          <p:cNvPr id="159" name="Straight Connector 158"/>
          <p:cNvCxnSpPr>
            <a:stCxn id="128" idx="6"/>
            <a:endCxn id="126" idx="2"/>
          </p:cNvCxnSpPr>
          <p:nvPr/>
        </p:nvCxnSpPr>
        <p:spPr>
          <a:xfrm>
            <a:off x="2022163" y="1803862"/>
            <a:ext cx="631931" cy="0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cxnSp>
        <p:nvCxnSpPr>
          <p:cNvPr id="160" name="Straight Connector 159"/>
          <p:cNvCxnSpPr>
            <a:stCxn id="128" idx="5"/>
            <a:endCxn id="129" idx="1"/>
          </p:cNvCxnSpPr>
          <p:nvPr/>
        </p:nvCxnSpPr>
        <p:spPr>
          <a:xfrm rot="16200000" flipH="1">
            <a:off x="2122457" y="1706551"/>
            <a:ext cx="196070" cy="481780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cxnSp>
        <p:nvCxnSpPr>
          <p:cNvPr id="161" name="Straight Connector 160"/>
          <p:cNvCxnSpPr>
            <a:stCxn id="129" idx="7"/>
            <a:endCxn id="126" idx="4"/>
          </p:cNvCxnSpPr>
          <p:nvPr/>
        </p:nvCxnSpPr>
        <p:spPr>
          <a:xfrm rot="5400000" flipH="1" flipV="1">
            <a:off x="2644540" y="1890613"/>
            <a:ext cx="177206" cy="132523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cxnSp>
        <p:nvCxnSpPr>
          <p:cNvPr id="162" name="Straight Connector 161"/>
          <p:cNvCxnSpPr>
            <a:stCxn id="126" idx="6"/>
            <a:endCxn id="131" idx="3"/>
          </p:cNvCxnSpPr>
          <p:nvPr/>
        </p:nvCxnSpPr>
        <p:spPr>
          <a:xfrm>
            <a:off x="2944714" y="1803862"/>
            <a:ext cx="603526" cy="45544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cxnSp>
        <p:nvCxnSpPr>
          <p:cNvPr id="163" name="Straight Connector 162"/>
          <p:cNvCxnSpPr>
            <a:stCxn id="139" idx="6"/>
            <a:endCxn id="131" idx="3"/>
          </p:cNvCxnSpPr>
          <p:nvPr/>
        </p:nvCxnSpPr>
        <p:spPr>
          <a:xfrm flipV="1">
            <a:off x="3290682" y="1849407"/>
            <a:ext cx="257558" cy="177206"/>
          </a:xfrm>
          <a:prstGeom prst="line">
            <a:avLst/>
          </a:prstGeom>
          <a:noFill/>
          <a:ln w="28575" cap="flat" cmpd="sng" algn="ctr">
            <a:solidFill>
              <a:sysClr val="window" lastClr="FFFFFF"/>
            </a:solidFill>
            <a:prstDash val="solid"/>
          </a:ln>
          <a:effectLst/>
        </p:spPr>
      </p:cxnSp>
      <p:sp>
        <p:nvSpPr>
          <p:cNvPr id="164" name="Rounded Rectangle 163"/>
          <p:cNvSpPr/>
          <p:nvPr/>
        </p:nvSpPr>
        <p:spPr>
          <a:xfrm>
            <a:off x="1371600" y="2286000"/>
            <a:ext cx="6400800" cy="2209800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5" name="Up-Down Arrow 164"/>
          <p:cNvSpPr/>
          <p:nvPr/>
        </p:nvSpPr>
        <p:spPr>
          <a:xfrm rot="10800000">
            <a:off x="1524000" y="2971801"/>
            <a:ext cx="304800" cy="457200"/>
          </a:xfrm>
          <a:prstGeom prst="upDownArrow">
            <a:avLst/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6" name="Up-Down Arrow 165"/>
          <p:cNvSpPr/>
          <p:nvPr/>
        </p:nvSpPr>
        <p:spPr>
          <a:xfrm rot="10800000">
            <a:off x="4800600" y="2971800"/>
            <a:ext cx="304800" cy="457200"/>
          </a:xfrm>
          <a:prstGeom prst="upDownArrow">
            <a:avLst/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7" name="Up-Down Arrow 166"/>
          <p:cNvSpPr/>
          <p:nvPr/>
        </p:nvSpPr>
        <p:spPr>
          <a:xfrm rot="10800000">
            <a:off x="7162800" y="2971801"/>
            <a:ext cx="304800" cy="457200"/>
          </a:xfrm>
          <a:prstGeom prst="upDownArrow">
            <a:avLst/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-76200" y="44590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Common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Flow Abstraction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-76200" y="179206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2.   </a:t>
            </a:r>
            <a:r>
              <a:rPr kumimoji="0" 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Common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Map Abstraction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8229600" y="4495800"/>
            <a:ext cx="76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L4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L3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L2.5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L1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L0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1371600" y="63347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IP Router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6934200" y="633478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EthernetSwitch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2667000" y="63347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Wavelength Switch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5715000" y="63347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TDM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Switch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191000" y="63347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Multi-layer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Switch</a:t>
            </a:r>
          </a:p>
        </p:txBody>
      </p:sp>
      <p:sp>
        <p:nvSpPr>
          <p:cNvPr id="176" name="Down Arrow 175"/>
          <p:cNvSpPr/>
          <p:nvPr/>
        </p:nvSpPr>
        <p:spPr>
          <a:xfrm>
            <a:off x="1676400" y="4191000"/>
            <a:ext cx="304800" cy="457200"/>
          </a:xfrm>
          <a:prstGeom prst="downArrow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7" name="Down Arrow 176"/>
          <p:cNvSpPr/>
          <p:nvPr/>
        </p:nvSpPr>
        <p:spPr>
          <a:xfrm>
            <a:off x="3048000" y="4191000"/>
            <a:ext cx="304800" cy="457200"/>
          </a:xfrm>
          <a:prstGeom prst="downArrow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8" name="Down Arrow 23"/>
          <p:cNvSpPr/>
          <p:nvPr/>
        </p:nvSpPr>
        <p:spPr>
          <a:xfrm>
            <a:off x="6019800" y="4191000"/>
            <a:ext cx="304800" cy="457200"/>
          </a:xfrm>
          <a:prstGeom prst="downArrow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9" name="Down Arrow 178"/>
          <p:cNvSpPr/>
          <p:nvPr/>
        </p:nvSpPr>
        <p:spPr>
          <a:xfrm>
            <a:off x="7162800" y="4191000"/>
            <a:ext cx="304800" cy="457200"/>
          </a:xfrm>
          <a:prstGeom prst="downArrow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6248400" y="76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Network Functions</a:t>
            </a:r>
          </a:p>
        </p:txBody>
      </p:sp>
      <p:cxnSp>
        <p:nvCxnSpPr>
          <p:cNvPr id="181" name="Straight Connector 180"/>
          <p:cNvCxnSpPr/>
          <p:nvPr/>
        </p:nvCxnSpPr>
        <p:spPr>
          <a:xfrm>
            <a:off x="1447800" y="6400800"/>
            <a:ext cx="685800" cy="38100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82" name="Straight Connector 181"/>
          <p:cNvCxnSpPr/>
          <p:nvPr/>
        </p:nvCxnSpPr>
        <p:spPr>
          <a:xfrm>
            <a:off x="2971800" y="6400800"/>
            <a:ext cx="685800" cy="38100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83" name="Straight Connector 182"/>
          <p:cNvCxnSpPr/>
          <p:nvPr/>
        </p:nvCxnSpPr>
        <p:spPr>
          <a:xfrm>
            <a:off x="4495800" y="6400800"/>
            <a:ext cx="685800" cy="38100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84" name="Straight Connector 183"/>
          <p:cNvCxnSpPr/>
          <p:nvPr/>
        </p:nvCxnSpPr>
        <p:spPr>
          <a:xfrm>
            <a:off x="6019800" y="6400800"/>
            <a:ext cx="685800" cy="38100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85" name="Straight Connector 184"/>
          <p:cNvCxnSpPr/>
          <p:nvPr/>
        </p:nvCxnSpPr>
        <p:spPr>
          <a:xfrm>
            <a:off x="7162800" y="6400800"/>
            <a:ext cx="685800" cy="38100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186" name="TextBox 185"/>
          <p:cNvSpPr txBox="1"/>
          <p:nvPr/>
        </p:nvSpPr>
        <p:spPr>
          <a:xfrm>
            <a:off x="2819400" y="4538246"/>
            <a:ext cx="403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Tables for identifiers and actions</a:t>
            </a:r>
          </a:p>
        </p:txBody>
      </p:sp>
      <p:sp>
        <p:nvSpPr>
          <p:cNvPr id="187" name="Left Brace 186"/>
          <p:cNvSpPr/>
          <p:nvPr/>
        </p:nvSpPr>
        <p:spPr>
          <a:xfrm>
            <a:off x="8001000" y="4572000"/>
            <a:ext cx="228600" cy="1447800"/>
          </a:xfrm>
          <a:prstGeom prst="leftBrac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8001000" y="60960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Flow is any combination</a:t>
            </a:r>
          </a:p>
        </p:txBody>
      </p:sp>
      <p:sp>
        <p:nvSpPr>
          <p:cNvPr id="189" name="Down Arrow 188"/>
          <p:cNvSpPr/>
          <p:nvPr/>
        </p:nvSpPr>
        <p:spPr>
          <a:xfrm>
            <a:off x="4267200" y="838200"/>
            <a:ext cx="304800" cy="533400"/>
          </a:xfrm>
          <a:prstGeom prst="downArrow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2590800" y="838200"/>
            <a:ext cx="1712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Network - API</a:t>
            </a:r>
          </a:p>
        </p:txBody>
      </p:sp>
      <p:sp>
        <p:nvSpPr>
          <p:cNvPr id="191" name="Rounded Rectangle 190"/>
          <p:cNvSpPr/>
          <p:nvPr/>
        </p:nvSpPr>
        <p:spPr>
          <a:xfrm>
            <a:off x="2743200" y="152400"/>
            <a:ext cx="609600" cy="533400"/>
          </a:xfrm>
          <a:prstGeom prst="roundRect">
            <a:avLst/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2" name="Rounded Rectangle 191"/>
          <p:cNvSpPr/>
          <p:nvPr/>
        </p:nvSpPr>
        <p:spPr>
          <a:xfrm>
            <a:off x="3505200" y="152400"/>
            <a:ext cx="609600" cy="533400"/>
          </a:xfrm>
          <a:prstGeom prst="round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3" name="Rounded Rectangle 192"/>
          <p:cNvSpPr/>
          <p:nvPr/>
        </p:nvSpPr>
        <p:spPr>
          <a:xfrm>
            <a:off x="4267200" y="152400"/>
            <a:ext cx="609600" cy="533400"/>
          </a:xfrm>
          <a:prstGeom prst="round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" name="Rounded Rectangle 193"/>
          <p:cNvSpPr/>
          <p:nvPr/>
        </p:nvSpPr>
        <p:spPr>
          <a:xfrm>
            <a:off x="5029200" y="152400"/>
            <a:ext cx="609600" cy="533400"/>
          </a:xfrm>
          <a:prstGeom prst="roundRect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5" name="Rectangle 33"/>
          <p:cNvSpPr/>
          <p:nvPr/>
        </p:nvSpPr>
        <p:spPr>
          <a:xfrm>
            <a:off x="5638800" y="533400"/>
            <a:ext cx="3352800" cy="68580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routing, access-control, mobility, traffic-engineering, guarantees, recovery, bandwidth-on-demand …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3886200" y="40386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Switch - API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381000" y="2971800"/>
            <a:ext cx="1143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Unified Control Plane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1447800" y="2971801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State Collection, Dissemination &amp;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Application Isolation</a:t>
            </a:r>
          </a:p>
        </p:txBody>
      </p:sp>
      <p:cxnSp>
        <p:nvCxnSpPr>
          <p:cNvPr id="199" name="Straight Arrow Connector 198"/>
          <p:cNvCxnSpPr/>
          <p:nvPr/>
        </p:nvCxnSpPr>
        <p:spPr>
          <a:xfrm>
            <a:off x="5410200" y="4191000"/>
            <a:ext cx="609600" cy="15240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200" name="Straight Arrow Connector 199"/>
          <p:cNvCxnSpPr/>
          <p:nvPr/>
        </p:nvCxnSpPr>
        <p:spPr>
          <a:xfrm rot="10800000" flipV="1">
            <a:off x="3429000" y="4191000"/>
            <a:ext cx="609600" cy="22860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201" name="TextBox 200"/>
          <p:cNvSpPr txBox="1"/>
          <p:nvPr/>
        </p:nvSpPr>
        <p:spPr>
          <a:xfrm>
            <a:off x="5257800" y="2971801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Built for Performance Scale &amp; Reliability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1676400" y="2362200"/>
            <a:ext cx="5638800" cy="533400"/>
          </a:xfrm>
          <a:prstGeom prst="round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Network Operating System (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netOS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2514600" y="3810000"/>
            <a:ext cx="45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Configuration, Control over</a:t>
            </a:r>
            <a:r>
              <a:rPr kumimoji="0" lang="en-US" sz="14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Forwarding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&amp; </a:t>
            </a:r>
            <a:r>
              <a:rPr lang="en-US" sz="1400" b="1" kern="0" dirty="0" smtClean="0">
                <a:solidFill>
                  <a:prstClr val="black"/>
                </a:solidFill>
              </a:rPr>
              <a:t>Monitoring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64" grpId="0" animBg="1"/>
      <p:bldP spid="165" grpId="0" animBg="1"/>
      <p:bldP spid="166" grpId="0" animBg="1"/>
      <p:bldP spid="167" grpId="0" animBg="1"/>
      <p:bldP spid="169" grpId="0"/>
      <p:bldP spid="180" grpId="0"/>
      <p:bldP spid="189" grpId="0" animBg="1"/>
      <p:bldP spid="190" grpId="0"/>
      <p:bldP spid="191" grpId="0" animBg="1"/>
      <p:bldP spid="192" grpId="0" animBg="1"/>
      <p:bldP spid="193" grpId="0" animBg="1"/>
      <p:bldP spid="194" grpId="0" animBg="1"/>
      <p:bldP spid="195" grpId="0"/>
      <p:bldP spid="197" grpId="0"/>
      <p:bldP spid="198" grpId="0"/>
      <p:bldP spid="201" grpId="0"/>
      <p:bldP spid="202" grpId="0" animBg="1"/>
      <p:bldP spid="20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Cloud 2"/>
          <p:cNvSpPr/>
          <p:nvPr/>
        </p:nvSpPr>
        <p:spPr>
          <a:xfrm>
            <a:off x="4724400" y="1447800"/>
            <a:ext cx="2209800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Transport Network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1676400" y="1676400"/>
            <a:ext cx="1600200" cy="6858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Packet Network</a:t>
            </a:r>
            <a:endParaRPr lang="en-US" dirty="0"/>
          </a:p>
        </p:txBody>
      </p:sp>
      <p:sp>
        <p:nvSpPr>
          <p:cNvPr id="5" name="Left-Right Arrow 4"/>
          <p:cNvSpPr/>
          <p:nvPr/>
        </p:nvSpPr>
        <p:spPr>
          <a:xfrm>
            <a:off x="3581400" y="1828800"/>
            <a:ext cx="914400" cy="457200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33800" y="2362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3276600"/>
            <a:ext cx="541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Don’t want to give info</a:t>
            </a:r>
          </a:p>
          <a:p>
            <a:pPr algn="ctr"/>
            <a:r>
              <a:rPr lang="en-US" sz="3200" dirty="0" smtClean="0"/>
              <a:t>Don’t want to give up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18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AutoShape 22"/>
          <p:cNvSpPr>
            <a:spLocks noChangeArrowheads="1"/>
          </p:cNvSpPr>
          <p:nvPr/>
        </p:nvSpPr>
        <p:spPr bwMode="auto">
          <a:xfrm>
            <a:off x="1752600" y="3048000"/>
            <a:ext cx="5867400" cy="1371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 smtClean="0">
                <a:ln>
                  <a:solidFill>
                    <a:srgbClr val="4F81BD"/>
                  </a:solidFill>
                </a:ln>
                <a:solidFill>
                  <a:schemeClr val="bg1"/>
                </a:solidFill>
                <a:latin typeface="Arial Black" pitchFamily="34" charset="0"/>
              </a:rPr>
              <a:t>Transport Service Provider’s  Virtualization Plane</a:t>
            </a:r>
          </a:p>
        </p:txBody>
      </p:sp>
      <p:sp>
        <p:nvSpPr>
          <p:cNvPr id="4" name="AutoShape 22"/>
          <p:cNvSpPr>
            <a:spLocks noChangeArrowheads="1"/>
          </p:cNvSpPr>
          <p:nvPr/>
        </p:nvSpPr>
        <p:spPr bwMode="auto">
          <a:xfrm>
            <a:off x="609600" y="1219200"/>
            <a:ext cx="22860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b="1" dirty="0" smtClean="0">
                <a:solidFill>
                  <a:prstClr val="black"/>
                </a:solidFill>
              </a:rPr>
              <a:t>ISP# 1’s </a:t>
            </a:r>
            <a:r>
              <a:rPr lang="en-US" sz="1600" b="1" dirty="0" err="1" smtClean="0">
                <a:solidFill>
                  <a:prstClr val="black"/>
                </a:solidFill>
              </a:rPr>
              <a:t>NetOS</a:t>
            </a:r>
            <a:endParaRPr lang="en-US" sz="16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2000" y="838200"/>
            <a:ext cx="533400" cy="342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</a:rPr>
              <a:t>App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447800" y="838200"/>
            <a:ext cx="533400" cy="3429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</a:rPr>
              <a:t>App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133600" y="838200"/>
            <a:ext cx="533400" cy="3429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</a:rPr>
              <a:t>App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8" name="Cloud 7"/>
          <p:cNvSpPr/>
          <p:nvPr/>
        </p:nvSpPr>
        <p:spPr>
          <a:xfrm>
            <a:off x="3733800" y="4800600"/>
            <a:ext cx="2209800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Transport Network</a:t>
            </a:r>
            <a:endParaRPr lang="en-US" dirty="0"/>
          </a:p>
        </p:txBody>
      </p:sp>
      <p:sp>
        <p:nvSpPr>
          <p:cNvPr id="10" name="Cloud 9"/>
          <p:cNvSpPr/>
          <p:nvPr/>
        </p:nvSpPr>
        <p:spPr>
          <a:xfrm>
            <a:off x="1524000" y="2133600"/>
            <a:ext cx="1524000" cy="685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TN </a:t>
            </a:r>
          </a:p>
          <a:p>
            <a:pPr algn="ctr"/>
            <a:r>
              <a:rPr lang="en-US" dirty="0" smtClean="0"/>
              <a:t>Slice</a:t>
            </a:r>
            <a:endParaRPr lang="en-US" dirty="0"/>
          </a:p>
        </p:txBody>
      </p:sp>
      <p:sp>
        <p:nvSpPr>
          <p:cNvPr id="9" name="Cloud 8"/>
          <p:cNvSpPr/>
          <p:nvPr/>
        </p:nvSpPr>
        <p:spPr>
          <a:xfrm>
            <a:off x="457200" y="2133600"/>
            <a:ext cx="1600200" cy="6858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Packet Network</a:t>
            </a:r>
            <a:endParaRPr lang="en-US" dirty="0"/>
          </a:p>
        </p:txBody>
      </p:sp>
      <p:cxnSp>
        <p:nvCxnSpPr>
          <p:cNvPr id="13" name="Straight Connector 12"/>
          <p:cNvCxnSpPr>
            <a:stCxn id="4" idx="2"/>
          </p:cNvCxnSpPr>
          <p:nvPr/>
        </p:nvCxnSpPr>
        <p:spPr bwMode="auto">
          <a:xfrm flipH="1">
            <a:off x="914400" y="1676400"/>
            <a:ext cx="838200" cy="533400"/>
          </a:xfrm>
          <a:prstGeom prst="line">
            <a:avLst/>
          </a:prstGeom>
          <a:ln w="28575">
            <a:prstDash val="dash"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2"/>
          </p:cNvCxnSpPr>
          <p:nvPr/>
        </p:nvCxnSpPr>
        <p:spPr bwMode="auto">
          <a:xfrm flipH="1">
            <a:off x="1600200" y="1676400"/>
            <a:ext cx="152400" cy="457200"/>
          </a:xfrm>
          <a:prstGeom prst="line">
            <a:avLst/>
          </a:prstGeom>
          <a:ln w="28575">
            <a:prstDash val="dash"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2"/>
          </p:cNvCxnSpPr>
          <p:nvPr/>
        </p:nvCxnSpPr>
        <p:spPr bwMode="auto">
          <a:xfrm>
            <a:off x="1752600" y="1676400"/>
            <a:ext cx="2209800" cy="3429000"/>
          </a:xfrm>
          <a:prstGeom prst="line">
            <a:avLst/>
          </a:prstGeom>
          <a:ln w="28575">
            <a:prstDash val="dash"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4" idx="2"/>
            <a:endCxn id="8" idx="3"/>
          </p:cNvCxnSpPr>
          <p:nvPr/>
        </p:nvCxnSpPr>
        <p:spPr bwMode="auto">
          <a:xfrm>
            <a:off x="1752600" y="1676400"/>
            <a:ext cx="3086100" cy="3202623"/>
          </a:xfrm>
          <a:prstGeom prst="line">
            <a:avLst/>
          </a:prstGeom>
          <a:ln w="28575">
            <a:prstDash val="dash"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Rectangle 1"/>
          <p:cNvSpPr txBox="1">
            <a:spLocks noChangeArrowheads="1"/>
          </p:cNvSpPr>
          <p:nvPr/>
        </p:nvSpPr>
        <p:spPr>
          <a:xfrm>
            <a:off x="3810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sz="4000" kern="0" dirty="0" smtClean="0">
                <a:solidFill>
                  <a:srgbClr val="FFFF00"/>
                </a:solidFill>
              </a:rPr>
              <a:t>Virtualization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600" y="5257800"/>
            <a:ext cx="312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Virtualization == Isolation + Programmability</a:t>
            </a:r>
          </a:p>
        </p:txBody>
      </p:sp>
      <p:sp>
        <p:nvSpPr>
          <p:cNvPr id="31" name="AutoShape 22"/>
          <p:cNvSpPr>
            <a:spLocks noChangeArrowheads="1"/>
          </p:cNvSpPr>
          <p:nvPr/>
        </p:nvSpPr>
        <p:spPr bwMode="auto">
          <a:xfrm>
            <a:off x="6096000" y="1219200"/>
            <a:ext cx="22860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b="1" dirty="0" smtClean="0">
                <a:solidFill>
                  <a:prstClr val="black"/>
                </a:solidFill>
              </a:rPr>
              <a:t>ISP# 2’s </a:t>
            </a:r>
            <a:r>
              <a:rPr lang="en-US" sz="1600" b="1" dirty="0" err="1" smtClean="0">
                <a:solidFill>
                  <a:prstClr val="black"/>
                </a:solidFill>
              </a:rPr>
              <a:t>NetOS</a:t>
            </a:r>
            <a:endParaRPr lang="en-US" sz="16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6248400" y="838200"/>
            <a:ext cx="533400" cy="342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</a:rPr>
              <a:t>App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6934200" y="838200"/>
            <a:ext cx="533400" cy="3429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</a:rPr>
              <a:t>App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7620000" y="838200"/>
            <a:ext cx="533400" cy="3429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</a:rPr>
              <a:t>App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5" name="Cloud 34"/>
          <p:cNvSpPr/>
          <p:nvPr/>
        </p:nvSpPr>
        <p:spPr>
          <a:xfrm>
            <a:off x="6172200" y="2209800"/>
            <a:ext cx="1524000" cy="685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TN </a:t>
            </a:r>
          </a:p>
          <a:p>
            <a:pPr algn="ctr"/>
            <a:r>
              <a:rPr lang="en-US" dirty="0" smtClean="0"/>
              <a:t>Slice</a:t>
            </a:r>
            <a:endParaRPr lang="en-US" dirty="0"/>
          </a:p>
        </p:txBody>
      </p:sp>
      <p:sp>
        <p:nvSpPr>
          <p:cNvPr id="36" name="Cloud 35"/>
          <p:cNvSpPr/>
          <p:nvPr/>
        </p:nvSpPr>
        <p:spPr>
          <a:xfrm>
            <a:off x="7086600" y="2133600"/>
            <a:ext cx="1600200" cy="6858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Packet Network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7200900" y="1676400"/>
            <a:ext cx="342900" cy="609600"/>
          </a:xfrm>
          <a:prstGeom prst="line">
            <a:avLst/>
          </a:prstGeom>
          <a:ln w="28575">
            <a:prstDash val="dash"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36" idx="3"/>
          </p:cNvCxnSpPr>
          <p:nvPr/>
        </p:nvCxnSpPr>
        <p:spPr bwMode="auto">
          <a:xfrm>
            <a:off x="7200900" y="1676400"/>
            <a:ext cx="685800" cy="496411"/>
          </a:xfrm>
          <a:prstGeom prst="line">
            <a:avLst/>
          </a:prstGeom>
          <a:ln w="28575">
            <a:prstDash val="dash"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 bwMode="auto">
          <a:xfrm flipH="1">
            <a:off x="4343400" y="1676400"/>
            <a:ext cx="2857500" cy="3276600"/>
          </a:xfrm>
          <a:prstGeom prst="line">
            <a:avLst/>
          </a:prstGeom>
          <a:ln w="28575">
            <a:prstDash val="dash"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 bwMode="auto">
          <a:xfrm flipH="1">
            <a:off x="5181600" y="1676400"/>
            <a:ext cx="2019300" cy="3124200"/>
          </a:xfrm>
          <a:prstGeom prst="line">
            <a:avLst/>
          </a:prstGeom>
          <a:ln w="28575">
            <a:prstDash val="dash"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981200" y="9144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Common Map</a:t>
            </a:r>
          </a:p>
          <a:p>
            <a:pPr algn="ctr"/>
            <a:r>
              <a:rPr lang="en-US" dirty="0" smtClean="0"/>
              <a:t>here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86200" y="9144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Common Map</a:t>
            </a:r>
          </a:p>
          <a:p>
            <a:pPr algn="ctr"/>
            <a:r>
              <a:rPr lang="en-US" dirty="0" smtClean="0"/>
              <a:t>here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72200" y="480060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Data Plane Isolation</a:t>
            </a:r>
          </a:p>
          <a:p>
            <a:pPr algn="ctr"/>
            <a:r>
              <a:rPr lang="en-US" sz="2400" dirty="0" smtClean="0"/>
              <a:t>- circuits!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6019800" y="5181600"/>
            <a:ext cx="838200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971800" y="220980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Control Plane Isolation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5105400" y="2514600"/>
            <a:ext cx="228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2971800" y="1600200"/>
            <a:ext cx="762000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410200" y="1600200"/>
            <a:ext cx="685800" cy="304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124200" y="17526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Programmability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0" grpId="0" animBg="1"/>
      <p:bldP spid="26" grpId="0"/>
      <p:bldP spid="31" grpId="0" animBg="1"/>
      <p:bldP spid="32" grpId="0" animBg="1"/>
      <p:bldP spid="33" grpId="0" animBg="1"/>
      <p:bldP spid="34" grpId="0" animBg="1"/>
      <p:bldP spid="35" grpId="0" animBg="1"/>
      <p:bldP spid="45" grpId="0"/>
      <p:bldP spid="46" grpId="0"/>
      <p:bldP spid="29" grpId="0"/>
      <p:bldP spid="42" grpId="0"/>
      <p:bldP spid="5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0"/>
            <a:ext cx="89916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Don’t want to give info</a:t>
            </a:r>
          </a:p>
          <a:p>
            <a:pPr algn="ctr"/>
            <a:r>
              <a:rPr lang="en-US" sz="3200" dirty="0" smtClean="0"/>
              <a:t>Don’t want to give up control</a:t>
            </a:r>
          </a:p>
          <a:p>
            <a:pPr algn="ctr">
              <a:buFontTx/>
              <a:buChar char="-"/>
            </a:pPr>
            <a:r>
              <a:rPr lang="en-US" sz="3200" dirty="0" smtClean="0"/>
              <a:t>-- give up some</a:t>
            </a:r>
          </a:p>
          <a:p>
            <a:pPr algn="ctr">
              <a:buFontTx/>
              <a:buChar char="-"/>
            </a:pPr>
            <a:r>
              <a:rPr lang="en-US" sz="3200" dirty="0" smtClean="0"/>
              <a:t>-- only the part in the slice</a:t>
            </a:r>
          </a:p>
          <a:p>
            <a:pPr algn="ctr">
              <a:buFontTx/>
              <a:buChar char="-"/>
            </a:pPr>
            <a:r>
              <a:rPr lang="en-US" sz="3200" dirty="0" smtClean="0"/>
              <a:t>-- retain overall control via the virtualization plane</a:t>
            </a:r>
          </a:p>
          <a:p>
            <a:pPr algn="ctr">
              <a:buFontTx/>
              <a:buChar char="-"/>
            </a:pPr>
            <a:endParaRPr lang="en-US" sz="3200" dirty="0" smtClean="0"/>
          </a:p>
          <a:p>
            <a:pPr algn="ctr">
              <a:buFontTx/>
              <a:buChar char="-"/>
            </a:pPr>
            <a:endParaRPr lang="en-US" sz="3200" dirty="0" smtClean="0"/>
          </a:p>
          <a:p>
            <a:pPr algn="ctr"/>
            <a:r>
              <a:rPr lang="en-US" sz="3200" dirty="0" smtClean="0"/>
              <a:t>What’s the incentive?</a:t>
            </a:r>
          </a:p>
          <a:p>
            <a:pPr algn="ctr"/>
            <a:r>
              <a:rPr lang="en-US" sz="3200" dirty="0" smtClean="0"/>
              <a:t>--- a new service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3200" dirty="0" smtClean="0"/>
              <a:t>Otherwise</a:t>
            </a:r>
          </a:p>
          <a:p>
            <a:pPr algn="ctr"/>
            <a:r>
              <a:rPr lang="en-US" sz="3200" dirty="0" smtClean="0"/>
              <a:t>-- stuck with UNI/GMPLS which no IP network uses</a:t>
            </a:r>
          </a:p>
          <a:p>
            <a:pPr algn="ctr"/>
            <a:r>
              <a:rPr lang="en-US" sz="3200" dirty="0" smtClean="0"/>
              <a:t>-- stuck being a dumb-pipe seller</a:t>
            </a:r>
          </a:p>
          <a:p>
            <a:pPr algn="ctr"/>
            <a:endParaRPr lang="en-US" sz="3200" dirty="0" smtClean="0"/>
          </a:p>
          <a:p>
            <a:pPr algn="ctr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28600" y="0"/>
            <a:ext cx="86106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FFFF00"/>
                </a:solidFill>
              </a:rPr>
              <a:t>What is the Transport Network good at?</a:t>
            </a:r>
            <a:endParaRPr kumimoji="1" lang="en-US" sz="4000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914400"/>
            <a:ext cx="6096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Guarantees: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  Bandwidth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  Latency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  Jitter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  Path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r>
              <a:rPr lang="en-US" sz="3600" dirty="0" smtClean="0">
                <a:solidFill>
                  <a:prstClr val="white"/>
                </a:solidFill>
              </a:rPr>
              <a:t>Bandwidth on Demand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white"/>
                </a:solidFill>
              </a:rPr>
              <a:t>    </a:t>
            </a:r>
            <a:r>
              <a:rPr lang="en-US" sz="3600" dirty="0" smtClean="0">
                <a:solidFill>
                  <a:prstClr val="white"/>
                </a:solidFill>
              </a:rPr>
              <a:t> </a:t>
            </a:r>
            <a:r>
              <a:rPr lang="en-US" sz="2800" dirty="0" smtClean="0">
                <a:solidFill>
                  <a:prstClr val="white"/>
                </a:solidFill>
              </a:rPr>
              <a:t>Scheduled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white"/>
                </a:solidFill>
              </a:rPr>
              <a:t>     On- Demand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solidFill>
                <a:prstClr val="white"/>
              </a:solidFill>
            </a:endParaRPr>
          </a:p>
          <a:p>
            <a:r>
              <a:rPr lang="en-US" sz="3600" dirty="0" smtClean="0">
                <a:solidFill>
                  <a:prstClr val="white"/>
                </a:solidFill>
              </a:rPr>
              <a:t>Recovery</a:t>
            </a:r>
            <a:endParaRPr lang="en-US" sz="3200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609600" y="0"/>
            <a:ext cx="8229600" cy="6096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3600" kern="0" dirty="0" smtClean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990600"/>
            <a:ext cx="8382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Transport network operators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   dislike giving up precise </a:t>
            </a:r>
            <a:r>
              <a:rPr lang="en-US" sz="2400" u="sng" dirty="0" smtClean="0"/>
              <a:t>(manual) control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   to an automated software control plane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 </a:t>
            </a:r>
            <a:r>
              <a:rPr lang="en-US" sz="2400" dirty="0" smtClean="0"/>
              <a:t> irrespective of how intelligent it may be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&amp;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   decades worth of established procedures 	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1905000" y="5486400"/>
            <a:ext cx="5817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Is there a gradual adoption path? </a:t>
            </a:r>
            <a:endParaRPr lang="en-US" sz="32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0"/>
            <a:ext cx="86106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FFFF00"/>
                </a:solidFill>
              </a:rPr>
              <a:t>Why did GMPLS fail? -- </a:t>
            </a:r>
            <a:r>
              <a:rPr lang="en-US" sz="4000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kumimoji="1" lang="en-US" sz="4000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22"/>
          <p:cNvSpPr>
            <a:spLocks noChangeShapeType="1"/>
          </p:cNvSpPr>
          <p:nvPr/>
        </p:nvSpPr>
        <p:spPr bwMode="auto">
          <a:xfrm flipV="1">
            <a:off x="2510793" y="3010809"/>
            <a:ext cx="1716696" cy="1175554"/>
          </a:xfrm>
          <a:prstGeom prst="straightConnector1">
            <a:avLst/>
          </a:prstGeom>
          <a:noFill/>
          <a:ln w="9525">
            <a:solidFill>
              <a:srgbClr val="4BACC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AutoShape 21"/>
          <p:cNvSpPr>
            <a:spLocks noChangeShapeType="1"/>
          </p:cNvSpPr>
          <p:nvPr/>
        </p:nvSpPr>
        <p:spPr bwMode="auto">
          <a:xfrm flipV="1">
            <a:off x="3834466" y="3010809"/>
            <a:ext cx="393024" cy="1175554"/>
          </a:xfrm>
          <a:prstGeom prst="straightConnector1">
            <a:avLst/>
          </a:prstGeom>
          <a:noFill/>
          <a:ln w="9525">
            <a:solidFill>
              <a:srgbClr val="4BACC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AutoShape 20"/>
          <p:cNvSpPr>
            <a:spLocks noChangeShapeType="1"/>
          </p:cNvSpPr>
          <p:nvPr/>
        </p:nvSpPr>
        <p:spPr bwMode="auto">
          <a:xfrm flipV="1">
            <a:off x="3226392" y="3010809"/>
            <a:ext cx="1001099" cy="1636556"/>
          </a:xfrm>
          <a:prstGeom prst="straightConnector1">
            <a:avLst/>
          </a:prstGeom>
          <a:noFill/>
          <a:ln w="9525">
            <a:solidFill>
              <a:srgbClr val="4BACC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AutoShape 19"/>
          <p:cNvSpPr>
            <a:spLocks noChangeShapeType="1"/>
          </p:cNvSpPr>
          <p:nvPr/>
        </p:nvSpPr>
        <p:spPr bwMode="auto">
          <a:xfrm flipH="1" flipV="1">
            <a:off x="4267200" y="3047998"/>
            <a:ext cx="761999" cy="1066801"/>
          </a:xfrm>
          <a:prstGeom prst="straightConnector1">
            <a:avLst/>
          </a:prstGeom>
          <a:noFill/>
          <a:ln w="9525">
            <a:solidFill>
              <a:srgbClr val="4BACC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AutoShape 18"/>
          <p:cNvSpPr>
            <a:spLocks noChangeShapeType="1"/>
          </p:cNvSpPr>
          <p:nvPr/>
        </p:nvSpPr>
        <p:spPr bwMode="auto">
          <a:xfrm flipH="1" flipV="1">
            <a:off x="4357263" y="3010808"/>
            <a:ext cx="2119736" cy="1180191"/>
          </a:xfrm>
          <a:prstGeom prst="straightConnector1">
            <a:avLst/>
          </a:prstGeom>
          <a:noFill/>
          <a:ln w="9525">
            <a:solidFill>
              <a:srgbClr val="4BACC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AutoShape 17"/>
          <p:cNvSpPr>
            <a:spLocks noChangeShapeType="1"/>
          </p:cNvSpPr>
          <p:nvPr/>
        </p:nvSpPr>
        <p:spPr bwMode="auto">
          <a:xfrm flipH="1" flipV="1">
            <a:off x="4357264" y="3010809"/>
            <a:ext cx="1546139" cy="1636556"/>
          </a:xfrm>
          <a:prstGeom prst="straightConnector1">
            <a:avLst/>
          </a:prstGeom>
          <a:noFill/>
          <a:ln w="9525">
            <a:solidFill>
              <a:srgbClr val="4BACC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AutoShape 16"/>
          <p:cNvSpPr>
            <a:spLocks noChangeShapeType="1"/>
          </p:cNvSpPr>
          <p:nvPr/>
        </p:nvSpPr>
        <p:spPr bwMode="auto">
          <a:xfrm flipH="1" flipV="1">
            <a:off x="4227490" y="3010809"/>
            <a:ext cx="407854" cy="1636556"/>
          </a:xfrm>
          <a:prstGeom prst="straightConnector1">
            <a:avLst/>
          </a:prstGeom>
          <a:noFill/>
          <a:ln w="9525">
            <a:solidFill>
              <a:srgbClr val="4BACC6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3" name="Group 67"/>
          <p:cNvGrpSpPr/>
          <p:nvPr/>
        </p:nvGrpSpPr>
        <p:grpSpPr>
          <a:xfrm>
            <a:off x="838200" y="3886200"/>
            <a:ext cx="7239000" cy="2590800"/>
            <a:chOff x="1447800" y="3733800"/>
            <a:chExt cx="6481184" cy="1548195"/>
          </a:xfrm>
        </p:grpSpPr>
        <p:grpSp>
          <p:nvGrpSpPr>
            <p:cNvPr id="12" name="Group 65"/>
            <p:cNvGrpSpPr/>
            <p:nvPr/>
          </p:nvGrpSpPr>
          <p:grpSpPr>
            <a:xfrm>
              <a:off x="1447800" y="3733800"/>
              <a:ext cx="6481184" cy="1548195"/>
              <a:chOff x="1454077" y="3713838"/>
              <a:chExt cx="6481184" cy="1548195"/>
            </a:xfrm>
          </p:grpSpPr>
          <p:sp>
            <p:nvSpPr>
              <p:cNvPr id="5" name="Oval 32"/>
              <p:cNvSpPr>
                <a:spLocks noChangeArrowheads="1"/>
              </p:cNvSpPr>
              <p:nvPr/>
            </p:nvSpPr>
            <p:spPr bwMode="auto">
              <a:xfrm>
                <a:off x="1454077" y="3713838"/>
                <a:ext cx="6481184" cy="1548195"/>
              </a:xfrm>
              <a:prstGeom prst="ellipse">
                <a:avLst/>
              </a:prstGeom>
              <a:noFill/>
              <a:ln w="9525">
                <a:solidFill>
                  <a:schemeClr val="accent6">
                    <a:lumMod val="20000"/>
                    <a:lumOff val="80000"/>
                  </a:schemeClr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" name="AutoShape 31"/>
              <p:cNvSpPr>
                <a:spLocks noChangeArrowheads="1"/>
              </p:cNvSpPr>
              <p:nvPr/>
            </p:nvSpPr>
            <p:spPr bwMode="auto">
              <a:xfrm>
                <a:off x="2205519" y="4288367"/>
                <a:ext cx="431341" cy="2921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CK</a:t>
                </a:r>
                <a:endParaRPr lang="en-US" sz="16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AutoShape 28"/>
              <p:cNvSpPr>
                <a:spLocks noChangeArrowheads="1"/>
              </p:cNvSpPr>
              <p:nvPr/>
            </p:nvSpPr>
            <p:spPr bwMode="auto">
              <a:xfrm>
                <a:off x="4647704" y="3909761"/>
                <a:ext cx="432573" cy="28123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CK</a:t>
                </a:r>
                <a:endParaRPr lang="en-US" sz="1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AutoShape 13"/>
              <p:cNvSpPr>
                <a:spLocks noChangeShapeType="1"/>
              </p:cNvSpPr>
              <p:nvPr/>
            </p:nvSpPr>
            <p:spPr bwMode="auto">
              <a:xfrm flipV="1">
                <a:off x="2636857" y="4323438"/>
                <a:ext cx="1103220" cy="139526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4" name="AutoShape 12"/>
              <p:cNvSpPr>
                <a:spLocks noChangeShapeType="1"/>
              </p:cNvSpPr>
              <p:nvPr/>
            </p:nvSpPr>
            <p:spPr bwMode="auto">
              <a:xfrm flipV="1">
                <a:off x="3452568" y="4475837"/>
                <a:ext cx="363710" cy="41355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5" name="AutoShape 11"/>
              <p:cNvSpPr>
                <a:spLocks noChangeShapeType="1"/>
              </p:cNvSpPr>
              <p:nvPr/>
            </p:nvSpPr>
            <p:spPr bwMode="auto">
              <a:xfrm flipH="1" flipV="1">
                <a:off x="2636857" y="4559008"/>
                <a:ext cx="355946" cy="272758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AutoShape 10"/>
              <p:cNvSpPr>
                <a:spLocks noChangeShapeType="1"/>
              </p:cNvSpPr>
              <p:nvPr/>
            </p:nvSpPr>
            <p:spPr bwMode="auto">
              <a:xfrm flipV="1">
                <a:off x="3452567" y="4835608"/>
                <a:ext cx="904696" cy="57624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AutoShape 9"/>
              <p:cNvSpPr>
                <a:spLocks noChangeShapeType="1"/>
              </p:cNvSpPr>
              <p:nvPr/>
            </p:nvSpPr>
            <p:spPr bwMode="auto">
              <a:xfrm flipV="1">
                <a:off x="4023564" y="4078796"/>
                <a:ext cx="611781" cy="253551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AutoShape 8"/>
              <p:cNvSpPr>
                <a:spLocks noChangeShapeType="1"/>
              </p:cNvSpPr>
              <p:nvPr/>
            </p:nvSpPr>
            <p:spPr bwMode="auto">
              <a:xfrm>
                <a:off x="5080277" y="4078796"/>
                <a:ext cx="1022000" cy="92242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AutoShape 7"/>
              <p:cNvSpPr>
                <a:spLocks noChangeShapeType="1"/>
              </p:cNvSpPr>
              <p:nvPr/>
            </p:nvSpPr>
            <p:spPr bwMode="auto">
              <a:xfrm>
                <a:off x="4742872" y="4893232"/>
                <a:ext cx="337405" cy="130617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AutoShape 6"/>
              <p:cNvSpPr>
                <a:spLocks noChangeShapeType="1"/>
              </p:cNvSpPr>
              <p:nvPr/>
            </p:nvSpPr>
            <p:spPr bwMode="auto">
              <a:xfrm flipV="1">
                <a:off x="5369483" y="4856837"/>
                <a:ext cx="427994" cy="163171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AutoShape 5"/>
              <p:cNvSpPr>
                <a:spLocks noChangeShapeType="1"/>
              </p:cNvSpPr>
              <p:nvPr/>
            </p:nvSpPr>
            <p:spPr bwMode="auto">
              <a:xfrm flipH="1" flipV="1">
                <a:off x="4965337" y="4186363"/>
                <a:ext cx="244713" cy="645402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AutoShape 4"/>
              <p:cNvSpPr>
                <a:spLocks noChangeShapeType="1"/>
              </p:cNvSpPr>
              <p:nvPr/>
            </p:nvSpPr>
            <p:spPr bwMode="auto">
              <a:xfrm>
                <a:off x="6389122" y="4297772"/>
                <a:ext cx="570997" cy="35343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AutoShape 3"/>
              <p:cNvSpPr>
                <a:spLocks noChangeShapeType="1"/>
              </p:cNvSpPr>
              <p:nvPr/>
            </p:nvSpPr>
            <p:spPr bwMode="auto">
              <a:xfrm flipH="1">
                <a:off x="6051713" y="4374606"/>
                <a:ext cx="159435" cy="368801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AutoShape 2"/>
              <p:cNvSpPr>
                <a:spLocks noChangeShapeType="1"/>
              </p:cNvSpPr>
              <p:nvPr/>
            </p:nvSpPr>
            <p:spPr bwMode="auto">
              <a:xfrm>
                <a:off x="6051713" y="4743408"/>
                <a:ext cx="912112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" name="AutoShape 30"/>
              <p:cNvSpPr>
                <a:spLocks noChangeArrowheads="1"/>
              </p:cNvSpPr>
              <p:nvPr/>
            </p:nvSpPr>
            <p:spPr bwMode="auto">
              <a:xfrm>
                <a:off x="3686156" y="4190998"/>
                <a:ext cx="434921" cy="284839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8064A2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CK</a:t>
                </a:r>
                <a:endParaRPr lang="en-US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AutoShape 23"/>
              <p:cNvSpPr>
                <a:spLocks noChangeArrowheads="1"/>
              </p:cNvSpPr>
              <p:nvPr/>
            </p:nvSpPr>
            <p:spPr bwMode="auto">
              <a:xfrm>
                <a:off x="5080277" y="4872567"/>
                <a:ext cx="412799" cy="2819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4F81BD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</a:t>
                </a:r>
                <a:endParaRPr lang="en-US" sz="1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AutoShape 29"/>
              <p:cNvSpPr>
                <a:spLocks noChangeArrowheads="1"/>
              </p:cNvSpPr>
              <p:nvPr/>
            </p:nvSpPr>
            <p:spPr bwMode="auto">
              <a:xfrm>
                <a:off x="2956962" y="4775199"/>
                <a:ext cx="495606" cy="24480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4F81BD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</a:t>
                </a:r>
                <a:endParaRPr lang="en-US" sz="1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AutoShape 26"/>
              <p:cNvSpPr>
                <a:spLocks noChangeArrowheads="1"/>
              </p:cNvSpPr>
              <p:nvPr/>
            </p:nvSpPr>
            <p:spPr bwMode="auto">
              <a:xfrm>
                <a:off x="4365915" y="4677832"/>
                <a:ext cx="440962" cy="255205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CK</a:t>
                </a:r>
                <a:endParaRPr lang="en-US" sz="1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" name="AutoShape 27"/>
              <p:cNvSpPr>
                <a:spLocks noChangeArrowheads="1"/>
              </p:cNvSpPr>
              <p:nvPr/>
            </p:nvSpPr>
            <p:spPr bwMode="auto">
              <a:xfrm>
                <a:off x="6051713" y="3996267"/>
                <a:ext cx="474595" cy="301506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</a:t>
                </a:r>
                <a:endParaRPr lang="en-US" sz="1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AutoShape 24"/>
              <p:cNvSpPr>
                <a:spLocks noChangeArrowheads="1"/>
              </p:cNvSpPr>
              <p:nvPr/>
            </p:nvSpPr>
            <p:spPr bwMode="auto">
              <a:xfrm>
                <a:off x="5797477" y="4651207"/>
                <a:ext cx="447040" cy="281831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CK</a:t>
                </a:r>
                <a:endParaRPr lang="en-US" sz="1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7" name="AutoShape 27"/>
            <p:cNvSpPr>
              <a:spLocks noChangeArrowheads="1"/>
            </p:cNvSpPr>
            <p:nvPr/>
          </p:nvSpPr>
          <p:spPr bwMode="auto">
            <a:xfrm>
              <a:off x="6858000" y="4572000"/>
              <a:ext cx="474595" cy="30150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2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P</a:t>
              </a:r>
              <a:endParaRPr lang="en-US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457200" y="0"/>
            <a:ext cx="8229600" cy="6096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sz="4000" kern="0" dirty="0" smtClean="0">
                <a:solidFill>
                  <a:srgbClr val="FFFF00"/>
                </a:solidFill>
              </a:rPr>
              <a:t>Gradual Adoption Path</a:t>
            </a:r>
            <a:endParaRPr kumimoji="1" lang="en-US" sz="4000" kern="0" dirty="0">
              <a:solidFill>
                <a:srgbClr val="FFFF00"/>
              </a:solidFill>
            </a:endParaRPr>
          </a:p>
        </p:txBody>
      </p:sp>
      <p:grpSp>
        <p:nvGrpSpPr>
          <p:cNvPr id="36" name="Group 60"/>
          <p:cNvGrpSpPr/>
          <p:nvPr/>
        </p:nvGrpSpPr>
        <p:grpSpPr>
          <a:xfrm rot="21074200">
            <a:off x="1094717" y="3597917"/>
            <a:ext cx="7086600" cy="1680752"/>
            <a:chOff x="1066800" y="3810000"/>
            <a:chExt cx="7086600" cy="1371600"/>
          </a:xfrm>
          <a:scene3d>
            <a:camera prst="isometricOffAxis2Top"/>
            <a:lightRig rig="threePt" dir="t"/>
          </a:scene3d>
        </p:grpSpPr>
        <p:sp>
          <p:nvSpPr>
            <p:cNvPr id="52" name="Rounded Rectangle 51"/>
            <p:cNvSpPr/>
            <p:nvPr/>
          </p:nvSpPr>
          <p:spPr>
            <a:xfrm>
              <a:off x="1066800" y="3810000"/>
              <a:ext cx="7086600" cy="13716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AutoShape 31"/>
            <p:cNvSpPr>
              <a:spLocks noChangeArrowheads="1"/>
            </p:cNvSpPr>
            <p:nvPr/>
          </p:nvSpPr>
          <p:spPr bwMode="auto">
            <a:xfrm>
              <a:off x="2205519" y="4288367"/>
              <a:ext cx="431341" cy="2921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9BBB59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AutoShape 30"/>
            <p:cNvSpPr>
              <a:spLocks noChangeArrowheads="1"/>
            </p:cNvSpPr>
            <p:nvPr/>
          </p:nvSpPr>
          <p:spPr bwMode="auto">
            <a:xfrm>
              <a:off x="3686156" y="4190999"/>
              <a:ext cx="397967" cy="27196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8064A2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AutoShape 29"/>
            <p:cNvSpPr>
              <a:spLocks noChangeArrowheads="1"/>
            </p:cNvSpPr>
            <p:nvPr/>
          </p:nvSpPr>
          <p:spPr bwMode="auto">
            <a:xfrm>
              <a:off x="2956962" y="4775199"/>
              <a:ext cx="495606" cy="24480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AutoShape 28"/>
            <p:cNvSpPr>
              <a:spLocks noChangeArrowheads="1"/>
            </p:cNvSpPr>
            <p:nvPr/>
          </p:nvSpPr>
          <p:spPr bwMode="auto">
            <a:xfrm>
              <a:off x="4647704" y="3909761"/>
              <a:ext cx="432573" cy="28123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AutoShape 27"/>
            <p:cNvSpPr>
              <a:spLocks noChangeArrowheads="1"/>
            </p:cNvSpPr>
            <p:nvPr/>
          </p:nvSpPr>
          <p:spPr bwMode="auto">
            <a:xfrm>
              <a:off x="6051713" y="3996267"/>
              <a:ext cx="474595" cy="30150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AutoShape 26"/>
            <p:cNvSpPr>
              <a:spLocks noChangeArrowheads="1"/>
            </p:cNvSpPr>
            <p:nvPr/>
          </p:nvSpPr>
          <p:spPr bwMode="auto">
            <a:xfrm>
              <a:off x="4365915" y="4677833"/>
              <a:ext cx="376958" cy="234608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9BBB59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AutoShape 25"/>
            <p:cNvSpPr>
              <a:spLocks noChangeArrowheads="1"/>
            </p:cNvSpPr>
            <p:nvPr/>
          </p:nvSpPr>
          <p:spPr bwMode="auto">
            <a:xfrm>
              <a:off x="6902030" y="4483099"/>
              <a:ext cx="495606" cy="256464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AutoShape 24"/>
            <p:cNvSpPr>
              <a:spLocks noChangeArrowheads="1"/>
            </p:cNvSpPr>
            <p:nvPr/>
          </p:nvSpPr>
          <p:spPr bwMode="auto">
            <a:xfrm>
              <a:off x="5762507" y="4651207"/>
              <a:ext cx="482010" cy="31872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9BBB59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AutoShape 23"/>
            <p:cNvSpPr>
              <a:spLocks noChangeArrowheads="1"/>
            </p:cNvSpPr>
            <p:nvPr/>
          </p:nvSpPr>
          <p:spPr bwMode="auto">
            <a:xfrm>
              <a:off x="5080277" y="4872567"/>
              <a:ext cx="412799" cy="2819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AutoShape 13"/>
            <p:cNvSpPr>
              <a:spLocks noChangeShapeType="1"/>
            </p:cNvSpPr>
            <p:nvPr/>
          </p:nvSpPr>
          <p:spPr bwMode="auto">
            <a:xfrm flipV="1">
              <a:off x="2636857" y="4332347"/>
              <a:ext cx="923234" cy="130617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AutoShape 12"/>
            <p:cNvSpPr>
              <a:spLocks noChangeShapeType="1"/>
            </p:cNvSpPr>
            <p:nvPr/>
          </p:nvSpPr>
          <p:spPr bwMode="auto">
            <a:xfrm flipV="1">
              <a:off x="3452567" y="4559008"/>
              <a:ext cx="381899" cy="33038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AutoShape 11"/>
            <p:cNvSpPr>
              <a:spLocks noChangeShapeType="1"/>
            </p:cNvSpPr>
            <p:nvPr/>
          </p:nvSpPr>
          <p:spPr bwMode="auto">
            <a:xfrm flipH="1" flipV="1">
              <a:off x="2636857" y="4559008"/>
              <a:ext cx="355946" cy="272758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AutoShape 10"/>
            <p:cNvSpPr>
              <a:spLocks noChangeShapeType="1"/>
            </p:cNvSpPr>
            <p:nvPr/>
          </p:nvSpPr>
          <p:spPr bwMode="auto">
            <a:xfrm flipV="1">
              <a:off x="3452567" y="4835608"/>
              <a:ext cx="904696" cy="57624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AutoShape 9"/>
            <p:cNvSpPr>
              <a:spLocks noChangeShapeType="1"/>
            </p:cNvSpPr>
            <p:nvPr/>
          </p:nvSpPr>
          <p:spPr bwMode="auto">
            <a:xfrm flipV="1">
              <a:off x="4023564" y="4078796"/>
              <a:ext cx="611781" cy="25355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AutoShape 8"/>
            <p:cNvSpPr>
              <a:spLocks noChangeShapeType="1"/>
            </p:cNvSpPr>
            <p:nvPr/>
          </p:nvSpPr>
          <p:spPr bwMode="auto">
            <a:xfrm>
              <a:off x="5080277" y="4078796"/>
              <a:ext cx="578413" cy="66461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5" name="AutoShape 7"/>
            <p:cNvSpPr>
              <a:spLocks noChangeShapeType="1"/>
            </p:cNvSpPr>
            <p:nvPr/>
          </p:nvSpPr>
          <p:spPr bwMode="auto">
            <a:xfrm>
              <a:off x="4742872" y="4893232"/>
              <a:ext cx="337405" cy="130617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6" name="AutoShape 6"/>
            <p:cNvSpPr>
              <a:spLocks noChangeShapeType="1"/>
            </p:cNvSpPr>
            <p:nvPr/>
          </p:nvSpPr>
          <p:spPr bwMode="auto">
            <a:xfrm flipV="1">
              <a:off x="5369483" y="4743408"/>
              <a:ext cx="289206" cy="27660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7" name="AutoShape 5"/>
            <p:cNvSpPr>
              <a:spLocks noChangeShapeType="1"/>
            </p:cNvSpPr>
            <p:nvPr/>
          </p:nvSpPr>
          <p:spPr bwMode="auto">
            <a:xfrm flipH="1" flipV="1">
              <a:off x="4965337" y="4186363"/>
              <a:ext cx="244713" cy="64540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8" name="AutoShape 4"/>
            <p:cNvSpPr>
              <a:spLocks noChangeShapeType="1"/>
            </p:cNvSpPr>
            <p:nvPr/>
          </p:nvSpPr>
          <p:spPr bwMode="auto">
            <a:xfrm>
              <a:off x="6389122" y="4297772"/>
              <a:ext cx="570997" cy="35343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9" name="AutoShape 3"/>
            <p:cNvSpPr>
              <a:spLocks noChangeShapeType="1"/>
            </p:cNvSpPr>
            <p:nvPr/>
          </p:nvSpPr>
          <p:spPr bwMode="auto">
            <a:xfrm flipH="1">
              <a:off x="6051713" y="4374606"/>
              <a:ext cx="159435" cy="36880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0" name="AutoShape 2"/>
            <p:cNvSpPr>
              <a:spLocks noChangeShapeType="1"/>
            </p:cNvSpPr>
            <p:nvPr/>
          </p:nvSpPr>
          <p:spPr bwMode="auto">
            <a:xfrm>
              <a:off x="6051713" y="4743408"/>
              <a:ext cx="912112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2205519" y="4288367"/>
              <a:ext cx="375721" cy="19473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</a:rPr>
                <a:t>D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3708402" y="4191000"/>
              <a:ext cx="375721" cy="19473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</a:rPr>
                <a:t>D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4647704" y="3898900"/>
              <a:ext cx="375721" cy="19473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</a:rPr>
                <a:t>D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6056657" y="3996267"/>
              <a:ext cx="375721" cy="19473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</a:rPr>
                <a:t>D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6995959" y="4483100"/>
              <a:ext cx="375721" cy="19473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</a:rPr>
                <a:t>D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86" name="Oval 85"/>
            <p:cNvSpPr/>
            <p:nvPr/>
          </p:nvSpPr>
          <p:spPr>
            <a:xfrm>
              <a:off x="5774866" y="4677833"/>
              <a:ext cx="375721" cy="19473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</a:rPr>
                <a:t>D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5117355" y="4872567"/>
              <a:ext cx="375721" cy="19473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</a:rPr>
                <a:t>D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88" name="Oval 87"/>
            <p:cNvSpPr/>
            <p:nvPr/>
          </p:nvSpPr>
          <p:spPr>
            <a:xfrm>
              <a:off x="4365913" y="4677833"/>
              <a:ext cx="375721" cy="19473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</a:rPr>
                <a:t>D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3050891" y="4775200"/>
              <a:ext cx="375721" cy="19473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prstClr val="black"/>
                  </a:solidFill>
                </a:rPr>
                <a:t>D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7" name="Group 50"/>
          <p:cNvGrpSpPr/>
          <p:nvPr/>
        </p:nvGrpSpPr>
        <p:grpSpPr>
          <a:xfrm>
            <a:off x="3810001" y="990600"/>
            <a:ext cx="1279183" cy="468685"/>
            <a:chOff x="3429000" y="685800"/>
            <a:chExt cx="1279183" cy="468685"/>
          </a:xfrm>
        </p:grpSpPr>
        <p:sp>
          <p:nvSpPr>
            <p:cNvPr id="91" name="AutoShape 33"/>
            <p:cNvSpPr>
              <a:spLocks noChangeArrowheads="1"/>
            </p:cNvSpPr>
            <p:nvPr/>
          </p:nvSpPr>
          <p:spPr bwMode="auto">
            <a:xfrm>
              <a:off x="3429000" y="685800"/>
              <a:ext cx="1279183" cy="46868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3826967" y="783167"/>
              <a:ext cx="469651" cy="2921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prstClr val="white"/>
                  </a:solidFill>
                </a:rPr>
                <a:t>C</a:t>
              </a:r>
              <a:endParaRPr lang="en-US" sz="14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8" name="Group 51"/>
          <p:cNvGrpSpPr/>
          <p:nvPr/>
        </p:nvGrpSpPr>
        <p:grpSpPr>
          <a:xfrm>
            <a:off x="5883618" y="990600"/>
            <a:ext cx="1279183" cy="468685"/>
            <a:chOff x="5655017" y="685800"/>
            <a:chExt cx="1279183" cy="468685"/>
          </a:xfrm>
        </p:grpSpPr>
        <p:sp>
          <p:nvSpPr>
            <p:cNvPr id="94" name="AutoShape 33"/>
            <p:cNvSpPr>
              <a:spLocks noChangeArrowheads="1"/>
            </p:cNvSpPr>
            <p:nvPr/>
          </p:nvSpPr>
          <p:spPr bwMode="auto">
            <a:xfrm>
              <a:off x="5655017" y="685800"/>
              <a:ext cx="1279183" cy="46868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6052984" y="783167"/>
              <a:ext cx="469651" cy="2921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prstClr val="white"/>
                  </a:solidFill>
                </a:rPr>
                <a:t>C</a:t>
              </a:r>
              <a:endParaRPr lang="en-US" sz="1400" dirty="0">
                <a:solidFill>
                  <a:prstClr val="white"/>
                </a:solidFill>
              </a:endParaRPr>
            </a:p>
          </p:txBody>
        </p:sp>
      </p:grpSp>
      <p:sp>
        <p:nvSpPr>
          <p:cNvPr id="96" name="AutoShape 18"/>
          <p:cNvSpPr>
            <a:spLocks noChangeShapeType="1"/>
          </p:cNvSpPr>
          <p:nvPr/>
        </p:nvSpPr>
        <p:spPr bwMode="auto">
          <a:xfrm flipH="1">
            <a:off x="4419600" y="1447800"/>
            <a:ext cx="2133599" cy="106680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7" name="AutoShape 18"/>
          <p:cNvSpPr>
            <a:spLocks noChangeShapeType="1"/>
          </p:cNvSpPr>
          <p:nvPr/>
        </p:nvSpPr>
        <p:spPr bwMode="auto">
          <a:xfrm flipH="1">
            <a:off x="4389118" y="1447800"/>
            <a:ext cx="45719" cy="106680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14" name="AutoShape 18"/>
          <p:cNvSpPr>
            <a:spLocks noChangeShapeType="1"/>
          </p:cNvSpPr>
          <p:nvPr/>
        </p:nvSpPr>
        <p:spPr bwMode="auto">
          <a:xfrm>
            <a:off x="2743201" y="1447800"/>
            <a:ext cx="1524000" cy="106680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0" name="Group 130"/>
          <p:cNvGrpSpPr/>
          <p:nvPr/>
        </p:nvGrpSpPr>
        <p:grpSpPr>
          <a:xfrm>
            <a:off x="855509" y="4267200"/>
            <a:ext cx="7086600" cy="1796390"/>
            <a:chOff x="855509" y="4604410"/>
            <a:chExt cx="7086600" cy="1796390"/>
          </a:xfrm>
        </p:grpSpPr>
        <p:grpSp>
          <p:nvGrpSpPr>
            <p:cNvPr id="41" name="Group 129"/>
            <p:cNvGrpSpPr/>
            <p:nvPr/>
          </p:nvGrpSpPr>
          <p:grpSpPr>
            <a:xfrm rot="21281062">
              <a:off x="855509" y="4604408"/>
              <a:ext cx="7086600" cy="1796390"/>
              <a:chOff x="855509" y="4444378"/>
              <a:chExt cx="7086600" cy="1796390"/>
            </a:xfrm>
            <a:scene3d>
              <a:camera prst="isometricOffAxis2Top"/>
              <a:lightRig rig="threePt" dir="t"/>
            </a:scene3d>
          </p:grpSpPr>
          <p:sp>
            <p:nvSpPr>
              <p:cNvPr id="122" name="Rounded Rectangle 121"/>
              <p:cNvSpPr/>
              <p:nvPr/>
            </p:nvSpPr>
            <p:spPr>
              <a:xfrm rot="20975702">
                <a:off x="855509" y="4512319"/>
                <a:ext cx="7086600" cy="1680752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3" name="AutoShape 31"/>
              <p:cNvSpPr>
                <a:spLocks noChangeArrowheads="1"/>
              </p:cNvSpPr>
              <p:nvPr/>
            </p:nvSpPr>
            <p:spPr bwMode="auto">
              <a:xfrm rot="20975702">
                <a:off x="2016638" y="5495070"/>
                <a:ext cx="431341" cy="35793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4" name="AutoShape 30"/>
              <p:cNvSpPr>
                <a:spLocks noChangeArrowheads="1"/>
              </p:cNvSpPr>
              <p:nvPr/>
            </p:nvSpPr>
            <p:spPr bwMode="auto">
              <a:xfrm rot="20975702">
                <a:off x="3449425" y="5113526"/>
                <a:ext cx="397967" cy="333263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8064A2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5" name="AutoShape 29"/>
              <p:cNvSpPr>
                <a:spLocks noChangeArrowheads="1"/>
              </p:cNvSpPr>
              <p:nvPr/>
            </p:nvSpPr>
            <p:spPr bwMode="auto">
              <a:xfrm rot="20975702">
                <a:off x="2857704" y="5940781"/>
                <a:ext cx="495606" cy="29998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4F81BD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6" name="AutoShape 28"/>
              <p:cNvSpPr>
                <a:spLocks noChangeArrowheads="1"/>
              </p:cNvSpPr>
              <p:nvPr/>
            </p:nvSpPr>
            <p:spPr bwMode="auto">
              <a:xfrm rot="20975702">
                <a:off x="4333661" y="4597686"/>
                <a:ext cx="432573" cy="34462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7" name="AutoShape 27"/>
              <p:cNvSpPr>
                <a:spLocks noChangeArrowheads="1"/>
              </p:cNvSpPr>
              <p:nvPr/>
            </p:nvSpPr>
            <p:spPr bwMode="auto">
              <a:xfrm rot="20975702">
                <a:off x="5735624" y="4444378"/>
                <a:ext cx="474595" cy="369464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8" name="AutoShape 26"/>
              <p:cNvSpPr>
                <a:spLocks noChangeArrowheads="1"/>
              </p:cNvSpPr>
              <p:nvPr/>
            </p:nvSpPr>
            <p:spPr bwMode="auto">
              <a:xfrm rot="20975702">
                <a:off x="4221787" y="5579786"/>
                <a:ext cx="376958" cy="28748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9" name="AutoShape 25"/>
              <p:cNvSpPr>
                <a:spLocks noChangeArrowheads="1"/>
              </p:cNvSpPr>
              <p:nvPr/>
            </p:nvSpPr>
            <p:spPr bwMode="auto">
              <a:xfrm rot="20975702">
                <a:off x="6674544" y="4876115"/>
                <a:ext cx="495606" cy="31427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0" name="AutoShape 24"/>
              <p:cNvSpPr>
                <a:spLocks noChangeArrowheads="1"/>
              </p:cNvSpPr>
              <p:nvPr/>
            </p:nvSpPr>
            <p:spPr bwMode="auto">
              <a:xfrm rot="20975702">
                <a:off x="5597966" y="5285130"/>
                <a:ext cx="482010" cy="390565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1" name="AutoShape 23"/>
              <p:cNvSpPr>
                <a:spLocks noChangeArrowheads="1"/>
              </p:cNvSpPr>
              <p:nvPr/>
            </p:nvSpPr>
            <p:spPr bwMode="auto">
              <a:xfrm rot="20975702">
                <a:off x="4972438" y="5681756"/>
                <a:ext cx="412799" cy="34544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4F81BD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2" name="AutoShape 12"/>
              <p:cNvSpPr>
                <a:spLocks noChangeShapeType="1"/>
              </p:cNvSpPr>
              <p:nvPr/>
            </p:nvSpPr>
            <p:spPr bwMode="auto">
              <a:xfrm rot="20975702" flipV="1">
                <a:off x="3292192" y="5429596"/>
                <a:ext cx="268233" cy="58713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3" name="AutoShape 11"/>
              <p:cNvSpPr>
                <a:spLocks noChangeShapeType="1"/>
              </p:cNvSpPr>
              <p:nvPr/>
            </p:nvSpPr>
            <p:spPr bwMode="auto">
              <a:xfrm rot="20975702" flipH="1" flipV="1">
                <a:off x="2499260" y="5750361"/>
                <a:ext cx="355946" cy="334236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4" name="AutoShape 10"/>
              <p:cNvSpPr>
                <a:spLocks noChangeShapeType="1"/>
              </p:cNvSpPr>
              <p:nvPr/>
            </p:nvSpPr>
            <p:spPr bwMode="auto">
              <a:xfrm rot="20975702" flipV="1">
                <a:off x="3334452" y="5889025"/>
                <a:ext cx="904696" cy="70612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5" name="AutoShape 9"/>
              <p:cNvSpPr>
                <a:spLocks noChangeShapeType="1"/>
              </p:cNvSpPr>
              <p:nvPr/>
            </p:nvSpPr>
            <p:spPr bwMode="auto">
              <a:xfrm rot="20975702">
                <a:off x="3830645" y="5221875"/>
                <a:ext cx="391656" cy="532874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6" name="AutoShape 7"/>
              <p:cNvSpPr>
                <a:spLocks noChangeShapeType="1"/>
              </p:cNvSpPr>
              <p:nvPr/>
            </p:nvSpPr>
            <p:spPr bwMode="auto">
              <a:xfrm rot="20975702">
                <a:off x="4629033" y="5775933"/>
                <a:ext cx="337405" cy="160057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7" name="AutoShape 6"/>
              <p:cNvSpPr>
                <a:spLocks noChangeShapeType="1"/>
              </p:cNvSpPr>
              <p:nvPr/>
            </p:nvSpPr>
            <p:spPr bwMode="auto">
              <a:xfrm rot="20975702" flipV="1">
                <a:off x="5231598" y="5516538"/>
                <a:ext cx="361121" cy="30067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8" name="AutoShape 5"/>
              <p:cNvSpPr>
                <a:spLocks noChangeShapeType="1"/>
              </p:cNvSpPr>
              <p:nvPr/>
            </p:nvSpPr>
            <p:spPr bwMode="auto">
              <a:xfrm rot="20975702" flipH="1" flipV="1">
                <a:off x="4749129" y="4886989"/>
                <a:ext cx="244713" cy="790872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9" name="AutoShape 4"/>
              <p:cNvSpPr>
                <a:spLocks noChangeShapeType="1"/>
              </p:cNvSpPr>
              <p:nvPr/>
            </p:nvSpPr>
            <p:spPr bwMode="auto">
              <a:xfrm rot="20975702">
                <a:off x="6139165" y="4737599"/>
                <a:ext cx="570997" cy="433098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40" name="AutoShape 3"/>
              <p:cNvSpPr>
                <a:spLocks noChangeShapeType="1"/>
              </p:cNvSpPr>
              <p:nvPr/>
            </p:nvSpPr>
            <p:spPr bwMode="auto">
              <a:xfrm rot="20975702" flipH="1">
                <a:off x="5829393" y="4928151"/>
                <a:ext cx="159435" cy="451927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41" name="AutoShape 2"/>
              <p:cNvSpPr>
                <a:spLocks noChangeShapeType="1"/>
              </p:cNvSpPr>
              <p:nvPr/>
            </p:nvSpPr>
            <p:spPr bwMode="auto">
              <a:xfrm rot="20975702">
                <a:off x="5864016" y="5308394"/>
                <a:ext cx="912112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42" name="Oval 141"/>
              <p:cNvSpPr/>
              <p:nvPr/>
            </p:nvSpPr>
            <p:spPr>
              <a:xfrm rot="20975702">
                <a:off x="2006322" y="5501074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Oval 142"/>
              <p:cNvSpPr/>
              <p:nvPr/>
            </p:nvSpPr>
            <p:spPr>
              <a:xfrm rot="20975702">
                <a:off x="3462943" y="5112296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4" name="Oval 143"/>
              <p:cNvSpPr/>
              <p:nvPr/>
            </p:nvSpPr>
            <p:spPr>
              <a:xfrm rot="20975702">
                <a:off x="4322154" y="4590602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Oval 144"/>
              <p:cNvSpPr/>
              <p:nvPr/>
            </p:nvSpPr>
            <p:spPr>
              <a:xfrm rot="20975702">
                <a:off x="5729485" y="4453489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Oval 145"/>
              <p:cNvSpPr/>
              <p:nvPr/>
            </p:nvSpPr>
            <p:spPr>
              <a:xfrm rot="20975702">
                <a:off x="6761083" y="4870602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Oval 146"/>
              <p:cNvSpPr/>
              <p:nvPr/>
            </p:nvSpPr>
            <p:spPr>
              <a:xfrm rot="20975702">
                <a:off x="5603168" y="5325839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8" name="Oval 147"/>
              <p:cNvSpPr/>
              <p:nvPr/>
            </p:nvSpPr>
            <p:spPr>
              <a:xfrm rot="20975702">
                <a:off x="4999566" y="5679292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Oval 148"/>
              <p:cNvSpPr/>
              <p:nvPr/>
            </p:nvSpPr>
            <p:spPr>
              <a:xfrm rot="20975702">
                <a:off x="4217385" y="5580307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0" name="Oval 149"/>
              <p:cNvSpPr/>
              <p:nvPr/>
            </p:nvSpPr>
            <p:spPr>
              <a:xfrm rot="20975702">
                <a:off x="2945537" y="5935161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1" name="AutoShape 5"/>
            <p:cNvSpPr>
              <a:spLocks noChangeShapeType="1"/>
            </p:cNvSpPr>
            <p:nvPr/>
          </p:nvSpPr>
          <p:spPr bwMode="auto">
            <a:xfrm rot="20975702" flipH="1" flipV="1">
              <a:off x="4961782" y="5237548"/>
              <a:ext cx="973036" cy="185847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42" name="Group 224"/>
          <p:cNvGrpSpPr/>
          <p:nvPr/>
        </p:nvGrpSpPr>
        <p:grpSpPr>
          <a:xfrm>
            <a:off x="609600" y="5029198"/>
            <a:ext cx="7086600" cy="1796390"/>
            <a:chOff x="609600" y="5029198"/>
            <a:chExt cx="7086600" cy="1796390"/>
          </a:xfrm>
        </p:grpSpPr>
        <p:grpSp>
          <p:nvGrpSpPr>
            <p:cNvPr id="43" name="Group 129"/>
            <p:cNvGrpSpPr/>
            <p:nvPr/>
          </p:nvGrpSpPr>
          <p:grpSpPr>
            <a:xfrm rot="21281062">
              <a:off x="609600" y="5029196"/>
              <a:ext cx="7086600" cy="1796390"/>
              <a:chOff x="855509" y="4444378"/>
              <a:chExt cx="7086600" cy="1796390"/>
            </a:xfrm>
            <a:scene3d>
              <a:camera prst="isometricOffAxis2Top"/>
              <a:lightRig rig="threePt" dir="t"/>
            </a:scene3d>
          </p:grpSpPr>
          <p:sp>
            <p:nvSpPr>
              <p:cNvPr id="156" name="Rounded Rectangle 155"/>
              <p:cNvSpPr/>
              <p:nvPr/>
            </p:nvSpPr>
            <p:spPr>
              <a:xfrm rot="20975702">
                <a:off x="855509" y="4512319"/>
                <a:ext cx="7086600" cy="1680752"/>
              </a:xfrm>
              <a:prstGeom prst="round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7" name="AutoShape 31"/>
              <p:cNvSpPr>
                <a:spLocks noChangeArrowheads="1"/>
              </p:cNvSpPr>
              <p:nvPr/>
            </p:nvSpPr>
            <p:spPr bwMode="auto">
              <a:xfrm rot="20975702">
                <a:off x="2016638" y="5495070"/>
                <a:ext cx="431341" cy="35793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8" name="AutoShape 30"/>
              <p:cNvSpPr>
                <a:spLocks noChangeArrowheads="1"/>
              </p:cNvSpPr>
              <p:nvPr/>
            </p:nvSpPr>
            <p:spPr bwMode="auto">
              <a:xfrm rot="20975702">
                <a:off x="3449425" y="5113526"/>
                <a:ext cx="397967" cy="333263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8064A2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9" name="AutoShape 29"/>
              <p:cNvSpPr>
                <a:spLocks noChangeArrowheads="1"/>
              </p:cNvSpPr>
              <p:nvPr/>
            </p:nvSpPr>
            <p:spPr bwMode="auto">
              <a:xfrm rot="20975702">
                <a:off x="2857704" y="5940781"/>
                <a:ext cx="495606" cy="29998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4F81BD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0" name="AutoShape 28"/>
              <p:cNvSpPr>
                <a:spLocks noChangeArrowheads="1"/>
              </p:cNvSpPr>
              <p:nvPr/>
            </p:nvSpPr>
            <p:spPr bwMode="auto">
              <a:xfrm rot="20975702">
                <a:off x="4333661" y="4597686"/>
                <a:ext cx="432573" cy="34462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1" name="AutoShape 27"/>
              <p:cNvSpPr>
                <a:spLocks noChangeArrowheads="1"/>
              </p:cNvSpPr>
              <p:nvPr/>
            </p:nvSpPr>
            <p:spPr bwMode="auto">
              <a:xfrm rot="20975702">
                <a:off x="5735624" y="4444378"/>
                <a:ext cx="474595" cy="369464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2" name="AutoShape 26"/>
              <p:cNvSpPr>
                <a:spLocks noChangeArrowheads="1"/>
              </p:cNvSpPr>
              <p:nvPr/>
            </p:nvSpPr>
            <p:spPr bwMode="auto">
              <a:xfrm rot="20975702">
                <a:off x="4221787" y="5579786"/>
                <a:ext cx="376958" cy="287488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3" name="AutoShape 25"/>
              <p:cNvSpPr>
                <a:spLocks noChangeArrowheads="1"/>
              </p:cNvSpPr>
              <p:nvPr/>
            </p:nvSpPr>
            <p:spPr bwMode="auto">
              <a:xfrm rot="20975702">
                <a:off x="6674544" y="4876115"/>
                <a:ext cx="495606" cy="31427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4" name="AutoShape 24"/>
              <p:cNvSpPr>
                <a:spLocks noChangeArrowheads="1"/>
              </p:cNvSpPr>
              <p:nvPr/>
            </p:nvSpPr>
            <p:spPr bwMode="auto">
              <a:xfrm rot="20975702">
                <a:off x="5597966" y="5285130"/>
                <a:ext cx="482010" cy="390565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5" name="AutoShape 23"/>
              <p:cNvSpPr>
                <a:spLocks noChangeArrowheads="1"/>
              </p:cNvSpPr>
              <p:nvPr/>
            </p:nvSpPr>
            <p:spPr bwMode="auto">
              <a:xfrm rot="20975702">
                <a:off x="4972438" y="5681756"/>
                <a:ext cx="412799" cy="34544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4F81BD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6" name="AutoShape 11"/>
              <p:cNvSpPr>
                <a:spLocks noChangeShapeType="1"/>
              </p:cNvSpPr>
              <p:nvPr/>
            </p:nvSpPr>
            <p:spPr bwMode="auto">
              <a:xfrm rot="20975702" flipH="1" flipV="1">
                <a:off x="2499260" y="5750361"/>
                <a:ext cx="355946" cy="334236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7" name="AutoShape 10"/>
              <p:cNvSpPr>
                <a:spLocks noChangeShapeType="1"/>
              </p:cNvSpPr>
              <p:nvPr/>
            </p:nvSpPr>
            <p:spPr bwMode="auto">
              <a:xfrm rot="20975702" flipV="1">
                <a:off x="3334452" y="5889025"/>
                <a:ext cx="904696" cy="70612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8" name="AutoShape 7"/>
              <p:cNvSpPr>
                <a:spLocks noChangeShapeType="1"/>
              </p:cNvSpPr>
              <p:nvPr/>
            </p:nvSpPr>
            <p:spPr bwMode="auto">
              <a:xfrm rot="20975702">
                <a:off x="4629033" y="5775933"/>
                <a:ext cx="337405" cy="160057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9" name="AutoShape 6"/>
              <p:cNvSpPr>
                <a:spLocks noChangeShapeType="1"/>
              </p:cNvSpPr>
              <p:nvPr/>
            </p:nvSpPr>
            <p:spPr bwMode="auto">
              <a:xfrm rot="20975702" flipV="1">
                <a:off x="5231598" y="5516538"/>
                <a:ext cx="361121" cy="30067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0" name="AutoShape 4"/>
              <p:cNvSpPr>
                <a:spLocks noChangeShapeType="1"/>
              </p:cNvSpPr>
              <p:nvPr/>
            </p:nvSpPr>
            <p:spPr bwMode="auto">
              <a:xfrm rot="20975702">
                <a:off x="6139165" y="4737599"/>
                <a:ext cx="570997" cy="433098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1" name="AutoShape 2"/>
              <p:cNvSpPr>
                <a:spLocks noChangeShapeType="1"/>
              </p:cNvSpPr>
              <p:nvPr/>
            </p:nvSpPr>
            <p:spPr bwMode="auto">
              <a:xfrm rot="20975702">
                <a:off x="5864016" y="5308394"/>
                <a:ext cx="912112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2" name="Oval 171"/>
              <p:cNvSpPr/>
              <p:nvPr/>
            </p:nvSpPr>
            <p:spPr>
              <a:xfrm rot="20975702">
                <a:off x="2006322" y="5501074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3" name="Oval 172"/>
              <p:cNvSpPr/>
              <p:nvPr/>
            </p:nvSpPr>
            <p:spPr>
              <a:xfrm rot="20975702">
                <a:off x="3462943" y="5112296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4" name="Oval 173"/>
              <p:cNvSpPr/>
              <p:nvPr/>
            </p:nvSpPr>
            <p:spPr>
              <a:xfrm rot="20975702">
                <a:off x="4322154" y="4590602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5" name="Oval 174"/>
              <p:cNvSpPr/>
              <p:nvPr/>
            </p:nvSpPr>
            <p:spPr>
              <a:xfrm rot="20975702">
                <a:off x="5729485" y="4453489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6" name="Oval 175"/>
              <p:cNvSpPr/>
              <p:nvPr/>
            </p:nvSpPr>
            <p:spPr>
              <a:xfrm rot="20975702">
                <a:off x="6761083" y="4870602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7" name="Oval 176"/>
              <p:cNvSpPr/>
              <p:nvPr/>
            </p:nvSpPr>
            <p:spPr>
              <a:xfrm rot="20975702">
                <a:off x="5603168" y="5325839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8" name="Oval 177"/>
              <p:cNvSpPr/>
              <p:nvPr/>
            </p:nvSpPr>
            <p:spPr>
              <a:xfrm rot="20975702">
                <a:off x="4999566" y="5679292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9" name="Oval 178"/>
              <p:cNvSpPr/>
              <p:nvPr/>
            </p:nvSpPr>
            <p:spPr>
              <a:xfrm rot="20975702">
                <a:off x="4217385" y="5580307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80" name="Oval 179"/>
              <p:cNvSpPr/>
              <p:nvPr/>
            </p:nvSpPr>
            <p:spPr>
              <a:xfrm rot="20975702">
                <a:off x="2945537" y="5935161"/>
                <a:ext cx="375721" cy="238625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prstClr val="black"/>
                    </a:solidFill>
                  </a:rPr>
                  <a:t>D</a:t>
                </a:r>
                <a:endParaRPr lang="en-US" sz="1400" b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53" name="AutoShape 5"/>
            <p:cNvSpPr>
              <a:spLocks noChangeShapeType="1"/>
            </p:cNvSpPr>
            <p:nvPr/>
          </p:nvSpPr>
          <p:spPr bwMode="auto">
            <a:xfrm rot="20975702" flipH="1" flipV="1">
              <a:off x="4715873" y="5662338"/>
              <a:ext cx="973036" cy="185847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4" name="AutoShape 5"/>
            <p:cNvSpPr>
              <a:spLocks noChangeShapeType="1"/>
            </p:cNvSpPr>
            <p:nvPr/>
          </p:nvSpPr>
          <p:spPr bwMode="auto">
            <a:xfrm rot="20975702" flipH="1" flipV="1">
              <a:off x="3729108" y="5794474"/>
              <a:ext cx="538390" cy="45719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5" name="AutoShape 5"/>
            <p:cNvSpPr>
              <a:spLocks noChangeShapeType="1"/>
            </p:cNvSpPr>
            <p:nvPr/>
          </p:nvSpPr>
          <p:spPr bwMode="auto">
            <a:xfrm rot="20975702" flipH="1" flipV="1">
              <a:off x="2211690" y="5846639"/>
              <a:ext cx="1063020" cy="11772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84" name="AutoShape 33"/>
          <p:cNvSpPr>
            <a:spLocks noChangeArrowheads="1"/>
          </p:cNvSpPr>
          <p:nvPr/>
        </p:nvSpPr>
        <p:spPr bwMode="auto">
          <a:xfrm>
            <a:off x="1371600" y="762000"/>
            <a:ext cx="1600200" cy="69728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BACC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ISP ‘A’ Client  Controller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87" name="AutoShape 33"/>
          <p:cNvSpPr>
            <a:spLocks noChangeArrowheads="1"/>
          </p:cNvSpPr>
          <p:nvPr/>
        </p:nvSpPr>
        <p:spPr bwMode="auto">
          <a:xfrm>
            <a:off x="3657600" y="762000"/>
            <a:ext cx="1600200" cy="69728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chemeClr val="accent4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smtClean="0">
                <a:solidFill>
                  <a:srgbClr val="8064A2"/>
                </a:solidFill>
              </a:rPr>
              <a:t>ISP ‘B’ Client  Controller</a:t>
            </a:r>
            <a:endParaRPr lang="en-US" sz="1600" b="1" dirty="0">
              <a:solidFill>
                <a:srgbClr val="8064A2"/>
              </a:solidFill>
            </a:endParaRPr>
          </a:p>
        </p:txBody>
      </p:sp>
      <p:sp>
        <p:nvSpPr>
          <p:cNvPr id="188" name="AutoShape 33"/>
          <p:cNvSpPr>
            <a:spLocks noChangeArrowheads="1"/>
          </p:cNvSpPr>
          <p:nvPr/>
        </p:nvSpPr>
        <p:spPr bwMode="auto">
          <a:xfrm>
            <a:off x="5715000" y="762000"/>
            <a:ext cx="1600200" cy="69728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00B05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smtClean="0">
                <a:solidFill>
                  <a:srgbClr val="009900"/>
                </a:solidFill>
              </a:rPr>
              <a:t>ISP ‘C’ Client  Controller</a:t>
            </a:r>
            <a:endParaRPr lang="en-US" sz="1600" b="1" dirty="0">
              <a:solidFill>
                <a:srgbClr val="009900"/>
              </a:solidFill>
            </a:endParaRPr>
          </a:p>
        </p:txBody>
      </p:sp>
      <p:sp>
        <p:nvSpPr>
          <p:cNvPr id="185" name="Slide Number Placeholder 18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52" name="AutoShape 22"/>
          <p:cNvSpPr>
            <a:spLocks noChangeArrowheads="1"/>
          </p:cNvSpPr>
          <p:nvPr/>
        </p:nvSpPr>
        <p:spPr bwMode="auto">
          <a:xfrm>
            <a:off x="1752600" y="2057400"/>
            <a:ext cx="5867400" cy="1371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 smtClean="0">
                <a:ln>
                  <a:solidFill>
                    <a:srgbClr val="4F81BD"/>
                  </a:solidFill>
                </a:ln>
                <a:solidFill>
                  <a:schemeClr val="bg1"/>
                </a:solidFill>
                <a:latin typeface="Arial Black" pitchFamily="34" charset="0"/>
              </a:rPr>
              <a:t>Transport Service Provider’s  Virtualization Plane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96" grpId="0" animBg="1"/>
      <p:bldP spid="97" grpId="0" animBg="1"/>
      <p:bldP spid="114" grpId="0" animBg="1"/>
      <p:bldP spid="184" grpId="0" animBg="1"/>
      <p:bldP spid="187" grpId="0" animBg="1"/>
      <p:bldP spid="188" grpId="0" animBg="1"/>
      <p:bldP spid="15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kern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Summary</a:t>
            </a:r>
            <a:endParaRPr kumimoji="1" lang="en-US" sz="40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52400" y="685800"/>
            <a:ext cx="92964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   Why did GMPLS fail ?</a:t>
            </a:r>
          </a:p>
          <a:p>
            <a:pPr lvl="2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 smtClean="0"/>
              <a:t>  Router vendors can say NO</a:t>
            </a:r>
          </a:p>
          <a:p>
            <a:pPr lvl="3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/>
              <a:t> </a:t>
            </a:r>
            <a:r>
              <a:rPr lang="en-US" sz="2400" dirty="0" smtClean="0"/>
              <a:t> SDN can help</a:t>
            </a:r>
          </a:p>
          <a:p>
            <a:pPr lvl="2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 smtClean="0"/>
              <a:t> Routers can do it all</a:t>
            </a:r>
          </a:p>
          <a:p>
            <a:pPr lvl="3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 smtClean="0"/>
              <a:t> SDN + Optical switching can help reduce costs significantly</a:t>
            </a:r>
          </a:p>
          <a:p>
            <a:pPr lvl="2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 smtClean="0"/>
              <a:t> Did not make it simple</a:t>
            </a:r>
          </a:p>
          <a:p>
            <a:pPr lvl="3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 smtClean="0"/>
              <a:t> SDN can be two orders of magnitude simpler</a:t>
            </a:r>
          </a:p>
          <a:p>
            <a:pPr lvl="2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 smtClean="0"/>
              <a:t> Services tied to </a:t>
            </a:r>
            <a:r>
              <a:rPr lang="en-US" sz="2400" dirty="0" smtClean="0"/>
              <a:t>protocols  - not easily extensible</a:t>
            </a:r>
            <a:endParaRPr lang="en-US" sz="2400" dirty="0" smtClean="0"/>
          </a:p>
          <a:p>
            <a:pPr lvl="3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 smtClean="0"/>
              <a:t> SDN abstracts away distributed control, so applications can be centralized – helps service/application extensibility</a:t>
            </a:r>
          </a:p>
          <a:p>
            <a:pPr lvl="2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 smtClean="0"/>
              <a:t>  Conservative nature of operators</a:t>
            </a:r>
          </a:p>
          <a:p>
            <a:pPr lvl="3">
              <a:spcBef>
                <a:spcPts val="600"/>
              </a:spcBef>
              <a:buSzPct val="50000"/>
              <a:buFont typeface="Wingdings" pitchFamily="2" charset="2"/>
              <a:buChar char="v"/>
            </a:pPr>
            <a:r>
              <a:rPr lang="en-US" sz="2400" dirty="0" smtClean="0"/>
              <a:t> SDN based Virtualization for sharing </a:t>
            </a:r>
            <a:r>
              <a:rPr lang="en-US" sz="2400" dirty="0" smtClean="0"/>
              <a:t>limited information</a:t>
            </a:r>
            <a:r>
              <a:rPr lang="en-US" sz="2400" dirty="0" smtClean="0"/>
              <a:t>, providing a new service and presenting a gradual adoption 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2743200" y="3048000"/>
            <a:ext cx="3733800" cy="1676400"/>
          </a:xfrm>
          <a:prstGeom prst="clou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TRANSPORT Network</a:t>
            </a:r>
          </a:p>
        </p:txBody>
      </p:sp>
      <p:sp>
        <p:nvSpPr>
          <p:cNvPr id="7" name="Cloud 6"/>
          <p:cNvSpPr/>
          <p:nvPr/>
        </p:nvSpPr>
        <p:spPr>
          <a:xfrm>
            <a:off x="3276600" y="1905000"/>
            <a:ext cx="3048000" cy="1447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INTERNET</a:t>
            </a: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0"/>
            <a:ext cx="82296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FFFF00"/>
                </a:solidFill>
              </a:rPr>
              <a:t>The Future?</a:t>
            </a:r>
            <a:endParaRPr kumimoji="1" lang="en-US" sz="4000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loud 8"/>
          <p:cNvSpPr/>
          <p:nvPr/>
        </p:nvSpPr>
        <p:spPr>
          <a:xfrm>
            <a:off x="2590800" y="1905000"/>
            <a:ext cx="3886200" cy="1752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INTERNET</a:t>
            </a:r>
          </a:p>
        </p:txBody>
      </p:sp>
      <p:sp>
        <p:nvSpPr>
          <p:cNvPr id="6" name="Cloud 5"/>
          <p:cNvSpPr/>
          <p:nvPr/>
        </p:nvSpPr>
        <p:spPr>
          <a:xfrm>
            <a:off x="2438400" y="2514600"/>
            <a:ext cx="1828800" cy="914400"/>
          </a:xfrm>
          <a:prstGeom prst="clou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Enterprise Private -Lines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Private-Nets</a:t>
            </a:r>
          </a:p>
        </p:txBody>
      </p:sp>
      <p:sp>
        <p:nvSpPr>
          <p:cNvPr id="5" name="Cloud 4"/>
          <p:cNvSpPr/>
          <p:nvPr/>
        </p:nvSpPr>
        <p:spPr>
          <a:xfrm>
            <a:off x="2057400" y="3276600"/>
            <a:ext cx="1371600" cy="838200"/>
          </a:xfrm>
          <a:prstGeom prst="clou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prstClr val="white"/>
                </a:solidFill>
              </a:rPr>
              <a:t>Cellular</a:t>
            </a:r>
          </a:p>
          <a:p>
            <a:pPr algn="ctr"/>
            <a:r>
              <a:rPr lang="en-US" sz="1400" b="1" dirty="0" smtClean="0">
                <a:solidFill>
                  <a:prstClr val="white"/>
                </a:solidFill>
              </a:rPr>
              <a:t>Backhaul</a:t>
            </a:r>
            <a:endParaRPr lang="en-US" sz="1400" b="1" dirty="0">
              <a:solidFill>
                <a:prstClr val="white"/>
              </a:solidFill>
            </a:endParaRPr>
          </a:p>
        </p:txBody>
      </p:sp>
      <p:sp>
        <p:nvSpPr>
          <p:cNvPr id="8" name="Cloud 7"/>
          <p:cNvSpPr/>
          <p:nvPr/>
        </p:nvSpPr>
        <p:spPr>
          <a:xfrm>
            <a:off x="5867400" y="2667000"/>
            <a:ext cx="990600" cy="838200"/>
          </a:xfrm>
          <a:prstGeom prst="clou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prstClr val="black"/>
                </a:solidFill>
              </a:rPr>
              <a:t>PSTN</a:t>
            </a:r>
          </a:p>
        </p:txBody>
      </p:sp>
      <p:sp>
        <p:nvSpPr>
          <p:cNvPr id="10" name="Cloud 9"/>
          <p:cNvSpPr/>
          <p:nvPr/>
        </p:nvSpPr>
        <p:spPr>
          <a:xfrm>
            <a:off x="2286000" y="1371600"/>
            <a:ext cx="4343400" cy="1143000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All Services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7800" y="5029200"/>
            <a:ext cx="723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 much as 60% of AT&amp;T’s Transport Network directly or indirectly supports the Internet</a:t>
            </a:r>
          </a:p>
          <a:p>
            <a:endParaRPr lang="en-US" dirty="0" smtClean="0"/>
          </a:p>
          <a:p>
            <a:pPr algn="ctr"/>
            <a:r>
              <a:rPr lang="en-US" dirty="0" smtClean="0"/>
              <a:t>A. Gerber, R. </a:t>
            </a:r>
            <a:r>
              <a:rPr lang="en-US" dirty="0" err="1" smtClean="0"/>
              <a:t>Doverspike</a:t>
            </a:r>
            <a:r>
              <a:rPr lang="en-US" dirty="0" smtClean="0"/>
              <a:t>. “Traffic Types and Growth in Backbone Networks”. OFC/NFOEC 2011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 C 0.00157 -0.02708 0.00243 -0.05532 -0.00156 -0.0787 C -0.00208 -0.09028 -0.00312 -0.09375 -0.00451 -0.10255 C -0.0085 -0.12546 -0.00538 -0.11528 -0.00868 -0.12477 C -0.00937 -0.12894 -0.01041 -0.13287 -0.01076 -0.13773 C -0.01093 -0.14051 -0.01093 -0.14352 -0.01128 -0.1463 C -0.01336 -0.16366 -0.01788 -0.17338 -0.02152 -0.18333 C -0.02552 -0.18264 -0.02951 -0.18264 -0.0335 -0.18148 C -0.03559 -0.18079 -0.03472 -0.17847 -0.03611 -0.17269 C -0.03645 -0.1706 -0.0375 -0.16829 -0.0375 -0.16806 " pathEditMode="relative" rAng="0" ptsTypes="fffffffff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-9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C 0.00104 -0.0081 0.00573 -0.01759 0.00816 -0.0243 C 0.01493 -0.04143 0.01944 -0.06203 0.02639 -0.07916 C 0.02916 -0.08611 0.03281 -0.09051 0.03559 -0.09652 C 0.0375 -0.10902 0.04114 -0.10949 0.04566 -0.11643 C 0.06111 -0.13981 0.07569 -0.17106 0.09496 -0.17777 C 0.10573 -0.17639 0.11666 -0.17407 0.12743 -0.17129 C 0.1342 -0.16203 0.1401 -0.15046 0.14774 -0.14537 C 0.14861 -0.14305 0.15 -0.13889 0.15 -0.13819 " pathEditMode="relative" rAng="0" ptsTypes="ffffffff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-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C 0.00105 -0.01759 0.00209 -0.0338 0.00365 -0.04884 C 0.00556 -0.09167 0.00313 -0.03843 0.00521 -0.07546 C 0.00539 -0.07894 0.00539 -0.08171 0.00556 -0.08495 C 0.00591 -0.0875 0.00625 -0.08935 0.0066 -0.09167 C 0.00695 -0.09329 0.00712 -0.0963 0.0073 -0.09884 C 0.00799 -0.10833 0.00816 -0.11968 0.0092 -0.12824 C 0.0099 -0.14074 0.01042 -0.15324 0.01146 -0.16505 C 0.01198 -0.17986 0.01511 -0.20579 0.01789 -0.21158 C 0.02084 -0.22408 0.02483 -0.22986 0.0283 -0.23889 C 0.02934 -0.24213 0.03056 -0.24468 0.03177 -0.24745 C 0.0323 -0.24884 0.03368 -0.25 0.03368 -0.24977 C 0.03525 -0.24884 0.03681 -0.25 0.03802 -0.24653 C 0.04098 -0.23287 0.03976 -0.23727 0.04167 -0.23241 " pathEditMode="relative" rAng="0" ptsTypes="fffffffffffffA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-12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9" grpId="0" animBg="1"/>
      <p:bldP spid="6" grpId="0" animBg="1"/>
      <p:bldP spid="6" grpId="1" animBg="1"/>
      <p:bldP spid="5" grpId="0" animBg="1"/>
      <p:bldP spid="5" grpId="1" animBg="1"/>
      <p:bldP spid="8" grpId="0" animBg="1"/>
      <p:bldP spid="8" grpId="1" animBg="1"/>
      <p:bldP spid="10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28600" y="0"/>
            <a:ext cx="86106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FFFF00"/>
                </a:solidFill>
              </a:rPr>
              <a:t>What is the Transport Network good at?</a:t>
            </a:r>
            <a:endParaRPr kumimoji="1" lang="en-US" sz="4000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914400"/>
            <a:ext cx="4876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Guarantees: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  Bandwidth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  Latency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  Jitter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   Path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r>
              <a:rPr lang="en-US" sz="3600" dirty="0" smtClean="0">
                <a:solidFill>
                  <a:prstClr val="white"/>
                </a:solidFill>
              </a:rPr>
              <a:t>Bandwidth on Demand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white"/>
                </a:solidFill>
              </a:rPr>
              <a:t>    </a:t>
            </a:r>
            <a:r>
              <a:rPr lang="en-US" sz="3600" dirty="0" smtClean="0">
                <a:solidFill>
                  <a:prstClr val="white"/>
                </a:solidFill>
              </a:rPr>
              <a:t> </a:t>
            </a:r>
            <a:r>
              <a:rPr lang="en-US" sz="2800" dirty="0" smtClean="0">
                <a:solidFill>
                  <a:prstClr val="white"/>
                </a:solidFill>
              </a:rPr>
              <a:t>Scheduled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prstClr val="white"/>
                </a:solidFill>
              </a:rPr>
              <a:t>     On- Demand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solidFill>
                <a:prstClr val="white"/>
              </a:solidFill>
            </a:endParaRPr>
          </a:p>
          <a:p>
            <a:r>
              <a:rPr lang="en-US" sz="3600" dirty="0" smtClean="0">
                <a:solidFill>
                  <a:prstClr val="white"/>
                </a:solidFill>
              </a:rPr>
              <a:t>Recovery</a:t>
            </a:r>
            <a:endParaRPr lang="en-US" sz="3200" dirty="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90600" y="990600"/>
            <a:ext cx="2362200" cy="5105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143000" y="990600"/>
            <a:ext cx="2057400" cy="5181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495800" y="1143000"/>
            <a:ext cx="434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does the Internet want? 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-- Give </a:t>
            </a:r>
            <a:r>
              <a:rPr lang="en-US" sz="2800" dirty="0" smtClean="0"/>
              <a:t>me a </a:t>
            </a:r>
          </a:p>
          <a:p>
            <a:pPr algn="ctr"/>
            <a:r>
              <a:rPr lang="en-US" sz="2800" dirty="0" smtClean="0"/>
              <a:t>Big Fat Dumb Pipe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28599" y="457200"/>
            <a:ext cx="8534404" cy="6019800"/>
            <a:chOff x="1444976" y="2327367"/>
            <a:chExt cx="6479824" cy="4471853"/>
          </a:xfrm>
        </p:grpSpPr>
        <p:sp>
          <p:nvSpPr>
            <p:cNvPr id="4" name="Cloud 3"/>
            <p:cNvSpPr/>
            <p:nvPr/>
          </p:nvSpPr>
          <p:spPr>
            <a:xfrm>
              <a:off x="3200400" y="3657600"/>
              <a:ext cx="2819400" cy="182880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Transport Network</a:t>
              </a:r>
              <a:endParaRPr lang="en-US" dirty="0"/>
            </a:p>
          </p:txBody>
        </p:sp>
        <p:sp>
          <p:nvSpPr>
            <p:cNvPr id="5" name="Cloud 4"/>
            <p:cNvSpPr/>
            <p:nvPr/>
          </p:nvSpPr>
          <p:spPr>
            <a:xfrm>
              <a:off x="3505200" y="2327367"/>
              <a:ext cx="1600200" cy="685800"/>
            </a:xfrm>
            <a:prstGeom prst="clou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Client Network</a:t>
              </a:r>
              <a:endParaRPr lang="en-US" dirty="0"/>
            </a:p>
          </p:txBody>
        </p:sp>
        <p:sp>
          <p:nvSpPr>
            <p:cNvPr id="6" name="Cloud 5"/>
            <p:cNvSpPr/>
            <p:nvPr/>
          </p:nvSpPr>
          <p:spPr>
            <a:xfrm>
              <a:off x="3657598" y="6113420"/>
              <a:ext cx="1600199" cy="685800"/>
            </a:xfrm>
            <a:prstGeom prst="clou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Client</a:t>
              </a:r>
            </a:p>
            <a:p>
              <a:pPr algn="ctr"/>
              <a:r>
                <a:rPr lang="en-US" dirty="0" smtClean="0"/>
                <a:t>Network</a:t>
              </a:r>
              <a:endParaRPr lang="en-US" dirty="0"/>
            </a:p>
          </p:txBody>
        </p:sp>
        <p:sp>
          <p:nvSpPr>
            <p:cNvPr id="7" name="Cloud 6"/>
            <p:cNvSpPr/>
            <p:nvPr/>
          </p:nvSpPr>
          <p:spPr>
            <a:xfrm>
              <a:off x="6651978" y="3886200"/>
              <a:ext cx="1272822" cy="685800"/>
            </a:xfrm>
            <a:prstGeom prst="clou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Client Network</a:t>
              </a:r>
              <a:endParaRPr lang="en-US" dirty="0"/>
            </a:p>
          </p:txBody>
        </p:sp>
        <p:sp>
          <p:nvSpPr>
            <p:cNvPr id="8" name="Cloud 7"/>
            <p:cNvSpPr/>
            <p:nvPr/>
          </p:nvSpPr>
          <p:spPr>
            <a:xfrm>
              <a:off x="1444976" y="3352801"/>
              <a:ext cx="1600199" cy="685800"/>
            </a:xfrm>
            <a:prstGeom prst="clou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Client Network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295400" y="1371600"/>
            <a:ext cx="5967589" cy="4191000"/>
            <a:chOff x="1295400" y="1371600"/>
            <a:chExt cx="5967589" cy="4191000"/>
          </a:xfrm>
        </p:grpSpPr>
        <p:sp>
          <p:nvSpPr>
            <p:cNvPr id="9" name="Left-Right Arrow 8"/>
            <p:cNvSpPr/>
            <p:nvPr/>
          </p:nvSpPr>
          <p:spPr>
            <a:xfrm rot="1950623">
              <a:off x="1295400" y="2971800"/>
              <a:ext cx="914400" cy="457200"/>
            </a:xfrm>
            <a:prstGeom prst="left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 rot="1950623">
              <a:off x="1447800" y="35052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UNI</a:t>
              </a:r>
              <a:endParaRPr lang="en-US" dirty="0"/>
            </a:p>
          </p:txBody>
        </p:sp>
        <p:sp>
          <p:nvSpPr>
            <p:cNvPr id="11" name="Left-Right Arrow 10"/>
            <p:cNvSpPr/>
            <p:nvPr/>
          </p:nvSpPr>
          <p:spPr>
            <a:xfrm rot="5400000">
              <a:off x="3581400" y="1600200"/>
              <a:ext cx="914400" cy="457200"/>
            </a:xfrm>
            <a:prstGeom prst="left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 rot="163833">
              <a:off x="4451866" y="1644134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UNI</a:t>
              </a:r>
              <a:endParaRPr lang="en-US" dirty="0"/>
            </a:p>
          </p:txBody>
        </p:sp>
        <p:sp>
          <p:nvSpPr>
            <p:cNvPr id="13" name="Left-Right Arrow 12"/>
            <p:cNvSpPr/>
            <p:nvPr/>
          </p:nvSpPr>
          <p:spPr>
            <a:xfrm rot="5400000">
              <a:off x="3733800" y="4876800"/>
              <a:ext cx="914400" cy="457200"/>
            </a:xfrm>
            <a:prstGeom prst="left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 rot="163833">
              <a:off x="4604266" y="4920734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UNI</a:t>
              </a:r>
              <a:endParaRPr lang="en-US" dirty="0"/>
            </a:p>
          </p:txBody>
        </p:sp>
        <p:sp>
          <p:nvSpPr>
            <p:cNvPr id="15" name="Left-Right Arrow 14"/>
            <p:cNvSpPr/>
            <p:nvPr/>
          </p:nvSpPr>
          <p:spPr>
            <a:xfrm>
              <a:off x="6172200" y="2819400"/>
              <a:ext cx="914400" cy="457200"/>
            </a:xfrm>
            <a:prstGeom prst="left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48589" y="3222763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UNI</a:t>
              </a:r>
              <a:endParaRPr lang="en-US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172200" y="457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 theory…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457200" y="5562600"/>
            <a:ext cx="8001000" cy="1066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 practice: There is </a:t>
            </a:r>
            <a:r>
              <a:rPr lang="en-US" b="1" u="sng" dirty="0" smtClean="0"/>
              <a:t>no </a:t>
            </a:r>
            <a:r>
              <a:rPr lang="en-US" b="1" dirty="0" smtClean="0"/>
              <a:t>commercial deployment of an IP network in the world that dynamically interacts with a transport network using UNI/GMPLS</a:t>
            </a:r>
          </a:p>
          <a:p>
            <a:pPr algn="ctr"/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28600" y="0"/>
            <a:ext cx="86106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FFFF00"/>
                </a:solidFill>
              </a:rPr>
              <a:t>Why did GMPLS fail? -- </a:t>
            </a:r>
            <a:r>
              <a:rPr lang="en-US" sz="4000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kumimoji="1" lang="en-US" sz="4000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loud 3"/>
          <p:cNvSpPr/>
          <p:nvPr/>
        </p:nvSpPr>
        <p:spPr>
          <a:xfrm>
            <a:off x="4724400" y="1447800"/>
            <a:ext cx="2362200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Transport Network</a:t>
            </a:r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1676400" y="1676400"/>
            <a:ext cx="1600200" cy="6858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Packet Network</a:t>
            </a:r>
            <a:endParaRPr lang="en-US" dirty="0"/>
          </a:p>
        </p:txBody>
      </p:sp>
      <p:sp>
        <p:nvSpPr>
          <p:cNvPr id="6" name="Left-Right Arrow 5"/>
          <p:cNvSpPr/>
          <p:nvPr/>
        </p:nvSpPr>
        <p:spPr>
          <a:xfrm>
            <a:off x="3581400" y="1828800"/>
            <a:ext cx="914400" cy="457200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33800" y="2362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38100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Router vendors can just say NO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438400" y="4419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Political Reason 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981200" y="5206425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SDN can help..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28600" y="0"/>
            <a:ext cx="86106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FFFF00"/>
                </a:solidFill>
              </a:rPr>
              <a:t>Why did GMPLS fail? -- </a:t>
            </a:r>
            <a:r>
              <a:rPr lang="en-US" sz="4000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kumimoji="1" lang="en-US" sz="4000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loud 3"/>
          <p:cNvSpPr/>
          <p:nvPr/>
        </p:nvSpPr>
        <p:spPr>
          <a:xfrm>
            <a:off x="4724400" y="1447800"/>
            <a:ext cx="2209800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Transport Network</a:t>
            </a:r>
            <a:endParaRPr lang="en-US" dirty="0"/>
          </a:p>
        </p:txBody>
      </p:sp>
      <p:sp>
        <p:nvSpPr>
          <p:cNvPr id="5" name="Cloud 4"/>
          <p:cNvSpPr/>
          <p:nvPr/>
        </p:nvSpPr>
        <p:spPr>
          <a:xfrm>
            <a:off x="1676400" y="1676400"/>
            <a:ext cx="1600200" cy="6858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Packet Network</a:t>
            </a:r>
            <a:endParaRPr lang="en-US" dirty="0"/>
          </a:p>
        </p:txBody>
      </p:sp>
      <p:sp>
        <p:nvSpPr>
          <p:cNvPr id="6" name="Left-Right Arrow 5"/>
          <p:cNvSpPr/>
          <p:nvPr/>
        </p:nvSpPr>
        <p:spPr>
          <a:xfrm>
            <a:off x="3581400" y="1828800"/>
            <a:ext cx="914400" cy="457200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33800" y="2362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38100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Routers can do it all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438400" y="4419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Technical Reason 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981200" y="5206425"/>
            <a:ext cx="655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But it will cost you..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Economic Reason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Chart 10"/>
          <p:cNvPicPr>
            <a:picLocks noChangeArrowheads="1"/>
          </p:cNvPicPr>
          <p:nvPr/>
        </p:nvPicPr>
        <p:blipFill>
          <a:blip r:embed="rId2" cstate="print"/>
          <a:srcRect b="-63"/>
          <a:stretch>
            <a:fillRect/>
          </a:stretch>
        </p:blipFill>
        <p:spPr bwMode="auto">
          <a:xfrm>
            <a:off x="533400" y="838200"/>
            <a:ext cx="7924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</a:rPr>
              <a:t>SDN + Dynamic Circuits can help..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5943600" y="1295400"/>
            <a:ext cx="228600" cy="2590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0600" y="1447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1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0" y="19812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59%</a:t>
            </a:r>
            <a:endParaRPr lang="en-US" b="1" dirty="0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800" y="1295400"/>
            <a:ext cx="434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6488668"/>
            <a:ext cx="9079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“Rethinking IP Core Networks” under Publications www.openflow.org/wk/index.php/PAC.C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56F2-8016-4B24-AF78-7FA03D20BBB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28600" y="0"/>
            <a:ext cx="8610600" cy="533400"/>
          </a:xfrm>
          <a:prstGeom prst="rect">
            <a:avLst/>
          </a:prstGeom>
        </p:spPr>
        <p:txBody>
          <a:bodyPr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kern="0" dirty="0" smtClean="0">
                <a:solidFill>
                  <a:srgbClr val="FFFF00"/>
                </a:solidFill>
              </a:rPr>
              <a:t>Why did GMPLS fail? -- </a:t>
            </a:r>
            <a:r>
              <a:rPr lang="en-US" sz="4000" kern="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endParaRPr kumimoji="1" lang="en-US" sz="4000" kern="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4800" y="762000"/>
            <a:ext cx="8534400" cy="56388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" name="Slide Number Placeholder 108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256F2-8016-4B24-AF78-7FA03D20BB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AutoShape 14"/>
          <p:cNvSpPr>
            <a:spLocks noChangeShapeType="1"/>
          </p:cNvSpPr>
          <p:nvPr/>
        </p:nvSpPr>
        <p:spPr bwMode="auto">
          <a:xfrm flipV="1">
            <a:off x="3911029" y="3657600"/>
            <a:ext cx="279971" cy="40506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 flipH="1">
            <a:off x="5921904" y="3505200"/>
            <a:ext cx="174095" cy="42072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9" name="AutoShape 9"/>
          <p:cNvSpPr>
            <a:spLocks noChangeShapeType="1"/>
          </p:cNvSpPr>
          <p:nvPr/>
        </p:nvSpPr>
        <p:spPr bwMode="auto">
          <a:xfrm>
            <a:off x="4909295" y="4066258"/>
            <a:ext cx="261040" cy="12234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0" name="AutoShape 8"/>
          <p:cNvSpPr>
            <a:spLocks noChangeShapeType="1"/>
          </p:cNvSpPr>
          <p:nvPr/>
        </p:nvSpPr>
        <p:spPr bwMode="auto">
          <a:xfrm flipV="1">
            <a:off x="5394084" y="3962399"/>
            <a:ext cx="244715" cy="22260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1" name="AutoShape 7"/>
          <p:cNvSpPr>
            <a:spLocks noChangeShapeType="1"/>
          </p:cNvSpPr>
          <p:nvPr/>
        </p:nvSpPr>
        <p:spPr bwMode="auto">
          <a:xfrm flipH="1" flipV="1">
            <a:off x="5081410" y="3404185"/>
            <a:ext cx="189327" cy="60450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2" name="AutoShape 33"/>
          <p:cNvSpPr>
            <a:spLocks noChangeArrowheads="1"/>
          </p:cNvSpPr>
          <p:nvPr/>
        </p:nvSpPr>
        <p:spPr bwMode="auto">
          <a:xfrm>
            <a:off x="3059058" y="3508534"/>
            <a:ext cx="220882" cy="24467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9BBB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3" name="AutoShape 32"/>
          <p:cNvSpPr>
            <a:spLocks noChangeArrowheads="1"/>
          </p:cNvSpPr>
          <p:nvPr/>
        </p:nvSpPr>
        <p:spPr bwMode="auto">
          <a:xfrm>
            <a:off x="4091748" y="3404185"/>
            <a:ext cx="261042" cy="25907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4" name="AutoShape 30"/>
          <p:cNvSpPr>
            <a:spLocks noChangeArrowheads="1"/>
          </p:cNvSpPr>
          <p:nvPr/>
        </p:nvSpPr>
        <p:spPr bwMode="auto">
          <a:xfrm>
            <a:off x="4909296" y="3145112"/>
            <a:ext cx="261040" cy="25907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F81BD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5" name="AutoShape 26"/>
          <p:cNvSpPr>
            <a:spLocks noChangeArrowheads="1"/>
          </p:cNvSpPr>
          <p:nvPr/>
        </p:nvSpPr>
        <p:spPr bwMode="auto">
          <a:xfrm>
            <a:off x="5698155" y="3839571"/>
            <a:ext cx="220882" cy="24467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9BBB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6" name="AutoShape 11"/>
          <p:cNvSpPr>
            <a:spLocks noChangeShapeType="1"/>
          </p:cNvSpPr>
          <p:nvPr/>
        </p:nvSpPr>
        <p:spPr bwMode="auto">
          <a:xfrm flipV="1">
            <a:off x="4352790" y="3276598"/>
            <a:ext cx="524010" cy="26431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7" name="Oval 34"/>
          <p:cNvSpPr>
            <a:spLocks noChangeArrowheads="1"/>
          </p:cNvSpPr>
          <p:nvPr/>
        </p:nvSpPr>
        <p:spPr bwMode="auto">
          <a:xfrm>
            <a:off x="2364860" y="2961604"/>
            <a:ext cx="5014286" cy="1450084"/>
          </a:xfrm>
          <a:prstGeom prst="ellipse">
            <a:avLst/>
          </a:prstGeom>
          <a:noFill/>
          <a:ln w="9525">
            <a:solidFill>
              <a:srgbClr val="7030A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8" name="AutoShape 31"/>
          <p:cNvSpPr>
            <a:spLocks noChangeArrowheads="1"/>
          </p:cNvSpPr>
          <p:nvPr/>
        </p:nvSpPr>
        <p:spPr bwMode="auto">
          <a:xfrm>
            <a:off x="3649986" y="3925929"/>
            <a:ext cx="261042" cy="25907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F81BD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9" name="AutoShape 29"/>
          <p:cNvSpPr>
            <a:spLocks noChangeArrowheads="1"/>
          </p:cNvSpPr>
          <p:nvPr/>
        </p:nvSpPr>
        <p:spPr bwMode="auto">
          <a:xfrm>
            <a:off x="5921905" y="3249462"/>
            <a:ext cx="261042" cy="25907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0" name="AutoShape 28"/>
          <p:cNvSpPr>
            <a:spLocks noChangeArrowheads="1"/>
          </p:cNvSpPr>
          <p:nvPr/>
        </p:nvSpPr>
        <p:spPr bwMode="auto">
          <a:xfrm>
            <a:off x="4688414" y="3839571"/>
            <a:ext cx="220882" cy="24467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9BBB59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1" name="AutoShape 27"/>
          <p:cNvSpPr>
            <a:spLocks noChangeArrowheads="1"/>
          </p:cNvSpPr>
          <p:nvPr/>
        </p:nvSpPr>
        <p:spPr bwMode="auto">
          <a:xfrm>
            <a:off x="6629400" y="3733800"/>
            <a:ext cx="261042" cy="25907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F81BD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2" name="AutoShape 25"/>
          <p:cNvSpPr>
            <a:spLocks noChangeArrowheads="1"/>
          </p:cNvSpPr>
          <p:nvPr/>
        </p:nvSpPr>
        <p:spPr bwMode="auto">
          <a:xfrm>
            <a:off x="5170336" y="4066258"/>
            <a:ext cx="220882" cy="24467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F81BD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3" name="AutoShape 15"/>
          <p:cNvSpPr>
            <a:spLocks noChangeShapeType="1"/>
          </p:cNvSpPr>
          <p:nvPr/>
        </p:nvSpPr>
        <p:spPr bwMode="auto">
          <a:xfrm flipV="1">
            <a:off x="3279940" y="3505200"/>
            <a:ext cx="834860" cy="15805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4" name="AutoShape 13"/>
          <p:cNvSpPr>
            <a:spLocks noChangeShapeType="1"/>
          </p:cNvSpPr>
          <p:nvPr/>
        </p:nvSpPr>
        <p:spPr bwMode="auto">
          <a:xfrm flipH="1" flipV="1">
            <a:off x="3279940" y="3753214"/>
            <a:ext cx="275384" cy="25547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5" name="AutoShape 12"/>
          <p:cNvSpPr>
            <a:spLocks noChangeShapeType="1"/>
          </p:cNvSpPr>
          <p:nvPr/>
        </p:nvSpPr>
        <p:spPr bwMode="auto">
          <a:xfrm flipV="1">
            <a:off x="3911028" y="4012286"/>
            <a:ext cx="699935" cy="5397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6" name="AutoShape 10"/>
          <p:cNvSpPr>
            <a:spLocks noChangeShapeType="1"/>
          </p:cNvSpPr>
          <p:nvPr/>
        </p:nvSpPr>
        <p:spPr bwMode="auto">
          <a:xfrm>
            <a:off x="5170336" y="3303434"/>
            <a:ext cx="773264" cy="4936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7" name="AutoShape 6"/>
          <p:cNvSpPr>
            <a:spLocks noChangeShapeType="1"/>
          </p:cNvSpPr>
          <p:nvPr/>
        </p:nvSpPr>
        <p:spPr bwMode="auto">
          <a:xfrm>
            <a:off x="6182947" y="3508534"/>
            <a:ext cx="441762" cy="3310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8" name="AutoShape 4"/>
          <p:cNvSpPr>
            <a:spLocks noChangeShapeType="1"/>
          </p:cNvSpPr>
          <p:nvPr/>
        </p:nvSpPr>
        <p:spPr bwMode="auto">
          <a:xfrm>
            <a:off x="5921905" y="3925929"/>
            <a:ext cx="70567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29" name="AutoShape 80"/>
          <p:cNvSpPr>
            <a:spLocks noChangeArrowheads="1"/>
          </p:cNvSpPr>
          <p:nvPr/>
        </p:nvSpPr>
        <p:spPr bwMode="auto">
          <a:xfrm>
            <a:off x="649868" y="2590800"/>
            <a:ext cx="411146" cy="31980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chemeClr val="accent5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800" b="1" dirty="0">
                <a:solidFill>
                  <a:prstClr val="black"/>
                </a:solidFill>
              </a:rPr>
              <a:t>EMS</a:t>
            </a:r>
          </a:p>
        </p:txBody>
      </p:sp>
      <p:sp>
        <p:nvSpPr>
          <p:cNvPr id="30" name="AutoShape 79"/>
          <p:cNvSpPr>
            <a:spLocks noChangeArrowheads="1"/>
          </p:cNvSpPr>
          <p:nvPr/>
        </p:nvSpPr>
        <p:spPr bwMode="auto">
          <a:xfrm>
            <a:off x="2394794" y="2590800"/>
            <a:ext cx="411146" cy="31980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chemeClr val="accent5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800" b="1" dirty="0">
                <a:solidFill>
                  <a:prstClr val="black"/>
                </a:solidFill>
              </a:rPr>
              <a:t>EMS</a:t>
            </a:r>
          </a:p>
        </p:txBody>
      </p:sp>
      <p:sp>
        <p:nvSpPr>
          <p:cNvPr id="31" name="AutoShape 78"/>
          <p:cNvSpPr>
            <a:spLocks noChangeArrowheads="1"/>
          </p:cNvSpPr>
          <p:nvPr/>
        </p:nvSpPr>
        <p:spPr bwMode="auto">
          <a:xfrm>
            <a:off x="4017352" y="2590800"/>
            <a:ext cx="411146" cy="31980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chemeClr val="accent5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800" b="1" dirty="0">
                <a:solidFill>
                  <a:prstClr val="black"/>
                </a:solidFill>
              </a:rPr>
              <a:t>EMS</a:t>
            </a:r>
          </a:p>
        </p:txBody>
      </p:sp>
      <p:sp>
        <p:nvSpPr>
          <p:cNvPr id="32" name="AutoShape 65"/>
          <p:cNvSpPr>
            <a:spLocks noChangeShapeType="1"/>
          </p:cNvSpPr>
          <p:nvPr/>
        </p:nvSpPr>
        <p:spPr bwMode="auto">
          <a:xfrm flipV="1">
            <a:off x="569108" y="2907983"/>
            <a:ext cx="266755" cy="802134"/>
          </a:xfrm>
          <a:prstGeom prst="straightConnector1">
            <a:avLst/>
          </a:prstGeom>
          <a:noFill/>
          <a:ln w="9525">
            <a:solidFill>
              <a:srgbClr val="92D05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33" name="AutoShape 64"/>
          <p:cNvSpPr>
            <a:spLocks noChangeShapeType="1"/>
          </p:cNvSpPr>
          <p:nvPr/>
        </p:nvSpPr>
        <p:spPr bwMode="auto">
          <a:xfrm flipV="1">
            <a:off x="899493" y="2907983"/>
            <a:ext cx="0" cy="802134"/>
          </a:xfrm>
          <a:prstGeom prst="straightConnector1">
            <a:avLst/>
          </a:prstGeom>
          <a:noFill/>
          <a:ln w="9525">
            <a:solidFill>
              <a:srgbClr val="92D05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34" name="AutoShape 63"/>
          <p:cNvSpPr>
            <a:spLocks noChangeShapeType="1"/>
          </p:cNvSpPr>
          <p:nvPr/>
        </p:nvSpPr>
        <p:spPr bwMode="auto">
          <a:xfrm flipH="1" flipV="1">
            <a:off x="899493" y="2907983"/>
            <a:ext cx="345070" cy="802134"/>
          </a:xfrm>
          <a:prstGeom prst="straightConnector1">
            <a:avLst/>
          </a:prstGeom>
          <a:noFill/>
          <a:ln w="9525">
            <a:solidFill>
              <a:srgbClr val="92D05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grpSp>
        <p:nvGrpSpPr>
          <p:cNvPr id="35" name="Group 243"/>
          <p:cNvGrpSpPr/>
          <p:nvPr/>
        </p:nvGrpSpPr>
        <p:grpSpPr>
          <a:xfrm>
            <a:off x="458979" y="3594778"/>
            <a:ext cx="4003781" cy="757570"/>
            <a:chOff x="458979" y="3594778"/>
            <a:chExt cx="4003781" cy="757570"/>
          </a:xfrm>
        </p:grpSpPr>
        <p:grpSp>
          <p:nvGrpSpPr>
            <p:cNvPr id="36" name="Group 242"/>
            <p:cNvGrpSpPr/>
            <p:nvPr/>
          </p:nvGrpSpPr>
          <p:grpSpPr>
            <a:xfrm>
              <a:off x="458979" y="3594778"/>
              <a:ext cx="4003781" cy="757570"/>
              <a:chOff x="458979" y="3594778"/>
              <a:chExt cx="4003781" cy="757570"/>
            </a:xfrm>
          </p:grpSpPr>
          <p:sp>
            <p:nvSpPr>
              <p:cNvPr id="38" name="AutoShape 77"/>
              <p:cNvSpPr>
                <a:spLocks noChangeArrowheads="1"/>
              </p:cNvSpPr>
              <p:nvPr/>
            </p:nvSpPr>
            <p:spPr bwMode="auto">
              <a:xfrm>
                <a:off x="2108459" y="3909340"/>
                <a:ext cx="222705" cy="18873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chemeClr val="accent3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39" name="AutoShape 76"/>
              <p:cNvSpPr>
                <a:spLocks noChangeArrowheads="1"/>
              </p:cNvSpPr>
              <p:nvPr/>
            </p:nvSpPr>
            <p:spPr bwMode="auto">
              <a:xfrm>
                <a:off x="458979" y="3720602"/>
                <a:ext cx="188443" cy="178252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0" name="AutoShape 75"/>
              <p:cNvSpPr>
                <a:spLocks noChangeArrowheads="1"/>
              </p:cNvSpPr>
              <p:nvPr/>
            </p:nvSpPr>
            <p:spPr bwMode="auto">
              <a:xfrm>
                <a:off x="835863" y="3720602"/>
                <a:ext cx="188443" cy="178252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1" name="AutoShape 74"/>
              <p:cNvSpPr>
                <a:spLocks noChangeArrowheads="1"/>
              </p:cNvSpPr>
              <p:nvPr/>
            </p:nvSpPr>
            <p:spPr bwMode="auto">
              <a:xfrm>
                <a:off x="1163802" y="3720602"/>
                <a:ext cx="188443" cy="178252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rgbClr val="9BBB59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2" name="AutoShape 73"/>
              <p:cNvSpPr>
                <a:spLocks noChangeArrowheads="1"/>
              </p:cNvSpPr>
              <p:nvPr/>
            </p:nvSpPr>
            <p:spPr bwMode="auto">
              <a:xfrm>
                <a:off x="2443740" y="3594778"/>
                <a:ext cx="222703" cy="18873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chemeClr val="accent3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3" name="AutoShape 72"/>
              <p:cNvSpPr>
                <a:spLocks noChangeArrowheads="1"/>
              </p:cNvSpPr>
              <p:nvPr/>
            </p:nvSpPr>
            <p:spPr bwMode="auto">
              <a:xfrm>
                <a:off x="2808387" y="3909340"/>
                <a:ext cx="222705" cy="18873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chemeClr val="accent3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4" name="AutoShape 71"/>
              <p:cNvSpPr>
                <a:spLocks noChangeArrowheads="1"/>
              </p:cNvSpPr>
              <p:nvPr/>
            </p:nvSpPr>
            <p:spPr bwMode="auto">
              <a:xfrm>
                <a:off x="3635574" y="3720602"/>
                <a:ext cx="222705" cy="18873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5" name="AutoShape 70"/>
              <p:cNvSpPr>
                <a:spLocks noChangeArrowheads="1"/>
              </p:cNvSpPr>
              <p:nvPr/>
            </p:nvSpPr>
            <p:spPr bwMode="auto">
              <a:xfrm>
                <a:off x="4017352" y="4163611"/>
                <a:ext cx="222705" cy="18873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AutoShape 69"/>
              <p:cNvSpPr>
                <a:spLocks noChangeArrowheads="1"/>
              </p:cNvSpPr>
              <p:nvPr/>
            </p:nvSpPr>
            <p:spPr bwMode="auto">
              <a:xfrm>
                <a:off x="4240057" y="3783515"/>
                <a:ext cx="222703" cy="188737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63500" cmpd="thickThin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AutoShape 62"/>
              <p:cNvSpPr>
                <a:spLocks noChangeShapeType="1"/>
              </p:cNvSpPr>
              <p:nvPr/>
            </p:nvSpPr>
            <p:spPr bwMode="auto">
              <a:xfrm>
                <a:off x="671895" y="3783515"/>
                <a:ext cx="124812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8" name="AutoShape 61"/>
              <p:cNvSpPr>
                <a:spLocks noChangeShapeType="1"/>
              </p:cNvSpPr>
              <p:nvPr/>
            </p:nvSpPr>
            <p:spPr bwMode="auto">
              <a:xfrm>
                <a:off x="659658" y="3883126"/>
                <a:ext cx="124813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49" name="AutoShape 60"/>
              <p:cNvSpPr>
                <a:spLocks noChangeShapeType="1"/>
              </p:cNvSpPr>
              <p:nvPr/>
            </p:nvSpPr>
            <p:spPr bwMode="auto">
              <a:xfrm>
                <a:off x="1024306" y="3883126"/>
                <a:ext cx="124812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50" name="AutoShape 59"/>
              <p:cNvSpPr>
                <a:spLocks noChangeShapeType="1"/>
              </p:cNvSpPr>
              <p:nvPr/>
            </p:nvSpPr>
            <p:spPr bwMode="auto">
              <a:xfrm>
                <a:off x="1012069" y="3783515"/>
                <a:ext cx="124813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51" name="AutoShape 58"/>
              <p:cNvSpPr>
                <a:spLocks noChangeShapeType="1"/>
              </p:cNvSpPr>
              <p:nvPr/>
            </p:nvSpPr>
            <p:spPr bwMode="auto">
              <a:xfrm flipV="1">
                <a:off x="1352244" y="3594778"/>
                <a:ext cx="1091495" cy="18873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52" name="AutoShape 57"/>
              <p:cNvSpPr>
                <a:spLocks noChangeShapeType="1"/>
              </p:cNvSpPr>
              <p:nvPr/>
            </p:nvSpPr>
            <p:spPr bwMode="auto">
              <a:xfrm>
                <a:off x="1352244" y="3883126"/>
                <a:ext cx="756215" cy="8912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AutoShape 56"/>
              <p:cNvSpPr>
                <a:spLocks noChangeShapeType="1"/>
              </p:cNvSpPr>
              <p:nvPr/>
            </p:nvSpPr>
            <p:spPr bwMode="auto">
              <a:xfrm flipV="1">
                <a:off x="2333610" y="3723224"/>
                <a:ext cx="63630" cy="18873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AutoShape 55"/>
              <p:cNvSpPr>
                <a:spLocks noChangeShapeType="1"/>
              </p:cNvSpPr>
              <p:nvPr/>
            </p:nvSpPr>
            <p:spPr bwMode="auto">
              <a:xfrm>
                <a:off x="2394794" y="3972252"/>
                <a:ext cx="411146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AutoShape 54"/>
              <p:cNvSpPr>
                <a:spLocks noChangeShapeType="1"/>
              </p:cNvSpPr>
              <p:nvPr/>
            </p:nvSpPr>
            <p:spPr bwMode="auto">
              <a:xfrm>
                <a:off x="2666443" y="3783515"/>
                <a:ext cx="141943" cy="9961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56" name="AutoShape 53"/>
              <p:cNvSpPr>
                <a:spLocks noChangeShapeType="1"/>
              </p:cNvSpPr>
              <p:nvPr/>
            </p:nvSpPr>
            <p:spPr bwMode="auto">
              <a:xfrm flipV="1">
                <a:off x="3031091" y="3783515"/>
                <a:ext cx="604483" cy="18873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AutoShape 52"/>
              <p:cNvSpPr>
                <a:spLocks noChangeShapeType="1"/>
              </p:cNvSpPr>
              <p:nvPr/>
            </p:nvSpPr>
            <p:spPr bwMode="auto">
              <a:xfrm>
                <a:off x="3031091" y="4037786"/>
                <a:ext cx="915290" cy="24640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  <p:sp>
            <p:nvSpPr>
              <p:cNvPr id="58" name="AutoShape 51"/>
              <p:cNvSpPr>
                <a:spLocks noChangeShapeType="1"/>
              </p:cNvSpPr>
              <p:nvPr/>
            </p:nvSpPr>
            <p:spPr bwMode="auto">
              <a:xfrm>
                <a:off x="3929249" y="3783515"/>
                <a:ext cx="310808" cy="9961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7" name="AutoShape 50"/>
            <p:cNvSpPr>
              <a:spLocks noChangeShapeType="1"/>
            </p:cNvSpPr>
            <p:nvPr/>
          </p:nvSpPr>
          <p:spPr bwMode="auto">
            <a:xfrm flipV="1">
              <a:off x="4240057" y="3972252"/>
              <a:ext cx="31814" cy="1887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</p:grpSp>
      <p:sp>
        <p:nvSpPr>
          <p:cNvPr id="59" name="AutoShape 49"/>
          <p:cNvSpPr>
            <a:spLocks noChangeShapeType="1"/>
          </p:cNvSpPr>
          <p:nvPr/>
        </p:nvSpPr>
        <p:spPr bwMode="auto">
          <a:xfrm flipH="1" flipV="1">
            <a:off x="2617498" y="2981381"/>
            <a:ext cx="345070" cy="917473"/>
          </a:xfrm>
          <a:prstGeom prst="straightConnector1">
            <a:avLst/>
          </a:prstGeom>
          <a:noFill/>
          <a:ln w="9525">
            <a:solidFill>
              <a:srgbClr val="7030A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60" name="AutoShape 48"/>
          <p:cNvSpPr>
            <a:spLocks noChangeShapeType="1"/>
          </p:cNvSpPr>
          <p:nvPr/>
        </p:nvSpPr>
        <p:spPr bwMode="auto">
          <a:xfrm flipV="1">
            <a:off x="2529395" y="2981381"/>
            <a:ext cx="90551" cy="610776"/>
          </a:xfrm>
          <a:prstGeom prst="straightConnector1">
            <a:avLst/>
          </a:prstGeom>
          <a:noFill/>
          <a:ln w="9525">
            <a:solidFill>
              <a:srgbClr val="7030A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61" name="AutoShape 47"/>
          <p:cNvSpPr>
            <a:spLocks noChangeShapeType="1"/>
          </p:cNvSpPr>
          <p:nvPr/>
        </p:nvSpPr>
        <p:spPr bwMode="auto">
          <a:xfrm flipV="1">
            <a:off x="2206351" y="2981381"/>
            <a:ext cx="411146" cy="901745"/>
          </a:xfrm>
          <a:prstGeom prst="straightConnector1">
            <a:avLst/>
          </a:prstGeom>
          <a:noFill/>
          <a:ln w="9525">
            <a:solidFill>
              <a:srgbClr val="7030A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62" name="AutoShape 46"/>
          <p:cNvSpPr>
            <a:spLocks noChangeShapeType="1"/>
          </p:cNvSpPr>
          <p:nvPr/>
        </p:nvSpPr>
        <p:spPr bwMode="auto">
          <a:xfrm flipV="1">
            <a:off x="3718781" y="2981381"/>
            <a:ext cx="447856" cy="728736"/>
          </a:xfrm>
          <a:prstGeom prst="straightConnector1">
            <a:avLst/>
          </a:prstGeom>
          <a:noFill/>
          <a:ln w="9525">
            <a:solidFill>
              <a:srgbClr val="0D0D0D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63" name="AutoShape 45"/>
          <p:cNvSpPr>
            <a:spLocks noChangeShapeType="1"/>
          </p:cNvSpPr>
          <p:nvPr/>
        </p:nvSpPr>
        <p:spPr bwMode="auto">
          <a:xfrm flipV="1">
            <a:off x="4095666" y="2981381"/>
            <a:ext cx="73419" cy="1116696"/>
          </a:xfrm>
          <a:prstGeom prst="straightConnector1">
            <a:avLst/>
          </a:prstGeom>
          <a:noFill/>
          <a:ln w="9525">
            <a:solidFill>
              <a:srgbClr val="0D0D0D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64" name="AutoShape 44"/>
          <p:cNvSpPr>
            <a:spLocks noChangeShapeType="1"/>
          </p:cNvSpPr>
          <p:nvPr/>
        </p:nvSpPr>
        <p:spPr bwMode="auto">
          <a:xfrm flipH="1" flipV="1">
            <a:off x="4166638" y="2981381"/>
            <a:ext cx="190889" cy="802134"/>
          </a:xfrm>
          <a:prstGeom prst="straightConnector1">
            <a:avLst/>
          </a:prstGeom>
          <a:noFill/>
          <a:ln w="9525">
            <a:solidFill>
              <a:srgbClr val="0D0D0D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prstClr val="white"/>
              </a:solidFill>
            </a:endParaRPr>
          </a:p>
        </p:txBody>
      </p:sp>
      <p:grpSp>
        <p:nvGrpSpPr>
          <p:cNvPr id="65" name="Group 247"/>
          <p:cNvGrpSpPr/>
          <p:nvPr/>
        </p:nvGrpSpPr>
        <p:grpSpPr>
          <a:xfrm>
            <a:off x="228600" y="3048000"/>
            <a:ext cx="3588075" cy="356504"/>
            <a:chOff x="381000" y="914400"/>
            <a:chExt cx="3588075" cy="356504"/>
          </a:xfrm>
        </p:grpSpPr>
        <p:sp>
          <p:nvSpPr>
            <p:cNvPr id="66" name="Text Box 39"/>
            <p:cNvSpPr txBox="1">
              <a:spLocks noChangeArrowheads="1"/>
            </p:cNvSpPr>
            <p:nvPr/>
          </p:nvSpPr>
          <p:spPr bwMode="auto">
            <a:xfrm>
              <a:off x="381000" y="914400"/>
              <a:ext cx="1806107" cy="356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Proprietary Interface</a:t>
              </a:r>
              <a:endParaRPr lang="en-US" sz="4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67" name="Text Box 38"/>
            <p:cNvSpPr txBox="1">
              <a:spLocks noChangeArrowheads="1"/>
            </p:cNvSpPr>
            <p:nvPr/>
          </p:nvSpPr>
          <p:spPr bwMode="auto">
            <a:xfrm>
              <a:off x="2133600" y="914400"/>
              <a:ext cx="1835475" cy="356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Proprietary Interface</a:t>
              </a:r>
              <a:endParaRPr lang="en-US" sz="40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grpSp>
        <p:nvGrpSpPr>
          <p:cNvPr id="68" name="Group 246"/>
          <p:cNvGrpSpPr/>
          <p:nvPr/>
        </p:nvGrpSpPr>
        <p:grpSpPr>
          <a:xfrm>
            <a:off x="358419" y="3387692"/>
            <a:ext cx="4365981" cy="1412908"/>
            <a:chOff x="381000" y="1374997"/>
            <a:chExt cx="4365981" cy="1412908"/>
          </a:xfrm>
        </p:grpSpPr>
        <p:sp>
          <p:nvSpPr>
            <p:cNvPr id="69" name="Oval 68"/>
            <p:cNvSpPr>
              <a:spLocks noChangeArrowheads="1"/>
            </p:cNvSpPr>
            <p:nvPr/>
          </p:nvSpPr>
          <p:spPr bwMode="auto">
            <a:xfrm>
              <a:off x="3579619" y="1374997"/>
              <a:ext cx="1167362" cy="1056404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70" name="Oval 67"/>
            <p:cNvSpPr>
              <a:spLocks noChangeArrowheads="1"/>
            </p:cNvSpPr>
            <p:nvPr/>
          </p:nvSpPr>
          <p:spPr bwMode="auto">
            <a:xfrm>
              <a:off x="2047611" y="1374997"/>
              <a:ext cx="1167362" cy="1056404"/>
            </a:xfrm>
            <a:prstGeom prst="ellipse">
              <a:avLst/>
            </a:prstGeom>
            <a:noFill/>
            <a:ln w="9525">
              <a:solidFill>
                <a:srgbClr val="7030A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71" name="Oval 66"/>
            <p:cNvSpPr>
              <a:spLocks noChangeArrowheads="1"/>
            </p:cNvSpPr>
            <p:nvPr/>
          </p:nvSpPr>
          <p:spPr bwMode="auto">
            <a:xfrm>
              <a:off x="381000" y="1374997"/>
              <a:ext cx="1167361" cy="1056404"/>
            </a:xfrm>
            <a:prstGeom prst="ellipse">
              <a:avLst/>
            </a:prstGeom>
            <a:noFill/>
            <a:ln w="9525">
              <a:solidFill>
                <a:schemeClr val="accent3">
                  <a:lumMod val="50000"/>
                </a:schemeClr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72" name="Text Box 37"/>
            <p:cNvSpPr txBox="1">
              <a:spLocks noChangeArrowheads="1"/>
            </p:cNvSpPr>
            <p:nvPr/>
          </p:nvSpPr>
          <p:spPr bwMode="auto">
            <a:xfrm>
              <a:off x="381000" y="2431401"/>
              <a:ext cx="1748773" cy="356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Vendor Islands</a:t>
              </a:r>
              <a:endParaRPr lang="en-US" sz="36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grpSp>
        <p:nvGrpSpPr>
          <p:cNvPr id="73" name="Group 240"/>
          <p:cNvGrpSpPr/>
          <p:nvPr/>
        </p:nvGrpSpPr>
        <p:grpSpPr>
          <a:xfrm>
            <a:off x="6096000" y="3352800"/>
            <a:ext cx="2452380" cy="1309827"/>
            <a:chOff x="6234420" y="1703647"/>
            <a:chExt cx="2042314" cy="825380"/>
          </a:xfrm>
        </p:grpSpPr>
        <p:sp>
          <p:nvSpPr>
            <p:cNvPr id="74" name="AutoShape 92"/>
            <p:cNvSpPr>
              <a:spLocks noChangeArrowheads="1"/>
            </p:cNvSpPr>
            <p:nvPr/>
          </p:nvSpPr>
          <p:spPr bwMode="auto">
            <a:xfrm>
              <a:off x="6234420" y="1895968"/>
              <a:ext cx="194506" cy="15225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75" name="AutoShape 92"/>
            <p:cNvSpPr>
              <a:spLocks noChangeArrowheads="1"/>
            </p:cNvSpPr>
            <p:nvPr/>
          </p:nvSpPr>
          <p:spPr bwMode="auto">
            <a:xfrm>
              <a:off x="7109697" y="1703647"/>
              <a:ext cx="194506" cy="15225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76" name="AutoShape 92"/>
            <p:cNvSpPr>
              <a:spLocks noChangeArrowheads="1"/>
            </p:cNvSpPr>
            <p:nvPr/>
          </p:nvSpPr>
          <p:spPr bwMode="auto">
            <a:xfrm>
              <a:off x="8082228" y="1895968"/>
              <a:ext cx="194506" cy="15225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77" name="AutoShape 92"/>
            <p:cNvSpPr>
              <a:spLocks noChangeArrowheads="1"/>
            </p:cNvSpPr>
            <p:nvPr/>
          </p:nvSpPr>
          <p:spPr bwMode="auto">
            <a:xfrm>
              <a:off x="7498710" y="2376772"/>
              <a:ext cx="194506" cy="15225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78" name="AutoShape 52"/>
            <p:cNvSpPr>
              <a:spLocks noChangeShapeType="1"/>
            </p:cNvSpPr>
            <p:nvPr/>
          </p:nvSpPr>
          <p:spPr bwMode="auto">
            <a:xfrm>
              <a:off x="6428926" y="2088290"/>
              <a:ext cx="291759" cy="28848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79" name="AutoShape 52"/>
            <p:cNvSpPr>
              <a:spLocks noChangeShapeType="1"/>
            </p:cNvSpPr>
            <p:nvPr/>
          </p:nvSpPr>
          <p:spPr bwMode="auto">
            <a:xfrm flipH="1">
              <a:off x="6428926" y="1799808"/>
              <a:ext cx="680772" cy="1923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80" name="AutoShape 52"/>
            <p:cNvSpPr>
              <a:spLocks noChangeShapeType="1"/>
            </p:cNvSpPr>
            <p:nvPr/>
          </p:nvSpPr>
          <p:spPr bwMode="auto">
            <a:xfrm>
              <a:off x="6720685" y="2376772"/>
              <a:ext cx="778025" cy="961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81" name="AutoShape 92"/>
            <p:cNvSpPr>
              <a:spLocks noChangeArrowheads="1"/>
            </p:cNvSpPr>
            <p:nvPr/>
          </p:nvSpPr>
          <p:spPr bwMode="auto">
            <a:xfrm>
              <a:off x="6623432" y="2280611"/>
              <a:ext cx="194506" cy="152255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0" cmpd="thickThin">
              <a:solidFill>
                <a:srgbClr val="4F81BD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82" name="AutoShape 52"/>
            <p:cNvSpPr>
              <a:spLocks noChangeShapeType="1"/>
            </p:cNvSpPr>
            <p:nvPr/>
          </p:nvSpPr>
          <p:spPr bwMode="auto">
            <a:xfrm>
              <a:off x="7206951" y="1895968"/>
              <a:ext cx="389012" cy="48080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83" name="AutoShape 52"/>
            <p:cNvSpPr>
              <a:spLocks noChangeShapeType="1"/>
            </p:cNvSpPr>
            <p:nvPr/>
          </p:nvSpPr>
          <p:spPr bwMode="auto">
            <a:xfrm>
              <a:off x="7304204" y="1799808"/>
              <a:ext cx="778025" cy="1923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84" name="AutoShape 52"/>
            <p:cNvSpPr>
              <a:spLocks noChangeShapeType="1"/>
            </p:cNvSpPr>
            <p:nvPr/>
          </p:nvSpPr>
          <p:spPr bwMode="auto">
            <a:xfrm flipH="1">
              <a:off x="7693216" y="2088290"/>
              <a:ext cx="389012" cy="3846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prstClr val="white"/>
                </a:solidFill>
              </a:endParaRPr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5943600" y="4876800"/>
            <a:ext cx="2890359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prstClr val="black"/>
                </a:solidFill>
              </a:rPr>
              <a:t>IP Network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62000" y="4953000"/>
            <a:ext cx="2890359" cy="40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prstClr val="black"/>
                </a:solidFill>
              </a:rPr>
              <a:t>Transport Network</a:t>
            </a:r>
          </a:p>
        </p:txBody>
      </p:sp>
      <p:grpSp>
        <p:nvGrpSpPr>
          <p:cNvPr id="87" name="Group 302"/>
          <p:cNvGrpSpPr/>
          <p:nvPr/>
        </p:nvGrpSpPr>
        <p:grpSpPr>
          <a:xfrm>
            <a:off x="8260080" y="3429000"/>
            <a:ext cx="426720" cy="381000"/>
            <a:chOff x="6553200" y="1371600"/>
            <a:chExt cx="1066800" cy="914400"/>
          </a:xfrm>
        </p:grpSpPr>
        <p:sp>
          <p:nvSpPr>
            <p:cNvPr id="88" name="Rounded Rectangle 87"/>
            <p:cNvSpPr/>
            <p:nvPr/>
          </p:nvSpPr>
          <p:spPr>
            <a:xfrm>
              <a:off x="7391400" y="1371600"/>
              <a:ext cx="228600" cy="228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500" dirty="0">
                <a:solidFill>
                  <a:prstClr val="black"/>
                </a:solidFill>
              </a:endParaRPr>
            </a:p>
          </p:txBody>
        </p:sp>
        <p:grpSp>
          <p:nvGrpSpPr>
            <p:cNvPr id="89" name="Group 225"/>
            <p:cNvGrpSpPr/>
            <p:nvPr/>
          </p:nvGrpSpPr>
          <p:grpSpPr>
            <a:xfrm>
              <a:off x="6553200" y="1447800"/>
              <a:ext cx="1066800" cy="838200"/>
              <a:chOff x="1470005" y="1226899"/>
              <a:chExt cx="6401203" cy="2485516"/>
            </a:xfrm>
          </p:grpSpPr>
          <p:sp>
            <p:nvSpPr>
              <p:cNvPr id="90" name="Rectangle 89"/>
              <p:cNvSpPr/>
              <p:nvPr/>
            </p:nvSpPr>
            <p:spPr>
              <a:xfrm rot="21171009">
                <a:off x="1470005" y="1226899"/>
                <a:ext cx="6401203" cy="2485516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isometricOffAxis2Top">
                  <a:rot lat="18048692" lon="18917394" rev="2040503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91" name="Group 224"/>
              <p:cNvGrpSpPr/>
              <p:nvPr/>
            </p:nvGrpSpPr>
            <p:grpSpPr>
              <a:xfrm>
                <a:off x="1991001" y="2065099"/>
                <a:ext cx="5514762" cy="796928"/>
                <a:chOff x="2936787" y="2479672"/>
                <a:chExt cx="5514762" cy="796928"/>
              </a:xfrm>
            </p:grpSpPr>
            <p:cxnSp>
              <p:nvCxnSpPr>
                <p:cNvPr id="92" name="Straight Connector 91"/>
                <p:cNvCxnSpPr>
                  <a:stCxn id="112" idx="4"/>
                  <a:endCxn id="111" idx="6"/>
                </p:cNvCxnSpPr>
                <p:nvPr/>
              </p:nvCxnSpPr>
              <p:spPr>
                <a:xfrm rot="5400000">
                  <a:off x="5197508" y="2571780"/>
                  <a:ext cx="193672" cy="38411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>
                  <a:stCxn id="112" idx="4"/>
                  <a:endCxn id="115" idx="0"/>
                </p:cNvCxnSpPr>
                <p:nvPr/>
              </p:nvCxnSpPr>
              <p:spPr>
                <a:xfrm rot="16200000" flipH="1">
                  <a:off x="5448300" y="2705100"/>
                  <a:ext cx="228600" cy="152400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>
                  <a:stCxn id="113" idx="4"/>
                  <a:endCxn id="107" idx="0"/>
                </p:cNvCxnSpPr>
                <p:nvPr/>
              </p:nvCxnSpPr>
              <p:spPr>
                <a:xfrm rot="5400000">
                  <a:off x="6436716" y="2596156"/>
                  <a:ext cx="263528" cy="33536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>
                  <a:stCxn id="113" idx="4"/>
                  <a:endCxn id="116" idx="1"/>
                </p:cNvCxnSpPr>
                <p:nvPr/>
              </p:nvCxnSpPr>
              <p:spPr>
                <a:xfrm rot="16200000" flipH="1">
                  <a:off x="6887937" y="2480294"/>
                  <a:ext cx="109678" cy="413233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>
                  <a:stCxn id="107" idx="7"/>
                  <a:endCxn id="116" idx="2"/>
                </p:cNvCxnSpPr>
                <p:nvPr/>
              </p:nvCxnSpPr>
              <p:spPr>
                <a:xfrm rot="5400000" flipH="1" flipV="1">
                  <a:off x="6758986" y="2572149"/>
                  <a:ext cx="95346" cy="59619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>
                  <a:stCxn id="124" idx="6"/>
                  <a:endCxn id="125" idx="3"/>
                </p:cNvCxnSpPr>
                <p:nvPr/>
              </p:nvCxnSpPr>
              <p:spPr>
                <a:xfrm>
                  <a:off x="5325572" y="3165472"/>
                  <a:ext cx="1424665" cy="1261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8" name="Group 223"/>
                <p:cNvGrpSpPr/>
                <p:nvPr/>
              </p:nvGrpSpPr>
              <p:grpSpPr>
                <a:xfrm>
                  <a:off x="2936787" y="2479672"/>
                  <a:ext cx="5514762" cy="796928"/>
                  <a:chOff x="2936787" y="2479672"/>
                  <a:chExt cx="5514762" cy="796928"/>
                </a:xfrm>
              </p:grpSpPr>
              <p:grpSp>
                <p:nvGrpSpPr>
                  <p:cNvPr id="99" name="Group 222"/>
                  <p:cNvGrpSpPr/>
                  <p:nvPr/>
                </p:nvGrpSpPr>
                <p:grpSpPr>
                  <a:xfrm>
                    <a:off x="2936787" y="2479672"/>
                    <a:ext cx="5514762" cy="796928"/>
                    <a:chOff x="2936787" y="2479672"/>
                    <a:chExt cx="5514762" cy="796928"/>
                  </a:xfrm>
                </p:grpSpPr>
                <p:grpSp>
                  <p:nvGrpSpPr>
                    <p:cNvPr id="105" name="Group 154"/>
                    <p:cNvGrpSpPr/>
                    <p:nvPr/>
                  </p:nvGrpSpPr>
                  <p:grpSpPr>
                    <a:xfrm>
                      <a:off x="2936787" y="2479672"/>
                      <a:ext cx="5514762" cy="762000"/>
                      <a:chOff x="1946187" y="1489072"/>
                      <a:chExt cx="5514762" cy="762000"/>
                    </a:xfrm>
                  </p:grpSpPr>
                  <p:sp>
                    <p:nvSpPr>
                      <p:cNvPr id="118" name="Oval 117"/>
                      <p:cNvSpPr/>
                      <p:nvPr/>
                    </p:nvSpPr>
                    <p:spPr>
                      <a:xfrm>
                        <a:off x="1946187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19" name="Oval 118"/>
                      <p:cNvSpPr/>
                      <p:nvPr/>
                    </p:nvSpPr>
                    <p:spPr>
                      <a:xfrm>
                        <a:off x="32766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20" name="Oval 119"/>
                      <p:cNvSpPr/>
                      <p:nvPr/>
                    </p:nvSpPr>
                    <p:spPr>
                      <a:xfrm>
                        <a:off x="3733800" y="15240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21" name="Oval 120"/>
                      <p:cNvSpPr/>
                      <p:nvPr/>
                    </p:nvSpPr>
                    <p:spPr>
                      <a:xfrm>
                        <a:off x="2095043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22" name="Oval 121"/>
                      <p:cNvSpPr/>
                      <p:nvPr/>
                    </p:nvSpPr>
                    <p:spPr>
                      <a:xfrm>
                        <a:off x="4800600" y="17526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23" name="Oval 122"/>
                      <p:cNvSpPr/>
                      <p:nvPr/>
                    </p:nvSpPr>
                    <p:spPr>
                      <a:xfrm>
                        <a:off x="6263012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24" name="Oval 123"/>
                      <p:cNvSpPr/>
                      <p:nvPr/>
                    </p:nvSpPr>
                    <p:spPr>
                      <a:xfrm>
                        <a:off x="4030171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25" name="Oval 124"/>
                      <p:cNvSpPr/>
                      <p:nvPr/>
                    </p:nvSpPr>
                    <p:spPr>
                      <a:xfrm>
                        <a:off x="57150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26" name="Oval 125"/>
                      <p:cNvSpPr/>
                      <p:nvPr/>
                    </p:nvSpPr>
                    <p:spPr>
                      <a:xfrm>
                        <a:off x="7156149" y="19462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cxnSp>
                    <p:nvCxnSpPr>
                      <p:cNvPr id="127" name="Straight Connector 126"/>
                      <p:cNvCxnSpPr>
                        <a:stCxn id="121" idx="0"/>
                        <a:endCxn id="118" idx="3"/>
                      </p:cNvCxnSpPr>
                      <p:nvPr/>
                    </p:nvCxnSpPr>
                    <p:spPr>
                      <a:xfrm rot="16200000" flipV="1">
                        <a:off x="1879375" y="1730603"/>
                        <a:ext cx="479518" cy="256619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8" name="Straight Connector 127"/>
                      <p:cNvCxnSpPr>
                        <a:stCxn id="121" idx="5"/>
                        <a:endCxn id="119" idx="3"/>
                      </p:cNvCxnSpPr>
                      <p:nvPr/>
                    </p:nvCxnSpPr>
                    <p:spPr>
                      <a:xfrm rot="5400000" flipH="1" flipV="1">
                        <a:off x="2817585" y="1725103"/>
                        <a:ext cx="41272" cy="96603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9" name="Straight Connector 128"/>
                      <p:cNvCxnSpPr>
                        <a:stCxn id="120" idx="2"/>
                        <a:endCxn id="118" idx="6"/>
                      </p:cNvCxnSpPr>
                      <p:nvPr/>
                    </p:nvCxnSpPr>
                    <p:spPr>
                      <a:xfrm rot="10800000">
                        <a:off x="2250988" y="1565272"/>
                        <a:ext cx="14828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0" name="Straight Connector 129"/>
                      <p:cNvCxnSpPr>
                        <a:stCxn id="106" idx="0"/>
                        <a:endCxn id="110" idx="4"/>
                      </p:cNvCxnSpPr>
                      <p:nvPr/>
                    </p:nvCxnSpPr>
                    <p:spPr>
                      <a:xfrm rot="16200000" flipV="1">
                        <a:off x="2952738" y="1680458"/>
                        <a:ext cx="152400" cy="744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1" name="Straight Connector 130"/>
                      <p:cNvCxnSpPr>
                        <a:stCxn id="124" idx="0"/>
                        <a:endCxn id="120" idx="4"/>
                      </p:cNvCxnSpPr>
                      <p:nvPr/>
                    </p:nvCxnSpPr>
                    <p:spPr>
                      <a:xfrm rot="16200000" flipV="1">
                        <a:off x="3823251" y="1739350"/>
                        <a:ext cx="422272" cy="29637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2" name="Straight Connector 131"/>
                      <p:cNvCxnSpPr>
                        <a:stCxn id="119" idx="6"/>
                        <a:endCxn id="124" idx="3"/>
                      </p:cNvCxnSpPr>
                      <p:nvPr/>
                    </p:nvCxnSpPr>
                    <p:spPr>
                      <a:xfrm>
                        <a:off x="3581400" y="2133600"/>
                        <a:ext cx="493409" cy="95154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3" name="Straight Connector 132"/>
                      <p:cNvCxnSpPr>
                        <a:stCxn id="124" idx="7"/>
                        <a:endCxn id="122" idx="3"/>
                      </p:cNvCxnSpPr>
                      <p:nvPr/>
                    </p:nvCxnSpPr>
                    <p:spPr>
                      <a:xfrm rot="5400000" flipH="1" flipV="1">
                        <a:off x="4448632" y="1724385"/>
                        <a:ext cx="238308" cy="554903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4" name="Straight Connector 133"/>
                      <p:cNvCxnSpPr>
                        <a:stCxn id="125" idx="2"/>
                        <a:endCxn id="122" idx="6"/>
                      </p:cNvCxnSpPr>
                      <p:nvPr/>
                    </p:nvCxnSpPr>
                    <p:spPr>
                      <a:xfrm rot="10800000">
                        <a:off x="5105400" y="1828800"/>
                        <a:ext cx="609600" cy="30480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5" name="Straight Connector 134"/>
                      <p:cNvCxnSpPr>
                        <a:stCxn id="120" idx="6"/>
                        <a:endCxn id="123" idx="2"/>
                      </p:cNvCxnSpPr>
                      <p:nvPr/>
                    </p:nvCxnSpPr>
                    <p:spPr>
                      <a:xfrm flipV="1">
                        <a:off x="4038600" y="1565272"/>
                        <a:ext cx="22244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6" name="Straight Connector 135"/>
                      <p:cNvCxnSpPr>
                        <a:stCxn id="125" idx="6"/>
                        <a:endCxn id="123" idx="4"/>
                      </p:cNvCxnSpPr>
                      <p:nvPr/>
                    </p:nvCxnSpPr>
                    <p:spPr>
                      <a:xfrm flipV="1">
                        <a:off x="6019800" y="1641472"/>
                        <a:ext cx="395612" cy="4921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7" name="Straight Connector 136"/>
                      <p:cNvCxnSpPr>
                        <a:stCxn id="123" idx="5"/>
                        <a:endCxn id="126" idx="3"/>
                      </p:cNvCxnSpPr>
                      <p:nvPr/>
                    </p:nvCxnSpPr>
                    <p:spPr>
                      <a:xfrm rot="16200000" flipH="1">
                        <a:off x="6633379" y="1508948"/>
                        <a:ext cx="457200" cy="67761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38" name="Straight Connector 137"/>
                      <p:cNvCxnSpPr>
                        <a:stCxn id="125" idx="6"/>
                        <a:endCxn id="126" idx="3"/>
                      </p:cNvCxnSpPr>
                      <p:nvPr/>
                    </p:nvCxnSpPr>
                    <p:spPr>
                      <a:xfrm flipV="1">
                        <a:off x="6019800" y="2076354"/>
                        <a:ext cx="1180985" cy="57246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6" name="Oval 105"/>
                    <p:cNvSpPr/>
                    <p:nvPr/>
                  </p:nvSpPr>
                  <p:spPr>
                    <a:xfrm>
                      <a:off x="3904351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07" name="Oval 106"/>
                    <p:cNvSpPr/>
                    <p:nvPr/>
                  </p:nvSpPr>
                  <p:spPr>
                    <a:xfrm>
                      <a:off x="6248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08" name="Oval 107"/>
                    <p:cNvSpPr/>
                    <p:nvPr/>
                  </p:nvSpPr>
                  <p:spPr>
                    <a:xfrm>
                      <a:off x="29367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09" name="Oval 108"/>
                    <p:cNvSpPr/>
                    <p:nvPr/>
                  </p:nvSpPr>
                  <p:spPr>
                    <a:xfrm>
                      <a:off x="3657600" y="31242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10" name="Oval 109"/>
                    <p:cNvSpPr/>
                    <p:nvPr/>
                  </p:nvSpPr>
                  <p:spPr>
                    <a:xfrm>
                      <a:off x="382992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11" name="Oval 110"/>
                    <p:cNvSpPr/>
                    <p:nvPr/>
                  </p:nvSpPr>
                  <p:spPr>
                    <a:xfrm>
                      <a:off x="47974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12" name="Oval 111"/>
                    <p:cNvSpPr/>
                    <p:nvPr/>
                  </p:nvSpPr>
                  <p:spPr>
                    <a:xfrm>
                      <a:off x="5334000" y="2514600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13" name="Oval 112"/>
                    <p:cNvSpPr/>
                    <p:nvPr/>
                  </p:nvSpPr>
                  <p:spPr>
                    <a:xfrm>
                      <a:off x="6583759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14" name="Oval 113"/>
                    <p:cNvSpPr/>
                    <p:nvPr/>
                  </p:nvSpPr>
                  <p:spPr>
                    <a:xfrm>
                      <a:off x="606276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15" name="Oval 114"/>
                    <p:cNvSpPr/>
                    <p:nvPr/>
                  </p:nvSpPr>
                  <p:spPr>
                    <a:xfrm>
                      <a:off x="5486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16" name="Oval 115"/>
                    <p:cNvSpPr/>
                    <p:nvPr/>
                  </p:nvSpPr>
                  <p:spPr>
                    <a:xfrm>
                      <a:off x="7104756" y="2708272"/>
                      <a:ext cx="304800" cy="2286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17" name="Oval 116"/>
                    <p:cNvSpPr/>
                    <p:nvPr/>
                  </p:nvSpPr>
                  <p:spPr>
                    <a:xfrm>
                      <a:off x="7700180" y="2784472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</p:grpSp>
              <p:cxnSp>
                <p:nvCxnSpPr>
                  <p:cNvPr id="100" name="Straight Connector 99"/>
                  <p:cNvCxnSpPr>
                    <a:stCxn id="108" idx="6"/>
                    <a:endCxn id="106" idx="2"/>
                  </p:cNvCxnSpPr>
                  <p:nvPr/>
                </p:nvCxnSpPr>
                <p:spPr>
                  <a:xfrm>
                    <a:off x="3241587" y="2860672"/>
                    <a:ext cx="662764" cy="0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/>
                  <p:cNvCxnSpPr>
                    <a:stCxn id="108" idx="5"/>
                    <a:endCxn id="109" idx="1"/>
                  </p:cNvCxnSpPr>
                  <p:nvPr/>
                </p:nvCxnSpPr>
                <p:spPr>
                  <a:xfrm rot="16200000" flipH="1">
                    <a:off x="3333611" y="2777892"/>
                    <a:ext cx="231964" cy="505287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Straight Connector 101"/>
                  <p:cNvCxnSpPr>
                    <a:stCxn id="109" idx="7"/>
                    <a:endCxn id="106" idx="4"/>
                  </p:cNvCxnSpPr>
                  <p:nvPr/>
                </p:nvCxnSpPr>
                <p:spPr>
                  <a:xfrm rot="5400000" flipH="1" flipV="1">
                    <a:off x="3882434" y="2972201"/>
                    <a:ext cx="209646" cy="138989"/>
                  </a:xfrm>
                  <a:prstGeom prst="line">
                    <a:avLst/>
                  </a:prstGeom>
                  <a:ln w="3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3" name="Straight Connector 102"/>
                  <p:cNvCxnSpPr>
                    <a:stCxn id="106" idx="6"/>
                    <a:endCxn id="111" idx="3"/>
                  </p:cNvCxnSpPr>
                  <p:nvPr/>
                </p:nvCxnSpPr>
                <p:spPr>
                  <a:xfrm>
                    <a:off x="4209151" y="2860672"/>
                    <a:ext cx="632973" cy="53882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4" name="Straight Connector 103"/>
                  <p:cNvCxnSpPr>
                    <a:stCxn id="119" idx="6"/>
                    <a:endCxn id="111" idx="3"/>
                  </p:cNvCxnSpPr>
                  <p:nvPr/>
                </p:nvCxnSpPr>
                <p:spPr>
                  <a:xfrm flipV="1">
                    <a:off x="4572000" y="2914554"/>
                    <a:ext cx="270125" cy="209646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139" name="Group 303"/>
          <p:cNvGrpSpPr/>
          <p:nvPr/>
        </p:nvGrpSpPr>
        <p:grpSpPr>
          <a:xfrm>
            <a:off x="7498080" y="4191000"/>
            <a:ext cx="426720" cy="381000"/>
            <a:chOff x="6553200" y="1371600"/>
            <a:chExt cx="1066800" cy="914400"/>
          </a:xfrm>
        </p:grpSpPr>
        <p:sp>
          <p:nvSpPr>
            <p:cNvPr id="140" name="Rounded Rectangle 139"/>
            <p:cNvSpPr/>
            <p:nvPr/>
          </p:nvSpPr>
          <p:spPr>
            <a:xfrm>
              <a:off x="7391400" y="1371600"/>
              <a:ext cx="228600" cy="228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500" dirty="0">
                <a:solidFill>
                  <a:prstClr val="black"/>
                </a:solidFill>
              </a:endParaRPr>
            </a:p>
          </p:txBody>
        </p:sp>
        <p:grpSp>
          <p:nvGrpSpPr>
            <p:cNvPr id="141" name="Group 225"/>
            <p:cNvGrpSpPr/>
            <p:nvPr/>
          </p:nvGrpSpPr>
          <p:grpSpPr>
            <a:xfrm>
              <a:off x="6553200" y="1447800"/>
              <a:ext cx="1066800" cy="838200"/>
              <a:chOff x="1470005" y="1226899"/>
              <a:chExt cx="6401203" cy="2485516"/>
            </a:xfrm>
          </p:grpSpPr>
          <p:sp>
            <p:nvSpPr>
              <p:cNvPr id="142" name="Rectangle 141"/>
              <p:cNvSpPr/>
              <p:nvPr/>
            </p:nvSpPr>
            <p:spPr>
              <a:xfrm rot="21171009">
                <a:off x="1470005" y="1226899"/>
                <a:ext cx="6401203" cy="2485516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isometricOffAxis2Top">
                  <a:rot lat="18048692" lon="18917394" rev="2040503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43" name="Group 224"/>
              <p:cNvGrpSpPr/>
              <p:nvPr/>
            </p:nvGrpSpPr>
            <p:grpSpPr>
              <a:xfrm>
                <a:off x="1991001" y="2065099"/>
                <a:ext cx="5514762" cy="796928"/>
                <a:chOff x="2936787" y="2479672"/>
                <a:chExt cx="5514762" cy="796928"/>
              </a:xfrm>
            </p:grpSpPr>
            <p:cxnSp>
              <p:nvCxnSpPr>
                <p:cNvPr id="144" name="Straight Connector 143"/>
                <p:cNvCxnSpPr>
                  <a:stCxn id="164" idx="4"/>
                  <a:endCxn id="163" idx="6"/>
                </p:cNvCxnSpPr>
                <p:nvPr/>
              </p:nvCxnSpPr>
              <p:spPr>
                <a:xfrm rot="5400000">
                  <a:off x="5197508" y="2571780"/>
                  <a:ext cx="193672" cy="38411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>
                  <a:stCxn id="164" idx="4"/>
                  <a:endCxn id="167" idx="0"/>
                </p:cNvCxnSpPr>
                <p:nvPr/>
              </p:nvCxnSpPr>
              <p:spPr>
                <a:xfrm rot="16200000" flipH="1">
                  <a:off x="5448300" y="2705100"/>
                  <a:ext cx="228600" cy="152400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>
                  <a:stCxn id="165" idx="4"/>
                  <a:endCxn id="159" idx="0"/>
                </p:cNvCxnSpPr>
                <p:nvPr/>
              </p:nvCxnSpPr>
              <p:spPr>
                <a:xfrm rot="5400000">
                  <a:off x="6436716" y="2596156"/>
                  <a:ext cx="263528" cy="33536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>
                  <a:stCxn id="165" idx="4"/>
                  <a:endCxn id="168" idx="1"/>
                </p:cNvCxnSpPr>
                <p:nvPr/>
              </p:nvCxnSpPr>
              <p:spPr>
                <a:xfrm rot="16200000" flipH="1">
                  <a:off x="6887937" y="2480294"/>
                  <a:ext cx="109678" cy="413233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/>
                <p:cNvCxnSpPr>
                  <a:stCxn id="159" idx="7"/>
                  <a:endCxn id="168" idx="2"/>
                </p:cNvCxnSpPr>
                <p:nvPr/>
              </p:nvCxnSpPr>
              <p:spPr>
                <a:xfrm rot="5400000" flipH="1" flipV="1">
                  <a:off x="6758986" y="2572149"/>
                  <a:ext cx="95346" cy="59619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>
                  <a:stCxn id="176" idx="6"/>
                  <a:endCxn id="177" idx="3"/>
                </p:cNvCxnSpPr>
                <p:nvPr/>
              </p:nvCxnSpPr>
              <p:spPr>
                <a:xfrm>
                  <a:off x="5325572" y="3165472"/>
                  <a:ext cx="1424665" cy="1261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0" name="Group 223"/>
                <p:cNvGrpSpPr/>
                <p:nvPr/>
              </p:nvGrpSpPr>
              <p:grpSpPr>
                <a:xfrm>
                  <a:off x="2936787" y="2479672"/>
                  <a:ext cx="5514762" cy="796928"/>
                  <a:chOff x="2936787" y="2479672"/>
                  <a:chExt cx="5514762" cy="796928"/>
                </a:xfrm>
              </p:grpSpPr>
              <p:grpSp>
                <p:nvGrpSpPr>
                  <p:cNvPr id="151" name="Group 222"/>
                  <p:cNvGrpSpPr/>
                  <p:nvPr/>
                </p:nvGrpSpPr>
                <p:grpSpPr>
                  <a:xfrm>
                    <a:off x="2936787" y="2479672"/>
                    <a:ext cx="5514762" cy="796928"/>
                    <a:chOff x="2936787" y="2479672"/>
                    <a:chExt cx="5514762" cy="796928"/>
                  </a:xfrm>
                </p:grpSpPr>
                <p:grpSp>
                  <p:nvGrpSpPr>
                    <p:cNvPr id="157" name="Group 156"/>
                    <p:cNvGrpSpPr/>
                    <p:nvPr/>
                  </p:nvGrpSpPr>
                  <p:grpSpPr>
                    <a:xfrm>
                      <a:off x="2936787" y="2479672"/>
                      <a:ext cx="5514762" cy="762000"/>
                      <a:chOff x="1946187" y="1489072"/>
                      <a:chExt cx="5514762" cy="762000"/>
                    </a:xfrm>
                  </p:grpSpPr>
                  <p:sp>
                    <p:nvSpPr>
                      <p:cNvPr id="170" name="Oval 169"/>
                      <p:cNvSpPr/>
                      <p:nvPr/>
                    </p:nvSpPr>
                    <p:spPr>
                      <a:xfrm>
                        <a:off x="1946187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71" name="Oval 170"/>
                      <p:cNvSpPr/>
                      <p:nvPr/>
                    </p:nvSpPr>
                    <p:spPr>
                      <a:xfrm>
                        <a:off x="32766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72" name="Oval 171"/>
                      <p:cNvSpPr/>
                      <p:nvPr/>
                    </p:nvSpPr>
                    <p:spPr>
                      <a:xfrm>
                        <a:off x="3733800" y="15240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73" name="Oval 172"/>
                      <p:cNvSpPr/>
                      <p:nvPr/>
                    </p:nvSpPr>
                    <p:spPr>
                      <a:xfrm>
                        <a:off x="2095043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74" name="Oval 173"/>
                      <p:cNvSpPr/>
                      <p:nvPr/>
                    </p:nvSpPr>
                    <p:spPr>
                      <a:xfrm>
                        <a:off x="4800600" y="17526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75" name="Oval 174"/>
                      <p:cNvSpPr/>
                      <p:nvPr/>
                    </p:nvSpPr>
                    <p:spPr>
                      <a:xfrm>
                        <a:off x="6263012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76" name="Oval 175"/>
                      <p:cNvSpPr/>
                      <p:nvPr/>
                    </p:nvSpPr>
                    <p:spPr>
                      <a:xfrm>
                        <a:off x="4030171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77" name="Oval 176"/>
                      <p:cNvSpPr/>
                      <p:nvPr/>
                    </p:nvSpPr>
                    <p:spPr>
                      <a:xfrm>
                        <a:off x="57150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178" name="Oval 177"/>
                      <p:cNvSpPr/>
                      <p:nvPr/>
                    </p:nvSpPr>
                    <p:spPr>
                      <a:xfrm>
                        <a:off x="7156149" y="19462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cxnSp>
                    <p:nvCxnSpPr>
                      <p:cNvPr id="179" name="Straight Connector 178"/>
                      <p:cNvCxnSpPr>
                        <a:stCxn id="173" idx="0"/>
                        <a:endCxn id="170" idx="3"/>
                      </p:cNvCxnSpPr>
                      <p:nvPr/>
                    </p:nvCxnSpPr>
                    <p:spPr>
                      <a:xfrm rot="16200000" flipV="1">
                        <a:off x="1879375" y="1730603"/>
                        <a:ext cx="479518" cy="256619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0" name="Straight Connector 179"/>
                      <p:cNvCxnSpPr>
                        <a:stCxn id="173" idx="5"/>
                        <a:endCxn id="171" idx="3"/>
                      </p:cNvCxnSpPr>
                      <p:nvPr/>
                    </p:nvCxnSpPr>
                    <p:spPr>
                      <a:xfrm rot="5400000" flipH="1" flipV="1">
                        <a:off x="2817585" y="1725103"/>
                        <a:ext cx="41272" cy="96603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1" name="Straight Connector 180"/>
                      <p:cNvCxnSpPr>
                        <a:stCxn id="172" idx="2"/>
                        <a:endCxn id="170" idx="6"/>
                      </p:cNvCxnSpPr>
                      <p:nvPr/>
                    </p:nvCxnSpPr>
                    <p:spPr>
                      <a:xfrm rot="10800000">
                        <a:off x="2250988" y="1565272"/>
                        <a:ext cx="14828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2" name="Straight Connector 181"/>
                      <p:cNvCxnSpPr>
                        <a:stCxn id="158" idx="0"/>
                        <a:endCxn id="162" idx="4"/>
                      </p:cNvCxnSpPr>
                      <p:nvPr/>
                    </p:nvCxnSpPr>
                    <p:spPr>
                      <a:xfrm rot="16200000" flipV="1">
                        <a:off x="2952738" y="1680458"/>
                        <a:ext cx="152400" cy="744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3" name="Straight Connector 182"/>
                      <p:cNvCxnSpPr>
                        <a:stCxn id="176" idx="0"/>
                        <a:endCxn id="172" idx="4"/>
                      </p:cNvCxnSpPr>
                      <p:nvPr/>
                    </p:nvCxnSpPr>
                    <p:spPr>
                      <a:xfrm rot="16200000" flipV="1">
                        <a:off x="3823251" y="1739350"/>
                        <a:ext cx="422272" cy="29637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4" name="Straight Connector 183"/>
                      <p:cNvCxnSpPr>
                        <a:stCxn id="171" idx="6"/>
                        <a:endCxn id="176" idx="3"/>
                      </p:cNvCxnSpPr>
                      <p:nvPr/>
                    </p:nvCxnSpPr>
                    <p:spPr>
                      <a:xfrm>
                        <a:off x="3581400" y="2133600"/>
                        <a:ext cx="493409" cy="95154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5" name="Straight Connector 184"/>
                      <p:cNvCxnSpPr>
                        <a:stCxn id="176" idx="7"/>
                        <a:endCxn id="174" idx="3"/>
                      </p:cNvCxnSpPr>
                      <p:nvPr/>
                    </p:nvCxnSpPr>
                    <p:spPr>
                      <a:xfrm rot="5400000" flipH="1" flipV="1">
                        <a:off x="4448632" y="1724385"/>
                        <a:ext cx="238308" cy="554903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6" name="Straight Connector 185"/>
                      <p:cNvCxnSpPr>
                        <a:stCxn id="177" idx="2"/>
                        <a:endCxn id="174" idx="6"/>
                      </p:cNvCxnSpPr>
                      <p:nvPr/>
                    </p:nvCxnSpPr>
                    <p:spPr>
                      <a:xfrm rot="10800000">
                        <a:off x="5105400" y="1828800"/>
                        <a:ext cx="609600" cy="30480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7" name="Straight Connector 186"/>
                      <p:cNvCxnSpPr>
                        <a:stCxn id="172" idx="6"/>
                        <a:endCxn id="175" idx="2"/>
                      </p:cNvCxnSpPr>
                      <p:nvPr/>
                    </p:nvCxnSpPr>
                    <p:spPr>
                      <a:xfrm flipV="1">
                        <a:off x="4038600" y="1565272"/>
                        <a:ext cx="22244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8" name="Straight Connector 187"/>
                      <p:cNvCxnSpPr>
                        <a:stCxn id="177" idx="6"/>
                        <a:endCxn id="175" idx="4"/>
                      </p:cNvCxnSpPr>
                      <p:nvPr/>
                    </p:nvCxnSpPr>
                    <p:spPr>
                      <a:xfrm flipV="1">
                        <a:off x="6019800" y="1641472"/>
                        <a:ext cx="395612" cy="4921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9" name="Straight Connector 188"/>
                      <p:cNvCxnSpPr>
                        <a:stCxn id="175" idx="5"/>
                        <a:endCxn id="178" idx="3"/>
                      </p:cNvCxnSpPr>
                      <p:nvPr/>
                    </p:nvCxnSpPr>
                    <p:spPr>
                      <a:xfrm rot="16200000" flipH="1">
                        <a:off x="6633379" y="1508948"/>
                        <a:ext cx="457200" cy="67761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90" name="Straight Connector 189"/>
                      <p:cNvCxnSpPr>
                        <a:stCxn id="177" idx="6"/>
                        <a:endCxn id="178" idx="3"/>
                      </p:cNvCxnSpPr>
                      <p:nvPr/>
                    </p:nvCxnSpPr>
                    <p:spPr>
                      <a:xfrm flipV="1">
                        <a:off x="6019800" y="2076354"/>
                        <a:ext cx="1180985" cy="57246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58" name="Oval 157"/>
                    <p:cNvSpPr/>
                    <p:nvPr/>
                  </p:nvSpPr>
                  <p:spPr>
                    <a:xfrm>
                      <a:off x="3904351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59" name="Oval 158"/>
                    <p:cNvSpPr/>
                    <p:nvPr/>
                  </p:nvSpPr>
                  <p:spPr>
                    <a:xfrm>
                      <a:off x="6248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0" name="Oval 159"/>
                    <p:cNvSpPr/>
                    <p:nvPr/>
                  </p:nvSpPr>
                  <p:spPr>
                    <a:xfrm>
                      <a:off x="29367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1" name="Oval 160"/>
                    <p:cNvSpPr/>
                    <p:nvPr/>
                  </p:nvSpPr>
                  <p:spPr>
                    <a:xfrm>
                      <a:off x="3657600" y="31242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2" name="Oval 161"/>
                    <p:cNvSpPr/>
                    <p:nvPr/>
                  </p:nvSpPr>
                  <p:spPr>
                    <a:xfrm>
                      <a:off x="382992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3" name="Oval 162"/>
                    <p:cNvSpPr/>
                    <p:nvPr/>
                  </p:nvSpPr>
                  <p:spPr>
                    <a:xfrm>
                      <a:off x="47974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4" name="Oval 163"/>
                    <p:cNvSpPr/>
                    <p:nvPr/>
                  </p:nvSpPr>
                  <p:spPr>
                    <a:xfrm>
                      <a:off x="5334000" y="2514600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5" name="Oval 164"/>
                    <p:cNvSpPr/>
                    <p:nvPr/>
                  </p:nvSpPr>
                  <p:spPr>
                    <a:xfrm>
                      <a:off x="6583759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6" name="Oval 165"/>
                    <p:cNvSpPr/>
                    <p:nvPr/>
                  </p:nvSpPr>
                  <p:spPr>
                    <a:xfrm>
                      <a:off x="606276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7" name="Oval 166"/>
                    <p:cNvSpPr/>
                    <p:nvPr/>
                  </p:nvSpPr>
                  <p:spPr>
                    <a:xfrm>
                      <a:off x="5486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8" name="Oval 167"/>
                    <p:cNvSpPr/>
                    <p:nvPr/>
                  </p:nvSpPr>
                  <p:spPr>
                    <a:xfrm>
                      <a:off x="7104756" y="2708272"/>
                      <a:ext cx="304800" cy="2286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69" name="Oval 168"/>
                    <p:cNvSpPr/>
                    <p:nvPr/>
                  </p:nvSpPr>
                  <p:spPr>
                    <a:xfrm>
                      <a:off x="7700180" y="2784472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</p:grpSp>
              <p:cxnSp>
                <p:nvCxnSpPr>
                  <p:cNvPr id="152" name="Straight Connector 151"/>
                  <p:cNvCxnSpPr>
                    <a:stCxn id="160" idx="6"/>
                    <a:endCxn id="158" idx="2"/>
                  </p:cNvCxnSpPr>
                  <p:nvPr/>
                </p:nvCxnSpPr>
                <p:spPr>
                  <a:xfrm>
                    <a:off x="3241587" y="2860672"/>
                    <a:ext cx="662764" cy="0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/>
                  <p:cNvCxnSpPr>
                    <a:stCxn id="160" idx="5"/>
                    <a:endCxn id="161" idx="1"/>
                  </p:cNvCxnSpPr>
                  <p:nvPr/>
                </p:nvCxnSpPr>
                <p:spPr>
                  <a:xfrm rot="16200000" flipH="1">
                    <a:off x="3333611" y="2777892"/>
                    <a:ext cx="231964" cy="505287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/>
                  <p:cNvCxnSpPr>
                    <a:stCxn id="161" idx="7"/>
                    <a:endCxn id="158" idx="4"/>
                  </p:cNvCxnSpPr>
                  <p:nvPr/>
                </p:nvCxnSpPr>
                <p:spPr>
                  <a:xfrm rot="5400000" flipH="1" flipV="1">
                    <a:off x="3882434" y="2972201"/>
                    <a:ext cx="209646" cy="138989"/>
                  </a:xfrm>
                  <a:prstGeom prst="line">
                    <a:avLst/>
                  </a:prstGeom>
                  <a:ln w="3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Straight Connector 154"/>
                  <p:cNvCxnSpPr>
                    <a:stCxn id="158" idx="6"/>
                    <a:endCxn id="163" idx="3"/>
                  </p:cNvCxnSpPr>
                  <p:nvPr/>
                </p:nvCxnSpPr>
                <p:spPr>
                  <a:xfrm>
                    <a:off x="4209151" y="2860672"/>
                    <a:ext cx="632973" cy="53882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/>
                  <p:cNvCxnSpPr>
                    <a:stCxn id="171" idx="6"/>
                    <a:endCxn id="163" idx="3"/>
                  </p:cNvCxnSpPr>
                  <p:nvPr/>
                </p:nvCxnSpPr>
                <p:spPr>
                  <a:xfrm flipV="1">
                    <a:off x="4572000" y="2914554"/>
                    <a:ext cx="270125" cy="209646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191" name="Group 358"/>
          <p:cNvGrpSpPr/>
          <p:nvPr/>
        </p:nvGrpSpPr>
        <p:grpSpPr>
          <a:xfrm>
            <a:off x="7040880" y="3048000"/>
            <a:ext cx="426720" cy="381000"/>
            <a:chOff x="6553200" y="1371600"/>
            <a:chExt cx="1066800" cy="914400"/>
          </a:xfrm>
        </p:grpSpPr>
        <p:sp>
          <p:nvSpPr>
            <p:cNvPr id="192" name="Rounded Rectangle 191"/>
            <p:cNvSpPr/>
            <p:nvPr/>
          </p:nvSpPr>
          <p:spPr>
            <a:xfrm>
              <a:off x="7391400" y="1371600"/>
              <a:ext cx="228600" cy="228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500" dirty="0">
                <a:solidFill>
                  <a:prstClr val="black"/>
                </a:solidFill>
              </a:endParaRPr>
            </a:p>
          </p:txBody>
        </p:sp>
        <p:grpSp>
          <p:nvGrpSpPr>
            <p:cNvPr id="193" name="Group 225"/>
            <p:cNvGrpSpPr/>
            <p:nvPr/>
          </p:nvGrpSpPr>
          <p:grpSpPr>
            <a:xfrm>
              <a:off x="6553200" y="1447800"/>
              <a:ext cx="1066800" cy="838200"/>
              <a:chOff x="1470005" y="1226899"/>
              <a:chExt cx="6401203" cy="2485516"/>
            </a:xfrm>
          </p:grpSpPr>
          <p:sp>
            <p:nvSpPr>
              <p:cNvPr id="194" name="Rectangle 193"/>
              <p:cNvSpPr/>
              <p:nvPr/>
            </p:nvSpPr>
            <p:spPr>
              <a:xfrm rot="21171009">
                <a:off x="1470005" y="1226899"/>
                <a:ext cx="6401203" cy="2485516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isometricOffAxis2Top">
                  <a:rot lat="18048692" lon="18917394" rev="2040503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95" name="Group 224"/>
              <p:cNvGrpSpPr/>
              <p:nvPr/>
            </p:nvGrpSpPr>
            <p:grpSpPr>
              <a:xfrm>
                <a:off x="1991001" y="2065099"/>
                <a:ext cx="5514762" cy="796928"/>
                <a:chOff x="2936787" y="2479672"/>
                <a:chExt cx="5514762" cy="796928"/>
              </a:xfrm>
            </p:grpSpPr>
            <p:cxnSp>
              <p:nvCxnSpPr>
                <p:cNvPr id="196" name="Straight Connector 195"/>
                <p:cNvCxnSpPr>
                  <a:stCxn id="216" idx="4"/>
                  <a:endCxn id="215" idx="6"/>
                </p:cNvCxnSpPr>
                <p:nvPr/>
              </p:nvCxnSpPr>
              <p:spPr>
                <a:xfrm rot="5400000">
                  <a:off x="5197508" y="2571780"/>
                  <a:ext cx="193672" cy="38411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/>
                <p:cNvCxnSpPr>
                  <a:stCxn id="216" idx="4"/>
                  <a:endCxn id="219" idx="0"/>
                </p:cNvCxnSpPr>
                <p:nvPr/>
              </p:nvCxnSpPr>
              <p:spPr>
                <a:xfrm rot="16200000" flipH="1">
                  <a:off x="5448300" y="2705100"/>
                  <a:ext cx="228600" cy="152400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>
                  <a:stCxn id="217" idx="4"/>
                  <a:endCxn id="211" idx="0"/>
                </p:cNvCxnSpPr>
                <p:nvPr/>
              </p:nvCxnSpPr>
              <p:spPr>
                <a:xfrm rot="5400000">
                  <a:off x="6436716" y="2596156"/>
                  <a:ext cx="263528" cy="33536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>
                  <a:stCxn id="217" idx="4"/>
                  <a:endCxn id="220" idx="1"/>
                </p:cNvCxnSpPr>
                <p:nvPr/>
              </p:nvCxnSpPr>
              <p:spPr>
                <a:xfrm rot="16200000" flipH="1">
                  <a:off x="6887937" y="2480294"/>
                  <a:ext cx="109678" cy="413233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>
                  <a:stCxn id="211" idx="7"/>
                  <a:endCxn id="220" idx="2"/>
                </p:cNvCxnSpPr>
                <p:nvPr/>
              </p:nvCxnSpPr>
              <p:spPr>
                <a:xfrm rot="5400000" flipH="1" flipV="1">
                  <a:off x="6758986" y="2572149"/>
                  <a:ext cx="95346" cy="59619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/>
                <p:cNvCxnSpPr>
                  <a:stCxn id="228" idx="6"/>
                  <a:endCxn id="229" idx="3"/>
                </p:cNvCxnSpPr>
                <p:nvPr/>
              </p:nvCxnSpPr>
              <p:spPr>
                <a:xfrm>
                  <a:off x="5325572" y="3165472"/>
                  <a:ext cx="1424665" cy="1261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2" name="Group 223"/>
                <p:cNvGrpSpPr/>
                <p:nvPr/>
              </p:nvGrpSpPr>
              <p:grpSpPr>
                <a:xfrm>
                  <a:off x="2936787" y="2479672"/>
                  <a:ext cx="5514762" cy="796928"/>
                  <a:chOff x="2936787" y="2479672"/>
                  <a:chExt cx="5514762" cy="796928"/>
                </a:xfrm>
              </p:grpSpPr>
              <p:grpSp>
                <p:nvGrpSpPr>
                  <p:cNvPr id="203" name="Group 222"/>
                  <p:cNvGrpSpPr/>
                  <p:nvPr/>
                </p:nvGrpSpPr>
                <p:grpSpPr>
                  <a:xfrm>
                    <a:off x="2936787" y="2479672"/>
                    <a:ext cx="5514762" cy="796928"/>
                    <a:chOff x="2936787" y="2479672"/>
                    <a:chExt cx="5514762" cy="796928"/>
                  </a:xfrm>
                </p:grpSpPr>
                <p:grpSp>
                  <p:nvGrpSpPr>
                    <p:cNvPr id="209" name="Group 154"/>
                    <p:cNvGrpSpPr/>
                    <p:nvPr/>
                  </p:nvGrpSpPr>
                  <p:grpSpPr>
                    <a:xfrm>
                      <a:off x="2936787" y="2479672"/>
                      <a:ext cx="5514762" cy="762000"/>
                      <a:chOff x="1946187" y="1489072"/>
                      <a:chExt cx="5514762" cy="762000"/>
                    </a:xfrm>
                  </p:grpSpPr>
                  <p:sp>
                    <p:nvSpPr>
                      <p:cNvPr id="222" name="Oval 221"/>
                      <p:cNvSpPr/>
                      <p:nvPr/>
                    </p:nvSpPr>
                    <p:spPr>
                      <a:xfrm>
                        <a:off x="1946187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23" name="Oval 222"/>
                      <p:cNvSpPr/>
                      <p:nvPr/>
                    </p:nvSpPr>
                    <p:spPr>
                      <a:xfrm>
                        <a:off x="32766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24" name="Oval 223"/>
                      <p:cNvSpPr/>
                      <p:nvPr/>
                    </p:nvSpPr>
                    <p:spPr>
                      <a:xfrm>
                        <a:off x="3733800" y="15240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25" name="Oval 224"/>
                      <p:cNvSpPr/>
                      <p:nvPr/>
                    </p:nvSpPr>
                    <p:spPr>
                      <a:xfrm>
                        <a:off x="2095043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26" name="Oval 225"/>
                      <p:cNvSpPr/>
                      <p:nvPr/>
                    </p:nvSpPr>
                    <p:spPr>
                      <a:xfrm>
                        <a:off x="4800600" y="17526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27" name="Oval 226"/>
                      <p:cNvSpPr/>
                      <p:nvPr/>
                    </p:nvSpPr>
                    <p:spPr>
                      <a:xfrm>
                        <a:off x="6263012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28" name="Oval 227"/>
                      <p:cNvSpPr/>
                      <p:nvPr/>
                    </p:nvSpPr>
                    <p:spPr>
                      <a:xfrm>
                        <a:off x="4030171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29" name="Oval 228"/>
                      <p:cNvSpPr/>
                      <p:nvPr/>
                    </p:nvSpPr>
                    <p:spPr>
                      <a:xfrm>
                        <a:off x="57150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30" name="Oval 229"/>
                      <p:cNvSpPr/>
                      <p:nvPr/>
                    </p:nvSpPr>
                    <p:spPr>
                      <a:xfrm>
                        <a:off x="7156149" y="19462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cxnSp>
                    <p:nvCxnSpPr>
                      <p:cNvPr id="231" name="Straight Connector 230"/>
                      <p:cNvCxnSpPr>
                        <a:stCxn id="225" idx="0"/>
                        <a:endCxn id="222" idx="3"/>
                      </p:cNvCxnSpPr>
                      <p:nvPr/>
                    </p:nvCxnSpPr>
                    <p:spPr>
                      <a:xfrm rot="16200000" flipV="1">
                        <a:off x="1879375" y="1730603"/>
                        <a:ext cx="479518" cy="256619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2" name="Straight Connector 231"/>
                      <p:cNvCxnSpPr>
                        <a:stCxn id="225" idx="5"/>
                        <a:endCxn id="223" idx="3"/>
                      </p:cNvCxnSpPr>
                      <p:nvPr/>
                    </p:nvCxnSpPr>
                    <p:spPr>
                      <a:xfrm rot="5400000" flipH="1" flipV="1">
                        <a:off x="2817585" y="1725103"/>
                        <a:ext cx="41272" cy="96603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3" name="Straight Connector 232"/>
                      <p:cNvCxnSpPr>
                        <a:stCxn id="224" idx="2"/>
                        <a:endCxn id="222" idx="6"/>
                      </p:cNvCxnSpPr>
                      <p:nvPr/>
                    </p:nvCxnSpPr>
                    <p:spPr>
                      <a:xfrm rot="10800000">
                        <a:off x="2250988" y="1565272"/>
                        <a:ext cx="14828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4" name="Straight Connector 233"/>
                      <p:cNvCxnSpPr>
                        <a:stCxn id="210" idx="0"/>
                        <a:endCxn id="214" idx="4"/>
                      </p:cNvCxnSpPr>
                      <p:nvPr/>
                    </p:nvCxnSpPr>
                    <p:spPr>
                      <a:xfrm rot="16200000" flipV="1">
                        <a:off x="2952738" y="1680458"/>
                        <a:ext cx="152400" cy="744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5" name="Straight Connector 234"/>
                      <p:cNvCxnSpPr>
                        <a:stCxn id="228" idx="0"/>
                        <a:endCxn id="224" idx="4"/>
                      </p:cNvCxnSpPr>
                      <p:nvPr/>
                    </p:nvCxnSpPr>
                    <p:spPr>
                      <a:xfrm rot="16200000" flipV="1">
                        <a:off x="3823251" y="1739350"/>
                        <a:ext cx="422272" cy="29637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6" name="Straight Connector 235"/>
                      <p:cNvCxnSpPr>
                        <a:stCxn id="223" idx="6"/>
                        <a:endCxn id="228" idx="3"/>
                      </p:cNvCxnSpPr>
                      <p:nvPr/>
                    </p:nvCxnSpPr>
                    <p:spPr>
                      <a:xfrm>
                        <a:off x="3581400" y="2133600"/>
                        <a:ext cx="493409" cy="95154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7" name="Straight Connector 236"/>
                      <p:cNvCxnSpPr>
                        <a:stCxn id="228" idx="7"/>
                        <a:endCxn id="226" idx="3"/>
                      </p:cNvCxnSpPr>
                      <p:nvPr/>
                    </p:nvCxnSpPr>
                    <p:spPr>
                      <a:xfrm rot="5400000" flipH="1" flipV="1">
                        <a:off x="4448632" y="1724385"/>
                        <a:ext cx="238308" cy="554903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8" name="Straight Connector 237"/>
                      <p:cNvCxnSpPr>
                        <a:stCxn id="229" idx="2"/>
                        <a:endCxn id="226" idx="6"/>
                      </p:cNvCxnSpPr>
                      <p:nvPr/>
                    </p:nvCxnSpPr>
                    <p:spPr>
                      <a:xfrm rot="10800000">
                        <a:off x="5105400" y="1828800"/>
                        <a:ext cx="609600" cy="30480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9" name="Straight Connector 238"/>
                      <p:cNvCxnSpPr>
                        <a:stCxn id="224" idx="6"/>
                        <a:endCxn id="227" idx="2"/>
                      </p:cNvCxnSpPr>
                      <p:nvPr/>
                    </p:nvCxnSpPr>
                    <p:spPr>
                      <a:xfrm flipV="1">
                        <a:off x="4038600" y="1565272"/>
                        <a:ext cx="22244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0" name="Straight Connector 239"/>
                      <p:cNvCxnSpPr>
                        <a:stCxn id="229" idx="6"/>
                        <a:endCxn id="227" idx="4"/>
                      </p:cNvCxnSpPr>
                      <p:nvPr/>
                    </p:nvCxnSpPr>
                    <p:spPr>
                      <a:xfrm flipV="1">
                        <a:off x="6019800" y="1641472"/>
                        <a:ext cx="395612" cy="4921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1" name="Straight Connector 240"/>
                      <p:cNvCxnSpPr>
                        <a:stCxn id="227" idx="5"/>
                        <a:endCxn id="230" idx="3"/>
                      </p:cNvCxnSpPr>
                      <p:nvPr/>
                    </p:nvCxnSpPr>
                    <p:spPr>
                      <a:xfrm rot="16200000" flipH="1">
                        <a:off x="6633379" y="1508948"/>
                        <a:ext cx="457200" cy="67761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2" name="Straight Connector 241"/>
                      <p:cNvCxnSpPr>
                        <a:stCxn id="229" idx="6"/>
                        <a:endCxn id="230" idx="3"/>
                      </p:cNvCxnSpPr>
                      <p:nvPr/>
                    </p:nvCxnSpPr>
                    <p:spPr>
                      <a:xfrm flipV="1">
                        <a:off x="6019800" y="2076354"/>
                        <a:ext cx="1180985" cy="57246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10" name="Oval 209"/>
                    <p:cNvSpPr/>
                    <p:nvPr/>
                  </p:nvSpPr>
                  <p:spPr>
                    <a:xfrm>
                      <a:off x="3904351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11" name="Oval 210"/>
                    <p:cNvSpPr/>
                    <p:nvPr/>
                  </p:nvSpPr>
                  <p:spPr>
                    <a:xfrm>
                      <a:off x="6248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12" name="Oval 211"/>
                    <p:cNvSpPr/>
                    <p:nvPr/>
                  </p:nvSpPr>
                  <p:spPr>
                    <a:xfrm>
                      <a:off x="29367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13" name="Oval 212"/>
                    <p:cNvSpPr/>
                    <p:nvPr/>
                  </p:nvSpPr>
                  <p:spPr>
                    <a:xfrm>
                      <a:off x="3657600" y="31242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14" name="Oval 213"/>
                    <p:cNvSpPr/>
                    <p:nvPr/>
                  </p:nvSpPr>
                  <p:spPr>
                    <a:xfrm>
                      <a:off x="382992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15" name="Oval 214"/>
                    <p:cNvSpPr/>
                    <p:nvPr/>
                  </p:nvSpPr>
                  <p:spPr>
                    <a:xfrm>
                      <a:off x="47974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16" name="Oval 215"/>
                    <p:cNvSpPr/>
                    <p:nvPr/>
                  </p:nvSpPr>
                  <p:spPr>
                    <a:xfrm>
                      <a:off x="5334000" y="2514600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17" name="Oval 216"/>
                    <p:cNvSpPr/>
                    <p:nvPr/>
                  </p:nvSpPr>
                  <p:spPr>
                    <a:xfrm>
                      <a:off x="6583759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18" name="Oval 217"/>
                    <p:cNvSpPr/>
                    <p:nvPr/>
                  </p:nvSpPr>
                  <p:spPr>
                    <a:xfrm>
                      <a:off x="606276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19" name="Oval 218"/>
                    <p:cNvSpPr/>
                    <p:nvPr/>
                  </p:nvSpPr>
                  <p:spPr>
                    <a:xfrm>
                      <a:off x="5486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20" name="Oval 219"/>
                    <p:cNvSpPr/>
                    <p:nvPr/>
                  </p:nvSpPr>
                  <p:spPr>
                    <a:xfrm>
                      <a:off x="7104756" y="2708272"/>
                      <a:ext cx="304800" cy="2286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21" name="Oval 220"/>
                    <p:cNvSpPr/>
                    <p:nvPr/>
                  </p:nvSpPr>
                  <p:spPr>
                    <a:xfrm>
                      <a:off x="7700180" y="2784472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</p:grpSp>
              <p:cxnSp>
                <p:nvCxnSpPr>
                  <p:cNvPr id="204" name="Straight Connector 203"/>
                  <p:cNvCxnSpPr>
                    <a:stCxn id="212" idx="6"/>
                    <a:endCxn id="210" idx="2"/>
                  </p:cNvCxnSpPr>
                  <p:nvPr/>
                </p:nvCxnSpPr>
                <p:spPr>
                  <a:xfrm>
                    <a:off x="3241587" y="2860672"/>
                    <a:ext cx="662764" cy="0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/>
                  <p:cNvCxnSpPr>
                    <a:stCxn id="212" idx="5"/>
                    <a:endCxn id="213" idx="1"/>
                  </p:cNvCxnSpPr>
                  <p:nvPr/>
                </p:nvCxnSpPr>
                <p:spPr>
                  <a:xfrm rot="16200000" flipH="1">
                    <a:off x="3333611" y="2777892"/>
                    <a:ext cx="231964" cy="505287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/>
                  <p:cNvCxnSpPr>
                    <a:stCxn id="213" idx="7"/>
                    <a:endCxn id="210" idx="4"/>
                  </p:cNvCxnSpPr>
                  <p:nvPr/>
                </p:nvCxnSpPr>
                <p:spPr>
                  <a:xfrm rot="5400000" flipH="1" flipV="1">
                    <a:off x="3882434" y="2972201"/>
                    <a:ext cx="209646" cy="138989"/>
                  </a:xfrm>
                  <a:prstGeom prst="line">
                    <a:avLst/>
                  </a:prstGeom>
                  <a:ln w="3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/>
                  <p:cNvCxnSpPr>
                    <a:stCxn id="210" idx="6"/>
                    <a:endCxn id="215" idx="3"/>
                  </p:cNvCxnSpPr>
                  <p:nvPr/>
                </p:nvCxnSpPr>
                <p:spPr>
                  <a:xfrm>
                    <a:off x="4209151" y="2860672"/>
                    <a:ext cx="632973" cy="53882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/>
                  <p:cNvCxnSpPr>
                    <a:stCxn id="223" idx="6"/>
                    <a:endCxn id="215" idx="3"/>
                  </p:cNvCxnSpPr>
                  <p:nvPr/>
                </p:nvCxnSpPr>
                <p:spPr>
                  <a:xfrm flipV="1">
                    <a:off x="4572000" y="2914554"/>
                    <a:ext cx="270125" cy="209646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243" name="Group 413"/>
          <p:cNvGrpSpPr/>
          <p:nvPr/>
        </p:nvGrpSpPr>
        <p:grpSpPr>
          <a:xfrm>
            <a:off x="6431280" y="4114800"/>
            <a:ext cx="426720" cy="381000"/>
            <a:chOff x="6553200" y="1371600"/>
            <a:chExt cx="1066800" cy="914400"/>
          </a:xfrm>
        </p:grpSpPr>
        <p:sp>
          <p:nvSpPr>
            <p:cNvPr id="244" name="Rounded Rectangle 243"/>
            <p:cNvSpPr/>
            <p:nvPr/>
          </p:nvSpPr>
          <p:spPr>
            <a:xfrm>
              <a:off x="7391400" y="1371600"/>
              <a:ext cx="228600" cy="228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500" dirty="0">
                <a:solidFill>
                  <a:prstClr val="black"/>
                </a:solidFill>
              </a:endParaRPr>
            </a:p>
          </p:txBody>
        </p:sp>
        <p:grpSp>
          <p:nvGrpSpPr>
            <p:cNvPr id="245" name="Group 225"/>
            <p:cNvGrpSpPr/>
            <p:nvPr/>
          </p:nvGrpSpPr>
          <p:grpSpPr>
            <a:xfrm>
              <a:off x="6553200" y="1447800"/>
              <a:ext cx="1066800" cy="838200"/>
              <a:chOff x="1470005" y="1226899"/>
              <a:chExt cx="6401203" cy="2485516"/>
            </a:xfrm>
          </p:grpSpPr>
          <p:sp>
            <p:nvSpPr>
              <p:cNvPr id="246" name="Rectangle 245"/>
              <p:cNvSpPr/>
              <p:nvPr/>
            </p:nvSpPr>
            <p:spPr>
              <a:xfrm rot="21171009">
                <a:off x="1470005" y="1226899"/>
                <a:ext cx="6401203" cy="2485516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isometricOffAxis2Top">
                  <a:rot lat="18048692" lon="18917394" rev="2040503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47" name="Group 224"/>
              <p:cNvGrpSpPr/>
              <p:nvPr/>
            </p:nvGrpSpPr>
            <p:grpSpPr>
              <a:xfrm>
                <a:off x="1991001" y="2065099"/>
                <a:ext cx="5514762" cy="796928"/>
                <a:chOff x="2936787" y="2479672"/>
                <a:chExt cx="5514762" cy="796928"/>
              </a:xfrm>
            </p:grpSpPr>
            <p:cxnSp>
              <p:nvCxnSpPr>
                <p:cNvPr id="248" name="Straight Connector 247"/>
                <p:cNvCxnSpPr>
                  <a:stCxn id="268" idx="4"/>
                  <a:endCxn id="267" idx="6"/>
                </p:cNvCxnSpPr>
                <p:nvPr/>
              </p:nvCxnSpPr>
              <p:spPr>
                <a:xfrm rot="5400000">
                  <a:off x="5197508" y="2571780"/>
                  <a:ext cx="193672" cy="38411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/>
                <p:cNvCxnSpPr>
                  <a:stCxn id="268" idx="4"/>
                  <a:endCxn id="271" idx="0"/>
                </p:cNvCxnSpPr>
                <p:nvPr/>
              </p:nvCxnSpPr>
              <p:spPr>
                <a:xfrm rot="16200000" flipH="1">
                  <a:off x="5448300" y="2705100"/>
                  <a:ext cx="228600" cy="152400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Straight Connector 249"/>
                <p:cNvCxnSpPr>
                  <a:stCxn id="269" idx="4"/>
                  <a:endCxn id="263" idx="0"/>
                </p:cNvCxnSpPr>
                <p:nvPr/>
              </p:nvCxnSpPr>
              <p:spPr>
                <a:xfrm rot="5400000">
                  <a:off x="6436716" y="2596156"/>
                  <a:ext cx="263528" cy="33536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" name="Straight Connector 250"/>
                <p:cNvCxnSpPr>
                  <a:stCxn id="269" idx="4"/>
                  <a:endCxn id="272" idx="1"/>
                </p:cNvCxnSpPr>
                <p:nvPr/>
              </p:nvCxnSpPr>
              <p:spPr>
                <a:xfrm rot="16200000" flipH="1">
                  <a:off x="6887937" y="2480294"/>
                  <a:ext cx="109678" cy="413233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Straight Connector 251"/>
                <p:cNvCxnSpPr>
                  <a:stCxn id="263" idx="7"/>
                  <a:endCxn id="272" idx="2"/>
                </p:cNvCxnSpPr>
                <p:nvPr/>
              </p:nvCxnSpPr>
              <p:spPr>
                <a:xfrm rot="5400000" flipH="1" flipV="1">
                  <a:off x="6758986" y="2572149"/>
                  <a:ext cx="95346" cy="59619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Straight Connector 252"/>
                <p:cNvCxnSpPr>
                  <a:stCxn id="280" idx="6"/>
                  <a:endCxn id="281" idx="3"/>
                </p:cNvCxnSpPr>
                <p:nvPr/>
              </p:nvCxnSpPr>
              <p:spPr>
                <a:xfrm>
                  <a:off x="5325572" y="3165472"/>
                  <a:ext cx="1424665" cy="1261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4" name="Group 223"/>
                <p:cNvGrpSpPr/>
                <p:nvPr/>
              </p:nvGrpSpPr>
              <p:grpSpPr>
                <a:xfrm>
                  <a:off x="2936787" y="2479672"/>
                  <a:ext cx="5514762" cy="796928"/>
                  <a:chOff x="2936787" y="2479672"/>
                  <a:chExt cx="5514762" cy="796928"/>
                </a:xfrm>
              </p:grpSpPr>
              <p:grpSp>
                <p:nvGrpSpPr>
                  <p:cNvPr id="255" name="Group 222"/>
                  <p:cNvGrpSpPr/>
                  <p:nvPr/>
                </p:nvGrpSpPr>
                <p:grpSpPr>
                  <a:xfrm>
                    <a:off x="2936787" y="2479672"/>
                    <a:ext cx="5514762" cy="796928"/>
                    <a:chOff x="2936787" y="2479672"/>
                    <a:chExt cx="5514762" cy="796928"/>
                  </a:xfrm>
                </p:grpSpPr>
                <p:grpSp>
                  <p:nvGrpSpPr>
                    <p:cNvPr id="261" name="Group 154"/>
                    <p:cNvGrpSpPr/>
                    <p:nvPr/>
                  </p:nvGrpSpPr>
                  <p:grpSpPr>
                    <a:xfrm>
                      <a:off x="2936787" y="2479672"/>
                      <a:ext cx="5514762" cy="762000"/>
                      <a:chOff x="1946187" y="1489072"/>
                      <a:chExt cx="5514762" cy="762000"/>
                    </a:xfrm>
                  </p:grpSpPr>
                  <p:sp>
                    <p:nvSpPr>
                      <p:cNvPr id="274" name="Oval 273"/>
                      <p:cNvSpPr/>
                      <p:nvPr/>
                    </p:nvSpPr>
                    <p:spPr>
                      <a:xfrm>
                        <a:off x="1946187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75" name="Oval 274"/>
                      <p:cNvSpPr/>
                      <p:nvPr/>
                    </p:nvSpPr>
                    <p:spPr>
                      <a:xfrm>
                        <a:off x="32766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76" name="Oval 275"/>
                      <p:cNvSpPr/>
                      <p:nvPr/>
                    </p:nvSpPr>
                    <p:spPr>
                      <a:xfrm>
                        <a:off x="3733800" y="15240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77" name="Oval 276"/>
                      <p:cNvSpPr/>
                      <p:nvPr/>
                    </p:nvSpPr>
                    <p:spPr>
                      <a:xfrm>
                        <a:off x="2095043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78" name="Oval 277"/>
                      <p:cNvSpPr/>
                      <p:nvPr/>
                    </p:nvSpPr>
                    <p:spPr>
                      <a:xfrm>
                        <a:off x="4800600" y="17526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79" name="Oval 278"/>
                      <p:cNvSpPr/>
                      <p:nvPr/>
                    </p:nvSpPr>
                    <p:spPr>
                      <a:xfrm>
                        <a:off x="6263012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80" name="Oval 279"/>
                      <p:cNvSpPr/>
                      <p:nvPr/>
                    </p:nvSpPr>
                    <p:spPr>
                      <a:xfrm>
                        <a:off x="4030171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81" name="Oval 280"/>
                      <p:cNvSpPr/>
                      <p:nvPr/>
                    </p:nvSpPr>
                    <p:spPr>
                      <a:xfrm>
                        <a:off x="57150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282" name="Oval 281"/>
                      <p:cNvSpPr/>
                      <p:nvPr/>
                    </p:nvSpPr>
                    <p:spPr>
                      <a:xfrm>
                        <a:off x="7156149" y="19462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cxnSp>
                    <p:nvCxnSpPr>
                      <p:cNvPr id="283" name="Straight Connector 282"/>
                      <p:cNvCxnSpPr>
                        <a:stCxn id="277" idx="0"/>
                        <a:endCxn id="274" idx="3"/>
                      </p:cNvCxnSpPr>
                      <p:nvPr/>
                    </p:nvCxnSpPr>
                    <p:spPr>
                      <a:xfrm rot="16200000" flipV="1">
                        <a:off x="1879375" y="1730603"/>
                        <a:ext cx="479518" cy="256619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4" name="Straight Connector 283"/>
                      <p:cNvCxnSpPr>
                        <a:stCxn id="277" idx="5"/>
                        <a:endCxn id="275" idx="3"/>
                      </p:cNvCxnSpPr>
                      <p:nvPr/>
                    </p:nvCxnSpPr>
                    <p:spPr>
                      <a:xfrm rot="5400000" flipH="1" flipV="1">
                        <a:off x="2817585" y="1725103"/>
                        <a:ext cx="41272" cy="96603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5" name="Straight Connector 284"/>
                      <p:cNvCxnSpPr>
                        <a:stCxn id="276" idx="2"/>
                        <a:endCxn id="274" idx="6"/>
                      </p:cNvCxnSpPr>
                      <p:nvPr/>
                    </p:nvCxnSpPr>
                    <p:spPr>
                      <a:xfrm rot="10800000">
                        <a:off x="2250988" y="1565272"/>
                        <a:ext cx="14828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6" name="Straight Connector 285"/>
                      <p:cNvCxnSpPr>
                        <a:stCxn id="262" idx="0"/>
                        <a:endCxn id="266" idx="4"/>
                      </p:cNvCxnSpPr>
                      <p:nvPr/>
                    </p:nvCxnSpPr>
                    <p:spPr>
                      <a:xfrm rot="16200000" flipV="1">
                        <a:off x="2952738" y="1680458"/>
                        <a:ext cx="152400" cy="744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7" name="Straight Connector 286"/>
                      <p:cNvCxnSpPr>
                        <a:stCxn id="280" idx="0"/>
                        <a:endCxn id="276" idx="4"/>
                      </p:cNvCxnSpPr>
                      <p:nvPr/>
                    </p:nvCxnSpPr>
                    <p:spPr>
                      <a:xfrm rot="16200000" flipV="1">
                        <a:off x="3823251" y="1739350"/>
                        <a:ext cx="422272" cy="29637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8" name="Straight Connector 287"/>
                      <p:cNvCxnSpPr>
                        <a:stCxn id="275" idx="6"/>
                        <a:endCxn id="280" idx="3"/>
                      </p:cNvCxnSpPr>
                      <p:nvPr/>
                    </p:nvCxnSpPr>
                    <p:spPr>
                      <a:xfrm>
                        <a:off x="3581400" y="2133600"/>
                        <a:ext cx="493409" cy="95154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9" name="Straight Connector 288"/>
                      <p:cNvCxnSpPr>
                        <a:stCxn id="280" idx="7"/>
                        <a:endCxn id="278" idx="3"/>
                      </p:cNvCxnSpPr>
                      <p:nvPr/>
                    </p:nvCxnSpPr>
                    <p:spPr>
                      <a:xfrm rot="5400000" flipH="1" flipV="1">
                        <a:off x="4448632" y="1724385"/>
                        <a:ext cx="238308" cy="554903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0" name="Straight Connector 289"/>
                      <p:cNvCxnSpPr>
                        <a:stCxn id="281" idx="2"/>
                        <a:endCxn id="278" idx="6"/>
                      </p:cNvCxnSpPr>
                      <p:nvPr/>
                    </p:nvCxnSpPr>
                    <p:spPr>
                      <a:xfrm rot="10800000">
                        <a:off x="5105400" y="1828800"/>
                        <a:ext cx="609600" cy="30480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1" name="Straight Connector 290"/>
                      <p:cNvCxnSpPr>
                        <a:stCxn id="276" idx="6"/>
                        <a:endCxn id="279" idx="2"/>
                      </p:cNvCxnSpPr>
                      <p:nvPr/>
                    </p:nvCxnSpPr>
                    <p:spPr>
                      <a:xfrm flipV="1">
                        <a:off x="4038600" y="1565272"/>
                        <a:ext cx="22244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2" name="Straight Connector 291"/>
                      <p:cNvCxnSpPr>
                        <a:stCxn id="281" idx="6"/>
                        <a:endCxn id="279" idx="4"/>
                      </p:cNvCxnSpPr>
                      <p:nvPr/>
                    </p:nvCxnSpPr>
                    <p:spPr>
                      <a:xfrm flipV="1">
                        <a:off x="6019800" y="1641472"/>
                        <a:ext cx="395612" cy="4921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3" name="Straight Connector 292"/>
                      <p:cNvCxnSpPr>
                        <a:stCxn id="279" idx="5"/>
                        <a:endCxn id="282" idx="3"/>
                      </p:cNvCxnSpPr>
                      <p:nvPr/>
                    </p:nvCxnSpPr>
                    <p:spPr>
                      <a:xfrm rot="16200000" flipH="1">
                        <a:off x="6633379" y="1508948"/>
                        <a:ext cx="457200" cy="67761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4" name="Straight Connector 293"/>
                      <p:cNvCxnSpPr>
                        <a:stCxn id="281" idx="6"/>
                        <a:endCxn id="282" idx="3"/>
                      </p:cNvCxnSpPr>
                      <p:nvPr/>
                    </p:nvCxnSpPr>
                    <p:spPr>
                      <a:xfrm flipV="1">
                        <a:off x="6019800" y="2076354"/>
                        <a:ext cx="1180985" cy="57246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62" name="Oval 261"/>
                    <p:cNvSpPr/>
                    <p:nvPr/>
                  </p:nvSpPr>
                  <p:spPr>
                    <a:xfrm>
                      <a:off x="3904351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63" name="Oval 262"/>
                    <p:cNvSpPr/>
                    <p:nvPr/>
                  </p:nvSpPr>
                  <p:spPr>
                    <a:xfrm>
                      <a:off x="6248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64" name="Oval 263"/>
                    <p:cNvSpPr/>
                    <p:nvPr/>
                  </p:nvSpPr>
                  <p:spPr>
                    <a:xfrm>
                      <a:off x="29367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65" name="Oval 264"/>
                    <p:cNvSpPr/>
                    <p:nvPr/>
                  </p:nvSpPr>
                  <p:spPr>
                    <a:xfrm>
                      <a:off x="3657600" y="31242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66" name="Oval 265"/>
                    <p:cNvSpPr/>
                    <p:nvPr/>
                  </p:nvSpPr>
                  <p:spPr>
                    <a:xfrm>
                      <a:off x="382992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67" name="Oval 266"/>
                    <p:cNvSpPr/>
                    <p:nvPr/>
                  </p:nvSpPr>
                  <p:spPr>
                    <a:xfrm>
                      <a:off x="47974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68" name="Oval 267"/>
                    <p:cNvSpPr/>
                    <p:nvPr/>
                  </p:nvSpPr>
                  <p:spPr>
                    <a:xfrm>
                      <a:off x="5334000" y="2514600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69" name="Oval 268"/>
                    <p:cNvSpPr/>
                    <p:nvPr/>
                  </p:nvSpPr>
                  <p:spPr>
                    <a:xfrm>
                      <a:off x="6583759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70" name="Oval 269"/>
                    <p:cNvSpPr/>
                    <p:nvPr/>
                  </p:nvSpPr>
                  <p:spPr>
                    <a:xfrm>
                      <a:off x="606276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71" name="Oval 270"/>
                    <p:cNvSpPr/>
                    <p:nvPr/>
                  </p:nvSpPr>
                  <p:spPr>
                    <a:xfrm>
                      <a:off x="5486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72" name="Oval 271"/>
                    <p:cNvSpPr/>
                    <p:nvPr/>
                  </p:nvSpPr>
                  <p:spPr>
                    <a:xfrm>
                      <a:off x="7104756" y="2708272"/>
                      <a:ext cx="304800" cy="2286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273" name="Oval 272"/>
                    <p:cNvSpPr/>
                    <p:nvPr/>
                  </p:nvSpPr>
                  <p:spPr>
                    <a:xfrm>
                      <a:off x="7700180" y="2784472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</p:grpSp>
              <p:cxnSp>
                <p:nvCxnSpPr>
                  <p:cNvPr id="256" name="Straight Connector 255"/>
                  <p:cNvCxnSpPr>
                    <a:stCxn id="264" idx="6"/>
                    <a:endCxn id="262" idx="2"/>
                  </p:cNvCxnSpPr>
                  <p:nvPr/>
                </p:nvCxnSpPr>
                <p:spPr>
                  <a:xfrm>
                    <a:off x="3241587" y="2860672"/>
                    <a:ext cx="662764" cy="0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7" name="Straight Connector 256"/>
                  <p:cNvCxnSpPr>
                    <a:stCxn id="264" idx="5"/>
                    <a:endCxn id="265" idx="1"/>
                  </p:cNvCxnSpPr>
                  <p:nvPr/>
                </p:nvCxnSpPr>
                <p:spPr>
                  <a:xfrm rot="16200000" flipH="1">
                    <a:off x="3333611" y="2777892"/>
                    <a:ext cx="231964" cy="505287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8" name="Straight Connector 257"/>
                  <p:cNvCxnSpPr>
                    <a:stCxn id="265" idx="7"/>
                    <a:endCxn id="262" idx="4"/>
                  </p:cNvCxnSpPr>
                  <p:nvPr/>
                </p:nvCxnSpPr>
                <p:spPr>
                  <a:xfrm rot="5400000" flipH="1" flipV="1">
                    <a:off x="3882434" y="2972201"/>
                    <a:ext cx="209646" cy="138989"/>
                  </a:xfrm>
                  <a:prstGeom prst="line">
                    <a:avLst/>
                  </a:prstGeom>
                  <a:ln w="3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9" name="Straight Connector 258"/>
                  <p:cNvCxnSpPr>
                    <a:stCxn id="262" idx="6"/>
                    <a:endCxn id="267" idx="3"/>
                  </p:cNvCxnSpPr>
                  <p:nvPr/>
                </p:nvCxnSpPr>
                <p:spPr>
                  <a:xfrm>
                    <a:off x="4209151" y="2860672"/>
                    <a:ext cx="632973" cy="53882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Straight Connector 259"/>
                  <p:cNvCxnSpPr>
                    <a:stCxn id="275" idx="6"/>
                    <a:endCxn id="267" idx="3"/>
                  </p:cNvCxnSpPr>
                  <p:nvPr/>
                </p:nvCxnSpPr>
                <p:spPr>
                  <a:xfrm flipV="1">
                    <a:off x="4572000" y="2914554"/>
                    <a:ext cx="270125" cy="209646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295" name="Group 468"/>
          <p:cNvGrpSpPr/>
          <p:nvPr/>
        </p:nvGrpSpPr>
        <p:grpSpPr>
          <a:xfrm>
            <a:off x="6050280" y="3429000"/>
            <a:ext cx="426720" cy="381000"/>
            <a:chOff x="6553200" y="1371600"/>
            <a:chExt cx="1066800" cy="914400"/>
          </a:xfrm>
        </p:grpSpPr>
        <p:sp>
          <p:nvSpPr>
            <p:cNvPr id="296" name="Rounded Rectangle 295"/>
            <p:cNvSpPr/>
            <p:nvPr/>
          </p:nvSpPr>
          <p:spPr>
            <a:xfrm>
              <a:off x="7391400" y="1371600"/>
              <a:ext cx="228600" cy="228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500" dirty="0">
                <a:solidFill>
                  <a:prstClr val="black"/>
                </a:solidFill>
              </a:endParaRPr>
            </a:p>
          </p:txBody>
        </p:sp>
        <p:grpSp>
          <p:nvGrpSpPr>
            <p:cNvPr id="297" name="Group 225"/>
            <p:cNvGrpSpPr/>
            <p:nvPr/>
          </p:nvGrpSpPr>
          <p:grpSpPr>
            <a:xfrm>
              <a:off x="6553200" y="1447800"/>
              <a:ext cx="1066800" cy="838200"/>
              <a:chOff x="1470005" y="1226899"/>
              <a:chExt cx="6401203" cy="2485516"/>
            </a:xfrm>
          </p:grpSpPr>
          <p:sp>
            <p:nvSpPr>
              <p:cNvPr id="298" name="Rectangle 297"/>
              <p:cNvSpPr/>
              <p:nvPr/>
            </p:nvSpPr>
            <p:spPr>
              <a:xfrm rot="21171009">
                <a:off x="1470005" y="1226899"/>
                <a:ext cx="6401203" cy="2485516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isometricOffAxis2Top">
                  <a:rot lat="18048692" lon="18917394" rev="2040503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99" name="Group 224"/>
              <p:cNvGrpSpPr/>
              <p:nvPr/>
            </p:nvGrpSpPr>
            <p:grpSpPr>
              <a:xfrm>
                <a:off x="1991001" y="2065099"/>
                <a:ext cx="5514762" cy="796928"/>
                <a:chOff x="2936787" y="2479672"/>
                <a:chExt cx="5514762" cy="796928"/>
              </a:xfrm>
            </p:grpSpPr>
            <p:cxnSp>
              <p:nvCxnSpPr>
                <p:cNvPr id="300" name="Straight Connector 299"/>
                <p:cNvCxnSpPr>
                  <a:stCxn id="320" idx="4"/>
                  <a:endCxn id="319" idx="6"/>
                </p:cNvCxnSpPr>
                <p:nvPr/>
              </p:nvCxnSpPr>
              <p:spPr>
                <a:xfrm rot="5400000">
                  <a:off x="5197508" y="2571780"/>
                  <a:ext cx="193672" cy="38411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/>
                <p:cNvCxnSpPr>
                  <a:stCxn id="320" idx="4"/>
                  <a:endCxn id="323" idx="0"/>
                </p:cNvCxnSpPr>
                <p:nvPr/>
              </p:nvCxnSpPr>
              <p:spPr>
                <a:xfrm rot="16200000" flipH="1">
                  <a:off x="5448300" y="2705100"/>
                  <a:ext cx="228600" cy="152400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/>
                <p:cNvCxnSpPr>
                  <a:stCxn id="321" idx="4"/>
                  <a:endCxn id="315" idx="0"/>
                </p:cNvCxnSpPr>
                <p:nvPr/>
              </p:nvCxnSpPr>
              <p:spPr>
                <a:xfrm rot="5400000">
                  <a:off x="6436716" y="2596156"/>
                  <a:ext cx="263528" cy="33536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Connector 302"/>
                <p:cNvCxnSpPr>
                  <a:stCxn id="321" idx="4"/>
                  <a:endCxn id="324" idx="1"/>
                </p:cNvCxnSpPr>
                <p:nvPr/>
              </p:nvCxnSpPr>
              <p:spPr>
                <a:xfrm rot="16200000" flipH="1">
                  <a:off x="6887937" y="2480294"/>
                  <a:ext cx="109678" cy="413233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/>
                <p:cNvCxnSpPr>
                  <a:stCxn id="315" idx="7"/>
                  <a:endCxn id="324" idx="2"/>
                </p:cNvCxnSpPr>
                <p:nvPr/>
              </p:nvCxnSpPr>
              <p:spPr>
                <a:xfrm rot="5400000" flipH="1" flipV="1">
                  <a:off x="6758986" y="2572149"/>
                  <a:ext cx="95346" cy="59619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/>
                <p:cNvCxnSpPr>
                  <a:stCxn id="332" idx="6"/>
                  <a:endCxn id="333" idx="3"/>
                </p:cNvCxnSpPr>
                <p:nvPr/>
              </p:nvCxnSpPr>
              <p:spPr>
                <a:xfrm>
                  <a:off x="5325572" y="3165472"/>
                  <a:ext cx="1424665" cy="1261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6" name="Group 223"/>
                <p:cNvGrpSpPr/>
                <p:nvPr/>
              </p:nvGrpSpPr>
              <p:grpSpPr>
                <a:xfrm>
                  <a:off x="2936787" y="2479672"/>
                  <a:ext cx="5514762" cy="796928"/>
                  <a:chOff x="2936787" y="2479672"/>
                  <a:chExt cx="5514762" cy="796928"/>
                </a:xfrm>
              </p:grpSpPr>
              <p:grpSp>
                <p:nvGrpSpPr>
                  <p:cNvPr id="307" name="Group 222"/>
                  <p:cNvGrpSpPr/>
                  <p:nvPr/>
                </p:nvGrpSpPr>
                <p:grpSpPr>
                  <a:xfrm>
                    <a:off x="2936787" y="2479672"/>
                    <a:ext cx="5514762" cy="796928"/>
                    <a:chOff x="2936787" y="2479672"/>
                    <a:chExt cx="5514762" cy="796928"/>
                  </a:xfrm>
                </p:grpSpPr>
                <p:grpSp>
                  <p:nvGrpSpPr>
                    <p:cNvPr id="313" name="Group 154"/>
                    <p:cNvGrpSpPr/>
                    <p:nvPr/>
                  </p:nvGrpSpPr>
                  <p:grpSpPr>
                    <a:xfrm>
                      <a:off x="2936787" y="2479672"/>
                      <a:ext cx="5514762" cy="762000"/>
                      <a:chOff x="1946187" y="1489072"/>
                      <a:chExt cx="5514762" cy="762000"/>
                    </a:xfrm>
                  </p:grpSpPr>
                  <p:sp>
                    <p:nvSpPr>
                      <p:cNvPr id="326" name="Oval 325"/>
                      <p:cNvSpPr/>
                      <p:nvPr/>
                    </p:nvSpPr>
                    <p:spPr>
                      <a:xfrm>
                        <a:off x="1946187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27" name="Oval 326"/>
                      <p:cNvSpPr/>
                      <p:nvPr/>
                    </p:nvSpPr>
                    <p:spPr>
                      <a:xfrm>
                        <a:off x="32766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28" name="Oval 327"/>
                      <p:cNvSpPr/>
                      <p:nvPr/>
                    </p:nvSpPr>
                    <p:spPr>
                      <a:xfrm>
                        <a:off x="3733800" y="15240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29" name="Oval 328"/>
                      <p:cNvSpPr/>
                      <p:nvPr/>
                    </p:nvSpPr>
                    <p:spPr>
                      <a:xfrm>
                        <a:off x="2095043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30" name="Oval 329"/>
                      <p:cNvSpPr/>
                      <p:nvPr/>
                    </p:nvSpPr>
                    <p:spPr>
                      <a:xfrm>
                        <a:off x="4800600" y="17526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31" name="Oval 330"/>
                      <p:cNvSpPr/>
                      <p:nvPr/>
                    </p:nvSpPr>
                    <p:spPr>
                      <a:xfrm>
                        <a:off x="6263012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32" name="Oval 331"/>
                      <p:cNvSpPr/>
                      <p:nvPr/>
                    </p:nvSpPr>
                    <p:spPr>
                      <a:xfrm>
                        <a:off x="4030171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33" name="Oval 332"/>
                      <p:cNvSpPr/>
                      <p:nvPr/>
                    </p:nvSpPr>
                    <p:spPr>
                      <a:xfrm>
                        <a:off x="57150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34" name="Oval 333"/>
                      <p:cNvSpPr/>
                      <p:nvPr/>
                    </p:nvSpPr>
                    <p:spPr>
                      <a:xfrm>
                        <a:off x="7156149" y="19462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cxnSp>
                    <p:nvCxnSpPr>
                      <p:cNvPr id="335" name="Straight Connector 334"/>
                      <p:cNvCxnSpPr>
                        <a:stCxn id="329" idx="0"/>
                        <a:endCxn id="326" idx="3"/>
                      </p:cNvCxnSpPr>
                      <p:nvPr/>
                    </p:nvCxnSpPr>
                    <p:spPr>
                      <a:xfrm rot="16200000" flipV="1">
                        <a:off x="1879375" y="1730603"/>
                        <a:ext cx="479518" cy="256619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6" name="Straight Connector 335"/>
                      <p:cNvCxnSpPr>
                        <a:stCxn id="329" idx="5"/>
                        <a:endCxn id="327" idx="3"/>
                      </p:cNvCxnSpPr>
                      <p:nvPr/>
                    </p:nvCxnSpPr>
                    <p:spPr>
                      <a:xfrm rot="5400000" flipH="1" flipV="1">
                        <a:off x="2817585" y="1725103"/>
                        <a:ext cx="41272" cy="96603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7" name="Straight Connector 336"/>
                      <p:cNvCxnSpPr>
                        <a:stCxn id="328" idx="2"/>
                        <a:endCxn id="326" idx="6"/>
                      </p:cNvCxnSpPr>
                      <p:nvPr/>
                    </p:nvCxnSpPr>
                    <p:spPr>
                      <a:xfrm rot="10800000">
                        <a:off x="2250988" y="1565272"/>
                        <a:ext cx="14828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8" name="Straight Connector 337"/>
                      <p:cNvCxnSpPr>
                        <a:stCxn id="314" idx="0"/>
                        <a:endCxn id="318" idx="4"/>
                      </p:cNvCxnSpPr>
                      <p:nvPr/>
                    </p:nvCxnSpPr>
                    <p:spPr>
                      <a:xfrm rot="16200000" flipV="1">
                        <a:off x="2952738" y="1680458"/>
                        <a:ext cx="152400" cy="744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9" name="Straight Connector 338"/>
                      <p:cNvCxnSpPr>
                        <a:stCxn id="332" idx="0"/>
                        <a:endCxn id="328" idx="4"/>
                      </p:cNvCxnSpPr>
                      <p:nvPr/>
                    </p:nvCxnSpPr>
                    <p:spPr>
                      <a:xfrm rot="16200000" flipV="1">
                        <a:off x="3823251" y="1739350"/>
                        <a:ext cx="422272" cy="29637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0" name="Straight Connector 339"/>
                      <p:cNvCxnSpPr>
                        <a:stCxn id="327" idx="6"/>
                        <a:endCxn id="332" idx="3"/>
                      </p:cNvCxnSpPr>
                      <p:nvPr/>
                    </p:nvCxnSpPr>
                    <p:spPr>
                      <a:xfrm>
                        <a:off x="3581400" y="2133600"/>
                        <a:ext cx="493409" cy="95154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1" name="Straight Connector 340"/>
                      <p:cNvCxnSpPr>
                        <a:stCxn id="332" idx="7"/>
                        <a:endCxn id="330" idx="3"/>
                      </p:cNvCxnSpPr>
                      <p:nvPr/>
                    </p:nvCxnSpPr>
                    <p:spPr>
                      <a:xfrm rot="5400000" flipH="1" flipV="1">
                        <a:off x="4448632" y="1724385"/>
                        <a:ext cx="238308" cy="554903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2" name="Straight Connector 341"/>
                      <p:cNvCxnSpPr>
                        <a:stCxn id="333" idx="2"/>
                        <a:endCxn id="330" idx="6"/>
                      </p:cNvCxnSpPr>
                      <p:nvPr/>
                    </p:nvCxnSpPr>
                    <p:spPr>
                      <a:xfrm rot="10800000">
                        <a:off x="5105400" y="1828800"/>
                        <a:ext cx="609600" cy="30480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3" name="Straight Connector 342"/>
                      <p:cNvCxnSpPr>
                        <a:stCxn id="328" idx="6"/>
                        <a:endCxn id="331" idx="2"/>
                      </p:cNvCxnSpPr>
                      <p:nvPr/>
                    </p:nvCxnSpPr>
                    <p:spPr>
                      <a:xfrm flipV="1">
                        <a:off x="4038600" y="1565272"/>
                        <a:ext cx="22244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4" name="Straight Connector 343"/>
                      <p:cNvCxnSpPr>
                        <a:stCxn id="333" idx="6"/>
                        <a:endCxn id="331" idx="4"/>
                      </p:cNvCxnSpPr>
                      <p:nvPr/>
                    </p:nvCxnSpPr>
                    <p:spPr>
                      <a:xfrm flipV="1">
                        <a:off x="6019800" y="1641472"/>
                        <a:ext cx="395612" cy="4921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5" name="Straight Connector 344"/>
                      <p:cNvCxnSpPr>
                        <a:stCxn id="331" idx="5"/>
                        <a:endCxn id="334" idx="3"/>
                      </p:cNvCxnSpPr>
                      <p:nvPr/>
                    </p:nvCxnSpPr>
                    <p:spPr>
                      <a:xfrm rot="16200000" flipH="1">
                        <a:off x="6633379" y="1508948"/>
                        <a:ext cx="457200" cy="67761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46" name="Straight Connector 345"/>
                      <p:cNvCxnSpPr>
                        <a:stCxn id="333" idx="6"/>
                        <a:endCxn id="334" idx="3"/>
                      </p:cNvCxnSpPr>
                      <p:nvPr/>
                    </p:nvCxnSpPr>
                    <p:spPr>
                      <a:xfrm flipV="1">
                        <a:off x="6019800" y="2076354"/>
                        <a:ext cx="1180985" cy="57246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14" name="Oval 313"/>
                    <p:cNvSpPr/>
                    <p:nvPr/>
                  </p:nvSpPr>
                  <p:spPr>
                    <a:xfrm>
                      <a:off x="3904351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15" name="Oval 314"/>
                    <p:cNvSpPr/>
                    <p:nvPr/>
                  </p:nvSpPr>
                  <p:spPr>
                    <a:xfrm>
                      <a:off x="6248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16" name="Oval 315"/>
                    <p:cNvSpPr/>
                    <p:nvPr/>
                  </p:nvSpPr>
                  <p:spPr>
                    <a:xfrm>
                      <a:off x="29367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17" name="Oval 316"/>
                    <p:cNvSpPr/>
                    <p:nvPr/>
                  </p:nvSpPr>
                  <p:spPr>
                    <a:xfrm>
                      <a:off x="3657600" y="31242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18" name="Oval 317"/>
                    <p:cNvSpPr/>
                    <p:nvPr/>
                  </p:nvSpPr>
                  <p:spPr>
                    <a:xfrm>
                      <a:off x="382992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19" name="Oval 318"/>
                    <p:cNvSpPr/>
                    <p:nvPr/>
                  </p:nvSpPr>
                  <p:spPr>
                    <a:xfrm>
                      <a:off x="47974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20" name="Oval 319"/>
                    <p:cNvSpPr/>
                    <p:nvPr/>
                  </p:nvSpPr>
                  <p:spPr>
                    <a:xfrm>
                      <a:off x="5334000" y="2514600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21" name="Oval 320"/>
                    <p:cNvSpPr/>
                    <p:nvPr/>
                  </p:nvSpPr>
                  <p:spPr>
                    <a:xfrm>
                      <a:off x="6583759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22" name="Oval 321"/>
                    <p:cNvSpPr/>
                    <p:nvPr/>
                  </p:nvSpPr>
                  <p:spPr>
                    <a:xfrm>
                      <a:off x="606276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23" name="Oval 322"/>
                    <p:cNvSpPr/>
                    <p:nvPr/>
                  </p:nvSpPr>
                  <p:spPr>
                    <a:xfrm>
                      <a:off x="5486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24" name="Oval 323"/>
                    <p:cNvSpPr/>
                    <p:nvPr/>
                  </p:nvSpPr>
                  <p:spPr>
                    <a:xfrm>
                      <a:off x="7104756" y="2708272"/>
                      <a:ext cx="304800" cy="2286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25" name="Oval 324"/>
                    <p:cNvSpPr/>
                    <p:nvPr/>
                  </p:nvSpPr>
                  <p:spPr>
                    <a:xfrm>
                      <a:off x="7700180" y="2784472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</p:grpSp>
              <p:cxnSp>
                <p:nvCxnSpPr>
                  <p:cNvPr id="308" name="Straight Connector 307"/>
                  <p:cNvCxnSpPr>
                    <a:stCxn id="316" idx="6"/>
                    <a:endCxn id="314" idx="2"/>
                  </p:cNvCxnSpPr>
                  <p:nvPr/>
                </p:nvCxnSpPr>
                <p:spPr>
                  <a:xfrm>
                    <a:off x="3241587" y="2860672"/>
                    <a:ext cx="662764" cy="0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9" name="Straight Connector 308"/>
                  <p:cNvCxnSpPr>
                    <a:stCxn id="316" idx="5"/>
                    <a:endCxn id="317" idx="1"/>
                  </p:cNvCxnSpPr>
                  <p:nvPr/>
                </p:nvCxnSpPr>
                <p:spPr>
                  <a:xfrm rot="16200000" flipH="1">
                    <a:off x="3333611" y="2777892"/>
                    <a:ext cx="231964" cy="505287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0" name="Straight Connector 309"/>
                  <p:cNvCxnSpPr>
                    <a:stCxn id="317" idx="7"/>
                    <a:endCxn id="314" idx="4"/>
                  </p:cNvCxnSpPr>
                  <p:nvPr/>
                </p:nvCxnSpPr>
                <p:spPr>
                  <a:xfrm rot="5400000" flipH="1" flipV="1">
                    <a:off x="3882434" y="2972201"/>
                    <a:ext cx="209646" cy="138989"/>
                  </a:xfrm>
                  <a:prstGeom prst="line">
                    <a:avLst/>
                  </a:prstGeom>
                  <a:ln w="3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>
                    <a:stCxn id="314" idx="6"/>
                    <a:endCxn id="319" idx="3"/>
                  </p:cNvCxnSpPr>
                  <p:nvPr/>
                </p:nvCxnSpPr>
                <p:spPr>
                  <a:xfrm>
                    <a:off x="4209151" y="2860672"/>
                    <a:ext cx="632973" cy="53882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2" name="Straight Connector 311"/>
                  <p:cNvCxnSpPr>
                    <a:stCxn id="327" idx="6"/>
                    <a:endCxn id="319" idx="3"/>
                  </p:cNvCxnSpPr>
                  <p:nvPr/>
                </p:nvCxnSpPr>
                <p:spPr>
                  <a:xfrm flipV="1">
                    <a:off x="4572000" y="2914554"/>
                    <a:ext cx="270125" cy="209646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347" name="Group 532"/>
          <p:cNvGrpSpPr/>
          <p:nvPr/>
        </p:nvGrpSpPr>
        <p:grpSpPr>
          <a:xfrm>
            <a:off x="6553200" y="3733800"/>
            <a:ext cx="1600200" cy="457200"/>
            <a:chOff x="5486400" y="1447800"/>
            <a:chExt cx="3657600" cy="4572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348" name="Curved Right Arrow 347"/>
            <p:cNvSpPr/>
            <p:nvPr/>
          </p:nvSpPr>
          <p:spPr>
            <a:xfrm>
              <a:off x="5486400" y="1447800"/>
              <a:ext cx="1905000" cy="457200"/>
            </a:xfrm>
            <a:prstGeom prst="curvedRightArrow">
              <a:avLst>
                <a:gd name="adj1" fmla="val 26989"/>
                <a:gd name="adj2" fmla="val 50000"/>
                <a:gd name="adj3" fmla="val 25000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9" name="Curved Right Arrow 348"/>
            <p:cNvSpPr/>
            <p:nvPr/>
          </p:nvSpPr>
          <p:spPr>
            <a:xfrm flipH="1">
              <a:off x="7391400" y="1447800"/>
              <a:ext cx="1752600" cy="457200"/>
            </a:xfrm>
            <a:prstGeom prst="curvedRightArrow">
              <a:avLst>
                <a:gd name="adj1" fmla="val 26989"/>
                <a:gd name="adj2" fmla="val 50000"/>
                <a:gd name="adj3" fmla="val 25000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350" name="Group 536"/>
          <p:cNvGrpSpPr/>
          <p:nvPr/>
        </p:nvGrpSpPr>
        <p:grpSpPr>
          <a:xfrm>
            <a:off x="6705600" y="3581400"/>
            <a:ext cx="1600200" cy="457200"/>
            <a:chOff x="5486400" y="1447800"/>
            <a:chExt cx="3657600" cy="4572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351" name="Curved Right Arrow 350"/>
            <p:cNvSpPr/>
            <p:nvPr/>
          </p:nvSpPr>
          <p:spPr>
            <a:xfrm>
              <a:off x="5486400" y="1447800"/>
              <a:ext cx="1905000" cy="457200"/>
            </a:xfrm>
            <a:prstGeom prst="curvedRightArrow">
              <a:avLst>
                <a:gd name="adj1" fmla="val 26989"/>
                <a:gd name="adj2" fmla="val 50000"/>
                <a:gd name="adj3" fmla="val 25000"/>
              </a:avLst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2" name="Curved Right Arrow 351"/>
            <p:cNvSpPr/>
            <p:nvPr/>
          </p:nvSpPr>
          <p:spPr>
            <a:xfrm flipH="1">
              <a:off x="7391400" y="1447800"/>
              <a:ext cx="1752600" cy="457200"/>
            </a:xfrm>
            <a:prstGeom prst="curvedRightArrow">
              <a:avLst>
                <a:gd name="adj1" fmla="val 26989"/>
                <a:gd name="adj2" fmla="val 50000"/>
                <a:gd name="adj3" fmla="val 25000"/>
              </a:avLst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53" name="Text Box 39"/>
          <p:cNvSpPr txBox="1">
            <a:spLocks noChangeArrowheads="1"/>
          </p:cNvSpPr>
          <p:nvPr/>
        </p:nvSpPr>
        <p:spPr bwMode="auto">
          <a:xfrm>
            <a:off x="6553200" y="2362200"/>
            <a:ext cx="2133600" cy="3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OSPF-TE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RSVP-TE + many many more</a:t>
            </a:r>
            <a:endParaRPr lang="en-US" sz="1400" b="1" dirty="0">
              <a:solidFill>
                <a:prstClr val="black"/>
              </a:solidFill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prstClr val="black"/>
              </a:solidFill>
              <a:latin typeface="Arial" pitchFamily="34" charset="0"/>
            </a:endParaRPr>
          </a:p>
        </p:txBody>
      </p:sp>
      <p:grpSp>
        <p:nvGrpSpPr>
          <p:cNvPr id="354" name="Group 540"/>
          <p:cNvGrpSpPr/>
          <p:nvPr/>
        </p:nvGrpSpPr>
        <p:grpSpPr>
          <a:xfrm>
            <a:off x="3992880" y="2209800"/>
            <a:ext cx="426720" cy="381000"/>
            <a:chOff x="6553200" y="1371600"/>
            <a:chExt cx="1066800" cy="914400"/>
          </a:xfrm>
        </p:grpSpPr>
        <p:sp>
          <p:nvSpPr>
            <p:cNvPr id="355" name="Rounded Rectangle 354"/>
            <p:cNvSpPr/>
            <p:nvPr/>
          </p:nvSpPr>
          <p:spPr>
            <a:xfrm>
              <a:off x="7391400" y="1371600"/>
              <a:ext cx="228600" cy="228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500" dirty="0">
                <a:solidFill>
                  <a:prstClr val="black"/>
                </a:solidFill>
              </a:endParaRPr>
            </a:p>
          </p:txBody>
        </p:sp>
        <p:grpSp>
          <p:nvGrpSpPr>
            <p:cNvPr id="356" name="Group 225"/>
            <p:cNvGrpSpPr/>
            <p:nvPr/>
          </p:nvGrpSpPr>
          <p:grpSpPr>
            <a:xfrm>
              <a:off x="6553200" y="1447800"/>
              <a:ext cx="1066800" cy="838200"/>
              <a:chOff x="1470005" y="1226899"/>
              <a:chExt cx="6401203" cy="2485516"/>
            </a:xfrm>
          </p:grpSpPr>
          <p:sp>
            <p:nvSpPr>
              <p:cNvPr id="357" name="Rectangle 356"/>
              <p:cNvSpPr/>
              <p:nvPr/>
            </p:nvSpPr>
            <p:spPr>
              <a:xfrm rot="21171009">
                <a:off x="1470005" y="1226899"/>
                <a:ext cx="6401203" cy="2485516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isometricOffAxis2Top">
                  <a:rot lat="18048692" lon="18917394" rev="2040503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58" name="Group 224"/>
              <p:cNvGrpSpPr/>
              <p:nvPr/>
            </p:nvGrpSpPr>
            <p:grpSpPr>
              <a:xfrm>
                <a:off x="1991001" y="2065099"/>
                <a:ext cx="5514762" cy="796928"/>
                <a:chOff x="2936787" y="2479672"/>
                <a:chExt cx="5514762" cy="796928"/>
              </a:xfrm>
            </p:grpSpPr>
            <p:cxnSp>
              <p:nvCxnSpPr>
                <p:cNvPr id="359" name="Straight Connector 358"/>
                <p:cNvCxnSpPr>
                  <a:stCxn id="379" idx="4"/>
                  <a:endCxn id="378" idx="6"/>
                </p:cNvCxnSpPr>
                <p:nvPr/>
              </p:nvCxnSpPr>
              <p:spPr>
                <a:xfrm rot="5400000">
                  <a:off x="5197508" y="2571780"/>
                  <a:ext cx="193672" cy="38411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0" name="Straight Connector 359"/>
                <p:cNvCxnSpPr>
                  <a:stCxn id="379" idx="4"/>
                  <a:endCxn id="382" idx="0"/>
                </p:cNvCxnSpPr>
                <p:nvPr/>
              </p:nvCxnSpPr>
              <p:spPr>
                <a:xfrm rot="16200000" flipH="1">
                  <a:off x="5448300" y="2705100"/>
                  <a:ext cx="228600" cy="152400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1" name="Straight Connector 360"/>
                <p:cNvCxnSpPr>
                  <a:stCxn id="380" idx="4"/>
                  <a:endCxn id="374" idx="0"/>
                </p:cNvCxnSpPr>
                <p:nvPr/>
              </p:nvCxnSpPr>
              <p:spPr>
                <a:xfrm rot="5400000">
                  <a:off x="6436716" y="2596156"/>
                  <a:ext cx="263528" cy="33536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2" name="Straight Connector 361"/>
                <p:cNvCxnSpPr>
                  <a:stCxn id="380" idx="4"/>
                  <a:endCxn id="383" idx="1"/>
                </p:cNvCxnSpPr>
                <p:nvPr/>
              </p:nvCxnSpPr>
              <p:spPr>
                <a:xfrm rot="16200000" flipH="1">
                  <a:off x="6887937" y="2480294"/>
                  <a:ext cx="109678" cy="413233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3" name="Straight Connector 362"/>
                <p:cNvCxnSpPr>
                  <a:stCxn id="374" idx="7"/>
                  <a:endCxn id="383" idx="2"/>
                </p:cNvCxnSpPr>
                <p:nvPr/>
              </p:nvCxnSpPr>
              <p:spPr>
                <a:xfrm rot="5400000" flipH="1" flipV="1">
                  <a:off x="6758986" y="2572149"/>
                  <a:ext cx="95346" cy="59619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4" name="Straight Connector 363"/>
                <p:cNvCxnSpPr>
                  <a:stCxn id="391" idx="6"/>
                  <a:endCxn id="392" idx="3"/>
                </p:cNvCxnSpPr>
                <p:nvPr/>
              </p:nvCxnSpPr>
              <p:spPr>
                <a:xfrm>
                  <a:off x="5325572" y="3165472"/>
                  <a:ext cx="1424665" cy="1261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65" name="Group 223"/>
                <p:cNvGrpSpPr/>
                <p:nvPr/>
              </p:nvGrpSpPr>
              <p:grpSpPr>
                <a:xfrm>
                  <a:off x="2936787" y="2479672"/>
                  <a:ext cx="5514762" cy="796928"/>
                  <a:chOff x="2936787" y="2479672"/>
                  <a:chExt cx="5514762" cy="796928"/>
                </a:xfrm>
              </p:grpSpPr>
              <p:grpSp>
                <p:nvGrpSpPr>
                  <p:cNvPr id="366" name="Group 222"/>
                  <p:cNvGrpSpPr/>
                  <p:nvPr/>
                </p:nvGrpSpPr>
                <p:grpSpPr>
                  <a:xfrm>
                    <a:off x="2936787" y="2479672"/>
                    <a:ext cx="5514762" cy="796928"/>
                    <a:chOff x="2936787" y="2479672"/>
                    <a:chExt cx="5514762" cy="796928"/>
                  </a:xfrm>
                </p:grpSpPr>
                <p:grpSp>
                  <p:nvGrpSpPr>
                    <p:cNvPr id="372" name="Group 154"/>
                    <p:cNvGrpSpPr/>
                    <p:nvPr/>
                  </p:nvGrpSpPr>
                  <p:grpSpPr>
                    <a:xfrm>
                      <a:off x="2936787" y="2479672"/>
                      <a:ext cx="5514762" cy="762000"/>
                      <a:chOff x="1946187" y="1489072"/>
                      <a:chExt cx="5514762" cy="762000"/>
                    </a:xfrm>
                  </p:grpSpPr>
                  <p:sp>
                    <p:nvSpPr>
                      <p:cNvPr id="385" name="Oval 384"/>
                      <p:cNvSpPr/>
                      <p:nvPr/>
                    </p:nvSpPr>
                    <p:spPr>
                      <a:xfrm>
                        <a:off x="1946187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86" name="Oval 385"/>
                      <p:cNvSpPr/>
                      <p:nvPr/>
                    </p:nvSpPr>
                    <p:spPr>
                      <a:xfrm>
                        <a:off x="32766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87" name="Oval 386"/>
                      <p:cNvSpPr/>
                      <p:nvPr/>
                    </p:nvSpPr>
                    <p:spPr>
                      <a:xfrm>
                        <a:off x="3733800" y="15240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88" name="Oval 387"/>
                      <p:cNvSpPr/>
                      <p:nvPr/>
                    </p:nvSpPr>
                    <p:spPr>
                      <a:xfrm>
                        <a:off x="2095043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89" name="Oval 388"/>
                      <p:cNvSpPr/>
                      <p:nvPr/>
                    </p:nvSpPr>
                    <p:spPr>
                      <a:xfrm>
                        <a:off x="4800600" y="17526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90" name="Oval 389"/>
                      <p:cNvSpPr/>
                      <p:nvPr/>
                    </p:nvSpPr>
                    <p:spPr>
                      <a:xfrm>
                        <a:off x="6263012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91" name="Oval 390"/>
                      <p:cNvSpPr/>
                      <p:nvPr/>
                    </p:nvSpPr>
                    <p:spPr>
                      <a:xfrm>
                        <a:off x="4030171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92" name="Oval 391"/>
                      <p:cNvSpPr/>
                      <p:nvPr/>
                    </p:nvSpPr>
                    <p:spPr>
                      <a:xfrm>
                        <a:off x="57150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393" name="Oval 392"/>
                      <p:cNvSpPr/>
                      <p:nvPr/>
                    </p:nvSpPr>
                    <p:spPr>
                      <a:xfrm>
                        <a:off x="7156149" y="19462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cxnSp>
                    <p:nvCxnSpPr>
                      <p:cNvPr id="394" name="Straight Connector 393"/>
                      <p:cNvCxnSpPr>
                        <a:stCxn id="388" idx="0"/>
                        <a:endCxn id="385" idx="3"/>
                      </p:cNvCxnSpPr>
                      <p:nvPr/>
                    </p:nvCxnSpPr>
                    <p:spPr>
                      <a:xfrm rot="16200000" flipV="1">
                        <a:off x="1879375" y="1730603"/>
                        <a:ext cx="479518" cy="256619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5" name="Straight Connector 394"/>
                      <p:cNvCxnSpPr>
                        <a:stCxn id="388" idx="5"/>
                        <a:endCxn id="386" idx="3"/>
                      </p:cNvCxnSpPr>
                      <p:nvPr/>
                    </p:nvCxnSpPr>
                    <p:spPr>
                      <a:xfrm rot="5400000" flipH="1" flipV="1">
                        <a:off x="2817585" y="1725103"/>
                        <a:ext cx="41272" cy="96603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6" name="Straight Connector 395"/>
                      <p:cNvCxnSpPr>
                        <a:stCxn id="387" idx="2"/>
                        <a:endCxn id="385" idx="6"/>
                      </p:cNvCxnSpPr>
                      <p:nvPr/>
                    </p:nvCxnSpPr>
                    <p:spPr>
                      <a:xfrm rot="10800000">
                        <a:off x="2250988" y="1565272"/>
                        <a:ext cx="14828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7" name="Straight Connector 396"/>
                      <p:cNvCxnSpPr>
                        <a:stCxn id="373" idx="0"/>
                        <a:endCxn id="377" idx="4"/>
                      </p:cNvCxnSpPr>
                      <p:nvPr/>
                    </p:nvCxnSpPr>
                    <p:spPr>
                      <a:xfrm rot="16200000" flipV="1">
                        <a:off x="2952738" y="1680458"/>
                        <a:ext cx="152400" cy="744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8" name="Straight Connector 397"/>
                      <p:cNvCxnSpPr>
                        <a:stCxn id="391" idx="0"/>
                        <a:endCxn id="387" idx="4"/>
                      </p:cNvCxnSpPr>
                      <p:nvPr/>
                    </p:nvCxnSpPr>
                    <p:spPr>
                      <a:xfrm rot="16200000" flipV="1">
                        <a:off x="3823251" y="1739350"/>
                        <a:ext cx="422272" cy="29637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9" name="Straight Connector 398"/>
                      <p:cNvCxnSpPr>
                        <a:stCxn id="386" idx="6"/>
                        <a:endCxn id="391" idx="3"/>
                      </p:cNvCxnSpPr>
                      <p:nvPr/>
                    </p:nvCxnSpPr>
                    <p:spPr>
                      <a:xfrm>
                        <a:off x="3581400" y="2133600"/>
                        <a:ext cx="493409" cy="95154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0" name="Straight Connector 399"/>
                      <p:cNvCxnSpPr>
                        <a:stCxn id="391" idx="7"/>
                        <a:endCxn id="389" idx="3"/>
                      </p:cNvCxnSpPr>
                      <p:nvPr/>
                    </p:nvCxnSpPr>
                    <p:spPr>
                      <a:xfrm rot="5400000" flipH="1" flipV="1">
                        <a:off x="4448632" y="1724385"/>
                        <a:ext cx="238308" cy="554903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1" name="Straight Connector 400"/>
                      <p:cNvCxnSpPr>
                        <a:stCxn id="392" idx="2"/>
                        <a:endCxn id="389" idx="6"/>
                      </p:cNvCxnSpPr>
                      <p:nvPr/>
                    </p:nvCxnSpPr>
                    <p:spPr>
                      <a:xfrm rot="10800000">
                        <a:off x="5105400" y="1828800"/>
                        <a:ext cx="609600" cy="30480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2" name="Straight Connector 401"/>
                      <p:cNvCxnSpPr>
                        <a:stCxn id="387" idx="6"/>
                        <a:endCxn id="390" idx="2"/>
                      </p:cNvCxnSpPr>
                      <p:nvPr/>
                    </p:nvCxnSpPr>
                    <p:spPr>
                      <a:xfrm flipV="1">
                        <a:off x="4038600" y="1565272"/>
                        <a:ext cx="22244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3" name="Straight Connector 402"/>
                      <p:cNvCxnSpPr>
                        <a:stCxn id="392" idx="6"/>
                        <a:endCxn id="390" idx="4"/>
                      </p:cNvCxnSpPr>
                      <p:nvPr/>
                    </p:nvCxnSpPr>
                    <p:spPr>
                      <a:xfrm flipV="1">
                        <a:off x="6019800" y="1641472"/>
                        <a:ext cx="395612" cy="4921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4" name="Straight Connector 403"/>
                      <p:cNvCxnSpPr>
                        <a:stCxn id="390" idx="5"/>
                        <a:endCxn id="393" idx="3"/>
                      </p:cNvCxnSpPr>
                      <p:nvPr/>
                    </p:nvCxnSpPr>
                    <p:spPr>
                      <a:xfrm rot="16200000" flipH="1">
                        <a:off x="6633379" y="1508948"/>
                        <a:ext cx="457200" cy="67761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5" name="Straight Connector 404"/>
                      <p:cNvCxnSpPr>
                        <a:stCxn id="392" idx="6"/>
                        <a:endCxn id="393" idx="3"/>
                      </p:cNvCxnSpPr>
                      <p:nvPr/>
                    </p:nvCxnSpPr>
                    <p:spPr>
                      <a:xfrm flipV="1">
                        <a:off x="6019800" y="2076354"/>
                        <a:ext cx="1180985" cy="57246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73" name="Oval 372"/>
                    <p:cNvSpPr/>
                    <p:nvPr/>
                  </p:nvSpPr>
                  <p:spPr>
                    <a:xfrm>
                      <a:off x="3904351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74" name="Oval 373"/>
                    <p:cNvSpPr/>
                    <p:nvPr/>
                  </p:nvSpPr>
                  <p:spPr>
                    <a:xfrm>
                      <a:off x="6248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75" name="Oval 374"/>
                    <p:cNvSpPr/>
                    <p:nvPr/>
                  </p:nvSpPr>
                  <p:spPr>
                    <a:xfrm>
                      <a:off x="29367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76" name="Oval 375"/>
                    <p:cNvSpPr/>
                    <p:nvPr/>
                  </p:nvSpPr>
                  <p:spPr>
                    <a:xfrm>
                      <a:off x="3657600" y="31242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77" name="Oval 376"/>
                    <p:cNvSpPr/>
                    <p:nvPr/>
                  </p:nvSpPr>
                  <p:spPr>
                    <a:xfrm>
                      <a:off x="382992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78" name="Oval 377"/>
                    <p:cNvSpPr/>
                    <p:nvPr/>
                  </p:nvSpPr>
                  <p:spPr>
                    <a:xfrm>
                      <a:off x="47974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79" name="Oval 378"/>
                    <p:cNvSpPr/>
                    <p:nvPr/>
                  </p:nvSpPr>
                  <p:spPr>
                    <a:xfrm>
                      <a:off x="5334000" y="2514600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80" name="Oval 379"/>
                    <p:cNvSpPr/>
                    <p:nvPr/>
                  </p:nvSpPr>
                  <p:spPr>
                    <a:xfrm>
                      <a:off x="6583759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81" name="Oval 380"/>
                    <p:cNvSpPr/>
                    <p:nvPr/>
                  </p:nvSpPr>
                  <p:spPr>
                    <a:xfrm>
                      <a:off x="606276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82" name="Oval 381"/>
                    <p:cNvSpPr/>
                    <p:nvPr/>
                  </p:nvSpPr>
                  <p:spPr>
                    <a:xfrm>
                      <a:off x="5486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83" name="Oval 382"/>
                    <p:cNvSpPr/>
                    <p:nvPr/>
                  </p:nvSpPr>
                  <p:spPr>
                    <a:xfrm>
                      <a:off x="7104756" y="2708272"/>
                      <a:ext cx="304800" cy="2286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384" name="Oval 383"/>
                    <p:cNvSpPr/>
                    <p:nvPr/>
                  </p:nvSpPr>
                  <p:spPr>
                    <a:xfrm>
                      <a:off x="7700180" y="2784472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</p:grpSp>
              <p:cxnSp>
                <p:nvCxnSpPr>
                  <p:cNvPr id="367" name="Straight Connector 366"/>
                  <p:cNvCxnSpPr>
                    <a:stCxn id="375" idx="6"/>
                    <a:endCxn id="373" idx="2"/>
                  </p:cNvCxnSpPr>
                  <p:nvPr/>
                </p:nvCxnSpPr>
                <p:spPr>
                  <a:xfrm>
                    <a:off x="3241587" y="2860672"/>
                    <a:ext cx="662764" cy="0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8" name="Straight Connector 367"/>
                  <p:cNvCxnSpPr>
                    <a:stCxn id="375" idx="5"/>
                    <a:endCxn id="376" idx="1"/>
                  </p:cNvCxnSpPr>
                  <p:nvPr/>
                </p:nvCxnSpPr>
                <p:spPr>
                  <a:xfrm rot="16200000" flipH="1">
                    <a:off x="3333611" y="2777892"/>
                    <a:ext cx="231964" cy="505287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9" name="Straight Connector 368"/>
                  <p:cNvCxnSpPr>
                    <a:stCxn id="376" idx="7"/>
                    <a:endCxn id="373" idx="4"/>
                  </p:cNvCxnSpPr>
                  <p:nvPr/>
                </p:nvCxnSpPr>
                <p:spPr>
                  <a:xfrm rot="5400000" flipH="1" flipV="1">
                    <a:off x="3882434" y="2972201"/>
                    <a:ext cx="209646" cy="138989"/>
                  </a:xfrm>
                  <a:prstGeom prst="line">
                    <a:avLst/>
                  </a:prstGeom>
                  <a:ln w="3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0" name="Straight Connector 369"/>
                  <p:cNvCxnSpPr>
                    <a:stCxn id="373" idx="6"/>
                    <a:endCxn id="378" idx="3"/>
                  </p:cNvCxnSpPr>
                  <p:nvPr/>
                </p:nvCxnSpPr>
                <p:spPr>
                  <a:xfrm>
                    <a:off x="4209151" y="2860672"/>
                    <a:ext cx="632973" cy="53882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1" name="Straight Connector 370"/>
                  <p:cNvCxnSpPr>
                    <a:stCxn id="386" idx="6"/>
                    <a:endCxn id="378" idx="3"/>
                  </p:cNvCxnSpPr>
                  <p:nvPr/>
                </p:nvCxnSpPr>
                <p:spPr>
                  <a:xfrm flipV="1">
                    <a:off x="4572000" y="2914554"/>
                    <a:ext cx="270125" cy="209646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406" name="Group 595"/>
          <p:cNvGrpSpPr/>
          <p:nvPr/>
        </p:nvGrpSpPr>
        <p:grpSpPr>
          <a:xfrm>
            <a:off x="1143000" y="2590800"/>
            <a:ext cx="2514600" cy="457200"/>
            <a:chOff x="5486400" y="1447800"/>
            <a:chExt cx="3657600" cy="4572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407" name="Curved Right Arrow 406"/>
            <p:cNvSpPr/>
            <p:nvPr/>
          </p:nvSpPr>
          <p:spPr>
            <a:xfrm>
              <a:off x="5486400" y="1447800"/>
              <a:ext cx="1905000" cy="457200"/>
            </a:xfrm>
            <a:prstGeom prst="curvedRightArrow">
              <a:avLst>
                <a:gd name="adj1" fmla="val 26989"/>
                <a:gd name="adj2" fmla="val 50000"/>
                <a:gd name="adj3" fmla="val 25000"/>
              </a:avLst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8" name="Curved Right Arrow 407"/>
            <p:cNvSpPr/>
            <p:nvPr/>
          </p:nvSpPr>
          <p:spPr>
            <a:xfrm flipH="1">
              <a:off x="7391400" y="1447800"/>
              <a:ext cx="1752600" cy="457200"/>
            </a:xfrm>
            <a:prstGeom prst="curvedRightArrow">
              <a:avLst>
                <a:gd name="adj1" fmla="val 26989"/>
                <a:gd name="adj2" fmla="val 50000"/>
                <a:gd name="adj3" fmla="val 25000"/>
              </a:avLst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409" name="Group 598"/>
          <p:cNvGrpSpPr/>
          <p:nvPr/>
        </p:nvGrpSpPr>
        <p:grpSpPr>
          <a:xfrm>
            <a:off x="1295400" y="2438400"/>
            <a:ext cx="2514600" cy="457200"/>
            <a:chOff x="5486400" y="1447800"/>
            <a:chExt cx="3657600" cy="4572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410" name="Curved Right Arrow 409"/>
            <p:cNvSpPr/>
            <p:nvPr/>
          </p:nvSpPr>
          <p:spPr>
            <a:xfrm>
              <a:off x="5486400" y="1447800"/>
              <a:ext cx="1905000" cy="457200"/>
            </a:xfrm>
            <a:prstGeom prst="curvedRightArrow">
              <a:avLst>
                <a:gd name="adj1" fmla="val 26989"/>
                <a:gd name="adj2" fmla="val 50000"/>
                <a:gd name="adj3" fmla="val 25000"/>
              </a:avLst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11" name="Curved Right Arrow 410"/>
            <p:cNvSpPr/>
            <p:nvPr/>
          </p:nvSpPr>
          <p:spPr>
            <a:xfrm flipH="1">
              <a:off x="7391400" y="1447800"/>
              <a:ext cx="1752600" cy="457200"/>
            </a:xfrm>
            <a:prstGeom prst="curvedRightArrow">
              <a:avLst>
                <a:gd name="adj1" fmla="val 26989"/>
                <a:gd name="adj2" fmla="val 50000"/>
                <a:gd name="adj3" fmla="val 25000"/>
              </a:avLst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12" name="Text Box 39"/>
          <p:cNvSpPr txBox="1">
            <a:spLocks noChangeArrowheads="1"/>
          </p:cNvSpPr>
          <p:nvPr/>
        </p:nvSpPr>
        <p:spPr bwMode="auto">
          <a:xfrm>
            <a:off x="1295400" y="1981200"/>
            <a:ext cx="1806107" cy="3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OSPF-TE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RSVP-TE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13" name="Text Box 39"/>
          <p:cNvSpPr txBox="1">
            <a:spLocks noChangeArrowheads="1"/>
          </p:cNvSpPr>
          <p:nvPr/>
        </p:nvSpPr>
        <p:spPr bwMode="auto">
          <a:xfrm>
            <a:off x="6477000" y="1828800"/>
            <a:ext cx="2133600" cy="3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IP/MPLS Control Plane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prstClr val="black"/>
              </a:solidFill>
              <a:latin typeface="Arial" pitchFamily="34" charset="0"/>
            </a:endParaRPr>
          </a:p>
        </p:txBody>
      </p:sp>
      <p:cxnSp>
        <p:nvCxnSpPr>
          <p:cNvPr id="414" name="Straight Arrow Connector 413"/>
          <p:cNvCxnSpPr>
            <a:stCxn id="413" idx="2"/>
          </p:cNvCxnSpPr>
          <p:nvPr/>
        </p:nvCxnSpPr>
        <p:spPr>
          <a:xfrm rot="5400000">
            <a:off x="7302952" y="2197552"/>
            <a:ext cx="253096" cy="228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Text Box 39"/>
          <p:cNvSpPr txBox="1">
            <a:spLocks noChangeArrowheads="1"/>
          </p:cNvSpPr>
          <p:nvPr/>
        </p:nvSpPr>
        <p:spPr bwMode="auto">
          <a:xfrm>
            <a:off x="609600" y="1447800"/>
            <a:ext cx="2133600" cy="3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GMPLS Control Plane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prstClr val="black"/>
              </a:solidFill>
              <a:latin typeface="Arial" pitchFamily="34" charset="0"/>
            </a:endParaRPr>
          </a:p>
        </p:txBody>
      </p:sp>
      <p:cxnSp>
        <p:nvCxnSpPr>
          <p:cNvPr id="416" name="Straight Arrow Connector 415"/>
          <p:cNvCxnSpPr/>
          <p:nvPr/>
        </p:nvCxnSpPr>
        <p:spPr>
          <a:xfrm rot="16200000" flipH="1">
            <a:off x="1511752" y="1841048"/>
            <a:ext cx="253096" cy="762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7" name="Left-Right Arrow 416"/>
          <p:cNvSpPr/>
          <p:nvPr/>
        </p:nvSpPr>
        <p:spPr>
          <a:xfrm>
            <a:off x="4876800" y="3124200"/>
            <a:ext cx="838200" cy="304800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418" name="Straight Arrow Connector 417"/>
          <p:cNvCxnSpPr/>
          <p:nvPr/>
        </p:nvCxnSpPr>
        <p:spPr>
          <a:xfrm rot="5400000">
            <a:off x="4914900" y="2705100"/>
            <a:ext cx="762000" cy="762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" name="Text Box 39"/>
          <p:cNvSpPr txBox="1">
            <a:spLocks noChangeArrowheads="1"/>
          </p:cNvSpPr>
          <p:nvPr/>
        </p:nvSpPr>
        <p:spPr bwMode="auto">
          <a:xfrm>
            <a:off x="4495800" y="2133600"/>
            <a:ext cx="1676400" cy="35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UNI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prstClr val="black"/>
              </a:solidFill>
              <a:latin typeface="Arial" pitchFamily="34" charset="0"/>
            </a:endParaRPr>
          </a:p>
        </p:txBody>
      </p:sp>
      <p:grpSp>
        <p:nvGrpSpPr>
          <p:cNvPr id="420" name="Group 615"/>
          <p:cNvGrpSpPr/>
          <p:nvPr/>
        </p:nvGrpSpPr>
        <p:grpSpPr>
          <a:xfrm>
            <a:off x="2392680" y="2209800"/>
            <a:ext cx="426720" cy="381000"/>
            <a:chOff x="6553200" y="1371600"/>
            <a:chExt cx="1066800" cy="914400"/>
          </a:xfrm>
        </p:grpSpPr>
        <p:sp>
          <p:nvSpPr>
            <p:cNvPr id="421" name="Rounded Rectangle 420"/>
            <p:cNvSpPr/>
            <p:nvPr/>
          </p:nvSpPr>
          <p:spPr>
            <a:xfrm>
              <a:off x="7391400" y="1371600"/>
              <a:ext cx="228600" cy="228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500" dirty="0">
                <a:solidFill>
                  <a:prstClr val="black"/>
                </a:solidFill>
              </a:endParaRPr>
            </a:p>
          </p:txBody>
        </p:sp>
        <p:grpSp>
          <p:nvGrpSpPr>
            <p:cNvPr id="422" name="Group 225"/>
            <p:cNvGrpSpPr/>
            <p:nvPr/>
          </p:nvGrpSpPr>
          <p:grpSpPr>
            <a:xfrm>
              <a:off x="6553200" y="1447800"/>
              <a:ext cx="1066800" cy="838200"/>
              <a:chOff x="1470005" y="1226899"/>
              <a:chExt cx="6401203" cy="2485516"/>
            </a:xfrm>
          </p:grpSpPr>
          <p:sp>
            <p:nvSpPr>
              <p:cNvPr id="423" name="Rectangle 422"/>
              <p:cNvSpPr/>
              <p:nvPr/>
            </p:nvSpPr>
            <p:spPr>
              <a:xfrm rot="21171009">
                <a:off x="1470005" y="1226899"/>
                <a:ext cx="6401203" cy="2485516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isometricOffAxis2Top">
                  <a:rot lat="18048692" lon="18917394" rev="2040503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424" name="Group 224"/>
              <p:cNvGrpSpPr/>
              <p:nvPr/>
            </p:nvGrpSpPr>
            <p:grpSpPr>
              <a:xfrm>
                <a:off x="1991001" y="2065099"/>
                <a:ext cx="5514762" cy="796928"/>
                <a:chOff x="2936787" y="2479672"/>
                <a:chExt cx="5514762" cy="796928"/>
              </a:xfrm>
            </p:grpSpPr>
            <p:cxnSp>
              <p:nvCxnSpPr>
                <p:cNvPr id="425" name="Straight Connector 424"/>
                <p:cNvCxnSpPr>
                  <a:stCxn id="445" idx="4"/>
                  <a:endCxn id="444" idx="6"/>
                </p:cNvCxnSpPr>
                <p:nvPr/>
              </p:nvCxnSpPr>
              <p:spPr>
                <a:xfrm rot="5400000">
                  <a:off x="5197508" y="2571780"/>
                  <a:ext cx="193672" cy="38411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6" name="Straight Connector 425"/>
                <p:cNvCxnSpPr>
                  <a:stCxn id="445" idx="4"/>
                  <a:endCxn id="448" idx="0"/>
                </p:cNvCxnSpPr>
                <p:nvPr/>
              </p:nvCxnSpPr>
              <p:spPr>
                <a:xfrm rot="16200000" flipH="1">
                  <a:off x="5448300" y="2705100"/>
                  <a:ext cx="228600" cy="152400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7" name="Straight Connector 426"/>
                <p:cNvCxnSpPr>
                  <a:stCxn id="446" idx="4"/>
                  <a:endCxn id="440" idx="0"/>
                </p:cNvCxnSpPr>
                <p:nvPr/>
              </p:nvCxnSpPr>
              <p:spPr>
                <a:xfrm rot="5400000">
                  <a:off x="6436716" y="2596156"/>
                  <a:ext cx="263528" cy="33536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8" name="Straight Connector 427"/>
                <p:cNvCxnSpPr>
                  <a:stCxn id="446" idx="4"/>
                  <a:endCxn id="449" idx="1"/>
                </p:cNvCxnSpPr>
                <p:nvPr/>
              </p:nvCxnSpPr>
              <p:spPr>
                <a:xfrm rot="16200000" flipH="1">
                  <a:off x="6887937" y="2480294"/>
                  <a:ext cx="109678" cy="413233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9" name="Straight Connector 428"/>
                <p:cNvCxnSpPr>
                  <a:stCxn id="440" idx="7"/>
                  <a:endCxn id="449" idx="2"/>
                </p:cNvCxnSpPr>
                <p:nvPr/>
              </p:nvCxnSpPr>
              <p:spPr>
                <a:xfrm rot="5400000" flipH="1" flipV="1">
                  <a:off x="6758986" y="2572149"/>
                  <a:ext cx="95346" cy="59619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0" name="Straight Connector 429"/>
                <p:cNvCxnSpPr>
                  <a:stCxn id="457" idx="6"/>
                  <a:endCxn id="458" idx="3"/>
                </p:cNvCxnSpPr>
                <p:nvPr/>
              </p:nvCxnSpPr>
              <p:spPr>
                <a:xfrm>
                  <a:off x="5325572" y="3165472"/>
                  <a:ext cx="1424665" cy="1261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31" name="Group 223"/>
                <p:cNvGrpSpPr/>
                <p:nvPr/>
              </p:nvGrpSpPr>
              <p:grpSpPr>
                <a:xfrm>
                  <a:off x="2936787" y="2479672"/>
                  <a:ext cx="5514762" cy="796928"/>
                  <a:chOff x="2936787" y="2479672"/>
                  <a:chExt cx="5514762" cy="796928"/>
                </a:xfrm>
              </p:grpSpPr>
              <p:grpSp>
                <p:nvGrpSpPr>
                  <p:cNvPr id="432" name="Group 222"/>
                  <p:cNvGrpSpPr/>
                  <p:nvPr/>
                </p:nvGrpSpPr>
                <p:grpSpPr>
                  <a:xfrm>
                    <a:off x="2936787" y="2479672"/>
                    <a:ext cx="5514762" cy="796928"/>
                    <a:chOff x="2936787" y="2479672"/>
                    <a:chExt cx="5514762" cy="796928"/>
                  </a:xfrm>
                </p:grpSpPr>
                <p:grpSp>
                  <p:nvGrpSpPr>
                    <p:cNvPr id="438" name="Group 154"/>
                    <p:cNvGrpSpPr/>
                    <p:nvPr/>
                  </p:nvGrpSpPr>
                  <p:grpSpPr>
                    <a:xfrm>
                      <a:off x="2936787" y="2479672"/>
                      <a:ext cx="5514762" cy="762000"/>
                      <a:chOff x="1946187" y="1489072"/>
                      <a:chExt cx="5514762" cy="762000"/>
                    </a:xfrm>
                  </p:grpSpPr>
                  <p:sp>
                    <p:nvSpPr>
                      <p:cNvPr id="451" name="Oval 450"/>
                      <p:cNvSpPr/>
                      <p:nvPr/>
                    </p:nvSpPr>
                    <p:spPr>
                      <a:xfrm>
                        <a:off x="1946187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52" name="Oval 451"/>
                      <p:cNvSpPr/>
                      <p:nvPr/>
                    </p:nvSpPr>
                    <p:spPr>
                      <a:xfrm>
                        <a:off x="32766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53" name="Oval 452"/>
                      <p:cNvSpPr/>
                      <p:nvPr/>
                    </p:nvSpPr>
                    <p:spPr>
                      <a:xfrm>
                        <a:off x="3733800" y="15240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54" name="Oval 453"/>
                      <p:cNvSpPr/>
                      <p:nvPr/>
                    </p:nvSpPr>
                    <p:spPr>
                      <a:xfrm>
                        <a:off x="2095043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55" name="Oval 454"/>
                      <p:cNvSpPr/>
                      <p:nvPr/>
                    </p:nvSpPr>
                    <p:spPr>
                      <a:xfrm>
                        <a:off x="4800600" y="17526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56" name="Oval 455"/>
                      <p:cNvSpPr/>
                      <p:nvPr/>
                    </p:nvSpPr>
                    <p:spPr>
                      <a:xfrm>
                        <a:off x="6263012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57" name="Oval 456"/>
                      <p:cNvSpPr/>
                      <p:nvPr/>
                    </p:nvSpPr>
                    <p:spPr>
                      <a:xfrm>
                        <a:off x="4030171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58" name="Oval 457"/>
                      <p:cNvSpPr/>
                      <p:nvPr/>
                    </p:nvSpPr>
                    <p:spPr>
                      <a:xfrm>
                        <a:off x="57150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459" name="Oval 458"/>
                      <p:cNvSpPr/>
                      <p:nvPr/>
                    </p:nvSpPr>
                    <p:spPr>
                      <a:xfrm>
                        <a:off x="7156149" y="19462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cxnSp>
                    <p:nvCxnSpPr>
                      <p:cNvPr id="460" name="Straight Connector 459"/>
                      <p:cNvCxnSpPr>
                        <a:stCxn id="454" idx="0"/>
                        <a:endCxn id="451" idx="3"/>
                      </p:cNvCxnSpPr>
                      <p:nvPr/>
                    </p:nvCxnSpPr>
                    <p:spPr>
                      <a:xfrm rot="16200000" flipV="1">
                        <a:off x="1879375" y="1730603"/>
                        <a:ext cx="479518" cy="256619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1" name="Straight Connector 460"/>
                      <p:cNvCxnSpPr>
                        <a:stCxn id="454" idx="5"/>
                        <a:endCxn id="452" idx="3"/>
                      </p:cNvCxnSpPr>
                      <p:nvPr/>
                    </p:nvCxnSpPr>
                    <p:spPr>
                      <a:xfrm rot="5400000" flipH="1" flipV="1">
                        <a:off x="2817585" y="1725103"/>
                        <a:ext cx="41272" cy="96603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2" name="Straight Connector 461"/>
                      <p:cNvCxnSpPr>
                        <a:stCxn id="453" idx="2"/>
                        <a:endCxn id="451" idx="6"/>
                      </p:cNvCxnSpPr>
                      <p:nvPr/>
                    </p:nvCxnSpPr>
                    <p:spPr>
                      <a:xfrm rot="10800000">
                        <a:off x="2250988" y="1565272"/>
                        <a:ext cx="14828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3" name="Straight Connector 462"/>
                      <p:cNvCxnSpPr>
                        <a:stCxn id="439" idx="0"/>
                        <a:endCxn id="443" idx="4"/>
                      </p:cNvCxnSpPr>
                      <p:nvPr/>
                    </p:nvCxnSpPr>
                    <p:spPr>
                      <a:xfrm rot="16200000" flipV="1">
                        <a:off x="2952738" y="1680458"/>
                        <a:ext cx="152400" cy="744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4" name="Straight Connector 463"/>
                      <p:cNvCxnSpPr>
                        <a:stCxn id="457" idx="0"/>
                        <a:endCxn id="453" idx="4"/>
                      </p:cNvCxnSpPr>
                      <p:nvPr/>
                    </p:nvCxnSpPr>
                    <p:spPr>
                      <a:xfrm rot="16200000" flipV="1">
                        <a:off x="3823251" y="1739350"/>
                        <a:ext cx="422272" cy="29637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5" name="Straight Connector 464"/>
                      <p:cNvCxnSpPr>
                        <a:stCxn id="452" idx="6"/>
                        <a:endCxn id="457" idx="3"/>
                      </p:cNvCxnSpPr>
                      <p:nvPr/>
                    </p:nvCxnSpPr>
                    <p:spPr>
                      <a:xfrm>
                        <a:off x="3581400" y="2133600"/>
                        <a:ext cx="493409" cy="95154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6" name="Straight Connector 465"/>
                      <p:cNvCxnSpPr>
                        <a:stCxn id="457" idx="7"/>
                        <a:endCxn id="455" idx="3"/>
                      </p:cNvCxnSpPr>
                      <p:nvPr/>
                    </p:nvCxnSpPr>
                    <p:spPr>
                      <a:xfrm rot="5400000" flipH="1" flipV="1">
                        <a:off x="4448632" y="1724385"/>
                        <a:ext cx="238308" cy="554903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7" name="Straight Connector 466"/>
                      <p:cNvCxnSpPr>
                        <a:stCxn id="458" idx="2"/>
                        <a:endCxn id="455" idx="6"/>
                      </p:cNvCxnSpPr>
                      <p:nvPr/>
                    </p:nvCxnSpPr>
                    <p:spPr>
                      <a:xfrm rot="10800000">
                        <a:off x="5105400" y="1828800"/>
                        <a:ext cx="609600" cy="30480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8" name="Straight Connector 467"/>
                      <p:cNvCxnSpPr>
                        <a:stCxn id="453" idx="6"/>
                        <a:endCxn id="456" idx="2"/>
                      </p:cNvCxnSpPr>
                      <p:nvPr/>
                    </p:nvCxnSpPr>
                    <p:spPr>
                      <a:xfrm flipV="1">
                        <a:off x="4038600" y="1565272"/>
                        <a:ext cx="22244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9" name="Straight Connector 468"/>
                      <p:cNvCxnSpPr>
                        <a:stCxn id="458" idx="6"/>
                        <a:endCxn id="456" idx="4"/>
                      </p:cNvCxnSpPr>
                      <p:nvPr/>
                    </p:nvCxnSpPr>
                    <p:spPr>
                      <a:xfrm flipV="1">
                        <a:off x="6019800" y="1641472"/>
                        <a:ext cx="395612" cy="4921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0" name="Straight Connector 469"/>
                      <p:cNvCxnSpPr>
                        <a:stCxn id="456" idx="5"/>
                        <a:endCxn id="459" idx="3"/>
                      </p:cNvCxnSpPr>
                      <p:nvPr/>
                    </p:nvCxnSpPr>
                    <p:spPr>
                      <a:xfrm rot="16200000" flipH="1">
                        <a:off x="6633379" y="1508948"/>
                        <a:ext cx="457200" cy="67761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1" name="Straight Connector 470"/>
                      <p:cNvCxnSpPr>
                        <a:stCxn id="458" idx="6"/>
                        <a:endCxn id="459" idx="3"/>
                      </p:cNvCxnSpPr>
                      <p:nvPr/>
                    </p:nvCxnSpPr>
                    <p:spPr>
                      <a:xfrm flipV="1">
                        <a:off x="6019800" y="2076354"/>
                        <a:ext cx="1180985" cy="57246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439" name="Oval 438"/>
                    <p:cNvSpPr/>
                    <p:nvPr/>
                  </p:nvSpPr>
                  <p:spPr>
                    <a:xfrm>
                      <a:off x="3904351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0" name="Oval 439"/>
                    <p:cNvSpPr/>
                    <p:nvPr/>
                  </p:nvSpPr>
                  <p:spPr>
                    <a:xfrm>
                      <a:off x="6248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1" name="Oval 440"/>
                    <p:cNvSpPr/>
                    <p:nvPr/>
                  </p:nvSpPr>
                  <p:spPr>
                    <a:xfrm>
                      <a:off x="29367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2" name="Oval 441"/>
                    <p:cNvSpPr/>
                    <p:nvPr/>
                  </p:nvSpPr>
                  <p:spPr>
                    <a:xfrm>
                      <a:off x="3657600" y="31242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3" name="Oval 442"/>
                    <p:cNvSpPr/>
                    <p:nvPr/>
                  </p:nvSpPr>
                  <p:spPr>
                    <a:xfrm>
                      <a:off x="382992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4" name="Oval 443"/>
                    <p:cNvSpPr/>
                    <p:nvPr/>
                  </p:nvSpPr>
                  <p:spPr>
                    <a:xfrm>
                      <a:off x="47974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5" name="Oval 444"/>
                    <p:cNvSpPr/>
                    <p:nvPr/>
                  </p:nvSpPr>
                  <p:spPr>
                    <a:xfrm>
                      <a:off x="5334000" y="2514600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6" name="Oval 445"/>
                    <p:cNvSpPr/>
                    <p:nvPr/>
                  </p:nvSpPr>
                  <p:spPr>
                    <a:xfrm>
                      <a:off x="6583759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7" name="Oval 446"/>
                    <p:cNvSpPr/>
                    <p:nvPr/>
                  </p:nvSpPr>
                  <p:spPr>
                    <a:xfrm>
                      <a:off x="606276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8" name="Oval 447"/>
                    <p:cNvSpPr/>
                    <p:nvPr/>
                  </p:nvSpPr>
                  <p:spPr>
                    <a:xfrm>
                      <a:off x="5486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49" name="Oval 448"/>
                    <p:cNvSpPr/>
                    <p:nvPr/>
                  </p:nvSpPr>
                  <p:spPr>
                    <a:xfrm>
                      <a:off x="7104756" y="2708272"/>
                      <a:ext cx="304800" cy="2286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50" name="Oval 449"/>
                    <p:cNvSpPr/>
                    <p:nvPr/>
                  </p:nvSpPr>
                  <p:spPr>
                    <a:xfrm>
                      <a:off x="7700180" y="2784472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</p:grpSp>
              <p:cxnSp>
                <p:nvCxnSpPr>
                  <p:cNvPr id="433" name="Straight Connector 432"/>
                  <p:cNvCxnSpPr>
                    <a:stCxn id="441" idx="6"/>
                    <a:endCxn id="439" idx="2"/>
                  </p:cNvCxnSpPr>
                  <p:nvPr/>
                </p:nvCxnSpPr>
                <p:spPr>
                  <a:xfrm>
                    <a:off x="3241587" y="2860672"/>
                    <a:ext cx="662764" cy="0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4" name="Straight Connector 433"/>
                  <p:cNvCxnSpPr>
                    <a:stCxn id="441" idx="5"/>
                    <a:endCxn id="442" idx="1"/>
                  </p:cNvCxnSpPr>
                  <p:nvPr/>
                </p:nvCxnSpPr>
                <p:spPr>
                  <a:xfrm rot="16200000" flipH="1">
                    <a:off x="3333611" y="2777892"/>
                    <a:ext cx="231964" cy="505287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5" name="Straight Connector 434"/>
                  <p:cNvCxnSpPr>
                    <a:stCxn id="442" idx="7"/>
                    <a:endCxn id="439" idx="4"/>
                  </p:cNvCxnSpPr>
                  <p:nvPr/>
                </p:nvCxnSpPr>
                <p:spPr>
                  <a:xfrm rot="5400000" flipH="1" flipV="1">
                    <a:off x="3882434" y="2972201"/>
                    <a:ext cx="209646" cy="138989"/>
                  </a:xfrm>
                  <a:prstGeom prst="line">
                    <a:avLst/>
                  </a:prstGeom>
                  <a:ln w="3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6" name="Straight Connector 435"/>
                  <p:cNvCxnSpPr>
                    <a:stCxn id="439" idx="6"/>
                    <a:endCxn id="444" idx="3"/>
                  </p:cNvCxnSpPr>
                  <p:nvPr/>
                </p:nvCxnSpPr>
                <p:spPr>
                  <a:xfrm>
                    <a:off x="4209151" y="2860672"/>
                    <a:ext cx="632973" cy="53882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7" name="Straight Connector 436"/>
                  <p:cNvCxnSpPr>
                    <a:stCxn id="452" idx="6"/>
                    <a:endCxn id="444" idx="3"/>
                  </p:cNvCxnSpPr>
                  <p:nvPr/>
                </p:nvCxnSpPr>
                <p:spPr>
                  <a:xfrm flipV="1">
                    <a:off x="4572000" y="2914554"/>
                    <a:ext cx="270125" cy="209646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472" name="Group 670"/>
          <p:cNvGrpSpPr/>
          <p:nvPr/>
        </p:nvGrpSpPr>
        <p:grpSpPr>
          <a:xfrm>
            <a:off x="716280" y="2209800"/>
            <a:ext cx="426720" cy="381000"/>
            <a:chOff x="6553200" y="1371600"/>
            <a:chExt cx="1066800" cy="914400"/>
          </a:xfrm>
        </p:grpSpPr>
        <p:sp>
          <p:nvSpPr>
            <p:cNvPr id="473" name="Rounded Rectangle 472"/>
            <p:cNvSpPr/>
            <p:nvPr/>
          </p:nvSpPr>
          <p:spPr>
            <a:xfrm>
              <a:off x="7391400" y="1371600"/>
              <a:ext cx="228600" cy="228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500" dirty="0">
                <a:solidFill>
                  <a:prstClr val="black"/>
                </a:solidFill>
              </a:endParaRPr>
            </a:p>
          </p:txBody>
        </p:sp>
        <p:grpSp>
          <p:nvGrpSpPr>
            <p:cNvPr id="474" name="Group 225"/>
            <p:cNvGrpSpPr/>
            <p:nvPr/>
          </p:nvGrpSpPr>
          <p:grpSpPr>
            <a:xfrm>
              <a:off x="6553200" y="1447800"/>
              <a:ext cx="1066800" cy="838200"/>
              <a:chOff x="1470005" y="1226899"/>
              <a:chExt cx="6401203" cy="2485516"/>
            </a:xfrm>
          </p:grpSpPr>
          <p:sp>
            <p:nvSpPr>
              <p:cNvPr id="475" name="Rectangle 474"/>
              <p:cNvSpPr/>
              <p:nvPr/>
            </p:nvSpPr>
            <p:spPr>
              <a:xfrm rot="21171009">
                <a:off x="1470005" y="1226899"/>
                <a:ext cx="6401203" cy="2485516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isometricOffAxis2Top">
                  <a:rot lat="18048692" lon="18917394" rev="2040503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476" name="Group 224"/>
              <p:cNvGrpSpPr/>
              <p:nvPr/>
            </p:nvGrpSpPr>
            <p:grpSpPr>
              <a:xfrm>
                <a:off x="1991001" y="2065099"/>
                <a:ext cx="5514762" cy="796928"/>
                <a:chOff x="2936787" y="2479672"/>
                <a:chExt cx="5514762" cy="796928"/>
              </a:xfrm>
            </p:grpSpPr>
            <p:cxnSp>
              <p:nvCxnSpPr>
                <p:cNvPr id="477" name="Straight Connector 476"/>
                <p:cNvCxnSpPr>
                  <a:stCxn id="497" idx="4"/>
                  <a:endCxn id="496" idx="6"/>
                </p:cNvCxnSpPr>
                <p:nvPr/>
              </p:nvCxnSpPr>
              <p:spPr>
                <a:xfrm rot="5400000">
                  <a:off x="5197508" y="2571780"/>
                  <a:ext cx="193672" cy="38411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8" name="Straight Connector 477"/>
                <p:cNvCxnSpPr>
                  <a:stCxn id="497" idx="4"/>
                  <a:endCxn id="500" idx="0"/>
                </p:cNvCxnSpPr>
                <p:nvPr/>
              </p:nvCxnSpPr>
              <p:spPr>
                <a:xfrm rot="16200000" flipH="1">
                  <a:off x="5448300" y="2705100"/>
                  <a:ext cx="228600" cy="152400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>
                  <a:stCxn id="498" idx="4"/>
                  <a:endCxn id="492" idx="0"/>
                </p:cNvCxnSpPr>
                <p:nvPr/>
              </p:nvCxnSpPr>
              <p:spPr>
                <a:xfrm rot="5400000">
                  <a:off x="6436716" y="2596156"/>
                  <a:ext cx="263528" cy="33536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/>
                <p:cNvCxnSpPr>
                  <a:stCxn id="498" idx="4"/>
                  <a:endCxn id="501" idx="1"/>
                </p:cNvCxnSpPr>
                <p:nvPr/>
              </p:nvCxnSpPr>
              <p:spPr>
                <a:xfrm rot="16200000" flipH="1">
                  <a:off x="6887937" y="2480294"/>
                  <a:ext cx="109678" cy="413233"/>
                </a:xfrm>
                <a:prstGeom prst="line">
                  <a:avLst/>
                </a:prstGeom>
                <a:ln w="317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1" name="Straight Connector 480"/>
                <p:cNvCxnSpPr>
                  <a:stCxn id="492" idx="7"/>
                  <a:endCxn id="501" idx="2"/>
                </p:cNvCxnSpPr>
                <p:nvPr/>
              </p:nvCxnSpPr>
              <p:spPr>
                <a:xfrm rot="5400000" flipH="1" flipV="1">
                  <a:off x="6758986" y="2572149"/>
                  <a:ext cx="95346" cy="596193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2" name="Straight Connector 481"/>
                <p:cNvCxnSpPr>
                  <a:stCxn id="509" idx="6"/>
                  <a:endCxn id="510" idx="3"/>
                </p:cNvCxnSpPr>
                <p:nvPr/>
              </p:nvCxnSpPr>
              <p:spPr>
                <a:xfrm>
                  <a:off x="5325572" y="3165472"/>
                  <a:ext cx="1424665" cy="12610"/>
                </a:xfrm>
                <a:prstGeom prst="line">
                  <a:avLst/>
                </a:prstGeom>
                <a:ln w="63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3" name="Group 223"/>
                <p:cNvGrpSpPr/>
                <p:nvPr/>
              </p:nvGrpSpPr>
              <p:grpSpPr>
                <a:xfrm>
                  <a:off x="2936787" y="2479672"/>
                  <a:ext cx="5514762" cy="796928"/>
                  <a:chOff x="2936787" y="2479672"/>
                  <a:chExt cx="5514762" cy="796928"/>
                </a:xfrm>
              </p:grpSpPr>
              <p:grpSp>
                <p:nvGrpSpPr>
                  <p:cNvPr id="484" name="Group 222"/>
                  <p:cNvGrpSpPr/>
                  <p:nvPr/>
                </p:nvGrpSpPr>
                <p:grpSpPr>
                  <a:xfrm>
                    <a:off x="2936787" y="2479672"/>
                    <a:ext cx="5514762" cy="796928"/>
                    <a:chOff x="2936787" y="2479672"/>
                    <a:chExt cx="5514762" cy="796928"/>
                  </a:xfrm>
                </p:grpSpPr>
                <p:grpSp>
                  <p:nvGrpSpPr>
                    <p:cNvPr id="490" name="Group 154"/>
                    <p:cNvGrpSpPr/>
                    <p:nvPr/>
                  </p:nvGrpSpPr>
                  <p:grpSpPr>
                    <a:xfrm>
                      <a:off x="2936787" y="2479672"/>
                      <a:ext cx="5514762" cy="762000"/>
                      <a:chOff x="1946187" y="1489072"/>
                      <a:chExt cx="5514762" cy="762000"/>
                    </a:xfrm>
                  </p:grpSpPr>
                  <p:sp>
                    <p:nvSpPr>
                      <p:cNvPr id="503" name="Oval 502"/>
                      <p:cNvSpPr/>
                      <p:nvPr/>
                    </p:nvSpPr>
                    <p:spPr>
                      <a:xfrm>
                        <a:off x="1946187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504" name="Oval 503"/>
                      <p:cNvSpPr/>
                      <p:nvPr/>
                    </p:nvSpPr>
                    <p:spPr>
                      <a:xfrm>
                        <a:off x="32766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505" name="Oval 504"/>
                      <p:cNvSpPr/>
                      <p:nvPr/>
                    </p:nvSpPr>
                    <p:spPr>
                      <a:xfrm>
                        <a:off x="3733800" y="15240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506" name="Oval 505"/>
                      <p:cNvSpPr/>
                      <p:nvPr/>
                    </p:nvSpPr>
                    <p:spPr>
                      <a:xfrm>
                        <a:off x="2095043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507" name="Oval 506"/>
                      <p:cNvSpPr/>
                      <p:nvPr/>
                    </p:nvSpPr>
                    <p:spPr>
                      <a:xfrm>
                        <a:off x="4800600" y="17526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508" name="Oval 507"/>
                      <p:cNvSpPr/>
                      <p:nvPr/>
                    </p:nvSpPr>
                    <p:spPr>
                      <a:xfrm>
                        <a:off x="6263012" y="14890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509" name="Oval 508"/>
                      <p:cNvSpPr/>
                      <p:nvPr/>
                    </p:nvSpPr>
                    <p:spPr>
                      <a:xfrm>
                        <a:off x="4030171" y="20986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510" name="Oval 509"/>
                      <p:cNvSpPr/>
                      <p:nvPr/>
                    </p:nvSpPr>
                    <p:spPr>
                      <a:xfrm>
                        <a:off x="5715000" y="2057400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sp>
                    <p:nvSpPr>
                      <p:cNvPr id="511" name="Oval 510"/>
                      <p:cNvSpPr/>
                      <p:nvPr/>
                    </p:nvSpPr>
                    <p:spPr>
                      <a:xfrm>
                        <a:off x="7156149" y="1946272"/>
                        <a:ext cx="304800" cy="152400"/>
                      </a:xfrm>
                      <a:prstGeom prst="ellips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>
                          <a:solidFill>
                            <a:prstClr val="white"/>
                          </a:solidFill>
                        </a:endParaRPr>
                      </a:p>
                    </p:txBody>
                  </p:sp>
                  <p:cxnSp>
                    <p:nvCxnSpPr>
                      <p:cNvPr id="512" name="Straight Connector 511"/>
                      <p:cNvCxnSpPr>
                        <a:stCxn id="506" idx="0"/>
                        <a:endCxn id="503" idx="3"/>
                      </p:cNvCxnSpPr>
                      <p:nvPr/>
                    </p:nvCxnSpPr>
                    <p:spPr>
                      <a:xfrm rot="16200000" flipV="1">
                        <a:off x="1879375" y="1730603"/>
                        <a:ext cx="479518" cy="256619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3" name="Straight Connector 512"/>
                      <p:cNvCxnSpPr>
                        <a:stCxn id="506" idx="5"/>
                        <a:endCxn id="504" idx="3"/>
                      </p:cNvCxnSpPr>
                      <p:nvPr/>
                    </p:nvCxnSpPr>
                    <p:spPr>
                      <a:xfrm rot="5400000" flipH="1" flipV="1">
                        <a:off x="2817585" y="1725103"/>
                        <a:ext cx="41272" cy="96603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4" name="Straight Connector 513"/>
                      <p:cNvCxnSpPr>
                        <a:stCxn id="505" idx="2"/>
                        <a:endCxn id="503" idx="6"/>
                      </p:cNvCxnSpPr>
                      <p:nvPr/>
                    </p:nvCxnSpPr>
                    <p:spPr>
                      <a:xfrm rot="10800000">
                        <a:off x="2250988" y="1565272"/>
                        <a:ext cx="14828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5" name="Straight Connector 514"/>
                      <p:cNvCxnSpPr>
                        <a:stCxn id="491" idx="0"/>
                        <a:endCxn id="495" idx="4"/>
                      </p:cNvCxnSpPr>
                      <p:nvPr/>
                    </p:nvCxnSpPr>
                    <p:spPr>
                      <a:xfrm rot="16200000" flipV="1">
                        <a:off x="2952738" y="1680458"/>
                        <a:ext cx="152400" cy="744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6" name="Straight Connector 515"/>
                      <p:cNvCxnSpPr>
                        <a:stCxn id="509" idx="0"/>
                        <a:endCxn id="505" idx="4"/>
                      </p:cNvCxnSpPr>
                      <p:nvPr/>
                    </p:nvCxnSpPr>
                    <p:spPr>
                      <a:xfrm rot="16200000" flipV="1">
                        <a:off x="3823251" y="1739350"/>
                        <a:ext cx="422272" cy="296371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7" name="Straight Connector 516"/>
                      <p:cNvCxnSpPr>
                        <a:stCxn id="504" idx="6"/>
                        <a:endCxn id="509" idx="3"/>
                      </p:cNvCxnSpPr>
                      <p:nvPr/>
                    </p:nvCxnSpPr>
                    <p:spPr>
                      <a:xfrm>
                        <a:off x="3581400" y="2133600"/>
                        <a:ext cx="493409" cy="95154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8" name="Straight Connector 517"/>
                      <p:cNvCxnSpPr>
                        <a:stCxn id="509" idx="7"/>
                        <a:endCxn id="507" idx="3"/>
                      </p:cNvCxnSpPr>
                      <p:nvPr/>
                    </p:nvCxnSpPr>
                    <p:spPr>
                      <a:xfrm rot="5400000" flipH="1" flipV="1">
                        <a:off x="4448632" y="1724385"/>
                        <a:ext cx="238308" cy="554903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9" name="Straight Connector 518"/>
                      <p:cNvCxnSpPr>
                        <a:stCxn id="510" idx="2"/>
                        <a:endCxn id="507" idx="6"/>
                      </p:cNvCxnSpPr>
                      <p:nvPr/>
                    </p:nvCxnSpPr>
                    <p:spPr>
                      <a:xfrm rot="10800000">
                        <a:off x="5105400" y="1828800"/>
                        <a:ext cx="609600" cy="30480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0" name="Straight Connector 519"/>
                      <p:cNvCxnSpPr>
                        <a:stCxn id="505" idx="6"/>
                        <a:endCxn id="508" idx="2"/>
                      </p:cNvCxnSpPr>
                      <p:nvPr/>
                    </p:nvCxnSpPr>
                    <p:spPr>
                      <a:xfrm flipV="1">
                        <a:off x="4038600" y="1565272"/>
                        <a:ext cx="2224412" cy="34928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1" name="Straight Connector 520"/>
                      <p:cNvCxnSpPr>
                        <a:stCxn id="510" idx="6"/>
                        <a:endCxn id="508" idx="4"/>
                      </p:cNvCxnSpPr>
                      <p:nvPr/>
                    </p:nvCxnSpPr>
                    <p:spPr>
                      <a:xfrm flipV="1">
                        <a:off x="6019800" y="1641472"/>
                        <a:ext cx="395612" cy="492128"/>
                      </a:xfrm>
                      <a:prstGeom prst="line">
                        <a:avLst/>
                      </a:prstGeom>
                      <a:ln w="3175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2" name="Straight Connector 521"/>
                      <p:cNvCxnSpPr>
                        <a:stCxn id="508" idx="5"/>
                        <a:endCxn id="511" idx="3"/>
                      </p:cNvCxnSpPr>
                      <p:nvPr/>
                    </p:nvCxnSpPr>
                    <p:spPr>
                      <a:xfrm rot="16200000" flipH="1">
                        <a:off x="6633379" y="1508948"/>
                        <a:ext cx="457200" cy="677610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3" name="Straight Connector 522"/>
                      <p:cNvCxnSpPr>
                        <a:stCxn id="510" idx="6"/>
                        <a:endCxn id="511" idx="3"/>
                      </p:cNvCxnSpPr>
                      <p:nvPr/>
                    </p:nvCxnSpPr>
                    <p:spPr>
                      <a:xfrm flipV="1">
                        <a:off x="6019800" y="2076354"/>
                        <a:ext cx="1180985" cy="57246"/>
                      </a:xfrm>
                      <a:prstGeom prst="line">
                        <a:avLst/>
                      </a:prstGeom>
                      <a:ln w="6350"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491" name="Oval 490"/>
                    <p:cNvSpPr/>
                    <p:nvPr/>
                  </p:nvSpPr>
                  <p:spPr>
                    <a:xfrm>
                      <a:off x="3904351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92" name="Oval 491"/>
                    <p:cNvSpPr/>
                    <p:nvPr/>
                  </p:nvSpPr>
                  <p:spPr>
                    <a:xfrm>
                      <a:off x="6248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93" name="Oval 492"/>
                    <p:cNvSpPr/>
                    <p:nvPr/>
                  </p:nvSpPr>
                  <p:spPr>
                    <a:xfrm>
                      <a:off x="29367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94" name="Oval 493"/>
                    <p:cNvSpPr/>
                    <p:nvPr/>
                  </p:nvSpPr>
                  <p:spPr>
                    <a:xfrm>
                      <a:off x="3657600" y="31242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95" name="Oval 494"/>
                    <p:cNvSpPr/>
                    <p:nvPr/>
                  </p:nvSpPr>
                  <p:spPr>
                    <a:xfrm>
                      <a:off x="382992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96" name="Oval 495"/>
                    <p:cNvSpPr/>
                    <p:nvPr/>
                  </p:nvSpPr>
                  <p:spPr>
                    <a:xfrm>
                      <a:off x="4797487" y="27844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97" name="Oval 496"/>
                    <p:cNvSpPr/>
                    <p:nvPr/>
                  </p:nvSpPr>
                  <p:spPr>
                    <a:xfrm>
                      <a:off x="5334000" y="2514600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98" name="Oval 497"/>
                    <p:cNvSpPr/>
                    <p:nvPr/>
                  </p:nvSpPr>
                  <p:spPr>
                    <a:xfrm>
                      <a:off x="6583759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499" name="Oval 498"/>
                    <p:cNvSpPr/>
                    <p:nvPr/>
                  </p:nvSpPr>
                  <p:spPr>
                    <a:xfrm>
                      <a:off x="6062763" y="2479672"/>
                      <a:ext cx="304800" cy="152400"/>
                    </a:xfrm>
                    <a:prstGeom prst="ellipse">
                      <a:avLst/>
                    </a:prstGeom>
                    <a:solidFill>
                      <a:srgbClr val="92D050"/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500" name="Oval 499"/>
                    <p:cNvSpPr/>
                    <p:nvPr/>
                  </p:nvSpPr>
                  <p:spPr>
                    <a:xfrm>
                      <a:off x="5486400" y="2895600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501" name="Oval 500"/>
                    <p:cNvSpPr/>
                    <p:nvPr/>
                  </p:nvSpPr>
                  <p:spPr>
                    <a:xfrm>
                      <a:off x="7104756" y="2708272"/>
                      <a:ext cx="304800" cy="2286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502" name="Oval 501"/>
                    <p:cNvSpPr/>
                    <p:nvPr/>
                  </p:nvSpPr>
                  <p:spPr>
                    <a:xfrm>
                      <a:off x="7700180" y="2784472"/>
                      <a:ext cx="304800" cy="152400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 w="6350"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prstClr val="white"/>
                        </a:solidFill>
                      </a:endParaRPr>
                    </a:p>
                  </p:txBody>
                </p:sp>
              </p:grpSp>
              <p:cxnSp>
                <p:nvCxnSpPr>
                  <p:cNvPr id="485" name="Straight Connector 484"/>
                  <p:cNvCxnSpPr>
                    <a:stCxn id="493" idx="6"/>
                    <a:endCxn id="491" idx="2"/>
                  </p:cNvCxnSpPr>
                  <p:nvPr/>
                </p:nvCxnSpPr>
                <p:spPr>
                  <a:xfrm>
                    <a:off x="3241587" y="2860672"/>
                    <a:ext cx="662764" cy="0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Straight Connector 485"/>
                  <p:cNvCxnSpPr>
                    <a:stCxn id="493" idx="5"/>
                    <a:endCxn id="494" idx="1"/>
                  </p:cNvCxnSpPr>
                  <p:nvPr/>
                </p:nvCxnSpPr>
                <p:spPr>
                  <a:xfrm rot="16200000" flipH="1">
                    <a:off x="3333611" y="2777892"/>
                    <a:ext cx="231964" cy="505287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7" name="Straight Connector 486"/>
                  <p:cNvCxnSpPr>
                    <a:stCxn id="494" idx="7"/>
                    <a:endCxn id="491" idx="4"/>
                  </p:cNvCxnSpPr>
                  <p:nvPr/>
                </p:nvCxnSpPr>
                <p:spPr>
                  <a:xfrm rot="5400000" flipH="1" flipV="1">
                    <a:off x="3882434" y="2972201"/>
                    <a:ext cx="209646" cy="138989"/>
                  </a:xfrm>
                  <a:prstGeom prst="line">
                    <a:avLst/>
                  </a:prstGeom>
                  <a:ln w="3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8" name="Straight Connector 487"/>
                  <p:cNvCxnSpPr>
                    <a:stCxn id="491" idx="6"/>
                    <a:endCxn id="496" idx="3"/>
                  </p:cNvCxnSpPr>
                  <p:nvPr/>
                </p:nvCxnSpPr>
                <p:spPr>
                  <a:xfrm>
                    <a:off x="4209151" y="2860672"/>
                    <a:ext cx="632973" cy="53882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/>
                  <p:cNvCxnSpPr>
                    <a:stCxn id="504" idx="6"/>
                    <a:endCxn id="496" idx="3"/>
                  </p:cNvCxnSpPr>
                  <p:nvPr/>
                </p:nvCxnSpPr>
                <p:spPr>
                  <a:xfrm flipV="1">
                    <a:off x="4572000" y="2914554"/>
                    <a:ext cx="270125" cy="209646"/>
                  </a:xfrm>
                  <a:prstGeom prst="line">
                    <a:avLst/>
                  </a:prstGeom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524" name="TextBox 523"/>
          <p:cNvSpPr txBox="1"/>
          <p:nvPr/>
        </p:nvSpPr>
        <p:spPr>
          <a:xfrm>
            <a:off x="2971800" y="5791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We Didn’t Make it Easy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85185E-6 L 0.2059 0.0004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3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75 0 " pathEditMode="relative" ptsTypes="AA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75 0 " pathEditMode="relative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44444E-6 L 0.12743 0.0034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 0 " pathEditMode="relative" ptsTypes="AA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 0 " pathEditMode="relative" ptsTypes="AA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3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 0 " pathEditMode="relative" ptsTypes="AA">
                                      <p:cBhvr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 0 " pathEditMode="relative" ptsTypes="AA">
                                      <p:cBhvr>
                                        <p:cTn id="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 0 " pathEditMode="relative" ptsTypes="AA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85" grpId="0"/>
      <p:bldP spid="86" grpId="0"/>
      <p:bldP spid="353" grpId="0"/>
      <p:bldP spid="412" grpId="0"/>
      <p:bldP spid="413" grpId="0"/>
      <p:bldP spid="415" grpId="0"/>
      <p:bldP spid="417" grpId="0" animBg="1"/>
      <p:bldP spid="419" grpId="0"/>
      <p:bldP spid="524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1003</Words>
  <Application>Microsoft Office PowerPoint</Application>
  <PresentationFormat>On-screen Show (4:3)</PresentationFormat>
  <Paragraphs>364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1_Office Theme</vt:lpstr>
      <vt:lpstr>2_Office Theme</vt:lpstr>
      <vt:lpstr>3_Office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pac.c A Unified Control Architecture for Packet &amp; Circuit Networks</dc:title>
  <dc:creator>Saurav Das</dc:creator>
  <cp:lastModifiedBy>Saurav Das</cp:lastModifiedBy>
  <cp:revision>74</cp:revision>
  <dcterms:created xsi:type="dcterms:W3CDTF">2011-09-14T19:22:32Z</dcterms:created>
  <dcterms:modified xsi:type="dcterms:W3CDTF">2012-09-22T19:24:00Z</dcterms:modified>
</cp:coreProperties>
</file>