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Lst>
  <p:notesMasterIdLst>
    <p:notesMasterId r:id="rId40"/>
  </p:notesMasterIdLst>
  <p:sldIdLst>
    <p:sldId id="257" r:id="rId5"/>
    <p:sldId id="258" r:id="rId6"/>
    <p:sldId id="259" r:id="rId7"/>
    <p:sldId id="262" r:id="rId8"/>
    <p:sldId id="268" r:id="rId9"/>
    <p:sldId id="281" r:id="rId10"/>
    <p:sldId id="282" r:id="rId11"/>
    <p:sldId id="283" r:id="rId12"/>
    <p:sldId id="284" r:id="rId13"/>
    <p:sldId id="285" r:id="rId14"/>
    <p:sldId id="286" r:id="rId15"/>
    <p:sldId id="288" r:id="rId16"/>
    <p:sldId id="290" r:id="rId17"/>
    <p:sldId id="291" r:id="rId18"/>
    <p:sldId id="314" r:id="rId19"/>
    <p:sldId id="294" r:id="rId20"/>
    <p:sldId id="308" r:id="rId21"/>
    <p:sldId id="309" r:id="rId22"/>
    <p:sldId id="311" r:id="rId23"/>
    <p:sldId id="296" r:id="rId24"/>
    <p:sldId id="295" r:id="rId25"/>
    <p:sldId id="307" r:id="rId26"/>
    <p:sldId id="315" r:id="rId27"/>
    <p:sldId id="316" r:id="rId28"/>
    <p:sldId id="317" r:id="rId29"/>
    <p:sldId id="313" r:id="rId30"/>
    <p:sldId id="299" r:id="rId31"/>
    <p:sldId id="300" r:id="rId32"/>
    <p:sldId id="301" r:id="rId33"/>
    <p:sldId id="302" r:id="rId34"/>
    <p:sldId id="318" r:id="rId35"/>
    <p:sldId id="297" r:id="rId36"/>
    <p:sldId id="298" r:id="rId37"/>
    <p:sldId id="319" r:id="rId38"/>
    <p:sldId id="31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15" autoAdjust="0"/>
  </p:normalViewPr>
  <p:slideViewPr>
    <p:cSldViewPr>
      <p:cViewPr varScale="1">
        <p:scale>
          <a:sx n="73" d="100"/>
          <a:sy n="73" d="100"/>
        </p:scale>
        <p:origin x="-107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B2CDC9-6076-4275-8695-3C2B16929BB1}" type="datetimeFigureOut">
              <a:rPr lang="en-US" smtClean="0"/>
              <a:pPr/>
              <a:t>9/15/2011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E72E2E-D48A-4767-B305-E88252DB048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F3E618-61B5-4A6A-B6C4-D043CF6860A2}"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50F18D-8687-4572-AF79-40275E2D1E9F}"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a:t>
            </a:r>
            <a:r>
              <a:rPr lang="en-US" baseline="0" dirty="0" smtClean="0"/>
              <a:t> step = lets say you are a transport service provider. You are notorious for your dislike of giving up manual control over your network to an automated intelligent control plane, no matter how intelligent that control plane may be. How am I going to force-feed SDN down your throat? “Look throw away everything you are doing now – I can write this really cool software that can control your whole network” == not going to work – not without a gradual adoption path.</a:t>
            </a:r>
          </a:p>
          <a:p>
            <a:endParaRPr lang="en-US" baseline="0" dirty="0" smtClean="0"/>
          </a:p>
          <a:p>
            <a:r>
              <a:rPr lang="en-US" baseline="0" dirty="0" smtClean="0"/>
              <a:t>With today's technology, it is possible to carve out a slice of the network and put it under SDN control. Importantly the ‘slice’ is not just bandwidth but also some control over switching-elements that are part of the slice. Initially the controller is under the TSP’s control. As time goes on and confidence is gained, the transport service provider installs a slicing plane – the purpose of the slicing plane is to guarantee that the controller can in no way mess with the rest of the network. Once that is certain, the TSP can turns the controller over to an ISP – it might be the ISP in the same organization thereby making the first foray into IP and transport convergence. Or it could be a customer ISP to whom you just provided a new service. If that goes well, then over time more parts of the transport network can be sliced</a:t>
            </a:r>
            <a:endParaRPr lang="en-US" dirty="0"/>
          </a:p>
        </p:txBody>
      </p:sp>
      <p:sp>
        <p:nvSpPr>
          <p:cNvPr id="4" name="Slide Number Placeholder 3"/>
          <p:cNvSpPr>
            <a:spLocks noGrp="1"/>
          </p:cNvSpPr>
          <p:nvPr>
            <p:ph type="sldNum" sz="quarter" idx="10"/>
          </p:nvPr>
        </p:nvSpPr>
        <p:spPr/>
        <p:txBody>
          <a:bodyPr/>
          <a:lstStyle/>
          <a:p>
            <a:fld id="{2C50F18D-8687-4572-AF79-40275E2D1E9F}"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92F048E0-78E9-46CF-818F-95C147560C29}" type="slidenum">
              <a:rPr lang="en-US">
                <a:solidFill>
                  <a:prstClr val="black"/>
                </a:solidFill>
              </a:rPr>
              <a:pPr/>
              <a:t>35</a:t>
            </a:fld>
            <a:endParaRPr lang="en-US">
              <a:solidFill>
                <a:prstClr val="black"/>
              </a:solidFill>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50F18D-8687-4572-AF79-40275E2D1E9F}"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SDN starts to treat packets as flows, it’s a small step to note that circuits are also</a:t>
            </a:r>
            <a:r>
              <a:rPr lang="en-US" baseline="0" dirty="0" smtClean="0"/>
              <a:t> flows – they carry data from one point to another</a:t>
            </a:r>
            <a:endParaRPr lang="en-US" dirty="0"/>
          </a:p>
        </p:txBody>
      </p:sp>
      <p:sp>
        <p:nvSpPr>
          <p:cNvPr id="4" name="Slide Number Placeholder 3"/>
          <p:cNvSpPr>
            <a:spLocks noGrp="1"/>
          </p:cNvSpPr>
          <p:nvPr>
            <p:ph type="sldNum" sz="quarter" idx="10"/>
          </p:nvPr>
        </p:nvSpPr>
        <p:spPr/>
        <p:txBody>
          <a:bodyPr/>
          <a:lstStyle/>
          <a:p>
            <a:fld id="{9E7552B6-3E19-4E6B-9BB4-92D2286492DD}" type="slidenum">
              <a:rPr lang="en-US" altLang="ko-KR" smtClean="0">
                <a:solidFill>
                  <a:prstClr val="black"/>
                </a:solidFill>
              </a:rPr>
              <a:pPr/>
              <a:t>10</a:t>
            </a:fld>
            <a:endParaRPr lang="en-US" altLang="ko-K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SDN starts to treat packets as flows, it’s a small step to note that circuits are also</a:t>
            </a:r>
            <a:r>
              <a:rPr lang="en-US" baseline="0" dirty="0" smtClean="0"/>
              <a:t> flows – they carry data from one point to another</a:t>
            </a:r>
            <a:endParaRPr lang="en-US" dirty="0"/>
          </a:p>
        </p:txBody>
      </p:sp>
      <p:sp>
        <p:nvSpPr>
          <p:cNvPr id="4" name="Slide Number Placeholder 3"/>
          <p:cNvSpPr>
            <a:spLocks noGrp="1"/>
          </p:cNvSpPr>
          <p:nvPr>
            <p:ph type="sldNum" sz="quarter" idx="10"/>
          </p:nvPr>
        </p:nvSpPr>
        <p:spPr/>
        <p:txBody>
          <a:bodyPr/>
          <a:lstStyle/>
          <a:p>
            <a:fld id="{9E7552B6-3E19-4E6B-9BB4-92D2286492DD}" type="slidenum">
              <a:rPr lang="en-US" altLang="ko-KR" smtClean="0">
                <a:solidFill>
                  <a:prstClr val="black"/>
                </a:solidFill>
              </a:rPr>
              <a:pPr/>
              <a:t>11</a:t>
            </a:fld>
            <a:endParaRPr lang="en-US" altLang="ko-K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50F18D-8687-4572-AF79-40275E2D1E9F}"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50F18D-8687-4572-AF79-40275E2D1E9F}"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50F18D-8687-4572-AF79-40275E2D1E9F}"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50F18D-8687-4572-AF79-40275E2D1E9F}"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50F18D-8687-4572-AF79-40275E2D1E9F}" type="slidenum">
              <a:rPr lang="en-US" smtClean="0">
                <a:solidFill>
                  <a:prstClr val="black"/>
                </a:solidFill>
              </a:rPr>
              <a:pPr/>
              <a:t>24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6ADC9F-8D43-4746-A553-EC779DB2B2FB}" type="datetime1">
              <a:rPr lang="en-US" smtClean="0">
                <a:solidFill>
                  <a:prstClr val="black">
                    <a:tint val="75000"/>
                  </a:prstClr>
                </a:solidFill>
              </a:rPr>
              <a:pPr/>
              <a:t>9/15/2011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E5841E-D6EF-4244-A24F-A4543DAFAF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98DC4-2FD2-4557-8ECF-31107454F78C}" type="datetime1">
              <a:rPr lang="en-US" smtClean="0">
                <a:solidFill>
                  <a:prstClr val="white">
                    <a:tint val="75000"/>
                  </a:prstClr>
                </a:solidFill>
              </a:rPr>
              <a:pPr/>
              <a:t>9/15/2011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98DC4-2FD2-4557-8ECF-31107454F78C}" type="datetime1">
              <a:rPr lang="en-US" smtClean="0">
                <a:solidFill>
                  <a:prstClr val="white">
                    <a:tint val="75000"/>
                  </a:prstClr>
                </a:solidFill>
              </a:rPr>
              <a:pPr/>
              <a:t>9/15/2011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9884726-F863-469C-A736-A1A051FDC6EA}" type="datetime1">
              <a:rPr lang="en-US"/>
              <a:pPr/>
              <a:t>9/15/2011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91C99CE-B12A-4EEF-85D5-3116A70D917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DBA42-9306-4334-8FC1-A237C3B04A3C}" type="datetime1">
              <a:rPr lang="en-US" smtClean="0">
                <a:solidFill>
                  <a:prstClr val="black">
                    <a:tint val="75000"/>
                  </a:prstClr>
                </a:solidFill>
              </a:rPr>
              <a:pPr/>
              <a:t>9/15/2011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5841E-D6EF-4244-A24F-A4543DAFAFC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74CBE-129E-416C-8B19-3D589D243936}" type="datetime1">
              <a:rPr lang="en-US" smtClean="0">
                <a:solidFill>
                  <a:prstClr val="white">
                    <a:tint val="75000"/>
                  </a:prstClr>
                </a:solidFill>
              </a:rPr>
              <a:pPr/>
              <a:t>9/15/2011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6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74CBE-129E-416C-8B19-3D589D243936}" type="datetime1">
              <a:rPr lang="en-US" smtClean="0">
                <a:solidFill>
                  <a:prstClr val="white">
                    <a:tint val="75000"/>
                  </a:prstClr>
                </a:solidFill>
              </a:rPr>
              <a:pPr/>
              <a:t>9/15/2011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65"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fontAlgn="base">
              <a:spcBef>
                <a:spcPct val="0"/>
              </a:spcBef>
              <a:spcAft>
                <a:spcPct val="0"/>
              </a:spcAft>
            </a:pPr>
            <a:fld id="{9F87AC51-9D2A-4D11-9E0D-107039B9D5C6}" type="datetime1">
              <a:rPr lang="en-US" smtClean="0">
                <a:ea typeface="ＭＳ Ｐゴシック" charset="-128"/>
              </a:rPr>
              <a:pPr defTabSz="457200" fontAlgn="base">
                <a:spcBef>
                  <a:spcPct val="0"/>
                </a:spcBef>
                <a:spcAft>
                  <a:spcPct val="0"/>
                </a:spcAft>
              </a:pPr>
              <a:t>9/15/2011</a:t>
            </a:fld>
            <a:endParaRPr lang="en-US" smtClean="0">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fontAlgn="base">
              <a:spcBef>
                <a:spcPct val="0"/>
              </a:spcBef>
              <a:spcAft>
                <a:spcPct val="0"/>
              </a:spcAft>
            </a:pPr>
            <a:fld id="{63A6FBB8-92EE-4EEA-B958-30E2D4563334}" type="slidenum">
              <a:rPr lang="en-US" smtClean="0">
                <a:ea typeface="ＭＳ Ｐゴシック" charset="-128"/>
              </a:rPr>
              <a:pPr defTabSz="457200" fontAlgn="base">
                <a:spcBef>
                  <a:spcPct val="0"/>
                </a:spcBef>
                <a:spcAft>
                  <a:spcPct val="0"/>
                </a:spcAft>
              </a:pPr>
              <a:t>‹#›</a:t>
            </a:fld>
            <a:endParaRPr lang="en-US" smtClean="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447800"/>
            <a:ext cx="7772400" cy="2990850"/>
          </a:xfrm>
        </p:spPr>
        <p:txBody>
          <a:bodyPr>
            <a:normAutofit/>
          </a:bodyPr>
          <a:lstStyle/>
          <a:p>
            <a:pPr>
              <a:lnSpc>
                <a:spcPct val="150000"/>
              </a:lnSpc>
            </a:pPr>
            <a:r>
              <a:rPr lang="en-US" altLang="ko-KR" sz="4000" dirty="0" err="1" smtClean="0">
                <a:solidFill>
                  <a:srgbClr val="FFC000"/>
                </a:solidFill>
                <a:latin typeface="Berlin Sans FB" pitchFamily="34" charset="0"/>
              </a:rPr>
              <a:t>Virtualizing</a:t>
            </a:r>
            <a:r>
              <a:rPr lang="en-US" altLang="ko-KR" sz="4000" dirty="0" smtClean="0">
                <a:solidFill>
                  <a:srgbClr val="FFC000"/>
                </a:solidFill>
                <a:latin typeface="Berlin Sans FB" pitchFamily="34" charset="0"/>
              </a:rPr>
              <a:t> the Transport Network</a:t>
            </a:r>
            <a:br>
              <a:rPr lang="en-US" altLang="ko-KR" sz="4000" dirty="0" smtClean="0">
                <a:solidFill>
                  <a:srgbClr val="FFC000"/>
                </a:solidFill>
                <a:latin typeface="Berlin Sans FB" pitchFamily="34" charset="0"/>
              </a:rPr>
            </a:br>
            <a:r>
              <a:rPr lang="en-US" altLang="ko-KR" sz="3200" dirty="0" smtClean="0">
                <a:solidFill>
                  <a:srgbClr val="FFC000"/>
                </a:solidFill>
                <a:latin typeface="Berlin Sans FB" pitchFamily="34" charset="0"/>
              </a:rPr>
              <a:t>Why it matters &amp; how </a:t>
            </a:r>
            <a:r>
              <a:rPr lang="en-US" altLang="ko-KR" sz="3200" dirty="0" err="1" smtClean="0">
                <a:solidFill>
                  <a:srgbClr val="FFC000"/>
                </a:solidFill>
                <a:latin typeface="Berlin Sans FB" pitchFamily="34" charset="0"/>
              </a:rPr>
              <a:t>OpenFlow</a:t>
            </a:r>
            <a:r>
              <a:rPr lang="en-US" altLang="ko-KR" sz="3200" dirty="0" smtClean="0">
                <a:solidFill>
                  <a:srgbClr val="FFC000"/>
                </a:solidFill>
                <a:latin typeface="Berlin Sans FB" pitchFamily="34" charset="0"/>
              </a:rPr>
              <a:t> can help</a:t>
            </a:r>
            <a:endParaRPr lang="en-US" altLang="ko-KR" sz="4000" dirty="0">
              <a:solidFill>
                <a:srgbClr val="FFC000"/>
              </a:solidFill>
            </a:endParaRPr>
          </a:p>
        </p:txBody>
      </p:sp>
      <p:sp>
        <p:nvSpPr>
          <p:cNvPr id="4" name="TextBox 3"/>
          <p:cNvSpPr txBox="1"/>
          <p:nvPr/>
        </p:nvSpPr>
        <p:spPr>
          <a:xfrm>
            <a:off x="914400" y="4681716"/>
            <a:ext cx="7391400" cy="1569660"/>
          </a:xfrm>
          <a:prstGeom prst="rect">
            <a:avLst/>
          </a:prstGeom>
          <a:noFill/>
        </p:spPr>
        <p:txBody>
          <a:bodyPr wrap="square" rtlCol="0">
            <a:spAutoFit/>
          </a:bodyPr>
          <a:lstStyle/>
          <a:p>
            <a:pPr algn="ctr"/>
            <a:r>
              <a:rPr lang="en-US" sz="2800" dirty="0">
                <a:solidFill>
                  <a:srgbClr val="92D050"/>
                </a:solidFill>
              </a:rPr>
              <a:t>Saurav Das</a:t>
            </a:r>
          </a:p>
          <a:p>
            <a:pPr algn="ctr"/>
            <a:endParaRPr lang="en-US" sz="2800" dirty="0">
              <a:solidFill>
                <a:srgbClr val="9BBB59"/>
              </a:solidFill>
            </a:endParaRPr>
          </a:p>
          <a:p>
            <a:pPr algn="ctr"/>
            <a:r>
              <a:rPr lang="en-US" sz="2000" dirty="0" smtClean="0">
                <a:solidFill>
                  <a:prstClr val="white"/>
                </a:solidFill>
              </a:rPr>
              <a:t>OFELIA Workshop, ECOC </a:t>
            </a:r>
            <a:endParaRPr lang="en-US" sz="2000" dirty="0">
              <a:solidFill>
                <a:prstClr val="white"/>
              </a:solidFill>
            </a:endParaRPr>
          </a:p>
          <a:p>
            <a:pPr algn="ctr"/>
            <a:r>
              <a:rPr lang="en-US" sz="2000" dirty="0" smtClean="0">
                <a:solidFill>
                  <a:prstClr val="white"/>
                </a:solidFill>
              </a:rPr>
              <a:t>18</a:t>
            </a:r>
            <a:r>
              <a:rPr lang="en-US" sz="2000" baseline="30000" dirty="0" smtClean="0">
                <a:solidFill>
                  <a:prstClr val="white"/>
                </a:solidFill>
              </a:rPr>
              <a:t>th</a:t>
            </a:r>
            <a:r>
              <a:rPr lang="en-US" sz="2000" dirty="0" smtClean="0">
                <a:solidFill>
                  <a:prstClr val="white"/>
                </a:solidFill>
              </a:rPr>
              <a:t> Sept, 2011</a:t>
            </a:r>
            <a:endParaRPr lang="en-US" sz="2000" dirty="0">
              <a:solidFill>
                <a:prstClr val="white"/>
              </a:solidFill>
            </a:endParaRPr>
          </a:p>
        </p:txBody>
      </p:sp>
      <p:pic>
        <p:nvPicPr>
          <p:cNvPr id="71686" name="Picture 6" descr="https://ccrma.stanford.edu/~sbacker/empp/images/stanford_logo_black.gif"/>
          <p:cNvPicPr>
            <a:picLocks noChangeAspect="1" noChangeArrowheads="1"/>
          </p:cNvPicPr>
          <p:nvPr/>
        </p:nvPicPr>
        <p:blipFill>
          <a:blip r:embed="rId3" cstate="print"/>
          <a:srcRect/>
          <a:stretch>
            <a:fillRect/>
          </a:stretch>
        </p:blipFill>
        <p:spPr bwMode="auto">
          <a:xfrm>
            <a:off x="3962400" y="381000"/>
            <a:ext cx="1162050" cy="10382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457200" y="0"/>
            <a:ext cx="8229600" cy="6096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1. </a:t>
            </a:r>
            <a:r>
              <a:rPr kumimoji="1" lang="en-US" sz="4000" u="sng" kern="0" dirty="0" smtClean="0">
                <a:solidFill>
                  <a:srgbClr val="FFFF00"/>
                </a:solidFill>
              </a:rPr>
              <a:t>Common</a:t>
            </a:r>
            <a:r>
              <a:rPr kumimoji="1" lang="en-US" sz="4000" kern="0" dirty="0" smtClean="0">
                <a:solidFill>
                  <a:srgbClr val="FFFF00"/>
                </a:solidFill>
              </a:rPr>
              <a:t> Flow Abstraction</a:t>
            </a:r>
            <a:endParaRPr kumimoji="1" lang="en-US" sz="3600" kern="0" dirty="0" smtClean="0">
              <a:solidFill>
                <a:srgbClr val="FFFF00"/>
              </a:solidFill>
            </a:endParaRPr>
          </a:p>
        </p:txBody>
      </p:sp>
      <p:sp>
        <p:nvSpPr>
          <p:cNvPr id="47" name="Cloud 46"/>
          <p:cNvSpPr/>
          <p:nvPr/>
        </p:nvSpPr>
        <p:spPr>
          <a:xfrm>
            <a:off x="1600200" y="1143000"/>
            <a:ext cx="6172200" cy="41148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53" name="TextBox 52"/>
          <p:cNvSpPr txBox="1"/>
          <p:nvPr/>
        </p:nvSpPr>
        <p:spPr>
          <a:xfrm>
            <a:off x="6248400" y="4953000"/>
            <a:ext cx="2438400" cy="369332"/>
          </a:xfrm>
          <a:prstGeom prst="rect">
            <a:avLst/>
          </a:prstGeom>
          <a:noFill/>
        </p:spPr>
        <p:txBody>
          <a:bodyPr wrap="square" rtlCol="0">
            <a:spAutoFit/>
          </a:bodyPr>
          <a:lstStyle/>
          <a:p>
            <a:r>
              <a:rPr lang="en-US" u="sng" dirty="0" smtClean="0">
                <a:solidFill>
                  <a:prstClr val="white"/>
                </a:solidFill>
              </a:rPr>
              <a:t>Flow Identifiers</a:t>
            </a:r>
            <a:endParaRPr lang="en-US" u="sng" dirty="0">
              <a:solidFill>
                <a:prstClr val="white"/>
              </a:solidFill>
            </a:endParaRPr>
          </a:p>
        </p:txBody>
      </p:sp>
      <p:grpSp>
        <p:nvGrpSpPr>
          <p:cNvPr id="2" name="Group 55"/>
          <p:cNvGrpSpPr>
            <a:grpSpLocks/>
          </p:cNvGrpSpPr>
          <p:nvPr/>
        </p:nvGrpSpPr>
        <p:grpSpPr bwMode="auto">
          <a:xfrm rot="2943919">
            <a:off x="2678249" y="3138114"/>
            <a:ext cx="434812" cy="429968"/>
            <a:chOff x="757" y="2723"/>
            <a:chExt cx="480" cy="480"/>
          </a:xfrm>
        </p:grpSpPr>
        <p:sp>
          <p:nvSpPr>
            <p:cNvPr id="56" name="Oval 56"/>
            <p:cNvSpPr>
              <a:spLocks noChangeArrowheads="1"/>
            </p:cNvSpPr>
            <p:nvPr/>
          </p:nvSpPr>
          <p:spPr bwMode="auto">
            <a:xfrm>
              <a:off x="757" y="2723"/>
              <a:ext cx="480" cy="480"/>
            </a:xfrm>
            <a:prstGeom prst="ellipse">
              <a:avLst/>
            </a:prstGeom>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sp>
          <p:nvSpPr>
            <p:cNvPr id="57" name="AutoShape 57"/>
            <p:cNvSpPr>
              <a:spLocks noChangeArrowheads="1"/>
            </p:cNvSpPr>
            <p:nvPr/>
          </p:nvSpPr>
          <p:spPr bwMode="auto">
            <a:xfrm>
              <a:off x="810" y="2786"/>
              <a:ext cx="384" cy="384"/>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tx1"/>
            </a:solidFill>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grpSp>
      <p:grpSp>
        <p:nvGrpSpPr>
          <p:cNvPr id="4" name="Group 55"/>
          <p:cNvGrpSpPr>
            <a:grpSpLocks/>
          </p:cNvGrpSpPr>
          <p:nvPr/>
        </p:nvGrpSpPr>
        <p:grpSpPr bwMode="auto">
          <a:xfrm rot="2943919">
            <a:off x="5650049" y="2604715"/>
            <a:ext cx="434812" cy="429968"/>
            <a:chOff x="757" y="2723"/>
            <a:chExt cx="480" cy="480"/>
          </a:xfrm>
        </p:grpSpPr>
        <p:sp>
          <p:nvSpPr>
            <p:cNvPr id="59" name="Oval 56"/>
            <p:cNvSpPr>
              <a:spLocks noChangeArrowheads="1"/>
            </p:cNvSpPr>
            <p:nvPr/>
          </p:nvSpPr>
          <p:spPr bwMode="auto">
            <a:xfrm>
              <a:off x="757" y="2723"/>
              <a:ext cx="480" cy="480"/>
            </a:xfrm>
            <a:prstGeom prst="ellipse">
              <a:avLst/>
            </a:prstGeom>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sp>
          <p:nvSpPr>
            <p:cNvPr id="60" name="AutoShape 57"/>
            <p:cNvSpPr>
              <a:spLocks noChangeArrowheads="1"/>
            </p:cNvSpPr>
            <p:nvPr/>
          </p:nvSpPr>
          <p:spPr bwMode="auto">
            <a:xfrm>
              <a:off x="810" y="2786"/>
              <a:ext cx="384" cy="384"/>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tx1"/>
            </a:solidFill>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grpSp>
      <p:grpSp>
        <p:nvGrpSpPr>
          <p:cNvPr id="5" name="Group 55"/>
          <p:cNvGrpSpPr>
            <a:grpSpLocks/>
          </p:cNvGrpSpPr>
          <p:nvPr/>
        </p:nvGrpSpPr>
        <p:grpSpPr bwMode="auto">
          <a:xfrm rot="2943919">
            <a:off x="4049849" y="2528514"/>
            <a:ext cx="434812" cy="429968"/>
            <a:chOff x="757" y="2723"/>
            <a:chExt cx="480" cy="480"/>
          </a:xfrm>
        </p:grpSpPr>
        <p:sp>
          <p:nvSpPr>
            <p:cNvPr id="62" name="Oval 56"/>
            <p:cNvSpPr>
              <a:spLocks noChangeArrowheads="1"/>
            </p:cNvSpPr>
            <p:nvPr/>
          </p:nvSpPr>
          <p:spPr bwMode="auto">
            <a:xfrm>
              <a:off x="757" y="2723"/>
              <a:ext cx="480" cy="480"/>
            </a:xfrm>
            <a:prstGeom prst="ellipse">
              <a:avLst/>
            </a:prstGeom>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sp>
          <p:nvSpPr>
            <p:cNvPr id="63" name="AutoShape 57"/>
            <p:cNvSpPr>
              <a:spLocks noChangeArrowheads="1"/>
            </p:cNvSpPr>
            <p:nvPr/>
          </p:nvSpPr>
          <p:spPr bwMode="auto">
            <a:xfrm>
              <a:off x="810" y="2786"/>
              <a:ext cx="384" cy="384"/>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tx1"/>
            </a:solidFill>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grpSp>
      <p:grpSp>
        <p:nvGrpSpPr>
          <p:cNvPr id="6" name="Group 55"/>
          <p:cNvGrpSpPr>
            <a:grpSpLocks/>
          </p:cNvGrpSpPr>
          <p:nvPr/>
        </p:nvGrpSpPr>
        <p:grpSpPr bwMode="auto">
          <a:xfrm rot="2943919">
            <a:off x="6488250" y="1614113"/>
            <a:ext cx="434812" cy="429968"/>
            <a:chOff x="757" y="2723"/>
            <a:chExt cx="480" cy="480"/>
          </a:xfrm>
        </p:grpSpPr>
        <p:sp>
          <p:nvSpPr>
            <p:cNvPr id="68" name="Oval 56"/>
            <p:cNvSpPr>
              <a:spLocks noChangeArrowheads="1"/>
            </p:cNvSpPr>
            <p:nvPr/>
          </p:nvSpPr>
          <p:spPr bwMode="auto">
            <a:xfrm>
              <a:off x="757" y="2723"/>
              <a:ext cx="480" cy="480"/>
            </a:xfrm>
            <a:prstGeom prst="ellipse">
              <a:avLst/>
            </a:prstGeom>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sp>
          <p:nvSpPr>
            <p:cNvPr id="69" name="AutoShape 57"/>
            <p:cNvSpPr>
              <a:spLocks noChangeArrowheads="1"/>
            </p:cNvSpPr>
            <p:nvPr/>
          </p:nvSpPr>
          <p:spPr bwMode="auto">
            <a:xfrm>
              <a:off x="810" y="2786"/>
              <a:ext cx="384" cy="384"/>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tx1"/>
            </a:solidFill>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grpSp>
      <p:cxnSp>
        <p:nvCxnSpPr>
          <p:cNvPr id="71" name="Straight Connector 70"/>
          <p:cNvCxnSpPr>
            <a:stCxn id="56" idx="0"/>
            <a:endCxn id="62" idx="3"/>
          </p:cNvCxnSpPr>
          <p:nvPr/>
        </p:nvCxnSpPr>
        <p:spPr>
          <a:xfrm flipV="1">
            <a:off x="3058066" y="2726964"/>
            <a:ext cx="993624" cy="48527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59" idx="3"/>
          </p:cNvCxnSpPr>
          <p:nvPr/>
        </p:nvCxnSpPr>
        <p:spPr>
          <a:xfrm>
            <a:off x="4495800" y="2743200"/>
            <a:ext cx="1156090" cy="599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8" idx="4"/>
            <a:endCxn id="59" idx="0"/>
          </p:cNvCxnSpPr>
          <p:nvPr/>
        </p:nvCxnSpPr>
        <p:spPr>
          <a:xfrm rot="10800000" flipV="1">
            <a:off x="6029867" y="1969954"/>
            <a:ext cx="513379" cy="7088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324600" y="5410200"/>
            <a:ext cx="2286000" cy="584775"/>
          </a:xfrm>
          <a:prstGeom prst="rect">
            <a:avLst/>
          </a:prstGeom>
          <a:noFill/>
        </p:spPr>
        <p:txBody>
          <a:bodyPr wrap="square" rtlCol="0">
            <a:spAutoFit/>
          </a:bodyPr>
          <a:lstStyle/>
          <a:p>
            <a:r>
              <a:rPr lang="en-US" sz="1600" dirty="0" smtClean="0">
                <a:solidFill>
                  <a:prstClr val="white"/>
                </a:solidFill>
              </a:rPr>
              <a:t>L1: </a:t>
            </a:r>
          </a:p>
          <a:p>
            <a:r>
              <a:rPr lang="en-US" sz="1600" dirty="0" smtClean="0">
                <a:solidFill>
                  <a:prstClr val="white"/>
                </a:solidFill>
              </a:rPr>
              <a:t>L0: (p2, p5, p7, p9) </a:t>
            </a:r>
            <a:r>
              <a:rPr lang="el-GR" sz="1600" dirty="0" smtClean="0">
                <a:solidFill>
                  <a:prstClr val="white"/>
                </a:solidFill>
              </a:rPr>
              <a:t>λ</a:t>
            </a:r>
            <a:r>
              <a:rPr lang="en-US" sz="1600" dirty="0" smtClean="0">
                <a:solidFill>
                  <a:prstClr val="white"/>
                </a:solidFill>
              </a:rPr>
              <a:t>5 </a:t>
            </a:r>
            <a:endParaRPr lang="en-US" sz="1600" dirty="0">
              <a:solidFill>
                <a:prstClr val="white"/>
              </a:solidFill>
            </a:endParaRPr>
          </a:p>
        </p:txBody>
      </p:sp>
      <p:cxnSp>
        <p:nvCxnSpPr>
          <p:cNvPr id="79" name="Straight Connector 78"/>
          <p:cNvCxnSpPr/>
          <p:nvPr/>
        </p:nvCxnSpPr>
        <p:spPr>
          <a:xfrm flipV="1">
            <a:off x="3121176" y="2819400"/>
            <a:ext cx="993624" cy="485277"/>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495800" y="2835635"/>
            <a:ext cx="1156090" cy="5996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0800000" flipV="1">
            <a:off x="5943600" y="1905000"/>
            <a:ext cx="513379" cy="70888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3124200" y="2943723"/>
            <a:ext cx="993624" cy="48527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495800" y="2667000"/>
            <a:ext cx="1156090" cy="5996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0800000" flipV="1">
            <a:off x="6096000" y="2057400"/>
            <a:ext cx="513379" cy="70888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324600" y="5410200"/>
            <a:ext cx="2819400" cy="584775"/>
          </a:xfrm>
          <a:prstGeom prst="rect">
            <a:avLst/>
          </a:prstGeom>
          <a:noFill/>
        </p:spPr>
        <p:txBody>
          <a:bodyPr wrap="square" rtlCol="0">
            <a:spAutoFit/>
          </a:bodyPr>
          <a:lstStyle/>
          <a:p>
            <a:r>
              <a:rPr lang="en-US" sz="1600" dirty="0" smtClean="0">
                <a:solidFill>
                  <a:prstClr val="white"/>
                </a:solidFill>
              </a:rPr>
              <a:t>L1: </a:t>
            </a:r>
          </a:p>
          <a:p>
            <a:r>
              <a:rPr lang="en-US" sz="1600" dirty="0" smtClean="0">
                <a:solidFill>
                  <a:prstClr val="white"/>
                </a:solidFill>
              </a:rPr>
              <a:t>L0: (p2, p5, p7, p9) (</a:t>
            </a:r>
            <a:r>
              <a:rPr lang="el-GR" sz="1600" dirty="0" smtClean="0">
                <a:solidFill>
                  <a:prstClr val="white"/>
                </a:solidFill>
              </a:rPr>
              <a:t>λ</a:t>
            </a:r>
            <a:r>
              <a:rPr lang="en-US" sz="1600" dirty="0" smtClean="0">
                <a:solidFill>
                  <a:prstClr val="white"/>
                </a:solidFill>
              </a:rPr>
              <a:t>5, </a:t>
            </a:r>
            <a:r>
              <a:rPr lang="el-GR" sz="1600" dirty="0" smtClean="0">
                <a:solidFill>
                  <a:prstClr val="white"/>
                </a:solidFill>
              </a:rPr>
              <a:t>λ</a:t>
            </a:r>
            <a:r>
              <a:rPr lang="en-US" sz="1600" dirty="0" smtClean="0">
                <a:solidFill>
                  <a:prstClr val="white"/>
                </a:solidFill>
              </a:rPr>
              <a:t>8, </a:t>
            </a:r>
            <a:r>
              <a:rPr lang="el-GR" sz="1600" dirty="0" smtClean="0">
                <a:solidFill>
                  <a:prstClr val="white"/>
                </a:solidFill>
              </a:rPr>
              <a:t>λ</a:t>
            </a:r>
            <a:r>
              <a:rPr lang="en-US" sz="1600" dirty="0" smtClean="0">
                <a:solidFill>
                  <a:prstClr val="white"/>
                </a:solidFill>
              </a:rPr>
              <a:t>3)  </a:t>
            </a:r>
            <a:endParaRPr lang="en-US" sz="1600" dirty="0">
              <a:solidFill>
                <a:prstClr val="white"/>
              </a:solidFill>
            </a:endParaRPr>
          </a:p>
        </p:txBody>
      </p:sp>
      <p:sp>
        <p:nvSpPr>
          <p:cNvPr id="86" name="TextBox 85"/>
          <p:cNvSpPr txBox="1"/>
          <p:nvPr/>
        </p:nvSpPr>
        <p:spPr>
          <a:xfrm>
            <a:off x="6324600" y="5410200"/>
            <a:ext cx="2819400" cy="584775"/>
          </a:xfrm>
          <a:prstGeom prst="rect">
            <a:avLst/>
          </a:prstGeom>
          <a:noFill/>
        </p:spPr>
        <p:txBody>
          <a:bodyPr wrap="square" rtlCol="0">
            <a:spAutoFit/>
          </a:bodyPr>
          <a:lstStyle/>
          <a:p>
            <a:r>
              <a:rPr lang="en-US" sz="1600" dirty="0" smtClean="0">
                <a:solidFill>
                  <a:prstClr val="white"/>
                </a:solidFill>
              </a:rPr>
              <a:t>L1: </a:t>
            </a:r>
          </a:p>
          <a:p>
            <a:r>
              <a:rPr lang="en-US" sz="1600" dirty="0" smtClean="0">
                <a:solidFill>
                  <a:prstClr val="white"/>
                </a:solidFill>
              </a:rPr>
              <a:t>L0: (p2, </a:t>
            </a:r>
            <a:r>
              <a:rPr lang="el-GR" sz="1600" dirty="0" smtClean="0">
                <a:solidFill>
                  <a:prstClr val="white"/>
                </a:solidFill>
              </a:rPr>
              <a:t>λ</a:t>
            </a:r>
            <a:r>
              <a:rPr lang="en-US" sz="1600" dirty="0" smtClean="0">
                <a:solidFill>
                  <a:prstClr val="white"/>
                </a:solidFill>
              </a:rPr>
              <a:t>5), (p5, </a:t>
            </a:r>
            <a:r>
              <a:rPr lang="el-GR" sz="1600" dirty="0" smtClean="0">
                <a:solidFill>
                  <a:prstClr val="white"/>
                </a:solidFill>
              </a:rPr>
              <a:t>λ</a:t>
            </a:r>
            <a:r>
              <a:rPr lang="en-US" sz="1600" dirty="0" smtClean="0">
                <a:solidFill>
                  <a:prstClr val="white"/>
                </a:solidFill>
              </a:rPr>
              <a:t>8), (p7, </a:t>
            </a:r>
            <a:r>
              <a:rPr lang="el-GR" sz="1600" dirty="0" smtClean="0">
                <a:solidFill>
                  <a:prstClr val="white"/>
                </a:solidFill>
              </a:rPr>
              <a:t>λ</a:t>
            </a:r>
            <a:r>
              <a:rPr lang="en-US" sz="1600" dirty="0" smtClean="0">
                <a:solidFill>
                  <a:prstClr val="white"/>
                </a:solidFill>
              </a:rPr>
              <a:t>3)  </a:t>
            </a:r>
            <a:endParaRPr lang="en-US" sz="1600" dirty="0">
              <a:solidFill>
                <a:prstClr val="white"/>
              </a:solidFill>
            </a:endParaRPr>
          </a:p>
        </p:txBody>
      </p:sp>
      <p:sp>
        <p:nvSpPr>
          <p:cNvPr id="29" name="Slide Number Placeholder 28"/>
          <p:cNvSpPr>
            <a:spLocks noGrp="1"/>
          </p:cNvSpPr>
          <p:nvPr>
            <p:ph type="sldNum" sz="quarter" idx="12"/>
          </p:nvPr>
        </p:nvSpPr>
        <p:spPr/>
        <p:txBody>
          <a:bodyPr/>
          <a:lstStyle/>
          <a:p>
            <a:fld id="{BE43EFDA-A1C8-4A05-BE7B-78195AFF6B9A}" type="slidenum">
              <a:rPr lang="en-US" smtClean="0">
                <a:solidFill>
                  <a:prstClr val="black">
                    <a:tint val="75000"/>
                  </a:prstClr>
                </a:solidFill>
              </a:rPr>
              <a:pPr/>
              <a:t>10</a:t>
            </a:fld>
            <a:endParaRPr lang="en-US">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72"/>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7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7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par>
                                <p:cTn id="47" presetID="1" presetClass="exit" presetSubtype="0" fill="hold" grpId="0" nodeType="withEffect">
                                  <p:stCondLst>
                                    <p:cond delay="0"/>
                                  </p:stCondLst>
                                  <p:childTnLst>
                                    <p:set>
                                      <p:cBhvr>
                                        <p:cTn id="48" dur="1" fill="hold">
                                          <p:stCondLst>
                                            <p:cond delay="0"/>
                                          </p:stCondLst>
                                        </p:cTn>
                                        <p:tgtEl>
                                          <p:spTgt spid="86"/>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8" grpId="1"/>
      <p:bldP spid="85" grpId="0"/>
      <p:bldP spid="86" grpId="0"/>
      <p:bldP spid="8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457200" y="0"/>
            <a:ext cx="8229600" cy="6096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1. </a:t>
            </a:r>
            <a:r>
              <a:rPr kumimoji="1" lang="en-US" sz="4000" u="sng" kern="0" dirty="0" smtClean="0">
                <a:solidFill>
                  <a:srgbClr val="FFFF00"/>
                </a:solidFill>
              </a:rPr>
              <a:t>Common</a:t>
            </a:r>
            <a:r>
              <a:rPr kumimoji="1" lang="en-US" sz="4000" kern="0" dirty="0" smtClean="0">
                <a:solidFill>
                  <a:srgbClr val="FFFF00"/>
                </a:solidFill>
              </a:rPr>
              <a:t> Flow Abstraction</a:t>
            </a:r>
            <a:endParaRPr kumimoji="1" lang="en-US" sz="3600" kern="0" dirty="0" smtClean="0">
              <a:solidFill>
                <a:srgbClr val="FFFF00"/>
              </a:solidFill>
            </a:endParaRPr>
          </a:p>
        </p:txBody>
      </p:sp>
      <p:sp>
        <p:nvSpPr>
          <p:cNvPr id="47" name="Cloud 46"/>
          <p:cNvSpPr/>
          <p:nvPr/>
        </p:nvSpPr>
        <p:spPr>
          <a:xfrm>
            <a:off x="1600200" y="1143000"/>
            <a:ext cx="6172200" cy="41148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53" name="TextBox 52"/>
          <p:cNvSpPr txBox="1"/>
          <p:nvPr/>
        </p:nvSpPr>
        <p:spPr>
          <a:xfrm>
            <a:off x="6248400" y="4953000"/>
            <a:ext cx="2438400" cy="369332"/>
          </a:xfrm>
          <a:prstGeom prst="rect">
            <a:avLst/>
          </a:prstGeom>
          <a:noFill/>
        </p:spPr>
        <p:txBody>
          <a:bodyPr wrap="square" rtlCol="0">
            <a:spAutoFit/>
          </a:bodyPr>
          <a:lstStyle/>
          <a:p>
            <a:r>
              <a:rPr lang="en-US" u="sng" dirty="0" smtClean="0">
                <a:solidFill>
                  <a:prstClr val="white"/>
                </a:solidFill>
              </a:rPr>
              <a:t>Flow Identifiers</a:t>
            </a:r>
            <a:endParaRPr lang="en-US" u="sng" dirty="0">
              <a:solidFill>
                <a:prstClr val="white"/>
              </a:solidFill>
            </a:endParaRPr>
          </a:p>
        </p:txBody>
      </p:sp>
      <p:cxnSp>
        <p:nvCxnSpPr>
          <p:cNvPr id="71" name="Straight Connector 70"/>
          <p:cNvCxnSpPr>
            <a:stCxn id="56" idx="0"/>
            <a:endCxn id="62" idx="3"/>
          </p:cNvCxnSpPr>
          <p:nvPr/>
        </p:nvCxnSpPr>
        <p:spPr>
          <a:xfrm flipV="1">
            <a:off x="3058066" y="2726964"/>
            <a:ext cx="993624" cy="485277"/>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59" idx="3"/>
          </p:cNvCxnSpPr>
          <p:nvPr/>
        </p:nvCxnSpPr>
        <p:spPr>
          <a:xfrm>
            <a:off x="4495800" y="2743200"/>
            <a:ext cx="1156090" cy="59965"/>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8" idx="4"/>
            <a:endCxn id="59" idx="0"/>
          </p:cNvCxnSpPr>
          <p:nvPr/>
        </p:nvCxnSpPr>
        <p:spPr>
          <a:xfrm rot="10800000" flipV="1">
            <a:off x="6029867" y="1969954"/>
            <a:ext cx="513379" cy="708888"/>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324600" y="5410200"/>
            <a:ext cx="2286000" cy="584775"/>
          </a:xfrm>
          <a:prstGeom prst="rect">
            <a:avLst/>
          </a:prstGeom>
          <a:noFill/>
        </p:spPr>
        <p:txBody>
          <a:bodyPr wrap="square" rtlCol="0">
            <a:spAutoFit/>
          </a:bodyPr>
          <a:lstStyle/>
          <a:p>
            <a:r>
              <a:rPr lang="en-US" sz="1600" dirty="0" smtClean="0">
                <a:solidFill>
                  <a:prstClr val="white"/>
                </a:solidFill>
              </a:rPr>
              <a:t>L1: p3, ts6, num3 </a:t>
            </a:r>
          </a:p>
          <a:p>
            <a:r>
              <a:rPr lang="en-US" sz="1600" dirty="0" smtClean="0">
                <a:solidFill>
                  <a:prstClr val="white"/>
                </a:solidFill>
              </a:rPr>
              <a:t>L0: </a:t>
            </a:r>
            <a:endParaRPr lang="en-US" sz="1600" dirty="0">
              <a:solidFill>
                <a:prstClr val="white"/>
              </a:solidFill>
            </a:endParaRPr>
          </a:p>
        </p:txBody>
      </p:sp>
      <p:grpSp>
        <p:nvGrpSpPr>
          <p:cNvPr id="2" name="Group 30"/>
          <p:cNvGrpSpPr/>
          <p:nvPr/>
        </p:nvGrpSpPr>
        <p:grpSpPr>
          <a:xfrm>
            <a:off x="2743200" y="3200400"/>
            <a:ext cx="457200" cy="381000"/>
            <a:chOff x="2743200" y="3200400"/>
            <a:chExt cx="457200" cy="381000"/>
          </a:xfrm>
        </p:grpSpPr>
        <p:sp>
          <p:nvSpPr>
            <p:cNvPr id="29" name="Cube 28"/>
            <p:cNvSpPr/>
            <p:nvPr/>
          </p:nvSpPr>
          <p:spPr>
            <a:xfrm>
              <a:off x="2743200" y="3200400"/>
              <a:ext cx="457200" cy="381000"/>
            </a:xfrm>
            <a:prstGeom prst="cube">
              <a:avLst>
                <a:gd name="adj" fmla="val 13785"/>
              </a:avLst>
            </a:prstGeom>
            <a:solidFill>
              <a:schemeClr val="accent3">
                <a:lumMod val="75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30" name="Quad Arrow 29"/>
            <p:cNvSpPr/>
            <p:nvPr/>
          </p:nvSpPr>
          <p:spPr>
            <a:xfrm rot="2594847">
              <a:off x="2795868" y="3266393"/>
              <a:ext cx="300855" cy="273004"/>
            </a:xfrm>
            <a:prstGeom prst="quadArrow">
              <a:avLst>
                <a:gd name="adj1" fmla="val 11257"/>
                <a:gd name="adj2" fmla="val 11960"/>
                <a:gd name="adj3" fmla="val 225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 name="Group 31"/>
          <p:cNvGrpSpPr/>
          <p:nvPr/>
        </p:nvGrpSpPr>
        <p:grpSpPr>
          <a:xfrm>
            <a:off x="6477000" y="1752600"/>
            <a:ext cx="457200" cy="381000"/>
            <a:chOff x="2743200" y="3200400"/>
            <a:chExt cx="457200" cy="381000"/>
          </a:xfrm>
        </p:grpSpPr>
        <p:sp>
          <p:nvSpPr>
            <p:cNvPr id="33" name="Cube 32"/>
            <p:cNvSpPr/>
            <p:nvPr/>
          </p:nvSpPr>
          <p:spPr>
            <a:xfrm>
              <a:off x="2743200" y="3200400"/>
              <a:ext cx="457200" cy="381000"/>
            </a:xfrm>
            <a:prstGeom prst="cube">
              <a:avLst>
                <a:gd name="adj" fmla="val 13785"/>
              </a:avLst>
            </a:prstGeom>
            <a:solidFill>
              <a:schemeClr val="accent3">
                <a:lumMod val="75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34" name="Quad Arrow 33"/>
            <p:cNvSpPr/>
            <p:nvPr/>
          </p:nvSpPr>
          <p:spPr>
            <a:xfrm rot="2594847">
              <a:off x="2795868" y="3266393"/>
              <a:ext cx="300855" cy="273004"/>
            </a:xfrm>
            <a:prstGeom prst="quadArrow">
              <a:avLst>
                <a:gd name="adj1" fmla="val 11257"/>
                <a:gd name="adj2" fmla="val 11960"/>
                <a:gd name="adj3" fmla="val 225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 name="Group 34"/>
          <p:cNvGrpSpPr/>
          <p:nvPr/>
        </p:nvGrpSpPr>
        <p:grpSpPr>
          <a:xfrm>
            <a:off x="5638800" y="2590800"/>
            <a:ext cx="457200" cy="381000"/>
            <a:chOff x="2743200" y="3200400"/>
            <a:chExt cx="457200" cy="381000"/>
          </a:xfrm>
        </p:grpSpPr>
        <p:sp>
          <p:nvSpPr>
            <p:cNvPr id="36" name="Cube 35"/>
            <p:cNvSpPr/>
            <p:nvPr/>
          </p:nvSpPr>
          <p:spPr>
            <a:xfrm>
              <a:off x="2743200" y="3200400"/>
              <a:ext cx="457200" cy="381000"/>
            </a:xfrm>
            <a:prstGeom prst="cube">
              <a:avLst>
                <a:gd name="adj" fmla="val 13785"/>
              </a:avLst>
            </a:prstGeom>
            <a:solidFill>
              <a:schemeClr val="accent3">
                <a:lumMod val="75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37" name="Quad Arrow 36"/>
            <p:cNvSpPr/>
            <p:nvPr/>
          </p:nvSpPr>
          <p:spPr>
            <a:xfrm rot="2594847">
              <a:off x="2795868" y="3266393"/>
              <a:ext cx="300855" cy="273004"/>
            </a:xfrm>
            <a:prstGeom prst="quadArrow">
              <a:avLst>
                <a:gd name="adj1" fmla="val 11257"/>
                <a:gd name="adj2" fmla="val 11960"/>
                <a:gd name="adj3" fmla="val 225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6" name="Group 37"/>
          <p:cNvGrpSpPr/>
          <p:nvPr/>
        </p:nvGrpSpPr>
        <p:grpSpPr>
          <a:xfrm>
            <a:off x="4038600" y="2590800"/>
            <a:ext cx="457200" cy="381000"/>
            <a:chOff x="2743200" y="3200400"/>
            <a:chExt cx="457200" cy="381000"/>
          </a:xfrm>
        </p:grpSpPr>
        <p:sp>
          <p:nvSpPr>
            <p:cNvPr id="39" name="Cube 38"/>
            <p:cNvSpPr/>
            <p:nvPr/>
          </p:nvSpPr>
          <p:spPr>
            <a:xfrm>
              <a:off x="2743200" y="3200400"/>
              <a:ext cx="457200" cy="381000"/>
            </a:xfrm>
            <a:prstGeom prst="cube">
              <a:avLst>
                <a:gd name="adj" fmla="val 13785"/>
              </a:avLst>
            </a:prstGeom>
            <a:solidFill>
              <a:schemeClr val="accent3">
                <a:lumMod val="75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40" name="Quad Arrow 39"/>
            <p:cNvSpPr/>
            <p:nvPr/>
          </p:nvSpPr>
          <p:spPr>
            <a:xfrm rot="2594847">
              <a:off x="2795868" y="3266393"/>
              <a:ext cx="300855" cy="273004"/>
            </a:xfrm>
            <a:prstGeom prst="quadArrow">
              <a:avLst>
                <a:gd name="adj1" fmla="val 11257"/>
                <a:gd name="adj2" fmla="val 11960"/>
                <a:gd name="adj3" fmla="val 225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Oval 44"/>
          <p:cNvSpPr/>
          <p:nvPr/>
        </p:nvSpPr>
        <p:spPr>
          <a:xfrm rot="20071809">
            <a:off x="3157079" y="2902895"/>
            <a:ext cx="457200" cy="304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46" name="Oval 45"/>
          <p:cNvSpPr/>
          <p:nvPr/>
        </p:nvSpPr>
        <p:spPr>
          <a:xfrm>
            <a:off x="4876800" y="2667000"/>
            <a:ext cx="533400" cy="228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48" name="Oval 47"/>
          <p:cNvSpPr/>
          <p:nvPr/>
        </p:nvSpPr>
        <p:spPr>
          <a:xfrm rot="18557364">
            <a:off x="6096000" y="2133600"/>
            <a:ext cx="457200" cy="304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7" name="Group 48"/>
          <p:cNvGrpSpPr/>
          <p:nvPr/>
        </p:nvGrpSpPr>
        <p:grpSpPr>
          <a:xfrm>
            <a:off x="3429000" y="1905000"/>
            <a:ext cx="457200" cy="381000"/>
            <a:chOff x="2743200" y="3200400"/>
            <a:chExt cx="457200" cy="381000"/>
          </a:xfrm>
        </p:grpSpPr>
        <p:sp>
          <p:nvSpPr>
            <p:cNvPr id="50" name="Cube 49"/>
            <p:cNvSpPr/>
            <p:nvPr/>
          </p:nvSpPr>
          <p:spPr>
            <a:xfrm>
              <a:off x="2743200" y="3200400"/>
              <a:ext cx="457200" cy="381000"/>
            </a:xfrm>
            <a:prstGeom prst="cube">
              <a:avLst>
                <a:gd name="adj" fmla="val 13785"/>
              </a:avLst>
            </a:prstGeom>
            <a:solidFill>
              <a:schemeClr val="accent3">
                <a:lumMod val="75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51" name="Quad Arrow 50"/>
            <p:cNvSpPr/>
            <p:nvPr/>
          </p:nvSpPr>
          <p:spPr>
            <a:xfrm rot="2594847">
              <a:off x="2795868" y="3266393"/>
              <a:ext cx="300855" cy="273004"/>
            </a:xfrm>
            <a:prstGeom prst="quadArrow">
              <a:avLst>
                <a:gd name="adj1" fmla="val 11257"/>
                <a:gd name="adj2" fmla="val 11960"/>
                <a:gd name="adj3" fmla="val 225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 name="Group 51"/>
          <p:cNvGrpSpPr/>
          <p:nvPr/>
        </p:nvGrpSpPr>
        <p:grpSpPr>
          <a:xfrm>
            <a:off x="4419600" y="3657600"/>
            <a:ext cx="457200" cy="381000"/>
            <a:chOff x="2743200" y="3200400"/>
            <a:chExt cx="457200" cy="381000"/>
          </a:xfrm>
        </p:grpSpPr>
        <p:sp>
          <p:nvSpPr>
            <p:cNvPr id="54" name="Cube 53"/>
            <p:cNvSpPr/>
            <p:nvPr/>
          </p:nvSpPr>
          <p:spPr>
            <a:xfrm>
              <a:off x="2743200" y="3200400"/>
              <a:ext cx="457200" cy="381000"/>
            </a:xfrm>
            <a:prstGeom prst="cube">
              <a:avLst>
                <a:gd name="adj" fmla="val 13785"/>
              </a:avLst>
            </a:prstGeom>
            <a:solidFill>
              <a:schemeClr val="accent3">
                <a:lumMod val="75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55" name="Quad Arrow 54"/>
            <p:cNvSpPr/>
            <p:nvPr/>
          </p:nvSpPr>
          <p:spPr>
            <a:xfrm rot="2594847">
              <a:off x="2795868" y="3266393"/>
              <a:ext cx="300855" cy="273004"/>
            </a:xfrm>
            <a:prstGeom prst="quadArrow">
              <a:avLst>
                <a:gd name="adj1" fmla="val 11257"/>
                <a:gd name="adj2" fmla="val 11960"/>
                <a:gd name="adj3" fmla="val 225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9" name="Group 57"/>
          <p:cNvGrpSpPr/>
          <p:nvPr/>
        </p:nvGrpSpPr>
        <p:grpSpPr>
          <a:xfrm>
            <a:off x="6705600" y="3048000"/>
            <a:ext cx="457200" cy="381000"/>
            <a:chOff x="2743200" y="3200400"/>
            <a:chExt cx="457200" cy="381000"/>
          </a:xfrm>
        </p:grpSpPr>
        <p:sp>
          <p:nvSpPr>
            <p:cNvPr id="61" name="Cube 60"/>
            <p:cNvSpPr/>
            <p:nvPr/>
          </p:nvSpPr>
          <p:spPr>
            <a:xfrm>
              <a:off x="2743200" y="3200400"/>
              <a:ext cx="457200" cy="381000"/>
            </a:xfrm>
            <a:prstGeom prst="cube">
              <a:avLst>
                <a:gd name="adj" fmla="val 13785"/>
              </a:avLst>
            </a:prstGeom>
            <a:solidFill>
              <a:schemeClr val="accent3">
                <a:lumMod val="75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64" name="Quad Arrow 63"/>
            <p:cNvSpPr/>
            <p:nvPr/>
          </p:nvSpPr>
          <p:spPr>
            <a:xfrm rot="2594847">
              <a:off x="2795868" y="3266393"/>
              <a:ext cx="300855" cy="273004"/>
            </a:xfrm>
            <a:prstGeom prst="quadArrow">
              <a:avLst>
                <a:gd name="adj1" fmla="val 11257"/>
                <a:gd name="adj2" fmla="val 11960"/>
                <a:gd name="adj3" fmla="val 225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65" name="Straight Connector 64"/>
          <p:cNvCxnSpPr>
            <a:stCxn id="29" idx="0"/>
          </p:cNvCxnSpPr>
          <p:nvPr/>
        </p:nvCxnSpPr>
        <p:spPr>
          <a:xfrm rot="5400000" flipH="1" flipV="1">
            <a:off x="2680130" y="2451530"/>
            <a:ext cx="1066800" cy="430940"/>
          </a:xfrm>
          <a:prstGeom prst="line">
            <a:avLst/>
          </a:prstGeom>
          <a:ln w="76200">
            <a:solidFill>
              <a:srgbClr val="009900"/>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54" idx="2"/>
          </p:cNvCxnSpPr>
          <p:nvPr/>
        </p:nvCxnSpPr>
        <p:spPr>
          <a:xfrm>
            <a:off x="3150460" y="3352800"/>
            <a:ext cx="1269140" cy="521560"/>
          </a:xfrm>
          <a:prstGeom prst="line">
            <a:avLst/>
          </a:prstGeom>
          <a:ln w="762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33" idx="2"/>
          </p:cNvCxnSpPr>
          <p:nvPr/>
        </p:nvCxnSpPr>
        <p:spPr>
          <a:xfrm flipV="1">
            <a:off x="3886200" y="1969360"/>
            <a:ext cx="2590800" cy="88040"/>
          </a:xfrm>
          <a:prstGeom prst="line">
            <a:avLst/>
          </a:prstGeom>
          <a:ln w="76200">
            <a:solidFill>
              <a:srgbClr val="009900"/>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flipV="1">
            <a:off x="4876800" y="3276600"/>
            <a:ext cx="1828800" cy="533400"/>
          </a:xfrm>
          <a:prstGeom prst="line">
            <a:avLst/>
          </a:prstGeom>
          <a:ln w="762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endCxn id="61" idx="0"/>
          </p:cNvCxnSpPr>
          <p:nvPr/>
        </p:nvCxnSpPr>
        <p:spPr>
          <a:xfrm rot="16200000" flipH="1">
            <a:off x="6375830" y="2463370"/>
            <a:ext cx="914400" cy="254860"/>
          </a:xfrm>
          <a:prstGeom prst="line">
            <a:avLst/>
          </a:prstGeom>
          <a:ln w="762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5638800" y="1905000"/>
            <a:ext cx="533400" cy="228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94" name="Oval 93"/>
          <p:cNvSpPr/>
          <p:nvPr/>
        </p:nvSpPr>
        <p:spPr>
          <a:xfrm rot="17824639">
            <a:off x="2928273" y="2613596"/>
            <a:ext cx="533400" cy="228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95" name="Oval 94"/>
          <p:cNvSpPr/>
          <p:nvPr/>
        </p:nvSpPr>
        <p:spPr>
          <a:xfrm rot="15507612">
            <a:off x="6604243" y="2684475"/>
            <a:ext cx="533400" cy="228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96" name="Oval 95"/>
          <p:cNvSpPr/>
          <p:nvPr/>
        </p:nvSpPr>
        <p:spPr>
          <a:xfrm rot="20720093">
            <a:off x="4820849" y="3645197"/>
            <a:ext cx="533400" cy="228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97" name="Oval 96"/>
          <p:cNvSpPr/>
          <p:nvPr/>
        </p:nvSpPr>
        <p:spPr>
          <a:xfrm rot="1028596">
            <a:off x="3069842" y="3350134"/>
            <a:ext cx="533400" cy="228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98" name="TextBox 97"/>
          <p:cNvSpPr txBox="1"/>
          <p:nvPr/>
        </p:nvSpPr>
        <p:spPr>
          <a:xfrm>
            <a:off x="6324600" y="5410200"/>
            <a:ext cx="2286000" cy="1077218"/>
          </a:xfrm>
          <a:prstGeom prst="rect">
            <a:avLst/>
          </a:prstGeom>
          <a:noFill/>
        </p:spPr>
        <p:txBody>
          <a:bodyPr wrap="square" rtlCol="0">
            <a:spAutoFit/>
          </a:bodyPr>
          <a:lstStyle/>
          <a:p>
            <a:r>
              <a:rPr lang="en-US" sz="1600" dirty="0" smtClean="0">
                <a:solidFill>
                  <a:prstClr val="white"/>
                </a:solidFill>
              </a:rPr>
              <a:t>L1: p3, ts6, num3 </a:t>
            </a:r>
          </a:p>
          <a:p>
            <a:r>
              <a:rPr lang="en-US" sz="1600" dirty="0" smtClean="0">
                <a:solidFill>
                  <a:prstClr val="white"/>
                </a:solidFill>
              </a:rPr>
              <a:t>      p4, ts3, num3</a:t>
            </a:r>
          </a:p>
          <a:p>
            <a:r>
              <a:rPr lang="en-US" sz="1600" dirty="0" smtClean="0">
                <a:solidFill>
                  <a:prstClr val="white"/>
                </a:solidFill>
              </a:rPr>
              <a:t>      p7, ts9, num3</a:t>
            </a:r>
          </a:p>
          <a:p>
            <a:r>
              <a:rPr lang="en-US" sz="1600" dirty="0" smtClean="0">
                <a:solidFill>
                  <a:prstClr val="white"/>
                </a:solidFill>
              </a:rPr>
              <a:t>L0: </a:t>
            </a:r>
            <a:endParaRPr lang="en-US" sz="1600" dirty="0">
              <a:solidFill>
                <a:prstClr val="white"/>
              </a:solidFill>
            </a:endParaRPr>
          </a:p>
        </p:txBody>
      </p:sp>
      <p:sp>
        <p:nvSpPr>
          <p:cNvPr id="44" name="Slide Number Placeholder 43"/>
          <p:cNvSpPr>
            <a:spLocks noGrp="1"/>
          </p:cNvSpPr>
          <p:nvPr>
            <p:ph type="sldNum" sz="quarter" idx="12"/>
          </p:nvPr>
        </p:nvSpPr>
        <p:spPr/>
        <p:txBody>
          <a:bodyPr/>
          <a:lstStyle/>
          <a:p>
            <a:fld id="{BE43EFDA-A1C8-4A05-BE7B-78195AFF6B9A}" type="slidenum">
              <a:rPr lang="en-US" smtClean="0">
                <a:solidFill>
                  <a:prstClr val="black">
                    <a:tint val="75000"/>
                  </a:prstClr>
                </a:solidFill>
              </a:rPr>
              <a:pPr/>
              <a:t>11</a:t>
            </a:fld>
            <a:endParaRPr lang="en-US">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8"/>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93" grpId="0" animBg="1"/>
      <p:bldP spid="94" grpId="0" animBg="1"/>
      <p:bldP spid="95" grpId="0" animBg="1"/>
      <p:bldP spid="96"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295400" y="5562004"/>
            <a:ext cx="990600" cy="762000"/>
            <a:chOff x="7162800" y="228598"/>
            <a:chExt cx="914400" cy="762002"/>
          </a:xfrm>
          <a:solidFill>
            <a:srgbClr val="4BACC6"/>
          </a:solidFill>
        </p:grpSpPr>
        <p:sp>
          <p:nvSpPr>
            <p:cNvPr id="21" name="Can 20"/>
            <p:cNvSpPr/>
            <p:nvPr/>
          </p:nvSpPr>
          <p:spPr>
            <a:xfrm>
              <a:off x="7162800" y="228600"/>
              <a:ext cx="914400" cy="762000"/>
            </a:xfrm>
            <a:prstGeom prst="can">
              <a:avLst>
                <a:gd name="adj" fmla="val 50000"/>
              </a:avLst>
            </a:prstGeom>
            <a:grpFill/>
            <a:ln>
              <a:solidFill>
                <a:srgbClr val="EEECE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Down Arrow 21"/>
            <p:cNvSpPr/>
            <p:nvPr/>
          </p:nvSpPr>
          <p:spPr>
            <a:xfrm rot="3594206">
              <a:off x="7374449" y="400693"/>
              <a:ext cx="186303" cy="244316"/>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Down Arrow 22"/>
            <p:cNvSpPr/>
            <p:nvPr/>
          </p:nvSpPr>
          <p:spPr>
            <a:xfrm rot="14184123">
              <a:off x="7619914" y="186212"/>
              <a:ext cx="211272" cy="296047"/>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4" name="Right Arrow 23"/>
            <p:cNvSpPr/>
            <p:nvPr/>
          </p:nvSpPr>
          <p:spPr>
            <a:xfrm rot="10800000">
              <a:off x="7315199" y="228598"/>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Right Arrow 24"/>
            <p:cNvSpPr/>
            <p:nvPr/>
          </p:nvSpPr>
          <p:spPr>
            <a:xfrm rot="276230">
              <a:off x="7628747" y="391284"/>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3" name="Group 13"/>
          <p:cNvGrpSpPr/>
          <p:nvPr/>
        </p:nvGrpSpPr>
        <p:grpSpPr>
          <a:xfrm>
            <a:off x="6934200" y="5562004"/>
            <a:ext cx="914400" cy="762002"/>
            <a:chOff x="7162800" y="228598"/>
            <a:chExt cx="914400" cy="762002"/>
          </a:xfrm>
          <a:solidFill>
            <a:srgbClr val="4BACC6"/>
          </a:solidFill>
        </p:grpSpPr>
        <p:sp>
          <p:nvSpPr>
            <p:cNvPr id="27" name="Can 26"/>
            <p:cNvSpPr/>
            <p:nvPr/>
          </p:nvSpPr>
          <p:spPr>
            <a:xfrm>
              <a:off x="7162800" y="228600"/>
              <a:ext cx="914400" cy="762000"/>
            </a:xfrm>
            <a:prstGeom prst="can">
              <a:avLst>
                <a:gd name="adj" fmla="val 50000"/>
              </a:avLst>
            </a:prstGeom>
            <a:grpFill/>
            <a:ln>
              <a:solidFill>
                <a:srgbClr val="EEECE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8" name="Down Arrow 27"/>
            <p:cNvSpPr/>
            <p:nvPr/>
          </p:nvSpPr>
          <p:spPr>
            <a:xfrm rot="3594206">
              <a:off x="7374449" y="400693"/>
              <a:ext cx="186303" cy="244316"/>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9" name="Down Arrow 28"/>
            <p:cNvSpPr/>
            <p:nvPr/>
          </p:nvSpPr>
          <p:spPr>
            <a:xfrm rot="14184123">
              <a:off x="7619914" y="186212"/>
              <a:ext cx="211272" cy="296047"/>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Right Arrow 29"/>
            <p:cNvSpPr/>
            <p:nvPr/>
          </p:nvSpPr>
          <p:spPr>
            <a:xfrm rot="10800000">
              <a:off x="7315199" y="228598"/>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1" name="Right Arrow 30"/>
            <p:cNvSpPr/>
            <p:nvPr/>
          </p:nvSpPr>
          <p:spPr>
            <a:xfrm rot="276230">
              <a:off x="7628747" y="391284"/>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 name="Group 55"/>
          <p:cNvGrpSpPr>
            <a:grpSpLocks/>
          </p:cNvGrpSpPr>
          <p:nvPr/>
        </p:nvGrpSpPr>
        <p:grpSpPr bwMode="auto">
          <a:xfrm rot="2943919">
            <a:off x="2880264" y="5580523"/>
            <a:ext cx="800347" cy="810009"/>
            <a:chOff x="757" y="2723"/>
            <a:chExt cx="480" cy="480"/>
          </a:xfrm>
        </p:grpSpPr>
        <p:sp>
          <p:nvSpPr>
            <p:cNvPr id="33" name="Oval 56"/>
            <p:cNvSpPr>
              <a:spLocks noChangeArrowheads="1"/>
            </p:cNvSpPr>
            <p:nvPr/>
          </p:nvSpPr>
          <p:spPr bwMode="auto">
            <a:xfrm>
              <a:off x="757" y="2723"/>
              <a:ext cx="480" cy="48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12700">
              <a:solidFill>
                <a:srgbClr val="EEECE1"/>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82124" tIns="41061" rIns="82124" bIns="4106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4" name="AutoShape 57"/>
            <p:cNvSpPr>
              <a:spLocks noChangeArrowheads="1"/>
            </p:cNvSpPr>
            <p:nvPr/>
          </p:nvSpPr>
          <p:spPr bwMode="auto">
            <a:xfrm>
              <a:off x="810" y="2786"/>
              <a:ext cx="384" cy="384"/>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ysClr val="window" lastClr="FFFFFF"/>
            </a:solidFill>
            <a:ln w="12700">
              <a:solidFill>
                <a:srgbClr val="EEECE1"/>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82124" tIns="41061" rIns="82124" bIns="4106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5" name="Group 80"/>
          <p:cNvGrpSpPr/>
          <p:nvPr/>
        </p:nvGrpSpPr>
        <p:grpSpPr>
          <a:xfrm>
            <a:off x="5867400" y="5638204"/>
            <a:ext cx="609600" cy="609600"/>
            <a:chOff x="4495800" y="2286000"/>
            <a:chExt cx="609600" cy="609600"/>
          </a:xfrm>
        </p:grpSpPr>
        <p:sp>
          <p:nvSpPr>
            <p:cNvPr id="36" name="Cube 35"/>
            <p:cNvSpPr/>
            <p:nvPr/>
          </p:nvSpPr>
          <p:spPr>
            <a:xfrm>
              <a:off x="4495800" y="2286000"/>
              <a:ext cx="609600" cy="609600"/>
            </a:xfrm>
            <a:prstGeom prst="cube">
              <a:avLst>
                <a:gd name="adj" fmla="val 13785"/>
              </a:avLst>
            </a:prstGeom>
            <a:solidFill>
              <a:srgbClr val="9BBB59">
                <a:lumMod val="75000"/>
              </a:srgbClr>
            </a:solidFill>
            <a:ln>
              <a:solidFill>
                <a:srgbClr val="9BBB59">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7" name="Quad Arrow 36"/>
            <p:cNvSpPr/>
            <p:nvPr/>
          </p:nvSpPr>
          <p:spPr>
            <a:xfrm rot="2594847">
              <a:off x="4516205" y="2375221"/>
              <a:ext cx="515036" cy="486160"/>
            </a:xfrm>
            <a:prstGeom prst="quadArrow">
              <a:avLst>
                <a:gd name="adj1" fmla="val 10380"/>
                <a:gd name="adj2" fmla="val 11960"/>
                <a:gd name="adj3" fmla="val 22500"/>
              </a:avLst>
            </a:prstGeom>
            <a:solidFill>
              <a:sysClr val="window" lastClr="FFFFFF"/>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aphicFrame>
        <p:nvGraphicFramePr>
          <p:cNvPr id="38" name="Table 37"/>
          <p:cNvGraphicFramePr>
            <a:graphicFrameLocks noGrp="1"/>
          </p:cNvGraphicFramePr>
          <p:nvPr/>
        </p:nvGraphicFramePr>
        <p:xfrm>
          <a:off x="1524000" y="4800004"/>
          <a:ext cx="533400" cy="934720"/>
        </p:xfrm>
        <a:graphic>
          <a:graphicData uri="http://schemas.openxmlformats.org/drawingml/2006/table">
            <a:tbl>
              <a:tblPr firstRow="1" bandRow="1">
                <a:tableStyleId>{3C2FFA5D-87B4-456A-9821-1D502468CF0F}</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graphicFrame>
        <p:nvGraphicFramePr>
          <p:cNvPr id="39" name="Table 38"/>
          <p:cNvGraphicFramePr>
            <a:graphicFrameLocks noGrp="1"/>
          </p:cNvGraphicFramePr>
          <p:nvPr/>
        </p:nvGraphicFramePr>
        <p:xfrm>
          <a:off x="2971800" y="4800004"/>
          <a:ext cx="533400" cy="934720"/>
        </p:xfrm>
        <a:graphic>
          <a:graphicData uri="http://schemas.openxmlformats.org/drawingml/2006/table">
            <a:tbl>
              <a:tblPr firstRow="1" bandRow="1">
                <a:tableStyleId>{69C7853C-536D-4A76-A0AE-DD22124D55A5}</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graphicFrame>
        <p:nvGraphicFramePr>
          <p:cNvPr id="40" name="Table 39"/>
          <p:cNvGraphicFramePr>
            <a:graphicFrameLocks noGrp="1"/>
          </p:cNvGraphicFramePr>
          <p:nvPr/>
        </p:nvGraphicFramePr>
        <p:xfrm>
          <a:off x="5943600" y="4800004"/>
          <a:ext cx="533400" cy="934720"/>
        </p:xfrm>
        <a:graphic>
          <a:graphicData uri="http://schemas.openxmlformats.org/drawingml/2006/table">
            <a:tbl>
              <a:tblPr firstRow="1" bandRow="1">
                <a:tableStyleId>{69C7853C-536D-4A76-A0AE-DD22124D55A5}</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graphicFrame>
        <p:nvGraphicFramePr>
          <p:cNvPr id="41" name="Table 40"/>
          <p:cNvGraphicFramePr>
            <a:graphicFrameLocks noGrp="1"/>
          </p:cNvGraphicFramePr>
          <p:nvPr/>
        </p:nvGraphicFramePr>
        <p:xfrm>
          <a:off x="7086600" y="4800004"/>
          <a:ext cx="533400" cy="934720"/>
        </p:xfrm>
        <a:graphic>
          <a:graphicData uri="http://schemas.openxmlformats.org/drawingml/2006/table">
            <a:tbl>
              <a:tblPr firstRow="1" bandRow="1">
                <a:tableStyleId>{3C2FFA5D-87B4-456A-9821-1D502468CF0F}</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grpSp>
        <p:nvGrpSpPr>
          <p:cNvPr id="6" name="Group 117"/>
          <p:cNvGrpSpPr/>
          <p:nvPr/>
        </p:nvGrpSpPr>
        <p:grpSpPr>
          <a:xfrm>
            <a:off x="4267200" y="5562600"/>
            <a:ext cx="1092190" cy="825179"/>
            <a:chOff x="3200400" y="4648200"/>
            <a:chExt cx="1092190" cy="825179"/>
          </a:xfrm>
        </p:grpSpPr>
        <p:grpSp>
          <p:nvGrpSpPr>
            <p:cNvPr id="7" name="Group 13"/>
            <p:cNvGrpSpPr/>
            <p:nvPr/>
          </p:nvGrpSpPr>
          <p:grpSpPr>
            <a:xfrm>
              <a:off x="3200400" y="4648200"/>
              <a:ext cx="990600" cy="762000"/>
              <a:chOff x="7162800" y="228598"/>
              <a:chExt cx="914400" cy="762002"/>
            </a:xfrm>
            <a:solidFill>
              <a:srgbClr val="4BACC6"/>
            </a:solidFill>
          </p:grpSpPr>
          <p:sp>
            <p:nvSpPr>
              <p:cNvPr id="95" name="Can 94"/>
              <p:cNvSpPr/>
              <p:nvPr/>
            </p:nvSpPr>
            <p:spPr>
              <a:xfrm>
                <a:off x="7162800" y="228600"/>
                <a:ext cx="914400" cy="762000"/>
              </a:xfrm>
              <a:prstGeom prst="can">
                <a:avLst>
                  <a:gd name="adj" fmla="val 50000"/>
                </a:avLst>
              </a:prstGeom>
              <a:grpFill/>
              <a:ln>
                <a:solidFill>
                  <a:srgbClr val="EEECE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6" name="Down Arrow 95"/>
              <p:cNvSpPr/>
              <p:nvPr/>
            </p:nvSpPr>
            <p:spPr>
              <a:xfrm rot="3594206">
                <a:off x="7374449" y="400693"/>
                <a:ext cx="186303" cy="244316"/>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7" name="Down Arrow 96"/>
              <p:cNvSpPr/>
              <p:nvPr/>
            </p:nvSpPr>
            <p:spPr>
              <a:xfrm rot="14184123">
                <a:off x="7619914" y="186212"/>
                <a:ext cx="211272" cy="296047"/>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8" name="Right Arrow 97"/>
              <p:cNvSpPr/>
              <p:nvPr/>
            </p:nvSpPr>
            <p:spPr>
              <a:xfrm rot="10800000">
                <a:off x="7315199" y="228598"/>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9" name="Right Arrow 98"/>
              <p:cNvSpPr/>
              <p:nvPr/>
            </p:nvSpPr>
            <p:spPr>
              <a:xfrm rot="276230">
                <a:off x="7628747" y="391284"/>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 name="Group 55"/>
            <p:cNvGrpSpPr>
              <a:grpSpLocks/>
            </p:cNvGrpSpPr>
            <p:nvPr/>
          </p:nvGrpSpPr>
          <p:grpSpPr bwMode="auto">
            <a:xfrm rot="2943919">
              <a:off x="3554507" y="4643255"/>
              <a:ext cx="730317" cy="745849"/>
              <a:chOff x="799" y="2745"/>
              <a:chExt cx="438" cy="458"/>
            </a:xfrm>
          </p:grpSpPr>
          <p:sp>
            <p:nvSpPr>
              <p:cNvPr id="93" name="Oval 56"/>
              <p:cNvSpPr>
                <a:spLocks noChangeArrowheads="1"/>
              </p:cNvSpPr>
              <p:nvPr/>
            </p:nvSpPr>
            <p:spPr bwMode="auto">
              <a:xfrm>
                <a:off x="799" y="2745"/>
                <a:ext cx="438" cy="458"/>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12700">
                <a:solidFill>
                  <a:srgbClr val="EEECE1"/>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82124" tIns="41061" rIns="82124" bIns="4106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4" name="AutoShape 57"/>
              <p:cNvSpPr>
                <a:spLocks noChangeArrowheads="1"/>
              </p:cNvSpPr>
              <p:nvPr/>
            </p:nvSpPr>
            <p:spPr bwMode="auto">
              <a:xfrm>
                <a:off x="810" y="2786"/>
                <a:ext cx="384" cy="384"/>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ysClr val="window" lastClr="FFFFFF"/>
              </a:solidFill>
              <a:ln w="12700">
                <a:solidFill>
                  <a:srgbClr val="EEECE1"/>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82124" tIns="41061" rIns="82124" bIns="4106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 name="Group 114"/>
            <p:cNvGrpSpPr/>
            <p:nvPr/>
          </p:nvGrpSpPr>
          <p:grpSpPr>
            <a:xfrm>
              <a:off x="3601805" y="4953000"/>
              <a:ext cx="515036" cy="520379"/>
              <a:chOff x="4440005" y="2362200"/>
              <a:chExt cx="515036" cy="520379"/>
            </a:xfrm>
          </p:grpSpPr>
          <p:sp>
            <p:nvSpPr>
              <p:cNvPr id="91" name="Cube 90"/>
              <p:cNvSpPr/>
              <p:nvPr/>
            </p:nvSpPr>
            <p:spPr>
              <a:xfrm>
                <a:off x="4495800" y="2362200"/>
                <a:ext cx="457200" cy="457200"/>
              </a:xfrm>
              <a:prstGeom prst="cube">
                <a:avLst>
                  <a:gd name="adj" fmla="val 13785"/>
                </a:avLst>
              </a:prstGeom>
              <a:solidFill>
                <a:srgbClr val="9BBB59">
                  <a:lumMod val="75000"/>
                </a:srgbClr>
              </a:solidFill>
              <a:ln>
                <a:solidFill>
                  <a:srgbClr val="9BBB59">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2" name="Quad Arrow 91"/>
              <p:cNvSpPr/>
              <p:nvPr/>
            </p:nvSpPr>
            <p:spPr>
              <a:xfrm rot="2594847">
                <a:off x="4440005" y="2396419"/>
                <a:ext cx="515036" cy="486160"/>
              </a:xfrm>
              <a:prstGeom prst="quadArrow">
                <a:avLst>
                  <a:gd name="adj1" fmla="val 10380"/>
                  <a:gd name="adj2" fmla="val 11960"/>
                  <a:gd name="adj3" fmla="val 22500"/>
                </a:avLst>
              </a:prstGeom>
              <a:solidFill>
                <a:sysClr val="window" lastClr="FFFFFF"/>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sp>
        <p:nvSpPr>
          <p:cNvPr id="100" name="TextBox 99"/>
          <p:cNvSpPr txBox="1"/>
          <p:nvPr/>
        </p:nvSpPr>
        <p:spPr>
          <a:xfrm>
            <a:off x="1371600" y="6334780"/>
            <a:ext cx="838200" cy="523220"/>
          </a:xfrm>
          <a:prstGeom prst="rect">
            <a:avLst/>
          </a:prstGeom>
          <a:noFill/>
        </p:spPr>
        <p:txBody>
          <a:bodyPr wrap="square" rtlCol="0">
            <a:spAutoFit/>
          </a:bodyPr>
          <a:lstStyle/>
          <a:p>
            <a:r>
              <a:rPr lang="en-US" sz="1400" dirty="0" smtClean="0">
                <a:solidFill>
                  <a:prstClr val="white"/>
                </a:solidFill>
              </a:rPr>
              <a:t>Packet Switch</a:t>
            </a:r>
            <a:endParaRPr lang="en-US" sz="1400" dirty="0">
              <a:solidFill>
                <a:prstClr val="white"/>
              </a:solidFill>
            </a:endParaRPr>
          </a:p>
        </p:txBody>
      </p:sp>
      <p:sp>
        <p:nvSpPr>
          <p:cNvPr id="101" name="TextBox 100"/>
          <p:cNvSpPr txBox="1"/>
          <p:nvPr/>
        </p:nvSpPr>
        <p:spPr>
          <a:xfrm>
            <a:off x="7086600" y="6334780"/>
            <a:ext cx="838200" cy="523220"/>
          </a:xfrm>
          <a:prstGeom prst="rect">
            <a:avLst/>
          </a:prstGeom>
          <a:noFill/>
        </p:spPr>
        <p:txBody>
          <a:bodyPr wrap="square" rtlCol="0">
            <a:spAutoFit/>
          </a:bodyPr>
          <a:lstStyle/>
          <a:p>
            <a:r>
              <a:rPr lang="en-US" sz="1400" dirty="0" smtClean="0">
                <a:solidFill>
                  <a:prstClr val="white"/>
                </a:solidFill>
              </a:rPr>
              <a:t>Packet Switch</a:t>
            </a:r>
            <a:endParaRPr lang="en-US" sz="1400" dirty="0">
              <a:solidFill>
                <a:prstClr val="white"/>
              </a:solidFill>
            </a:endParaRPr>
          </a:p>
        </p:txBody>
      </p:sp>
      <p:sp>
        <p:nvSpPr>
          <p:cNvPr id="102" name="TextBox 101"/>
          <p:cNvSpPr txBox="1"/>
          <p:nvPr/>
        </p:nvSpPr>
        <p:spPr>
          <a:xfrm>
            <a:off x="2667000" y="6334780"/>
            <a:ext cx="1143000" cy="523220"/>
          </a:xfrm>
          <a:prstGeom prst="rect">
            <a:avLst/>
          </a:prstGeom>
          <a:noFill/>
        </p:spPr>
        <p:txBody>
          <a:bodyPr wrap="square" rtlCol="0">
            <a:spAutoFit/>
          </a:bodyPr>
          <a:lstStyle/>
          <a:p>
            <a:pPr algn="ctr"/>
            <a:r>
              <a:rPr lang="en-US" sz="1400" dirty="0" smtClean="0">
                <a:solidFill>
                  <a:prstClr val="white"/>
                </a:solidFill>
              </a:rPr>
              <a:t>Wavelength Switch</a:t>
            </a:r>
            <a:endParaRPr lang="en-US" sz="1400" dirty="0">
              <a:solidFill>
                <a:prstClr val="white"/>
              </a:solidFill>
            </a:endParaRPr>
          </a:p>
        </p:txBody>
      </p:sp>
      <p:sp>
        <p:nvSpPr>
          <p:cNvPr id="103" name="TextBox 102"/>
          <p:cNvSpPr txBox="1"/>
          <p:nvPr/>
        </p:nvSpPr>
        <p:spPr>
          <a:xfrm>
            <a:off x="5562600" y="6334780"/>
            <a:ext cx="1143000" cy="523220"/>
          </a:xfrm>
          <a:prstGeom prst="rect">
            <a:avLst/>
          </a:prstGeom>
          <a:noFill/>
        </p:spPr>
        <p:txBody>
          <a:bodyPr wrap="square" rtlCol="0">
            <a:spAutoFit/>
          </a:bodyPr>
          <a:lstStyle/>
          <a:p>
            <a:pPr algn="ctr"/>
            <a:r>
              <a:rPr lang="en-US" sz="1400" dirty="0" smtClean="0">
                <a:solidFill>
                  <a:prstClr val="white"/>
                </a:solidFill>
              </a:rPr>
              <a:t>Time-slot</a:t>
            </a:r>
          </a:p>
          <a:p>
            <a:pPr algn="ctr"/>
            <a:r>
              <a:rPr lang="en-US" sz="1400" dirty="0" smtClean="0">
                <a:solidFill>
                  <a:prstClr val="white"/>
                </a:solidFill>
              </a:rPr>
              <a:t>Switch</a:t>
            </a:r>
            <a:endParaRPr lang="en-US" sz="1400" dirty="0">
              <a:solidFill>
                <a:prstClr val="white"/>
              </a:solidFill>
            </a:endParaRPr>
          </a:p>
        </p:txBody>
      </p:sp>
      <p:sp>
        <p:nvSpPr>
          <p:cNvPr id="104" name="TextBox 103"/>
          <p:cNvSpPr txBox="1"/>
          <p:nvPr/>
        </p:nvSpPr>
        <p:spPr>
          <a:xfrm>
            <a:off x="4114800" y="6334780"/>
            <a:ext cx="1143000" cy="523220"/>
          </a:xfrm>
          <a:prstGeom prst="rect">
            <a:avLst/>
          </a:prstGeom>
          <a:noFill/>
        </p:spPr>
        <p:txBody>
          <a:bodyPr wrap="square" rtlCol="0">
            <a:spAutoFit/>
          </a:bodyPr>
          <a:lstStyle/>
          <a:p>
            <a:pPr algn="ctr"/>
            <a:r>
              <a:rPr lang="en-US" sz="1400" dirty="0" smtClean="0">
                <a:solidFill>
                  <a:prstClr val="white"/>
                </a:solidFill>
              </a:rPr>
              <a:t>Multi-layer</a:t>
            </a:r>
          </a:p>
          <a:p>
            <a:pPr algn="ctr"/>
            <a:r>
              <a:rPr lang="en-US" sz="1400" dirty="0" smtClean="0">
                <a:solidFill>
                  <a:prstClr val="white"/>
                </a:solidFill>
              </a:rPr>
              <a:t>Switch</a:t>
            </a:r>
          </a:p>
        </p:txBody>
      </p:sp>
      <p:graphicFrame>
        <p:nvGraphicFramePr>
          <p:cNvPr id="105" name="Table 104"/>
          <p:cNvGraphicFramePr>
            <a:graphicFrameLocks noGrp="1"/>
          </p:cNvGraphicFramePr>
          <p:nvPr/>
        </p:nvGraphicFramePr>
        <p:xfrm>
          <a:off x="4191000" y="4800600"/>
          <a:ext cx="533400" cy="934720"/>
        </p:xfrm>
        <a:graphic>
          <a:graphicData uri="http://schemas.openxmlformats.org/drawingml/2006/table">
            <a:tbl>
              <a:tblPr firstRow="1" bandRow="1">
                <a:tableStyleId>{3C2FFA5D-87B4-456A-9821-1D502468CF0F}</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graphicFrame>
        <p:nvGraphicFramePr>
          <p:cNvPr id="107" name="Table 106"/>
          <p:cNvGraphicFramePr>
            <a:graphicFrameLocks noGrp="1"/>
          </p:cNvGraphicFramePr>
          <p:nvPr/>
        </p:nvGraphicFramePr>
        <p:xfrm>
          <a:off x="4800600" y="4800600"/>
          <a:ext cx="533400" cy="934720"/>
        </p:xfrm>
        <a:graphic>
          <a:graphicData uri="http://schemas.openxmlformats.org/drawingml/2006/table">
            <a:tbl>
              <a:tblPr firstRow="1" bandRow="1">
                <a:tableStyleId>{69C7853C-536D-4A76-A0AE-DD22124D55A5}</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sp>
        <p:nvSpPr>
          <p:cNvPr id="51" name="Rectangle 1"/>
          <p:cNvSpPr txBox="1">
            <a:spLocks noChangeArrowheads="1"/>
          </p:cNvSpPr>
          <p:nvPr/>
        </p:nvSpPr>
        <p:spPr>
          <a:xfrm>
            <a:off x="457200" y="76200"/>
            <a:ext cx="8229600" cy="6096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1. </a:t>
            </a:r>
            <a:r>
              <a:rPr kumimoji="1" lang="en-US" sz="4000" u="sng" kern="0" dirty="0" smtClean="0">
                <a:solidFill>
                  <a:srgbClr val="FFFF00"/>
                </a:solidFill>
              </a:rPr>
              <a:t>Common</a:t>
            </a:r>
            <a:r>
              <a:rPr kumimoji="1" lang="en-US" sz="4000" kern="0" dirty="0" smtClean="0">
                <a:solidFill>
                  <a:srgbClr val="FFFF00"/>
                </a:solidFill>
              </a:rPr>
              <a:t> Flow Abstraction</a:t>
            </a:r>
            <a:endParaRPr kumimoji="1" lang="en-US" sz="3600" kern="0" dirty="0" smtClean="0">
              <a:solidFill>
                <a:srgbClr val="FFFF00"/>
              </a:solidFill>
            </a:endParaRPr>
          </a:p>
        </p:txBody>
      </p:sp>
      <p:sp>
        <p:nvSpPr>
          <p:cNvPr id="52" name="Freeform 51"/>
          <p:cNvSpPr/>
          <p:nvPr/>
        </p:nvSpPr>
        <p:spPr>
          <a:xfrm flipV="1">
            <a:off x="381000" y="5240866"/>
            <a:ext cx="8610600" cy="93134"/>
          </a:xfrm>
          <a:custGeom>
            <a:avLst/>
            <a:gdLst>
              <a:gd name="connsiteX0" fmla="*/ 0 w 7064023"/>
              <a:gd name="connsiteY0" fmla="*/ 0 h 1354666"/>
              <a:gd name="connsiteX1" fmla="*/ 2633133 w 7064023"/>
              <a:gd name="connsiteY1" fmla="*/ 245533 h 1354666"/>
              <a:gd name="connsiteX2" fmla="*/ 5096933 w 7064023"/>
              <a:gd name="connsiteY2" fmla="*/ 973666 h 1354666"/>
              <a:gd name="connsiteX3" fmla="*/ 6739467 w 7064023"/>
              <a:gd name="connsiteY3" fmla="*/ 1143000 h 1354666"/>
              <a:gd name="connsiteX4" fmla="*/ 7044267 w 7064023"/>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4023" h="1354666">
                <a:moveTo>
                  <a:pt x="0" y="0"/>
                </a:moveTo>
                <a:cubicBezTo>
                  <a:pt x="891822" y="41627"/>
                  <a:pt x="1783644" y="83255"/>
                  <a:pt x="2633133" y="245533"/>
                </a:cubicBezTo>
                <a:cubicBezTo>
                  <a:pt x="3482622" y="407811"/>
                  <a:pt x="4412544" y="824088"/>
                  <a:pt x="5096933" y="973666"/>
                </a:cubicBezTo>
                <a:cubicBezTo>
                  <a:pt x="5781322" y="1123244"/>
                  <a:pt x="6414911" y="1079500"/>
                  <a:pt x="6739467" y="1143000"/>
                </a:cubicBezTo>
                <a:cubicBezTo>
                  <a:pt x="7064023" y="1206500"/>
                  <a:pt x="7054145" y="1280583"/>
                  <a:pt x="7044267" y="1354666"/>
                </a:cubicBezTo>
              </a:path>
            </a:pathLst>
          </a:custGeom>
          <a:ln w="57150">
            <a:solidFill>
              <a:srgbClr val="7030A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53" name="TextBox 52"/>
          <p:cNvSpPr txBox="1"/>
          <p:nvPr/>
        </p:nvSpPr>
        <p:spPr>
          <a:xfrm>
            <a:off x="8229600" y="4572000"/>
            <a:ext cx="762000" cy="1754326"/>
          </a:xfrm>
          <a:prstGeom prst="rect">
            <a:avLst/>
          </a:prstGeom>
          <a:noFill/>
        </p:spPr>
        <p:txBody>
          <a:bodyPr wrap="square" rtlCol="0">
            <a:spAutoFit/>
          </a:bodyPr>
          <a:lstStyle/>
          <a:p>
            <a:r>
              <a:rPr lang="en-US" dirty="0" smtClean="0"/>
              <a:t>L4</a:t>
            </a:r>
          </a:p>
          <a:p>
            <a:r>
              <a:rPr lang="en-US" dirty="0" smtClean="0"/>
              <a:t>L3</a:t>
            </a:r>
          </a:p>
          <a:p>
            <a:r>
              <a:rPr lang="en-US" dirty="0" smtClean="0"/>
              <a:t>L2.5</a:t>
            </a:r>
          </a:p>
          <a:p>
            <a:r>
              <a:rPr lang="en-US" dirty="0" smtClean="0"/>
              <a:t>L2</a:t>
            </a:r>
          </a:p>
          <a:p>
            <a:r>
              <a:rPr lang="en-US" dirty="0" smtClean="0"/>
              <a:t>L1</a:t>
            </a:r>
          </a:p>
          <a:p>
            <a:r>
              <a:rPr lang="en-US" dirty="0" smtClean="0"/>
              <a:t>L0</a:t>
            </a:r>
            <a:endParaRPr lang="en-US" dirty="0"/>
          </a:p>
        </p:txBody>
      </p:sp>
      <p:sp>
        <p:nvSpPr>
          <p:cNvPr id="54" name="AutoShape 76"/>
          <p:cNvSpPr>
            <a:spLocks noChangeArrowheads="1"/>
          </p:cNvSpPr>
          <p:nvPr/>
        </p:nvSpPr>
        <p:spPr bwMode="auto">
          <a:xfrm>
            <a:off x="5867400" y="5715000"/>
            <a:ext cx="685800" cy="622254"/>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5" name="AutoShape 76"/>
          <p:cNvSpPr>
            <a:spLocks noChangeArrowheads="1"/>
          </p:cNvSpPr>
          <p:nvPr/>
        </p:nvSpPr>
        <p:spPr bwMode="auto">
          <a:xfrm>
            <a:off x="1447800" y="5715000"/>
            <a:ext cx="684021" cy="622254"/>
          </a:xfrm>
          <a:prstGeom prst="roundRect">
            <a:avLst>
              <a:gd name="adj" fmla="val 16667"/>
            </a:avLst>
          </a:prstGeom>
          <a:solidFill>
            <a:srgbClr val="FFFFFF"/>
          </a:solidFill>
          <a:ln w="63500" cmpd="thickThin">
            <a:solidFill>
              <a:srgbClr val="00B0F0"/>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6" name="AutoShape 76"/>
          <p:cNvSpPr>
            <a:spLocks noChangeArrowheads="1"/>
          </p:cNvSpPr>
          <p:nvPr/>
        </p:nvSpPr>
        <p:spPr bwMode="auto">
          <a:xfrm>
            <a:off x="7010400" y="5715000"/>
            <a:ext cx="684021" cy="622254"/>
          </a:xfrm>
          <a:prstGeom prst="roundRect">
            <a:avLst>
              <a:gd name="adj" fmla="val 16667"/>
            </a:avLst>
          </a:prstGeom>
          <a:solidFill>
            <a:srgbClr val="FFFFFF"/>
          </a:solidFill>
          <a:ln w="63500" cmpd="thickThin">
            <a:solidFill>
              <a:srgbClr val="00B0F0"/>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7" name="AutoShape 76"/>
          <p:cNvSpPr>
            <a:spLocks noChangeArrowheads="1"/>
          </p:cNvSpPr>
          <p:nvPr/>
        </p:nvSpPr>
        <p:spPr bwMode="auto">
          <a:xfrm>
            <a:off x="2895600" y="5715000"/>
            <a:ext cx="684021" cy="622254"/>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8" name="AutoShape 76"/>
          <p:cNvSpPr>
            <a:spLocks noChangeArrowheads="1"/>
          </p:cNvSpPr>
          <p:nvPr/>
        </p:nvSpPr>
        <p:spPr bwMode="auto">
          <a:xfrm>
            <a:off x="4038600" y="5715000"/>
            <a:ext cx="684021" cy="622254"/>
          </a:xfrm>
          <a:prstGeom prst="roundRect">
            <a:avLst>
              <a:gd name="adj" fmla="val 16667"/>
            </a:avLst>
          </a:prstGeom>
          <a:solidFill>
            <a:srgbClr val="FFFFFF"/>
          </a:solidFill>
          <a:ln w="63500" cmpd="thickThin">
            <a:solidFill>
              <a:srgbClr val="00B0F0"/>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9" name="AutoShape 76"/>
          <p:cNvSpPr>
            <a:spLocks noChangeArrowheads="1"/>
          </p:cNvSpPr>
          <p:nvPr/>
        </p:nvSpPr>
        <p:spPr bwMode="auto">
          <a:xfrm>
            <a:off x="4343400" y="5715000"/>
            <a:ext cx="684021" cy="622254"/>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60" name="AutoShape 76"/>
          <p:cNvSpPr>
            <a:spLocks noChangeArrowheads="1"/>
          </p:cNvSpPr>
          <p:nvPr/>
        </p:nvSpPr>
        <p:spPr bwMode="auto">
          <a:xfrm>
            <a:off x="4724400" y="5715000"/>
            <a:ext cx="685800" cy="622254"/>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61" name="Down Arrow 60"/>
          <p:cNvSpPr/>
          <p:nvPr/>
        </p:nvSpPr>
        <p:spPr>
          <a:xfrm>
            <a:off x="1676400" y="4191000"/>
            <a:ext cx="304800" cy="457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2" name="Down Arrow 61"/>
          <p:cNvSpPr/>
          <p:nvPr/>
        </p:nvSpPr>
        <p:spPr>
          <a:xfrm>
            <a:off x="3048000" y="4191000"/>
            <a:ext cx="304800" cy="457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3" name="Down Arrow 62"/>
          <p:cNvSpPr/>
          <p:nvPr/>
        </p:nvSpPr>
        <p:spPr>
          <a:xfrm>
            <a:off x="4648200" y="4191000"/>
            <a:ext cx="304800" cy="457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4" name="Down Arrow 63"/>
          <p:cNvSpPr/>
          <p:nvPr/>
        </p:nvSpPr>
        <p:spPr>
          <a:xfrm>
            <a:off x="6019800" y="4191000"/>
            <a:ext cx="304800" cy="457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5" name="Down Arrow 64"/>
          <p:cNvSpPr/>
          <p:nvPr/>
        </p:nvSpPr>
        <p:spPr>
          <a:xfrm>
            <a:off x="7162800" y="4191000"/>
            <a:ext cx="304800" cy="457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5"/>
                                        </p:tgtEl>
                                        <p:attrNameLst>
                                          <p:attrName>style.visibility</p:attrName>
                                        </p:attrNameLst>
                                      </p:cBhvr>
                                      <p:to>
                                        <p:strVal val="visible"/>
                                      </p:to>
                                    </p:set>
                                    <p:animEffect transition="in" filter="fade">
                                      <p:cBhvr>
                                        <p:cTn id="27" dur="1000"/>
                                        <p:tgtEl>
                                          <p:spTgt spid="105"/>
                                        </p:tgtEl>
                                      </p:cBhvr>
                                    </p:animEffect>
                                    <p:anim calcmode="lin" valueType="num">
                                      <p:cBhvr>
                                        <p:cTn id="28" dur="1000" fill="hold"/>
                                        <p:tgtEl>
                                          <p:spTgt spid="105"/>
                                        </p:tgtEl>
                                        <p:attrNameLst>
                                          <p:attrName>ppt_x</p:attrName>
                                        </p:attrNameLst>
                                      </p:cBhvr>
                                      <p:tavLst>
                                        <p:tav tm="0">
                                          <p:val>
                                            <p:strVal val="#ppt_x"/>
                                          </p:val>
                                        </p:tav>
                                        <p:tav tm="100000">
                                          <p:val>
                                            <p:strVal val="#ppt_x"/>
                                          </p:val>
                                        </p:tav>
                                      </p:tavLst>
                                    </p:anim>
                                    <p:anim calcmode="lin" valueType="num">
                                      <p:cBhvr>
                                        <p:cTn id="29" dur="1000" fill="hold"/>
                                        <p:tgtEl>
                                          <p:spTgt spid="10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1000"/>
                                        <p:tgtEl>
                                          <p:spTgt spid="107"/>
                                        </p:tgtEl>
                                      </p:cBhvr>
                                    </p:animEffect>
                                    <p:anim calcmode="lin" valueType="num">
                                      <p:cBhvr>
                                        <p:cTn id="33" dur="1000" fill="hold"/>
                                        <p:tgtEl>
                                          <p:spTgt spid="107"/>
                                        </p:tgtEl>
                                        <p:attrNameLst>
                                          <p:attrName>ppt_x</p:attrName>
                                        </p:attrNameLst>
                                      </p:cBhvr>
                                      <p:tavLst>
                                        <p:tav tm="0">
                                          <p:val>
                                            <p:strVal val="#ppt_x"/>
                                          </p:val>
                                        </p:tav>
                                        <p:tav tm="100000">
                                          <p:val>
                                            <p:strVal val="#ppt_x"/>
                                          </p:val>
                                        </p:tav>
                                      </p:tavLst>
                                    </p:anim>
                                    <p:anim calcmode="lin" valueType="num">
                                      <p:cBhvr>
                                        <p:cTn id="34"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0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4"/>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0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6"/>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10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103"/>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2000"/>
                                        <p:tgtEl>
                                          <p:spTgt spid="6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2000"/>
                                        <p:tgtEl>
                                          <p:spTgt spid="5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2000"/>
                                        <p:tgtEl>
                                          <p:spTgt spid="5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2000"/>
                                        <p:tgtEl>
                                          <p:spTgt spid="5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2000"/>
                                        <p:tgtEl>
                                          <p:spTgt spid="5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2000"/>
                                        <p:tgtEl>
                                          <p:spTgt spid="5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2000"/>
                                        <p:tgtEl>
                                          <p:spTgt spid="5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1000"/>
                                        <p:tgtEl>
                                          <p:spTgt spid="51"/>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53"/>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fade">
                                      <p:cBhvr>
                                        <p:cTn id="94" dur="1000"/>
                                        <p:tgtEl>
                                          <p:spTgt spid="65"/>
                                        </p:tgtEl>
                                      </p:cBhvr>
                                    </p:animEffect>
                                    <p:anim calcmode="lin" valueType="num">
                                      <p:cBhvr>
                                        <p:cTn id="95" dur="1000" fill="hold"/>
                                        <p:tgtEl>
                                          <p:spTgt spid="65"/>
                                        </p:tgtEl>
                                        <p:attrNameLst>
                                          <p:attrName>ppt_x</p:attrName>
                                        </p:attrNameLst>
                                      </p:cBhvr>
                                      <p:tavLst>
                                        <p:tav tm="0">
                                          <p:val>
                                            <p:strVal val="#ppt_x"/>
                                          </p:val>
                                        </p:tav>
                                        <p:tav tm="100000">
                                          <p:val>
                                            <p:strVal val="#ppt_x"/>
                                          </p:val>
                                        </p:tav>
                                      </p:tavLst>
                                    </p:anim>
                                    <p:anim calcmode="lin" valueType="num">
                                      <p:cBhvr>
                                        <p:cTn id="96" dur="1000" fill="hold"/>
                                        <p:tgtEl>
                                          <p:spTgt spid="65"/>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fade">
                                      <p:cBhvr>
                                        <p:cTn id="99" dur="1000"/>
                                        <p:tgtEl>
                                          <p:spTgt spid="64"/>
                                        </p:tgtEl>
                                      </p:cBhvr>
                                    </p:animEffect>
                                    <p:anim calcmode="lin" valueType="num">
                                      <p:cBhvr>
                                        <p:cTn id="100" dur="1000" fill="hold"/>
                                        <p:tgtEl>
                                          <p:spTgt spid="64"/>
                                        </p:tgtEl>
                                        <p:attrNameLst>
                                          <p:attrName>ppt_x</p:attrName>
                                        </p:attrNameLst>
                                      </p:cBhvr>
                                      <p:tavLst>
                                        <p:tav tm="0">
                                          <p:val>
                                            <p:strVal val="#ppt_x"/>
                                          </p:val>
                                        </p:tav>
                                        <p:tav tm="100000">
                                          <p:val>
                                            <p:strVal val="#ppt_x"/>
                                          </p:val>
                                        </p:tav>
                                      </p:tavLst>
                                    </p:anim>
                                    <p:anim calcmode="lin" valueType="num">
                                      <p:cBhvr>
                                        <p:cTn id="101" dur="1000" fill="hold"/>
                                        <p:tgtEl>
                                          <p:spTgt spid="64"/>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63"/>
                                        </p:tgtEl>
                                        <p:attrNameLst>
                                          <p:attrName>style.visibility</p:attrName>
                                        </p:attrNameLst>
                                      </p:cBhvr>
                                      <p:to>
                                        <p:strVal val="visible"/>
                                      </p:to>
                                    </p:set>
                                    <p:animEffect transition="in" filter="fade">
                                      <p:cBhvr>
                                        <p:cTn id="104" dur="1000"/>
                                        <p:tgtEl>
                                          <p:spTgt spid="63"/>
                                        </p:tgtEl>
                                      </p:cBhvr>
                                    </p:animEffect>
                                    <p:anim calcmode="lin" valueType="num">
                                      <p:cBhvr>
                                        <p:cTn id="105" dur="1000" fill="hold"/>
                                        <p:tgtEl>
                                          <p:spTgt spid="63"/>
                                        </p:tgtEl>
                                        <p:attrNameLst>
                                          <p:attrName>ppt_x</p:attrName>
                                        </p:attrNameLst>
                                      </p:cBhvr>
                                      <p:tavLst>
                                        <p:tav tm="0">
                                          <p:val>
                                            <p:strVal val="#ppt_x"/>
                                          </p:val>
                                        </p:tav>
                                        <p:tav tm="100000">
                                          <p:val>
                                            <p:strVal val="#ppt_x"/>
                                          </p:val>
                                        </p:tav>
                                      </p:tavLst>
                                    </p:anim>
                                    <p:anim calcmode="lin" valueType="num">
                                      <p:cBhvr>
                                        <p:cTn id="106" dur="1000" fill="hold"/>
                                        <p:tgtEl>
                                          <p:spTgt spid="63"/>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fade">
                                      <p:cBhvr>
                                        <p:cTn id="109" dur="1000"/>
                                        <p:tgtEl>
                                          <p:spTgt spid="62"/>
                                        </p:tgtEl>
                                      </p:cBhvr>
                                    </p:animEffect>
                                    <p:anim calcmode="lin" valueType="num">
                                      <p:cBhvr>
                                        <p:cTn id="110" dur="1000" fill="hold"/>
                                        <p:tgtEl>
                                          <p:spTgt spid="62"/>
                                        </p:tgtEl>
                                        <p:attrNameLst>
                                          <p:attrName>ppt_x</p:attrName>
                                        </p:attrNameLst>
                                      </p:cBhvr>
                                      <p:tavLst>
                                        <p:tav tm="0">
                                          <p:val>
                                            <p:strVal val="#ppt_x"/>
                                          </p:val>
                                        </p:tav>
                                        <p:tav tm="100000">
                                          <p:val>
                                            <p:strVal val="#ppt_x"/>
                                          </p:val>
                                        </p:tav>
                                      </p:tavLst>
                                    </p:anim>
                                    <p:anim calcmode="lin" valueType="num">
                                      <p:cBhvr>
                                        <p:cTn id="111" dur="1000" fill="hold"/>
                                        <p:tgtEl>
                                          <p:spTgt spid="62"/>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61"/>
                                        </p:tgtEl>
                                        <p:attrNameLst>
                                          <p:attrName>style.visibility</p:attrName>
                                        </p:attrNameLst>
                                      </p:cBhvr>
                                      <p:to>
                                        <p:strVal val="visible"/>
                                      </p:to>
                                    </p:set>
                                    <p:animEffect transition="in" filter="fade">
                                      <p:cBhvr>
                                        <p:cTn id="114" dur="1000"/>
                                        <p:tgtEl>
                                          <p:spTgt spid="61"/>
                                        </p:tgtEl>
                                      </p:cBhvr>
                                    </p:animEffect>
                                    <p:anim calcmode="lin" valueType="num">
                                      <p:cBhvr>
                                        <p:cTn id="115" dur="1000" fill="hold"/>
                                        <p:tgtEl>
                                          <p:spTgt spid="61"/>
                                        </p:tgtEl>
                                        <p:attrNameLst>
                                          <p:attrName>ppt_x</p:attrName>
                                        </p:attrNameLst>
                                      </p:cBhvr>
                                      <p:tavLst>
                                        <p:tav tm="0">
                                          <p:val>
                                            <p:strVal val="#ppt_x"/>
                                          </p:val>
                                        </p:tav>
                                        <p:tav tm="100000">
                                          <p:val>
                                            <p:strVal val="#ppt_x"/>
                                          </p:val>
                                        </p:tav>
                                      </p:tavLst>
                                    </p:anim>
                                    <p:anim calcmode="lin" valueType="num">
                                      <p:cBhvr>
                                        <p:cTn id="116"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02" grpId="0"/>
      <p:bldP spid="103" grpId="0"/>
      <p:bldP spid="104" grpId="0"/>
      <p:bldP spid="51" grpId="0"/>
      <p:bldP spid="52" grpId="0" animBg="1"/>
      <p:bldP spid="53" grpId="0"/>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37"/>
          <p:cNvGraphicFramePr>
            <a:graphicFrameLocks noGrp="1"/>
          </p:cNvGraphicFramePr>
          <p:nvPr/>
        </p:nvGraphicFramePr>
        <p:xfrm>
          <a:off x="1524000" y="4800004"/>
          <a:ext cx="533400" cy="934720"/>
        </p:xfrm>
        <a:graphic>
          <a:graphicData uri="http://schemas.openxmlformats.org/drawingml/2006/table">
            <a:tbl>
              <a:tblPr firstRow="1" bandRow="1">
                <a:tableStyleId>{3C2FFA5D-87B4-456A-9821-1D502468CF0F}</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graphicFrame>
        <p:nvGraphicFramePr>
          <p:cNvPr id="39" name="Table 38"/>
          <p:cNvGraphicFramePr>
            <a:graphicFrameLocks noGrp="1"/>
          </p:cNvGraphicFramePr>
          <p:nvPr/>
        </p:nvGraphicFramePr>
        <p:xfrm>
          <a:off x="2971800" y="4800004"/>
          <a:ext cx="533400" cy="934720"/>
        </p:xfrm>
        <a:graphic>
          <a:graphicData uri="http://schemas.openxmlformats.org/drawingml/2006/table">
            <a:tbl>
              <a:tblPr firstRow="1" bandRow="1">
                <a:tableStyleId>{69C7853C-536D-4A76-A0AE-DD22124D55A5}</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graphicFrame>
        <p:nvGraphicFramePr>
          <p:cNvPr id="40" name="Table 39"/>
          <p:cNvGraphicFramePr>
            <a:graphicFrameLocks noGrp="1"/>
          </p:cNvGraphicFramePr>
          <p:nvPr/>
        </p:nvGraphicFramePr>
        <p:xfrm>
          <a:off x="5943600" y="4800004"/>
          <a:ext cx="533400" cy="934720"/>
        </p:xfrm>
        <a:graphic>
          <a:graphicData uri="http://schemas.openxmlformats.org/drawingml/2006/table">
            <a:tbl>
              <a:tblPr firstRow="1" bandRow="1">
                <a:tableStyleId>{69C7853C-536D-4A76-A0AE-DD22124D55A5}</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graphicFrame>
        <p:nvGraphicFramePr>
          <p:cNvPr id="41" name="Table 40"/>
          <p:cNvGraphicFramePr>
            <a:graphicFrameLocks noGrp="1"/>
          </p:cNvGraphicFramePr>
          <p:nvPr/>
        </p:nvGraphicFramePr>
        <p:xfrm>
          <a:off x="7086600" y="4800004"/>
          <a:ext cx="533400" cy="934720"/>
        </p:xfrm>
        <a:graphic>
          <a:graphicData uri="http://schemas.openxmlformats.org/drawingml/2006/table">
            <a:tbl>
              <a:tblPr firstRow="1" bandRow="1">
                <a:tableStyleId>{3C2FFA5D-87B4-456A-9821-1D502468CF0F}</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grpSp>
        <p:nvGrpSpPr>
          <p:cNvPr id="2" name="Group 117"/>
          <p:cNvGrpSpPr/>
          <p:nvPr/>
        </p:nvGrpSpPr>
        <p:grpSpPr>
          <a:xfrm>
            <a:off x="4267200" y="5562600"/>
            <a:ext cx="1092190" cy="825179"/>
            <a:chOff x="3200400" y="4648200"/>
            <a:chExt cx="1092190" cy="825179"/>
          </a:xfrm>
        </p:grpSpPr>
        <p:grpSp>
          <p:nvGrpSpPr>
            <p:cNvPr id="3" name="Group 13"/>
            <p:cNvGrpSpPr/>
            <p:nvPr/>
          </p:nvGrpSpPr>
          <p:grpSpPr>
            <a:xfrm>
              <a:off x="3200400" y="4648200"/>
              <a:ext cx="990600" cy="762000"/>
              <a:chOff x="7162800" y="228598"/>
              <a:chExt cx="914400" cy="762002"/>
            </a:xfrm>
            <a:solidFill>
              <a:srgbClr val="4BACC6"/>
            </a:solidFill>
          </p:grpSpPr>
          <p:sp>
            <p:nvSpPr>
              <p:cNvPr id="95" name="Can 94"/>
              <p:cNvSpPr/>
              <p:nvPr/>
            </p:nvSpPr>
            <p:spPr>
              <a:xfrm>
                <a:off x="7162800" y="228600"/>
                <a:ext cx="914400" cy="762000"/>
              </a:xfrm>
              <a:prstGeom prst="can">
                <a:avLst>
                  <a:gd name="adj" fmla="val 50000"/>
                </a:avLst>
              </a:prstGeom>
              <a:grpFill/>
              <a:ln>
                <a:solidFill>
                  <a:srgbClr val="EEECE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6" name="Down Arrow 95"/>
              <p:cNvSpPr/>
              <p:nvPr/>
            </p:nvSpPr>
            <p:spPr>
              <a:xfrm rot="3594206">
                <a:off x="7374449" y="400693"/>
                <a:ext cx="186303" cy="244316"/>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7" name="Down Arrow 96"/>
              <p:cNvSpPr/>
              <p:nvPr/>
            </p:nvSpPr>
            <p:spPr>
              <a:xfrm rot="14184123">
                <a:off x="7619914" y="186212"/>
                <a:ext cx="211272" cy="296047"/>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8" name="Right Arrow 97"/>
              <p:cNvSpPr/>
              <p:nvPr/>
            </p:nvSpPr>
            <p:spPr>
              <a:xfrm rot="10800000">
                <a:off x="7315199" y="228598"/>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9" name="Right Arrow 98"/>
              <p:cNvSpPr/>
              <p:nvPr/>
            </p:nvSpPr>
            <p:spPr>
              <a:xfrm rot="276230">
                <a:off x="7628747" y="391284"/>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 name="Group 55"/>
            <p:cNvGrpSpPr>
              <a:grpSpLocks/>
            </p:cNvGrpSpPr>
            <p:nvPr/>
          </p:nvGrpSpPr>
          <p:grpSpPr bwMode="auto">
            <a:xfrm rot="2943919">
              <a:off x="3554507" y="4643255"/>
              <a:ext cx="730317" cy="745849"/>
              <a:chOff x="799" y="2745"/>
              <a:chExt cx="438" cy="458"/>
            </a:xfrm>
          </p:grpSpPr>
          <p:sp>
            <p:nvSpPr>
              <p:cNvPr id="93" name="Oval 56"/>
              <p:cNvSpPr>
                <a:spLocks noChangeArrowheads="1"/>
              </p:cNvSpPr>
              <p:nvPr/>
            </p:nvSpPr>
            <p:spPr bwMode="auto">
              <a:xfrm>
                <a:off x="799" y="2745"/>
                <a:ext cx="438" cy="458"/>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12700">
                <a:solidFill>
                  <a:srgbClr val="EEECE1"/>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82124" tIns="41061" rIns="82124" bIns="4106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4" name="AutoShape 57"/>
              <p:cNvSpPr>
                <a:spLocks noChangeArrowheads="1"/>
              </p:cNvSpPr>
              <p:nvPr/>
            </p:nvSpPr>
            <p:spPr bwMode="auto">
              <a:xfrm>
                <a:off x="810" y="2786"/>
                <a:ext cx="384" cy="384"/>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ysClr val="window" lastClr="FFFFFF"/>
              </a:solidFill>
              <a:ln w="12700">
                <a:solidFill>
                  <a:srgbClr val="EEECE1"/>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82124" tIns="41061" rIns="82124" bIns="4106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5" name="Group 114"/>
            <p:cNvGrpSpPr/>
            <p:nvPr/>
          </p:nvGrpSpPr>
          <p:grpSpPr>
            <a:xfrm>
              <a:off x="3601805" y="4953000"/>
              <a:ext cx="515036" cy="520379"/>
              <a:chOff x="4440005" y="2362200"/>
              <a:chExt cx="515036" cy="520379"/>
            </a:xfrm>
          </p:grpSpPr>
          <p:sp>
            <p:nvSpPr>
              <p:cNvPr id="91" name="Cube 90"/>
              <p:cNvSpPr/>
              <p:nvPr/>
            </p:nvSpPr>
            <p:spPr>
              <a:xfrm>
                <a:off x="4495800" y="2362200"/>
                <a:ext cx="457200" cy="457200"/>
              </a:xfrm>
              <a:prstGeom prst="cube">
                <a:avLst>
                  <a:gd name="adj" fmla="val 13785"/>
                </a:avLst>
              </a:prstGeom>
              <a:solidFill>
                <a:srgbClr val="9BBB59">
                  <a:lumMod val="75000"/>
                </a:srgbClr>
              </a:solidFill>
              <a:ln>
                <a:solidFill>
                  <a:srgbClr val="9BBB59">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2" name="Quad Arrow 91"/>
              <p:cNvSpPr/>
              <p:nvPr/>
            </p:nvSpPr>
            <p:spPr>
              <a:xfrm rot="2594847">
                <a:off x="4440005" y="2396419"/>
                <a:ext cx="515036" cy="486160"/>
              </a:xfrm>
              <a:prstGeom prst="quadArrow">
                <a:avLst>
                  <a:gd name="adj1" fmla="val 10380"/>
                  <a:gd name="adj2" fmla="val 11960"/>
                  <a:gd name="adj3" fmla="val 22500"/>
                </a:avLst>
              </a:prstGeom>
              <a:solidFill>
                <a:sysClr val="window" lastClr="FFFFFF"/>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graphicFrame>
        <p:nvGraphicFramePr>
          <p:cNvPr id="105" name="Table 104"/>
          <p:cNvGraphicFramePr>
            <a:graphicFrameLocks noGrp="1"/>
          </p:cNvGraphicFramePr>
          <p:nvPr/>
        </p:nvGraphicFramePr>
        <p:xfrm>
          <a:off x="4191000" y="4800600"/>
          <a:ext cx="533400" cy="934720"/>
        </p:xfrm>
        <a:graphic>
          <a:graphicData uri="http://schemas.openxmlformats.org/drawingml/2006/table">
            <a:tbl>
              <a:tblPr firstRow="1" bandRow="1">
                <a:tableStyleId>{3C2FFA5D-87B4-456A-9821-1D502468CF0F}</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dirty="0"/>
                    </a:p>
                  </a:txBody>
                  <a:tcPr/>
                </a:tc>
                <a:tc>
                  <a:txBody>
                    <a:bodyPr/>
                    <a:lstStyle/>
                    <a:p>
                      <a:endParaRPr lang="en-US" sz="100" dirty="0"/>
                    </a:p>
                  </a:txBody>
                  <a:tcPr/>
                </a:tc>
              </a:tr>
            </a:tbl>
          </a:graphicData>
        </a:graphic>
      </p:graphicFrame>
      <p:graphicFrame>
        <p:nvGraphicFramePr>
          <p:cNvPr id="107" name="Table 106"/>
          <p:cNvGraphicFramePr>
            <a:graphicFrameLocks noGrp="1"/>
          </p:cNvGraphicFramePr>
          <p:nvPr/>
        </p:nvGraphicFramePr>
        <p:xfrm>
          <a:off x="4800600" y="4800600"/>
          <a:ext cx="533400" cy="934720"/>
        </p:xfrm>
        <a:graphic>
          <a:graphicData uri="http://schemas.openxmlformats.org/drawingml/2006/table">
            <a:tbl>
              <a:tblPr firstRow="1" bandRow="1">
                <a:tableStyleId>{69C7853C-536D-4A76-A0AE-DD22124D55A5}</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sp>
        <p:nvSpPr>
          <p:cNvPr id="108" name="Down Arrow 107"/>
          <p:cNvSpPr/>
          <p:nvPr/>
        </p:nvSpPr>
        <p:spPr>
          <a:xfrm>
            <a:off x="1676400" y="4191000"/>
            <a:ext cx="304800" cy="457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9" name="Down Arrow 108"/>
          <p:cNvSpPr/>
          <p:nvPr/>
        </p:nvSpPr>
        <p:spPr>
          <a:xfrm>
            <a:off x="3048000" y="4191000"/>
            <a:ext cx="304800" cy="457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0" name="Down Arrow 109"/>
          <p:cNvSpPr/>
          <p:nvPr/>
        </p:nvSpPr>
        <p:spPr>
          <a:xfrm>
            <a:off x="4648200" y="4191000"/>
            <a:ext cx="304800" cy="457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1" name="Down Arrow 110"/>
          <p:cNvSpPr/>
          <p:nvPr/>
        </p:nvSpPr>
        <p:spPr>
          <a:xfrm>
            <a:off x="6019800" y="4191000"/>
            <a:ext cx="304800" cy="457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2" name="Down Arrow 111"/>
          <p:cNvSpPr/>
          <p:nvPr/>
        </p:nvSpPr>
        <p:spPr>
          <a:xfrm>
            <a:off x="7162800" y="4191000"/>
            <a:ext cx="304800" cy="457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4" name="AutoShape 76"/>
          <p:cNvSpPr>
            <a:spLocks noChangeArrowheads="1"/>
          </p:cNvSpPr>
          <p:nvPr/>
        </p:nvSpPr>
        <p:spPr bwMode="auto">
          <a:xfrm>
            <a:off x="5867400" y="5715000"/>
            <a:ext cx="685800" cy="622254"/>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5" name="AutoShape 76"/>
          <p:cNvSpPr>
            <a:spLocks noChangeArrowheads="1"/>
          </p:cNvSpPr>
          <p:nvPr/>
        </p:nvSpPr>
        <p:spPr bwMode="auto">
          <a:xfrm>
            <a:off x="1447800" y="5715000"/>
            <a:ext cx="684021" cy="622254"/>
          </a:xfrm>
          <a:prstGeom prst="roundRect">
            <a:avLst>
              <a:gd name="adj" fmla="val 16667"/>
            </a:avLst>
          </a:prstGeom>
          <a:solidFill>
            <a:srgbClr val="FFFFFF"/>
          </a:solidFill>
          <a:ln w="63500" cmpd="thickThin">
            <a:solidFill>
              <a:srgbClr val="00B0F0"/>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6" name="AutoShape 76"/>
          <p:cNvSpPr>
            <a:spLocks noChangeArrowheads="1"/>
          </p:cNvSpPr>
          <p:nvPr/>
        </p:nvSpPr>
        <p:spPr bwMode="auto">
          <a:xfrm>
            <a:off x="7010400" y="5715000"/>
            <a:ext cx="684021" cy="622254"/>
          </a:xfrm>
          <a:prstGeom prst="roundRect">
            <a:avLst>
              <a:gd name="adj" fmla="val 16667"/>
            </a:avLst>
          </a:prstGeom>
          <a:solidFill>
            <a:srgbClr val="FFFFFF"/>
          </a:solidFill>
          <a:ln w="63500" cmpd="thickThin">
            <a:solidFill>
              <a:srgbClr val="00B0F0"/>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7" name="AutoShape 76"/>
          <p:cNvSpPr>
            <a:spLocks noChangeArrowheads="1"/>
          </p:cNvSpPr>
          <p:nvPr/>
        </p:nvSpPr>
        <p:spPr bwMode="auto">
          <a:xfrm>
            <a:off x="2895600" y="5715000"/>
            <a:ext cx="684021" cy="622254"/>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8" name="AutoShape 76"/>
          <p:cNvSpPr>
            <a:spLocks noChangeArrowheads="1"/>
          </p:cNvSpPr>
          <p:nvPr/>
        </p:nvSpPr>
        <p:spPr bwMode="auto">
          <a:xfrm>
            <a:off x="4038600" y="5715000"/>
            <a:ext cx="684021" cy="622254"/>
          </a:xfrm>
          <a:prstGeom prst="roundRect">
            <a:avLst>
              <a:gd name="adj" fmla="val 16667"/>
            </a:avLst>
          </a:prstGeom>
          <a:solidFill>
            <a:srgbClr val="FFFFFF"/>
          </a:solidFill>
          <a:ln w="63500" cmpd="thickThin">
            <a:solidFill>
              <a:srgbClr val="00B0F0"/>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9" name="AutoShape 76"/>
          <p:cNvSpPr>
            <a:spLocks noChangeArrowheads="1"/>
          </p:cNvSpPr>
          <p:nvPr/>
        </p:nvSpPr>
        <p:spPr bwMode="auto">
          <a:xfrm>
            <a:off x="4343400" y="5715000"/>
            <a:ext cx="684021" cy="622254"/>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60" name="AutoShape 76"/>
          <p:cNvSpPr>
            <a:spLocks noChangeArrowheads="1"/>
          </p:cNvSpPr>
          <p:nvPr/>
        </p:nvSpPr>
        <p:spPr bwMode="auto">
          <a:xfrm>
            <a:off x="4724400" y="5715000"/>
            <a:ext cx="685800" cy="622254"/>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61" name="Rectangle 60"/>
          <p:cNvSpPr/>
          <p:nvPr/>
        </p:nvSpPr>
        <p:spPr>
          <a:xfrm>
            <a:off x="2133600" y="762000"/>
            <a:ext cx="4419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routing, access-control, mobility, traffic-engineering, guarantees, recovery, bandwidth-on-demand …</a:t>
            </a:r>
            <a:endParaRPr lang="en-US" sz="1400" dirty="0"/>
          </a:p>
        </p:txBody>
      </p:sp>
      <p:grpSp>
        <p:nvGrpSpPr>
          <p:cNvPr id="6" name="Group 225"/>
          <p:cNvGrpSpPr/>
          <p:nvPr/>
        </p:nvGrpSpPr>
        <p:grpSpPr>
          <a:xfrm>
            <a:off x="1294997" y="638684"/>
            <a:ext cx="6553603" cy="2485516"/>
            <a:chOff x="1470005" y="1226899"/>
            <a:chExt cx="6401203" cy="2485516"/>
          </a:xfrm>
        </p:grpSpPr>
        <p:sp>
          <p:nvSpPr>
            <p:cNvPr id="63" name="Rectangle 62"/>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24"/>
            <p:cNvGrpSpPr/>
            <p:nvPr/>
          </p:nvGrpSpPr>
          <p:grpSpPr>
            <a:xfrm>
              <a:off x="1991001" y="2065099"/>
              <a:ext cx="5514762" cy="796928"/>
              <a:chOff x="2936787" y="2479672"/>
              <a:chExt cx="5514762" cy="796928"/>
            </a:xfrm>
          </p:grpSpPr>
          <p:cxnSp>
            <p:nvCxnSpPr>
              <p:cNvPr id="65" name="Straight Connector 64"/>
              <p:cNvCxnSpPr>
                <a:stCxn id="85" idx="4"/>
                <a:endCxn id="84" idx="6"/>
              </p:cNvCxnSpPr>
              <p:nvPr/>
            </p:nvCxnSpPr>
            <p:spPr>
              <a:xfrm rot="5400000">
                <a:off x="5197508" y="2571780"/>
                <a:ext cx="193672" cy="3841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85" idx="4"/>
                <a:endCxn id="88" idx="0"/>
              </p:cNvCxnSpPr>
              <p:nvPr/>
            </p:nvCxnSpPr>
            <p:spPr>
              <a:xfrm rot="16200000" flipH="1">
                <a:off x="5448300" y="2705100"/>
                <a:ext cx="2286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86" idx="4"/>
                <a:endCxn id="80" idx="0"/>
              </p:cNvCxnSpPr>
              <p:nvPr/>
            </p:nvCxnSpPr>
            <p:spPr>
              <a:xfrm rot="5400000">
                <a:off x="6436716" y="2596156"/>
                <a:ext cx="263528" cy="3353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86" idx="4"/>
                <a:endCxn id="89" idx="1"/>
              </p:cNvCxnSpPr>
              <p:nvPr/>
            </p:nvCxnSpPr>
            <p:spPr>
              <a:xfrm rot="16200000" flipH="1">
                <a:off x="6887937" y="2480294"/>
                <a:ext cx="109678" cy="4132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80" idx="7"/>
                <a:endCxn id="89" idx="2"/>
              </p:cNvCxnSpPr>
              <p:nvPr/>
            </p:nvCxnSpPr>
            <p:spPr>
              <a:xfrm rot="5400000" flipH="1" flipV="1">
                <a:off x="6758986" y="2572149"/>
                <a:ext cx="95346" cy="59619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119" idx="6"/>
                <a:endCxn id="120" idx="3"/>
              </p:cNvCxnSpPr>
              <p:nvPr/>
            </p:nvCxnSpPr>
            <p:spPr>
              <a:xfrm>
                <a:off x="5325572" y="3165472"/>
                <a:ext cx="1424665" cy="126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223"/>
              <p:cNvGrpSpPr/>
              <p:nvPr/>
            </p:nvGrpSpPr>
            <p:grpSpPr>
              <a:xfrm>
                <a:off x="2936787" y="2479672"/>
                <a:ext cx="5514762" cy="796928"/>
                <a:chOff x="2936787" y="2479672"/>
                <a:chExt cx="5514762" cy="796928"/>
              </a:xfrm>
            </p:grpSpPr>
            <p:grpSp>
              <p:nvGrpSpPr>
                <p:cNvPr id="9" name="Group 222"/>
                <p:cNvGrpSpPr/>
                <p:nvPr/>
              </p:nvGrpSpPr>
              <p:grpSpPr>
                <a:xfrm>
                  <a:off x="2936787" y="2479672"/>
                  <a:ext cx="5514762" cy="796928"/>
                  <a:chOff x="2936787" y="2479672"/>
                  <a:chExt cx="5514762" cy="796928"/>
                </a:xfrm>
              </p:grpSpPr>
              <p:grpSp>
                <p:nvGrpSpPr>
                  <p:cNvPr id="10" name="Group 154"/>
                  <p:cNvGrpSpPr/>
                  <p:nvPr/>
                </p:nvGrpSpPr>
                <p:grpSpPr>
                  <a:xfrm>
                    <a:off x="2936787" y="2479672"/>
                    <a:ext cx="5514762" cy="762000"/>
                    <a:chOff x="1946187" y="1489072"/>
                    <a:chExt cx="5514762" cy="762000"/>
                  </a:xfrm>
                </p:grpSpPr>
                <p:sp>
                  <p:nvSpPr>
                    <p:cNvPr id="113" name="Oval 112"/>
                    <p:cNvSpPr/>
                    <p:nvPr/>
                  </p:nvSpPr>
                  <p:spPr>
                    <a:xfrm>
                      <a:off x="1946187" y="1489072"/>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3276600" y="2057400"/>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3733800" y="1524000"/>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095043" y="2098672"/>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800600" y="1752600"/>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263012" y="1489072"/>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030171" y="2098672"/>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5715000" y="2057400"/>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156149" y="1946272"/>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2" name="Straight Connector 121"/>
                    <p:cNvCxnSpPr>
                      <a:stCxn id="116" idx="0"/>
                      <a:endCxn id="113" idx="3"/>
                    </p:cNvCxnSpPr>
                    <p:nvPr/>
                  </p:nvCxnSpPr>
                  <p:spPr>
                    <a:xfrm rot="16200000" flipV="1">
                      <a:off x="1879375" y="1730603"/>
                      <a:ext cx="479518" cy="25661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16" idx="5"/>
                      <a:endCxn id="114" idx="3"/>
                    </p:cNvCxnSpPr>
                    <p:nvPr/>
                  </p:nvCxnSpPr>
                  <p:spPr>
                    <a:xfrm rot="5400000" flipH="1" flipV="1">
                      <a:off x="2817585" y="1725103"/>
                      <a:ext cx="41272" cy="96603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15" idx="2"/>
                      <a:endCxn id="113" idx="6"/>
                    </p:cNvCxnSpPr>
                    <p:nvPr/>
                  </p:nvCxnSpPr>
                  <p:spPr>
                    <a:xfrm rot="10800000">
                      <a:off x="2250988" y="1565272"/>
                      <a:ext cx="1482812" cy="349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79" idx="0"/>
                      <a:endCxn id="83" idx="4"/>
                    </p:cNvCxnSpPr>
                    <p:nvPr/>
                  </p:nvCxnSpPr>
                  <p:spPr>
                    <a:xfrm rot="16200000" flipV="1">
                      <a:off x="2952738" y="1680458"/>
                      <a:ext cx="152400" cy="744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19" idx="0"/>
                      <a:endCxn id="115" idx="4"/>
                    </p:cNvCxnSpPr>
                    <p:nvPr/>
                  </p:nvCxnSpPr>
                  <p:spPr>
                    <a:xfrm rot="16200000" flipV="1">
                      <a:off x="3823251" y="1739350"/>
                      <a:ext cx="422272" cy="2963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14" idx="6"/>
                      <a:endCxn id="119" idx="3"/>
                    </p:cNvCxnSpPr>
                    <p:nvPr/>
                  </p:nvCxnSpPr>
                  <p:spPr>
                    <a:xfrm>
                      <a:off x="3581400" y="2133600"/>
                      <a:ext cx="493409" cy="9515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19" idx="7"/>
                      <a:endCxn id="117" idx="3"/>
                    </p:cNvCxnSpPr>
                    <p:nvPr/>
                  </p:nvCxnSpPr>
                  <p:spPr>
                    <a:xfrm rot="5400000" flipH="1" flipV="1">
                      <a:off x="4448632" y="1724385"/>
                      <a:ext cx="238308" cy="55490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20" idx="2"/>
                      <a:endCxn id="117" idx="6"/>
                    </p:cNvCxnSpPr>
                    <p:nvPr/>
                  </p:nvCxnSpPr>
                  <p:spPr>
                    <a:xfrm rot="10800000">
                      <a:off x="5105400" y="1828800"/>
                      <a:ext cx="609600" cy="3048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115" idx="6"/>
                      <a:endCxn id="118" idx="2"/>
                    </p:cNvCxnSpPr>
                    <p:nvPr/>
                  </p:nvCxnSpPr>
                  <p:spPr>
                    <a:xfrm flipV="1">
                      <a:off x="4038600" y="1565272"/>
                      <a:ext cx="2224412" cy="349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20" idx="6"/>
                      <a:endCxn id="118" idx="4"/>
                    </p:cNvCxnSpPr>
                    <p:nvPr/>
                  </p:nvCxnSpPr>
                  <p:spPr>
                    <a:xfrm flipV="1">
                      <a:off x="6019800" y="1641472"/>
                      <a:ext cx="395612" cy="4921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18" idx="5"/>
                      <a:endCxn id="121" idx="3"/>
                    </p:cNvCxnSpPr>
                    <p:nvPr/>
                  </p:nvCxnSpPr>
                  <p:spPr>
                    <a:xfrm rot="16200000" flipH="1">
                      <a:off x="6633379" y="1508948"/>
                      <a:ext cx="457200" cy="6776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20" idx="6"/>
                      <a:endCxn id="121" idx="3"/>
                    </p:cNvCxnSpPr>
                    <p:nvPr/>
                  </p:nvCxnSpPr>
                  <p:spPr>
                    <a:xfrm flipV="1">
                      <a:off x="6019800" y="2076354"/>
                      <a:ext cx="1180985" cy="572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9" name="Oval 78"/>
                  <p:cNvSpPr/>
                  <p:nvPr/>
                </p:nvSpPr>
                <p:spPr>
                  <a:xfrm>
                    <a:off x="3904351" y="2784472"/>
                    <a:ext cx="304800" cy="152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248400" y="2895600"/>
                    <a:ext cx="304800" cy="1524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936787" y="2784472"/>
                    <a:ext cx="304800" cy="152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657600" y="3124200"/>
                    <a:ext cx="304800" cy="1524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829923" y="2479672"/>
                    <a:ext cx="304800" cy="152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797487" y="2784472"/>
                    <a:ext cx="304800" cy="152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334000" y="2514600"/>
                    <a:ext cx="304800" cy="152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583759" y="2479672"/>
                    <a:ext cx="304800" cy="152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062763" y="2479672"/>
                    <a:ext cx="304800" cy="152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5486400" y="2895600"/>
                    <a:ext cx="304800" cy="1524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7104756" y="2708272"/>
                    <a:ext cx="304800" cy="2286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700180" y="2784472"/>
                    <a:ext cx="304800" cy="1524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3" name="Straight Connector 72"/>
                <p:cNvCxnSpPr>
                  <a:stCxn id="81" idx="6"/>
                  <a:endCxn id="79" idx="2"/>
                </p:cNvCxnSpPr>
                <p:nvPr/>
              </p:nvCxnSpPr>
              <p:spPr>
                <a:xfrm>
                  <a:off x="3241587" y="2860672"/>
                  <a:ext cx="66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81" idx="5"/>
                  <a:endCxn id="82" idx="1"/>
                </p:cNvCxnSpPr>
                <p:nvPr/>
              </p:nvCxnSpPr>
              <p:spPr>
                <a:xfrm rot="16200000" flipH="1">
                  <a:off x="3333611" y="2777892"/>
                  <a:ext cx="231964" cy="5052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82" idx="7"/>
                  <a:endCxn id="79" idx="4"/>
                </p:cNvCxnSpPr>
                <p:nvPr/>
              </p:nvCxnSpPr>
              <p:spPr>
                <a:xfrm rot="5400000" flipH="1" flipV="1">
                  <a:off x="3882434" y="2972201"/>
                  <a:ext cx="209646" cy="13898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79" idx="6"/>
                  <a:endCxn id="84" idx="3"/>
                </p:cNvCxnSpPr>
                <p:nvPr/>
              </p:nvCxnSpPr>
              <p:spPr>
                <a:xfrm>
                  <a:off x="4209151" y="2860672"/>
                  <a:ext cx="632973" cy="5388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114" idx="6"/>
                  <a:endCxn id="84" idx="3"/>
                </p:cNvCxnSpPr>
                <p:nvPr/>
              </p:nvCxnSpPr>
              <p:spPr>
                <a:xfrm flipV="1">
                  <a:off x="4572000" y="2914554"/>
                  <a:ext cx="270125" cy="2096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134" name="Rectangle 1"/>
          <p:cNvSpPr txBox="1">
            <a:spLocks noChangeArrowheads="1"/>
          </p:cNvSpPr>
          <p:nvPr/>
        </p:nvSpPr>
        <p:spPr>
          <a:xfrm>
            <a:off x="457200" y="0"/>
            <a:ext cx="8229600" cy="6096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2. </a:t>
            </a:r>
            <a:r>
              <a:rPr kumimoji="1" lang="en-US" sz="4000" u="sng" kern="0" dirty="0" smtClean="0">
                <a:solidFill>
                  <a:srgbClr val="FFFF00"/>
                </a:solidFill>
              </a:rPr>
              <a:t>Common</a:t>
            </a:r>
            <a:r>
              <a:rPr kumimoji="1" lang="en-US" sz="4000" kern="0" dirty="0" smtClean="0">
                <a:solidFill>
                  <a:srgbClr val="FFFF00"/>
                </a:solidFill>
              </a:rPr>
              <a:t> Map Abstraction</a:t>
            </a:r>
            <a:endParaRPr kumimoji="1" lang="en-US" sz="3600" kern="0" dirty="0" smtClean="0">
              <a:solidFill>
                <a:srgbClr val="FFFF00"/>
              </a:solidFill>
            </a:endParaRPr>
          </a:p>
        </p:txBody>
      </p:sp>
      <p:sp>
        <p:nvSpPr>
          <p:cNvPr id="135" name="Curved Left Arrow 134"/>
          <p:cNvSpPr/>
          <p:nvPr/>
        </p:nvSpPr>
        <p:spPr>
          <a:xfrm rot="12334966">
            <a:off x="1524000" y="838200"/>
            <a:ext cx="304800" cy="533400"/>
          </a:xfrm>
          <a:prstGeom prst="curved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36" name="Curved Left Arrow 135"/>
          <p:cNvSpPr/>
          <p:nvPr/>
        </p:nvSpPr>
        <p:spPr>
          <a:xfrm rot="21382895">
            <a:off x="6645928" y="847286"/>
            <a:ext cx="304800" cy="533400"/>
          </a:xfrm>
          <a:prstGeom prst="curved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37" name="Rounded Rectangle 136"/>
          <p:cNvSpPr/>
          <p:nvPr/>
        </p:nvSpPr>
        <p:spPr>
          <a:xfrm>
            <a:off x="3124200" y="2362200"/>
            <a:ext cx="2895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Unified Control Plane</a:t>
            </a:r>
            <a:endParaRPr lang="en-US" dirty="0"/>
          </a:p>
        </p:txBody>
      </p:sp>
      <p:grpSp>
        <p:nvGrpSpPr>
          <p:cNvPr id="11" name="Group 100"/>
          <p:cNvGrpSpPr/>
          <p:nvPr/>
        </p:nvGrpSpPr>
        <p:grpSpPr>
          <a:xfrm>
            <a:off x="1676400" y="3352800"/>
            <a:ext cx="5791200" cy="457200"/>
            <a:chOff x="1828800" y="3962400"/>
            <a:chExt cx="5791200" cy="457200"/>
          </a:xfrm>
        </p:grpSpPr>
        <p:sp>
          <p:nvSpPr>
            <p:cNvPr id="139" name="Down Arrow 138"/>
            <p:cNvSpPr/>
            <p:nvPr/>
          </p:nvSpPr>
          <p:spPr>
            <a:xfrm rot="10800000">
              <a:off x="1828800" y="3962400"/>
              <a:ext cx="304800" cy="4572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0" name="Down Arrow 139"/>
            <p:cNvSpPr/>
            <p:nvPr/>
          </p:nvSpPr>
          <p:spPr>
            <a:xfrm rot="10800000">
              <a:off x="3200400" y="3962400"/>
              <a:ext cx="304800" cy="4572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1" name="Down Arrow 140"/>
            <p:cNvSpPr/>
            <p:nvPr/>
          </p:nvSpPr>
          <p:spPr>
            <a:xfrm rot="10800000">
              <a:off x="4800600" y="3962400"/>
              <a:ext cx="304800" cy="4572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2" name="Down Arrow 141"/>
            <p:cNvSpPr/>
            <p:nvPr/>
          </p:nvSpPr>
          <p:spPr>
            <a:xfrm rot="10800000">
              <a:off x="6172200" y="3962400"/>
              <a:ext cx="304800" cy="4572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3" name="Down Arrow 142"/>
            <p:cNvSpPr/>
            <p:nvPr/>
          </p:nvSpPr>
          <p:spPr>
            <a:xfrm rot="10800000">
              <a:off x="7315200" y="3962400"/>
              <a:ext cx="304800" cy="4572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4"/>
                                        </p:tgtEl>
                                        <p:attrNameLst>
                                          <p:attrName>style.visibility</p:attrName>
                                        </p:attrNameLst>
                                      </p:cBhvr>
                                      <p:to>
                                        <p:strVal val="visible"/>
                                      </p:to>
                                    </p:set>
                                    <p:animEffect transition="in" filter="fade">
                                      <p:cBhvr>
                                        <p:cTn id="15" dur="1000"/>
                                        <p:tgtEl>
                                          <p:spTgt spid="13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fade">
                                      <p:cBhvr>
                                        <p:cTn id="35" dur="1000"/>
                                        <p:tgtEl>
                                          <p:spTgt spid="112"/>
                                        </p:tgtEl>
                                      </p:cBhvr>
                                    </p:animEffect>
                                    <p:anim calcmode="lin" valueType="num">
                                      <p:cBhvr>
                                        <p:cTn id="36" dur="1000" fill="hold"/>
                                        <p:tgtEl>
                                          <p:spTgt spid="112"/>
                                        </p:tgtEl>
                                        <p:attrNameLst>
                                          <p:attrName>ppt_x</p:attrName>
                                        </p:attrNameLst>
                                      </p:cBhvr>
                                      <p:tavLst>
                                        <p:tav tm="0">
                                          <p:val>
                                            <p:strVal val="#ppt_x"/>
                                          </p:val>
                                        </p:tav>
                                        <p:tav tm="100000">
                                          <p:val>
                                            <p:strVal val="#ppt_x"/>
                                          </p:val>
                                        </p:tav>
                                      </p:tavLst>
                                    </p:anim>
                                    <p:anim calcmode="lin" valueType="num">
                                      <p:cBhvr>
                                        <p:cTn id="37" dur="1000" fill="hold"/>
                                        <p:tgtEl>
                                          <p:spTgt spid="112"/>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11"/>
                                        </p:tgtEl>
                                        <p:attrNameLst>
                                          <p:attrName>style.visibility</p:attrName>
                                        </p:attrNameLst>
                                      </p:cBhvr>
                                      <p:to>
                                        <p:strVal val="visible"/>
                                      </p:to>
                                    </p:set>
                                    <p:animEffect transition="in" filter="fade">
                                      <p:cBhvr>
                                        <p:cTn id="40" dur="1000"/>
                                        <p:tgtEl>
                                          <p:spTgt spid="111"/>
                                        </p:tgtEl>
                                      </p:cBhvr>
                                    </p:animEffect>
                                    <p:anim calcmode="lin" valueType="num">
                                      <p:cBhvr>
                                        <p:cTn id="41" dur="1000" fill="hold"/>
                                        <p:tgtEl>
                                          <p:spTgt spid="111"/>
                                        </p:tgtEl>
                                        <p:attrNameLst>
                                          <p:attrName>ppt_x</p:attrName>
                                        </p:attrNameLst>
                                      </p:cBhvr>
                                      <p:tavLst>
                                        <p:tav tm="0">
                                          <p:val>
                                            <p:strVal val="#ppt_x"/>
                                          </p:val>
                                        </p:tav>
                                        <p:tav tm="100000">
                                          <p:val>
                                            <p:strVal val="#ppt_x"/>
                                          </p:val>
                                        </p:tav>
                                      </p:tavLst>
                                    </p:anim>
                                    <p:anim calcmode="lin" valueType="num">
                                      <p:cBhvr>
                                        <p:cTn id="42" dur="1000" fill="hold"/>
                                        <p:tgtEl>
                                          <p:spTgt spid="1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109"/>
                                        </p:tgtEl>
                                        <p:attrNameLst>
                                          <p:attrName>style.visibility</p:attrName>
                                        </p:attrNameLst>
                                      </p:cBhvr>
                                      <p:to>
                                        <p:strVal val="visible"/>
                                      </p:to>
                                    </p:set>
                                    <p:animEffect transition="in" filter="fade">
                                      <p:cBhvr>
                                        <p:cTn id="50" dur="1000"/>
                                        <p:tgtEl>
                                          <p:spTgt spid="109"/>
                                        </p:tgtEl>
                                      </p:cBhvr>
                                    </p:animEffect>
                                    <p:anim calcmode="lin" valueType="num">
                                      <p:cBhvr>
                                        <p:cTn id="51" dur="1000" fill="hold"/>
                                        <p:tgtEl>
                                          <p:spTgt spid="109"/>
                                        </p:tgtEl>
                                        <p:attrNameLst>
                                          <p:attrName>ppt_x</p:attrName>
                                        </p:attrNameLst>
                                      </p:cBhvr>
                                      <p:tavLst>
                                        <p:tav tm="0">
                                          <p:val>
                                            <p:strVal val="#ppt_x"/>
                                          </p:val>
                                        </p:tav>
                                        <p:tav tm="100000">
                                          <p:val>
                                            <p:strVal val="#ppt_x"/>
                                          </p:val>
                                        </p:tav>
                                      </p:tavLst>
                                    </p:anim>
                                    <p:anim calcmode="lin" valueType="num">
                                      <p:cBhvr>
                                        <p:cTn id="52" dur="1000" fill="hold"/>
                                        <p:tgtEl>
                                          <p:spTgt spid="109"/>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08"/>
                                        </p:tgtEl>
                                        <p:attrNameLst>
                                          <p:attrName>style.visibility</p:attrName>
                                        </p:attrNameLst>
                                      </p:cBhvr>
                                      <p:to>
                                        <p:strVal val="visible"/>
                                      </p:to>
                                    </p:set>
                                    <p:animEffect transition="in" filter="fade">
                                      <p:cBhvr>
                                        <p:cTn id="55" dur="1000"/>
                                        <p:tgtEl>
                                          <p:spTgt spid="108"/>
                                        </p:tgtEl>
                                      </p:cBhvr>
                                    </p:animEffect>
                                    <p:anim calcmode="lin" valueType="num">
                                      <p:cBhvr>
                                        <p:cTn id="56" dur="1000" fill="hold"/>
                                        <p:tgtEl>
                                          <p:spTgt spid="108"/>
                                        </p:tgtEl>
                                        <p:attrNameLst>
                                          <p:attrName>ppt_x</p:attrName>
                                        </p:attrNameLst>
                                      </p:cBhvr>
                                      <p:tavLst>
                                        <p:tav tm="0">
                                          <p:val>
                                            <p:strVal val="#ppt_x"/>
                                          </p:val>
                                        </p:tav>
                                        <p:tav tm="100000">
                                          <p:val>
                                            <p:strVal val="#ppt_x"/>
                                          </p:val>
                                        </p:tav>
                                      </p:tavLst>
                                    </p:anim>
                                    <p:anim calcmode="lin" valueType="num">
                                      <p:cBhvr>
                                        <p:cTn id="57"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3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1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0" grpId="0" animBg="1"/>
      <p:bldP spid="111" grpId="0" animBg="1"/>
      <p:bldP spid="112" grpId="0" animBg="1"/>
      <p:bldP spid="61" grpId="0" animBg="1"/>
      <p:bldP spid="134" grpId="0"/>
      <p:bldP spid="134" grpId="1"/>
      <p:bldP spid="135" grpId="0" animBg="1"/>
      <p:bldP spid="136" grpId="0" animBg="1"/>
      <p:bldP spid="1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37"/>
          <p:cNvGraphicFramePr>
            <a:graphicFrameLocks noGrp="1"/>
          </p:cNvGraphicFramePr>
          <p:nvPr/>
        </p:nvGraphicFramePr>
        <p:xfrm>
          <a:off x="1524000" y="4800004"/>
          <a:ext cx="533400" cy="934720"/>
        </p:xfrm>
        <a:graphic>
          <a:graphicData uri="http://schemas.openxmlformats.org/drawingml/2006/table">
            <a:tbl>
              <a:tblPr firstRow="1" bandRow="1">
                <a:tableStyleId>{3C2FFA5D-87B4-456A-9821-1D502468CF0F}</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graphicFrame>
        <p:nvGraphicFramePr>
          <p:cNvPr id="39" name="Table 38"/>
          <p:cNvGraphicFramePr>
            <a:graphicFrameLocks noGrp="1"/>
          </p:cNvGraphicFramePr>
          <p:nvPr/>
        </p:nvGraphicFramePr>
        <p:xfrm>
          <a:off x="2971800" y="4800004"/>
          <a:ext cx="533400" cy="934720"/>
        </p:xfrm>
        <a:graphic>
          <a:graphicData uri="http://schemas.openxmlformats.org/drawingml/2006/table">
            <a:tbl>
              <a:tblPr firstRow="1" bandRow="1">
                <a:tableStyleId>{69C7853C-536D-4A76-A0AE-DD22124D55A5}</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graphicFrame>
        <p:nvGraphicFramePr>
          <p:cNvPr id="40" name="Table 39"/>
          <p:cNvGraphicFramePr>
            <a:graphicFrameLocks noGrp="1"/>
          </p:cNvGraphicFramePr>
          <p:nvPr/>
        </p:nvGraphicFramePr>
        <p:xfrm>
          <a:off x="5943600" y="4800004"/>
          <a:ext cx="533400" cy="934720"/>
        </p:xfrm>
        <a:graphic>
          <a:graphicData uri="http://schemas.openxmlformats.org/drawingml/2006/table">
            <a:tbl>
              <a:tblPr firstRow="1" bandRow="1">
                <a:tableStyleId>{69C7853C-536D-4A76-A0AE-DD22124D55A5}</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graphicFrame>
        <p:nvGraphicFramePr>
          <p:cNvPr id="41" name="Table 40"/>
          <p:cNvGraphicFramePr>
            <a:graphicFrameLocks noGrp="1"/>
          </p:cNvGraphicFramePr>
          <p:nvPr/>
        </p:nvGraphicFramePr>
        <p:xfrm>
          <a:off x="7086600" y="4800004"/>
          <a:ext cx="533400" cy="934720"/>
        </p:xfrm>
        <a:graphic>
          <a:graphicData uri="http://schemas.openxmlformats.org/drawingml/2006/table">
            <a:tbl>
              <a:tblPr firstRow="1" bandRow="1">
                <a:tableStyleId>{3C2FFA5D-87B4-456A-9821-1D502468CF0F}</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grpSp>
        <p:nvGrpSpPr>
          <p:cNvPr id="2" name="Group 117"/>
          <p:cNvGrpSpPr/>
          <p:nvPr/>
        </p:nvGrpSpPr>
        <p:grpSpPr>
          <a:xfrm>
            <a:off x="4267200" y="5562600"/>
            <a:ext cx="1092190" cy="825179"/>
            <a:chOff x="3200400" y="4648200"/>
            <a:chExt cx="1092190" cy="825179"/>
          </a:xfrm>
        </p:grpSpPr>
        <p:grpSp>
          <p:nvGrpSpPr>
            <p:cNvPr id="3" name="Group 13"/>
            <p:cNvGrpSpPr/>
            <p:nvPr/>
          </p:nvGrpSpPr>
          <p:grpSpPr>
            <a:xfrm>
              <a:off x="3200400" y="4648200"/>
              <a:ext cx="990600" cy="762000"/>
              <a:chOff x="7162800" y="228598"/>
              <a:chExt cx="914400" cy="762002"/>
            </a:xfrm>
            <a:solidFill>
              <a:srgbClr val="4BACC6"/>
            </a:solidFill>
          </p:grpSpPr>
          <p:sp>
            <p:nvSpPr>
              <p:cNvPr id="95" name="Can 94"/>
              <p:cNvSpPr/>
              <p:nvPr/>
            </p:nvSpPr>
            <p:spPr>
              <a:xfrm>
                <a:off x="7162800" y="228600"/>
                <a:ext cx="914400" cy="762000"/>
              </a:xfrm>
              <a:prstGeom prst="can">
                <a:avLst>
                  <a:gd name="adj" fmla="val 50000"/>
                </a:avLst>
              </a:prstGeom>
              <a:grpFill/>
              <a:ln>
                <a:solidFill>
                  <a:srgbClr val="EEECE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6" name="Down Arrow 95"/>
              <p:cNvSpPr/>
              <p:nvPr/>
            </p:nvSpPr>
            <p:spPr>
              <a:xfrm rot="3594206">
                <a:off x="7374449" y="400693"/>
                <a:ext cx="186303" cy="244316"/>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7" name="Down Arrow 96"/>
              <p:cNvSpPr/>
              <p:nvPr/>
            </p:nvSpPr>
            <p:spPr>
              <a:xfrm rot="14184123">
                <a:off x="7619914" y="186212"/>
                <a:ext cx="211272" cy="296047"/>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8" name="Right Arrow 97"/>
              <p:cNvSpPr/>
              <p:nvPr/>
            </p:nvSpPr>
            <p:spPr>
              <a:xfrm rot="10800000">
                <a:off x="7315199" y="228598"/>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9" name="Right Arrow 98"/>
              <p:cNvSpPr/>
              <p:nvPr/>
            </p:nvSpPr>
            <p:spPr>
              <a:xfrm rot="276230">
                <a:off x="7628747" y="391284"/>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 name="Group 55"/>
            <p:cNvGrpSpPr>
              <a:grpSpLocks/>
            </p:cNvGrpSpPr>
            <p:nvPr/>
          </p:nvGrpSpPr>
          <p:grpSpPr bwMode="auto">
            <a:xfrm rot="2943919">
              <a:off x="3554507" y="4643255"/>
              <a:ext cx="730317" cy="745849"/>
              <a:chOff x="799" y="2745"/>
              <a:chExt cx="438" cy="458"/>
            </a:xfrm>
          </p:grpSpPr>
          <p:sp>
            <p:nvSpPr>
              <p:cNvPr id="93" name="Oval 56"/>
              <p:cNvSpPr>
                <a:spLocks noChangeArrowheads="1"/>
              </p:cNvSpPr>
              <p:nvPr/>
            </p:nvSpPr>
            <p:spPr bwMode="auto">
              <a:xfrm>
                <a:off x="799" y="2745"/>
                <a:ext cx="438" cy="458"/>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12700">
                <a:solidFill>
                  <a:srgbClr val="EEECE1"/>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82124" tIns="41061" rIns="82124" bIns="4106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4" name="AutoShape 57"/>
              <p:cNvSpPr>
                <a:spLocks noChangeArrowheads="1"/>
              </p:cNvSpPr>
              <p:nvPr/>
            </p:nvSpPr>
            <p:spPr bwMode="auto">
              <a:xfrm>
                <a:off x="810" y="2786"/>
                <a:ext cx="384" cy="384"/>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ysClr val="window" lastClr="FFFFFF"/>
              </a:solidFill>
              <a:ln w="12700">
                <a:solidFill>
                  <a:srgbClr val="EEECE1"/>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82124" tIns="41061" rIns="82124" bIns="4106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5" name="Group 114"/>
            <p:cNvGrpSpPr/>
            <p:nvPr/>
          </p:nvGrpSpPr>
          <p:grpSpPr>
            <a:xfrm>
              <a:off x="3601805" y="4953000"/>
              <a:ext cx="515036" cy="520379"/>
              <a:chOff x="4440005" y="2362200"/>
              <a:chExt cx="515036" cy="520379"/>
            </a:xfrm>
          </p:grpSpPr>
          <p:sp>
            <p:nvSpPr>
              <p:cNvPr id="91" name="Cube 90"/>
              <p:cNvSpPr/>
              <p:nvPr/>
            </p:nvSpPr>
            <p:spPr>
              <a:xfrm>
                <a:off x="4495800" y="2362200"/>
                <a:ext cx="457200" cy="457200"/>
              </a:xfrm>
              <a:prstGeom prst="cube">
                <a:avLst>
                  <a:gd name="adj" fmla="val 13785"/>
                </a:avLst>
              </a:prstGeom>
              <a:solidFill>
                <a:srgbClr val="9BBB59">
                  <a:lumMod val="75000"/>
                </a:srgbClr>
              </a:solidFill>
              <a:ln>
                <a:solidFill>
                  <a:srgbClr val="9BBB59">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2" name="Quad Arrow 91"/>
              <p:cNvSpPr/>
              <p:nvPr/>
            </p:nvSpPr>
            <p:spPr>
              <a:xfrm rot="2594847">
                <a:off x="4440005" y="2396419"/>
                <a:ext cx="515036" cy="486160"/>
              </a:xfrm>
              <a:prstGeom prst="quadArrow">
                <a:avLst>
                  <a:gd name="adj1" fmla="val 10380"/>
                  <a:gd name="adj2" fmla="val 11960"/>
                  <a:gd name="adj3" fmla="val 22500"/>
                </a:avLst>
              </a:prstGeom>
              <a:solidFill>
                <a:sysClr val="window" lastClr="FFFFFF"/>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graphicFrame>
        <p:nvGraphicFramePr>
          <p:cNvPr id="105" name="Table 104"/>
          <p:cNvGraphicFramePr>
            <a:graphicFrameLocks noGrp="1"/>
          </p:cNvGraphicFramePr>
          <p:nvPr/>
        </p:nvGraphicFramePr>
        <p:xfrm>
          <a:off x="4191000" y="4800600"/>
          <a:ext cx="533400" cy="934720"/>
        </p:xfrm>
        <a:graphic>
          <a:graphicData uri="http://schemas.openxmlformats.org/drawingml/2006/table">
            <a:tbl>
              <a:tblPr firstRow="1" bandRow="1">
                <a:tableStyleId>{3C2FFA5D-87B4-456A-9821-1D502468CF0F}</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dirty="0"/>
                    </a:p>
                  </a:txBody>
                  <a:tcPr/>
                </a:tc>
                <a:tc>
                  <a:txBody>
                    <a:bodyPr/>
                    <a:lstStyle/>
                    <a:p>
                      <a:endParaRPr lang="en-US" sz="100" dirty="0"/>
                    </a:p>
                  </a:txBody>
                  <a:tcPr/>
                </a:tc>
              </a:tr>
            </a:tbl>
          </a:graphicData>
        </a:graphic>
      </p:graphicFrame>
      <p:graphicFrame>
        <p:nvGraphicFramePr>
          <p:cNvPr id="107" name="Table 106"/>
          <p:cNvGraphicFramePr>
            <a:graphicFrameLocks noGrp="1"/>
          </p:cNvGraphicFramePr>
          <p:nvPr/>
        </p:nvGraphicFramePr>
        <p:xfrm>
          <a:off x="4800600" y="4800600"/>
          <a:ext cx="533400" cy="934720"/>
        </p:xfrm>
        <a:graphic>
          <a:graphicData uri="http://schemas.openxmlformats.org/drawingml/2006/table">
            <a:tbl>
              <a:tblPr firstRow="1" bandRow="1">
                <a:tableStyleId>{69C7853C-536D-4A76-A0AE-DD22124D55A5}</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sp>
        <p:nvSpPr>
          <p:cNvPr id="108" name="Down Arrow 107"/>
          <p:cNvSpPr/>
          <p:nvPr/>
        </p:nvSpPr>
        <p:spPr>
          <a:xfrm>
            <a:off x="1676400" y="4191000"/>
            <a:ext cx="304800" cy="457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9" name="Down Arrow 108"/>
          <p:cNvSpPr/>
          <p:nvPr/>
        </p:nvSpPr>
        <p:spPr>
          <a:xfrm>
            <a:off x="3048000" y="4191000"/>
            <a:ext cx="304800" cy="457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0" name="Down Arrow 109"/>
          <p:cNvSpPr/>
          <p:nvPr/>
        </p:nvSpPr>
        <p:spPr>
          <a:xfrm>
            <a:off x="4648200" y="4191000"/>
            <a:ext cx="304800" cy="457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1" name="Down Arrow 110"/>
          <p:cNvSpPr/>
          <p:nvPr/>
        </p:nvSpPr>
        <p:spPr>
          <a:xfrm>
            <a:off x="6019800" y="4191000"/>
            <a:ext cx="304800" cy="457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2" name="Down Arrow 111"/>
          <p:cNvSpPr/>
          <p:nvPr/>
        </p:nvSpPr>
        <p:spPr>
          <a:xfrm>
            <a:off x="7162800" y="4191000"/>
            <a:ext cx="304800" cy="457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2" name="Freeform 51"/>
          <p:cNvSpPr/>
          <p:nvPr/>
        </p:nvSpPr>
        <p:spPr>
          <a:xfrm flipV="1">
            <a:off x="381000" y="5240866"/>
            <a:ext cx="8610600" cy="93134"/>
          </a:xfrm>
          <a:custGeom>
            <a:avLst/>
            <a:gdLst>
              <a:gd name="connsiteX0" fmla="*/ 0 w 7064023"/>
              <a:gd name="connsiteY0" fmla="*/ 0 h 1354666"/>
              <a:gd name="connsiteX1" fmla="*/ 2633133 w 7064023"/>
              <a:gd name="connsiteY1" fmla="*/ 245533 h 1354666"/>
              <a:gd name="connsiteX2" fmla="*/ 5096933 w 7064023"/>
              <a:gd name="connsiteY2" fmla="*/ 973666 h 1354666"/>
              <a:gd name="connsiteX3" fmla="*/ 6739467 w 7064023"/>
              <a:gd name="connsiteY3" fmla="*/ 1143000 h 1354666"/>
              <a:gd name="connsiteX4" fmla="*/ 7044267 w 7064023"/>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4023" h="1354666">
                <a:moveTo>
                  <a:pt x="0" y="0"/>
                </a:moveTo>
                <a:cubicBezTo>
                  <a:pt x="891822" y="41627"/>
                  <a:pt x="1783644" y="83255"/>
                  <a:pt x="2633133" y="245533"/>
                </a:cubicBezTo>
                <a:cubicBezTo>
                  <a:pt x="3482622" y="407811"/>
                  <a:pt x="4412544" y="824088"/>
                  <a:pt x="5096933" y="973666"/>
                </a:cubicBezTo>
                <a:cubicBezTo>
                  <a:pt x="5781322" y="1123244"/>
                  <a:pt x="6414911" y="1079500"/>
                  <a:pt x="6739467" y="1143000"/>
                </a:cubicBezTo>
                <a:cubicBezTo>
                  <a:pt x="7064023" y="1206500"/>
                  <a:pt x="7054145" y="1280583"/>
                  <a:pt x="7044267" y="1354666"/>
                </a:cubicBezTo>
              </a:path>
            </a:pathLst>
          </a:custGeom>
          <a:ln w="57150">
            <a:solidFill>
              <a:srgbClr val="7030A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54" name="AutoShape 76"/>
          <p:cNvSpPr>
            <a:spLocks noChangeArrowheads="1"/>
          </p:cNvSpPr>
          <p:nvPr/>
        </p:nvSpPr>
        <p:spPr bwMode="auto">
          <a:xfrm>
            <a:off x="5867400" y="5715000"/>
            <a:ext cx="685800" cy="622254"/>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5" name="AutoShape 76"/>
          <p:cNvSpPr>
            <a:spLocks noChangeArrowheads="1"/>
          </p:cNvSpPr>
          <p:nvPr/>
        </p:nvSpPr>
        <p:spPr bwMode="auto">
          <a:xfrm>
            <a:off x="1447800" y="5715000"/>
            <a:ext cx="684021" cy="622254"/>
          </a:xfrm>
          <a:prstGeom prst="roundRect">
            <a:avLst>
              <a:gd name="adj" fmla="val 16667"/>
            </a:avLst>
          </a:prstGeom>
          <a:solidFill>
            <a:srgbClr val="FFFFFF"/>
          </a:solidFill>
          <a:ln w="63500" cmpd="thickThin">
            <a:solidFill>
              <a:srgbClr val="00B0F0"/>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6" name="AutoShape 76"/>
          <p:cNvSpPr>
            <a:spLocks noChangeArrowheads="1"/>
          </p:cNvSpPr>
          <p:nvPr/>
        </p:nvSpPr>
        <p:spPr bwMode="auto">
          <a:xfrm>
            <a:off x="7010400" y="5715000"/>
            <a:ext cx="684021" cy="622254"/>
          </a:xfrm>
          <a:prstGeom prst="roundRect">
            <a:avLst>
              <a:gd name="adj" fmla="val 16667"/>
            </a:avLst>
          </a:prstGeom>
          <a:solidFill>
            <a:srgbClr val="FFFFFF"/>
          </a:solidFill>
          <a:ln w="63500" cmpd="thickThin">
            <a:solidFill>
              <a:srgbClr val="00B0F0"/>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7" name="AutoShape 76"/>
          <p:cNvSpPr>
            <a:spLocks noChangeArrowheads="1"/>
          </p:cNvSpPr>
          <p:nvPr/>
        </p:nvSpPr>
        <p:spPr bwMode="auto">
          <a:xfrm>
            <a:off x="2895600" y="5715000"/>
            <a:ext cx="684021" cy="622254"/>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8" name="AutoShape 76"/>
          <p:cNvSpPr>
            <a:spLocks noChangeArrowheads="1"/>
          </p:cNvSpPr>
          <p:nvPr/>
        </p:nvSpPr>
        <p:spPr bwMode="auto">
          <a:xfrm>
            <a:off x="4038600" y="5715000"/>
            <a:ext cx="684021" cy="622254"/>
          </a:xfrm>
          <a:prstGeom prst="roundRect">
            <a:avLst>
              <a:gd name="adj" fmla="val 16667"/>
            </a:avLst>
          </a:prstGeom>
          <a:solidFill>
            <a:srgbClr val="FFFFFF"/>
          </a:solidFill>
          <a:ln w="63500" cmpd="thickThin">
            <a:solidFill>
              <a:srgbClr val="00B0F0"/>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9" name="AutoShape 76"/>
          <p:cNvSpPr>
            <a:spLocks noChangeArrowheads="1"/>
          </p:cNvSpPr>
          <p:nvPr/>
        </p:nvSpPr>
        <p:spPr bwMode="auto">
          <a:xfrm>
            <a:off x="4343400" y="5715000"/>
            <a:ext cx="684021" cy="622254"/>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60" name="AutoShape 76"/>
          <p:cNvSpPr>
            <a:spLocks noChangeArrowheads="1"/>
          </p:cNvSpPr>
          <p:nvPr/>
        </p:nvSpPr>
        <p:spPr bwMode="auto">
          <a:xfrm>
            <a:off x="4724400" y="5715000"/>
            <a:ext cx="685800" cy="622254"/>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61" name="Rectangle 60"/>
          <p:cNvSpPr/>
          <p:nvPr/>
        </p:nvSpPr>
        <p:spPr>
          <a:xfrm>
            <a:off x="2133600" y="762000"/>
            <a:ext cx="4419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routing, access-control, mobility, traffic-engineering, guarantees, recovery, bandwidth-on-demand …</a:t>
            </a:r>
            <a:endParaRPr lang="en-US" sz="1400" dirty="0"/>
          </a:p>
        </p:txBody>
      </p:sp>
      <p:grpSp>
        <p:nvGrpSpPr>
          <p:cNvPr id="6" name="Group 225"/>
          <p:cNvGrpSpPr/>
          <p:nvPr/>
        </p:nvGrpSpPr>
        <p:grpSpPr>
          <a:xfrm>
            <a:off x="1294997" y="638684"/>
            <a:ext cx="6553603" cy="2485516"/>
            <a:chOff x="1470005" y="1226899"/>
            <a:chExt cx="6401203" cy="2485516"/>
          </a:xfrm>
        </p:grpSpPr>
        <p:sp>
          <p:nvSpPr>
            <p:cNvPr id="63" name="Rectangle 62"/>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24"/>
            <p:cNvGrpSpPr/>
            <p:nvPr/>
          </p:nvGrpSpPr>
          <p:grpSpPr>
            <a:xfrm>
              <a:off x="1991001" y="2065099"/>
              <a:ext cx="5514762" cy="796928"/>
              <a:chOff x="2936787" y="2479672"/>
              <a:chExt cx="5514762" cy="796928"/>
            </a:xfrm>
          </p:grpSpPr>
          <p:cxnSp>
            <p:nvCxnSpPr>
              <p:cNvPr id="65" name="Straight Connector 64"/>
              <p:cNvCxnSpPr>
                <a:stCxn id="85" idx="4"/>
                <a:endCxn id="84" idx="6"/>
              </p:cNvCxnSpPr>
              <p:nvPr/>
            </p:nvCxnSpPr>
            <p:spPr>
              <a:xfrm rot="5400000">
                <a:off x="5197508" y="2571780"/>
                <a:ext cx="193672" cy="3841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85" idx="4"/>
                <a:endCxn id="88" idx="0"/>
              </p:cNvCxnSpPr>
              <p:nvPr/>
            </p:nvCxnSpPr>
            <p:spPr>
              <a:xfrm rot="16200000" flipH="1">
                <a:off x="5448300" y="2705100"/>
                <a:ext cx="2286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86" idx="4"/>
                <a:endCxn id="80" idx="0"/>
              </p:cNvCxnSpPr>
              <p:nvPr/>
            </p:nvCxnSpPr>
            <p:spPr>
              <a:xfrm rot="5400000">
                <a:off x="6436716" y="2596156"/>
                <a:ext cx="263528" cy="3353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86" idx="4"/>
                <a:endCxn id="89" idx="1"/>
              </p:cNvCxnSpPr>
              <p:nvPr/>
            </p:nvCxnSpPr>
            <p:spPr>
              <a:xfrm rot="16200000" flipH="1">
                <a:off x="6887937" y="2480294"/>
                <a:ext cx="109678" cy="4132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80" idx="7"/>
                <a:endCxn id="89" idx="2"/>
              </p:cNvCxnSpPr>
              <p:nvPr/>
            </p:nvCxnSpPr>
            <p:spPr>
              <a:xfrm rot="5400000" flipH="1" flipV="1">
                <a:off x="6758986" y="2572149"/>
                <a:ext cx="95346" cy="59619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119" idx="6"/>
                <a:endCxn id="120" idx="3"/>
              </p:cNvCxnSpPr>
              <p:nvPr/>
            </p:nvCxnSpPr>
            <p:spPr>
              <a:xfrm>
                <a:off x="5325572" y="3165472"/>
                <a:ext cx="1424665" cy="126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223"/>
              <p:cNvGrpSpPr/>
              <p:nvPr/>
            </p:nvGrpSpPr>
            <p:grpSpPr>
              <a:xfrm>
                <a:off x="2936787" y="2479672"/>
                <a:ext cx="5514762" cy="796928"/>
                <a:chOff x="2936787" y="2479672"/>
                <a:chExt cx="5514762" cy="796928"/>
              </a:xfrm>
            </p:grpSpPr>
            <p:grpSp>
              <p:nvGrpSpPr>
                <p:cNvPr id="9" name="Group 222"/>
                <p:cNvGrpSpPr/>
                <p:nvPr/>
              </p:nvGrpSpPr>
              <p:grpSpPr>
                <a:xfrm>
                  <a:off x="2936787" y="2479672"/>
                  <a:ext cx="5514762" cy="796928"/>
                  <a:chOff x="2936787" y="2479672"/>
                  <a:chExt cx="5514762" cy="796928"/>
                </a:xfrm>
              </p:grpSpPr>
              <p:grpSp>
                <p:nvGrpSpPr>
                  <p:cNvPr id="10" name="Group 154"/>
                  <p:cNvGrpSpPr/>
                  <p:nvPr/>
                </p:nvGrpSpPr>
                <p:grpSpPr>
                  <a:xfrm>
                    <a:off x="2936787" y="2479672"/>
                    <a:ext cx="5514762" cy="762000"/>
                    <a:chOff x="1946187" y="1489072"/>
                    <a:chExt cx="5514762" cy="762000"/>
                  </a:xfrm>
                </p:grpSpPr>
                <p:sp>
                  <p:nvSpPr>
                    <p:cNvPr id="113" name="Oval 112"/>
                    <p:cNvSpPr/>
                    <p:nvPr/>
                  </p:nvSpPr>
                  <p:spPr>
                    <a:xfrm>
                      <a:off x="1946187" y="1489072"/>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3276600" y="2057400"/>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3733800" y="1524000"/>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095043" y="2098672"/>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800600" y="1752600"/>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263012" y="1489072"/>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030171" y="2098672"/>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5715000" y="2057400"/>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156149" y="1946272"/>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2" name="Straight Connector 121"/>
                    <p:cNvCxnSpPr>
                      <a:stCxn id="116" idx="0"/>
                      <a:endCxn id="113" idx="3"/>
                    </p:cNvCxnSpPr>
                    <p:nvPr/>
                  </p:nvCxnSpPr>
                  <p:spPr>
                    <a:xfrm rot="16200000" flipV="1">
                      <a:off x="1879375" y="1730603"/>
                      <a:ext cx="479518" cy="25661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16" idx="5"/>
                      <a:endCxn id="114" idx="3"/>
                    </p:cNvCxnSpPr>
                    <p:nvPr/>
                  </p:nvCxnSpPr>
                  <p:spPr>
                    <a:xfrm rot="5400000" flipH="1" flipV="1">
                      <a:off x="2817585" y="1725103"/>
                      <a:ext cx="41272" cy="96603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15" idx="2"/>
                      <a:endCxn id="113" idx="6"/>
                    </p:cNvCxnSpPr>
                    <p:nvPr/>
                  </p:nvCxnSpPr>
                  <p:spPr>
                    <a:xfrm rot="10800000">
                      <a:off x="2250988" y="1565272"/>
                      <a:ext cx="1482812" cy="349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79" idx="0"/>
                      <a:endCxn id="83" idx="4"/>
                    </p:cNvCxnSpPr>
                    <p:nvPr/>
                  </p:nvCxnSpPr>
                  <p:spPr>
                    <a:xfrm rot="16200000" flipV="1">
                      <a:off x="2952738" y="1680458"/>
                      <a:ext cx="152400" cy="744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19" idx="0"/>
                      <a:endCxn id="115" idx="4"/>
                    </p:cNvCxnSpPr>
                    <p:nvPr/>
                  </p:nvCxnSpPr>
                  <p:spPr>
                    <a:xfrm rot="16200000" flipV="1">
                      <a:off x="3823251" y="1739350"/>
                      <a:ext cx="422272" cy="2963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14" idx="6"/>
                      <a:endCxn id="119" idx="3"/>
                    </p:cNvCxnSpPr>
                    <p:nvPr/>
                  </p:nvCxnSpPr>
                  <p:spPr>
                    <a:xfrm>
                      <a:off x="3581400" y="2133600"/>
                      <a:ext cx="493409" cy="9515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19" idx="7"/>
                      <a:endCxn id="117" idx="3"/>
                    </p:cNvCxnSpPr>
                    <p:nvPr/>
                  </p:nvCxnSpPr>
                  <p:spPr>
                    <a:xfrm rot="5400000" flipH="1" flipV="1">
                      <a:off x="4448632" y="1724385"/>
                      <a:ext cx="238308" cy="55490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20" idx="2"/>
                      <a:endCxn id="117" idx="6"/>
                    </p:cNvCxnSpPr>
                    <p:nvPr/>
                  </p:nvCxnSpPr>
                  <p:spPr>
                    <a:xfrm rot="10800000">
                      <a:off x="5105400" y="1828800"/>
                      <a:ext cx="609600" cy="3048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115" idx="6"/>
                      <a:endCxn id="118" idx="2"/>
                    </p:cNvCxnSpPr>
                    <p:nvPr/>
                  </p:nvCxnSpPr>
                  <p:spPr>
                    <a:xfrm flipV="1">
                      <a:off x="4038600" y="1565272"/>
                      <a:ext cx="2224412" cy="349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20" idx="6"/>
                      <a:endCxn id="118" idx="4"/>
                    </p:cNvCxnSpPr>
                    <p:nvPr/>
                  </p:nvCxnSpPr>
                  <p:spPr>
                    <a:xfrm flipV="1">
                      <a:off x="6019800" y="1641472"/>
                      <a:ext cx="395612" cy="4921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18" idx="5"/>
                      <a:endCxn id="121" idx="3"/>
                    </p:cNvCxnSpPr>
                    <p:nvPr/>
                  </p:nvCxnSpPr>
                  <p:spPr>
                    <a:xfrm rot="16200000" flipH="1">
                      <a:off x="6633379" y="1508948"/>
                      <a:ext cx="457200" cy="6776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20" idx="6"/>
                      <a:endCxn id="121" idx="3"/>
                    </p:cNvCxnSpPr>
                    <p:nvPr/>
                  </p:nvCxnSpPr>
                  <p:spPr>
                    <a:xfrm flipV="1">
                      <a:off x="6019800" y="2076354"/>
                      <a:ext cx="1180985" cy="572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9" name="Oval 78"/>
                  <p:cNvSpPr/>
                  <p:nvPr/>
                </p:nvSpPr>
                <p:spPr>
                  <a:xfrm>
                    <a:off x="3904351" y="2784472"/>
                    <a:ext cx="304800" cy="152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248400" y="2895600"/>
                    <a:ext cx="304800" cy="1524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936787" y="2784472"/>
                    <a:ext cx="304800" cy="152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657600" y="3124200"/>
                    <a:ext cx="304800" cy="1524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829923" y="2479672"/>
                    <a:ext cx="304800" cy="152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797487" y="2784472"/>
                    <a:ext cx="304800" cy="152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334000" y="2514600"/>
                    <a:ext cx="304800" cy="152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583759" y="2479672"/>
                    <a:ext cx="304800" cy="152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062763" y="2479672"/>
                    <a:ext cx="304800" cy="152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5486400" y="2895600"/>
                    <a:ext cx="304800" cy="1524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7104756" y="2708272"/>
                    <a:ext cx="304800" cy="2286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700180" y="2784472"/>
                    <a:ext cx="304800" cy="1524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3" name="Straight Connector 72"/>
                <p:cNvCxnSpPr>
                  <a:stCxn id="81" idx="6"/>
                  <a:endCxn id="79" idx="2"/>
                </p:cNvCxnSpPr>
                <p:nvPr/>
              </p:nvCxnSpPr>
              <p:spPr>
                <a:xfrm>
                  <a:off x="3241587" y="2860672"/>
                  <a:ext cx="66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81" idx="5"/>
                  <a:endCxn id="82" idx="1"/>
                </p:cNvCxnSpPr>
                <p:nvPr/>
              </p:nvCxnSpPr>
              <p:spPr>
                <a:xfrm rot="16200000" flipH="1">
                  <a:off x="3333611" y="2777892"/>
                  <a:ext cx="231964" cy="5052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82" idx="7"/>
                  <a:endCxn id="79" idx="4"/>
                </p:cNvCxnSpPr>
                <p:nvPr/>
              </p:nvCxnSpPr>
              <p:spPr>
                <a:xfrm rot="5400000" flipH="1" flipV="1">
                  <a:off x="3882434" y="2972201"/>
                  <a:ext cx="209646" cy="13898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79" idx="6"/>
                  <a:endCxn id="84" idx="3"/>
                </p:cNvCxnSpPr>
                <p:nvPr/>
              </p:nvCxnSpPr>
              <p:spPr>
                <a:xfrm>
                  <a:off x="4209151" y="2860672"/>
                  <a:ext cx="632973" cy="5388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114" idx="6"/>
                  <a:endCxn id="84" idx="3"/>
                </p:cNvCxnSpPr>
                <p:nvPr/>
              </p:nvCxnSpPr>
              <p:spPr>
                <a:xfrm flipV="1">
                  <a:off x="4572000" y="2914554"/>
                  <a:ext cx="270125" cy="2096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135" name="Curved Left Arrow 134"/>
          <p:cNvSpPr/>
          <p:nvPr/>
        </p:nvSpPr>
        <p:spPr>
          <a:xfrm rot="12334966">
            <a:off x="1524000" y="838200"/>
            <a:ext cx="304800" cy="533400"/>
          </a:xfrm>
          <a:prstGeom prst="curved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36" name="Curved Left Arrow 135"/>
          <p:cNvSpPr/>
          <p:nvPr/>
        </p:nvSpPr>
        <p:spPr>
          <a:xfrm rot="21382895">
            <a:off x="6645928" y="847286"/>
            <a:ext cx="304800" cy="533400"/>
          </a:xfrm>
          <a:prstGeom prst="curved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37" name="Rounded Rectangle 136"/>
          <p:cNvSpPr/>
          <p:nvPr/>
        </p:nvSpPr>
        <p:spPr>
          <a:xfrm>
            <a:off x="3124200" y="2362200"/>
            <a:ext cx="2819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Unified Control Plane</a:t>
            </a:r>
            <a:endParaRPr lang="en-US" dirty="0"/>
          </a:p>
        </p:txBody>
      </p:sp>
      <p:grpSp>
        <p:nvGrpSpPr>
          <p:cNvPr id="11" name="Group 100"/>
          <p:cNvGrpSpPr/>
          <p:nvPr/>
        </p:nvGrpSpPr>
        <p:grpSpPr>
          <a:xfrm>
            <a:off x="1676400" y="3352800"/>
            <a:ext cx="5791200" cy="457200"/>
            <a:chOff x="1828800" y="3962400"/>
            <a:chExt cx="5791200" cy="457200"/>
          </a:xfrm>
        </p:grpSpPr>
        <p:sp>
          <p:nvSpPr>
            <p:cNvPr id="139" name="Down Arrow 138"/>
            <p:cNvSpPr/>
            <p:nvPr/>
          </p:nvSpPr>
          <p:spPr>
            <a:xfrm rot="10800000">
              <a:off x="1828800" y="3962400"/>
              <a:ext cx="304800" cy="4572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0" name="Down Arrow 139"/>
            <p:cNvSpPr/>
            <p:nvPr/>
          </p:nvSpPr>
          <p:spPr>
            <a:xfrm rot="10800000">
              <a:off x="3200400" y="3962400"/>
              <a:ext cx="304800" cy="4572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1" name="Down Arrow 140"/>
            <p:cNvSpPr/>
            <p:nvPr/>
          </p:nvSpPr>
          <p:spPr>
            <a:xfrm rot="10800000">
              <a:off x="4800600" y="3962400"/>
              <a:ext cx="304800" cy="4572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2" name="Down Arrow 141"/>
            <p:cNvSpPr/>
            <p:nvPr/>
          </p:nvSpPr>
          <p:spPr>
            <a:xfrm rot="10800000">
              <a:off x="6172200" y="3962400"/>
              <a:ext cx="304800" cy="4572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3" name="Down Arrow 142"/>
            <p:cNvSpPr/>
            <p:nvPr/>
          </p:nvSpPr>
          <p:spPr>
            <a:xfrm rot="10800000">
              <a:off x="7315200" y="3962400"/>
              <a:ext cx="304800" cy="4572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sp>
        <p:nvSpPr>
          <p:cNvPr id="145" name="Rectangle 2"/>
          <p:cNvSpPr txBox="1">
            <a:spLocks noChangeArrowheads="1"/>
          </p:cNvSpPr>
          <p:nvPr/>
        </p:nvSpPr>
        <p:spPr>
          <a:xfrm>
            <a:off x="457200" y="0"/>
            <a:ext cx="8229600" cy="533400"/>
          </a:xfrm>
          <a:prstGeom prst="rect">
            <a:avLst/>
          </a:prstGeom>
        </p:spPr>
        <p: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lang="en-US" sz="4000" kern="0" noProof="0" dirty="0" smtClean="0">
                <a:solidFill>
                  <a:srgbClr val="FFFF00"/>
                </a:solidFill>
                <a:latin typeface="+mj-lt"/>
                <a:ea typeface="+mj-ea"/>
                <a:cs typeface="+mj-cs"/>
              </a:rPr>
              <a:t>Unified Control Architecture</a:t>
            </a:r>
            <a:endParaRPr kumimoji="1" lang="en-US" sz="4000" b="0" i="0" u="none" strike="noStrike" kern="0" cap="none" spc="0" normalizeH="0" baseline="0" noProof="0" dirty="0" smtClean="0">
              <a:ln>
                <a:noFill/>
              </a:ln>
              <a:solidFill>
                <a:srgbClr val="FFFF00"/>
              </a:solidFill>
              <a:effectLst/>
              <a:uLnTx/>
              <a:uFillTx/>
              <a:latin typeface="+mj-lt"/>
              <a:ea typeface="+mj-ea"/>
              <a:cs typeface="+mj-cs"/>
            </a:endParaRPr>
          </a:p>
        </p:txBody>
      </p:sp>
      <p:sp>
        <p:nvSpPr>
          <p:cNvPr id="101" name="TextBox 100"/>
          <p:cNvSpPr txBox="1"/>
          <p:nvPr/>
        </p:nvSpPr>
        <p:spPr>
          <a:xfrm>
            <a:off x="0" y="4459069"/>
            <a:ext cx="2133600" cy="646331"/>
          </a:xfrm>
          <a:prstGeom prst="rect">
            <a:avLst/>
          </a:prstGeom>
          <a:noFill/>
        </p:spPr>
        <p:txBody>
          <a:bodyPr wrap="square" rtlCol="0">
            <a:spAutoFit/>
          </a:bodyPr>
          <a:lstStyle/>
          <a:p>
            <a:pPr marL="342900" indent="-342900">
              <a:buAutoNum type="arabicPeriod"/>
            </a:pPr>
            <a:r>
              <a:rPr lang="en-US" u="sng" dirty="0" smtClean="0"/>
              <a:t>Common</a:t>
            </a:r>
            <a:r>
              <a:rPr lang="en-US" dirty="0" smtClean="0"/>
              <a:t> Flow Abstraction</a:t>
            </a:r>
          </a:p>
        </p:txBody>
      </p:sp>
      <p:sp>
        <p:nvSpPr>
          <p:cNvPr id="102" name="TextBox 101"/>
          <p:cNvSpPr txBox="1"/>
          <p:nvPr/>
        </p:nvSpPr>
        <p:spPr>
          <a:xfrm>
            <a:off x="0" y="2020669"/>
            <a:ext cx="2133600" cy="646331"/>
          </a:xfrm>
          <a:prstGeom prst="rect">
            <a:avLst/>
          </a:prstGeom>
          <a:noFill/>
        </p:spPr>
        <p:txBody>
          <a:bodyPr wrap="square" rtlCol="0">
            <a:spAutoFit/>
          </a:bodyPr>
          <a:lstStyle/>
          <a:p>
            <a:pPr marL="342900" indent="-342900"/>
            <a:r>
              <a:rPr lang="en-US" dirty="0" smtClean="0"/>
              <a:t>2.   </a:t>
            </a:r>
            <a:r>
              <a:rPr lang="en-US" u="sng" dirty="0" smtClean="0"/>
              <a:t>Common</a:t>
            </a:r>
            <a:r>
              <a:rPr lang="en-US" dirty="0" smtClean="0"/>
              <a:t> Map Abstraction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533400"/>
          </a:xfrm>
          <a:prstGeom prst="rect">
            <a:avLst/>
          </a:prstGeom>
        </p:spPr>
        <p: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lang="en-US" sz="4000" kern="0" dirty="0" smtClean="0">
                <a:solidFill>
                  <a:srgbClr val="FFFF00"/>
                </a:solidFill>
                <a:latin typeface="+mj-lt"/>
                <a:ea typeface="+mj-ea"/>
                <a:cs typeface="+mj-cs"/>
              </a:rPr>
              <a:t>Outline</a:t>
            </a:r>
            <a:endParaRPr kumimoji="1" lang="en-US" sz="4000" b="0" i="0" u="none" strike="noStrike" kern="0" cap="none" spc="0" normalizeH="0" baseline="0" noProof="0" dirty="0" smtClean="0">
              <a:ln>
                <a:noFill/>
              </a:ln>
              <a:solidFill>
                <a:srgbClr val="FFFF00"/>
              </a:solidFill>
              <a:effectLst/>
              <a:uLnTx/>
              <a:uFillTx/>
              <a:latin typeface="+mj-lt"/>
              <a:ea typeface="+mj-ea"/>
              <a:cs typeface="+mj-cs"/>
            </a:endParaRPr>
          </a:p>
        </p:txBody>
      </p:sp>
      <p:sp>
        <p:nvSpPr>
          <p:cNvPr id="3" name="Rectangle 2"/>
          <p:cNvSpPr/>
          <p:nvPr/>
        </p:nvSpPr>
        <p:spPr>
          <a:xfrm>
            <a:off x="0" y="838200"/>
            <a:ext cx="9144000" cy="4909036"/>
          </a:xfrm>
          <a:prstGeom prst="rect">
            <a:avLst/>
          </a:prstGeom>
        </p:spPr>
        <p:txBody>
          <a:bodyPr wrap="square">
            <a:spAutoFit/>
          </a:bodyPr>
          <a:lstStyle/>
          <a:p>
            <a:pPr lvl="1">
              <a:buFont typeface="Arial" pitchFamily="34" charset="0"/>
              <a:buChar char="•"/>
            </a:pPr>
            <a:r>
              <a:rPr lang="en-US" sz="2800" dirty="0" smtClean="0"/>
              <a:t>   Motivation</a:t>
            </a:r>
          </a:p>
          <a:p>
            <a:pPr lvl="2">
              <a:spcBef>
                <a:spcPts val="600"/>
              </a:spcBef>
              <a:buSzPct val="50000"/>
              <a:buFont typeface="Wingdings" pitchFamily="2" charset="2"/>
              <a:buChar char="v"/>
            </a:pPr>
            <a:r>
              <a:rPr lang="en-US" sz="2400" dirty="0" smtClean="0"/>
              <a:t>  IP and Transport </a:t>
            </a:r>
            <a:r>
              <a:rPr lang="en-US" sz="2400" u="sng" dirty="0" smtClean="0"/>
              <a:t>must</a:t>
            </a:r>
            <a:r>
              <a:rPr lang="en-US" sz="2400" dirty="0" smtClean="0"/>
              <a:t> work together for mutual benefit</a:t>
            </a:r>
          </a:p>
          <a:p>
            <a:pPr lvl="2">
              <a:spcBef>
                <a:spcPts val="600"/>
              </a:spcBef>
              <a:buSzPct val="50000"/>
              <a:buFont typeface="Wingdings" pitchFamily="2" charset="2"/>
              <a:buChar char="v"/>
            </a:pPr>
            <a:r>
              <a:rPr lang="en-US" sz="2400" dirty="0"/>
              <a:t> </a:t>
            </a:r>
            <a:r>
              <a:rPr lang="en-US" sz="2400" dirty="0" smtClean="0"/>
              <a:t> But does NOT happen today!</a:t>
            </a:r>
            <a:endParaRPr lang="en-US" sz="2800" dirty="0" smtClean="0"/>
          </a:p>
          <a:p>
            <a:pPr lvl="1">
              <a:spcBef>
                <a:spcPts val="1800"/>
              </a:spcBef>
              <a:spcAft>
                <a:spcPts val="600"/>
              </a:spcAft>
              <a:buFont typeface="Arial" pitchFamily="34" charset="0"/>
              <a:buChar char="•"/>
            </a:pPr>
            <a:r>
              <a:rPr lang="en-US" sz="2800" dirty="0" smtClean="0"/>
              <a:t>   Unified Control </a:t>
            </a:r>
            <a:r>
              <a:rPr lang="en-US" sz="2800" u="sng" dirty="0" smtClean="0"/>
              <a:t>Architecture</a:t>
            </a:r>
          </a:p>
          <a:p>
            <a:pPr marL="1371600" lvl="2" indent="-457200">
              <a:spcBef>
                <a:spcPts val="600"/>
              </a:spcBef>
              <a:buFont typeface="+mj-lt"/>
              <a:buAutoNum type="arabicPeriod"/>
            </a:pPr>
            <a:r>
              <a:rPr lang="en-US" sz="2400" dirty="0" smtClean="0"/>
              <a:t>  Common </a:t>
            </a:r>
            <a:r>
              <a:rPr lang="en-US" sz="2400" u="sng" dirty="0" smtClean="0"/>
              <a:t>Flow </a:t>
            </a:r>
            <a:r>
              <a:rPr lang="en-US" sz="2400" dirty="0" smtClean="0"/>
              <a:t>Abstraction</a:t>
            </a:r>
          </a:p>
          <a:p>
            <a:pPr marL="1371600" lvl="2" indent="-457200">
              <a:spcBef>
                <a:spcPts val="600"/>
              </a:spcBef>
              <a:buFont typeface="+mj-lt"/>
              <a:buAutoNum type="arabicPeriod"/>
            </a:pPr>
            <a:r>
              <a:rPr lang="en-US" sz="2400" dirty="0" smtClean="0"/>
              <a:t>  Common </a:t>
            </a:r>
            <a:r>
              <a:rPr lang="en-US" sz="2400" u="sng" dirty="0" smtClean="0"/>
              <a:t>Map</a:t>
            </a:r>
            <a:r>
              <a:rPr lang="en-US" sz="2400" dirty="0" smtClean="0"/>
              <a:t> Abstraction</a:t>
            </a:r>
          </a:p>
          <a:p>
            <a:pPr marL="914400" lvl="1" indent="-457200">
              <a:spcBef>
                <a:spcPts val="1800"/>
              </a:spcBef>
              <a:spcAft>
                <a:spcPts val="600"/>
              </a:spcAft>
              <a:buFont typeface="Arial" pitchFamily="34" charset="0"/>
              <a:buChar char="•"/>
            </a:pPr>
            <a:r>
              <a:rPr lang="en-US" sz="2800" dirty="0" smtClean="0"/>
              <a:t>Three Challenges</a:t>
            </a:r>
          </a:p>
          <a:p>
            <a:pPr marL="1428750" lvl="2" indent="-514350">
              <a:spcBef>
                <a:spcPts val="600"/>
              </a:spcBef>
              <a:spcAft>
                <a:spcPts val="600"/>
              </a:spcAft>
              <a:buFont typeface="+mj-lt"/>
              <a:buAutoNum type="arabicPeriod"/>
            </a:pPr>
            <a:r>
              <a:rPr lang="en-US" sz="2400" dirty="0" smtClean="0"/>
              <a:t>Has to be simple!</a:t>
            </a:r>
          </a:p>
          <a:p>
            <a:pPr marL="1428750" lvl="2" indent="-514350">
              <a:spcBef>
                <a:spcPts val="1800"/>
              </a:spcBef>
              <a:spcAft>
                <a:spcPts val="600"/>
              </a:spcAft>
              <a:buFont typeface="+mj-lt"/>
              <a:buAutoNum type="arabicPeriod"/>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35"/>
                                      </p:to>
                                    </p:set>
                                    <p:animEffect filter="image" prLst="opacity: 0.3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1" end="1"/>
                                            </p:txEl>
                                          </p:spTgt>
                                        </p:tgtEl>
                                        <p:attrNameLst>
                                          <p:attrName>style.opacity</p:attrName>
                                        </p:attrNameLst>
                                      </p:cBhvr>
                                      <p:to>
                                        <p:strVal val="0.35"/>
                                      </p:to>
                                    </p:set>
                                    <p:animEffect filter="image" prLst="opacity: 0.35">
                                      <p:cBhvr rctx="IE">
                                        <p:cTn id="10" dur="indefinite"/>
                                        <p:tgtEl>
                                          <p:spTgt spid="3">
                                            <p:txEl>
                                              <p:pRg st="1" end="1"/>
                                            </p:txEl>
                                          </p:spTgt>
                                        </p:tgtEl>
                                      </p:cBhvr>
                                    </p:animEffect>
                                  </p:childTnLst>
                                </p:cTn>
                              </p:par>
                              <p:par>
                                <p:cTn id="11" presetID="9" presetClass="emph" presetSubtype="0" nodeType="withEffect">
                                  <p:stCondLst>
                                    <p:cond delay="0"/>
                                  </p:stCondLst>
                                  <p:childTnLst>
                                    <p:set>
                                      <p:cBhvr rctx="PPT">
                                        <p:cTn id="12" dur="indefinite"/>
                                        <p:tgtEl>
                                          <p:spTgt spid="3">
                                            <p:txEl>
                                              <p:pRg st="2" end="2"/>
                                            </p:txEl>
                                          </p:spTgt>
                                        </p:tgtEl>
                                        <p:attrNameLst>
                                          <p:attrName>style.opacity</p:attrName>
                                        </p:attrNameLst>
                                      </p:cBhvr>
                                      <p:to>
                                        <p:strVal val="0.35"/>
                                      </p:to>
                                    </p:set>
                                    <p:animEffect filter="image" prLst="opacity: 0.35">
                                      <p:cBhvr rctx="IE">
                                        <p:cTn id="13" dur="indefinite"/>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3">
                                            <p:txEl>
                                              <p:pRg st="3" end="3"/>
                                            </p:txEl>
                                          </p:spTgt>
                                        </p:tgtEl>
                                        <p:attrNameLst>
                                          <p:attrName>style.opacity</p:attrName>
                                        </p:attrNameLst>
                                      </p:cBhvr>
                                      <p:to>
                                        <p:strVal val="0.35"/>
                                      </p:to>
                                    </p:set>
                                    <p:animEffect filter="image" prLst="opacity: 0.35">
                                      <p:cBhvr rctx="IE">
                                        <p:cTn id="18" dur="indefinite"/>
                                        <p:tgtEl>
                                          <p:spTgt spid="3">
                                            <p:txEl>
                                              <p:pRg st="3" end="3"/>
                                            </p:txEl>
                                          </p:spTgt>
                                        </p:tgtEl>
                                      </p:cBhvr>
                                    </p:animEffect>
                                  </p:childTnLst>
                                </p:cTn>
                              </p:par>
                              <p:par>
                                <p:cTn id="19" presetID="9" presetClass="emph" presetSubtype="0" nodeType="withEffect">
                                  <p:stCondLst>
                                    <p:cond delay="0"/>
                                  </p:stCondLst>
                                  <p:childTnLst>
                                    <p:set>
                                      <p:cBhvr rctx="PPT">
                                        <p:cTn id="20" dur="indefinite"/>
                                        <p:tgtEl>
                                          <p:spTgt spid="3">
                                            <p:txEl>
                                              <p:pRg st="4" end="4"/>
                                            </p:txEl>
                                          </p:spTgt>
                                        </p:tgtEl>
                                        <p:attrNameLst>
                                          <p:attrName>style.opacity</p:attrName>
                                        </p:attrNameLst>
                                      </p:cBhvr>
                                      <p:to>
                                        <p:strVal val="0.35"/>
                                      </p:to>
                                    </p:set>
                                    <p:animEffect filter="image" prLst="opacity: 0.35">
                                      <p:cBhvr rctx="IE">
                                        <p:cTn id="21" dur="indefinite"/>
                                        <p:tgtEl>
                                          <p:spTgt spid="3">
                                            <p:txEl>
                                              <p:pRg st="4" end="4"/>
                                            </p:txEl>
                                          </p:spTgt>
                                        </p:tgtEl>
                                      </p:cBhvr>
                                    </p:animEffect>
                                  </p:childTnLst>
                                </p:cTn>
                              </p:par>
                              <p:par>
                                <p:cTn id="22" presetID="9" presetClass="emph" presetSubtype="0" nodeType="withEffect">
                                  <p:stCondLst>
                                    <p:cond delay="0"/>
                                  </p:stCondLst>
                                  <p:childTnLst>
                                    <p:set>
                                      <p:cBhvr rctx="PPT">
                                        <p:cTn id="23" dur="indefinite"/>
                                        <p:tgtEl>
                                          <p:spTgt spid="3">
                                            <p:txEl>
                                              <p:pRg st="5" end="5"/>
                                            </p:txEl>
                                          </p:spTgt>
                                        </p:tgtEl>
                                        <p:attrNameLst>
                                          <p:attrName>style.opacity</p:attrName>
                                        </p:attrNameLst>
                                      </p:cBhvr>
                                      <p:to>
                                        <p:strVal val="0.35"/>
                                      </p:to>
                                    </p:set>
                                    <p:animEffect filter="image" prLst="opacity: 0.35">
                                      <p:cBhvr rctx="IE">
                                        <p:cTn id="24" dur="indefinite"/>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ed Rectangle 99"/>
          <p:cNvSpPr/>
          <p:nvPr/>
        </p:nvSpPr>
        <p:spPr>
          <a:xfrm>
            <a:off x="304800" y="762000"/>
            <a:ext cx="8534400" cy="5638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1" name="Rectangle 1"/>
          <p:cNvSpPr txBox="1">
            <a:spLocks noChangeArrowheads="1"/>
          </p:cNvSpPr>
          <p:nvPr/>
        </p:nvSpPr>
        <p:spPr>
          <a:xfrm>
            <a:off x="457200" y="0"/>
            <a:ext cx="8229600" cy="609600"/>
          </a:xfrm>
          <a:prstGeom prst="rect">
            <a:avLst/>
          </a:prstGeom>
        </p:spPr>
        <p:txBody>
          <a:bodyPr/>
          <a:lstStyle/>
          <a:p>
            <a:pPr algn="ctr" fontAlgn="base" latinLnBrk="1">
              <a:spcBef>
                <a:spcPct val="0"/>
              </a:spcBef>
              <a:spcAft>
                <a:spcPct val="0"/>
              </a:spcAft>
              <a:defRPr/>
            </a:pPr>
            <a:r>
              <a:rPr kumimoji="1" lang="en-US" sz="3600" kern="0" dirty="0" smtClean="0">
                <a:solidFill>
                  <a:srgbClr val="FFFF00"/>
                </a:solidFill>
              </a:rPr>
              <a:t>Implementation of the Architecture</a:t>
            </a:r>
          </a:p>
        </p:txBody>
      </p:sp>
      <p:sp>
        <p:nvSpPr>
          <p:cNvPr id="109" name="Slide Number Placeholder 108"/>
          <p:cNvSpPr>
            <a:spLocks noGrp="1"/>
          </p:cNvSpPr>
          <p:nvPr>
            <p:ph type="sldNum" sz="quarter" idx="12"/>
          </p:nvPr>
        </p:nvSpPr>
        <p:spPr/>
        <p:txBody>
          <a:bodyPr/>
          <a:lstStyle/>
          <a:p>
            <a:fld id="{81C256F2-8016-4B24-AF78-7FA03D20BBBE}" type="slidenum">
              <a:rPr lang="en-US" smtClean="0">
                <a:solidFill>
                  <a:prstClr val="white">
                    <a:tint val="75000"/>
                  </a:prstClr>
                </a:solidFill>
              </a:rPr>
              <a:pPr/>
              <a:t>16</a:t>
            </a:fld>
            <a:endParaRPr lang="en-US">
              <a:solidFill>
                <a:prstClr val="white">
                  <a:tint val="75000"/>
                </a:prstClr>
              </a:solidFill>
            </a:endParaRPr>
          </a:p>
        </p:txBody>
      </p:sp>
      <p:sp>
        <p:nvSpPr>
          <p:cNvPr id="127" name="AutoShape 35"/>
          <p:cNvSpPr>
            <a:spLocks noChangeArrowheads="1"/>
          </p:cNvSpPr>
          <p:nvPr/>
        </p:nvSpPr>
        <p:spPr bwMode="auto">
          <a:xfrm>
            <a:off x="4021658" y="1821987"/>
            <a:ext cx="1335609" cy="540213"/>
          </a:xfrm>
          <a:prstGeom prst="roundRect">
            <a:avLst>
              <a:gd name="adj" fmla="val 16667"/>
            </a:avLst>
          </a:prstGeom>
          <a:solidFill>
            <a:srgbClr val="FFFFFF"/>
          </a:solidFill>
          <a:ln w="63500" cmpd="thickThin">
            <a:solidFill>
              <a:srgbClr val="4BACC6"/>
            </a:solidFill>
            <a:round/>
            <a:headEnd/>
            <a:tailEnd/>
          </a:ln>
          <a:effectLst/>
        </p:spPr>
        <p:txBody>
          <a:bodyPr vert="horz" wrap="square" lIns="91440" tIns="45720" rIns="91440" bIns="45720" numCol="1" anchor="t" anchorCtr="0" compatLnSpc="1">
            <a:prstTxWarp prst="textNoShape">
              <a:avLst/>
            </a:prstTxWarp>
          </a:bodyPr>
          <a:lstStyle/>
          <a:p>
            <a:pPr algn="ctr"/>
            <a:r>
              <a:rPr lang="en-US" sz="2000" b="1" dirty="0" smtClean="0">
                <a:solidFill>
                  <a:schemeClr val="bg1"/>
                </a:solidFill>
              </a:rPr>
              <a:t>NOX</a:t>
            </a:r>
            <a:endParaRPr lang="en-US" sz="4400" b="1" dirty="0">
              <a:solidFill>
                <a:schemeClr val="bg1"/>
              </a:solidFill>
            </a:endParaRPr>
          </a:p>
        </p:txBody>
      </p:sp>
      <p:sp>
        <p:nvSpPr>
          <p:cNvPr id="128" name="Oval 34"/>
          <p:cNvSpPr>
            <a:spLocks noChangeArrowheads="1"/>
          </p:cNvSpPr>
          <p:nvPr/>
        </p:nvSpPr>
        <p:spPr bwMode="auto">
          <a:xfrm>
            <a:off x="1691119" y="3193430"/>
            <a:ext cx="6767081" cy="1784472"/>
          </a:xfrm>
          <a:prstGeom prst="ellipse">
            <a:avLst/>
          </a:prstGeom>
          <a:noFill/>
          <a:ln w="9525">
            <a:solidFill>
              <a:srgbClr val="7030A0"/>
            </a:solidFill>
            <a:prstDash val="dash"/>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nvGrpSpPr>
          <p:cNvPr id="2" name="Group 112"/>
          <p:cNvGrpSpPr/>
          <p:nvPr/>
        </p:nvGrpSpPr>
        <p:grpSpPr>
          <a:xfrm>
            <a:off x="2794448" y="2362200"/>
            <a:ext cx="3832615" cy="1907226"/>
            <a:chOff x="2794448" y="2362200"/>
            <a:chExt cx="3832615" cy="1907226"/>
          </a:xfrm>
        </p:grpSpPr>
        <p:sp>
          <p:nvSpPr>
            <p:cNvPr id="112" name="AutoShape 21"/>
            <p:cNvSpPr>
              <a:spLocks noChangeShapeType="1"/>
            </p:cNvSpPr>
            <p:nvPr/>
          </p:nvSpPr>
          <p:spPr bwMode="auto">
            <a:xfrm flipH="1" flipV="1">
              <a:off x="4648199" y="2362200"/>
              <a:ext cx="709066" cy="1052628"/>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5" name="AutoShape 20"/>
            <p:cNvSpPr>
              <a:spLocks noChangeShapeType="1"/>
            </p:cNvSpPr>
            <p:nvPr/>
          </p:nvSpPr>
          <p:spPr bwMode="auto">
            <a:xfrm flipH="1" flipV="1">
              <a:off x="4722370" y="2383109"/>
              <a:ext cx="1904693" cy="1031720"/>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4" name="AutoShape 24"/>
            <p:cNvSpPr>
              <a:spLocks noChangeShapeType="1"/>
            </p:cNvSpPr>
            <p:nvPr/>
          </p:nvSpPr>
          <p:spPr bwMode="auto">
            <a:xfrm flipV="1">
              <a:off x="2794448" y="2383109"/>
              <a:ext cx="1792424" cy="1354960"/>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5" name="AutoShape 23"/>
            <p:cNvSpPr>
              <a:spLocks noChangeShapeType="1"/>
            </p:cNvSpPr>
            <p:nvPr/>
          </p:nvSpPr>
          <p:spPr bwMode="auto">
            <a:xfrm flipV="1">
              <a:off x="4176511" y="2383109"/>
              <a:ext cx="410361" cy="1354960"/>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6" name="AutoShape 22"/>
            <p:cNvSpPr>
              <a:spLocks noChangeShapeType="1"/>
            </p:cNvSpPr>
            <p:nvPr/>
          </p:nvSpPr>
          <p:spPr bwMode="auto">
            <a:xfrm flipV="1">
              <a:off x="3541613" y="2383109"/>
              <a:ext cx="1045259" cy="1886317"/>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7" name="AutoShape 19"/>
            <p:cNvSpPr>
              <a:spLocks noChangeShapeType="1"/>
            </p:cNvSpPr>
            <p:nvPr/>
          </p:nvSpPr>
          <p:spPr bwMode="auto">
            <a:xfrm flipH="1" flipV="1">
              <a:off x="4722370" y="2383109"/>
              <a:ext cx="1614343" cy="1886317"/>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8" name="AutoShape 18"/>
            <p:cNvSpPr>
              <a:spLocks noChangeShapeType="1"/>
            </p:cNvSpPr>
            <p:nvPr/>
          </p:nvSpPr>
          <p:spPr bwMode="auto">
            <a:xfrm flipH="1" flipV="1">
              <a:off x="4648200" y="2362200"/>
              <a:ext cx="364518" cy="1907225"/>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0" name="Text Box 16"/>
            <p:cNvSpPr txBox="1">
              <a:spLocks noChangeArrowheads="1"/>
            </p:cNvSpPr>
            <p:nvPr/>
          </p:nvSpPr>
          <p:spPr bwMode="auto">
            <a:xfrm>
              <a:off x="3048000" y="2819400"/>
              <a:ext cx="3321599" cy="6022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b="1" dirty="0" smtClean="0">
                  <a:solidFill>
                    <a:srgbClr val="FF0000"/>
                  </a:solidFill>
                  <a:ea typeface="Calibri" pitchFamily="34" charset="0"/>
                  <a:cs typeface="Times New Roman" pitchFamily="18" charset="0"/>
                </a:rPr>
                <a:t>       </a:t>
              </a:r>
              <a:r>
                <a:rPr lang="en-US" sz="1600" b="1" dirty="0" smtClean="0">
                  <a:solidFill>
                    <a:schemeClr val="bg1"/>
                  </a:solidFill>
                  <a:ea typeface="Calibri" pitchFamily="34" charset="0"/>
                  <a:cs typeface="Times New Roman" pitchFamily="18" charset="0"/>
                </a:rPr>
                <a:t>Interface: </a:t>
              </a:r>
              <a:r>
                <a:rPr lang="en-US" sz="1600" b="1" dirty="0" err="1" smtClean="0">
                  <a:solidFill>
                    <a:schemeClr val="bg1"/>
                  </a:solidFill>
                  <a:ea typeface="Calibri" pitchFamily="34" charset="0"/>
                  <a:cs typeface="Times New Roman" pitchFamily="18" charset="0"/>
                </a:rPr>
                <a:t>OpenFlow</a:t>
              </a:r>
              <a:r>
                <a:rPr lang="en-US" sz="1600" b="1" dirty="0" smtClean="0">
                  <a:solidFill>
                    <a:schemeClr val="bg1"/>
                  </a:solidFill>
                  <a:ea typeface="Calibri" pitchFamily="34" charset="0"/>
                  <a:cs typeface="Times New Roman" pitchFamily="18" charset="0"/>
                </a:rPr>
                <a:t> Protocol</a:t>
              </a:r>
              <a:endParaRPr lang="en-US" sz="4000" dirty="0" smtClean="0">
                <a:solidFill>
                  <a:schemeClr val="bg1"/>
                </a:solidFill>
                <a:latin typeface="Arial" pitchFamily="34" charset="0"/>
              </a:endParaRPr>
            </a:p>
          </p:txBody>
        </p:sp>
      </p:grpSp>
      <p:grpSp>
        <p:nvGrpSpPr>
          <p:cNvPr id="3" name="Group 110"/>
          <p:cNvGrpSpPr/>
          <p:nvPr/>
        </p:nvGrpSpPr>
        <p:grpSpPr>
          <a:xfrm>
            <a:off x="2362200" y="3419255"/>
            <a:ext cx="5436465" cy="1434664"/>
            <a:chOff x="2362200" y="3419255"/>
            <a:chExt cx="5436465" cy="1434664"/>
          </a:xfrm>
        </p:grpSpPr>
        <p:sp>
          <p:nvSpPr>
            <p:cNvPr id="142" name="AutoShape 13"/>
            <p:cNvSpPr>
              <a:spLocks noChangeShapeType="1"/>
            </p:cNvSpPr>
            <p:nvPr/>
          </p:nvSpPr>
          <p:spPr bwMode="auto">
            <a:xfrm flipH="1" flipV="1">
              <a:off x="2926073" y="4167583"/>
              <a:ext cx="502926" cy="404416"/>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nvGrpSpPr>
            <p:cNvPr id="4" name="Group 106"/>
            <p:cNvGrpSpPr/>
            <p:nvPr/>
          </p:nvGrpSpPr>
          <p:grpSpPr>
            <a:xfrm>
              <a:off x="2362200" y="3419255"/>
              <a:ext cx="5436465" cy="1434664"/>
              <a:chOff x="2362200" y="3419255"/>
              <a:chExt cx="5436465" cy="1434664"/>
            </a:xfrm>
          </p:grpSpPr>
          <p:sp>
            <p:nvSpPr>
              <p:cNvPr id="108" name="AutoShape 14"/>
              <p:cNvSpPr>
                <a:spLocks noChangeShapeType="1"/>
              </p:cNvSpPr>
              <p:nvPr/>
            </p:nvSpPr>
            <p:spPr bwMode="auto">
              <a:xfrm flipV="1">
                <a:off x="3777767" y="4049922"/>
                <a:ext cx="377838" cy="49846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0" name="AutoShape 5"/>
              <p:cNvSpPr>
                <a:spLocks noChangeShapeType="1"/>
              </p:cNvSpPr>
              <p:nvPr/>
            </p:nvSpPr>
            <p:spPr bwMode="auto">
              <a:xfrm flipH="1">
                <a:off x="6491564" y="3862378"/>
                <a:ext cx="234952" cy="51774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4" name="AutoShape 9"/>
              <p:cNvSpPr>
                <a:spLocks noChangeShapeType="1"/>
              </p:cNvSpPr>
              <p:nvPr/>
            </p:nvSpPr>
            <p:spPr bwMode="auto">
              <a:xfrm>
                <a:off x="5124987" y="4552816"/>
                <a:ext cx="352289" cy="15055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5" name="AutoShape 8"/>
              <p:cNvSpPr>
                <a:spLocks noChangeShapeType="1"/>
              </p:cNvSpPr>
              <p:nvPr/>
            </p:nvSpPr>
            <p:spPr bwMode="auto">
              <a:xfrm flipV="1">
                <a:off x="5779239" y="4425007"/>
                <a:ext cx="330258" cy="273933"/>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6" name="AutoShape 7"/>
              <p:cNvSpPr>
                <a:spLocks noChangeShapeType="1"/>
              </p:cNvSpPr>
              <p:nvPr/>
            </p:nvSpPr>
            <p:spPr bwMode="auto">
              <a:xfrm flipH="1" flipV="1">
                <a:off x="5357267" y="3738069"/>
                <a:ext cx="255508" cy="74390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8" name="AutoShape 33"/>
              <p:cNvSpPr>
                <a:spLocks noChangeArrowheads="1"/>
              </p:cNvSpPr>
              <p:nvPr/>
            </p:nvSpPr>
            <p:spPr bwMode="auto">
              <a:xfrm>
                <a:off x="2627980" y="3866481"/>
                <a:ext cx="298094" cy="301102"/>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0" name="AutoShape 32"/>
              <p:cNvSpPr>
                <a:spLocks noChangeArrowheads="1"/>
              </p:cNvSpPr>
              <p:nvPr/>
            </p:nvSpPr>
            <p:spPr bwMode="auto">
              <a:xfrm>
                <a:off x="4021658" y="3738069"/>
                <a:ext cx="352292" cy="318814"/>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1" name="AutoShape 30"/>
              <p:cNvSpPr>
                <a:spLocks noChangeArrowheads="1"/>
              </p:cNvSpPr>
              <p:nvPr/>
            </p:nvSpPr>
            <p:spPr bwMode="auto">
              <a:xfrm>
                <a:off x="5124988" y="3419255"/>
                <a:ext cx="352290" cy="318814"/>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2" name="AutoShape 26"/>
              <p:cNvSpPr>
                <a:spLocks noChangeArrowheads="1"/>
              </p:cNvSpPr>
              <p:nvPr/>
            </p:nvSpPr>
            <p:spPr bwMode="auto">
              <a:xfrm>
                <a:off x="6189602" y="4273856"/>
                <a:ext cx="298093" cy="301102"/>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3" name="AutoShape 11"/>
              <p:cNvSpPr>
                <a:spLocks noChangeShapeType="1"/>
              </p:cNvSpPr>
              <p:nvPr/>
            </p:nvSpPr>
            <p:spPr bwMode="auto">
              <a:xfrm flipV="1">
                <a:off x="4373950" y="3581061"/>
                <a:ext cx="707184" cy="32526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9" name="AutoShape 31"/>
              <p:cNvSpPr>
                <a:spLocks noChangeArrowheads="1"/>
              </p:cNvSpPr>
              <p:nvPr/>
            </p:nvSpPr>
            <p:spPr bwMode="auto">
              <a:xfrm>
                <a:off x="3425474" y="4380127"/>
                <a:ext cx="352292" cy="318814"/>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0" name="AutoShape 29"/>
              <p:cNvSpPr>
                <a:spLocks noChangeArrowheads="1"/>
              </p:cNvSpPr>
              <p:nvPr/>
            </p:nvSpPr>
            <p:spPr bwMode="auto">
              <a:xfrm>
                <a:off x="6491565" y="3547668"/>
                <a:ext cx="352292" cy="318814"/>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1" name="AutoShape 28"/>
              <p:cNvSpPr>
                <a:spLocks noChangeArrowheads="1"/>
              </p:cNvSpPr>
              <p:nvPr/>
            </p:nvSpPr>
            <p:spPr bwMode="auto">
              <a:xfrm>
                <a:off x="4826894" y="4273856"/>
                <a:ext cx="298093" cy="301102"/>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2" name="AutoShape 27"/>
              <p:cNvSpPr>
                <a:spLocks noChangeArrowheads="1"/>
              </p:cNvSpPr>
              <p:nvPr/>
            </p:nvSpPr>
            <p:spPr bwMode="auto">
              <a:xfrm>
                <a:off x="7446373" y="4143694"/>
                <a:ext cx="352292" cy="318814"/>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3" name="AutoShape 25"/>
              <p:cNvSpPr>
                <a:spLocks noChangeArrowheads="1"/>
              </p:cNvSpPr>
              <p:nvPr/>
            </p:nvSpPr>
            <p:spPr bwMode="auto">
              <a:xfrm>
                <a:off x="5477277" y="4552817"/>
                <a:ext cx="298093" cy="301102"/>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1" name="AutoShape 15"/>
              <p:cNvSpPr>
                <a:spLocks noChangeShapeType="1"/>
              </p:cNvSpPr>
              <p:nvPr/>
            </p:nvSpPr>
            <p:spPr bwMode="auto">
              <a:xfrm flipV="1">
                <a:off x="2926074" y="3862379"/>
                <a:ext cx="1126694" cy="19450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3" name="AutoShape 12"/>
              <p:cNvSpPr>
                <a:spLocks noChangeShapeType="1"/>
              </p:cNvSpPr>
              <p:nvPr/>
            </p:nvSpPr>
            <p:spPr bwMode="auto">
              <a:xfrm flipV="1">
                <a:off x="3777766" y="4419600"/>
                <a:ext cx="1022834" cy="133216"/>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4" name="AutoShape 10"/>
              <p:cNvSpPr>
                <a:spLocks noChangeShapeType="1"/>
              </p:cNvSpPr>
              <p:nvPr/>
            </p:nvSpPr>
            <p:spPr bwMode="auto">
              <a:xfrm>
                <a:off x="5477277" y="3614086"/>
                <a:ext cx="1043566" cy="6075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5" name="AutoShape 6"/>
              <p:cNvSpPr>
                <a:spLocks noChangeShapeType="1"/>
              </p:cNvSpPr>
              <p:nvPr/>
            </p:nvSpPr>
            <p:spPr bwMode="auto">
              <a:xfrm>
                <a:off x="6843857" y="3866482"/>
                <a:ext cx="596185" cy="407374"/>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6" name="AutoShape 4"/>
              <p:cNvSpPr>
                <a:spLocks noChangeShapeType="1"/>
              </p:cNvSpPr>
              <p:nvPr/>
            </p:nvSpPr>
            <p:spPr bwMode="auto">
              <a:xfrm>
                <a:off x="6491565" y="4380127"/>
                <a:ext cx="952347"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8" name="Text Box 37"/>
              <p:cNvSpPr txBox="1">
                <a:spLocks noChangeArrowheads="1"/>
              </p:cNvSpPr>
              <p:nvPr/>
            </p:nvSpPr>
            <p:spPr bwMode="auto">
              <a:xfrm>
                <a:off x="2362200" y="3429000"/>
                <a:ext cx="990600" cy="6022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600" b="1" dirty="0" smtClean="0">
                    <a:solidFill>
                      <a:prstClr val="black"/>
                    </a:solidFill>
                    <a:ea typeface="Calibri" pitchFamily="34" charset="0"/>
                    <a:cs typeface="Times New Roman" pitchFamily="18" charset="0"/>
                  </a:rPr>
                  <a:t>Packet &amp; </a:t>
                </a:r>
              </a:p>
              <a:p>
                <a:pPr fontAlgn="base">
                  <a:spcBef>
                    <a:spcPct val="0"/>
                  </a:spcBef>
                  <a:spcAft>
                    <a:spcPct val="0"/>
                  </a:spcAft>
                </a:pPr>
                <a:r>
                  <a:rPr lang="en-US" sz="1600" b="1" dirty="0" smtClean="0">
                    <a:solidFill>
                      <a:prstClr val="black"/>
                    </a:solidFill>
                    <a:ea typeface="Calibri" pitchFamily="34" charset="0"/>
                    <a:cs typeface="Times New Roman" pitchFamily="18" charset="0"/>
                  </a:rPr>
                  <a:t>Circuit Switches</a:t>
                </a:r>
              </a:p>
              <a:p>
                <a:pPr fontAlgn="base">
                  <a:spcBef>
                    <a:spcPct val="0"/>
                  </a:spcBef>
                  <a:spcAft>
                    <a:spcPct val="0"/>
                  </a:spcAft>
                </a:pPr>
                <a:endParaRPr lang="en-US" sz="3600" dirty="0" smtClean="0">
                  <a:solidFill>
                    <a:prstClr val="black"/>
                  </a:solidFill>
                  <a:latin typeface="Arial" pitchFamily="34" charset="0"/>
                </a:endParaRPr>
              </a:p>
            </p:txBody>
          </p:sp>
        </p:grpSp>
      </p:grpSp>
      <p:sp>
        <p:nvSpPr>
          <p:cNvPr id="149" name="TextBox 148"/>
          <p:cNvSpPr txBox="1"/>
          <p:nvPr/>
        </p:nvSpPr>
        <p:spPr>
          <a:xfrm>
            <a:off x="2971800" y="5257800"/>
            <a:ext cx="3900713" cy="492374"/>
          </a:xfrm>
          <a:prstGeom prst="rect">
            <a:avLst/>
          </a:prstGeom>
          <a:noFill/>
        </p:spPr>
        <p:txBody>
          <a:bodyPr wrap="square" rtlCol="0">
            <a:spAutoFit/>
          </a:bodyPr>
          <a:lstStyle/>
          <a:p>
            <a:pPr algn="ctr"/>
            <a:r>
              <a:rPr lang="en-US" sz="2000" b="1" dirty="0" smtClean="0">
                <a:solidFill>
                  <a:prstClr val="black"/>
                </a:solidFill>
              </a:rPr>
              <a:t>Converged Network</a:t>
            </a:r>
            <a:endParaRPr lang="en-US" sz="2000" b="1" dirty="0">
              <a:solidFill>
                <a:prstClr val="black"/>
              </a:solidFill>
            </a:endParaRPr>
          </a:p>
        </p:txBody>
      </p:sp>
      <p:grpSp>
        <p:nvGrpSpPr>
          <p:cNvPr id="5" name="Group 225"/>
          <p:cNvGrpSpPr/>
          <p:nvPr/>
        </p:nvGrpSpPr>
        <p:grpSpPr>
          <a:xfrm>
            <a:off x="3949932" y="1143000"/>
            <a:ext cx="1439711" cy="1031488"/>
            <a:chOff x="1470005" y="1226899"/>
            <a:chExt cx="6401203" cy="2485516"/>
          </a:xfrm>
        </p:grpSpPr>
        <p:sp>
          <p:nvSpPr>
            <p:cNvPr id="162" name="Rectangle 161"/>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24"/>
            <p:cNvGrpSpPr/>
            <p:nvPr/>
          </p:nvGrpSpPr>
          <p:grpSpPr>
            <a:xfrm>
              <a:off x="1991001" y="2065099"/>
              <a:ext cx="5514762" cy="796928"/>
              <a:chOff x="2936787" y="2479672"/>
              <a:chExt cx="5514762" cy="796928"/>
            </a:xfrm>
          </p:grpSpPr>
          <p:cxnSp>
            <p:nvCxnSpPr>
              <p:cNvPr id="164" name="Straight Connector 163"/>
              <p:cNvCxnSpPr>
                <a:stCxn id="184" idx="4"/>
                <a:endCxn id="183" idx="6"/>
              </p:cNvCxnSpPr>
              <p:nvPr/>
            </p:nvCxnSpPr>
            <p:spPr>
              <a:xfrm rot="5400000">
                <a:off x="5197508" y="2571780"/>
                <a:ext cx="193672" cy="3841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84" idx="4"/>
                <a:endCxn id="187" idx="0"/>
              </p:cNvCxnSpPr>
              <p:nvPr/>
            </p:nvCxnSpPr>
            <p:spPr>
              <a:xfrm rot="16200000" flipH="1">
                <a:off x="5448300" y="2705100"/>
                <a:ext cx="228600" cy="1524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85" idx="4"/>
                <a:endCxn id="179" idx="0"/>
              </p:cNvCxnSpPr>
              <p:nvPr/>
            </p:nvCxnSpPr>
            <p:spPr>
              <a:xfrm rot="5400000">
                <a:off x="6436716" y="2596156"/>
                <a:ext cx="263528" cy="3353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85" idx="4"/>
                <a:endCxn id="188" idx="1"/>
              </p:cNvCxnSpPr>
              <p:nvPr/>
            </p:nvCxnSpPr>
            <p:spPr>
              <a:xfrm rot="16200000" flipH="1">
                <a:off x="6887937" y="2480294"/>
                <a:ext cx="109678" cy="41323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79" idx="7"/>
                <a:endCxn id="188" idx="2"/>
              </p:cNvCxnSpPr>
              <p:nvPr/>
            </p:nvCxnSpPr>
            <p:spPr>
              <a:xfrm rot="5400000" flipH="1" flipV="1">
                <a:off x="6758986" y="2572149"/>
                <a:ext cx="95346" cy="5961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96" idx="6"/>
                <a:endCxn id="197" idx="3"/>
              </p:cNvCxnSpPr>
              <p:nvPr/>
            </p:nvCxnSpPr>
            <p:spPr>
              <a:xfrm>
                <a:off x="5325572" y="3165472"/>
                <a:ext cx="1424665" cy="12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223"/>
              <p:cNvGrpSpPr/>
              <p:nvPr/>
            </p:nvGrpSpPr>
            <p:grpSpPr>
              <a:xfrm>
                <a:off x="2936787" y="2479672"/>
                <a:ext cx="5514762" cy="796928"/>
                <a:chOff x="2936787" y="2479672"/>
                <a:chExt cx="5514762" cy="796928"/>
              </a:xfrm>
            </p:grpSpPr>
            <p:grpSp>
              <p:nvGrpSpPr>
                <p:cNvPr id="8" name="Group 222"/>
                <p:cNvGrpSpPr/>
                <p:nvPr/>
              </p:nvGrpSpPr>
              <p:grpSpPr>
                <a:xfrm>
                  <a:off x="2936787" y="2479672"/>
                  <a:ext cx="5514762" cy="796928"/>
                  <a:chOff x="2936787" y="2479672"/>
                  <a:chExt cx="5514762" cy="796928"/>
                </a:xfrm>
              </p:grpSpPr>
              <p:grpSp>
                <p:nvGrpSpPr>
                  <p:cNvPr id="9" name="Group 154"/>
                  <p:cNvGrpSpPr/>
                  <p:nvPr/>
                </p:nvGrpSpPr>
                <p:grpSpPr>
                  <a:xfrm>
                    <a:off x="2936787" y="2479672"/>
                    <a:ext cx="5514762" cy="762000"/>
                    <a:chOff x="1946187" y="1489072"/>
                    <a:chExt cx="5514762" cy="762000"/>
                  </a:xfrm>
                </p:grpSpPr>
                <p:sp>
                  <p:nvSpPr>
                    <p:cNvPr id="190" name="Oval 189"/>
                    <p:cNvSpPr/>
                    <p:nvPr/>
                  </p:nvSpPr>
                  <p:spPr>
                    <a:xfrm>
                      <a:off x="1946187"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32766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3733800" y="15240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2095043"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4800600" y="17526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6263012"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4030171"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57150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7156149" y="19462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9" name="Straight Connector 198"/>
                    <p:cNvCxnSpPr>
                      <a:stCxn id="193" idx="0"/>
                      <a:endCxn id="190" idx="3"/>
                    </p:cNvCxnSpPr>
                    <p:nvPr/>
                  </p:nvCxnSpPr>
                  <p:spPr>
                    <a:xfrm rot="16200000" flipV="1">
                      <a:off x="1879375" y="1730603"/>
                      <a:ext cx="479518" cy="25661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93" idx="5"/>
                      <a:endCxn id="191" idx="3"/>
                    </p:cNvCxnSpPr>
                    <p:nvPr/>
                  </p:nvCxnSpPr>
                  <p:spPr>
                    <a:xfrm rot="5400000" flipH="1" flipV="1">
                      <a:off x="2817585" y="1725103"/>
                      <a:ext cx="41272" cy="966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192" idx="2"/>
                      <a:endCxn id="190" idx="6"/>
                    </p:cNvCxnSpPr>
                    <p:nvPr/>
                  </p:nvCxnSpPr>
                  <p:spPr>
                    <a:xfrm rot="10800000">
                      <a:off x="2250988" y="1565272"/>
                      <a:ext cx="14828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178" idx="0"/>
                      <a:endCxn id="182" idx="4"/>
                    </p:cNvCxnSpPr>
                    <p:nvPr/>
                  </p:nvCxnSpPr>
                  <p:spPr>
                    <a:xfrm rot="16200000" flipV="1">
                      <a:off x="2952738" y="1680458"/>
                      <a:ext cx="152400" cy="744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96" idx="0"/>
                      <a:endCxn id="192" idx="4"/>
                    </p:cNvCxnSpPr>
                    <p:nvPr/>
                  </p:nvCxnSpPr>
                  <p:spPr>
                    <a:xfrm rot="16200000" flipV="1">
                      <a:off x="3823251" y="1739350"/>
                      <a:ext cx="422272" cy="29637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91" idx="6"/>
                      <a:endCxn id="196" idx="3"/>
                    </p:cNvCxnSpPr>
                    <p:nvPr/>
                  </p:nvCxnSpPr>
                  <p:spPr>
                    <a:xfrm>
                      <a:off x="3581400" y="2133600"/>
                      <a:ext cx="493409" cy="9515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a:stCxn id="196" idx="7"/>
                      <a:endCxn id="194" idx="3"/>
                    </p:cNvCxnSpPr>
                    <p:nvPr/>
                  </p:nvCxnSpPr>
                  <p:spPr>
                    <a:xfrm rot="5400000" flipH="1" flipV="1">
                      <a:off x="4448632" y="1724385"/>
                      <a:ext cx="238308" cy="55490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stCxn id="197" idx="2"/>
                      <a:endCxn id="194" idx="6"/>
                    </p:cNvCxnSpPr>
                    <p:nvPr/>
                  </p:nvCxnSpPr>
                  <p:spPr>
                    <a:xfrm rot="10800000">
                      <a:off x="5105400" y="1828800"/>
                      <a:ext cx="609600" cy="30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92" idx="6"/>
                      <a:endCxn id="195" idx="2"/>
                    </p:cNvCxnSpPr>
                    <p:nvPr/>
                  </p:nvCxnSpPr>
                  <p:spPr>
                    <a:xfrm flipV="1">
                      <a:off x="4038600" y="1565272"/>
                      <a:ext cx="22244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197" idx="6"/>
                      <a:endCxn id="195" idx="4"/>
                    </p:cNvCxnSpPr>
                    <p:nvPr/>
                  </p:nvCxnSpPr>
                  <p:spPr>
                    <a:xfrm flipV="1">
                      <a:off x="6019800" y="1641472"/>
                      <a:ext cx="395612" cy="4921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195" idx="5"/>
                      <a:endCxn id="198" idx="3"/>
                    </p:cNvCxnSpPr>
                    <p:nvPr/>
                  </p:nvCxnSpPr>
                  <p:spPr>
                    <a:xfrm rot="16200000" flipH="1">
                      <a:off x="6633379" y="1508948"/>
                      <a:ext cx="457200" cy="677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stCxn id="197" idx="6"/>
                      <a:endCxn id="198" idx="3"/>
                    </p:cNvCxnSpPr>
                    <p:nvPr/>
                  </p:nvCxnSpPr>
                  <p:spPr>
                    <a:xfrm flipV="1">
                      <a:off x="6019800" y="2076354"/>
                      <a:ext cx="1180985" cy="572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8" name="Oval 177"/>
                  <p:cNvSpPr/>
                  <p:nvPr/>
                </p:nvSpPr>
                <p:spPr>
                  <a:xfrm>
                    <a:off x="3904351"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6248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9367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3657600" y="31242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82992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47974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5334000" y="2514600"/>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6583759"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606276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5486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7104756" y="2708272"/>
                    <a:ext cx="304800" cy="2286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7700180" y="2784472"/>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2" name="Straight Connector 171"/>
                <p:cNvCxnSpPr>
                  <a:stCxn id="180" idx="6"/>
                  <a:endCxn id="178" idx="2"/>
                </p:cNvCxnSpPr>
                <p:nvPr/>
              </p:nvCxnSpPr>
              <p:spPr>
                <a:xfrm>
                  <a:off x="3241587" y="2860672"/>
                  <a:ext cx="6627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80" idx="5"/>
                  <a:endCxn id="181" idx="1"/>
                </p:cNvCxnSpPr>
                <p:nvPr/>
              </p:nvCxnSpPr>
              <p:spPr>
                <a:xfrm rot="16200000" flipH="1">
                  <a:off x="3333611" y="2777892"/>
                  <a:ext cx="231964" cy="5052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181" idx="7"/>
                  <a:endCxn id="178" idx="4"/>
                </p:cNvCxnSpPr>
                <p:nvPr/>
              </p:nvCxnSpPr>
              <p:spPr>
                <a:xfrm rot="5400000" flipH="1" flipV="1">
                  <a:off x="3882434" y="2972201"/>
                  <a:ext cx="209646" cy="13898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78" idx="6"/>
                  <a:endCxn id="183" idx="3"/>
                </p:cNvCxnSpPr>
                <p:nvPr/>
              </p:nvCxnSpPr>
              <p:spPr>
                <a:xfrm>
                  <a:off x="4209151" y="2860672"/>
                  <a:ext cx="632973" cy="5388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191" idx="6"/>
                  <a:endCxn id="183" idx="3"/>
                </p:cNvCxnSpPr>
                <p:nvPr/>
              </p:nvCxnSpPr>
              <p:spPr>
                <a:xfrm flipV="1">
                  <a:off x="4572000" y="2914554"/>
                  <a:ext cx="270125" cy="2096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103" name="Right Brace 102"/>
          <p:cNvSpPr/>
          <p:nvPr/>
        </p:nvSpPr>
        <p:spPr>
          <a:xfrm rot="10800000">
            <a:off x="3200400" y="1752600"/>
            <a:ext cx="304800" cy="1371600"/>
          </a:xfrm>
          <a:prstGeom prst="rightBrace">
            <a:avLst>
              <a:gd name="adj1" fmla="val 4697"/>
              <a:gd name="adj2" fmla="val 494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Text Box 37"/>
          <p:cNvSpPr txBox="1">
            <a:spLocks noChangeArrowheads="1"/>
          </p:cNvSpPr>
          <p:nvPr/>
        </p:nvSpPr>
        <p:spPr bwMode="auto">
          <a:xfrm>
            <a:off x="2438400" y="2057400"/>
            <a:ext cx="1486590" cy="6022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600" b="1" dirty="0" smtClean="0">
                <a:solidFill>
                  <a:prstClr val="black"/>
                </a:solidFill>
                <a:ea typeface="Calibri" pitchFamily="34" charset="0"/>
                <a:cs typeface="Times New Roman" pitchFamily="18" charset="0"/>
              </a:rPr>
              <a:t>Unified </a:t>
            </a:r>
          </a:p>
          <a:p>
            <a:pPr fontAlgn="base">
              <a:spcBef>
                <a:spcPct val="0"/>
              </a:spcBef>
              <a:spcAft>
                <a:spcPct val="0"/>
              </a:spcAft>
            </a:pPr>
            <a:r>
              <a:rPr lang="en-US" sz="1600" b="1" dirty="0" smtClean="0">
                <a:solidFill>
                  <a:prstClr val="black"/>
                </a:solidFill>
                <a:ea typeface="Calibri" pitchFamily="34" charset="0"/>
                <a:cs typeface="Times New Roman" pitchFamily="18" charset="0"/>
              </a:rPr>
              <a:t>Control</a:t>
            </a:r>
          </a:p>
          <a:p>
            <a:pPr fontAlgn="base">
              <a:spcBef>
                <a:spcPct val="0"/>
              </a:spcBef>
              <a:spcAft>
                <a:spcPct val="0"/>
              </a:spcAft>
            </a:pPr>
            <a:r>
              <a:rPr lang="en-US" sz="1600" b="1" dirty="0" smtClean="0">
                <a:solidFill>
                  <a:prstClr val="black"/>
                </a:solidFill>
                <a:cs typeface="Times New Roman" pitchFamily="18" charset="0"/>
              </a:rPr>
              <a:t>Plane</a:t>
            </a:r>
            <a:endParaRPr lang="en-US" sz="4000" b="1" dirty="0" smtClean="0">
              <a:solidFill>
                <a:prstClr val="black"/>
              </a:solidFill>
            </a:endParaRPr>
          </a:p>
        </p:txBody>
      </p:sp>
      <p:sp>
        <p:nvSpPr>
          <p:cNvPr id="105" name="TextBox 104"/>
          <p:cNvSpPr txBox="1"/>
          <p:nvPr/>
        </p:nvSpPr>
        <p:spPr>
          <a:xfrm>
            <a:off x="304800" y="3581400"/>
            <a:ext cx="2133600" cy="646331"/>
          </a:xfrm>
          <a:prstGeom prst="rect">
            <a:avLst/>
          </a:prstGeom>
          <a:noFill/>
        </p:spPr>
        <p:txBody>
          <a:bodyPr wrap="square" rtlCol="0">
            <a:spAutoFit/>
          </a:bodyPr>
          <a:lstStyle/>
          <a:p>
            <a:pPr marL="342900" indent="-342900">
              <a:buAutoNum type="arabicPeriod"/>
            </a:pPr>
            <a:r>
              <a:rPr lang="en-US" b="1" u="sng" dirty="0" smtClean="0">
                <a:solidFill>
                  <a:srgbClr val="FF0000"/>
                </a:solidFill>
              </a:rPr>
              <a:t>Common</a:t>
            </a:r>
            <a:r>
              <a:rPr lang="en-US" b="1" dirty="0" smtClean="0">
                <a:solidFill>
                  <a:srgbClr val="FF0000"/>
                </a:solidFill>
              </a:rPr>
              <a:t> Flow Abstraction</a:t>
            </a:r>
          </a:p>
        </p:txBody>
      </p:sp>
      <p:sp>
        <p:nvSpPr>
          <p:cNvPr id="106" name="TextBox 105"/>
          <p:cNvSpPr txBox="1"/>
          <p:nvPr/>
        </p:nvSpPr>
        <p:spPr>
          <a:xfrm>
            <a:off x="381000" y="1334869"/>
            <a:ext cx="2133600" cy="646331"/>
          </a:xfrm>
          <a:prstGeom prst="rect">
            <a:avLst/>
          </a:prstGeom>
          <a:noFill/>
        </p:spPr>
        <p:txBody>
          <a:bodyPr wrap="square" rtlCol="0">
            <a:spAutoFit/>
          </a:bodyPr>
          <a:lstStyle/>
          <a:p>
            <a:pPr marL="342900" indent="-342900"/>
            <a:r>
              <a:rPr lang="en-US" b="1" dirty="0" smtClean="0">
                <a:solidFill>
                  <a:srgbClr val="FF0000"/>
                </a:solidFill>
              </a:rPr>
              <a:t>2.   </a:t>
            </a:r>
            <a:r>
              <a:rPr lang="en-US" b="1" u="sng" dirty="0" smtClean="0">
                <a:solidFill>
                  <a:srgbClr val="FF0000"/>
                </a:solidFill>
              </a:rPr>
              <a:t>Common</a:t>
            </a:r>
            <a:r>
              <a:rPr lang="en-US" b="1" dirty="0" smtClean="0">
                <a:solidFill>
                  <a:srgbClr val="FF0000"/>
                </a:solidFill>
              </a:rPr>
              <a:t> Map Abstraction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fade">
                                      <p:cBhvr>
                                        <p:cTn id="19" dur="1000"/>
                                        <p:tgtEl>
                                          <p:spTgt spid="10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06"/>
                                        </p:tgtEl>
                                        <p:attrNameLst>
                                          <p:attrName>style.visibility</p:attrName>
                                        </p:attrNameLst>
                                      </p:cBhvr>
                                      <p:to>
                                        <p:strVal val="visible"/>
                                      </p:to>
                                    </p:set>
                                    <p:animEffect transition="in" filter="fade">
                                      <p:cBhvr>
                                        <p:cTn id="40" dur="1000"/>
                                        <p:tgtEl>
                                          <p:spTgt spid="10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8"/>
                                        </p:tgtEl>
                                        <p:attrNameLst>
                                          <p:attrName>style.visibility</p:attrName>
                                        </p:attrNameLst>
                                      </p:cBhvr>
                                      <p:to>
                                        <p:strVal val="visible"/>
                                      </p:to>
                                    </p:set>
                                    <p:animEffect transition="in" filter="fade">
                                      <p:cBhvr>
                                        <p:cTn id="45" dur="1000"/>
                                        <p:tgtEl>
                                          <p:spTgt spid="1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9"/>
                                        </p:tgtEl>
                                        <p:attrNameLst>
                                          <p:attrName>style.visibility</p:attrName>
                                        </p:attrNameLst>
                                      </p:cBhvr>
                                      <p:to>
                                        <p:strVal val="visible"/>
                                      </p:to>
                                    </p:set>
                                    <p:animEffect transition="in" filter="fade">
                                      <p:cBhvr>
                                        <p:cTn id="48"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49" grpId="0"/>
      <p:bldP spid="103" grpId="0" animBg="1"/>
      <p:bldP spid="104" grpId="0"/>
      <p:bldP spid="105" grpId="0"/>
      <p:bldP spid="10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228600" y="0"/>
            <a:ext cx="8534400" cy="6096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latinLnBrk="1">
              <a:defRPr/>
            </a:pPr>
            <a:r>
              <a:rPr kumimoji="1" lang="en-US" sz="4000" kern="0" dirty="0" smtClean="0">
                <a:solidFill>
                  <a:srgbClr val="FFFF00"/>
                </a:solidFill>
                <a:latin typeface="Calibri"/>
                <a:cs typeface="Times New Roman" pitchFamily="18" charset="0"/>
              </a:rPr>
              <a:t>Prototype</a:t>
            </a:r>
            <a:endParaRPr kumimoji="1" lang="en-US" sz="4000" kern="0" dirty="0">
              <a:solidFill>
                <a:srgbClr val="FFFF00"/>
              </a:solidFill>
              <a:latin typeface="Calibri"/>
            </a:endParaRPr>
          </a:p>
        </p:txBody>
      </p:sp>
      <p:pic>
        <p:nvPicPr>
          <p:cNvPr id="3" name="Picture 2"/>
          <p:cNvPicPr>
            <a:picLocks noChangeAspect="1" noChangeArrowheads="1"/>
          </p:cNvPicPr>
          <p:nvPr/>
        </p:nvPicPr>
        <p:blipFill>
          <a:blip r:embed="rId2" cstate="print"/>
          <a:srcRect/>
          <a:stretch>
            <a:fillRect/>
          </a:stretch>
        </p:blipFill>
        <p:spPr bwMode="auto">
          <a:xfrm>
            <a:off x="609600" y="609600"/>
            <a:ext cx="8077200" cy="60579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1C256F2-8016-4B24-AF78-7FA03D20BBBE}" type="slidenum">
              <a:rPr lang="en-US" smtClean="0">
                <a:solidFill>
                  <a:prstClr val="white">
                    <a:tint val="75000"/>
                  </a:prstClr>
                </a:solidFill>
              </a:rPr>
              <a:pPr/>
              <a:t>17</a:t>
            </a:fld>
            <a:endParaRPr lang="en-US">
              <a:solidFill>
                <a:prstClr val="white">
                  <a:tint val="75000"/>
                </a:prstClr>
              </a:solidFill>
            </a:endParaRPr>
          </a:p>
        </p:txBody>
      </p:sp>
      <p:sp>
        <p:nvSpPr>
          <p:cNvPr id="5" name="Text Box 23"/>
          <p:cNvSpPr txBox="1">
            <a:spLocks noChangeArrowheads="1"/>
          </p:cNvSpPr>
          <p:nvPr/>
        </p:nvSpPr>
        <p:spPr bwMode="auto">
          <a:xfrm>
            <a:off x="2514600" y="3733800"/>
            <a:ext cx="5596774" cy="2819400"/>
          </a:xfrm>
          <a:prstGeom prst="rect">
            <a:avLst/>
          </a:prstGeom>
          <a:solidFill>
            <a:srgbClr val="FFFFFF">
              <a:alpha val="0"/>
            </a:srgbClr>
          </a:solidFill>
          <a:ln w="57150">
            <a:solidFill>
              <a:srgbClr val="FF0000"/>
            </a:solidFill>
            <a:prstDash val="dash"/>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smtClean="0">
              <a:solidFill>
                <a:srgbClr val="FFFF00"/>
              </a:solidFill>
              <a:ea typeface="Calibri" pitchFamily="34" charset="0"/>
              <a:cs typeface="Times New Roman" pitchFamily="18" charset="0"/>
            </a:endParaRPr>
          </a:p>
          <a:p>
            <a:pPr fontAlgn="base">
              <a:spcBef>
                <a:spcPct val="0"/>
              </a:spcBef>
              <a:spcAft>
                <a:spcPct val="0"/>
              </a:spcAft>
            </a:pPr>
            <a:endParaRPr lang="en-US" sz="2400" b="1" dirty="0" smtClean="0">
              <a:solidFill>
                <a:srgbClr val="FFFF00"/>
              </a:solidFill>
              <a:ea typeface="Calibri" pitchFamily="34" charset="0"/>
              <a:cs typeface="Times New Roman" pitchFamily="18" charset="0"/>
            </a:endParaRPr>
          </a:p>
          <a:p>
            <a:pPr fontAlgn="base">
              <a:spcBef>
                <a:spcPct val="0"/>
              </a:spcBef>
              <a:spcAft>
                <a:spcPct val="0"/>
              </a:spcAft>
            </a:pPr>
            <a:endParaRPr lang="en-US" sz="2400" b="1" dirty="0" smtClean="0">
              <a:solidFill>
                <a:srgbClr val="FFFF00"/>
              </a:solidFill>
              <a:ea typeface="Calibri" pitchFamily="34" charset="0"/>
              <a:cs typeface="Times New Roman" pitchFamily="18" charset="0"/>
            </a:endParaRPr>
          </a:p>
          <a:p>
            <a:pPr fontAlgn="base">
              <a:spcBef>
                <a:spcPct val="0"/>
              </a:spcBef>
              <a:spcAft>
                <a:spcPct val="0"/>
              </a:spcAft>
            </a:pPr>
            <a:endParaRPr lang="en-US" sz="2400" b="1" dirty="0" smtClean="0">
              <a:solidFill>
                <a:srgbClr val="FFFF00"/>
              </a:solidFill>
              <a:ea typeface="Calibri" pitchFamily="34" charset="0"/>
              <a:cs typeface="Times New Roman" pitchFamily="18" charset="0"/>
            </a:endParaRPr>
          </a:p>
          <a:p>
            <a:pPr fontAlgn="base">
              <a:spcBef>
                <a:spcPct val="0"/>
              </a:spcBef>
              <a:spcAft>
                <a:spcPct val="0"/>
              </a:spcAft>
            </a:pPr>
            <a:endParaRPr lang="en-US" sz="2400" b="1" dirty="0" smtClean="0">
              <a:solidFill>
                <a:srgbClr val="FFFF00"/>
              </a:solidFill>
              <a:ea typeface="Calibri" pitchFamily="34" charset="0"/>
              <a:cs typeface="Times New Roman" pitchFamily="18" charset="0"/>
            </a:endParaRPr>
          </a:p>
          <a:p>
            <a:pPr fontAlgn="base">
              <a:spcBef>
                <a:spcPct val="0"/>
              </a:spcBef>
              <a:spcAft>
                <a:spcPct val="0"/>
              </a:spcAft>
            </a:pPr>
            <a:endParaRPr lang="en-US" sz="2400" b="1" dirty="0" smtClean="0">
              <a:solidFill>
                <a:srgbClr val="FFFF00"/>
              </a:solidFill>
              <a:ea typeface="Calibri" pitchFamily="34" charset="0"/>
              <a:cs typeface="Times New Roman" pitchFamily="18" charset="0"/>
            </a:endParaRPr>
          </a:p>
          <a:p>
            <a:pPr fontAlgn="base">
              <a:spcBef>
                <a:spcPct val="0"/>
              </a:spcBef>
              <a:spcAft>
                <a:spcPct val="0"/>
              </a:spcAft>
            </a:pPr>
            <a:r>
              <a:rPr lang="en-US" sz="2400" b="1" dirty="0" smtClean="0">
                <a:solidFill>
                  <a:srgbClr val="FFFF00"/>
                </a:solidFill>
                <a:ea typeface="Calibri" pitchFamily="34" charset="0"/>
                <a:cs typeface="Times New Roman" pitchFamily="18" charset="0"/>
              </a:rPr>
              <a:t>Hybrid Packet-Circuit Switches</a:t>
            </a:r>
            <a:endParaRPr lang="en-US" sz="4000" dirty="0" smtClean="0">
              <a:solidFill>
                <a:srgbClr val="FFFF00"/>
              </a:solidFill>
              <a:latin typeface="Arial" pitchFamily="34" charset="0"/>
              <a:cs typeface="Arial" pitchFamily="34" charset="0"/>
            </a:endParaRPr>
          </a:p>
        </p:txBody>
      </p:sp>
      <p:sp>
        <p:nvSpPr>
          <p:cNvPr id="6" name="Text Box 23"/>
          <p:cNvSpPr txBox="1">
            <a:spLocks noChangeArrowheads="1"/>
          </p:cNvSpPr>
          <p:nvPr/>
        </p:nvSpPr>
        <p:spPr bwMode="auto">
          <a:xfrm>
            <a:off x="685800" y="1524000"/>
            <a:ext cx="2438400" cy="990600"/>
          </a:xfrm>
          <a:prstGeom prst="rect">
            <a:avLst/>
          </a:prstGeom>
          <a:solidFill>
            <a:srgbClr val="FFFFFF">
              <a:alpha val="0"/>
            </a:srgbClr>
          </a:solidFill>
          <a:ln w="57150">
            <a:solidFill>
              <a:srgbClr val="FF0000"/>
            </a:solidFill>
            <a:prstDash val="dash"/>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smtClean="0">
              <a:solidFill>
                <a:srgbClr val="FFFF00"/>
              </a:solidFill>
              <a:ea typeface="Calibri" pitchFamily="34" charset="0"/>
              <a:cs typeface="Times New Roman" pitchFamily="18" charset="0"/>
            </a:endParaRPr>
          </a:p>
          <a:p>
            <a:pPr fontAlgn="base">
              <a:spcBef>
                <a:spcPct val="0"/>
              </a:spcBef>
              <a:spcAft>
                <a:spcPct val="0"/>
              </a:spcAft>
            </a:pPr>
            <a:r>
              <a:rPr lang="en-US" sz="2400" b="1" dirty="0" smtClean="0">
                <a:solidFill>
                  <a:srgbClr val="FFFF00"/>
                </a:solidFill>
                <a:ea typeface="Calibri" pitchFamily="34" charset="0"/>
                <a:cs typeface="Times New Roman" pitchFamily="18" charset="0"/>
              </a:rPr>
              <a:t>Packet switches</a:t>
            </a:r>
            <a:endParaRPr lang="en-US" sz="4000" dirty="0" smtClean="0">
              <a:solidFill>
                <a:srgbClr val="FFFF00"/>
              </a:solidFill>
              <a:latin typeface="Arial" pitchFamily="34" charset="0"/>
              <a:cs typeface="Arial" pitchFamily="34" charset="0"/>
            </a:endParaRPr>
          </a:p>
        </p:txBody>
      </p:sp>
      <p:sp>
        <p:nvSpPr>
          <p:cNvPr id="7" name="Text Box 23"/>
          <p:cNvSpPr txBox="1">
            <a:spLocks noChangeArrowheads="1"/>
          </p:cNvSpPr>
          <p:nvPr/>
        </p:nvSpPr>
        <p:spPr bwMode="auto">
          <a:xfrm>
            <a:off x="685800" y="2895600"/>
            <a:ext cx="762000" cy="2514600"/>
          </a:xfrm>
          <a:prstGeom prst="rect">
            <a:avLst/>
          </a:prstGeom>
          <a:solidFill>
            <a:srgbClr val="FFFFFF">
              <a:alpha val="0"/>
            </a:srgbClr>
          </a:solidFill>
          <a:ln w="57150">
            <a:solidFill>
              <a:srgbClr val="FF0000"/>
            </a:solidFill>
            <a:prstDash val="dash"/>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smtClean="0">
              <a:solidFill>
                <a:srgbClr val="FFFF00"/>
              </a:solidFill>
              <a:latin typeface="Arial" pitchFamily="34" charset="0"/>
              <a:cs typeface="Arial" pitchFamily="34" charset="0"/>
            </a:endParaRPr>
          </a:p>
          <a:p>
            <a:pPr fontAlgn="base">
              <a:spcBef>
                <a:spcPct val="0"/>
              </a:spcBef>
              <a:spcAft>
                <a:spcPct val="0"/>
              </a:spcAft>
            </a:pPr>
            <a:endParaRPr lang="en-US" sz="2400" b="1" dirty="0" smtClean="0">
              <a:solidFill>
                <a:srgbClr val="FFFF00"/>
              </a:solidFill>
              <a:latin typeface="Arial" pitchFamily="34" charset="0"/>
              <a:cs typeface="Arial" pitchFamily="34" charset="0"/>
            </a:endParaRPr>
          </a:p>
          <a:p>
            <a:pPr fontAlgn="base">
              <a:spcBef>
                <a:spcPct val="0"/>
              </a:spcBef>
              <a:spcAft>
                <a:spcPct val="0"/>
              </a:spcAft>
            </a:pPr>
            <a:endParaRPr lang="en-US" sz="2400" b="1" dirty="0" smtClean="0">
              <a:solidFill>
                <a:srgbClr val="FFFF00"/>
              </a:solidFill>
              <a:latin typeface="Arial" pitchFamily="34" charset="0"/>
              <a:cs typeface="Arial" pitchFamily="34" charset="0"/>
            </a:endParaRPr>
          </a:p>
          <a:p>
            <a:pPr fontAlgn="base">
              <a:spcBef>
                <a:spcPct val="0"/>
              </a:spcBef>
              <a:spcAft>
                <a:spcPct val="0"/>
              </a:spcAft>
            </a:pPr>
            <a:endParaRPr lang="en-US" sz="2400" b="1" dirty="0" smtClean="0">
              <a:solidFill>
                <a:srgbClr val="FFFF00"/>
              </a:solidFill>
              <a:latin typeface="Arial" pitchFamily="34" charset="0"/>
              <a:cs typeface="Arial" pitchFamily="34" charset="0"/>
            </a:endParaRPr>
          </a:p>
          <a:p>
            <a:pPr fontAlgn="base">
              <a:spcBef>
                <a:spcPct val="0"/>
              </a:spcBef>
              <a:spcAft>
                <a:spcPct val="0"/>
              </a:spcAft>
            </a:pPr>
            <a:endParaRPr lang="en-US" sz="2400" b="1" dirty="0" smtClean="0">
              <a:solidFill>
                <a:srgbClr val="FFFF00"/>
              </a:solidFill>
              <a:latin typeface="Arial" pitchFamily="34" charset="0"/>
              <a:cs typeface="Arial" pitchFamily="34" charset="0"/>
            </a:endParaRPr>
          </a:p>
          <a:p>
            <a:pPr fontAlgn="base">
              <a:spcBef>
                <a:spcPct val="0"/>
              </a:spcBef>
              <a:spcAft>
                <a:spcPct val="0"/>
              </a:spcAft>
            </a:pPr>
            <a:r>
              <a:rPr lang="en-US" sz="2400" b="1" dirty="0" smtClean="0">
                <a:solidFill>
                  <a:srgbClr val="FFFF00"/>
                </a:solidFill>
                <a:latin typeface="Arial" pitchFamily="34" charset="0"/>
                <a:cs typeface="Arial" pitchFamily="34" charset="0"/>
              </a:rPr>
              <a:t>NOX</a:t>
            </a:r>
          </a:p>
          <a:p>
            <a:pPr fontAlgn="base">
              <a:spcBef>
                <a:spcPct val="0"/>
              </a:spcBef>
              <a:spcAft>
                <a:spcPct val="0"/>
              </a:spcAft>
            </a:pPr>
            <a:endParaRPr lang="en-US" sz="2400" b="1" dirty="0" smtClean="0">
              <a:solidFill>
                <a:srgbClr val="FFFF00"/>
              </a:solidFill>
              <a:latin typeface="Arial" pitchFamily="34" charset="0"/>
              <a:cs typeface="Arial" pitchFamily="34" charset="0"/>
            </a:endParaRPr>
          </a:p>
          <a:p>
            <a:pPr fontAlgn="base">
              <a:spcBef>
                <a:spcPct val="0"/>
              </a:spcBef>
              <a:spcAft>
                <a:spcPct val="0"/>
              </a:spcAft>
            </a:pPr>
            <a:endParaRPr lang="en-US" sz="2400" b="1" dirty="0" smtClean="0">
              <a:solidFill>
                <a:srgbClr val="FFFF00"/>
              </a:solidFill>
              <a:latin typeface="Arial" pitchFamily="34" charset="0"/>
              <a:cs typeface="Arial" pitchFamily="34" charset="0"/>
            </a:endParaRPr>
          </a:p>
          <a:p>
            <a:pPr fontAlgn="base">
              <a:spcBef>
                <a:spcPct val="0"/>
              </a:spcBef>
              <a:spcAft>
                <a:spcPct val="0"/>
              </a:spcAft>
            </a:pPr>
            <a:endParaRPr lang="en-US" sz="2400" b="1" dirty="0" smtClean="0">
              <a:solidFill>
                <a:srgbClr val="FFFF00"/>
              </a:solidFill>
              <a:latin typeface="Arial" pitchFamily="34" charset="0"/>
              <a:cs typeface="Arial" pitchFamily="34" charset="0"/>
            </a:endParaRPr>
          </a:p>
          <a:p>
            <a:pPr fontAlgn="base">
              <a:spcBef>
                <a:spcPct val="0"/>
              </a:spcBef>
              <a:spcAft>
                <a:spcPct val="0"/>
              </a:spcAft>
            </a:pPr>
            <a:endParaRPr lang="en-US" sz="2400" b="1" dirty="0" smtClean="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228600" y="0"/>
            <a:ext cx="8534400" cy="6096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latinLnBrk="1">
              <a:defRPr/>
            </a:pPr>
            <a:r>
              <a:rPr kumimoji="1" lang="en-US" sz="4000" kern="0" dirty="0" smtClean="0">
                <a:solidFill>
                  <a:srgbClr val="FFFF00"/>
                </a:solidFill>
                <a:latin typeface="Calibri"/>
              </a:rPr>
              <a:t>Prototype </a:t>
            </a:r>
            <a:r>
              <a:rPr kumimoji="1" lang="en-US" sz="4000" kern="0" dirty="0" smtClean="0">
                <a:solidFill>
                  <a:srgbClr val="FFFF00"/>
                </a:solidFill>
                <a:latin typeface="Times New Roman" pitchFamily="18" charset="0"/>
                <a:cs typeface="Times New Roman" pitchFamily="18" charset="0"/>
              </a:rPr>
              <a:t>– </a:t>
            </a:r>
            <a:r>
              <a:rPr kumimoji="1" lang="en-US" sz="4000" kern="0" dirty="0" smtClean="0">
                <a:solidFill>
                  <a:srgbClr val="FFFF00"/>
                </a:solidFill>
                <a:latin typeface="Calibri"/>
                <a:cs typeface="Times New Roman" pitchFamily="18" charset="0"/>
              </a:rPr>
              <a:t>Emulated WAN</a:t>
            </a:r>
            <a:endParaRPr kumimoji="1" lang="en-US" sz="4000" kern="0" dirty="0">
              <a:solidFill>
                <a:srgbClr val="FFFF00"/>
              </a:solidFill>
              <a:latin typeface="Calibri"/>
            </a:endParaRPr>
          </a:p>
        </p:txBody>
      </p:sp>
      <p:sp>
        <p:nvSpPr>
          <p:cNvPr id="118" name="Rectangle 12"/>
          <p:cNvSpPr>
            <a:spLocks/>
          </p:cNvSpPr>
          <p:nvPr/>
        </p:nvSpPr>
        <p:spPr bwMode="auto">
          <a:xfrm>
            <a:off x="584141" y="-76200"/>
            <a:ext cx="7920170" cy="1505715"/>
          </a:xfrm>
          <a:prstGeom prst="rect">
            <a:avLst/>
          </a:prstGeom>
          <a:noFill/>
          <a:ln w="12700">
            <a:noFill/>
            <a:miter lim="800000"/>
            <a:headEnd/>
            <a:tailEnd/>
          </a:ln>
        </p:spPr>
        <p:txBody>
          <a:bodyPr lIns="38100" tIns="38100" rIns="86978" bIns="38100"/>
          <a:lstStyle/>
          <a:p>
            <a:pPr marL="9525" algn="ctr">
              <a:defRPr/>
            </a:pPr>
            <a:endParaRPr lang="en-US" sz="7200" kern="0">
              <a:solidFill>
                <a:sysClr val="windowText" lastClr="000000"/>
              </a:solidFill>
              <a:cs typeface="Arial" charset="0"/>
            </a:endParaRPr>
          </a:p>
        </p:txBody>
      </p:sp>
      <p:sp>
        <p:nvSpPr>
          <p:cNvPr id="119" name="AutoShape 19"/>
          <p:cNvSpPr>
            <a:spLocks/>
          </p:cNvSpPr>
          <p:nvPr/>
        </p:nvSpPr>
        <p:spPr bwMode="auto">
          <a:xfrm>
            <a:off x="76200" y="609601"/>
            <a:ext cx="8989404" cy="6190798"/>
          </a:xfrm>
          <a:prstGeom prst="roundRect">
            <a:avLst>
              <a:gd name="adj" fmla="val 7181"/>
            </a:avLst>
          </a:prstGeom>
          <a:solidFill>
            <a:srgbClr val="FFFFFF"/>
          </a:solidFill>
          <a:ln w="9525">
            <a:solidFill>
              <a:srgbClr val="800000"/>
            </a:solidFill>
            <a:round/>
            <a:headEnd/>
            <a:tailEnd/>
          </a:ln>
        </p:spPr>
        <p:txBody>
          <a:bodyPr lIns="0" tIns="0" rIns="0" bIns="0"/>
          <a:lstStyle/>
          <a:p>
            <a:pPr>
              <a:defRPr/>
            </a:pPr>
            <a:endParaRPr lang="en-US" kern="0">
              <a:solidFill>
                <a:sysClr val="windowText" lastClr="000000"/>
              </a:solidFill>
            </a:endParaRPr>
          </a:p>
        </p:txBody>
      </p:sp>
      <p:sp>
        <p:nvSpPr>
          <p:cNvPr id="120" name="Rectangle 20"/>
          <p:cNvSpPr>
            <a:spLocks/>
          </p:cNvSpPr>
          <p:nvPr/>
        </p:nvSpPr>
        <p:spPr bwMode="auto">
          <a:xfrm>
            <a:off x="626605" y="854630"/>
            <a:ext cx="7888594" cy="5665594"/>
          </a:xfrm>
          <a:prstGeom prst="rect">
            <a:avLst/>
          </a:prstGeom>
          <a:noFill/>
          <a:ln w="12700">
            <a:noFill/>
            <a:miter lim="800000"/>
            <a:headEnd/>
            <a:tailEnd/>
          </a:ln>
        </p:spPr>
        <p:txBody>
          <a:bodyPr lIns="38100" tIns="38100" rIns="86978" bIns="38100"/>
          <a:lstStyle/>
          <a:p>
            <a:pPr marL="9525" algn="ctr">
              <a:defRPr/>
            </a:pPr>
            <a:endParaRPr lang="en-US" sz="7200" kern="0">
              <a:solidFill>
                <a:sysClr val="windowText" lastClr="000000"/>
              </a:solidFill>
              <a:cs typeface="Arial" charset="0"/>
            </a:endParaRPr>
          </a:p>
        </p:txBody>
      </p:sp>
      <p:sp>
        <p:nvSpPr>
          <p:cNvPr id="121" name="Cloud 120"/>
          <p:cNvSpPr/>
          <p:nvPr/>
        </p:nvSpPr>
        <p:spPr>
          <a:xfrm>
            <a:off x="128464" y="2127307"/>
            <a:ext cx="2639331" cy="1712762"/>
          </a:xfrm>
          <a:prstGeom prst="cloud">
            <a:avLst/>
          </a:prstGeom>
          <a:solidFill>
            <a:srgbClr val="4F81BD">
              <a:alpha val="20000"/>
            </a:srgbClr>
          </a:solidFill>
          <a:ln w="25400" cap="flat" cmpd="sng" algn="ctr">
            <a:solidFill>
              <a:srgbClr val="4F81BD">
                <a:shade val="50000"/>
              </a:srgbClr>
            </a:solidFill>
            <a:prstDash val="solid"/>
          </a:ln>
          <a:effectLst/>
        </p:spPr>
        <p:txBody>
          <a:bodyPr rtlCol="0" anchor="ctr"/>
          <a:lstStyle/>
          <a:p>
            <a:pPr algn="ctr">
              <a:defRPr/>
            </a:pPr>
            <a:endParaRPr lang="en-US" kern="0">
              <a:solidFill>
                <a:sysClr val="window" lastClr="FFFFFF"/>
              </a:solidFill>
            </a:endParaRPr>
          </a:p>
        </p:txBody>
      </p:sp>
      <p:sp>
        <p:nvSpPr>
          <p:cNvPr id="122" name="Cloud 121"/>
          <p:cNvSpPr/>
          <p:nvPr/>
        </p:nvSpPr>
        <p:spPr>
          <a:xfrm>
            <a:off x="6896649" y="1323789"/>
            <a:ext cx="2116691" cy="1818488"/>
          </a:xfrm>
          <a:prstGeom prst="cloud">
            <a:avLst/>
          </a:prstGeom>
          <a:solidFill>
            <a:srgbClr val="C00000">
              <a:alpha val="20000"/>
            </a:srgbClr>
          </a:solidFill>
          <a:ln w="25400" cap="flat" cmpd="sng" algn="ctr">
            <a:solidFill>
              <a:srgbClr val="4F81BD">
                <a:shade val="50000"/>
              </a:srgbClr>
            </a:solidFill>
            <a:prstDash val="solid"/>
          </a:ln>
          <a:effectLst/>
        </p:spPr>
        <p:txBody>
          <a:bodyPr rtlCol="0" anchor="ctr"/>
          <a:lstStyle/>
          <a:p>
            <a:pPr algn="ctr">
              <a:defRPr/>
            </a:pPr>
            <a:endParaRPr lang="en-US" kern="0">
              <a:solidFill>
                <a:sysClr val="window" lastClr="FFFFFF"/>
              </a:solidFill>
            </a:endParaRPr>
          </a:p>
        </p:txBody>
      </p:sp>
      <p:sp>
        <p:nvSpPr>
          <p:cNvPr id="123" name="Cloud 122"/>
          <p:cNvSpPr/>
          <p:nvPr/>
        </p:nvSpPr>
        <p:spPr>
          <a:xfrm>
            <a:off x="4387978" y="5362524"/>
            <a:ext cx="3188103" cy="1332148"/>
          </a:xfrm>
          <a:prstGeom prst="cloud">
            <a:avLst/>
          </a:prstGeom>
          <a:solidFill>
            <a:srgbClr val="92D050">
              <a:alpha val="20000"/>
            </a:srgbClr>
          </a:solidFill>
          <a:ln w="25400" cap="flat" cmpd="sng" algn="ctr">
            <a:solidFill>
              <a:srgbClr val="4F81BD">
                <a:shade val="50000"/>
              </a:srgbClr>
            </a:solidFill>
            <a:prstDash val="solid"/>
          </a:ln>
          <a:effectLst/>
        </p:spPr>
        <p:txBody>
          <a:bodyPr rtlCol="0" anchor="ctr"/>
          <a:lstStyle/>
          <a:p>
            <a:pPr algn="ctr">
              <a:defRPr/>
            </a:pPr>
            <a:endParaRPr lang="en-US" kern="0">
              <a:solidFill>
                <a:sysClr val="window" lastClr="FFFFFF"/>
              </a:solidFill>
            </a:endParaRPr>
          </a:p>
        </p:txBody>
      </p:sp>
      <p:sp>
        <p:nvSpPr>
          <p:cNvPr id="133" name="TextBox 132"/>
          <p:cNvSpPr txBox="1"/>
          <p:nvPr/>
        </p:nvSpPr>
        <p:spPr>
          <a:xfrm>
            <a:off x="285256" y="2674439"/>
            <a:ext cx="1384995" cy="620853"/>
          </a:xfrm>
          <a:prstGeom prst="rect">
            <a:avLst/>
          </a:prstGeom>
          <a:noFill/>
        </p:spPr>
        <p:txBody>
          <a:bodyPr wrap="square" rtlCol="0">
            <a:spAutoFit/>
          </a:bodyPr>
          <a:lstStyle/>
          <a:p>
            <a:pPr>
              <a:defRPr/>
            </a:pPr>
            <a:r>
              <a:rPr lang="en-US" sz="1600" b="1" kern="0" dirty="0" smtClean="0">
                <a:solidFill>
                  <a:sysClr val="windowText" lastClr="000000"/>
                </a:solidFill>
              </a:rPr>
              <a:t>SAN</a:t>
            </a:r>
          </a:p>
          <a:p>
            <a:pPr>
              <a:defRPr/>
            </a:pPr>
            <a:r>
              <a:rPr lang="en-US" sz="1600" b="1" kern="0" dirty="0" smtClean="0">
                <a:solidFill>
                  <a:sysClr val="windowText" lastClr="000000"/>
                </a:solidFill>
              </a:rPr>
              <a:t>FRANCISCO</a:t>
            </a:r>
            <a:endParaRPr lang="en-US" sz="1600" b="1" kern="0" dirty="0">
              <a:solidFill>
                <a:sysClr val="windowText" lastClr="000000"/>
              </a:solidFill>
            </a:endParaRPr>
          </a:p>
        </p:txBody>
      </p:sp>
      <p:sp>
        <p:nvSpPr>
          <p:cNvPr id="134" name="TextBox 133"/>
          <p:cNvSpPr txBox="1"/>
          <p:nvPr/>
        </p:nvSpPr>
        <p:spPr>
          <a:xfrm>
            <a:off x="5511654" y="6153189"/>
            <a:ext cx="1384995" cy="359441"/>
          </a:xfrm>
          <a:prstGeom prst="rect">
            <a:avLst/>
          </a:prstGeom>
          <a:noFill/>
        </p:spPr>
        <p:txBody>
          <a:bodyPr wrap="square" rtlCol="0">
            <a:spAutoFit/>
          </a:bodyPr>
          <a:lstStyle/>
          <a:p>
            <a:pPr>
              <a:defRPr/>
            </a:pPr>
            <a:r>
              <a:rPr lang="en-US" sz="1600" b="1" kern="0" dirty="0" smtClean="0">
                <a:solidFill>
                  <a:sysClr val="windowText" lastClr="000000"/>
                </a:solidFill>
              </a:rPr>
              <a:t>HOUSTON</a:t>
            </a:r>
            <a:endParaRPr lang="en-US" sz="2800" b="1" kern="0" dirty="0">
              <a:solidFill>
                <a:sysClr val="windowText" lastClr="000000"/>
              </a:solidFill>
            </a:endParaRPr>
          </a:p>
        </p:txBody>
      </p:sp>
      <p:sp>
        <p:nvSpPr>
          <p:cNvPr id="135" name="TextBox 134"/>
          <p:cNvSpPr txBox="1"/>
          <p:nvPr/>
        </p:nvSpPr>
        <p:spPr>
          <a:xfrm>
            <a:off x="7811269" y="2027230"/>
            <a:ext cx="1332731" cy="359441"/>
          </a:xfrm>
          <a:prstGeom prst="rect">
            <a:avLst/>
          </a:prstGeom>
          <a:noFill/>
        </p:spPr>
        <p:txBody>
          <a:bodyPr wrap="square" rtlCol="0">
            <a:spAutoFit/>
          </a:bodyPr>
          <a:lstStyle/>
          <a:p>
            <a:pPr>
              <a:defRPr/>
            </a:pPr>
            <a:r>
              <a:rPr lang="en-US" sz="1600" b="1" kern="0" dirty="0" smtClean="0">
                <a:solidFill>
                  <a:sysClr val="windowText" lastClr="000000"/>
                </a:solidFill>
              </a:rPr>
              <a:t>NEW YORK</a:t>
            </a:r>
            <a:endParaRPr lang="en-US" sz="1600" b="1" kern="0" dirty="0">
              <a:solidFill>
                <a:sysClr val="windowText" lastClr="000000"/>
              </a:solidFill>
            </a:endParaRPr>
          </a:p>
        </p:txBody>
      </p:sp>
      <p:sp>
        <p:nvSpPr>
          <p:cNvPr id="136" name="Freeform 135"/>
          <p:cNvSpPr/>
          <p:nvPr/>
        </p:nvSpPr>
        <p:spPr>
          <a:xfrm>
            <a:off x="1981200" y="2286000"/>
            <a:ext cx="5958093" cy="3510105"/>
          </a:xfrm>
          <a:custGeom>
            <a:avLst/>
            <a:gdLst>
              <a:gd name="connsiteX0" fmla="*/ 787758 w 6731358"/>
              <a:gd name="connsiteY0" fmla="*/ 3146738 h 4179195"/>
              <a:gd name="connsiteX1" fmla="*/ 79420 w 6731358"/>
              <a:gd name="connsiteY1" fmla="*/ 2425522 h 4179195"/>
              <a:gd name="connsiteX2" fmla="*/ 311240 w 6731358"/>
              <a:gd name="connsiteY2" fmla="*/ 1549758 h 4179195"/>
              <a:gd name="connsiteX3" fmla="*/ 53662 w 6731358"/>
              <a:gd name="connsiteY3" fmla="*/ 725510 h 4179195"/>
              <a:gd name="connsiteX4" fmla="*/ 427150 w 6731358"/>
              <a:gd name="connsiteY4" fmla="*/ 107324 h 4179195"/>
              <a:gd name="connsiteX5" fmla="*/ 903668 w 6731358"/>
              <a:gd name="connsiteY5" fmla="*/ 81567 h 4179195"/>
              <a:gd name="connsiteX6" fmla="*/ 2603679 w 6731358"/>
              <a:gd name="connsiteY6" fmla="*/ 352023 h 4179195"/>
              <a:gd name="connsiteX7" fmla="*/ 4393843 w 6731358"/>
              <a:gd name="connsiteY7" fmla="*/ 133082 h 4179195"/>
              <a:gd name="connsiteX8" fmla="*/ 5578699 w 6731358"/>
              <a:gd name="connsiteY8" fmla="*/ 210355 h 4179195"/>
              <a:gd name="connsiteX9" fmla="*/ 6570372 w 6731358"/>
              <a:gd name="connsiteY9" fmla="*/ 1008845 h 4179195"/>
              <a:gd name="connsiteX10" fmla="*/ 6544614 w 6731358"/>
              <a:gd name="connsiteY10" fmla="*/ 2528553 h 4179195"/>
              <a:gd name="connsiteX11" fmla="*/ 6274158 w 6731358"/>
              <a:gd name="connsiteY11" fmla="*/ 3481589 h 4179195"/>
              <a:gd name="connsiteX12" fmla="*/ 5655972 w 6731358"/>
              <a:gd name="connsiteY12" fmla="*/ 4048260 h 4179195"/>
              <a:gd name="connsiteX13" fmla="*/ 4316569 w 6731358"/>
              <a:gd name="connsiteY13" fmla="*/ 4164169 h 4179195"/>
              <a:gd name="connsiteX14" fmla="*/ 3582474 w 6731358"/>
              <a:gd name="connsiteY14" fmla="*/ 3958107 h 4179195"/>
              <a:gd name="connsiteX15" fmla="*/ 2668074 w 6731358"/>
              <a:gd name="connsiteY15" fmla="*/ 4112654 h 4179195"/>
              <a:gd name="connsiteX16" fmla="*/ 1367307 w 6731358"/>
              <a:gd name="connsiteY16" fmla="*/ 3906592 h 4179195"/>
              <a:gd name="connsiteX17" fmla="*/ 787758 w 6731358"/>
              <a:gd name="connsiteY17" fmla="*/ 3146738 h 41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31358" h="4179195">
                <a:moveTo>
                  <a:pt x="787758" y="3146738"/>
                </a:moveTo>
                <a:cubicBezTo>
                  <a:pt x="573110" y="2899893"/>
                  <a:pt x="158840" y="2691685"/>
                  <a:pt x="79420" y="2425522"/>
                </a:cubicBezTo>
                <a:cubicBezTo>
                  <a:pt x="0" y="2159359"/>
                  <a:pt x="315533" y="1833093"/>
                  <a:pt x="311240" y="1549758"/>
                </a:cubicBezTo>
                <a:cubicBezTo>
                  <a:pt x="306947" y="1266423"/>
                  <a:pt x="34344" y="965916"/>
                  <a:pt x="53662" y="725510"/>
                </a:cubicBezTo>
                <a:cubicBezTo>
                  <a:pt x="72980" y="485104"/>
                  <a:pt x="285482" y="214648"/>
                  <a:pt x="427150" y="107324"/>
                </a:cubicBezTo>
                <a:cubicBezTo>
                  <a:pt x="568818" y="0"/>
                  <a:pt x="540913" y="40784"/>
                  <a:pt x="903668" y="81567"/>
                </a:cubicBezTo>
                <a:cubicBezTo>
                  <a:pt x="1266423" y="122350"/>
                  <a:pt x="2021983" y="343437"/>
                  <a:pt x="2603679" y="352023"/>
                </a:cubicBezTo>
                <a:cubicBezTo>
                  <a:pt x="3185375" y="360609"/>
                  <a:pt x="3898006" y="156693"/>
                  <a:pt x="4393843" y="133082"/>
                </a:cubicBezTo>
                <a:cubicBezTo>
                  <a:pt x="4889680" y="109471"/>
                  <a:pt x="5215944" y="64395"/>
                  <a:pt x="5578699" y="210355"/>
                </a:cubicBezTo>
                <a:cubicBezTo>
                  <a:pt x="5941454" y="356315"/>
                  <a:pt x="6409386" y="622479"/>
                  <a:pt x="6570372" y="1008845"/>
                </a:cubicBezTo>
                <a:cubicBezTo>
                  <a:pt x="6731358" y="1395211"/>
                  <a:pt x="6593983" y="2116429"/>
                  <a:pt x="6544614" y="2528553"/>
                </a:cubicBezTo>
                <a:cubicBezTo>
                  <a:pt x="6495245" y="2940677"/>
                  <a:pt x="6422265" y="3228305"/>
                  <a:pt x="6274158" y="3481589"/>
                </a:cubicBezTo>
                <a:cubicBezTo>
                  <a:pt x="6126051" y="3734873"/>
                  <a:pt x="5982237" y="3934497"/>
                  <a:pt x="5655972" y="4048260"/>
                </a:cubicBezTo>
                <a:cubicBezTo>
                  <a:pt x="5329707" y="4162023"/>
                  <a:pt x="4662152" y="4179195"/>
                  <a:pt x="4316569" y="4164169"/>
                </a:cubicBezTo>
                <a:cubicBezTo>
                  <a:pt x="3970986" y="4149143"/>
                  <a:pt x="3857223" y="3966693"/>
                  <a:pt x="3582474" y="3958107"/>
                </a:cubicBezTo>
                <a:cubicBezTo>
                  <a:pt x="3307725" y="3949521"/>
                  <a:pt x="3037268" y="4121240"/>
                  <a:pt x="2668074" y="4112654"/>
                </a:cubicBezTo>
                <a:cubicBezTo>
                  <a:pt x="2298880" y="4104068"/>
                  <a:pt x="1684986" y="4069724"/>
                  <a:pt x="1367307" y="3906592"/>
                </a:cubicBezTo>
                <a:cubicBezTo>
                  <a:pt x="1049628" y="3743460"/>
                  <a:pt x="1002406" y="3393583"/>
                  <a:pt x="787758" y="3146738"/>
                </a:cubicBezTo>
                <a:close/>
              </a:path>
            </a:pathLst>
          </a:custGeom>
          <a:solidFill>
            <a:srgbClr val="E3E818">
              <a:alpha val="21176"/>
            </a:srgbClr>
          </a:solidFill>
          <a:ln w="9525" cap="flat" cmpd="sng" algn="ctr">
            <a:solidFill>
              <a:srgbClr val="4F81BD">
                <a:shade val="50000"/>
              </a:srgbClr>
            </a:solidFill>
            <a:prstDash val="solid"/>
          </a:ln>
          <a:effectLst/>
        </p:spPr>
        <p:txBody>
          <a:bodyPr rtlCol="0" anchor="ctr"/>
          <a:lstStyle/>
          <a:p>
            <a:pPr algn="ctr">
              <a:defRPr/>
            </a:pPr>
            <a:endParaRPr lang="en-US" kern="0">
              <a:solidFill>
                <a:sysClr val="window" lastClr="FFFFFF"/>
              </a:solidFill>
            </a:endParaRPr>
          </a:p>
        </p:txBody>
      </p:sp>
      <p:cxnSp>
        <p:nvCxnSpPr>
          <p:cNvPr id="137" name="Straight Connector 136"/>
          <p:cNvCxnSpPr/>
          <p:nvPr/>
        </p:nvCxnSpPr>
        <p:spPr bwMode="auto">
          <a:xfrm flipV="1">
            <a:off x="5268300" y="5785428"/>
            <a:ext cx="504674" cy="425459"/>
          </a:xfrm>
          <a:prstGeom prst="line">
            <a:avLst/>
          </a:prstGeom>
          <a:solidFill>
            <a:srgbClr val="BBE0E3"/>
          </a:solidFill>
          <a:ln w="57150" cap="flat" cmpd="sng" algn="ctr">
            <a:solidFill>
              <a:srgbClr val="000000"/>
            </a:solidFill>
            <a:prstDash val="solid"/>
            <a:round/>
            <a:headEnd type="none" w="med" len="med"/>
            <a:tailEnd type="none" w="med" len="med"/>
          </a:ln>
          <a:effectLst/>
        </p:spPr>
      </p:cxnSp>
      <p:cxnSp>
        <p:nvCxnSpPr>
          <p:cNvPr id="138" name="Straight Connector 137"/>
          <p:cNvCxnSpPr/>
          <p:nvPr/>
        </p:nvCxnSpPr>
        <p:spPr bwMode="auto">
          <a:xfrm rot="10800000">
            <a:off x="6060426" y="5764283"/>
            <a:ext cx="661465" cy="319733"/>
          </a:xfrm>
          <a:prstGeom prst="line">
            <a:avLst/>
          </a:prstGeom>
          <a:solidFill>
            <a:srgbClr val="BBE0E3"/>
          </a:solidFill>
          <a:ln w="57150" cap="flat" cmpd="sng" algn="ctr">
            <a:solidFill>
              <a:srgbClr val="000000"/>
            </a:solidFill>
            <a:prstDash val="solid"/>
            <a:round/>
            <a:headEnd type="none" w="med" len="med"/>
            <a:tailEnd type="none" w="med" len="med"/>
          </a:ln>
          <a:effectLst/>
        </p:spPr>
      </p:cxnSp>
      <p:cxnSp>
        <p:nvCxnSpPr>
          <p:cNvPr id="139" name="Straight Connector 138"/>
          <p:cNvCxnSpPr/>
          <p:nvPr/>
        </p:nvCxnSpPr>
        <p:spPr bwMode="auto">
          <a:xfrm flipV="1">
            <a:off x="1557557" y="3184567"/>
            <a:ext cx="530806" cy="340879"/>
          </a:xfrm>
          <a:prstGeom prst="line">
            <a:avLst/>
          </a:prstGeom>
          <a:solidFill>
            <a:srgbClr val="BBE0E3"/>
          </a:solidFill>
          <a:ln w="57150" cap="flat" cmpd="sng" algn="ctr">
            <a:solidFill>
              <a:srgbClr val="000000"/>
            </a:solidFill>
            <a:prstDash val="solid"/>
            <a:round/>
            <a:headEnd type="none" w="med" len="med"/>
            <a:tailEnd type="none" w="med" len="med"/>
          </a:ln>
          <a:effectLst/>
        </p:spPr>
      </p:cxnSp>
      <p:cxnSp>
        <p:nvCxnSpPr>
          <p:cNvPr id="140" name="Straight Connector 139"/>
          <p:cNvCxnSpPr/>
          <p:nvPr/>
        </p:nvCxnSpPr>
        <p:spPr bwMode="auto">
          <a:xfrm rot="10800000">
            <a:off x="1609821" y="2658492"/>
            <a:ext cx="478542" cy="230042"/>
          </a:xfrm>
          <a:prstGeom prst="line">
            <a:avLst/>
          </a:prstGeom>
          <a:solidFill>
            <a:srgbClr val="BBE0E3"/>
          </a:solidFill>
          <a:ln w="57150" cap="flat" cmpd="sng" algn="ctr">
            <a:solidFill>
              <a:srgbClr val="000000"/>
            </a:solidFill>
            <a:prstDash val="solid"/>
            <a:round/>
            <a:headEnd type="none" w="med" len="med"/>
            <a:tailEnd type="none" w="med" len="med"/>
          </a:ln>
          <a:effectLst/>
        </p:spPr>
      </p:cxnSp>
      <p:cxnSp>
        <p:nvCxnSpPr>
          <p:cNvPr id="142" name="Straight Connector 141"/>
          <p:cNvCxnSpPr/>
          <p:nvPr/>
        </p:nvCxnSpPr>
        <p:spPr bwMode="auto">
          <a:xfrm rot="10800000">
            <a:off x="2558739" y="3036551"/>
            <a:ext cx="574904" cy="296033"/>
          </a:xfrm>
          <a:prstGeom prst="line">
            <a:avLst/>
          </a:prstGeom>
          <a:solidFill>
            <a:srgbClr val="BBE0E3"/>
          </a:solidFill>
          <a:ln w="57150" cap="flat" cmpd="sng" algn="ctr">
            <a:solidFill>
              <a:srgbClr val="000000"/>
            </a:solidFill>
            <a:prstDash val="solid"/>
            <a:round/>
            <a:headEnd type="none" w="med" len="med"/>
            <a:tailEnd type="none" w="med" len="med"/>
          </a:ln>
          <a:effectLst/>
        </p:spPr>
      </p:cxnSp>
      <p:cxnSp>
        <p:nvCxnSpPr>
          <p:cNvPr id="143" name="Straight Connector 142"/>
          <p:cNvCxnSpPr/>
          <p:nvPr/>
        </p:nvCxnSpPr>
        <p:spPr bwMode="auto">
          <a:xfrm rot="10800000">
            <a:off x="2506475" y="3121132"/>
            <a:ext cx="574904" cy="296033"/>
          </a:xfrm>
          <a:prstGeom prst="line">
            <a:avLst/>
          </a:prstGeom>
          <a:solidFill>
            <a:srgbClr val="BBE0E3"/>
          </a:solidFill>
          <a:ln w="57150" cap="flat" cmpd="sng" algn="ctr">
            <a:solidFill>
              <a:srgbClr val="000000"/>
            </a:solidFill>
            <a:prstDash val="solid"/>
            <a:round/>
            <a:headEnd type="none" w="med" len="med"/>
            <a:tailEnd type="none" w="med" len="med"/>
          </a:ln>
          <a:effectLst/>
        </p:spPr>
      </p:cxnSp>
      <p:cxnSp>
        <p:nvCxnSpPr>
          <p:cNvPr id="144" name="Straight Connector 143"/>
          <p:cNvCxnSpPr/>
          <p:nvPr/>
        </p:nvCxnSpPr>
        <p:spPr bwMode="auto">
          <a:xfrm rot="10800000">
            <a:off x="2454211" y="3205713"/>
            <a:ext cx="574904" cy="296033"/>
          </a:xfrm>
          <a:prstGeom prst="line">
            <a:avLst/>
          </a:prstGeom>
          <a:solidFill>
            <a:srgbClr val="BBE0E3"/>
          </a:solidFill>
          <a:ln w="57150" cap="flat" cmpd="sng" algn="ctr">
            <a:solidFill>
              <a:srgbClr val="000000"/>
            </a:solidFill>
            <a:prstDash val="solid"/>
            <a:round/>
            <a:headEnd type="none" w="med" len="med"/>
            <a:tailEnd type="none" w="med" len="med"/>
          </a:ln>
          <a:effectLst/>
        </p:spPr>
      </p:cxnSp>
      <p:cxnSp>
        <p:nvCxnSpPr>
          <p:cNvPr id="145" name="Straight Connector 144"/>
          <p:cNvCxnSpPr/>
          <p:nvPr/>
        </p:nvCxnSpPr>
        <p:spPr bwMode="auto">
          <a:xfrm flipV="1">
            <a:off x="6478537" y="2740518"/>
            <a:ext cx="496508" cy="253743"/>
          </a:xfrm>
          <a:prstGeom prst="line">
            <a:avLst/>
          </a:prstGeom>
          <a:solidFill>
            <a:srgbClr val="BBE0E3"/>
          </a:solidFill>
          <a:ln w="57150" cap="flat" cmpd="sng" algn="ctr">
            <a:solidFill>
              <a:srgbClr val="000000"/>
            </a:solidFill>
            <a:prstDash val="solid"/>
            <a:round/>
            <a:headEnd type="none" w="med" len="med"/>
            <a:tailEnd type="none" w="med" len="med"/>
          </a:ln>
          <a:effectLst/>
        </p:spPr>
      </p:cxnSp>
      <p:cxnSp>
        <p:nvCxnSpPr>
          <p:cNvPr id="146" name="Straight Connector 145"/>
          <p:cNvCxnSpPr/>
          <p:nvPr/>
        </p:nvCxnSpPr>
        <p:spPr bwMode="auto">
          <a:xfrm flipV="1">
            <a:off x="6609197" y="2825099"/>
            <a:ext cx="418112" cy="211452"/>
          </a:xfrm>
          <a:prstGeom prst="line">
            <a:avLst/>
          </a:prstGeom>
          <a:solidFill>
            <a:srgbClr val="BBE0E3"/>
          </a:solidFill>
          <a:ln w="57150" cap="flat" cmpd="sng" algn="ctr">
            <a:solidFill>
              <a:srgbClr val="000000"/>
            </a:solidFill>
            <a:prstDash val="solid"/>
            <a:round/>
            <a:headEnd type="none" w="med" len="med"/>
            <a:tailEnd type="none" w="med" len="med"/>
          </a:ln>
          <a:effectLst/>
        </p:spPr>
      </p:cxnSp>
      <p:cxnSp>
        <p:nvCxnSpPr>
          <p:cNvPr id="147" name="Straight Connector 146"/>
          <p:cNvCxnSpPr/>
          <p:nvPr/>
        </p:nvCxnSpPr>
        <p:spPr bwMode="auto">
          <a:xfrm flipV="1">
            <a:off x="6609197" y="2909680"/>
            <a:ext cx="496508" cy="253743"/>
          </a:xfrm>
          <a:prstGeom prst="line">
            <a:avLst/>
          </a:prstGeom>
          <a:solidFill>
            <a:srgbClr val="BBE0E3"/>
          </a:solidFill>
          <a:ln w="57150" cap="flat" cmpd="sng" algn="ctr">
            <a:solidFill>
              <a:srgbClr val="000000"/>
            </a:solidFill>
            <a:prstDash val="solid"/>
            <a:round/>
            <a:headEnd type="none" w="med" len="med"/>
            <a:tailEnd type="none" w="med" len="med"/>
          </a:ln>
          <a:effectLst/>
        </p:spPr>
      </p:cxnSp>
      <p:cxnSp>
        <p:nvCxnSpPr>
          <p:cNvPr id="148" name="Straight Connector 147"/>
          <p:cNvCxnSpPr/>
          <p:nvPr/>
        </p:nvCxnSpPr>
        <p:spPr bwMode="auto">
          <a:xfrm rot="16200000" flipH="1">
            <a:off x="5745044" y="5172816"/>
            <a:ext cx="317178" cy="104528"/>
          </a:xfrm>
          <a:prstGeom prst="line">
            <a:avLst/>
          </a:prstGeom>
          <a:solidFill>
            <a:srgbClr val="BBE0E3"/>
          </a:solidFill>
          <a:ln w="57150" cap="flat" cmpd="sng" algn="ctr">
            <a:solidFill>
              <a:srgbClr val="000000"/>
            </a:solidFill>
            <a:prstDash val="solid"/>
            <a:round/>
            <a:headEnd type="none" w="med" len="med"/>
            <a:tailEnd type="none" w="med" len="med"/>
          </a:ln>
          <a:effectLst/>
        </p:spPr>
      </p:cxnSp>
      <p:cxnSp>
        <p:nvCxnSpPr>
          <p:cNvPr id="149" name="Straight Connector 148"/>
          <p:cNvCxnSpPr/>
          <p:nvPr/>
        </p:nvCxnSpPr>
        <p:spPr bwMode="auto">
          <a:xfrm rot="16200000" flipH="1">
            <a:off x="5640516" y="5193961"/>
            <a:ext cx="317178" cy="104528"/>
          </a:xfrm>
          <a:prstGeom prst="line">
            <a:avLst/>
          </a:prstGeom>
          <a:solidFill>
            <a:srgbClr val="BBE0E3"/>
          </a:solidFill>
          <a:ln w="57150" cap="flat" cmpd="sng" algn="ctr">
            <a:solidFill>
              <a:srgbClr val="000000"/>
            </a:solidFill>
            <a:prstDash val="solid"/>
            <a:round/>
            <a:headEnd type="none" w="med" len="med"/>
            <a:tailEnd type="none" w="med" len="med"/>
          </a:ln>
          <a:effectLst/>
        </p:spPr>
      </p:cxnSp>
      <p:cxnSp>
        <p:nvCxnSpPr>
          <p:cNvPr id="150" name="Straight Connector 149"/>
          <p:cNvCxnSpPr/>
          <p:nvPr/>
        </p:nvCxnSpPr>
        <p:spPr bwMode="auto">
          <a:xfrm flipV="1">
            <a:off x="3638938" y="3248003"/>
            <a:ext cx="2421488" cy="327751"/>
          </a:xfrm>
          <a:prstGeom prst="line">
            <a:avLst/>
          </a:prstGeom>
          <a:solidFill>
            <a:srgbClr val="BBE0E3"/>
          </a:solidFill>
          <a:ln w="57150" cap="flat" cmpd="sng" algn="ctr">
            <a:solidFill>
              <a:srgbClr val="00B050"/>
            </a:solidFill>
            <a:prstDash val="solid"/>
            <a:round/>
            <a:headEnd type="none" w="med" len="med"/>
            <a:tailEnd type="none" w="med" len="med"/>
          </a:ln>
          <a:effectLst/>
        </p:spPr>
      </p:cxnSp>
      <p:cxnSp>
        <p:nvCxnSpPr>
          <p:cNvPr id="151" name="Straight Connector 150"/>
          <p:cNvCxnSpPr/>
          <p:nvPr/>
        </p:nvCxnSpPr>
        <p:spPr bwMode="auto">
          <a:xfrm rot="16200000" flipH="1">
            <a:off x="3891069" y="3312251"/>
            <a:ext cx="919817" cy="2060033"/>
          </a:xfrm>
          <a:prstGeom prst="line">
            <a:avLst/>
          </a:prstGeom>
          <a:solidFill>
            <a:srgbClr val="BBE0E3"/>
          </a:solidFill>
          <a:ln w="57150" cap="flat" cmpd="sng" algn="ctr">
            <a:solidFill>
              <a:srgbClr val="00B050"/>
            </a:solidFill>
            <a:prstDash val="solid"/>
            <a:round/>
            <a:headEnd type="none" w="med" len="med"/>
            <a:tailEnd type="none" w="med" len="med"/>
          </a:ln>
          <a:effectLst/>
        </p:spPr>
      </p:cxnSp>
      <p:cxnSp>
        <p:nvCxnSpPr>
          <p:cNvPr id="152" name="Straight Connector 151"/>
          <p:cNvCxnSpPr/>
          <p:nvPr/>
        </p:nvCxnSpPr>
        <p:spPr bwMode="auto">
          <a:xfrm rot="5400000" flipH="1" flipV="1">
            <a:off x="5526512" y="3759379"/>
            <a:ext cx="993825" cy="605429"/>
          </a:xfrm>
          <a:prstGeom prst="line">
            <a:avLst/>
          </a:prstGeom>
          <a:solidFill>
            <a:srgbClr val="BBE0E3"/>
          </a:solidFill>
          <a:ln w="57150" cap="flat" cmpd="sng" algn="ctr">
            <a:solidFill>
              <a:srgbClr val="00B050"/>
            </a:solidFill>
            <a:prstDash val="solid"/>
            <a:round/>
            <a:headEnd type="none" w="med" len="med"/>
            <a:tailEnd type="none" w="med" len="med"/>
          </a:ln>
          <a:effectLst/>
        </p:spPr>
      </p:cxnSp>
      <p:pic>
        <p:nvPicPr>
          <p:cNvPr id="154" name="Picture 13" descr="MCj04316160000[1]"/>
          <p:cNvPicPr>
            <a:picLocks noChangeAspect="1" noChangeArrowheads="1"/>
          </p:cNvPicPr>
          <p:nvPr/>
        </p:nvPicPr>
        <p:blipFill>
          <a:blip r:embed="rId2" cstate="print"/>
          <a:srcRect/>
          <a:stretch>
            <a:fillRect/>
          </a:stretch>
        </p:blipFill>
        <p:spPr bwMode="auto">
          <a:xfrm>
            <a:off x="3342699" y="1154627"/>
            <a:ext cx="663263" cy="655501"/>
          </a:xfrm>
          <a:prstGeom prst="rect">
            <a:avLst/>
          </a:prstGeom>
          <a:noFill/>
          <a:ln w="9525">
            <a:noFill/>
            <a:miter lim="800000"/>
            <a:headEnd/>
            <a:tailEnd/>
          </a:ln>
        </p:spPr>
      </p:pic>
      <p:sp>
        <p:nvSpPr>
          <p:cNvPr id="156" name="Line 45"/>
          <p:cNvSpPr>
            <a:spLocks noChangeShapeType="1"/>
          </p:cNvSpPr>
          <p:nvPr/>
        </p:nvSpPr>
        <p:spPr bwMode="auto">
          <a:xfrm flipV="1">
            <a:off x="1304403" y="1788984"/>
            <a:ext cx="2560935" cy="634356"/>
          </a:xfrm>
          <a:prstGeom prst="line">
            <a:avLst/>
          </a:prstGeom>
          <a:noFill/>
          <a:ln w="9525">
            <a:solidFill>
              <a:srgbClr val="FF0000"/>
            </a:solidFill>
            <a:prstDash val="dashDot"/>
            <a:round/>
            <a:headEnd/>
            <a:tailEnd/>
          </a:ln>
          <a:effectLst/>
        </p:spPr>
        <p:txBody>
          <a:bodyPr/>
          <a:lstStyle/>
          <a:p>
            <a:pPr>
              <a:defRPr/>
            </a:pPr>
            <a:endParaRPr lang="en-US" kern="0">
              <a:solidFill>
                <a:sysClr val="windowText" lastClr="000000"/>
              </a:solidFill>
            </a:endParaRPr>
          </a:p>
        </p:txBody>
      </p:sp>
      <p:sp>
        <p:nvSpPr>
          <p:cNvPr id="157" name="Line 45"/>
          <p:cNvSpPr>
            <a:spLocks noChangeShapeType="1"/>
          </p:cNvSpPr>
          <p:nvPr/>
        </p:nvSpPr>
        <p:spPr bwMode="auto">
          <a:xfrm flipV="1">
            <a:off x="2375815" y="1788984"/>
            <a:ext cx="1411127" cy="1057260"/>
          </a:xfrm>
          <a:prstGeom prst="line">
            <a:avLst/>
          </a:prstGeom>
          <a:noFill/>
          <a:ln w="9525">
            <a:solidFill>
              <a:srgbClr val="FF0000"/>
            </a:solidFill>
            <a:prstDash val="dashDot"/>
            <a:round/>
            <a:headEnd/>
            <a:tailEnd/>
          </a:ln>
          <a:effectLst/>
        </p:spPr>
        <p:txBody>
          <a:bodyPr/>
          <a:lstStyle/>
          <a:p>
            <a:pPr>
              <a:defRPr/>
            </a:pPr>
            <a:endParaRPr lang="en-US" kern="0">
              <a:solidFill>
                <a:sysClr val="windowText" lastClr="000000"/>
              </a:solidFill>
            </a:endParaRPr>
          </a:p>
        </p:txBody>
      </p:sp>
      <p:sp>
        <p:nvSpPr>
          <p:cNvPr id="158" name="Line 45"/>
          <p:cNvSpPr>
            <a:spLocks noChangeShapeType="1"/>
          </p:cNvSpPr>
          <p:nvPr/>
        </p:nvSpPr>
        <p:spPr bwMode="auto">
          <a:xfrm flipV="1">
            <a:off x="3316567" y="1831274"/>
            <a:ext cx="470376" cy="1501310"/>
          </a:xfrm>
          <a:prstGeom prst="line">
            <a:avLst/>
          </a:prstGeom>
          <a:noFill/>
          <a:ln w="9525">
            <a:solidFill>
              <a:srgbClr val="FF0000"/>
            </a:solidFill>
            <a:prstDash val="dashDot"/>
            <a:round/>
            <a:headEnd/>
            <a:tailEnd/>
          </a:ln>
          <a:effectLst/>
        </p:spPr>
        <p:txBody>
          <a:bodyPr/>
          <a:lstStyle/>
          <a:p>
            <a:pPr>
              <a:defRPr/>
            </a:pPr>
            <a:endParaRPr lang="en-US" kern="0">
              <a:solidFill>
                <a:sysClr val="windowText" lastClr="000000"/>
              </a:solidFill>
            </a:endParaRPr>
          </a:p>
        </p:txBody>
      </p:sp>
      <p:sp>
        <p:nvSpPr>
          <p:cNvPr id="159" name="Line 45"/>
          <p:cNvSpPr>
            <a:spLocks noChangeShapeType="1"/>
          </p:cNvSpPr>
          <p:nvPr/>
        </p:nvSpPr>
        <p:spPr bwMode="auto">
          <a:xfrm flipH="1" flipV="1">
            <a:off x="3813074" y="1767838"/>
            <a:ext cx="2482539" cy="1205277"/>
          </a:xfrm>
          <a:prstGeom prst="line">
            <a:avLst/>
          </a:prstGeom>
          <a:noFill/>
          <a:ln w="9525">
            <a:solidFill>
              <a:srgbClr val="FF0000"/>
            </a:solidFill>
            <a:prstDash val="dashDot"/>
            <a:round/>
            <a:headEnd/>
            <a:tailEnd/>
          </a:ln>
          <a:effectLst/>
        </p:spPr>
        <p:txBody>
          <a:bodyPr/>
          <a:lstStyle/>
          <a:p>
            <a:pPr>
              <a:defRPr/>
            </a:pPr>
            <a:endParaRPr lang="en-US" kern="0">
              <a:solidFill>
                <a:sysClr val="windowText" lastClr="000000"/>
              </a:solidFill>
            </a:endParaRPr>
          </a:p>
        </p:txBody>
      </p:sp>
      <p:sp>
        <p:nvSpPr>
          <p:cNvPr id="160" name="Line 45"/>
          <p:cNvSpPr>
            <a:spLocks noChangeShapeType="1"/>
          </p:cNvSpPr>
          <p:nvPr/>
        </p:nvSpPr>
        <p:spPr bwMode="auto">
          <a:xfrm flipH="1" flipV="1">
            <a:off x="3813074" y="1788984"/>
            <a:ext cx="1803107" cy="2706587"/>
          </a:xfrm>
          <a:prstGeom prst="line">
            <a:avLst/>
          </a:prstGeom>
          <a:noFill/>
          <a:ln w="9525">
            <a:solidFill>
              <a:srgbClr val="FF0000"/>
            </a:solidFill>
            <a:prstDash val="dashDot"/>
            <a:round/>
            <a:headEnd/>
            <a:tailEnd/>
          </a:ln>
          <a:effectLst/>
        </p:spPr>
        <p:txBody>
          <a:bodyPr/>
          <a:lstStyle/>
          <a:p>
            <a:pPr>
              <a:defRPr/>
            </a:pPr>
            <a:endParaRPr lang="en-US" kern="0">
              <a:solidFill>
                <a:sysClr val="windowText" lastClr="000000"/>
              </a:solidFill>
            </a:endParaRPr>
          </a:p>
        </p:txBody>
      </p:sp>
      <p:sp>
        <p:nvSpPr>
          <p:cNvPr id="161" name="Line 45"/>
          <p:cNvSpPr>
            <a:spLocks noChangeShapeType="1"/>
          </p:cNvSpPr>
          <p:nvPr/>
        </p:nvSpPr>
        <p:spPr bwMode="auto">
          <a:xfrm flipH="1">
            <a:off x="3865338" y="1788984"/>
            <a:ext cx="3710742" cy="21145"/>
          </a:xfrm>
          <a:prstGeom prst="line">
            <a:avLst/>
          </a:prstGeom>
          <a:noFill/>
          <a:ln w="9525">
            <a:solidFill>
              <a:srgbClr val="FF0000"/>
            </a:solidFill>
            <a:prstDash val="dashDot"/>
            <a:round/>
            <a:headEnd/>
            <a:tailEnd/>
          </a:ln>
          <a:effectLst/>
        </p:spPr>
        <p:txBody>
          <a:bodyPr/>
          <a:lstStyle/>
          <a:p>
            <a:pPr>
              <a:defRPr/>
            </a:pPr>
            <a:endParaRPr lang="en-US" kern="0">
              <a:solidFill>
                <a:sysClr val="windowText" lastClr="000000"/>
              </a:solidFill>
            </a:endParaRPr>
          </a:p>
        </p:txBody>
      </p:sp>
      <p:sp>
        <p:nvSpPr>
          <p:cNvPr id="162" name="Line 45"/>
          <p:cNvSpPr>
            <a:spLocks noChangeShapeType="1"/>
          </p:cNvSpPr>
          <p:nvPr/>
        </p:nvSpPr>
        <p:spPr bwMode="auto">
          <a:xfrm flipH="1" flipV="1">
            <a:off x="3865338" y="1831274"/>
            <a:ext cx="3109707" cy="697792"/>
          </a:xfrm>
          <a:prstGeom prst="line">
            <a:avLst/>
          </a:prstGeom>
          <a:noFill/>
          <a:ln w="9525">
            <a:solidFill>
              <a:srgbClr val="FF0000"/>
            </a:solidFill>
            <a:prstDash val="dashDot"/>
            <a:round/>
            <a:headEnd/>
            <a:tailEnd/>
          </a:ln>
          <a:effectLst/>
        </p:spPr>
        <p:txBody>
          <a:bodyPr/>
          <a:lstStyle/>
          <a:p>
            <a:pPr>
              <a:defRPr/>
            </a:pPr>
            <a:endParaRPr lang="en-US" kern="0">
              <a:solidFill>
                <a:sysClr val="windowText" lastClr="000000"/>
              </a:solidFill>
            </a:endParaRPr>
          </a:p>
        </p:txBody>
      </p:sp>
      <p:sp>
        <p:nvSpPr>
          <p:cNvPr id="163" name="Line 45"/>
          <p:cNvSpPr>
            <a:spLocks noChangeShapeType="1"/>
          </p:cNvSpPr>
          <p:nvPr/>
        </p:nvSpPr>
        <p:spPr bwMode="auto">
          <a:xfrm flipH="1" flipV="1">
            <a:off x="3865338" y="1831274"/>
            <a:ext cx="1071412" cy="4207896"/>
          </a:xfrm>
          <a:prstGeom prst="line">
            <a:avLst/>
          </a:prstGeom>
          <a:noFill/>
          <a:ln w="9525">
            <a:solidFill>
              <a:srgbClr val="FF0000"/>
            </a:solidFill>
            <a:prstDash val="dashDot"/>
            <a:round/>
            <a:headEnd/>
            <a:tailEnd/>
          </a:ln>
          <a:effectLst/>
        </p:spPr>
        <p:txBody>
          <a:bodyPr/>
          <a:lstStyle/>
          <a:p>
            <a:pPr>
              <a:defRPr/>
            </a:pPr>
            <a:endParaRPr lang="en-US" kern="0">
              <a:solidFill>
                <a:sysClr val="windowText" lastClr="000000"/>
              </a:solidFill>
            </a:endParaRPr>
          </a:p>
        </p:txBody>
      </p:sp>
      <p:sp>
        <p:nvSpPr>
          <p:cNvPr id="164" name="Line 45"/>
          <p:cNvSpPr>
            <a:spLocks noChangeShapeType="1"/>
          </p:cNvSpPr>
          <p:nvPr/>
        </p:nvSpPr>
        <p:spPr bwMode="auto">
          <a:xfrm flipH="1" flipV="1">
            <a:off x="3865338" y="1831274"/>
            <a:ext cx="1829239" cy="3552395"/>
          </a:xfrm>
          <a:prstGeom prst="line">
            <a:avLst/>
          </a:prstGeom>
          <a:noFill/>
          <a:ln w="9525">
            <a:solidFill>
              <a:srgbClr val="FF0000"/>
            </a:solidFill>
            <a:prstDash val="dashDot"/>
            <a:round/>
            <a:headEnd/>
            <a:tailEnd/>
          </a:ln>
          <a:effectLst/>
        </p:spPr>
        <p:txBody>
          <a:bodyPr/>
          <a:lstStyle/>
          <a:p>
            <a:pPr>
              <a:defRPr/>
            </a:pPr>
            <a:endParaRPr lang="en-US" kern="0">
              <a:solidFill>
                <a:sysClr val="windowText" lastClr="000000"/>
              </a:solidFill>
            </a:endParaRPr>
          </a:p>
        </p:txBody>
      </p:sp>
      <p:sp>
        <p:nvSpPr>
          <p:cNvPr id="165" name="TextBox 164"/>
          <p:cNvSpPr txBox="1"/>
          <p:nvPr/>
        </p:nvSpPr>
        <p:spPr>
          <a:xfrm>
            <a:off x="2819400" y="943176"/>
            <a:ext cx="863016" cy="400110"/>
          </a:xfrm>
          <a:prstGeom prst="rect">
            <a:avLst/>
          </a:prstGeom>
          <a:noFill/>
        </p:spPr>
        <p:txBody>
          <a:bodyPr wrap="square" rtlCol="0">
            <a:spAutoFit/>
          </a:bodyPr>
          <a:lstStyle/>
          <a:p>
            <a:pPr>
              <a:defRPr/>
            </a:pPr>
            <a:r>
              <a:rPr lang="en-US" sz="2000" b="1" kern="0" dirty="0" smtClean="0">
                <a:solidFill>
                  <a:sysClr val="windowText" lastClr="000000"/>
                </a:solidFill>
              </a:rPr>
              <a:t>NOX</a:t>
            </a:r>
            <a:endParaRPr lang="en-US" sz="2000" b="1" kern="0" dirty="0">
              <a:solidFill>
                <a:sysClr val="windowText" lastClr="000000"/>
              </a:solidFill>
            </a:endParaRPr>
          </a:p>
        </p:txBody>
      </p:sp>
      <p:sp>
        <p:nvSpPr>
          <p:cNvPr id="166" name="Rectangle 165"/>
          <p:cNvSpPr/>
          <p:nvPr/>
        </p:nvSpPr>
        <p:spPr>
          <a:xfrm>
            <a:off x="3002983" y="1937001"/>
            <a:ext cx="2769991" cy="424795"/>
          </a:xfrm>
          <a:prstGeom prst="rect">
            <a:avLst/>
          </a:prstGeom>
        </p:spPr>
        <p:txBody>
          <a:bodyPr wrap="square">
            <a:spAutoFit/>
          </a:bodyPr>
          <a:lstStyle/>
          <a:p>
            <a:pPr>
              <a:defRPr/>
            </a:pPr>
            <a:r>
              <a:rPr lang="en-US" sz="2000" b="1" kern="0" dirty="0" err="1" smtClean="0">
                <a:solidFill>
                  <a:srgbClr val="C0504D">
                    <a:lumMod val="75000"/>
                  </a:srgbClr>
                </a:solidFill>
              </a:rPr>
              <a:t>OpenFlow</a:t>
            </a:r>
            <a:r>
              <a:rPr lang="en-US" sz="2000" b="1" kern="0" dirty="0" smtClean="0">
                <a:solidFill>
                  <a:srgbClr val="C0504D">
                    <a:lumMod val="75000"/>
                  </a:srgbClr>
                </a:solidFill>
              </a:rPr>
              <a:t> Protocol</a:t>
            </a:r>
          </a:p>
        </p:txBody>
      </p:sp>
      <p:cxnSp>
        <p:nvCxnSpPr>
          <p:cNvPr id="167" name="Straight Connector 166"/>
          <p:cNvCxnSpPr/>
          <p:nvPr/>
        </p:nvCxnSpPr>
        <p:spPr bwMode="auto">
          <a:xfrm rot="5400000" flipH="1" flipV="1">
            <a:off x="7183599" y="2084320"/>
            <a:ext cx="549775" cy="339716"/>
          </a:xfrm>
          <a:prstGeom prst="line">
            <a:avLst/>
          </a:prstGeom>
          <a:solidFill>
            <a:srgbClr val="BBE0E3"/>
          </a:solidFill>
          <a:ln w="57150" cap="flat" cmpd="sng" algn="ctr">
            <a:solidFill>
              <a:srgbClr val="000000"/>
            </a:solidFill>
            <a:prstDash val="solid"/>
            <a:round/>
            <a:headEnd type="none" w="med" len="med"/>
            <a:tailEnd type="none" w="med" len="med"/>
          </a:ln>
          <a:effectLst/>
        </p:spPr>
      </p:cxnSp>
      <p:cxnSp>
        <p:nvCxnSpPr>
          <p:cNvPr id="168" name="Straight Connector 167"/>
          <p:cNvCxnSpPr/>
          <p:nvPr/>
        </p:nvCxnSpPr>
        <p:spPr bwMode="auto">
          <a:xfrm flipV="1">
            <a:off x="7471553" y="2658492"/>
            <a:ext cx="548772" cy="82026"/>
          </a:xfrm>
          <a:prstGeom prst="line">
            <a:avLst/>
          </a:prstGeom>
          <a:solidFill>
            <a:srgbClr val="BBE0E3"/>
          </a:solidFill>
          <a:ln w="57150" cap="flat" cmpd="sng" algn="ctr">
            <a:solidFill>
              <a:srgbClr val="000000"/>
            </a:solidFill>
            <a:prstDash val="solid"/>
            <a:round/>
            <a:headEnd type="none" w="med" len="med"/>
            <a:tailEnd type="none" w="med" len="med"/>
          </a:ln>
          <a:effectLst/>
        </p:spPr>
      </p:cxnSp>
      <p:sp>
        <p:nvSpPr>
          <p:cNvPr id="169" name="Freeform 168"/>
          <p:cNvSpPr/>
          <p:nvPr/>
        </p:nvSpPr>
        <p:spPr>
          <a:xfrm>
            <a:off x="1435063" y="2719373"/>
            <a:ext cx="601036" cy="33832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70" name="Freeform 169"/>
          <p:cNvSpPr/>
          <p:nvPr/>
        </p:nvSpPr>
        <p:spPr>
          <a:xfrm>
            <a:off x="1487327" y="2698228"/>
            <a:ext cx="601036" cy="33832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71" name="Freeform 170"/>
          <p:cNvSpPr/>
          <p:nvPr/>
        </p:nvSpPr>
        <p:spPr>
          <a:xfrm>
            <a:off x="1487327" y="2655937"/>
            <a:ext cx="601036" cy="33832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080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72" name="Freeform 171"/>
          <p:cNvSpPr/>
          <p:nvPr/>
        </p:nvSpPr>
        <p:spPr>
          <a:xfrm>
            <a:off x="1487327" y="2592502"/>
            <a:ext cx="601036" cy="33832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73" name="Freeform 172"/>
          <p:cNvSpPr/>
          <p:nvPr/>
        </p:nvSpPr>
        <p:spPr>
          <a:xfrm>
            <a:off x="1487327" y="2529066"/>
            <a:ext cx="601036" cy="33832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74" name="Freeform 173"/>
          <p:cNvSpPr/>
          <p:nvPr/>
        </p:nvSpPr>
        <p:spPr>
          <a:xfrm>
            <a:off x="1487327" y="2486775"/>
            <a:ext cx="601036" cy="33832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080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75" name="Freeform 174"/>
          <p:cNvSpPr/>
          <p:nvPr/>
        </p:nvSpPr>
        <p:spPr>
          <a:xfrm>
            <a:off x="1487327" y="2825099"/>
            <a:ext cx="601036" cy="33832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76" name="Freeform 175"/>
          <p:cNvSpPr/>
          <p:nvPr/>
        </p:nvSpPr>
        <p:spPr>
          <a:xfrm>
            <a:off x="1487327" y="2782808"/>
            <a:ext cx="601036" cy="33832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77" name="Freeform 176"/>
          <p:cNvSpPr/>
          <p:nvPr/>
        </p:nvSpPr>
        <p:spPr>
          <a:xfrm rot="17135944">
            <a:off x="1500192" y="3043761"/>
            <a:ext cx="486340" cy="418112"/>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78" name="Freeform 177"/>
          <p:cNvSpPr/>
          <p:nvPr/>
        </p:nvSpPr>
        <p:spPr>
          <a:xfrm rot="17135944">
            <a:off x="1526324" y="3076423"/>
            <a:ext cx="486340" cy="418112"/>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080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79" name="Freeform 178"/>
          <p:cNvSpPr/>
          <p:nvPr/>
        </p:nvSpPr>
        <p:spPr>
          <a:xfrm rot="17135944">
            <a:off x="1552456" y="3107197"/>
            <a:ext cx="486340" cy="418112"/>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7620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80" name="Freeform 179"/>
          <p:cNvSpPr/>
          <p:nvPr/>
        </p:nvSpPr>
        <p:spPr>
          <a:xfrm rot="17135944">
            <a:off x="1552456" y="3182150"/>
            <a:ext cx="486340" cy="418112"/>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080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81" name="Freeform 180"/>
          <p:cNvSpPr/>
          <p:nvPr/>
        </p:nvSpPr>
        <p:spPr>
          <a:xfrm rot="17135944">
            <a:off x="1615291" y="3191778"/>
            <a:ext cx="486340" cy="418112"/>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080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82" name="Freeform 181"/>
          <p:cNvSpPr/>
          <p:nvPr/>
        </p:nvSpPr>
        <p:spPr>
          <a:xfrm rot="17135944">
            <a:off x="1641423" y="3234068"/>
            <a:ext cx="486340" cy="418112"/>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83" name="Freeform 182"/>
          <p:cNvSpPr/>
          <p:nvPr/>
        </p:nvSpPr>
        <p:spPr>
          <a:xfrm rot="17135944">
            <a:off x="1552456" y="3107197"/>
            <a:ext cx="486340" cy="418112"/>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84" name="Freeform 183"/>
          <p:cNvSpPr/>
          <p:nvPr/>
        </p:nvSpPr>
        <p:spPr bwMode="auto">
          <a:xfrm>
            <a:off x="3225105" y="3730819"/>
            <a:ext cx="2567468" cy="1377963"/>
          </a:xfrm>
          <a:custGeom>
            <a:avLst/>
            <a:gdLst>
              <a:gd name="connsiteX0" fmla="*/ 0 w 7486650"/>
              <a:gd name="connsiteY0" fmla="*/ 0 h 4965700"/>
              <a:gd name="connsiteX1" fmla="*/ 1447800 w 7486650"/>
              <a:gd name="connsiteY1" fmla="*/ 1524000 h 4965700"/>
              <a:gd name="connsiteX2" fmla="*/ 6591300 w 7486650"/>
              <a:gd name="connsiteY2" fmla="*/ 4457700 h 4965700"/>
              <a:gd name="connsiteX3" fmla="*/ 6819900 w 7486650"/>
              <a:gd name="connsiteY3" fmla="*/ 4572000 h 4965700"/>
            </a:gdLst>
            <a:ahLst/>
            <a:cxnLst>
              <a:cxn ang="0">
                <a:pos x="connsiteX0" y="connsiteY0"/>
              </a:cxn>
              <a:cxn ang="0">
                <a:pos x="connsiteX1" y="connsiteY1"/>
              </a:cxn>
              <a:cxn ang="0">
                <a:pos x="connsiteX2" y="connsiteY2"/>
              </a:cxn>
              <a:cxn ang="0">
                <a:pos x="connsiteX3" y="connsiteY3"/>
              </a:cxn>
            </a:cxnLst>
            <a:rect l="l" t="t" r="r" b="b"/>
            <a:pathLst>
              <a:path w="7486650" h="4965700">
                <a:moveTo>
                  <a:pt x="0" y="0"/>
                </a:moveTo>
                <a:cubicBezTo>
                  <a:pt x="174625" y="390525"/>
                  <a:pt x="349250" y="781050"/>
                  <a:pt x="1447800" y="1524000"/>
                </a:cubicBezTo>
                <a:cubicBezTo>
                  <a:pt x="2546350" y="2266950"/>
                  <a:pt x="5695950" y="3949700"/>
                  <a:pt x="6591300" y="4457700"/>
                </a:cubicBezTo>
                <a:cubicBezTo>
                  <a:pt x="7486650" y="4965700"/>
                  <a:pt x="7153275" y="4768850"/>
                  <a:pt x="6819900" y="4572000"/>
                </a:cubicBezTo>
              </a:path>
            </a:pathLst>
          </a:custGeom>
          <a:noFill/>
          <a:ln w="101600" cap="flat" cmpd="sng" algn="ctr">
            <a:solidFill>
              <a:srgbClr val="00206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7100" kern="0">
              <a:solidFill>
                <a:srgbClr val="000000"/>
              </a:solidFill>
              <a:latin typeface="Arial" charset="0"/>
              <a:ea typeface="Heiti SC Light" charset="0"/>
              <a:cs typeface="Heiti SC Light" charset="0"/>
              <a:sym typeface="Arial" charset="0"/>
            </a:endParaRPr>
          </a:p>
        </p:txBody>
      </p:sp>
      <p:sp>
        <p:nvSpPr>
          <p:cNvPr id="185" name="Freeform 184"/>
          <p:cNvSpPr/>
          <p:nvPr/>
        </p:nvSpPr>
        <p:spPr>
          <a:xfrm rot="16536549">
            <a:off x="5244592" y="5644605"/>
            <a:ext cx="486340" cy="418112"/>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86" name="Freeform 185"/>
          <p:cNvSpPr/>
          <p:nvPr/>
        </p:nvSpPr>
        <p:spPr>
          <a:xfrm rot="16536549">
            <a:off x="5270724" y="5698446"/>
            <a:ext cx="486340" cy="418112"/>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87" name="Freeform 186"/>
          <p:cNvSpPr/>
          <p:nvPr/>
        </p:nvSpPr>
        <p:spPr>
          <a:xfrm rot="16536549">
            <a:off x="5296856" y="5719591"/>
            <a:ext cx="486340" cy="418112"/>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88" name="Freeform 187"/>
          <p:cNvSpPr/>
          <p:nvPr/>
        </p:nvSpPr>
        <p:spPr>
          <a:xfrm rot="16536549">
            <a:off x="5322988" y="5792622"/>
            <a:ext cx="486340" cy="418112"/>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89" name="Freeform 188"/>
          <p:cNvSpPr/>
          <p:nvPr/>
        </p:nvSpPr>
        <p:spPr>
          <a:xfrm rot="16536549">
            <a:off x="5427516" y="5761882"/>
            <a:ext cx="486340" cy="418112"/>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7620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90" name="Freeform 189"/>
          <p:cNvSpPr/>
          <p:nvPr/>
        </p:nvSpPr>
        <p:spPr>
          <a:xfrm rot="10475789">
            <a:off x="5930112" y="5715976"/>
            <a:ext cx="756133" cy="50113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91" name="Freeform 190"/>
          <p:cNvSpPr/>
          <p:nvPr/>
        </p:nvSpPr>
        <p:spPr>
          <a:xfrm rot="10475789">
            <a:off x="5957246" y="5686252"/>
            <a:ext cx="756133" cy="50113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92" name="Freeform 191"/>
          <p:cNvSpPr/>
          <p:nvPr/>
        </p:nvSpPr>
        <p:spPr>
          <a:xfrm rot="10475789">
            <a:off x="5982376" y="5601671"/>
            <a:ext cx="756133" cy="50113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93" name="Freeform 192"/>
          <p:cNvSpPr/>
          <p:nvPr/>
        </p:nvSpPr>
        <p:spPr>
          <a:xfrm rot="10475789">
            <a:off x="6060772" y="5594924"/>
            <a:ext cx="756133" cy="50113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94" name="Freeform 193"/>
          <p:cNvSpPr/>
          <p:nvPr/>
        </p:nvSpPr>
        <p:spPr>
          <a:xfrm rot="10475789">
            <a:off x="6086904" y="5559380"/>
            <a:ext cx="756133" cy="50113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95" name="Freeform 194"/>
          <p:cNvSpPr/>
          <p:nvPr/>
        </p:nvSpPr>
        <p:spPr bwMode="auto">
          <a:xfrm rot="1956647" flipH="1" flipV="1">
            <a:off x="5523713" y="4833337"/>
            <a:ext cx="809039" cy="635470"/>
          </a:xfrm>
          <a:custGeom>
            <a:avLst/>
            <a:gdLst>
              <a:gd name="connsiteX0" fmla="*/ 0 w 3200400"/>
              <a:gd name="connsiteY0" fmla="*/ 203200 h 2070100"/>
              <a:gd name="connsiteX1" fmla="*/ 457200 w 3200400"/>
              <a:gd name="connsiteY1" fmla="*/ 88900 h 2070100"/>
              <a:gd name="connsiteX2" fmla="*/ 1714500 w 3200400"/>
              <a:gd name="connsiteY2" fmla="*/ 736600 h 2070100"/>
              <a:gd name="connsiteX3" fmla="*/ 3086100 w 3200400"/>
              <a:gd name="connsiteY3" fmla="*/ 1993900 h 2070100"/>
              <a:gd name="connsiteX4" fmla="*/ 3086100 w 3200400"/>
              <a:gd name="connsiteY4" fmla="*/ 1993900 h 2070100"/>
              <a:gd name="connsiteX5" fmla="*/ 3200400 w 3200400"/>
              <a:gd name="connsiteY5" fmla="*/ 2070100 h 207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2070100">
                <a:moveTo>
                  <a:pt x="0" y="203200"/>
                </a:moveTo>
                <a:cubicBezTo>
                  <a:pt x="85725" y="101600"/>
                  <a:pt x="171450" y="0"/>
                  <a:pt x="457200" y="88900"/>
                </a:cubicBezTo>
                <a:cubicBezTo>
                  <a:pt x="742950" y="177800"/>
                  <a:pt x="1276350" y="419100"/>
                  <a:pt x="1714500" y="736600"/>
                </a:cubicBezTo>
                <a:cubicBezTo>
                  <a:pt x="2152650" y="1054100"/>
                  <a:pt x="3086100" y="1993900"/>
                  <a:pt x="3086100" y="1993900"/>
                </a:cubicBezTo>
                <a:lnTo>
                  <a:pt x="3086100" y="1993900"/>
                </a:lnTo>
                <a:lnTo>
                  <a:pt x="3200400" y="2070100"/>
                </a:lnTo>
              </a:path>
            </a:pathLst>
          </a:custGeom>
          <a:noFill/>
          <a:ln w="101600" cap="flat" cmpd="sng" algn="ctr">
            <a:solidFill>
              <a:srgbClr val="0070C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7100" kern="0">
              <a:solidFill>
                <a:srgbClr val="000000"/>
              </a:solidFill>
              <a:latin typeface="Arial" charset="0"/>
              <a:ea typeface="Heiti SC Light" charset="0"/>
              <a:cs typeface="Heiti SC Light" charset="0"/>
              <a:sym typeface="Arial" charset="0"/>
            </a:endParaRPr>
          </a:p>
        </p:txBody>
      </p:sp>
      <p:sp>
        <p:nvSpPr>
          <p:cNvPr id="196" name="Freeform 195"/>
          <p:cNvSpPr/>
          <p:nvPr/>
        </p:nvSpPr>
        <p:spPr bwMode="auto">
          <a:xfrm flipH="1">
            <a:off x="5792572" y="3332584"/>
            <a:ext cx="633701" cy="1416729"/>
          </a:xfrm>
          <a:custGeom>
            <a:avLst/>
            <a:gdLst>
              <a:gd name="connsiteX0" fmla="*/ 0 w 7486650"/>
              <a:gd name="connsiteY0" fmla="*/ 0 h 4965700"/>
              <a:gd name="connsiteX1" fmla="*/ 1447800 w 7486650"/>
              <a:gd name="connsiteY1" fmla="*/ 1524000 h 4965700"/>
              <a:gd name="connsiteX2" fmla="*/ 6591300 w 7486650"/>
              <a:gd name="connsiteY2" fmla="*/ 4457700 h 4965700"/>
              <a:gd name="connsiteX3" fmla="*/ 6819900 w 7486650"/>
              <a:gd name="connsiteY3" fmla="*/ 4572000 h 4965700"/>
            </a:gdLst>
            <a:ahLst/>
            <a:cxnLst>
              <a:cxn ang="0">
                <a:pos x="connsiteX0" y="connsiteY0"/>
              </a:cxn>
              <a:cxn ang="0">
                <a:pos x="connsiteX1" y="connsiteY1"/>
              </a:cxn>
              <a:cxn ang="0">
                <a:pos x="connsiteX2" y="connsiteY2"/>
              </a:cxn>
              <a:cxn ang="0">
                <a:pos x="connsiteX3" y="connsiteY3"/>
              </a:cxn>
            </a:cxnLst>
            <a:rect l="l" t="t" r="r" b="b"/>
            <a:pathLst>
              <a:path w="7486650" h="4965700">
                <a:moveTo>
                  <a:pt x="0" y="0"/>
                </a:moveTo>
                <a:cubicBezTo>
                  <a:pt x="174625" y="390525"/>
                  <a:pt x="349250" y="781050"/>
                  <a:pt x="1447800" y="1524000"/>
                </a:cubicBezTo>
                <a:cubicBezTo>
                  <a:pt x="2546350" y="2266950"/>
                  <a:pt x="5695950" y="3949700"/>
                  <a:pt x="6591300" y="4457700"/>
                </a:cubicBezTo>
                <a:cubicBezTo>
                  <a:pt x="7486650" y="4965700"/>
                  <a:pt x="7153275" y="4768850"/>
                  <a:pt x="6819900" y="4572000"/>
                </a:cubicBezTo>
              </a:path>
            </a:pathLst>
          </a:custGeom>
          <a:noFill/>
          <a:ln w="101600" cap="flat" cmpd="sng" algn="ctr">
            <a:solidFill>
              <a:srgbClr val="00206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7100" kern="0">
              <a:solidFill>
                <a:srgbClr val="000000"/>
              </a:solidFill>
              <a:latin typeface="Arial" charset="0"/>
              <a:ea typeface="Heiti SC Light" charset="0"/>
              <a:cs typeface="Heiti SC Light" charset="0"/>
              <a:sym typeface="Arial" charset="0"/>
            </a:endParaRPr>
          </a:p>
        </p:txBody>
      </p:sp>
      <p:sp>
        <p:nvSpPr>
          <p:cNvPr id="197" name="Freeform 196"/>
          <p:cNvSpPr/>
          <p:nvPr/>
        </p:nvSpPr>
        <p:spPr>
          <a:xfrm rot="12345527" flipV="1">
            <a:off x="7482529" y="2402191"/>
            <a:ext cx="529108" cy="32487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98" name="Freeform 197"/>
          <p:cNvSpPr/>
          <p:nvPr/>
        </p:nvSpPr>
        <p:spPr>
          <a:xfrm rot="12345527" flipV="1">
            <a:off x="7534793" y="2436794"/>
            <a:ext cx="529108" cy="32487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99" name="Freeform 198"/>
          <p:cNvSpPr/>
          <p:nvPr/>
        </p:nvSpPr>
        <p:spPr>
          <a:xfrm rot="12345527" flipV="1">
            <a:off x="7534793" y="2486772"/>
            <a:ext cx="529108" cy="32487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200" name="Freeform 199"/>
          <p:cNvSpPr/>
          <p:nvPr/>
        </p:nvSpPr>
        <p:spPr>
          <a:xfrm rot="12345527" flipV="1">
            <a:off x="7534793" y="2571353"/>
            <a:ext cx="529108" cy="32487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201" name="Freeform 200"/>
          <p:cNvSpPr/>
          <p:nvPr/>
        </p:nvSpPr>
        <p:spPr>
          <a:xfrm rot="12345527" flipV="1">
            <a:off x="7534793" y="2634789"/>
            <a:ext cx="529108" cy="32487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202" name="Freeform 201"/>
          <p:cNvSpPr/>
          <p:nvPr/>
        </p:nvSpPr>
        <p:spPr>
          <a:xfrm rot="12345527" flipV="1">
            <a:off x="7534793" y="2677079"/>
            <a:ext cx="529108" cy="32487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203" name="Freeform 202"/>
          <p:cNvSpPr/>
          <p:nvPr/>
        </p:nvSpPr>
        <p:spPr>
          <a:xfrm rot="9342421" flipV="1">
            <a:off x="7079310" y="1969183"/>
            <a:ext cx="694208" cy="450168"/>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7620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204" name="Freeform 203"/>
          <p:cNvSpPr/>
          <p:nvPr/>
        </p:nvSpPr>
        <p:spPr>
          <a:xfrm rot="9342421" flipV="1">
            <a:off x="7033357" y="1948038"/>
            <a:ext cx="694208" cy="450168"/>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205" name="Freeform 204"/>
          <p:cNvSpPr/>
          <p:nvPr/>
        </p:nvSpPr>
        <p:spPr>
          <a:xfrm rot="9342421" flipV="1">
            <a:off x="7084881" y="2011473"/>
            <a:ext cx="694208" cy="450168"/>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206" name="Freeform 205"/>
          <p:cNvSpPr/>
          <p:nvPr/>
        </p:nvSpPr>
        <p:spPr>
          <a:xfrm rot="9342421" flipV="1">
            <a:off x="7190149" y="2011473"/>
            <a:ext cx="694208" cy="450168"/>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207" name="Freeform 206"/>
          <p:cNvSpPr/>
          <p:nvPr/>
        </p:nvSpPr>
        <p:spPr>
          <a:xfrm rot="9342421" flipV="1">
            <a:off x="7242413" y="2011473"/>
            <a:ext cx="694208" cy="450168"/>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7620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208" name="Freeform 207"/>
          <p:cNvSpPr/>
          <p:nvPr/>
        </p:nvSpPr>
        <p:spPr>
          <a:xfrm rot="9342421" flipV="1">
            <a:off x="7293937" y="2011473"/>
            <a:ext cx="694208" cy="450168"/>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209" name="Freeform 208"/>
          <p:cNvSpPr/>
          <p:nvPr/>
        </p:nvSpPr>
        <p:spPr>
          <a:xfrm rot="9342421" flipV="1">
            <a:off x="7131574" y="2011473"/>
            <a:ext cx="694208" cy="450168"/>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210" name="Freeform 209"/>
          <p:cNvSpPr/>
          <p:nvPr/>
        </p:nvSpPr>
        <p:spPr bwMode="auto">
          <a:xfrm>
            <a:off x="3303501" y="3269148"/>
            <a:ext cx="2913717" cy="1538314"/>
          </a:xfrm>
          <a:custGeom>
            <a:avLst/>
            <a:gdLst>
              <a:gd name="connsiteX0" fmla="*/ 0 w 8991600"/>
              <a:gd name="connsiteY0" fmla="*/ 1333500 h 5543550"/>
              <a:gd name="connsiteX1" fmla="*/ 533400 w 8991600"/>
              <a:gd name="connsiteY1" fmla="*/ 2095500 h 5543550"/>
              <a:gd name="connsiteX2" fmla="*/ 2781300 w 8991600"/>
              <a:gd name="connsiteY2" fmla="*/ 3543300 h 5543550"/>
              <a:gd name="connsiteX3" fmla="*/ 4495800 w 8991600"/>
              <a:gd name="connsiteY3" fmla="*/ 4572000 h 5543550"/>
              <a:gd name="connsiteX4" fmla="*/ 6210300 w 8991600"/>
              <a:gd name="connsiteY4" fmla="*/ 5448300 h 5543550"/>
              <a:gd name="connsiteX5" fmla="*/ 6896100 w 8991600"/>
              <a:gd name="connsiteY5" fmla="*/ 5067300 h 5543550"/>
              <a:gd name="connsiteX6" fmla="*/ 8153400 w 8991600"/>
              <a:gd name="connsiteY6" fmla="*/ 2590800 h 5543550"/>
              <a:gd name="connsiteX7" fmla="*/ 8724900 w 8991600"/>
              <a:gd name="connsiteY7" fmla="*/ 457200 h 5543550"/>
              <a:gd name="connsiteX8" fmla="*/ 8991600 w 8991600"/>
              <a:gd name="connsiteY8" fmla="*/ 0 h 554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600" h="5543550">
                <a:moveTo>
                  <a:pt x="0" y="1333500"/>
                </a:moveTo>
                <a:cubicBezTo>
                  <a:pt x="34925" y="1530350"/>
                  <a:pt x="69850" y="1727200"/>
                  <a:pt x="533400" y="2095500"/>
                </a:cubicBezTo>
                <a:cubicBezTo>
                  <a:pt x="996950" y="2463800"/>
                  <a:pt x="2120900" y="3130550"/>
                  <a:pt x="2781300" y="3543300"/>
                </a:cubicBezTo>
                <a:cubicBezTo>
                  <a:pt x="3441700" y="3956050"/>
                  <a:pt x="3924300" y="4254500"/>
                  <a:pt x="4495800" y="4572000"/>
                </a:cubicBezTo>
                <a:cubicBezTo>
                  <a:pt x="5067300" y="4889500"/>
                  <a:pt x="5810250" y="5365750"/>
                  <a:pt x="6210300" y="5448300"/>
                </a:cubicBezTo>
                <a:cubicBezTo>
                  <a:pt x="6610350" y="5530850"/>
                  <a:pt x="6572250" y="5543550"/>
                  <a:pt x="6896100" y="5067300"/>
                </a:cubicBezTo>
                <a:cubicBezTo>
                  <a:pt x="7219950" y="4591050"/>
                  <a:pt x="7848600" y="3359150"/>
                  <a:pt x="8153400" y="2590800"/>
                </a:cubicBezTo>
                <a:cubicBezTo>
                  <a:pt x="8458200" y="1822450"/>
                  <a:pt x="8585200" y="889000"/>
                  <a:pt x="8724900" y="457200"/>
                </a:cubicBezTo>
                <a:cubicBezTo>
                  <a:pt x="8864600" y="25400"/>
                  <a:pt x="8928100" y="12700"/>
                  <a:pt x="8991600" y="0"/>
                </a:cubicBezTo>
              </a:path>
            </a:pathLst>
          </a:custGeom>
          <a:noFill/>
          <a:ln w="101600" cap="rnd" cmpd="sng"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7100" kern="0">
              <a:solidFill>
                <a:srgbClr val="000000"/>
              </a:solidFill>
              <a:latin typeface="Arial" charset="0"/>
              <a:ea typeface="Heiti SC Light" charset="0"/>
              <a:cs typeface="Heiti SC Light" charset="0"/>
              <a:sym typeface="Arial" charset="0"/>
            </a:endParaRPr>
          </a:p>
        </p:txBody>
      </p:sp>
      <p:sp>
        <p:nvSpPr>
          <p:cNvPr id="211" name="Freeform 210"/>
          <p:cNvSpPr/>
          <p:nvPr/>
        </p:nvSpPr>
        <p:spPr bwMode="auto">
          <a:xfrm>
            <a:off x="3316567" y="3184567"/>
            <a:ext cx="3031311" cy="1585891"/>
          </a:xfrm>
          <a:custGeom>
            <a:avLst/>
            <a:gdLst>
              <a:gd name="connsiteX0" fmla="*/ 0 w 8991600"/>
              <a:gd name="connsiteY0" fmla="*/ 1333500 h 5543550"/>
              <a:gd name="connsiteX1" fmla="*/ 533400 w 8991600"/>
              <a:gd name="connsiteY1" fmla="*/ 2095500 h 5543550"/>
              <a:gd name="connsiteX2" fmla="*/ 2781300 w 8991600"/>
              <a:gd name="connsiteY2" fmla="*/ 3543300 h 5543550"/>
              <a:gd name="connsiteX3" fmla="*/ 4495800 w 8991600"/>
              <a:gd name="connsiteY3" fmla="*/ 4572000 h 5543550"/>
              <a:gd name="connsiteX4" fmla="*/ 6210300 w 8991600"/>
              <a:gd name="connsiteY4" fmla="*/ 5448300 h 5543550"/>
              <a:gd name="connsiteX5" fmla="*/ 6896100 w 8991600"/>
              <a:gd name="connsiteY5" fmla="*/ 5067300 h 5543550"/>
              <a:gd name="connsiteX6" fmla="*/ 8153400 w 8991600"/>
              <a:gd name="connsiteY6" fmla="*/ 2590800 h 5543550"/>
              <a:gd name="connsiteX7" fmla="*/ 8724900 w 8991600"/>
              <a:gd name="connsiteY7" fmla="*/ 457200 h 5543550"/>
              <a:gd name="connsiteX8" fmla="*/ 8991600 w 8991600"/>
              <a:gd name="connsiteY8" fmla="*/ 0 h 554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600" h="5543550">
                <a:moveTo>
                  <a:pt x="0" y="1333500"/>
                </a:moveTo>
                <a:cubicBezTo>
                  <a:pt x="34925" y="1530350"/>
                  <a:pt x="69850" y="1727200"/>
                  <a:pt x="533400" y="2095500"/>
                </a:cubicBezTo>
                <a:cubicBezTo>
                  <a:pt x="996950" y="2463800"/>
                  <a:pt x="2120900" y="3130550"/>
                  <a:pt x="2781300" y="3543300"/>
                </a:cubicBezTo>
                <a:cubicBezTo>
                  <a:pt x="3441700" y="3956050"/>
                  <a:pt x="3924300" y="4254500"/>
                  <a:pt x="4495800" y="4572000"/>
                </a:cubicBezTo>
                <a:cubicBezTo>
                  <a:pt x="5067300" y="4889500"/>
                  <a:pt x="5810250" y="5365750"/>
                  <a:pt x="6210300" y="5448300"/>
                </a:cubicBezTo>
                <a:cubicBezTo>
                  <a:pt x="6610350" y="5530850"/>
                  <a:pt x="6572250" y="5543550"/>
                  <a:pt x="6896100" y="5067300"/>
                </a:cubicBezTo>
                <a:cubicBezTo>
                  <a:pt x="7219950" y="4591050"/>
                  <a:pt x="7848600" y="3359150"/>
                  <a:pt x="8153400" y="2590800"/>
                </a:cubicBezTo>
                <a:cubicBezTo>
                  <a:pt x="8458200" y="1822450"/>
                  <a:pt x="8585200" y="889000"/>
                  <a:pt x="8724900" y="457200"/>
                </a:cubicBezTo>
                <a:cubicBezTo>
                  <a:pt x="8864600" y="25400"/>
                  <a:pt x="8928100" y="12700"/>
                  <a:pt x="8991600" y="0"/>
                </a:cubicBezTo>
              </a:path>
            </a:pathLst>
          </a:custGeom>
          <a:noFill/>
          <a:ln w="101600" cap="rnd" cmpd="sng"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7100" kern="0">
              <a:solidFill>
                <a:srgbClr val="000000"/>
              </a:solidFill>
              <a:latin typeface="Arial" charset="0"/>
              <a:ea typeface="Heiti SC Light" charset="0"/>
              <a:cs typeface="Heiti SC Light" charset="0"/>
              <a:sym typeface="Arial" charset="0"/>
            </a:endParaRPr>
          </a:p>
        </p:txBody>
      </p:sp>
      <p:sp>
        <p:nvSpPr>
          <p:cNvPr id="212" name="Freeform 211"/>
          <p:cNvSpPr/>
          <p:nvPr/>
        </p:nvSpPr>
        <p:spPr bwMode="auto">
          <a:xfrm>
            <a:off x="3368831" y="3099987"/>
            <a:ext cx="2822255" cy="1585891"/>
          </a:xfrm>
          <a:custGeom>
            <a:avLst/>
            <a:gdLst>
              <a:gd name="connsiteX0" fmla="*/ 0 w 8991600"/>
              <a:gd name="connsiteY0" fmla="*/ 1333500 h 5543550"/>
              <a:gd name="connsiteX1" fmla="*/ 533400 w 8991600"/>
              <a:gd name="connsiteY1" fmla="*/ 2095500 h 5543550"/>
              <a:gd name="connsiteX2" fmla="*/ 2781300 w 8991600"/>
              <a:gd name="connsiteY2" fmla="*/ 3543300 h 5543550"/>
              <a:gd name="connsiteX3" fmla="*/ 4495800 w 8991600"/>
              <a:gd name="connsiteY3" fmla="*/ 4572000 h 5543550"/>
              <a:gd name="connsiteX4" fmla="*/ 6210300 w 8991600"/>
              <a:gd name="connsiteY4" fmla="*/ 5448300 h 5543550"/>
              <a:gd name="connsiteX5" fmla="*/ 6896100 w 8991600"/>
              <a:gd name="connsiteY5" fmla="*/ 5067300 h 5543550"/>
              <a:gd name="connsiteX6" fmla="*/ 8153400 w 8991600"/>
              <a:gd name="connsiteY6" fmla="*/ 2590800 h 5543550"/>
              <a:gd name="connsiteX7" fmla="*/ 8724900 w 8991600"/>
              <a:gd name="connsiteY7" fmla="*/ 457200 h 5543550"/>
              <a:gd name="connsiteX8" fmla="*/ 8991600 w 8991600"/>
              <a:gd name="connsiteY8" fmla="*/ 0 h 554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600" h="5543550">
                <a:moveTo>
                  <a:pt x="0" y="1333500"/>
                </a:moveTo>
                <a:cubicBezTo>
                  <a:pt x="34925" y="1530350"/>
                  <a:pt x="69850" y="1727200"/>
                  <a:pt x="533400" y="2095500"/>
                </a:cubicBezTo>
                <a:cubicBezTo>
                  <a:pt x="996950" y="2463800"/>
                  <a:pt x="2120900" y="3130550"/>
                  <a:pt x="2781300" y="3543300"/>
                </a:cubicBezTo>
                <a:cubicBezTo>
                  <a:pt x="3441700" y="3956050"/>
                  <a:pt x="3924300" y="4254500"/>
                  <a:pt x="4495800" y="4572000"/>
                </a:cubicBezTo>
                <a:cubicBezTo>
                  <a:pt x="5067300" y="4889500"/>
                  <a:pt x="5810250" y="5365750"/>
                  <a:pt x="6210300" y="5448300"/>
                </a:cubicBezTo>
                <a:cubicBezTo>
                  <a:pt x="6610350" y="5530850"/>
                  <a:pt x="6572250" y="5543550"/>
                  <a:pt x="6896100" y="5067300"/>
                </a:cubicBezTo>
                <a:cubicBezTo>
                  <a:pt x="7219950" y="4591050"/>
                  <a:pt x="7848600" y="3359150"/>
                  <a:pt x="8153400" y="2590800"/>
                </a:cubicBezTo>
                <a:cubicBezTo>
                  <a:pt x="8458200" y="1822450"/>
                  <a:pt x="8585200" y="889000"/>
                  <a:pt x="8724900" y="457200"/>
                </a:cubicBezTo>
                <a:cubicBezTo>
                  <a:pt x="8864600" y="25400"/>
                  <a:pt x="8928100" y="12700"/>
                  <a:pt x="8991600" y="0"/>
                </a:cubicBezTo>
              </a:path>
            </a:pathLst>
          </a:custGeom>
          <a:noFill/>
          <a:ln w="101600" cap="rnd" cmpd="sng"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7100" kern="0" dirty="0">
              <a:solidFill>
                <a:srgbClr val="000000"/>
              </a:solidFill>
              <a:latin typeface="Arial" charset="0"/>
              <a:ea typeface="Heiti SC Light" charset="0"/>
              <a:cs typeface="Heiti SC Light" charset="0"/>
              <a:sym typeface="Arial" charset="0"/>
            </a:endParaRPr>
          </a:p>
        </p:txBody>
      </p:sp>
      <p:sp>
        <p:nvSpPr>
          <p:cNvPr id="215" name="Freeform 214"/>
          <p:cNvSpPr/>
          <p:nvPr/>
        </p:nvSpPr>
        <p:spPr bwMode="auto">
          <a:xfrm>
            <a:off x="2075297" y="3159898"/>
            <a:ext cx="1189005" cy="616735"/>
          </a:xfrm>
          <a:custGeom>
            <a:avLst/>
            <a:gdLst>
              <a:gd name="connsiteX0" fmla="*/ 0 w 3200400"/>
              <a:gd name="connsiteY0" fmla="*/ 203200 h 2070100"/>
              <a:gd name="connsiteX1" fmla="*/ 457200 w 3200400"/>
              <a:gd name="connsiteY1" fmla="*/ 88900 h 2070100"/>
              <a:gd name="connsiteX2" fmla="*/ 1714500 w 3200400"/>
              <a:gd name="connsiteY2" fmla="*/ 736600 h 2070100"/>
              <a:gd name="connsiteX3" fmla="*/ 3086100 w 3200400"/>
              <a:gd name="connsiteY3" fmla="*/ 1993900 h 2070100"/>
              <a:gd name="connsiteX4" fmla="*/ 3086100 w 3200400"/>
              <a:gd name="connsiteY4" fmla="*/ 1993900 h 2070100"/>
              <a:gd name="connsiteX5" fmla="*/ 3200400 w 3200400"/>
              <a:gd name="connsiteY5" fmla="*/ 2070100 h 207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2070100">
                <a:moveTo>
                  <a:pt x="0" y="203200"/>
                </a:moveTo>
                <a:cubicBezTo>
                  <a:pt x="85725" y="101600"/>
                  <a:pt x="171450" y="0"/>
                  <a:pt x="457200" y="88900"/>
                </a:cubicBezTo>
                <a:cubicBezTo>
                  <a:pt x="742950" y="177800"/>
                  <a:pt x="1276350" y="419100"/>
                  <a:pt x="1714500" y="736600"/>
                </a:cubicBezTo>
                <a:cubicBezTo>
                  <a:pt x="2152650" y="1054100"/>
                  <a:pt x="3086100" y="1993900"/>
                  <a:pt x="3086100" y="1993900"/>
                </a:cubicBezTo>
                <a:lnTo>
                  <a:pt x="3086100" y="1993900"/>
                </a:lnTo>
                <a:lnTo>
                  <a:pt x="3200400" y="2070100"/>
                </a:lnTo>
              </a:path>
            </a:pathLst>
          </a:custGeom>
          <a:noFill/>
          <a:ln w="101600" cap="flat" cmpd="sng" algn="ctr">
            <a:solidFill>
              <a:srgbClr val="0070C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7100" kern="0">
              <a:solidFill>
                <a:srgbClr val="000000"/>
              </a:solidFill>
              <a:latin typeface="Arial" charset="0"/>
              <a:ea typeface="Heiti SC Light" charset="0"/>
              <a:cs typeface="Heiti SC Light" charset="0"/>
              <a:sym typeface="Arial" charset="0"/>
            </a:endParaRPr>
          </a:p>
        </p:txBody>
      </p:sp>
      <p:sp>
        <p:nvSpPr>
          <p:cNvPr id="216" name="Freeform 215"/>
          <p:cNvSpPr/>
          <p:nvPr/>
        </p:nvSpPr>
        <p:spPr bwMode="auto">
          <a:xfrm>
            <a:off x="2179825" y="2867389"/>
            <a:ext cx="1319665" cy="676647"/>
          </a:xfrm>
          <a:custGeom>
            <a:avLst/>
            <a:gdLst>
              <a:gd name="connsiteX0" fmla="*/ 0 w 3200400"/>
              <a:gd name="connsiteY0" fmla="*/ 203200 h 2070100"/>
              <a:gd name="connsiteX1" fmla="*/ 457200 w 3200400"/>
              <a:gd name="connsiteY1" fmla="*/ 88900 h 2070100"/>
              <a:gd name="connsiteX2" fmla="*/ 1714500 w 3200400"/>
              <a:gd name="connsiteY2" fmla="*/ 736600 h 2070100"/>
              <a:gd name="connsiteX3" fmla="*/ 3086100 w 3200400"/>
              <a:gd name="connsiteY3" fmla="*/ 1993900 h 2070100"/>
              <a:gd name="connsiteX4" fmla="*/ 3086100 w 3200400"/>
              <a:gd name="connsiteY4" fmla="*/ 1993900 h 2070100"/>
              <a:gd name="connsiteX5" fmla="*/ 3200400 w 3200400"/>
              <a:gd name="connsiteY5" fmla="*/ 2070100 h 207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2070100">
                <a:moveTo>
                  <a:pt x="0" y="203200"/>
                </a:moveTo>
                <a:cubicBezTo>
                  <a:pt x="85725" y="101600"/>
                  <a:pt x="171450" y="0"/>
                  <a:pt x="457200" y="88900"/>
                </a:cubicBezTo>
                <a:cubicBezTo>
                  <a:pt x="742950" y="177800"/>
                  <a:pt x="1276350" y="419100"/>
                  <a:pt x="1714500" y="736600"/>
                </a:cubicBezTo>
                <a:cubicBezTo>
                  <a:pt x="2152650" y="1054100"/>
                  <a:pt x="3086100" y="1993900"/>
                  <a:pt x="3086100" y="1993900"/>
                </a:cubicBezTo>
                <a:lnTo>
                  <a:pt x="3086100" y="1993900"/>
                </a:lnTo>
                <a:lnTo>
                  <a:pt x="3200400" y="2070100"/>
                </a:lnTo>
              </a:path>
            </a:pathLst>
          </a:custGeom>
          <a:noFill/>
          <a:ln w="101600" cap="flat" cmpd="sng" algn="ctr">
            <a:solidFill>
              <a:srgbClr val="8064A2">
                <a:lumMod val="75000"/>
              </a:srgb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7100" kern="0">
              <a:solidFill>
                <a:srgbClr val="000000"/>
              </a:solidFill>
              <a:latin typeface="Arial" charset="0"/>
              <a:ea typeface="Heiti SC Light" charset="0"/>
              <a:cs typeface="Heiti SC Light" charset="0"/>
              <a:sym typeface="Arial" charset="0"/>
            </a:endParaRPr>
          </a:p>
        </p:txBody>
      </p:sp>
      <p:sp>
        <p:nvSpPr>
          <p:cNvPr id="217" name="Freeform 216"/>
          <p:cNvSpPr/>
          <p:nvPr/>
        </p:nvSpPr>
        <p:spPr bwMode="auto">
          <a:xfrm rot="1956647">
            <a:off x="5328917" y="5072059"/>
            <a:ext cx="682214" cy="475204"/>
          </a:xfrm>
          <a:custGeom>
            <a:avLst/>
            <a:gdLst>
              <a:gd name="connsiteX0" fmla="*/ 0 w 3200400"/>
              <a:gd name="connsiteY0" fmla="*/ 203200 h 2070100"/>
              <a:gd name="connsiteX1" fmla="*/ 457200 w 3200400"/>
              <a:gd name="connsiteY1" fmla="*/ 88900 h 2070100"/>
              <a:gd name="connsiteX2" fmla="*/ 1714500 w 3200400"/>
              <a:gd name="connsiteY2" fmla="*/ 736600 h 2070100"/>
              <a:gd name="connsiteX3" fmla="*/ 3086100 w 3200400"/>
              <a:gd name="connsiteY3" fmla="*/ 1993900 h 2070100"/>
              <a:gd name="connsiteX4" fmla="*/ 3086100 w 3200400"/>
              <a:gd name="connsiteY4" fmla="*/ 1993900 h 2070100"/>
              <a:gd name="connsiteX5" fmla="*/ 3200400 w 3200400"/>
              <a:gd name="connsiteY5" fmla="*/ 2070100 h 207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2070100">
                <a:moveTo>
                  <a:pt x="0" y="203200"/>
                </a:moveTo>
                <a:cubicBezTo>
                  <a:pt x="85725" y="101600"/>
                  <a:pt x="171450" y="0"/>
                  <a:pt x="457200" y="88900"/>
                </a:cubicBezTo>
                <a:cubicBezTo>
                  <a:pt x="742950" y="177800"/>
                  <a:pt x="1276350" y="419100"/>
                  <a:pt x="1714500" y="736600"/>
                </a:cubicBezTo>
                <a:cubicBezTo>
                  <a:pt x="2152650" y="1054100"/>
                  <a:pt x="3086100" y="1993900"/>
                  <a:pt x="3086100" y="1993900"/>
                </a:cubicBezTo>
                <a:lnTo>
                  <a:pt x="3086100" y="1993900"/>
                </a:lnTo>
                <a:lnTo>
                  <a:pt x="3200400" y="2070100"/>
                </a:lnTo>
              </a:path>
            </a:pathLst>
          </a:custGeom>
          <a:noFill/>
          <a:ln w="101600" cap="flat" cmpd="sng" algn="ctr">
            <a:solidFill>
              <a:srgbClr val="0070C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7100" kern="0">
              <a:solidFill>
                <a:srgbClr val="000000"/>
              </a:solidFill>
              <a:latin typeface="Arial" charset="0"/>
              <a:ea typeface="Heiti SC Light" charset="0"/>
              <a:cs typeface="Heiti SC Light" charset="0"/>
              <a:sym typeface="Arial" charset="0"/>
            </a:endParaRPr>
          </a:p>
        </p:txBody>
      </p:sp>
      <p:sp>
        <p:nvSpPr>
          <p:cNvPr id="218" name="Freeform 217"/>
          <p:cNvSpPr/>
          <p:nvPr/>
        </p:nvSpPr>
        <p:spPr bwMode="auto">
          <a:xfrm>
            <a:off x="3538688" y="3184567"/>
            <a:ext cx="2651760" cy="457200"/>
          </a:xfrm>
          <a:custGeom>
            <a:avLst/>
            <a:gdLst>
              <a:gd name="connsiteX0" fmla="*/ 0 w 7772400"/>
              <a:gd name="connsiteY0" fmla="*/ 1295400 h 1530350"/>
              <a:gd name="connsiteX1" fmla="*/ 685800 w 7772400"/>
              <a:gd name="connsiteY1" fmla="*/ 1524000 h 1530350"/>
              <a:gd name="connsiteX2" fmla="*/ 2171700 w 7772400"/>
              <a:gd name="connsiteY2" fmla="*/ 1333500 h 1530350"/>
              <a:gd name="connsiteX3" fmla="*/ 4762500 w 7772400"/>
              <a:gd name="connsiteY3" fmla="*/ 876300 h 1530350"/>
              <a:gd name="connsiteX4" fmla="*/ 7772400 w 7772400"/>
              <a:gd name="connsiteY4" fmla="*/ 0 h 153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1530350">
                <a:moveTo>
                  <a:pt x="0" y="1295400"/>
                </a:moveTo>
                <a:cubicBezTo>
                  <a:pt x="161925" y="1406525"/>
                  <a:pt x="323850" y="1517650"/>
                  <a:pt x="685800" y="1524000"/>
                </a:cubicBezTo>
                <a:cubicBezTo>
                  <a:pt x="1047750" y="1530350"/>
                  <a:pt x="1492250" y="1441450"/>
                  <a:pt x="2171700" y="1333500"/>
                </a:cubicBezTo>
                <a:cubicBezTo>
                  <a:pt x="2851150" y="1225550"/>
                  <a:pt x="3829050" y="1098550"/>
                  <a:pt x="4762500" y="876300"/>
                </a:cubicBezTo>
                <a:cubicBezTo>
                  <a:pt x="5695950" y="654050"/>
                  <a:pt x="6734175" y="327025"/>
                  <a:pt x="7772400" y="0"/>
                </a:cubicBezTo>
              </a:path>
            </a:pathLst>
          </a:custGeom>
          <a:noFill/>
          <a:ln w="101600" cap="flat" cmpd="sng" algn="ctr">
            <a:solidFill>
              <a:srgbClr val="7030A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7200" kern="0">
              <a:solidFill>
                <a:srgbClr val="000000"/>
              </a:solidFill>
              <a:latin typeface="Arial" charset="0"/>
              <a:ea typeface="Heiti SC Light" charset="0"/>
              <a:cs typeface="Heiti SC Light" charset="0"/>
              <a:sym typeface="Arial" charset="0"/>
            </a:endParaRPr>
          </a:p>
        </p:txBody>
      </p:sp>
      <p:sp>
        <p:nvSpPr>
          <p:cNvPr id="219" name="Freeform 218"/>
          <p:cNvSpPr/>
          <p:nvPr/>
        </p:nvSpPr>
        <p:spPr bwMode="auto">
          <a:xfrm rot="16642532" flipH="1" flipV="1">
            <a:off x="6252040" y="2370883"/>
            <a:ext cx="844973" cy="892479"/>
          </a:xfrm>
          <a:custGeom>
            <a:avLst/>
            <a:gdLst>
              <a:gd name="connsiteX0" fmla="*/ 0 w 3200400"/>
              <a:gd name="connsiteY0" fmla="*/ 203200 h 2070100"/>
              <a:gd name="connsiteX1" fmla="*/ 457200 w 3200400"/>
              <a:gd name="connsiteY1" fmla="*/ 88900 h 2070100"/>
              <a:gd name="connsiteX2" fmla="*/ 1714500 w 3200400"/>
              <a:gd name="connsiteY2" fmla="*/ 736600 h 2070100"/>
              <a:gd name="connsiteX3" fmla="*/ 3086100 w 3200400"/>
              <a:gd name="connsiteY3" fmla="*/ 1993900 h 2070100"/>
              <a:gd name="connsiteX4" fmla="*/ 3086100 w 3200400"/>
              <a:gd name="connsiteY4" fmla="*/ 1993900 h 2070100"/>
              <a:gd name="connsiteX5" fmla="*/ 3200400 w 3200400"/>
              <a:gd name="connsiteY5" fmla="*/ 2070100 h 207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2070100">
                <a:moveTo>
                  <a:pt x="0" y="203200"/>
                </a:moveTo>
                <a:cubicBezTo>
                  <a:pt x="85725" y="101600"/>
                  <a:pt x="171450" y="0"/>
                  <a:pt x="457200" y="88900"/>
                </a:cubicBezTo>
                <a:cubicBezTo>
                  <a:pt x="742950" y="177800"/>
                  <a:pt x="1276350" y="419100"/>
                  <a:pt x="1714500" y="736600"/>
                </a:cubicBezTo>
                <a:cubicBezTo>
                  <a:pt x="2152650" y="1054100"/>
                  <a:pt x="3086100" y="1993900"/>
                  <a:pt x="3086100" y="1993900"/>
                </a:cubicBezTo>
                <a:lnTo>
                  <a:pt x="3086100" y="1993900"/>
                </a:lnTo>
                <a:lnTo>
                  <a:pt x="3200400" y="2070100"/>
                </a:lnTo>
              </a:path>
            </a:pathLst>
          </a:custGeom>
          <a:noFill/>
          <a:ln w="101600" cap="flat" cmpd="sng" algn="ctr">
            <a:solidFill>
              <a:srgbClr val="8064A2">
                <a:lumMod val="75000"/>
              </a:srgb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7100" kern="0">
              <a:solidFill>
                <a:srgbClr val="000000"/>
              </a:solidFill>
              <a:latin typeface="Arial" charset="0"/>
              <a:ea typeface="Heiti SC Light" charset="0"/>
              <a:cs typeface="Heiti SC Light" charset="0"/>
              <a:sym typeface="Arial" charset="0"/>
            </a:endParaRPr>
          </a:p>
        </p:txBody>
      </p:sp>
      <p:sp>
        <p:nvSpPr>
          <p:cNvPr id="220" name="Freeform 219"/>
          <p:cNvSpPr/>
          <p:nvPr/>
        </p:nvSpPr>
        <p:spPr bwMode="auto">
          <a:xfrm rot="2351911" flipH="1">
            <a:off x="6487812" y="2598886"/>
            <a:ext cx="404746" cy="943336"/>
          </a:xfrm>
          <a:custGeom>
            <a:avLst/>
            <a:gdLst>
              <a:gd name="connsiteX0" fmla="*/ 0 w 3200400"/>
              <a:gd name="connsiteY0" fmla="*/ 203200 h 2070100"/>
              <a:gd name="connsiteX1" fmla="*/ 457200 w 3200400"/>
              <a:gd name="connsiteY1" fmla="*/ 88900 h 2070100"/>
              <a:gd name="connsiteX2" fmla="*/ 1714500 w 3200400"/>
              <a:gd name="connsiteY2" fmla="*/ 736600 h 2070100"/>
              <a:gd name="connsiteX3" fmla="*/ 3086100 w 3200400"/>
              <a:gd name="connsiteY3" fmla="*/ 1993900 h 2070100"/>
              <a:gd name="connsiteX4" fmla="*/ 3086100 w 3200400"/>
              <a:gd name="connsiteY4" fmla="*/ 1993900 h 2070100"/>
              <a:gd name="connsiteX5" fmla="*/ 3200400 w 3200400"/>
              <a:gd name="connsiteY5" fmla="*/ 2070100 h 207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2070100">
                <a:moveTo>
                  <a:pt x="0" y="203200"/>
                </a:moveTo>
                <a:cubicBezTo>
                  <a:pt x="85725" y="101600"/>
                  <a:pt x="171450" y="0"/>
                  <a:pt x="457200" y="88900"/>
                </a:cubicBezTo>
                <a:cubicBezTo>
                  <a:pt x="742950" y="177800"/>
                  <a:pt x="1276350" y="419100"/>
                  <a:pt x="1714500" y="736600"/>
                </a:cubicBezTo>
                <a:cubicBezTo>
                  <a:pt x="2152650" y="1054100"/>
                  <a:pt x="3086100" y="1993900"/>
                  <a:pt x="3086100" y="1993900"/>
                </a:cubicBezTo>
                <a:lnTo>
                  <a:pt x="3086100" y="1993900"/>
                </a:lnTo>
                <a:lnTo>
                  <a:pt x="3200400" y="2070100"/>
                </a:lnTo>
              </a:path>
            </a:pathLst>
          </a:custGeom>
          <a:noFill/>
          <a:ln w="1016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7100" kern="0">
              <a:solidFill>
                <a:srgbClr val="000000"/>
              </a:solidFill>
              <a:latin typeface="Arial" charset="0"/>
              <a:ea typeface="Heiti SC Light" charset="0"/>
              <a:cs typeface="Heiti SC Light" charset="0"/>
              <a:sym typeface="Arial" charset="0"/>
            </a:endParaRPr>
          </a:p>
        </p:txBody>
      </p:sp>
      <p:sp>
        <p:nvSpPr>
          <p:cNvPr id="221" name="Freeform 220"/>
          <p:cNvSpPr/>
          <p:nvPr/>
        </p:nvSpPr>
        <p:spPr bwMode="auto">
          <a:xfrm>
            <a:off x="2127561" y="3011881"/>
            <a:ext cx="1189005" cy="616735"/>
          </a:xfrm>
          <a:custGeom>
            <a:avLst/>
            <a:gdLst>
              <a:gd name="connsiteX0" fmla="*/ 0 w 3200400"/>
              <a:gd name="connsiteY0" fmla="*/ 203200 h 2070100"/>
              <a:gd name="connsiteX1" fmla="*/ 457200 w 3200400"/>
              <a:gd name="connsiteY1" fmla="*/ 88900 h 2070100"/>
              <a:gd name="connsiteX2" fmla="*/ 1714500 w 3200400"/>
              <a:gd name="connsiteY2" fmla="*/ 736600 h 2070100"/>
              <a:gd name="connsiteX3" fmla="*/ 3086100 w 3200400"/>
              <a:gd name="connsiteY3" fmla="*/ 1993900 h 2070100"/>
              <a:gd name="connsiteX4" fmla="*/ 3086100 w 3200400"/>
              <a:gd name="connsiteY4" fmla="*/ 1993900 h 2070100"/>
              <a:gd name="connsiteX5" fmla="*/ 3200400 w 3200400"/>
              <a:gd name="connsiteY5" fmla="*/ 2070100 h 207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2070100">
                <a:moveTo>
                  <a:pt x="0" y="203200"/>
                </a:moveTo>
                <a:cubicBezTo>
                  <a:pt x="85725" y="101600"/>
                  <a:pt x="171450" y="0"/>
                  <a:pt x="457200" y="88900"/>
                </a:cubicBezTo>
                <a:cubicBezTo>
                  <a:pt x="742950" y="177800"/>
                  <a:pt x="1276350" y="419100"/>
                  <a:pt x="1714500" y="736600"/>
                </a:cubicBezTo>
                <a:cubicBezTo>
                  <a:pt x="2152650" y="1054100"/>
                  <a:pt x="3086100" y="1993900"/>
                  <a:pt x="3086100" y="1993900"/>
                </a:cubicBezTo>
                <a:lnTo>
                  <a:pt x="3086100" y="1993900"/>
                </a:lnTo>
                <a:lnTo>
                  <a:pt x="3200400" y="2070100"/>
                </a:lnTo>
              </a:path>
            </a:pathLst>
          </a:custGeom>
          <a:noFill/>
          <a:ln w="1016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7100" kern="0">
              <a:solidFill>
                <a:srgbClr val="000000"/>
              </a:solidFill>
              <a:latin typeface="Arial" charset="0"/>
              <a:ea typeface="Heiti SC Light" charset="0"/>
              <a:cs typeface="Heiti SC Light" charset="0"/>
              <a:sym typeface="Arial" charset="0"/>
            </a:endParaRPr>
          </a:p>
        </p:txBody>
      </p:sp>
      <p:sp>
        <p:nvSpPr>
          <p:cNvPr id="230" name="Freeform 229"/>
          <p:cNvSpPr/>
          <p:nvPr/>
        </p:nvSpPr>
        <p:spPr bwMode="auto">
          <a:xfrm rot="1956647" flipH="1">
            <a:off x="6714348" y="2556863"/>
            <a:ext cx="396336" cy="958866"/>
          </a:xfrm>
          <a:custGeom>
            <a:avLst/>
            <a:gdLst>
              <a:gd name="connsiteX0" fmla="*/ 0 w 3200400"/>
              <a:gd name="connsiteY0" fmla="*/ 203200 h 2070100"/>
              <a:gd name="connsiteX1" fmla="*/ 457200 w 3200400"/>
              <a:gd name="connsiteY1" fmla="*/ 88900 h 2070100"/>
              <a:gd name="connsiteX2" fmla="*/ 1714500 w 3200400"/>
              <a:gd name="connsiteY2" fmla="*/ 736600 h 2070100"/>
              <a:gd name="connsiteX3" fmla="*/ 3086100 w 3200400"/>
              <a:gd name="connsiteY3" fmla="*/ 1993900 h 2070100"/>
              <a:gd name="connsiteX4" fmla="*/ 3086100 w 3200400"/>
              <a:gd name="connsiteY4" fmla="*/ 1993900 h 2070100"/>
              <a:gd name="connsiteX5" fmla="*/ 3200400 w 3200400"/>
              <a:gd name="connsiteY5" fmla="*/ 2070100 h 207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2070100">
                <a:moveTo>
                  <a:pt x="0" y="203200"/>
                </a:moveTo>
                <a:cubicBezTo>
                  <a:pt x="85725" y="101600"/>
                  <a:pt x="171450" y="0"/>
                  <a:pt x="457200" y="88900"/>
                </a:cubicBezTo>
                <a:cubicBezTo>
                  <a:pt x="742950" y="177800"/>
                  <a:pt x="1276350" y="419100"/>
                  <a:pt x="1714500" y="736600"/>
                </a:cubicBezTo>
                <a:cubicBezTo>
                  <a:pt x="2152650" y="1054100"/>
                  <a:pt x="3086100" y="1993900"/>
                  <a:pt x="3086100" y="1993900"/>
                </a:cubicBezTo>
                <a:lnTo>
                  <a:pt x="3086100" y="1993900"/>
                </a:lnTo>
                <a:lnTo>
                  <a:pt x="3200400" y="2070100"/>
                </a:lnTo>
              </a:path>
            </a:pathLst>
          </a:custGeom>
          <a:noFill/>
          <a:ln w="101600" cap="flat" cmpd="sng" algn="ctr">
            <a:solidFill>
              <a:srgbClr val="0070C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7100" kern="0">
              <a:solidFill>
                <a:srgbClr val="000000"/>
              </a:solidFill>
              <a:latin typeface="Arial" charset="0"/>
              <a:ea typeface="Heiti SC Light" charset="0"/>
              <a:cs typeface="Heiti SC Light" charset="0"/>
              <a:sym typeface="Arial" charset="0"/>
            </a:endParaRPr>
          </a:p>
        </p:txBody>
      </p:sp>
      <p:sp>
        <p:nvSpPr>
          <p:cNvPr id="109" name="Slide Number Placeholder 108"/>
          <p:cNvSpPr>
            <a:spLocks noGrp="1"/>
          </p:cNvSpPr>
          <p:nvPr>
            <p:ph type="sldNum" sz="quarter" idx="12"/>
          </p:nvPr>
        </p:nvSpPr>
        <p:spPr/>
        <p:txBody>
          <a:bodyPr/>
          <a:lstStyle/>
          <a:p>
            <a:fld id="{81C256F2-8016-4B24-AF78-7FA03D20BBBE}" type="slidenum">
              <a:rPr lang="en-US" smtClean="0">
                <a:solidFill>
                  <a:prstClr val="white">
                    <a:tint val="75000"/>
                  </a:prstClr>
                </a:solidFill>
              </a:rPr>
              <a:pPr/>
              <a:t>18</a:t>
            </a:fld>
            <a:endParaRPr lang="en-US">
              <a:solidFill>
                <a:prstClr val="white">
                  <a:tint val="75000"/>
                </a:prstClr>
              </a:solidFill>
            </a:endParaRPr>
          </a:p>
        </p:txBody>
      </p:sp>
      <p:grpSp>
        <p:nvGrpSpPr>
          <p:cNvPr id="3" name="Group 80"/>
          <p:cNvGrpSpPr/>
          <p:nvPr/>
        </p:nvGrpSpPr>
        <p:grpSpPr>
          <a:xfrm>
            <a:off x="5257800" y="4495800"/>
            <a:ext cx="609600" cy="609600"/>
            <a:chOff x="4495800" y="2286000"/>
            <a:chExt cx="609600" cy="609600"/>
          </a:xfrm>
        </p:grpSpPr>
        <p:sp>
          <p:nvSpPr>
            <p:cNvPr id="111" name="Cube 110"/>
            <p:cNvSpPr/>
            <p:nvPr/>
          </p:nvSpPr>
          <p:spPr>
            <a:xfrm>
              <a:off x="4495800" y="2286000"/>
              <a:ext cx="609600" cy="609600"/>
            </a:xfrm>
            <a:prstGeom prst="cube">
              <a:avLst>
                <a:gd name="adj" fmla="val 13785"/>
              </a:avLst>
            </a:prstGeom>
            <a:solidFill>
              <a:srgbClr val="9BBB59">
                <a:lumMod val="75000"/>
              </a:srgbClr>
            </a:solidFill>
            <a:ln>
              <a:solidFill>
                <a:srgbClr val="9BBB59">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2" name="Quad Arrow 111"/>
            <p:cNvSpPr/>
            <p:nvPr/>
          </p:nvSpPr>
          <p:spPr>
            <a:xfrm rot="2594847">
              <a:off x="4516205" y="2375221"/>
              <a:ext cx="515036" cy="486160"/>
            </a:xfrm>
            <a:prstGeom prst="quadArrow">
              <a:avLst>
                <a:gd name="adj1" fmla="val 10380"/>
                <a:gd name="adj2" fmla="val 11960"/>
                <a:gd name="adj3" fmla="val 22500"/>
              </a:avLst>
            </a:prstGeom>
            <a:solidFill>
              <a:sysClr val="window" lastClr="FFFFFF"/>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 name="Group 80"/>
          <p:cNvGrpSpPr/>
          <p:nvPr/>
        </p:nvGrpSpPr>
        <p:grpSpPr>
          <a:xfrm>
            <a:off x="6172200" y="2895600"/>
            <a:ext cx="609600" cy="609600"/>
            <a:chOff x="4495800" y="2286000"/>
            <a:chExt cx="609600" cy="609600"/>
          </a:xfrm>
        </p:grpSpPr>
        <p:sp>
          <p:nvSpPr>
            <p:cNvPr id="114" name="Cube 113"/>
            <p:cNvSpPr/>
            <p:nvPr/>
          </p:nvSpPr>
          <p:spPr>
            <a:xfrm>
              <a:off x="4495800" y="2286000"/>
              <a:ext cx="609600" cy="609600"/>
            </a:xfrm>
            <a:prstGeom prst="cube">
              <a:avLst>
                <a:gd name="adj" fmla="val 13785"/>
              </a:avLst>
            </a:prstGeom>
            <a:solidFill>
              <a:srgbClr val="9BBB59">
                <a:lumMod val="75000"/>
              </a:srgbClr>
            </a:solidFill>
            <a:ln>
              <a:solidFill>
                <a:srgbClr val="9BBB59">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5" name="Quad Arrow 114"/>
            <p:cNvSpPr/>
            <p:nvPr/>
          </p:nvSpPr>
          <p:spPr>
            <a:xfrm rot="2594847">
              <a:off x="4516205" y="2375221"/>
              <a:ext cx="515036" cy="486160"/>
            </a:xfrm>
            <a:prstGeom prst="quadArrow">
              <a:avLst>
                <a:gd name="adj1" fmla="val 10380"/>
                <a:gd name="adj2" fmla="val 11960"/>
                <a:gd name="adj3" fmla="val 22500"/>
              </a:avLst>
            </a:prstGeom>
            <a:solidFill>
              <a:sysClr val="window" lastClr="FFFFFF"/>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5" name="Group 80"/>
          <p:cNvGrpSpPr/>
          <p:nvPr/>
        </p:nvGrpSpPr>
        <p:grpSpPr>
          <a:xfrm>
            <a:off x="2971800" y="3200400"/>
            <a:ext cx="609600" cy="609600"/>
            <a:chOff x="4495800" y="2286000"/>
            <a:chExt cx="609600" cy="609600"/>
          </a:xfrm>
        </p:grpSpPr>
        <p:sp>
          <p:nvSpPr>
            <p:cNvPr id="117" name="Cube 116"/>
            <p:cNvSpPr/>
            <p:nvPr/>
          </p:nvSpPr>
          <p:spPr>
            <a:xfrm>
              <a:off x="4495800" y="2286000"/>
              <a:ext cx="609600" cy="609600"/>
            </a:xfrm>
            <a:prstGeom prst="cube">
              <a:avLst>
                <a:gd name="adj" fmla="val 13785"/>
              </a:avLst>
            </a:prstGeom>
            <a:solidFill>
              <a:srgbClr val="9BBB59">
                <a:lumMod val="75000"/>
              </a:srgbClr>
            </a:solidFill>
            <a:ln>
              <a:solidFill>
                <a:srgbClr val="9BBB59">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22" name="Quad Arrow 221"/>
            <p:cNvSpPr/>
            <p:nvPr/>
          </p:nvSpPr>
          <p:spPr>
            <a:xfrm rot="2594847">
              <a:off x="4516205" y="2375221"/>
              <a:ext cx="515036" cy="486160"/>
            </a:xfrm>
            <a:prstGeom prst="quadArrow">
              <a:avLst>
                <a:gd name="adj1" fmla="val 10380"/>
                <a:gd name="adj2" fmla="val 11960"/>
                <a:gd name="adj3" fmla="val 22500"/>
              </a:avLst>
            </a:prstGeom>
            <a:solidFill>
              <a:sysClr val="window" lastClr="FFFFFF"/>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 name="Group 13"/>
          <p:cNvGrpSpPr/>
          <p:nvPr/>
        </p:nvGrpSpPr>
        <p:grpSpPr>
          <a:xfrm>
            <a:off x="5562600" y="5410200"/>
            <a:ext cx="685800" cy="456604"/>
            <a:chOff x="7162800" y="228598"/>
            <a:chExt cx="914400" cy="762002"/>
          </a:xfrm>
          <a:solidFill>
            <a:srgbClr val="4BACC6"/>
          </a:solidFill>
        </p:grpSpPr>
        <p:sp>
          <p:nvSpPr>
            <p:cNvPr id="224" name="Can 223"/>
            <p:cNvSpPr/>
            <p:nvPr/>
          </p:nvSpPr>
          <p:spPr>
            <a:xfrm>
              <a:off x="7162800" y="228600"/>
              <a:ext cx="914400" cy="762000"/>
            </a:xfrm>
            <a:prstGeom prst="can">
              <a:avLst>
                <a:gd name="adj" fmla="val 50000"/>
              </a:avLst>
            </a:prstGeom>
            <a:grpFill/>
            <a:ln>
              <a:solidFill>
                <a:srgbClr val="EEECE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25" name="Down Arrow 224"/>
            <p:cNvSpPr/>
            <p:nvPr/>
          </p:nvSpPr>
          <p:spPr>
            <a:xfrm rot="3594206">
              <a:off x="7374449" y="400693"/>
              <a:ext cx="186303" cy="244316"/>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26" name="Down Arrow 225"/>
            <p:cNvSpPr/>
            <p:nvPr/>
          </p:nvSpPr>
          <p:spPr>
            <a:xfrm rot="14184123">
              <a:off x="7619914" y="186212"/>
              <a:ext cx="211272" cy="296047"/>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27" name="Right Arrow 226"/>
            <p:cNvSpPr/>
            <p:nvPr/>
          </p:nvSpPr>
          <p:spPr>
            <a:xfrm rot="10800000">
              <a:off x="7315199" y="228598"/>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28" name="Right Arrow 227"/>
            <p:cNvSpPr/>
            <p:nvPr/>
          </p:nvSpPr>
          <p:spPr>
            <a:xfrm rot="276230">
              <a:off x="7628747" y="391284"/>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 name="Group 13"/>
          <p:cNvGrpSpPr/>
          <p:nvPr/>
        </p:nvGrpSpPr>
        <p:grpSpPr>
          <a:xfrm>
            <a:off x="7010400" y="2514600"/>
            <a:ext cx="685800" cy="456604"/>
            <a:chOff x="7162800" y="228598"/>
            <a:chExt cx="914400" cy="762002"/>
          </a:xfrm>
          <a:solidFill>
            <a:srgbClr val="4BACC6"/>
          </a:solidFill>
        </p:grpSpPr>
        <p:sp>
          <p:nvSpPr>
            <p:cNvPr id="231" name="Can 230"/>
            <p:cNvSpPr/>
            <p:nvPr/>
          </p:nvSpPr>
          <p:spPr>
            <a:xfrm>
              <a:off x="7162800" y="228600"/>
              <a:ext cx="914400" cy="762000"/>
            </a:xfrm>
            <a:prstGeom prst="can">
              <a:avLst>
                <a:gd name="adj" fmla="val 50000"/>
              </a:avLst>
            </a:prstGeom>
            <a:grpFill/>
            <a:ln>
              <a:solidFill>
                <a:srgbClr val="EEECE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2" name="Down Arrow 231"/>
            <p:cNvSpPr/>
            <p:nvPr/>
          </p:nvSpPr>
          <p:spPr>
            <a:xfrm rot="3594206">
              <a:off x="7374449" y="400693"/>
              <a:ext cx="186303" cy="244316"/>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3" name="Down Arrow 232"/>
            <p:cNvSpPr/>
            <p:nvPr/>
          </p:nvSpPr>
          <p:spPr>
            <a:xfrm rot="14184123">
              <a:off x="7619914" y="186212"/>
              <a:ext cx="211272" cy="296047"/>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4" name="Right Arrow 233"/>
            <p:cNvSpPr/>
            <p:nvPr/>
          </p:nvSpPr>
          <p:spPr>
            <a:xfrm rot="10800000">
              <a:off x="7315199" y="228598"/>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5" name="Right Arrow 234"/>
            <p:cNvSpPr/>
            <p:nvPr/>
          </p:nvSpPr>
          <p:spPr>
            <a:xfrm rot="276230">
              <a:off x="7628747" y="391284"/>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 name="Group 13"/>
          <p:cNvGrpSpPr/>
          <p:nvPr/>
        </p:nvGrpSpPr>
        <p:grpSpPr>
          <a:xfrm>
            <a:off x="1828800" y="2819400"/>
            <a:ext cx="685800" cy="456604"/>
            <a:chOff x="7162800" y="228598"/>
            <a:chExt cx="914400" cy="762002"/>
          </a:xfrm>
          <a:solidFill>
            <a:srgbClr val="4BACC6"/>
          </a:solidFill>
        </p:grpSpPr>
        <p:sp>
          <p:nvSpPr>
            <p:cNvPr id="237" name="Can 236"/>
            <p:cNvSpPr/>
            <p:nvPr/>
          </p:nvSpPr>
          <p:spPr>
            <a:xfrm>
              <a:off x="7162800" y="228600"/>
              <a:ext cx="914400" cy="762000"/>
            </a:xfrm>
            <a:prstGeom prst="can">
              <a:avLst>
                <a:gd name="adj" fmla="val 50000"/>
              </a:avLst>
            </a:prstGeom>
            <a:grpFill/>
            <a:ln>
              <a:solidFill>
                <a:srgbClr val="EEECE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8" name="Down Arrow 237"/>
            <p:cNvSpPr/>
            <p:nvPr/>
          </p:nvSpPr>
          <p:spPr>
            <a:xfrm rot="3594206">
              <a:off x="7374449" y="400693"/>
              <a:ext cx="186303" cy="244316"/>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9" name="Down Arrow 238"/>
            <p:cNvSpPr/>
            <p:nvPr/>
          </p:nvSpPr>
          <p:spPr>
            <a:xfrm rot="14184123">
              <a:off x="7619914" y="186212"/>
              <a:ext cx="211272" cy="296047"/>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40" name="Right Arrow 239"/>
            <p:cNvSpPr/>
            <p:nvPr/>
          </p:nvSpPr>
          <p:spPr>
            <a:xfrm rot="10800000">
              <a:off x="7315199" y="228598"/>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41" name="Right Arrow 240"/>
            <p:cNvSpPr/>
            <p:nvPr/>
          </p:nvSpPr>
          <p:spPr>
            <a:xfrm rot="276230">
              <a:off x="7628747" y="391284"/>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 name="Group 13"/>
          <p:cNvGrpSpPr/>
          <p:nvPr/>
        </p:nvGrpSpPr>
        <p:grpSpPr>
          <a:xfrm>
            <a:off x="4724400" y="6019800"/>
            <a:ext cx="685800" cy="456604"/>
            <a:chOff x="7162800" y="228598"/>
            <a:chExt cx="914400" cy="762002"/>
          </a:xfrm>
          <a:solidFill>
            <a:srgbClr val="4BACC6"/>
          </a:solidFill>
        </p:grpSpPr>
        <p:sp>
          <p:nvSpPr>
            <p:cNvPr id="243" name="Can 242"/>
            <p:cNvSpPr/>
            <p:nvPr/>
          </p:nvSpPr>
          <p:spPr>
            <a:xfrm>
              <a:off x="7162800" y="228600"/>
              <a:ext cx="914400" cy="762000"/>
            </a:xfrm>
            <a:prstGeom prst="can">
              <a:avLst>
                <a:gd name="adj" fmla="val 50000"/>
              </a:avLst>
            </a:prstGeom>
            <a:grpFill/>
            <a:ln>
              <a:solidFill>
                <a:srgbClr val="EEECE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44" name="Down Arrow 243"/>
            <p:cNvSpPr/>
            <p:nvPr/>
          </p:nvSpPr>
          <p:spPr>
            <a:xfrm rot="3594206">
              <a:off x="7374449" y="400693"/>
              <a:ext cx="186303" cy="244316"/>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45" name="Down Arrow 244"/>
            <p:cNvSpPr/>
            <p:nvPr/>
          </p:nvSpPr>
          <p:spPr>
            <a:xfrm rot="14184123">
              <a:off x="7619914" y="186212"/>
              <a:ext cx="211272" cy="296047"/>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46" name="Right Arrow 245"/>
            <p:cNvSpPr/>
            <p:nvPr/>
          </p:nvSpPr>
          <p:spPr>
            <a:xfrm rot="10800000">
              <a:off x="7315199" y="228598"/>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47" name="Right Arrow 246"/>
            <p:cNvSpPr/>
            <p:nvPr/>
          </p:nvSpPr>
          <p:spPr>
            <a:xfrm rot="276230">
              <a:off x="7628747" y="391284"/>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0" name="Group 13"/>
          <p:cNvGrpSpPr/>
          <p:nvPr/>
        </p:nvGrpSpPr>
        <p:grpSpPr>
          <a:xfrm>
            <a:off x="6629400" y="5943600"/>
            <a:ext cx="685800" cy="456604"/>
            <a:chOff x="7162800" y="228598"/>
            <a:chExt cx="914400" cy="762002"/>
          </a:xfrm>
          <a:solidFill>
            <a:srgbClr val="4BACC6"/>
          </a:solidFill>
        </p:grpSpPr>
        <p:sp>
          <p:nvSpPr>
            <p:cNvPr id="249" name="Can 248"/>
            <p:cNvSpPr/>
            <p:nvPr/>
          </p:nvSpPr>
          <p:spPr>
            <a:xfrm>
              <a:off x="7162800" y="228600"/>
              <a:ext cx="914400" cy="762000"/>
            </a:xfrm>
            <a:prstGeom prst="can">
              <a:avLst>
                <a:gd name="adj" fmla="val 50000"/>
              </a:avLst>
            </a:prstGeom>
            <a:grpFill/>
            <a:ln>
              <a:solidFill>
                <a:srgbClr val="EEECE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0" name="Down Arrow 249"/>
            <p:cNvSpPr/>
            <p:nvPr/>
          </p:nvSpPr>
          <p:spPr>
            <a:xfrm rot="3594206">
              <a:off x="7374449" y="400693"/>
              <a:ext cx="186303" cy="244316"/>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1" name="Down Arrow 250"/>
            <p:cNvSpPr/>
            <p:nvPr/>
          </p:nvSpPr>
          <p:spPr>
            <a:xfrm rot="14184123">
              <a:off x="7619914" y="186212"/>
              <a:ext cx="211272" cy="296047"/>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2" name="Right Arrow 251"/>
            <p:cNvSpPr/>
            <p:nvPr/>
          </p:nvSpPr>
          <p:spPr>
            <a:xfrm rot="10800000">
              <a:off x="7315199" y="228598"/>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3" name="Right Arrow 252"/>
            <p:cNvSpPr/>
            <p:nvPr/>
          </p:nvSpPr>
          <p:spPr>
            <a:xfrm rot="276230">
              <a:off x="7628747" y="391284"/>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 name="Group 13"/>
          <p:cNvGrpSpPr/>
          <p:nvPr/>
        </p:nvGrpSpPr>
        <p:grpSpPr>
          <a:xfrm>
            <a:off x="914400" y="2438400"/>
            <a:ext cx="685800" cy="456604"/>
            <a:chOff x="7162800" y="228598"/>
            <a:chExt cx="914400" cy="762002"/>
          </a:xfrm>
          <a:solidFill>
            <a:srgbClr val="4BACC6"/>
          </a:solidFill>
        </p:grpSpPr>
        <p:sp>
          <p:nvSpPr>
            <p:cNvPr id="255" name="Can 254"/>
            <p:cNvSpPr/>
            <p:nvPr/>
          </p:nvSpPr>
          <p:spPr>
            <a:xfrm>
              <a:off x="7162800" y="228600"/>
              <a:ext cx="914400" cy="762000"/>
            </a:xfrm>
            <a:prstGeom prst="can">
              <a:avLst>
                <a:gd name="adj" fmla="val 50000"/>
              </a:avLst>
            </a:prstGeom>
            <a:grpFill/>
            <a:ln>
              <a:solidFill>
                <a:srgbClr val="EEECE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6" name="Down Arrow 255"/>
            <p:cNvSpPr/>
            <p:nvPr/>
          </p:nvSpPr>
          <p:spPr>
            <a:xfrm rot="3594206">
              <a:off x="7374449" y="400693"/>
              <a:ext cx="186303" cy="244316"/>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7" name="Down Arrow 256"/>
            <p:cNvSpPr/>
            <p:nvPr/>
          </p:nvSpPr>
          <p:spPr>
            <a:xfrm rot="14184123">
              <a:off x="7619914" y="186212"/>
              <a:ext cx="211272" cy="296047"/>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8" name="Right Arrow 257"/>
            <p:cNvSpPr/>
            <p:nvPr/>
          </p:nvSpPr>
          <p:spPr>
            <a:xfrm rot="10800000">
              <a:off x="7315199" y="228598"/>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9" name="Right Arrow 258"/>
            <p:cNvSpPr/>
            <p:nvPr/>
          </p:nvSpPr>
          <p:spPr>
            <a:xfrm rot="276230">
              <a:off x="7628747" y="391284"/>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2" name="Group 13"/>
          <p:cNvGrpSpPr/>
          <p:nvPr/>
        </p:nvGrpSpPr>
        <p:grpSpPr>
          <a:xfrm>
            <a:off x="914400" y="3276600"/>
            <a:ext cx="685800" cy="456604"/>
            <a:chOff x="7162800" y="228598"/>
            <a:chExt cx="914400" cy="762002"/>
          </a:xfrm>
          <a:solidFill>
            <a:srgbClr val="4BACC6"/>
          </a:solidFill>
        </p:grpSpPr>
        <p:sp>
          <p:nvSpPr>
            <p:cNvPr id="261" name="Can 260"/>
            <p:cNvSpPr/>
            <p:nvPr/>
          </p:nvSpPr>
          <p:spPr>
            <a:xfrm>
              <a:off x="7162800" y="228600"/>
              <a:ext cx="914400" cy="762000"/>
            </a:xfrm>
            <a:prstGeom prst="can">
              <a:avLst>
                <a:gd name="adj" fmla="val 50000"/>
              </a:avLst>
            </a:prstGeom>
            <a:grpFill/>
            <a:ln>
              <a:solidFill>
                <a:srgbClr val="EEECE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2" name="Down Arrow 261"/>
            <p:cNvSpPr/>
            <p:nvPr/>
          </p:nvSpPr>
          <p:spPr>
            <a:xfrm rot="3594206">
              <a:off x="7374449" y="400693"/>
              <a:ext cx="186303" cy="244316"/>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3" name="Down Arrow 262"/>
            <p:cNvSpPr/>
            <p:nvPr/>
          </p:nvSpPr>
          <p:spPr>
            <a:xfrm rot="14184123">
              <a:off x="7619914" y="186212"/>
              <a:ext cx="211272" cy="296047"/>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4" name="Right Arrow 263"/>
            <p:cNvSpPr/>
            <p:nvPr/>
          </p:nvSpPr>
          <p:spPr>
            <a:xfrm rot="10800000">
              <a:off x="7315199" y="228598"/>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5" name="Right Arrow 264"/>
            <p:cNvSpPr/>
            <p:nvPr/>
          </p:nvSpPr>
          <p:spPr>
            <a:xfrm rot="276230">
              <a:off x="7628747" y="391284"/>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 name="Group 13"/>
          <p:cNvGrpSpPr/>
          <p:nvPr/>
        </p:nvGrpSpPr>
        <p:grpSpPr>
          <a:xfrm>
            <a:off x="8077200" y="2438400"/>
            <a:ext cx="685800" cy="456604"/>
            <a:chOff x="7162800" y="228598"/>
            <a:chExt cx="914400" cy="762002"/>
          </a:xfrm>
          <a:solidFill>
            <a:srgbClr val="4BACC6"/>
          </a:solidFill>
        </p:grpSpPr>
        <p:sp>
          <p:nvSpPr>
            <p:cNvPr id="267" name="Can 266"/>
            <p:cNvSpPr/>
            <p:nvPr/>
          </p:nvSpPr>
          <p:spPr>
            <a:xfrm>
              <a:off x="7162800" y="228600"/>
              <a:ext cx="914400" cy="762000"/>
            </a:xfrm>
            <a:prstGeom prst="can">
              <a:avLst>
                <a:gd name="adj" fmla="val 50000"/>
              </a:avLst>
            </a:prstGeom>
            <a:grpFill/>
            <a:ln>
              <a:solidFill>
                <a:srgbClr val="EEECE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8" name="Down Arrow 267"/>
            <p:cNvSpPr/>
            <p:nvPr/>
          </p:nvSpPr>
          <p:spPr>
            <a:xfrm rot="3594206">
              <a:off x="7374449" y="400693"/>
              <a:ext cx="186303" cy="244316"/>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9" name="Down Arrow 268"/>
            <p:cNvSpPr/>
            <p:nvPr/>
          </p:nvSpPr>
          <p:spPr>
            <a:xfrm rot="14184123">
              <a:off x="7619914" y="186212"/>
              <a:ext cx="211272" cy="296047"/>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0" name="Right Arrow 269"/>
            <p:cNvSpPr/>
            <p:nvPr/>
          </p:nvSpPr>
          <p:spPr>
            <a:xfrm rot="10800000">
              <a:off x="7315199" y="228598"/>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1" name="Right Arrow 270"/>
            <p:cNvSpPr/>
            <p:nvPr/>
          </p:nvSpPr>
          <p:spPr>
            <a:xfrm rot="276230">
              <a:off x="7628747" y="391284"/>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4" name="Group 13"/>
          <p:cNvGrpSpPr/>
          <p:nvPr/>
        </p:nvGrpSpPr>
        <p:grpSpPr>
          <a:xfrm>
            <a:off x="7467600" y="1524000"/>
            <a:ext cx="685800" cy="456604"/>
            <a:chOff x="7162800" y="228598"/>
            <a:chExt cx="914400" cy="762002"/>
          </a:xfrm>
          <a:solidFill>
            <a:srgbClr val="4BACC6"/>
          </a:solidFill>
        </p:grpSpPr>
        <p:sp>
          <p:nvSpPr>
            <p:cNvPr id="273" name="Can 272"/>
            <p:cNvSpPr/>
            <p:nvPr/>
          </p:nvSpPr>
          <p:spPr>
            <a:xfrm>
              <a:off x="7162800" y="228600"/>
              <a:ext cx="914400" cy="762000"/>
            </a:xfrm>
            <a:prstGeom prst="can">
              <a:avLst>
                <a:gd name="adj" fmla="val 50000"/>
              </a:avLst>
            </a:prstGeom>
            <a:grpFill/>
            <a:ln>
              <a:solidFill>
                <a:srgbClr val="EEECE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4" name="Down Arrow 273"/>
            <p:cNvSpPr/>
            <p:nvPr/>
          </p:nvSpPr>
          <p:spPr>
            <a:xfrm rot="3594206">
              <a:off x="7374449" y="400693"/>
              <a:ext cx="186303" cy="244316"/>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5" name="Down Arrow 274"/>
            <p:cNvSpPr/>
            <p:nvPr/>
          </p:nvSpPr>
          <p:spPr>
            <a:xfrm rot="14184123">
              <a:off x="7619914" y="186212"/>
              <a:ext cx="211272" cy="296047"/>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6" name="Right Arrow 275"/>
            <p:cNvSpPr/>
            <p:nvPr/>
          </p:nvSpPr>
          <p:spPr>
            <a:xfrm rot="10800000">
              <a:off x="7315199" y="228598"/>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7" name="Right Arrow 276"/>
            <p:cNvSpPr/>
            <p:nvPr/>
          </p:nvSpPr>
          <p:spPr>
            <a:xfrm rot="276230">
              <a:off x="7628747" y="391284"/>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13" name="TextBox 212"/>
          <p:cNvSpPr txBox="1"/>
          <p:nvPr/>
        </p:nvSpPr>
        <p:spPr>
          <a:xfrm>
            <a:off x="1752600" y="3962400"/>
            <a:ext cx="990600" cy="369332"/>
          </a:xfrm>
          <a:prstGeom prst="rect">
            <a:avLst/>
          </a:prstGeom>
          <a:noFill/>
        </p:spPr>
        <p:txBody>
          <a:bodyPr wrap="square" rtlCol="0">
            <a:spAutoFit/>
          </a:bodyPr>
          <a:lstStyle/>
          <a:p>
            <a:r>
              <a:rPr lang="en-US" b="1" dirty="0" smtClean="0">
                <a:solidFill>
                  <a:schemeClr val="bg1"/>
                </a:solidFill>
              </a:rPr>
              <a:t>GE links </a:t>
            </a:r>
            <a:endParaRPr lang="en-US" b="1" dirty="0">
              <a:solidFill>
                <a:schemeClr val="bg1"/>
              </a:solidFill>
            </a:endParaRPr>
          </a:p>
        </p:txBody>
      </p:sp>
      <p:cxnSp>
        <p:nvCxnSpPr>
          <p:cNvPr id="278" name="Straight Arrow Connector 277"/>
          <p:cNvCxnSpPr>
            <a:stCxn id="213" idx="0"/>
          </p:cNvCxnSpPr>
          <p:nvPr/>
        </p:nvCxnSpPr>
        <p:spPr>
          <a:xfrm rot="5400000" flipH="1" flipV="1">
            <a:off x="2190750" y="3562350"/>
            <a:ext cx="457200" cy="3429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9" name="Straight Arrow Connector 278"/>
          <p:cNvCxnSpPr>
            <a:stCxn id="213" idx="0"/>
          </p:cNvCxnSpPr>
          <p:nvPr/>
        </p:nvCxnSpPr>
        <p:spPr>
          <a:xfrm rot="16200000" flipV="1">
            <a:off x="1847850" y="3562350"/>
            <a:ext cx="533400" cy="2667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2" name="TextBox 281"/>
          <p:cNvSpPr txBox="1"/>
          <p:nvPr/>
        </p:nvSpPr>
        <p:spPr>
          <a:xfrm>
            <a:off x="2895600" y="4724400"/>
            <a:ext cx="1295400" cy="646331"/>
          </a:xfrm>
          <a:prstGeom prst="rect">
            <a:avLst/>
          </a:prstGeom>
          <a:noFill/>
        </p:spPr>
        <p:txBody>
          <a:bodyPr wrap="square" rtlCol="0">
            <a:spAutoFit/>
          </a:bodyPr>
          <a:lstStyle/>
          <a:p>
            <a:r>
              <a:rPr lang="en-US" b="1" dirty="0" smtClean="0">
                <a:solidFill>
                  <a:schemeClr val="bg1"/>
                </a:solidFill>
              </a:rPr>
              <a:t>OC-48 links   (2.5 </a:t>
            </a:r>
            <a:r>
              <a:rPr lang="en-US" b="1" dirty="0" err="1" smtClean="0">
                <a:solidFill>
                  <a:schemeClr val="bg1"/>
                </a:solidFill>
              </a:rPr>
              <a:t>Gbps</a:t>
            </a:r>
            <a:r>
              <a:rPr lang="en-US" b="1" dirty="0" smtClean="0">
                <a:solidFill>
                  <a:schemeClr val="bg1"/>
                </a:solidFill>
              </a:rPr>
              <a:t>)</a:t>
            </a:r>
            <a:endParaRPr lang="en-US" b="1" dirty="0">
              <a:solidFill>
                <a:schemeClr val="bg1"/>
              </a:solidFill>
            </a:endParaRPr>
          </a:p>
        </p:txBody>
      </p:sp>
      <p:cxnSp>
        <p:nvCxnSpPr>
          <p:cNvPr id="285" name="Straight Arrow Connector 284"/>
          <p:cNvCxnSpPr>
            <a:stCxn id="282" idx="0"/>
            <a:endCxn id="184" idx="1"/>
          </p:cNvCxnSpPr>
          <p:nvPr/>
        </p:nvCxnSpPr>
        <p:spPr>
          <a:xfrm rot="5400000" flipH="1" flipV="1">
            <a:off x="3347118" y="4349906"/>
            <a:ext cx="570677" cy="17831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8" name="Straight Arrow Connector 287"/>
          <p:cNvCxnSpPr>
            <a:stCxn id="282" idx="0"/>
          </p:cNvCxnSpPr>
          <p:nvPr/>
        </p:nvCxnSpPr>
        <p:spPr>
          <a:xfrm rot="5400000" flipH="1" flipV="1">
            <a:off x="3486150" y="3562350"/>
            <a:ext cx="1219200" cy="11049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Cloud 337"/>
          <p:cNvSpPr/>
          <p:nvPr/>
        </p:nvSpPr>
        <p:spPr>
          <a:xfrm>
            <a:off x="2209800" y="3276600"/>
            <a:ext cx="5181600" cy="35052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cxnSp>
        <p:nvCxnSpPr>
          <p:cNvPr id="997" name="Straight Connector 996"/>
          <p:cNvCxnSpPr/>
          <p:nvPr/>
        </p:nvCxnSpPr>
        <p:spPr>
          <a:xfrm>
            <a:off x="1447800" y="3031729"/>
            <a:ext cx="6400800" cy="16271"/>
          </a:xfrm>
          <a:prstGeom prst="line">
            <a:avLst/>
          </a:prstGeom>
          <a:ln w="38100">
            <a:solidFill>
              <a:schemeClr val="accent1"/>
            </a:solidFill>
            <a:prstDash val="sysDash"/>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330" name="Straight Connector 329"/>
          <p:cNvCxnSpPr/>
          <p:nvPr/>
        </p:nvCxnSpPr>
        <p:spPr>
          <a:xfrm>
            <a:off x="1447800" y="2590800"/>
            <a:ext cx="838200" cy="2535235"/>
          </a:xfrm>
          <a:prstGeom prst="line">
            <a:avLst/>
          </a:prstGeom>
          <a:ln w="38100">
            <a:solidFill>
              <a:schemeClr val="accent1"/>
            </a:solidFill>
            <a:prstDash val="solid"/>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331" name="Straight Connector 330"/>
          <p:cNvCxnSpPr/>
          <p:nvPr/>
        </p:nvCxnSpPr>
        <p:spPr>
          <a:xfrm rot="10800000" flipV="1">
            <a:off x="7391402" y="2590800"/>
            <a:ext cx="457198" cy="2530836"/>
          </a:xfrm>
          <a:prstGeom prst="line">
            <a:avLst/>
          </a:prstGeom>
          <a:ln w="38100">
            <a:solidFill>
              <a:schemeClr val="accent1"/>
            </a:solidFill>
            <a:prstDash val="solid"/>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332" name="Straight Connector 331"/>
          <p:cNvCxnSpPr/>
          <p:nvPr/>
        </p:nvCxnSpPr>
        <p:spPr>
          <a:xfrm>
            <a:off x="2286000" y="5105400"/>
            <a:ext cx="5105400" cy="1588"/>
          </a:xfrm>
          <a:prstGeom prst="line">
            <a:avLst/>
          </a:prstGeom>
          <a:ln w="76200">
            <a:solidFill>
              <a:srgbClr val="92D050"/>
            </a:solidFill>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grpSp>
        <p:nvGrpSpPr>
          <p:cNvPr id="2" name="Group 111"/>
          <p:cNvGrpSpPr/>
          <p:nvPr/>
        </p:nvGrpSpPr>
        <p:grpSpPr>
          <a:xfrm>
            <a:off x="609600" y="2514600"/>
            <a:ext cx="8077200" cy="864947"/>
            <a:chOff x="609600" y="1268655"/>
            <a:chExt cx="8077200" cy="864947"/>
          </a:xfrm>
        </p:grpSpPr>
        <p:grpSp>
          <p:nvGrpSpPr>
            <p:cNvPr id="3" name="Group 13"/>
            <p:cNvGrpSpPr/>
            <p:nvPr/>
          </p:nvGrpSpPr>
          <p:grpSpPr>
            <a:xfrm>
              <a:off x="609600" y="1268655"/>
              <a:ext cx="1066800" cy="838202"/>
              <a:chOff x="7162800" y="228598"/>
              <a:chExt cx="914400" cy="762002"/>
            </a:xfrm>
            <a:solidFill>
              <a:schemeClr val="accent5"/>
            </a:solidFill>
          </p:grpSpPr>
          <p:sp>
            <p:nvSpPr>
              <p:cNvPr id="101" name="Can 100"/>
              <p:cNvSpPr/>
              <p:nvPr/>
            </p:nvSpPr>
            <p:spPr>
              <a:xfrm>
                <a:off x="7162800" y="228600"/>
                <a:ext cx="914400" cy="762000"/>
              </a:xfrm>
              <a:prstGeom prst="can">
                <a:avLst>
                  <a:gd name="adj" fmla="val 50000"/>
                </a:avLst>
              </a:prstGeom>
              <a:grp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102" name="Down Arrow 101"/>
              <p:cNvSpPr/>
              <p:nvPr/>
            </p:nvSpPr>
            <p:spPr>
              <a:xfrm rot="3594206">
                <a:off x="7374449" y="400693"/>
                <a:ext cx="186303" cy="244316"/>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3" name="Down Arrow 102"/>
              <p:cNvSpPr/>
              <p:nvPr/>
            </p:nvSpPr>
            <p:spPr>
              <a:xfrm rot="14184123">
                <a:off x="7619914" y="186212"/>
                <a:ext cx="211272" cy="29604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4" name="Right Arrow 103"/>
              <p:cNvSpPr/>
              <p:nvPr/>
            </p:nvSpPr>
            <p:spPr>
              <a:xfrm rot="10800000">
                <a:off x="7315199" y="228598"/>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ight Arrow 104"/>
              <p:cNvSpPr/>
              <p:nvPr/>
            </p:nvSpPr>
            <p:spPr>
              <a:xfrm rot="276230">
                <a:off x="7628747" y="391284"/>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 name="Group 13"/>
            <p:cNvGrpSpPr/>
            <p:nvPr/>
          </p:nvGrpSpPr>
          <p:grpSpPr>
            <a:xfrm>
              <a:off x="7620000" y="1295400"/>
              <a:ext cx="1066800" cy="838202"/>
              <a:chOff x="7162800" y="228598"/>
              <a:chExt cx="914400" cy="762002"/>
            </a:xfrm>
            <a:solidFill>
              <a:schemeClr val="accent5"/>
            </a:solidFill>
          </p:grpSpPr>
          <p:sp>
            <p:nvSpPr>
              <p:cNvPr id="107" name="Can 106"/>
              <p:cNvSpPr/>
              <p:nvPr/>
            </p:nvSpPr>
            <p:spPr>
              <a:xfrm>
                <a:off x="7162800" y="228600"/>
                <a:ext cx="914400" cy="762000"/>
              </a:xfrm>
              <a:prstGeom prst="can">
                <a:avLst>
                  <a:gd name="adj" fmla="val 50000"/>
                </a:avLst>
              </a:prstGeom>
              <a:grp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108" name="Down Arrow 107"/>
              <p:cNvSpPr/>
              <p:nvPr/>
            </p:nvSpPr>
            <p:spPr>
              <a:xfrm rot="3594206">
                <a:off x="7374449" y="400693"/>
                <a:ext cx="186303" cy="244316"/>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Down Arrow 108"/>
              <p:cNvSpPr/>
              <p:nvPr/>
            </p:nvSpPr>
            <p:spPr>
              <a:xfrm rot="14184123">
                <a:off x="7619914" y="186212"/>
                <a:ext cx="211272" cy="29604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0" name="Right Arrow 109"/>
              <p:cNvSpPr/>
              <p:nvPr/>
            </p:nvSpPr>
            <p:spPr>
              <a:xfrm rot="10800000">
                <a:off x="7315199" y="228598"/>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ight Arrow 110"/>
              <p:cNvSpPr/>
              <p:nvPr/>
            </p:nvSpPr>
            <p:spPr>
              <a:xfrm rot="276230">
                <a:off x="7628747" y="391284"/>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20" name="Straight Connector 19"/>
          <p:cNvCxnSpPr/>
          <p:nvPr/>
        </p:nvCxnSpPr>
        <p:spPr>
          <a:xfrm>
            <a:off x="2286000" y="5105400"/>
            <a:ext cx="5105400" cy="1588"/>
          </a:xfrm>
          <a:prstGeom prst="line">
            <a:avLst/>
          </a:prstGeom>
          <a:ln w="76200">
            <a:solidFill>
              <a:srgbClr val="FFFF00"/>
            </a:solidFill>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a:off x="2286000" y="5257800"/>
            <a:ext cx="5105400" cy="1588"/>
          </a:xfrm>
          <a:prstGeom prst="line">
            <a:avLst/>
          </a:prstGeom>
          <a:ln w="76200">
            <a:solidFill>
              <a:srgbClr val="FF0000"/>
            </a:solidFill>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22" name="Straight Connector 21"/>
          <p:cNvCxnSpPr/>
          <p:nvPr/>
        </p:nvCxnSpPr>
        <p:spPr>
          <a:xfrm>
            <a:off x="2286000" y="4951412"/>
            <a:ext cx="5105400" cy="1588"/>
          </a:xfrm>
          <a:prstGeom prst="line">
            <a:avLst/>
          </a:prstGeom>
          <a:ln w="76200">
            <a:solidFill>
              <a:srgbClr val="00B0F0"/>
            </a:solidFill>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sp>
        <p:nvSpPr>
          <p:cNvPr id="23" name="TextBox 22"/>
          <p:cNvSpPr txBox="1"/>
          <p:nvPr/>
        </p:nvSpPr>
        <p:spPr>
          <a:xfrm>
            <a:off x="3276600" y="4736068"/>
            <a:ext cx="914400" cy="369332"/>
          </a:xfrm>
          <a:prstGeom prst="rect">
            <a:avLst/>
          </a:prstGeom>
          <a:noFill/>
        </p:spPr>
        <p:txBody>
          <a:bodyPr wrap="square" rtlCol="0">
            <a:spAutoFit/>
          </a:bodyPr>
          <a:lstStyle/>
          <a:p>
            <a:r>
              <a:rPr lang="en-US" b="1" dirty="0" smtClean="0">
                <a:solidFill>
                  <a:prstClr val="black"/>
                </a:solidFill>
              </a:rPr>
              <a:t>VOIP</a:t>
            </a:r>
            <a:endParaRPr lang="en-US" b="1" dirty="0">
              <a:solidFill>
                <a:prstClr val="black"/>
              </a:solidFill>
            </a:endParaRPr>
          </a:p>
        </p:txBody>
      </p:sp>
      <p:sp>
        <p:nvSpPr>
          <p:cNvPr id="25" name="TextBox 24"/>
          <p:cNvSpPr txBox="1"/>
          <p:nvPr/>
        </p:nvSpPr>
        <p:spPr>
          <a:xfrm>
            <a:off x="4419600" y="5040868"/>
            <a:ext cx="914400" cy="369332"/>
          </a:xfrm>
          <a:prstGeom prst="rect">
            <a:avLst/>
          </a:prstGeom>
          <a:noFill/>
        </p:spPr>
        <p:txBody>
          <a:bodyPr wrap="square" rtlCol="0">
            <a:spAutoFit/>
          </a:bodyPr>
          <a:lstStyle/>
          <a:p>
            <a:r>
              <a:rPr lang="en-US" b="1" dirty="0" smtClean="0">
                <a:solidFill>
                  <a:prstClr val="black"/>
                </a:solidFill>
              </a:rPr>
              <a:t>HTTP</a:t>
            </a:r>
            <a:endParaRPr lang="en-US" b="1" dirty="0">
              <a:solidFill>
                <a:prstClr val="black"/>
              </a:solidFill>
            </a:endParaRPr>
          </a:p>
        </p:txBody>
      </p:sp>
      <p:cxnSp>
        <p:nvCxnSpPr>
          <p:cNvPr id="38" name="Straight Connector 37"/>
          <p:cNvCxnSpPr/>
          <p:nvPr/>
        </p:nvCxnSpPr>
        <p:spPr>
          <a:xfrm>
            <a:off x="3200400" y="6172200"/>
            <a:ext cx="3124200" cy="1588"/>
          </a:xfrm>
          <a:prstGeom prst="line">
            <a:avLst/>
          </a:prstGeom>
          <a:ln w="76200">
            <a:solidFill>
              <a:srgbClr val="FF0000"/>
            </a:solidFill>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p:nvPr/>
        </p:nvCxnSpPr>
        <p:spPr>
          <a:xfrm>
            <a:off x="3429000" y="4267200"/>
            <a:ext cx="2895600" cy="1588"/>
          </a:xfrm>
          <a:prstGeom prst="line">
            <a:avLst/>
          </a:prstGeom>
          <a:ln w="76200">
            <a:solidFill>
              <a:srgbClr val="00B0F0"/>
            </a:solidFill>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sp>
        <p:nvSpPr>
          <p:cNvPr id="40" name="TextBox 39"/>
          <p:cNvSpPr txBox="1"/>
          <p:nvPr/>
        </p:nvSpPr>
        <p:spPr>
          <a:xfrm>
            <a:off x="4114800" y="4038600"/>
            <a:ext cx="914400" cy="369332"/>
          </a:xfrm>
          <a:prstGeom prst="rect">
            <a:avLst/>
          </a:prstGeom>
          <a:noFill/>
        </p:spPr>
        <p:txBody>
          <a:bodyPr wrap="square" rtlCol="0">
            <a:spAutoFit/>
          </a:bodyPr>
          <a:lstStyle/>
          <a:p>
            <a:r>
              <a:rPr lang="en-US" b="1" dirty="0" smtClean="0">
                <a:solidFill>
                  <a:prstClr val="black"/>
                </a:solidFill>
              </a:rPr>
              <a:t>VOIP</a:t>
            </a:r>
            <a:endParaRPr lang="en-US" b="1" dirty="0">
              <a:solidFill>
                <a:prstClr val="black"/>
              </a:solidFill>
            </a:endParaRPr>
          </a:p>
        </p:txBody>
      </p:sp>
      <p:sp>
        <p:nvSpPr>
          <p:cNvPr id="41" name="TextBox 40"/>
          <p:cNvSpPr txBox="1"/>
          <p:nvPr/>
        </p:nvSpPr>
        <p:spPr>
          <a:xfrm>
            <a:off x="4343400" y="5867400"/>
            <a:ext cx="914400" cy="369332"/>
          </a:xfrm>
          <a:prstGeom prst="rect">
            <a:avLst/>
          </a:prstGeom>
          <a:noFill/>
        </p:spPr>
        <p:txBody>
          <a:bodyPr wrap="square" rtlCol="0">
            <a:spAutoFit/>
          </a:bodyPr>
          <a:lstStyle/>
          <a:p>
            <a:r>
              <a:rPr lang="en-US" b="1" dirty="0" smtClean="0">
                <a:solidFill>
                  <a:prstClr val="black"/>
                </a:solidFill>
              </a:rPr>
              <a:t>HTTP</a:t>
            </a:r>
            <a:endParaRPr lang="en-US" b="1" dirty="0">
              <a:solidFill>
                <a:prstClr val="black"/>
              </a:solidFill>
            </a:endParaRPr>
          </a:p>
        </p:txBody>
      </p:sp>
      <p:cxnSp>
        <p:nvCxnSpPr>
          <p:cNvPr id="42" name="Straight Connector 41"/>
          <p:cNvCxnSpPr/>
          <p:nvPr/>
        </p:nvCxnSpPr>
        <p:spPr>
          <a:xfrm flipV="1">
            <a:off x="2286000" y="4267200"/>
            <a:ext cx="1143000" cy="762000"/>
          </a:xfrm>
          <a:prstGeom prst="line">
            <a:avLst/>
          </a:prstGeom>
          <a:ln w="76200">
            <a:solidFill>
              <a:srgbClr val="00B0F0"/>
            </a:solidFill>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43" name="Straight Connector 42"/>
          <p:cNvCxnSpPr/>
          <p:nvPr/>
        </p:nvCxnSpPr>
        <p:spPr>
          <a:xfrm rot="10800000">
            <a:off x="6324600" y="4267200"/>
            <a:ext cx="1066800" cy="762000"/>
          </a:xfrm>
          <a:prstGeom prst="line">
            <a:avLst/>
          </a:prstGeom>
          <a:ln w="76200">
            <a:solidFill>
              <a:srgbClr val="00B0F0"/>
            </a:solidFill>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44" name="Straight Connector 43"/>
          <p:cNvCxnSpPr/>
          <p:nvPr/>
        </p:nvCxnSpPr>
        <p:spPr>
          <a:xfrm rot="16200000" flipH="1">
            <a:off x="2171700" y="5143500"/>
            <a:ext cx="1066800" cy="990600"/>
          </a:xfrm>
          <a:prstGeom prst="line">
            <a:avLst/>
          </a:prstGeom>
          <a:ln w="76200">
            <a:solidFill>
              <a:srgbClr val="FF0000"/>
            </a:solidFill>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45" name="Straight Connector 44"/>
          <p:cNvCxnSpPr/>
          <p:nvPr/>
        </p:nvCxnSpPr>
        <p:spPr>
          <a:xfrm rot="5400000" flipH="1" flipV="1">
            <a:off x="6324600" y="5105400"/>
            <a:ext cx="1066800" cy="1066800"/>
          </a:xfrm>
          <a:prstGeom prst="line">
            <a:avLst/>
          </a:prstGeom>
          <a:ln w="76200">
            <a:solidFill>
              <a:srgbClr val="FF0000"/>
            </a:solidFill>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47" name="Straight Connector 46"/>
          <p:cNvCxnSpPr/>
          <p:nvPr/>
        </p:nvCxnSpPr>
        <p:spPr>
          <a:xfrm>
            <a:off x="3429000" y="4267200"/>
            <a:ext cx="2895600" cy="1588"/>
          </a:xfrm>
          <a:prstGeom prst="line">
            <a:avLst/>
          </a:prstGeom>
          <a:ln w="12700">
            <a:solidFill>
              <a:srgbClr val="00B0F0"/>
            </a:solidFill>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48" name="Straight Connector 47"/>
          <p:cNvCxnSpPr/>
          <p:nvPr/>
        </p:nvCxnSpPr>
        <p:spPr>
          <a:xfrm flipV="1">
            <a:off x="2286000" y="4267200"/>
            <a:ext cx="1143000" cy="762000"/>
          </a:xfrm>
          <a:prstGeom prst="line">
            <a:avLst/>
          </a:prstGeom>
          <a:ln w="12700">
            <a:solidFill>
              <a:srgbClr val="00B0F0"/>
            </a:solidFill>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49" name="Straight Connector 48"/>
          <p:cNvCxnSpPr/>
          <p:nvPr/>
        </p:nvCxnSpPr>
        <p:spPr>
          <a:xfrm rot="10800000">
            <a:off x="6324600" y="4267200"/>
            <a:ext cx="1066800" cy="762000"/>
          </a:xfrm>
          <a:prstGeom prst="line">
            <a:avLst/>
          </a:prstGeom>
          <a:ln w="12700">
            <a:solidFill>
              <a:srgbClr val="00B0F0"/>
            </a:solidFill>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50" name="Straight Connector 49"/>
          <p:cNvCxnSpPr/>
          <p:nvPr/>
        </p:nvCxnSpPr>
        <p:spPr>
          <a:xfrm>
            <a:off x="2286000" y="5103812"/>
            <a:ext cx="5105400" cy="1588"/>
          </a:xfrm>
          <a:prstGeom prst="line">
            <a:avLst/>
          </a:prstGeom>
          <a:ln w="254000">
            <a:solidFill>
              <a:srgbClr val="FFFF00"/>
            </a:solidFill>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sp>
        <p:nvSpPr>
          <p:cNvPr id="24" name="TextBox 23"/>
          <p:cNvSpPr txBox="1"/>
          <p:nvPr/>
        </p:nvSpPr>
        <p:spPr>
          <a:xfrm>
            <a:off x="3810000" y="4888468"/>
            <a:ext cx="914400" cy="369332"/>
          </a:xfrm>
          <a:prstGeom prst="rect">
            <a:avLst/>
          </a:prstGeom>
          <a:noFill/>
        </p:spPr>
        <p:txBody>
          <a:bodyPr wrap="square" rtlCol="0">
            <a:spAutoFit/>
          </a:bodyPr>
          <a:lstStyle/>
          <a:p>
            <a:r>
              <a:rPr lang="en-US" b="1" dirty="0" smtClean="0">
                <a:solidFill>
                  <a:prstClr val="black"/>
                </a:solidFill>
              </a:rPr>
              <a:t>VIDEO</a:t>
            </a:r>
            <a:endParaRPr lang="en-US" b="1" dirty="0">
              <a:solidFill>
                <a:prstClr val="black"/>
              </a:solidFill>
            </a:endParaRPr>
          </a:p>
        </p:txBody>
      </p:sp>
      <p:sp>
        <p:nvSpPr>
          <p:cNvPr id="52" name="Explosion 2 51"/>
          <p:cNvSpPr/>
          <p:nvPr/>
        </p:nvSpPr>
        <p:spPr>
          <a:xfrm>
            <a:off x="5562600" y="4648200"/>
            <a:ext cx="914400" cy="9144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Explosion 2 53"/>
          <p:cNvSpPr/>
          <p:nvPr/>
        </p:nvSpPr>
        <p:spPr>
          <a:xfrm>
            <a:off x="5562600" y="5562600"/>
            <a:ext cx="914400" cy="9144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Explosion 2 54"/>
          <p:cNvSpPr/>
          <p:nvPr/>
        </p:nvSpPr>
        <p:spPr>
          <a:xfrm>
            <a:off x="5562600" y="2590800"/>
            <a:ext cx="914400" cy="9144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Title 1"/>
          <p:cNvSpPr>
            <a:spLocks/>
          </p:cNvSpPr>
          <p:nvPr/>
        </p:nvSpPr>
        <p:spPr bwMode="auto">
          <a:xfrm>
            <a:off x="228600" y="0"/>
            <a:ext cx="8534400" cy="6096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latinLnBrk="1">
              <a:defRPr/>
            </a:pPr>
            <a:r>
              <a:rPr kumimoji="1" lang="en-US" sz="4000" kern="0" dirty="0" smtClean="0">
                <a:solidFill>
                  <a:srgbClr val="FFFF00"/>
                </a:solidFill>
                <a:latin typeface="Calibri"/>
              </a:rPr>
              <a:t>Example Network Application</a:t>
            </a:r>
            <a:endParaRPr kumimoji="1" lang="en-US" sz="4000" kern="0" dirty="0">
              <a:solidFill>
                <a:srgbClr val="FFFF00"/>
              </a:solidFill>
              <a:latin typeface="Calibri"/>
            </a:endParaRPr>
          </a:p>
        </p:txBody>
      </p:sp>
      <p:sp>
        <p:nvSpPr>
          <p:cNvPr id="57" name="TextBox 56"/>
          <p:cNvSpPr txBox="1"/>
          <p:nvPr/>
        </p:nvSpPr>
        <p:spPr>
          <a:xfrm>
            <a:off x="1295400" y="538877"/>
            <a:ext cx="6553200" cy="2585323"/>
          </a:xfrm>
          <a:prstGeom prst="rect">
            <a:avLst/>
          </a:prstGeom>
          <a:noFill/>
        </p:spPr>
        <p:txBody>
          <a:bodyPr wrap="square" rtlCol="0">
            <a:spAutoFit/>
          </a:bodyPr>
          <a:lstStyle/>
          <a:p>
            <a:pPr algn="ctr"/>
            <a:r>
              <a:rPr lang="en-US" b="1" u="sng" dirty="0" smtClean="0">
                <a:solidFill>
                  <a:prstClr val="white"/>
                </a:solidFill>
              </a:rPr>
              <a:t>Control Function</a:t>
            </a:r>
            <a:r>
              <a:rPr lang="en-US" b="1" dirty="0" smtClean="0">
                <a:solidFill>
                  <a:prstClr val="white"/>
                </a:solidFill>
              </a:rPr>
              <a:t>:   </a:t>
            </a:r>
            <a:r>
              <a:rPr lang="en-US" dirty="0" smtClean="0">
                <a:solidFill>
                  <a:prstClr val="white"/>
                </a:solidFill>
              </a:rPr>
              <a:t>Treat different </a:t>
            </a:r>
            <a:r>
              <a:rPr lang="en-US" u="sng" dirty="0" smtClean="0">
                <a:solidFill>
                  <a:prstClr val="white"/>
                </a:solidFill>
              </a:rPr>
              <a:t>kinds</a:t>
            </a:r>
            <a:r>
              <a:rPr lang="en-US" dirty="0" smtClean="0">
                <a:solidFill>
                  <a:prstClr val="white"/>
                </a:solidFill>
              </a:rPr>
              <a:t> of traffic </a:t>
            </a:r>
            <a:r>
              <a:rPr lang="en-US" u="sng" dirty="0" smtClean="0">
                <a:solidFill>
                  <a:prstClr val="white"/>
                </a:solidFill>
              </a:rPr>
              <a:t>differently</a:t>
            </a:r>
          </a:p>
          <a:p>
            <a:pPr lvl="1"/>
            <a:endParaRPr lang="en-US" u="sng" dirty="0" smtClean="0">
              <a:solidFill>
                <a:prstClr val="white"/>
              </a:solidFill>
            </a:endParaRPr>
          </a:p>
          <a:p>
            <a:pPr lvl="1"/>
            <a:endParaRPr lang="en-US" u="sng" dirty="0" smtClean="0">
              <a:solidFill>
                <a:prstClr val="white"/>
              </a:solidFill>
            </a:endParaRPr>
          </a:p>
          <a:p>
            <a:pPr lvl="1"/>
            <a:endParaRPr lang="en-US" u="sng" dirty="0" smtClean="0">
              <a:solidFill>
                <a:prstClr val="white"/>
              </a:solidFill>
            </a:endParaRPr>
          </a:p>
          <a:p>
            <a:pPr lvl="1"/>
            <a:endParaRPr lang="en-US" u="sng" dirty="0" smtClean="0">
              <a:solidFill>
                <a:prstClr val="white"/>
              </a:solidFill>
            </a:endParaRPr>
          </a:p>
          <a:p>
            <a:pPr lvl="1"/>
            <a:endParaRPr lang="en-US" u="sng" dirty="0" smtClean="0">
              <a:solidFill>
                <a:prstClr val="white"/>
              </a:solidFill>
            </a:endParaRPr>
          </a:p>
          <a:p>
            <a:pPr lvl="1"/>
            <a:endParaRPr lang="en-US" u="sng" dirty="0" smtClean="0">
              <a:solidFill>
                <a:prstClr val="white"/>
              </a:solidFill>
            </a:endParaRPr>
          </a:p>
          <a:p>
            <a:r>
              <a:rPr lang="en-US" b="1" dirty="0" smtClean="0">
                <a:solidFill>
                  <a:prstClr val="white"/>
                </a:solidFill>
              </a:rPr>
              <a:t>        </a:t>
            </a:r>
            <a:r>
              <a:rPr lang="en-US" b="1" u="sng" dirty="0" smtClean="0">
                <a:solidFill>
                  <a:prstClr val="white"/>
                </a:solidFill>
              </a:rPr>
              <a:t>Function </a:t>
            </a:r>
            <a:r>
              <a:rPr lang="en-US" b="1" u="sng" dirty="0" err="1" smtClean="0">
                <a:solidFill>
                  <a:prstClr val="white"/>
                </a:solidFill>
              </a:rPr>
              <a:t>Impl</a:t>
            </a:r>
            <a:r>
              <a:rPr lang="en-US" b="1" u="sng" dirty="0" smtClean="0">
                <a:solidFill>
                  <a:prstClr val="white"/>
                </a:solidFill>
              </a:rPr>
              <a:t>.</a:t>
            </a:r>
            <a:r>
              <a:rPr lang="en-US" u="sng" dirty="0" smtClean="0">
                <a:solidFill>
                  <a:prstClr val="white"/>
                </a:solidFill>
              </a:rPr>
              <a:t>:</a:t>
            </a:r>
            <a:r>
              <a:rPr lang="en-US" dirty="0" smtClean="0">
                <a:solidFill>
                  <a:prstClr val="white"/>
                </a:solidFill>
              </a:rPr>
              <a:t>  Use </a:t>
            </a:r>
            <a:r>
              <a:rPr lang="en-US" u="sng" dirty="0" smtClean="0">
                <a:solidFill>
                  <a:prstClr val="white"/>
                </a:solidFill>
              </a:rPr>
              <a:t>both</a:t>
            </a:r>
            <a:r>
              <a:rPr lang="en-US" dirty="0" smtClean="0">
                <a:solidFill>
                  <a:prstClr val="white"/>
                </a:solidFill>
              </a:rPr>
              <a:t> packets and circuits,</a:t>
            </a:r>
          </a:p>
          <a:p>
            <a:r>
              <a:rPr lang="en-US" dirty="0" smtClean="0">
                <a:solidFill>
                  <a:prstClr val="white"/>
                </a:solidFill>
              </a:rPr>
              <a:t>		    </a:t>
            </a:r>
            <a:r>
              <a:rPr lang="en-US" u="sng" dirty="0" smtClean="0">
                <a:solidFill>
                  <a:prstClr val="white"/>
                </a:solidFill>
              </a:rPr>
              <a:t>at the same time</a:t>
            </a:r>
            <a:r>
              <a:rPr lang="en-US" dirty="0" smtClean="0">
                <a:solidFill>
                  <a:prstClr val="white"/>
                </a:solidFill>
              </a:rPr>
              <a:t>.</a:t>
            </a:r>
            <a:endParaRPr lang="en-US" u="sng" dirty="0">
              <a:solidFill>
                <a:prstClr val="white"/>
              </a:solidFill>
            </a:endParaRPr>
          </a:p>
        </p:txBody>
      </p:sp>
      <p:grpSp>
        <p:nvGrpSpPr>
          <p:cNvPr id="5" name="Group 77"/>
          <p:cNvGrpSpPr/>
          <p:nvPr/>
        </p:nvGrpSpPr>
        <p:grpSpPr>
          <a:xfrm>
            <a:off x="1447800" y="3200400"/>
            <a:ext cx="792800" cy="1515858"/>
            <a:chOff x="1127600" y="3587969"/>
            <a:chExt cx="792800" cy="1515858"/>
          </a:xfrm>
          <a:solidFill>
            <a:schemeClr val="accent5"/>
          </a:solidFill>
        </p:grpSpPr>
        <p:sp>
          <p:nvSpPr>
            <p:cNvPr id="59" name="Rectangle 58"/>
            <p:cNvSpPr/>
            <p:nvPr/>
          </p:nvSpPr>
          <p:spPr>
            <a:xfrm rot="20859869">
              <a:off x="1127600" y="3740368"/>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rot="20859869">
              <a:off x="1309920" y="38927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rot="20859869">
              <a:off x="1309920" y="41213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rot="20859869">
              <a:off x="1462320" y="40451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rot="20859869">
              <a:off x="1462320" y="38165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rot="20859869">
              <a:off x="1309920" y="36641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rot="20859869">
              <a:off x="1386120" y="44211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20859869">
              <a:off x="1508600" y="42737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rot="20859869">
              <a:off x="1538520" y="44973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rot="20859869">
              <a:off x="1690920" y="47259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rot="20859869">
              <a:off x="1432400" y="47259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20859869">
              <a:off x="1737200" y="43449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rot="20859869">
              <a:off x="1614720" y="38927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20859869">
              <a:off x="1614720" y="41213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rot="20859869">
              <a:off x="1614720" y="49545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rot="20859869">
              <a:off x="1813400" y="49545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rot="20859869">
              <a:off x="1843320" y="45735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rot="20859869">
              <a:off x="1538520" y="35879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rot="20859869">
              <a:off x="1462320" y="4959568"/>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79"/>
          <p:cNvGrpSpPr/>
          <p:nvPr/>
        </p:nvGrpSpPr>
        <p:grpSpPr>
          <a:xfrm rot="1470466">
            <a:off x="7158112" y="3296548"/>
            <a:ext cx="792800" cy="1515858"/>
            <a:chOff x="1127600" y="3587969"/>
            <a:chExt cx="792800" cy="1515858"/>
          </a:xfrm>
          <a:solidFill>
            <a:schemeClr val="accent5"/>
          </a:solidFill>
        </p:grpSpPr>
        <p:sp>
          <p:nvSpPr>
            <p:cNvPr id="81" name="Rectangle 80"/>
            <p:cNvSpPr/>
            <p:nvPr/>
          </p:nvSpPr>
          <p:spPr>
            <a:xfrm rot="20859869">
              <a:off x="1127600" y="3740368"/>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rot="20859869">
              <a:off x="1309920" y="38927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rot="20859869">
              <a:off x="1309920" y="41213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20859869">
              <a:off x="1462320" y="40451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20859869">
              <a:off x="1462320" y="38165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rot="20859869">
              <a:off x="1309920" y="36641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rot="20859869">
              <a:off x="1386120" y="44211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rot="20859869">
              <a:off x="1508600" y="42737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rot="20859869">
              <a:off x="1538520" y="44973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20859869">
              <a:off x="1690920" y="47259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rot="20859869">
              <a:off x="1432400" y="47259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rot="20859869">
              <a:off x="1737200" y="43449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rot="20859869">
              <a:off x="1614720" y="38927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rot="20859869">
              <a:off x="1614720" y="41213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rot="20859869">
              <a:off x="1614720" y="49545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rot="20859869">
              <a:off x="1813400" y="49545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rot="20859869">
              <a:off x="1843320" y="45735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rot="20859869">
              <a:off x="1538520" y="35879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rot="20859869">
              <a:off x="1462320" y="4959568"/>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71"/>
          <p:cNvGrpSpPr/>
          <p:nvPr/>
        </p:nvGrpSpPr>
        <p:grpSpPr>
          <a:xfrm>
            <a:off x="1524000" y="3200400"/>
            <a:ext cx="686680" cy="1656693"/>
            <a:chOff x="776520" y="3594538"/>
            <a:chExt cx="686680" cy="1656693"/>
          </a:xfrm>
        </p:grpSpPr>
        <p:grpSp>
          <p:nvGrpSpPr>
            <p:cNvPr id="8" name="Group 99"/>
            <p:cNvGrpSpPr/>
            <p:nvPr/>
          </p:nvGrpSpPr>
          <p:grpSpPr>
            <a:xfrm>
              <a:off x="776520" y="3594538"/>
              <a:ext cx="686680" cy="1587062"/>
              <a:chOff x="1218320" y="3518338"/>
              <a:chExt cx="686680" cy="1587062"/>
            </a:xfrm>
            <a:solidFill>
              <a:schemeClr val="accent5"/>
            </a:solidFill>
          </p:grpSpPr>
          <p:sp>
            <p:nvSpPr>
              <p:cNvPr id="106" name="Rectangle 105"/>
              <p:cNvSpPr/>
              <p:nvPr/>
            </p:nvSpPr>
            <p:spPr>
              <a:xfrm rot="20859869">
                <a:off x="1218320" y="3665741"/>
                <a:ext cx="77080" cy="1442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rot="20859869">
                <a:off x="1264600" y="3892769"/>
                <a:ext cx="77080" cy="1442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rot="20859869">
                <a:off x="1294520" y="4121369"/>
                <a:ext cx="77080" cy="1442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rot="20859869">
                <a:off x="1462320" y="4045169"/>
                <a:ext cx="77080" cy="1442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rot="20859869">
                <a:off x="1417000" y="3823138"/>
                <a:ext cx="77080" cy="1442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rot="20859869">
                <a:off x="1370720" y="3594538"/>
                <a:ext cx="77080" cy="1442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rot="20859869">
                <a:off x="1370720" y="4356538"/>
                <a:ext cx="77080" cy="1442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rot="20859869">
                <a:off x="1508600" y="4273769"/>
                <a:ext cx="77080" cy="1442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rot="20859869">
                <a:off x="1538520" y="4497372"/>
                <a:ext cx="77080" cy="1442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rot="20859869">
                <a:off x="1690920" y="4961141"/>
                <a:ext cx="77080" cy="1442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rot="20859869">
                <a:off x="1432400" y="4585138"/>
                <a:ext cx="77080" cy="1442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rot="20859869">
                <a:off x="1675520" y="4427741"/>
                <a:ext cx="77080" cy="144259"/>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rot="20859869">
                <a:off x="1599320" y="3970541"/>
                <a:ext cx="77080" cy="144259"/>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rot="20859869">
                <a:off x="1645600" y="4199141"/>
                <a:ext cx="77080" cy="144259"/>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rot="20859869">
                <a:off x="1614720" y="4737538"/>
                <a:ext cx="77080" cy="1442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rot="20859869">
                <a:off x="1827920" y="4889938"/>
                <a:ext cx="77080" cy="144259"/>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rot="20859869">
                <a:off x="1751720" y="4661338"/>
                <a:ext cx="77080" cy="144259"/>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rot="20859869">
                <a:off x="1538520" y="3518338"/>
                <a:ext cx="77080" cy="144259"/>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rot="20859869">
                <a:off x="1462320" y="4813738"/>
                <a:ext cx="77080" cy="1442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Rectangle 149"/>
            <p:cNvSpPr/>
            <p:nvPr/>
          </p:nvSpPr>
          <p:spPr>
            <a:xfrm rot="20859869">
              <a:off x="1127600" y="3810000"/>
              <a:ext cx="77080" cy="144259"/>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rot="20859869">
              <a:off x="1081320" y="5106972"/>
              <a:ext cx="77080" cy="1442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72"/>
          <p:cNvGrpSpPr/>
          <p:nvPr/>
        </p:nvGrpSpPr>
        <p:grpSpPr>
          <a:xfrm rot="1552490">
            <a:off x="7292044" y="3229513"/>
            <a:ext cx="686680" cy="1656693"/>
            <a:chOff x="776520" y="3594538"/>
            <a:chExt cx="686680" cy="1656693"/>
          </a:xfrm>
        </p:grpSpPr>
        <p:grpSp>
          <p:nvGrpSpPr>
            <p:cNvPr id="10" name="Group 99"/>
            <p:cNvGrpSpPr/>
            <p:nvPr/>
          </p:nvGrpSpPr>
          <p:grpSpPr>
            <a:xfrm>
              <a:off x="776520" y="3594538"/>
              <a:ext cx="686680" cy="1587062"/>
              <a:chOff x="1218320" y="3518338"/>
              <a:chExt cx="686680" cy="1587062"/>
            </a:xfrm>
            <a:solidFill>
              <a:schemeClr val="accent5"/>
            </a:solidFill>
          </p:grpSpPr>
          <p:sp>
            <p:nvSpPr>
              <p:cNvPr id="177" name="Rectangle 176"/>
              <p:cNvSpPr/>
              <p:nvPr/>
            </p:nvSpPr>
            <p:spPr>
              <a:xfrm rot="20859869">
                <a:off x="1218320" y="3665741"/>
                <a:ext cx="77080" cy="1442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rot="20859869">
                <a:off x="1264600" y="3892769"/>
                <a:ext cx="77080" cy="1442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rot="20859869">
                <a:off x="1294520" y="4121369"/>
                <a:ext cx="77080" cy="1442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rot="20859869">
                <a:off x="1462320" y="4045169"/>
                <a:ext cx="77080" cy="1442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rot="20859869">
                <a:off x="1417000" y="3823138"/>
                <a:ext cx="77080" cy="1442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rot="20859869">
                <a:off x="1370720" y="3594538"/>
                <a:ext cx="77080" cy="1442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rot="20859869">
                <a:off x="1370720" y="4356538"/>
                <a:ext cx="77080" cy="1442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rot="20859869">
                <a:off x="1508600" y="4273769"/>
                <a:ext cx="77080" cy="1442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rot="20859869">
                <a:off x="1538520" y="4497372"/>
                <a:ext cx="77080" cy="1442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rot="20859869">
                <a:off x="1690920" y="4961141"/>
                <a:ext cx="77080" cy="1442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rot="20859869">
                <a:off x="1432400" y="4585138"/>
                <a:ext cx="77080" cy="1442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rot="20859869">
                <a:off x="1675520" y="4427741"/>
                <a:ext cx="77080" cy="144259"/>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rot="20859869">
                <a:off x="1599320" y="3970541"/>
                <a:ext cx="77080" cy="144259"/>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rot="20859869">
                <a:off x="1645600" y="4199141"/>
                <a:ext cx="77080" cy="144259"/>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rot="20859869">
                <a:off x="1614720" y="4737538"/>
                <a:ext cx="77080" cy="1442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rot="20859869">
                <a:off x="1827920" y="4889938"/>
                <a:ext cx="77080" cy="144259"/>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rot="20859869">
                <a:off x="1751720" y="4661338"/>
                <a:ext cx="77080" cy="144259"/>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rot="20859869">
                <a:off x="1538520" y="3518338"/>
                <a:ext cx="77080" cy="144259"/>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rot="20859869">
                <a:off x="1462320" y="4813738"/>
                <a:ext cx="77080" cy="1442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Rectangle 174"/>
            <p:cNvSpPr/>
            <p:nvPr/>
          </p:nvSpPr>
          <p:spPr>
            <a:xfrm rot="20859869">
              <a:off x="1127600" y="3810000"/>
              <a:ext cx="77080" cy="144259"/>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rot="20859869">
              <a:off x="1081320" y="5106972"/>
              <a:ext cx="77080" cy="1442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30" name="Table 129"/>
          <p:cNvGraphicFramePr>
            <a:graphicFrameLocks noGrp="1"/>
          </p:cNvGraphicFramePr>
          <p:nvPr/>
        </p:nvGraphicFramePr>
        <p:xfrm>
          <a:off x="1447800" y="1031240"/>
          <a:ext cx="6096000" cy="1371600"/>
        </p:xfrm>
        <a:graphic>
          <a:graphicData uri="http://schemas.openxmlformats.org/drawingml/2006/table">
            <a:tbl>
              <a:tblPr firstRow="1" bandRow="1">
                <a:tableStyleId>{5C22544A-7EE6-4342-B048-85BDC9FD1C3A}</a:tableStyleId>
              </a:tblPr>
              <a:tblGrid>
                <a:gridCol w="1524000"/>
                <a:gridCol w="1524000"/>
                <a:gridCol w="1524000"/>
                <a:gridCol w="1524000"/>
              </a:tblGrid>
              <a:tr h="332740">
                <a:tc>
                  <a:txBody>
                    <a:bodyPr/>
                    <a:lstStyle/>
                    <a:p>
                      <a:pPr algn="ctr"/>
                      <a:r>
                        <a:rPr lang="en-US" dirty="0" smtClean="0"/>
                        <a:t>Traffic-type</a:t>
                      </a:r>
                      <a:endParaRPr lang="en-US" dirty="0"/>
                    </a:p>
                  </a:txBody>
                  <a:tcPr/>
                </a:tc>
                <a:tc>
                  <a:txBody>
                    <a:bodyPr/>
                    <a:lstStyle/>
                    <a:p>
                      <a:pPr algn="ctr"/>
                      <a:r>
                        <a:rPr lang="en-US" dirty="0" smtClean="0"/>
                        <a:t>Delay/Jitter</a:t>
                      </a:r>
                      <a:endParaRPr lang="en-US" dirty="0"/>
                    </a:p>
                  </a:txBody>
                  <a:tcPr/>
                </a:tc>
                <a:tc>
                  <a:txBody>
                    <a:bodyPr/>
                    <a:lstStyle/>
                    <a:p>
                      <a:pPr algn="ctr"/>
                      <a:r>
                        <a:rPr lang="en-US" dirty="0" smtClean="0"/>
                        <a:t>Bandwidth</a:t>
                      </a:r>
                      <a:endParaRPr lang="en-US" dirty="0"/>
                    </a:p>
                  </a:txBody>
                  <a:tcPr/>
                </a:tc>
                <a:tc>
                  <a:txBody>
                    <a:bodyPr/>
                    <a:lstStyle/>
                    <a:p>
                      <a:pPr algn="ctr"/>
                      <a:r>
                        <a:rPr lang="en-US" dirty="0" smtClean="0"/>
                        <a:t>Recovery </a:t>
                      </a:r>
                      <a:r>
                        <a:rPr lang="en-US" baseline="0" dirty="0" smtClean="0"/>
                        <a:t> </a:t>
                      </a:r>
                      <a:endParaRPr lang="en-US" dirty="0"/>
                    </a:p>
                  </a:txBody>
                  <a:tcPr/>
                </a:tc>
              </a:tr>
              <a:tr h="332740">
                <a:tc>
                  <a:txBody>
                    <a:bodyPr/>
                    <a:lstStyle/>
                    <a:p>
                      <a:pPr algn="ctr"/>
                      <a:r>
                        <a:rPr lang="en-US" sz="1600" b="1" dirty="0" smtClean="0"/>
                        <a:t>VoIP</a:t>
                      </a:r>
                      <a:endParaRPr lang="en-US" sz="1600" b="1" dirty="0"/>
                    </a:p>
                  </a:txBody>
                  <a:tcPr/>
                </a:tc>
                <a:tc>
                  <a:txBody>
                    <a:bodyPr/>
                    <a:lstStyle/>
                    <a:p>
                      <a:pPr algn="ctr"/>
                      <a:r>
                        <a:rPr lang="en-US" sz="1600" b="1" dirty="0" smtClean="0"/>
                        <a:t>Lowest Delay</a:t>
                      </a:r>
                      <a:endParaRPr lang="en-US" sz="1600" b="1" dirty="0"/>
                    </a:p>
                  </a:txBody>
                  <a:tcPr/>
                </a:tc>
                <a:tc>
                  <a:txBody>
                    <a:bodyPr/>
                    <a:lstStyle/>
                    <a:p>
                      <a:pPr algn="ctr"/>
                      <a:r>
                        <a:rPr lang="en-US" sz="1600" b="1" dirty="0" smtClean="0"/>
                        <a:t>Low</a:t>
                      </a:r>
                      <a:endParaRPr lang="en-US" sz="1600" b="1" dirty="0"/>
                    </a:p>
                  </a:txBody>
                  <a:tcPr/>
                </a:tc>
                <a:tc>
                  <a:txBody>
                    <a:bodyPr/>
                    <a:lstStyle/>
                    <a:p>
                      <a:pPr algn="ctr"/>
                      <a:r>
                        <a:rPr lang="en-US" sz="1600" b="1" dirty="0" smtClean="0"/>
                        <a:t>Medium</a:t>
                      </a:r>
                      <a:endParaRPr lang="en-US" sz="1600" b="1" dirty="0"/>
                    </a:p>
                  </a:txBody>
                  <a:tcPr/>
                </a:tc>
              </a:tr>
              <a:tr h="332740">
                <a:tc>
                  <a:txBody>
                    <a:bodyPr/>
                    <a:lstStyle/>
                    <a:p>
                      <a:pPr algn="ctr"/>
                      <a:r>
                        <a:rPr lang="en-US" sz="1600" b="1" dirty="0" smtClean="0"/>
                        <a:t>Video</a:t>
                      </a:r>
                      <a:endParaRPr lang="en-US" sz="1600" b="1" dirty="0"/>
                    </a:p>
                  </a:txBody>
                  <a:tcPr/>
                </a:tc>
                <a:tc>
                  <a:txBody>
                    <a:bodyPr/>
                    <a:lstStyle/>
                    <a:p>
                      <a:pPr algn="ctr"/>
                      <a:r>
                        <a:rPr lang="en-US" sz="1600" b="1" dirty="0" smtClean="0"/>
                        <a:t>Zero Jitter</a:t>
                      </a:r>
                      <a:endParaRPr lang="en-US" sz="1600" b="1" dirty="0"/>
                    </a:p>
                  </a:txBody>
                  <a:tcPr/>
                </a:tc>
                <a:tc>
                  <a:txBody>
                    <a:bodyPr/>
                    <a:lstStyle/>
                    <a:p>
                      <a:pPr algn="ctr"/>
                      <a:r>
                        <a:rPr lang="en-US" sz="1600" b="1" dirty="0" smtClean="0"/>
                        <a:t>High </a:t>
                      </a:r>
                      <a:endParaRPr lang="en-US" sz="1600" b="1" dirty="0"/>
                    </a:p>
                  </a:txBody>
                  <a:tcPr/>
                </a:tc>
                <a:tc>
                  <a:txBody>
                    <a:bodyPr/>
                    <a:lstStyle/>
                    <a:p>
                      <a:pPr algn="ctr"/>
                      <a:r>
                        <a:rPr lang="en-US" sz="1600" b="1" dirty="0" smtClean="0"/>
                        <a:t>Highest</a:t>
                      </a:r>
                      <a:endParaRPr lang="en-US" sz="1600" b="1" dirty="0"/>
                    </a:p>
                  </a:txBody>
                  <a:tcPr/>
                </a:tc>
              </a:tr>
              <a:tr h="332740">
                <a:tc>
                  <a:txBody>
                    <a:bodyPr/>
                    <a:lstStyle/>
                    <a:p>
                      <a:pPr algn="ctr"/>
                      <a:r>
                        <a:rPr lang="en-US" sz="1600" b="1" dirty="0" smtClean="0"/>
                        <a:t>Web</a:t>
                      </a:r>
                      <a:endParaRPr lang="en-US" sz="1600" b="1" dirty="0"/>
                    </a:p>
                  </a:txBody>
                  <a:tcPr/>
                </a:tc>
                <a:tc>
                  <a:txBody>
                    <a:bodyPr/>
                    <a:lstStyle/>
                    <a:p>
                      <a:pPr algn="ctr"/>
                      <a:r>
                        <a:rPr lang="en-US" sz="1600" b="1" dirty="0" smtClean="0"/>
                        <a:t>Best-effort</a:t>
                      </a:r>
                      <a:endParaRPr lang="en-US" sz="1600" b="1" dirty="0"/>
                    </a:p>
                  </a:txBody>
                  <a:tcPr/>
                </a:tc>
                <a:tc>
                  <a:txBody>
                    <a:bodyPr/>
                    <a:lstStyle/>
                    <a:p>
                      <a:pPr algn="ctr"/>
                      <a:r>
                        <a:rPr lang="en-US" sz="1600" b="1" dirty="0" smtClean="0"/>
                        <a:t>Medium</a:t>
                      </a:r>
                      <a:endParaRPr lang="en-US" sz="1600" b="1" dirty="0"/>
                    </a:p>
                  </a:txBody>
                  <a:tcPr/>
                </a:tc>
                <a:tc>
                  <a:txBody>
                    <a:bodyPr/>
                    <a:lstStyle/>
                    <a:p>
                      <a:pPr algn="ctr"/>
                      <a:r>
                        <a:rPr lang="en-US" sz="1600" b="1" dirty="0" smtClean="0"/>
                        <a:t>Lowest</a:t>
                      </a:r>
                      <a:endParaRPr lang="en-US" sz="1600" b="1"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533400"/>
          </a:xfrm>
          <a:prstGeom prst="rect">
            <a:avLst/>
          </a:prstGeom>
        </p:spPr>
        <p:txBody>
          <a:bodyPr/>
          <a:lstStyle/>
          <a:p>
            <a:pPr algn="ctr" fontAlgn="base" latinLnBrk="1">
              <a:spcBef>
                <a:spcPct val="0"/>
              </a:spcBef>
              <a:spcAft>
                <a:spcPct val="0"/>
              </a:spcAft>
              <a:defRPr/>
            </a:pPr>
            <a:r>
              <a:rPr lang="en-US" sz="4000" kern="0" dirty="0">
                <a:solidFill>
                  <a:srgbClr val="FFFF00"/>
                </a:solidFill>
              </a:rPr>
              <a:t>Outline</a:t>
            </a:r>
            <a:endParaRPr kumimoji="1" lang="en-US" sz="4000" kern="0" dirty="0">
              <a:solidFill>
                <a:srgbClr val="FFFF00"/>
              </a:solidFill>
            </a:endParaRPr>
          </a:p>
        </p:txBody>
      </p:sp>
      <p:sp>
        <p:nvSpPr>
          <p:cNvPr id="3" name="Rectangle 2"/>
          <p:cNvSpPr/>
          <p:nvPr/>
        </p:nvSpPr>
        <p:spPr>
          <a:xfrm>
            <a:off x="0" y="838200"/>
            <a:ext cx="9144000" cy="2077492"/>
          </a:xfrm>
          <a:prstGeom prst="rect">
            <a:avLst/>
          </a:prstGeom>
        </p:spPr>
        <p:txBody>
          <a:bodyPr wrap="square">
            <a:spAutoFit/>
          </a:bodyPr>
          <a:lstStyle/>
          <a:p>
            <a:pPr lvl="1">
              <a:spcBef>
                <a:spcPts val="1200"/>
              </a:spcBef>
              <a:spcAft>
                <a:spcPts val="1200"/>
              </a:spcAft>
              <a:buFont typeface="Arial" pitchFamily="34" charset="0"/>
              <a:buChar char="•"/>
            </a:pPr>
            <a:r>
              <a:rPr lang="en-US" sz="2800" dirty="0">
                <a:solidFill>
                  <a:prstClr val="white"/>
                </a:solidFill>
              </a:rPr>
              <a:t>   </a:t>
            </a:r>
            <a:r>
              <a:rPr lang="en-US" sz="2800" dirty="0" smtClean="0">
                <a:solidFill>
                  <a:prstClr val="white"/>
                </a:solidFill>
              </a:rPr>
              <a:t>Motivation</a:t>
            </a:r>
            <a:endParaRPr lang="en-US" sz="2800" dirty="0">
              <a:solidFill>
                <a:prstClr val="white"/>
              </a:solidFill>
            </a:endParaRPr>
          </a:p>
          <a:p>
            <a:pPr lvl="1">
              <a:spcBef>
                <a:spcPts val="1200"/>
              </a:spcBef>
              <a:spcAft>
                <a:spcPts val="1200"/>
              </a:spcAft>
              <a:buFont typeface="Arial" pitchFamily="34" charset="0"/>
              <a:buChar char="•"/>
            </a:pPr>
            <a:r>
              <a:rPr lang="en-US" sz="2800" dirty="0" smtClean="0">
                <a:solidFill>
                  <a:prstClr val="white"/>
                </a:solidFill>
              </a:rPr>
              <a:t>   Unified </a:t>
            </a:r>
            <a:r>
              <a:rPr lang="en-US" sz="2800" dirty="0">
                <a:solidFill>
                  <a:prstClr val="white"/>
                </a:solidFill>
              </a:rPr>
              <a:t>Control Architecture</a:t>
            </a:r>
          </a:p>
          <a:p>
            <a:pPr lvl="1">
              <a:spcBef>
                <a:spcPts val="1800"/>
              </a:spcBef>
              <a:buFont typeface="Arial" pitchFamily="34" charset="0"/>
              <a:buChar char="•"/>
            </a:pPr>
            <a:r>
              <a:rPr lang="en-US" sz="2800" dirty="0">
                <a:solidFill>
                  <a:prstClr val="white"/>
                </a:solidFill>
              </a:rPr>
              <a:t>   </a:t>
            </a:r>
            <a:r>
              <a:rPr lang="en-US" sz="2800" dirty="0" smtClean="0">
                <a:solidFill>
                  <a:prstClr val="white"/>
                </a:solidFill>
              </a:rPr>
              <a:t>Three Challenges</a:t>
            </a:r>
            <a:endParaRPr lang="en-US" sz="2400" dirty="0">
              <a:solidFill>
                <a:prstClr val="white"/>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ed Rectangle 99"/>
          <p:cNvSpPr/>
          <p:nvPr/>
        </p:nvSpPr>
        <p:spPr>
          <a:xfrm>
            <a:off x="304800" y="762000"/>
            <a:ext cx="8534400" cy="5638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1" name="Rectangle 1"/>
          <p:cNvSpPr txBox="1">
            <a:spLocks noChangeArrowheads="1"/>
          </p:cNvSpPr>
          <p:nvPr/>
        </p:nvSpPr>
        <p:spPr>
          <a:xfrm>
            <a:off x="457200" y="0"/>
            <a:ext cx="8229600" cy="6096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Why is it Simpler?</a:t>
            </a:r>
            <a:endParaRPr kumimoji="1" lang="en-US" sz="3600" kern="0" dirty="0" smtClean="0">
              <a:solidFill>
                <a:srgbClr val="FFFF00"/>
              </a:solidFill>
            </a:endParaRPr>
          </a:p>
        </p:txBody>
      </p:sp>
      <p:sp>
        <p:nvSpPr>
          <p:cNvPr id="109" name="Slide Number Placeholder 108"/>
          <p:cNvSpPr>
            <a:spLocks noGrp="1"/>
          </p:cNvSpPr>
          <p:nvPr>
            <p:ph type="sldNum" sz="quarter" idx="12"/>
          </p:nvPr>
        </p:nvSpPr>
        <p:spPr/>
        <p:txBody>
          <a:bodyPr/>
          <a:lstStyle/>
          <a:p>
            <a:fld id="{81C256F2-8016-4B24-AF78-7FA03D20BBBE}" type="slidenum">
              <a:rPr lang="en-US" smtClean="0">
                <a:solidFill>
                  <a:prstClr val="white">
                    <a:tint val="75000"/>
                  </a:prstClr>
                </a:solidFill>
              </a:rPr>
              <a:pPr/>
              <a:t>20</a:t>
            </a:fld>
            <a:endParaRPr lang="en-US">
              <a:solidFill>
                <a:prstClr val="white">
                  <a:tint val="75000"/>
                </a:prstClr>
              </a:solidFill>
            </a:endParaRPr>
          </a:p>
        </p:txBody>
      </p:sp>
      <p:sp>
        <p:nvSpPr>
          <p:cNvPr id="108" name="AutoShape 14"/>
          <p:cNvSpPr>
            <a:spLocks noChangeShapeType="1"/>
          </p:cNvSpPr>
          <p:nvPr/>
        </p:nvSpPr>
        <p:spPr bwMode="auto">
          <a:xfrm flipV="1">
            <a:off x="3911029" y="3657600"/>
            <a:ext cx="279971" cy="40506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0" name="AutoShape 5"/>
          <p:cNvSpPr>
            <a:spLocks noChangeShapeType="1"/>
          </p:cNvSpPr>
          <p:nvPr/>
        </p:nvSpPr>
        <p:spPr bwMode="auto">
          <a:xfrm flipH="1">
            <a:off x="5921904" y="3505200"/>
            <a:ext cx="174095" cy="42072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2" name="AutoShape 21"/>
          <p:cNvSpPr>
            <a:spLocks noChangeShapeType="1"/>
          </p:cNvSpPr>
          <p:nvPr/>
        </p:nvSpPr>
        <p:spPr bwMode="auto">
          <a:xfrm flipH="1" flipV="1">
            <a:off x="4510561" y="2303127"/>
            <a:ext cx="570849" cy="838388"/>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4" name="AutoShape 9"/>
          <p:cNvSpPr>
            <a:spLocks noChangeShapeType="1"/>
          </p:cNvSpPr>
          <p:nvPr/>
        </p:nvSpPr>
        <p:spPr bwMode="auto">
          <a:xfrm>
            <a:off x="4909295" y="4066258"/>
            <a:ext cx="261040" cy="12234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5" name="AutoShape 8"/>
          <p:cNvSpPr>
            <a:spLocks noChangeShapeType="1"/>
          </p:cNvSpPr>
          <p:nvPr/>
        </p:nvSpPr>
        <p:spPr bwMode="auto">
          <a:xfrm flipV="1">
            <a:off x="5394084" y="3962399"/>
            <a:ext cx="244715" cy="22260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6" name="AutoShape 7"/>
          <p:cNvSpPr>
            <a:spLocks noChangeShapeType="1"/>
          </p:cNvSpPr>
          <p:nvPr/>
        </p:nvSpPr>
        <p:spPr bwMode="auto">
          <a:xfrm flipH="1" flipV="1">
            <a:off x="5081410" y="3404185"/>
            <a:ext cx="189327" cy="60450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8" name="AutoShape 33"/>
          <p:cNvSpPr>
            <a:spLocks noChangeArrowheads="1"/>
          </p:cNvSpPr>
          <p:nvPr/>
        </p:nvSpPr>
        <p:spPr bwMode="auto">
          <a:xfrm>
            <a:off x="3059058" y="3508534"/>
            <a:ext cx="220882" cy="244679"/>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nvGrpSpPr>
          <p:cNvPr id="2" name="Group 103"/>
          <p:cNvGrpSpPr/>
          <p:nvPr/>
        </p:nvGrpSpPr>
        <p:grpSpPr>
          <a:xfrm>
            <a:off x="2364861" y="1766993"/>
            <a:ext cx="5014286" cy="3553275"/>
            <a:chOff x="3657600" y="4197350"/>
            <a:chExt cx="2774950" cy="1567668"/>
          </a:xfrm>
        </p:grpSpPr>
        <p:sp>
          <p:nvSpPr>
            <p:cNvPr id="120" name="AutoShape 32"/>
            <p:cNvSpPr>
              <a:spLocks noChangeArrowheads="1"/>
            </p:cNvSpPr>
            <p:nvPr/>
          </p:nvSpPr>
          <p:spPr bwMode="auto">
            <a:xfrm>
              <a:off x="4613275" y="4919662"/>
              <a:ext cx="144463" cy="114300"/>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1" name="AutoShape 30"/>
            <p:cNvSpPr>
              <a:spLocks noChangeArrowheads="1"/>
            </p:cNvSpPr>
            <p:nvPr/>
          </p:nvSpPr>
          <p:spPr bwMode="auto">
            <a:xfrm>
              <a:off x="5065713" y="4805362"/>
              <a:ext cx="144462" cy="114300"/>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2" name="AutoShape 26"/>
            <p:cNvSpPr>
              <a:spLocks noChangeArrowheads="1"/>
            </p:cNvSpPr>
            <p:nvPr/>
          </p:nvSpPr>
          <p:spPr bwMode="auto">
            <a:xfrm>
              <a:off x="5502275" y="5111750"/>
              <a:ext cx="122238" cy="107950"/>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3" name="AutoShape 11"/>
            <p:cNvSpPr>
              <a:spLocks noChangeShapeType="1"/>
            </p:cNvSpPr>
            <p:nvPr/>
          </p:nvSpPr>
          <p:spPr bwMode="auto">
            <a:xfrm flipV="1">
              <a:off x="4757738" y="4863372"/>
              <a:ext cx="289992" cy="116614"/>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nvGrpSpPr>
            <p:cNvPr id="3" name="Group 102"/>
            <p:cNvGrpSpPr/>
            <p:nvPr/>
          </p:nvGrpSpPr>
          <p:grpSpPr>
            <a:xfrm>
              <a:off x="3657600" y="4197350"/>
              <a:ext cx="2774950" cy="1567668"/>
              <a:chOff x="3657600" y="4197350"/>
              <a:chExt cx="2774950" cy="1567668"/>
            </a:xfrm>
          </p:grpSpPr>
          <p:sp>
            <p:nvSpPr>
              <p:cNvPr id="125" name="AutoShape 20"/>
              <p:cNvSpPr>
                <a:spLocks noChangeShapeType="1"/>
              </p:cNvSpPr>
              <p:nvPr/>
            </p:nvSpPr>
            <p:spPr bwMode="auto">
              <a:xfrm flipH="1" flipV="1">
                <a:off x="4900613" y="4433887"/>
                <a:ext cx="781050" cy="369888"/>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nvGrpSpPr>
              <p:cNvPr id="4" name="Group 101"/>
              <p:cNvGrpSpPr/>
              <p:nvPr/>
            </p:nvGrpSpPr>
            <p:grpSpPr>
              <a:xfrm>
                <a:off x="3657600" y="4197350"/>
                <a:ext cx="2774950" cy="1567668"/>
                <a:chOff x="3657600" y="4197350"/>
                <a:chExt cx="2774950" cy="1567668"/>
              </a:xfrm>
            </p:grpSpPr>
            <p:sp>
              <p:nvSpPr>
                <p:cNvPr id="127" name="AutoShape 35"/>
                <p:cNvSpPr>
                  <a:spLocks noChangeArrowheads="1"/>
                </p:cNvSpPr>
                <p:nvPr/>
              </p:nvSpPr>
              <p:spPr bwMode="auto">
                <a:xfrm>
                  <a:off x="4613275" y="4197350"/>
                  <a:ext cx="547688" cy="193675"/>
                </a:xfrm>
                <a:prstGeom prst="roundRect">
                  <a:avLst>
                    <a:gd name="adj" fmla="val 16667"/>
                  </a:avLst>
                </a:prstGeom>
                <a:solidFill>
                  <a:srgbClr val="FFFFFF"/>
                </a:solidFill>
                <a:ln w="63500" cmpd="thickThin">
                  <a:solidFill>
                    <a:srgbClr val="4BACC6"/>
                  </a:solidFill>
                  <a:round/>
                  <a:headEnd/>
                  <a:tailEnd/>
                </a:ln>
                <a:effectLst/>
              </p:spPr>
              <p:txBody>
                <a:bodyPr vert="horz" wrap="square" lIns="91440" tIns="45720" rIns="91440" bIns="45720" numCol="1" anchor="t" anchorCtr="0" compatLnSpc="1">
                  <a:prstTxWarp prst="textNoShape">
                    <a:avLst/>
                  </a:prstTxWarp>
                </a:bodyPr>
                <a:lstStyle/>
                <a:p>
                  <a:pPr algn="ctr"/>
                  <a:r>
                    <a:rPr lang="en-US" b="1" dirty="0" smtClean="0">
                      <a:solidFill>
                        <a:schemeClr val="bg1"/>
                      </a:solidFill>
                    </a:rPr>
                    <a:t>NOX</a:t>
                  </a:r>
                  <a:endParaRPr lang="en-US" sz="3200" b="1" dirty="0">
                    <a:solidFill>
                      <a:schemeClr val="bg1"/>
                    </a:solidFill>
                  </a:endParaRPr>
                </a:p>
              </p:txBody>
            </p:sp>
            <p:sp>
              <p:nvSpPr>
                <p:cNvPr id="128" name="Oval 34"/>
                <p:cNvSpPr>
                  <a:spLocks noChangeArrowheads="1"/>
                </p:cNvSpPr>
                <p:nvPr/>
              </p:nvSpPr>
              <p:spPr bwMode="auto">
                <a:xfrm>
                  <a:off x="3657600" y="4724400"/>
                  <a:ext cx="2774950" cy="639762"/>
                </a:xfrm>
                <a:prstGeom prst="ellipse">
                  <a:avLst/>
                </a:prstGeom>
                <a:noFill/>
                <a:ln w="9525">
                  <a:solidFill>
                    <a:srgbClr val="7030A0"/>
                  </a:solidFill>
                  <a:prstDash val="dash"/>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9" name="AutoShape 31"/>
                <p:cNvSpPr>
                  <a:spLocks noChangeArrowheads="1"/>
                </p:cNvSpPr>
                <p:nvPr/>
              </p:nvSpPr>
              <p:spPr bwMode="auto">
                <a:xfrm>
                  <a:off x="4368800" y="5149850"/>
                  <a:ext cx="144463" cy="114300"/>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0" name="AutoShape 29"/>
                <p:cNvSpPr>
                  <a:spLocks noChangeArrowheads="1"/>
                </p:cNvSpPr>
                <p:nvPr/>
              </p:nvSpPr>
              <p:spPr bwMode="auto">
                <a:xfrm>
                  <a:off x="5626100" y="4851400"/>
                  <a:ext cx="144463" cy="114300"/>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1" name="AutoShape 28"/>
                <p:cNvSpPr>
                  <a:spLocks noChangeArrowheads="1"/>
                </p:cNvSpPr>
                <p:nvPr/>
              </p:nvSpPr>
              <p:spPr bwMode="auto">
                <a:xfrm>
                  <a:off x="4943475" y="5111750"/>
                  <a:ext cx="122238" cy="107950"/>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2" name="AutoShape 27"/>
                <p:cNvSpPr>
                  <a:spLocks noChangeArrowheads="1"/>
                </p:cNvSpPr>
                <p:nvPr/>
              </p:nvSpPr>
              <p:spPr bwMode="auto">
                <a:xfrm>
                  <a:off x="6017634" y="5065085"/>
                  <a:ext cx="144463" cy="114300"/>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3" name="AutoShape 25"/>
                <p:cNvSpPr>
                  <a:spLocks noChangeArrowheads="1"/>
                </p:cNvSpPr>
                <p:nvPr/>
              </p:nvSpPr>
              <p:spPr bwMode="auto">
                <a:xfrm>
                  <a:off x="5210175" y="5211762"/>
                  <a:ext cx="122238" cy="107950"/>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4" name="AutoShape 24"/>
                <p:cNvSpPr>
                  <a:spLocks noChangeShapeType="1"/>
                </p:cNvSpPr>
                <p:nvPr/>
              </p:nvSpPr>
              <p:spPr bwMode="auto">
                <a:xfrm flipV="1">
                  <a:off x="4110038" y="4433887"/>
                  <a:ext cx="735012" cy="485775"/>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5" name="AutoShape 23"/>
                <p:cNvSpPr>
                  <a:spLocks noChangeShapeType="1"/>
                </p:cNvSpPr>
                <p:nvPr/>
              </p:nvSpPr>
              <p:spPr bwMode="auto">
                <a:xfrm flipV="1">
                  <a:off x="4676775" y="4433887"/>
                  <a:ext cx="168275" cy="485775"/>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6" name="AutoShape 22"/>
                <p:cNvSpPr>
                  <a:spLocks noChangeShapeType="1"/>
                </p:cNvSpPr>
                <p:nvPr/>
              </p:nvSpPr>
              <p:spPr bwMode="auto">
                <a:xfrm flipV="1">
                  <a:off x="4416425" y="4433887"/>
                  <a:ext cx="428625" cy="676275"/>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7" name="AutoShape 19"/>
                <p:cNvSpPr>
                  <a:spLocks noChangeShapeType="1"/>
                </p:cNvSpPr>
                <p:nvPr/>
              </p:nvSpPr>
              <p:spPr bwMode="auto">
                <a:xfrm flipH="1" flipV="1">
                  <a:off x="4900613" y="4433887"/>
                  <a:ext cx="661987" cy="676275"/>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8" name="AutoShape 18"/>
                <p:cNvSpPr>
                  <a:spLocks noChangeShapeType="1"/>
                </p:cNvSpPr>
                <p:nvPr/>
              </p:nvSpPr>
              <p:spPr bwMode="auto">
                <a:xfrm flipH="1" flipV="1">
                  <a:off x="4845050" y="4433887"/>
                  <a:ext cx="174625" cy="676275"/>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1" name="AutoShape 15"/>
                <p:cNvSpPr>
                  <a:spLocks noChangeShapeType="1"/>
                </p:cNvSpPr>
                <p:nvPr/>
              </p:nvSpPr>
              <p:spPr bwMode="auto">
                <a:xfrm flipV="1">
                  <a:off x="4164013" y="4964229"/>
                  <a:ext cx="462019" cy="69733"/>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2" name="AutoShape 13"/>
                <p:cNvSpPr>
                  <a:spLocks noChangeShapeType="1"/>
                </p:cNvSpPr>
                <p:nvPr/>
              </p:nvSpPr>
              <p:spPr bwMode="auto">
                <a:xfrm flipH="1" flipV="1">
                  <a:off x="4164013" y="5073650"/>
                  <a:ext cx="152400" cy="11271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3" name="AutoShape 12"/>
                <p:cNvSpPr>
                  <a:spLocks noChangeShapeType="1"/>
                </p:cNvSpPr>
                <p:nvPr/>
              </p:nvSpPr>
              <p:spPr bwMode="auto">
                <a:xfrm flipV="1">
                  <a:off x="4513263" y="5187950"/>
                  <a:ext cx="387350" cy="2381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4" name="AutoShape 10"/>
                <p:cNvSpPr>
                  <a:spLocks noChangeShapeType="1"/>
                </p:cNvSpPr>
                <p:nvPr/>
              </p:nvSpPr>
              <p:spPr bwMode="auto">
                <a:xfrm>
                  <a:off x="5210175" y="4875212"/>
                  <a:ext cx="427931" cy="2178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5" name="AutoShape 6"/>
                <p:cNvSpPr>
                  <a:spLocks noChangeShapeType="1"/>
                </p:cNvSpPr>
                <p:nvPr/>
              </p:nvSpPr>
              <p:spPr bwMode="auto">
                <a:xfrm>
                  <a:off x="5770563" y="4965700"/>
                  <a:ext cx="244475" cy="14605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6" name="AutoShape 4"/>
                <p:cNvSpPr>
                  <a:spLocks noChangeShapeType="1"/>
                </p:cNvSpPr>
                <p:nvPr/>
              </p:nvSpPr>
              <p:spPr bwMode="auto">
                <a:xfrm>
                  <a:off x="5626100" y="5149850"/>
                  <a:ext cx="390525"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8" name="Text Box 37"/>
                <p:cNvSpPr txBox="1">
                  <a:spLocks noChangeArrowheads="1"/>
                </p:cNvSpPr>
                <p:nvPr/>
              </p:nvSpPr>
              <p:spPr bwMode="auto">
                <a:xfrm>
                  <a:off x="3782637" y="4882803"/>
                  <a:ext cx="609600" cy="215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400" b="1" dirty="0" smtClean="0">
                      <a:solidFill>
                        <a:prstClr val="black"/>
                      </a:solidFill>
                      <a:ea typeface="Calibri" pitchFamily="34" charset="0"/>
                      <a:cs typeface="Times New Roman" pitchFamily="18" charset="0"/>
                    </a:rPr>
                    <a:t>Packet and Circuit Switches</a:t>
                  </a:r>
                </a:p>
                <a:p>
                  <a:pPr fontAlgn="base">
                    <a:spcBef>
                      <a:spcPct val="0"/>
                    </a:spcBef>
                    <a:spcAft>
                      <a:spcPct val="0"/>
                    </a:spcAft>
                  </a:pPr>
                  <a:endParaRPr lang="en-US" sz="3600" dirty="0" smtClean="0">
                    <a:solidFill>
                      <a:prstClr val="black"/>
                    </a:solidFill>
                    <a:latin typeface="Arial" pitchFamily="34" charset="0"/>
                  </a:endParaRPr>
                </a:p>
              </p:txBody>
            </p:sp>
            <p:sp>
              <p:nvSpPr>
                <p:cNvPr id="149" name="TextBox 148"/>
                <p:cNvSpPr txBox="1"/>
                <p:nvPr/>
              </p:nvSpPr>
              <p:spPr>
                <a:xfrm>
                  <a:off x="4291576" y="5588494"/>
                  <a:ext cx="1599550" cy="176524"/>
                </a:xfrm>
                <a:prstGeom prst="rect">
                  <a:avLst/>
                </a:prstGeom>
                <a:noFill/>
              </p:spPr>
              <p:txBody>
                <a:bodyPr wrap="square" rtlCol="0">
                  <a:spAutoFit/>
                </a:bodyPr>
                <a:lstStyle/>
                <a:p>
                  <a:pPr algn="ctr"/>
                  <a:r>
                    <a:rPr lang="en-US" sz="2000" b="1" dirty="0" smtClean="0">
                      <a:solidFill>
                        <a:prstClr val="black"/>
                      </a:solidFill>
                    </a:rPr>
                    <a:t>Converged Network</a:t>
                  </a:r>
                  <a:endParaRPr lang="en-US" sz="2000" b="1" dirty="0">
                    <a:solidFill>
                      <a:prstClr val="black"/>
                    </a:solidFill>
                  </a:endParaRPr>
                </a:p>
              </p:txBody>
            </p:sp>
          </p:grpSp>
        </p:grpSp>
      </p:grpSp>
      <p:sp>
        <p:nvSpPr>
          <p:cNvPr id="155" name="Rounded Rectangle 154"/>
          <p:cNvSpPr/>
          <p:nvPr/>
        </p:nvSpPr>
        <p:spPr>
          <a:xfrm>
            <a:off x="4724400" y="1219200"/>
            <a:ext cx="228600"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500" dirty="0"/>
          </a:p>
        </p:txBody>
      </p:sp>
      <p:cxnSp>
        <p:nvCxnSpPr>
          <p:cNvPr id="159" name="Straight Arrow Connector 158"/>
          <p:cNvCxnSpPr/>
          <p:nvPr/>
        </p:nvCxnSpPr>
        <p:spPr>
          <a:xfrm rot="10800000" flipV="1">
            <a:off x="5029200" y="1219200"/>
            <a:ext cx="723900" cy="7620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5715000" y="990600"/>
            <a:ext cx="2362200" cy="369332"/>
          </a:xfrm>
          <a:prstGeom prst="rect">
            <a:avLst/>
          </a:prstGeom>
          <a:noFill/>
        </p:spPr>
        <p:txBody>
          <a:bodyPr wrap="square" rtlCol="0">
            <a:spAutoFit/>
          </a:bodyPr>
          <a:lstStyle/>
          <a:p>
            <a:r>
              <a:rPr lang="en-US" dirty="0" smtClean="0">
                <a:solidFill>
                  <a:schemeClr val="bg1"/>
                </a:solidFill>
              </a:rPr>
              <a:t>4500 </a:t>
            </a:r>
            <a:r>
              <a:rPr lang="en-US" dirty="0" smtClean="0">
                <a:solidFill>
                  <a:schemeClr val="bg1"/>
                </a:solidFill>
              </a:rPr>
              <a:t>lines of code</a:t>
            </a:r>
            <a:endParaRPr lang="en-US" dirty="0">
              <a:solidFill>
                <a:schemeClr val="bg1"/>
              </a:solidFill>
            </a:endParaRPr>
          </a:p>
        </p:txBody>
      </p:sp>
      <p:grpSp>
        <p:nvGrpSpPr>
          <p:cNvPr id="5" name="Group 225"/>
          <p:cNvGrpSpPr/>
          <p:nvPr/>
        </p:nvGrpSpPr>
        <p:grpSpPr>
          <a:xfrm>
            <a:off x="4038600" y="1295400"/>
            <a:ext cx="1066800" cy="838200"/>
            <a:chOff x="1470005" y="1226899"/>
            <a:chExt cx="6401203" cy="2485516"/>
          </a:xfrm>
        </p:grpSpPr>
        <p:sp>
          <p:nvSpPr>
            <p:cNvPr id="162" name="Rectangle 161"/>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24"/>
            <p:cNvGrpSpPr/>
            <p:nvPr/>
          </p:nvGrpSpPr>
          <p:grpSpPr>
            <a:xfrm>
              <a:off x="1991001" y="2065099"/>
              <a:ext cx="5514762" cy="796928"/>
              <a:chOff x="2936787" y="2479672"/>
              <a:chExt cx="5514762" cy="796928"/>
            </a:xfrm>
          </p:grpSpPr>
          <p:cxnSp>
            <p:nvCxnSpPr>
              <p:cNvPr id="164" name="Straight Connector 163"/>
              <p:cNvCxnSpPr>
                <a:stCxn id="184" idx="4"/>
                <a:endCxn id="183" idx="6"/>
              </p:cNvCxnSpPr>
              <p:nvPr/>
            </p:nvCxnSpPr>
            <p:spPr>
              <a:xfrm rot="5400000">
                <a:off x="5197508" y="2571780"/>
                <a:ext cx="193672" cy="3841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84" idx="4"/>
                <a:endCxn id="187" idx="0"/>
              </p:cNvCxnSpPr>
              <p:nvPr/>
            </p:nvCxnSpPr>
            <p:spPr>
              <a:xfrm rot="16200000" flipH="1">
                <a:off x="5448300" y="2705100"/>
                <a:ext cx="228600" cy="1524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85" idx="4"/>
                <a:endCxn id="179" idx="0"/>
              </p:cNvCxnSpPr>
              <p:nvPr/>
            </p:nvCxnSpPr>
            <p:spPr>
              <a:xfrm rot="5400000">
                <a:off x="6436716" y="2596156"/>
                <a:ext cx="263528" cy="3353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85" idx="4"/>
                <a:endCxn id="188" idx="1"/>
              </p:cNvCxnSpPr>
              <p:nvPr/>
            </p:nvCxnSpPr>
            <p:spPr>
              <a:xfrm rot="16200000" flipH="1">
                <a:off x="6887937" y="2480294"/>
                <a:ext cx="109678" cy="41323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79" idx="7"/>
                <a:endCxn id="188" idx="2"/>
              </p:cNvCxnSpPr>
              <p:nvPr/>
            </p:nvCxnSpPr>
            <p:spPr>
              <a:xfrm rot="5400000" flipH="1" flipV="1">
                <a:off x="6758986" y="2572149"/>
                <a:ext cx="95346" cy="5961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96" idx="6"/>
                <a:endCxn id="197" idx="3"/>
              </p:cNvCxnSpPr>
              <p:nvPr/>
            </p:nvCxnSpPr>
            <p:spPr>
              <a:xfrm>
                <a:off x="5325572" y="3165472"/>
                <a:ext cx="1424665" cy="12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223"/>
              <p:cNvGrpSpPr/>
              <p:nvPr/>
            </p:nvGrpSpPr>
            <p:grpSpPr>
              <a:xfrm>
                <a:off x="2936787" y="2479672"/>
                <a:ext cx="5514762" cy="796928"/>
                <a:chOff x="2936787" y="2479672"/>
                <a:chExt cx="5514762" cy="796928"/>
              </a:xfrm>
            </p:grpSpPr>
            <p:grpSp>
              <p:nvGrpSpPr>
                <p:cNvPr id="8" name="Group 222"/>
                <p:cNvGrpSpPr/>
                <p:nvPr/>
              </p:nvGrpSpPr>
              <p:grpSpPr>
                <a:xfrm>
                  <a:off x="2936787" y="2479672"/>
                  <a:ext cx="5514762" cy="796928"/>
                  <a:chOff x="2936787" y="2479672"/>
                  <a:chExt cx="5514762" cy="796928"/>
                </a:xfrm>
              </p:grpSpPr>
              <p:grpSp>
                <p:nvGrpSpPr>
                  <p:cNvPr id="9" name="Group 154"/>
                  <p:cNvGrpSpPr/>
                  <p:nvPr/>
                </p:nvGrpSpPr>
                <p:grpSpPr>
                  <a:xfrm>
                    <a:off x="2936787" y="2479672"/>
                    <a:ext cx="5514762" cy="762000"/>
                    <a:chOff x="1946187" y="1489072"/>
                    <a:chExt cx="5514762" cy="762000"/>
                  </a:xfrm>
                </p:grpSpPr>
                <p:sp>
                  <p:nvSpPr>
                    <p:cNvPr id="190" name="Oval 189"/>
                    <p:cNvSpPr/>
                    <p:nvPr/>
                  </p:nvSpPr>
                  <p:spPr>
                    <a:xfrm>
                      <a:off x="1946187"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32766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3733800" y="15240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2095043"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4800600" y="17526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6263012"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4030171"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57150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7156149" y="19462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9" name="Straight Connector 198"/>
                    <p:cNvCxnSpPr>
                      <a:stCxn id="193" idx="0"/>
                      <a:endCxn id="190" idx="3"/>
                    </p:cNvCxnSpPr>
                    <p:nvPr/>
                  </p:nvCxnSpPr>
                  <p:spPr>
                    <a:xfrm rot="16200000" flipV="1">
                      <a:off x="1879375" y="1730603"/>
                      <a:ext cx="479518" cy="25661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93" idx="5"/>
                      <a:endCxn id="191" idx="3"/>
                    </p:cNvCxnSpPr>
                    <p:nvPr/>
                  </p:nvCxnSpPr>
                  <p:spPr>
                    <a:xfrm rot="5400000" flipH="1" flipV="1">
                      <a:off x="2817585" y="1725103"/>
                      <a:ext cx="41272" cy="966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192" idx="2"/>
                      <a:endCxn id="190" idx="6"/>
                    </p:cNvCxnSpPr>
                    <p:nvPr/>
                  </p:nvCxnSpPr>
                  <p:spPr>
                    <a:xfrm rot="10800000">
                      <a:off x="2250988" y="1565272"/>
                      <a:ext cx="14828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178" idx="0"/>
                      <a:endCxn id="182" idx="4"/>
                    </p:cNvCxnSpPr>
                    <p:nvPr/>
                  </p:nvCxnSpPr>
                  <p:spPr>
                    <a:xfrm rot="16200000" flipV="1">
                      <a:off x="2952738" y="1680458"/>
                      <a:ext cx="152400" cy="744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96" idx="0"/>
                      <a:endCxn id="192" idx="4"/>
                    </p:cNvCxnSpPr>
                    <p:nvPr/>
                  </p:nvCxnSpPr>
                  <p:spPr>
                    <a:xfrm rot="16200000" flipV="1">
                      <a:off x="3823251" y="1739350"/>
                      <a:ext cx="422272" cy="29637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91" idx="6"/>
                      <a:endCxn id="196" idx="3"/>
                    </p:cNvCxnSpPr>
                    <p:nvPr/>
                  </p:nvCxnSpPr>
                  <p:spPr>
                    <a:xfrm>
                      <a:off x="3581400" y="2133600"/>
                      <a:ext cx="493409" cy="9515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a:stCxn id="196" idx="7"/>
                      <a:endCxn id="194" idx="3"/>
                    </p:cNvCxnSpPr>
                    <p:nvPr/>
                  </p:nvCxnSpPr>
                  <p:spPr>
                    <a:xfrm rot="5400000" flipH="1" flipV="1">
                      <a:off x="4448632" y="1724385"/>
                      <a:ext cx="238308" cy="55490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stCxn id="197" idx="2"/>
                      <a:endCxn id="194" idx="6"/>
                    </p:cNvCxnSpPr>
                    <p:nvPr/>
                  </p:nvCxnSpPr>
                  <p:spPr>
                    <a:xfrm rot="10800000">
                      <a:off x="5105400" y="1828800"/>
                      <a:ext cx="609600" cy="30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92" idx="6"/>
                      <a:endCxn id="195" idx="2"/>
                    </p:cNvCxnSpPr>
                    <p:nvPr/>
                  </p:nvCxnSpPr>
                  <p:spPr>
                    <a:xfrm flipV="1">
                      <a:off x="4038600" y="1565272"/>
                      <a:ext cx="22244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197" idx="6"/>
                      <a:endCxn id="195" idx="4"/>
                    </p:cNvCxnSpPr>
                    <p:nvPr/>
                  </p:nvCxnSpPr>
                  <p:spPr>
                    <a:xfrm flipV="1">
                      <a:off x="6019800" y="1641472"/>
                      <a:ext cx="395612" cy="4921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195" idx="5"/>
                      <a:endCxn id="198" idx="3"/>
                    </p:cNvCxnSpPr>
                    <p:nvPr/>
                  </p:nvCxnSpPr>
                  <p:spPr>
                    <a:xfrm rot="16200000" flipH="1">
                      <a:off x="6633379" y="1508948"/>
                      <a:ext cx="457200" cy="677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stCxn id="197" idx="6"/>
                      <a:endCxn id="198" idx="3"/>
                    </p:cNvCxnSpPr>
                    <p:nvPr/>
                  </p:nvCxnSpPr>
                  <p:spPr>
                    <a:xfrm flipV="1">
                      <a:off x="6019800" y="2076354"/>
                      <a:ext cx="1180985" cy="572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8" name="Oval 177"/>
                  <p:cNvSpPr/>
                  <p:nvPr/>
                </p:nvSpPr>
                <p:spPr>
                  <a:xfrm>
                    <a:off x="3904351"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6248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9367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3657600" y="31242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82992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47974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5334000" y="2514600"/>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6583759"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606276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5486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7104756" y="2708272"/>
                    <a:ext cx="304800" cy="2286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7700180" y="2784472"/>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2" name="Straight Connector 171"/>
                <p:cNvCxnSpPr>
                  <a:stCxn id="180" idx="6"/>
                  <a:endCxn id="178" idx="2"/>
                </p:cNvCxnSpPr>
                <p:nvPr/>
              </p:nvCxnSpPr>
              <p:spPr>
                <a:xfrm>
                  <a:off x="3241587" y="2860672"/>
                  <a:ext cx="6627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80" idx="5"/>
                  <a:endCxn id="181" idx="1"/>
                </p:cNvCxnSpPr>
                <p:nvPr/>
              </p:nvCxnSpPr>
              <p:spPr>
                <a:xfrm rot="16200000" flipH="1">
                  <a:off x="3333611" y="2777892"/>
                  <a:ext cx="231964" cy="5052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181" idx="7"/>
                  <a:endCxn id="178" idx="4"/>
                </p:cNvCxnSpPr>
                <p:nvPr/>
              </p:nvCxnSpPr>
              <p:spPr>
                <a:xfrm rot="5400000" flipH="1" flipV="1">
                  <a:off x="3882434" y="2972201"/>
                  <a:ext cx="209646" cy="13898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78" idx="6"/>
                  <a:endCxn id="183" idx="3"/>
                </p:cNvCxnSpPr>
                <p:nvPr/>
              </p:nvCxnSpPr>
              <p:spPr>
                <a:xfrm>
                  <a:off x="4209151" y="2860672"/>
                  <a:ext cx="632973" cy="5388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191" idx="6"/>
                  <a:endCxn id="183" idx="3"/>
                </p:cNvCxnSpPr>
                <p:nvPr/>
              </p:nvCxnSpPr>
              <p:spPr>
                <a:xfrm flipV="1">
                  <a:off x="4572000" y="2914554"/>
                  <a:ext cx="270125" cy="2096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102" name="Right Brace 101"/>
          <p:cNvSpPr/>
          <p:nvPr/>
        </p:nvSpPr>
        <p:spPr>
          <a:xfrm rot="10800000">
            <a:off x="3200400" y="1828800"/>
            <a:ext cx="304800" cy="1295400"/>
          </a:xfrm>
          <a:prstGeom prst="rightBrace">
            <a:avLst>
              <a:gd name="adj1" fmla="val 4697"/>
              <a:gd name="adj2" fmla="val 494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Text Box 37"/>
          <p:cNvSpPr txBox="1">
            <a:spLocks noChangeArrowheads="1"/>
          </p:cNvSpPr>
          <p:nvPr/>
        </p:nvSpPr>
        <p:spPr bwMode="auto">
          <a:xfrm>
            <a:off x="2438400" y="2057400"/>
            <a:ext cx="1486590" cy="6022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400" b="1" dirty="0" smtClean="0">
                <a:solidFill>
                  <a:prstClr val="black"/>
                </a:solidFill>
                <a:ea typeface="Calibri" pitchFamily="34" charset="0"/>
                <a:cs typeface="Times New Roman" pitchFamily="18" charset="0"/>
              </a:rPr>
              <a:t>Unified </a:t>
            </a:r>
          </a:p>
          <a:p>
            <a:pPr fontAlgn="base">
              <a:spcBef>
                <a:spcPct val="0"/>
              </a:spcBef>
              <a:spcAft>
                <a:spcPct val="0"/>
              </a:spcAft>
            </a:pPr>
            <a:r>
              <a:rPr lang="en-US" sz="1400" b="1" dirty="0" smtClean="0">
                <a:solidFill>
                  <a:prstClr val="black"/>
                </a:solidFill>
                <a:ea typeface="Calibri" pitchFamily="34" charset="0"/>
                <a:cs typeface="Times New Roman" pitchFamily="18" charset="0"/>
              </a:rPr>
              <a:t>Control</a:t>
            </a:r>
          </a:p>
          <a:p>
            <a:pPr fontAlgn="base">
              <a:spcBef>
                <a:spcPct val="0"/>
              </a:spcBef>
              <a:spcAft>
                <a:spcPct val="0"/>
              </a:spcAft>
            </a:pPr>
            <a:r>
              <a:rPr lang="en-US" sz="1400" b="1" dirty="0" smtClean="0">
                <a:solidFill>
                  <a:prstClr val="black"/>
                </a:solidFill>
                <a:cs typeface="Times New Roman" pitchFamily="18" charset="0"/>
              </a:rPr>
              <a:t>Plane</a:t>
            </a:r>
            <a:endParaRPr lang="en-US" sz="3600" b="1" dirty="0" smtClean="0">
              <a:solidFill>
                <a:prstClr val="black"/>
              </a:solidFill>
            </a:endParaRPr>
          </a:p>
        </p:txBody>
      </p:sp>
      <p:sp>
        <p:nvSpPr>
          <p:cNvPr id="104" name="TextBox 103"/>
          <p:cNvSpPr txBox="1"/>
          <p:nvPr/>
        </p:nvSpPr>
        <p:spPr>
          <a:xfrm>
            <a:off x="304800" y="3581400"/>
            <a:ext cx="2133600" cy="646331"/>
          </a:xfrm>
          <a:prstGeom prst="rect">
            <a:avLst/>
          </a:prstGeom>
          <a:noFill/>
        </p:spPr>
        <p:txBody>
          <a:bodyPr wrap="square" rtlCol="0">
            <a:spAutoFit/>
          </a:bodyPr>
          <a:lstStyle/>
          <a:p>
            <a:pPr marL="342900" indent="-342900">
              <a:buAutoNum type="arabicPeriod"/>
            </a:pPr>
            <a:r>
              <a:rPr lang="en-US" b="1" u="sng" dirty="0" smtClean="0">
                <a:solidFill>
                  <a:srgbClr val="FF0000"/>
                </a:solidFill>
              </a:rPr>
              <a:t>Common</a:t>
            </a:r>
            <a:r>
              <a:rPr lang="en-US" b="1" dirty="0" smtClean="0">
                <a:solidFill>
                  <a:srgbClr val="FF0000"/>
                </a:solidFill>
              </a:rPr>
              <a:t> Flow Abstraction</a:t>
            </a:r>
          </a:p>
        </p:txBody>
      </p:sp>
      <p:sp>
        <p:nvSpPr>
          <p:cNvPr id="105" name="TextBox 104"/>
          <p:cNvSpPr txBox="1"/>
          <p:nvPr/>
        </p:nvSpPr>
        <p:spPr>
          <a:xfrm>
            <a:off x="381000" y="1334869"/>
            <a:ext cx="2133600" cy="646331"/>
          </a:xfrm>
          <a:prstGeom prst="rect">
            <a:avLst/>
          </a:prstGeom>
          <a:noFill/>
        </p:spPr>
        <p:txBody>
          <a:bodyPr wrap="square" rtlCol="0">
            <a:spAutoFit/>
          </a:bodyPr>
          <a:lstStyle/>
          <a:p>
            <a:pPr marL="342900" indent="-342900"/>
            <a:r>
              <a:rPr lang="en-US" b="1" dirty="0" smtClean="0">
                <a:solidFill>
                  <a:srgbClr val="FF0000"/>
                </a:solidFill>
              </a:rPr>
              <a:t>2.   </a:t>
            </a:r>
            <a:r>
              <a:rPr lang="en-US" b="1" u="sng" dirty="0" smtClean="0">
                <a:solidFill>
                  <a:srgbClr val="FF0000"/>
                </a:solidFill>
              </a:rPr>
              <a:t>Common</a:t>
            </a:r>
            <a:r>
              <a:rPr lang="en-US" b="1" dirty="0" smtClean="0">
                <a:solidFill>
                  <a:srgbClr val="FF0000"/>
                </a:solidFill>
              </a:rPr>
              <a:t> Map Abstraction</a:t>
            </a:r>
          </a:p>
        </p:txBody>
      </p:sp>
      <p:sp>
        <p:nvSpPr>
          <p:cNvPr id="106" name="Text Box 37"/>
          <p:cNvSpPr txBox="1">
            <a:spLocks noChangeArrowheads="1"/>
          </p:cNvSpPr>
          <p:nvPr/>
        </p:nvSpPr>
        <p:spPr bwMode="auto">
          <a:xfrm>
            <a:off x="2514600" y="762000"/>
            <a:ext cx="1905000" cy="489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400" b="1" dirty="0" smtClean="0">
                <a:solidFill>
                  <a:prstClr val="black"/>
                </a:solidFill>
                <a:ea typeface="Calibri" pitchFamily="34" charset="0"/>
                <a:cs typeface="Times New Roman" pitchFamily="18" charset="0"/>
              </a:rPr>
              <a:t>Application across packet and circuits</a:t>
            </a:r>
            <a:endParaRPr lang="en-US" sz="3600" dirty="0" smtClean="0">
              <a:solidFill>
                <a:prstClr val="black"/>
              </a:solidFill>
              <a:latin typeface="Arial" pitchFamily="34" charset="0"/>
            </a:endParaRPr>
          </a:p>
        </p:txBody>
      </p:sp>
      <p:cxnSp>
        <p:nvCxnSpPr>
          <p:cNvPr id="107" name="Straight Arrow Connector 106"/>
          <p:cNvCxnSpPr/>
          <p:nvPr/>
        </p:nvCxnSpPr>
        <p:spPr>
          <a:xfrm>
            <a:off x="3962400" y="990600"/>
            <a:ext cx="685800" cy="22860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11" name="Text Box 16"/>
          <p:cNvSpPr txBox="1">
            <a:spLocks noChangeArrowheads="1"/>
          </p:cNvSpPr>
          <p:nvPr/>
        </p:nvSpPr>
        <p:spPr bwMode="auto">
          <a:xfrm>
            <a:off x="3048000" y="2438400"/>
            <a:ext cx="3321599" cy="6022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600" b="1" dirty="0" smtClean="0">
                <a:solidFill>
                  <a:srgbClr val="FF0000"/>
                </a:solidFill>
                <a:ea typeface="Calibri" pitchFamily="34" charset="0"/>
                <a:cs typeface="Times New Roman" pitchFamily="18" charset="0"/>
              </a:rPr>
              <a:t>       </a:t>
            </a:r>
            <a:r>
              <a:rPr lang="en-US" sz="1400" b="1" dirty="0" smtClean="0">
                <a:solidFill>
                  <a:schemeClr val="bg1"/>
                </a:solidFill>
                <a:ea typeface="Calibri" pitchFamily="34" charset="0"/>
                <a:cs typeface="Times New Roman" pitchFamily="18" charset="0"/>
              </a:rPr>
              <a:t>Interface: </a:t>
            </a:r>
            <a:r>
              <a:rPr lang="en-US" sz="1400" b="1" dirty="0" err="1" smtClean="0">
                <a:solidFill>
                  <a:schemeClr val="bg1"/>
                </a:solidFill>
                <a:ea typeface="Calibri" pitchFamily="34" charset="0"/>
                <a:cs typeface="Times New Roman" pitchFamily="18" charset="0"/>
              </a:rPr>
              <a:t>OpenFlow</a:t>
            </a:r>
            <a:r>
              <a:rPr lang="en-US" sz="1400" b="1" dirty="0" smtClean="0">
                <a:solidFill>
                  <a:schemeClr val="bg1"/>
                </a:solidFill>
                <a:ea typeface="Calibri" pitchFamily="34" charset="0"/>
                <a:cs typeface="Times New Roman" pitchFamily="18" charset="0"/>
              </a:rPr>
              <a:t> Protocol</a:t>
            </a:r>
            <a:endParaRPr lang="en-US" sz="3600" dirty="0" smtClean="0">
              <a:solidFill>
                <a:schemeClr val="bg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ed Rectangle 99"/>
          <p:cNvSpPr/>
          <p:nvPr/>
        </p:nvSpPr>
        <p:spPr>
          <a:xfrm>
            <a:off x="304800" y="762000"/>
            <a:ext cx="8534400" cy="5638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endParaRPr>
          </a:p>
        </p:txBody>
      </p:sp>
      <p:sp>
        <p:nvSpPr>
          <p:cNvPr id="101" name="Rectangle 1"/>
          <p:cNvSpPr txBox="1">
            <a:spLocks noChangeArrowheads="1"/>
          </p:cNvSpPr>
          <p:nvPr/>
        </p:nvSpPr>
        <p:spPr>
          <a:xfrm>
            <a:off x="457200" y="0"/>
            <a:ext cx="8229600" cy="6096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Why is it Simpler?</a:t>
            </a:r>
            <a:endParaRPr kumimoji="1" lang="en-US" sz="3600" kern="0" dirty="0" smtClean="0">
              <a:solidFill>
                <a:srgbClr val="FFFF00"/>
              </a:solidFill>
            </a:endParaRPr>
          </a:p>
        </p:txBody>
      </p:sp>
      <p:sp>
        <p:nvSpPr>
          <p:cNvPr id="109" name="Slide Number Placeholder 108"/>
          <p:cNvSpPr>
            <a:spLocks noGrp="1"/>
          </p:cNvSpPr>
          <p:nvPr>
            <p:ph type="sldNum" sz="quarter" idx="12"/>
          </p:nvPr>
        </p:nvSpPr>
        <p:spPr/>
        <p:txBody>
          <a:bodyPr/>
          <a:lstStyle/>
          <a:p>
            <a:fld id="{81C256F2-8016-4B24-AF78-7FA03D20BBBE}" type="slidenum">
              <a:rPr lang="en-US" smtClean="0">
                <a:solidFill>
                  <a:prstClr val="white">
                    <a:tint val="75000"/>
                  </a:prstClr>
                </a:solidFill>
              </a:rPr>
              <a:pPr/>
              <a:t>21</a:t>
            </a:fld>
            <a:endParaRPr lang="en-US">
              <a:solidFill>
                <a:prstClr val="white">
                  <a:tint val="75000"/>
                </a:prstClr>
              </a:solidFill>
            </a:endParaRPr>
          </a:p>
        </p:txBody>
      </p:sp>
      <p:sp>
        <p:nvSpPr>
          <p:cNvPr id="108" name="AutoShape 14"/>
          <p:cNvSpPr>
            <a:spLocks noChangeShapeType="1"/>
          </p:cNvSpPr>
          <p:nvPr/>
        </p:nvSpPr>
        <p:spPr bwMode="auto">
          <a:xfrm flipV="1">
            <a:off x="3911029" y="3657600"/>
            <a:ext cx="279971" cy="40506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0" name="AutoShape 5"/>
          <p:cNvSpPr>
            <a:spLocks noChangeShapeType="1"/>
          </p:cNvSpPr>
          <p:nvPr/>
        </p:nvSpPr>
        <p:spPr bwMode="auto">
          <a:xfrm flipH="1">
            <a:off x="5921904" y="3505200"/>
            <a:ext cx="174095" cy="42072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4" name="AutoShape 9"/>
          <p:cNvSpPr>
            <a:spLocks noChangeShapeType="1"/>
          </p:cNvSpPr>
          <p:nvPr/>
        </p:nvSpPr>
        <p:spPr bwMode="auto">
          <a:xfrm>
            <a:off x="4909295" y="4066258"/>
            <a:ext cx="261040" cy="12234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5" name="AutoShape 8"/>
          <p:cNvSpPr>
            <a:spLocks noChangeShapeType="1"/>
          </p:cNvSpPr>
          <p:nvPr/>
        </p:nvSpPr>
        <p:spPr bwMode="auto">
          <a:xfrm flipV="1">
            <a:off x="5394084" y="3962399"/>
            <a:ext cx="244715" cy="22260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6" name="AutoShape 7"/>
          <p:cNvSpPr>
            <a:spLocks noChangeShapeType="1"/>
          </p:cNvSpPr>
          <p:nvPr/>
        </p:nvSpPr>
        <p:spPr bwMode="auto">
          <a:xfrm flipH="1" flipV="1">
            <a:off x="5081410" y="3404185"/>
            <a:ext cx="189327" cy="60450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8" name="AutoShape 33"/>
          <p:cNvSpPr>
            <a:spLocks noChangeArrowheads="1"/>
          </p:cNvSpPr>
          <p:nvPr/>
        </p:nvSpPr>
        <p:spPr bwMode="auto">
          <a:xfrm>
            <a:off x="3059058" y="3508534"/>
            <a:ext cx="220882" cy="244679"/>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0" name="AutoShape 32"/>
          <p:cNvSpPr>
            <a:spLocks noChangeArrowheads="1"/>
          </p:cNvSpPr>
          <p:nvPr/>
        </p:nvSpPr>
        <p:spPr bwMode="auto">
          <a:xfrm>
            <a:off x="4091748" y="3404185"/>
            <a:ext cx="261042" cy="259072"/>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1" name="AutoShape 30"/>
          <p:cNvSpPr>
            <a:spLocks noChangeArrowheads="1"/>
          </p:cNvSpPr>
          <p:nvPr/>
        </p:nvSpPr>
        <p:spPr bwMode="auto">
          <a:xfrm>
            <a:off x="4909296" y="3145112"/>
            <a:ext cx="261040" cy="259072"/>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2" name="AutoShape 26"/>
          <p:cNvSpPr>
            <a:spLocks noChangeArrowheads="1"/>
          </p:cNvSpPr>
          <p:nvPr/>
        </p:nvSpPr>
        <p:spPr bwMode="auto">
          <a:xfrm>
            <a:off x="5698155" y="3839571"/>
            <a:ext cx="220882" cy="244679"/>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3" name="AutoShape 11"/>
          <p:cNvSpPr>
            <a:spLocks noChangeShapeType="1"/>
          </p:cNvSpPr>
          <p:nvPr/>
        </p:nvSpPr>
        <p:spPr bwMode="auto">
          <a:xfrm flipV="1">
            <a:off x="4352790" y="3276598"/>
            <a:ext cx="524010" cy="26431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7" name="AutoShape 35"/>
          <p:cNvSpPr>
            <a:spLocks noChangeArrowheads="1"/>
          </p:cNvSpPr>
          <p:nvPr/>
        </p:nvSpPr>
        <p:spPr bwMode="auto">
          <a:xfrm>
            <a:off x="4091748" y="1766993"/>
            <a:ext cx="989663" cy="438984"/>
          </a:xfrm>
          <a:prstGeom prst="roundRect">
            <a:avLst>
              <a:gd name="adj" fmla="val 16667"/>
            </a:avLst>
          </a:prstGeom>
          <a:solidFill>
            <a:srgbClr val="FFFFFF"/>
          </a:solidFill>
          <a:ln w="63500" cmpd="thickThin">
            <a:solidFill>
              <a:srgbClr val="4BACC6"/>
            </a:solidFill>
            <a:round/>
            <a:headEnd/>
            <a:tailEnd/>
          </a:ln>
          <a:effectLst/>
        </p:spPr>
        <p:txBody>
          <a:bodyPr vert="horz" wrap="square" lIns="91440" tIns="45720" rIns="91440" bIns="45720" numCol="1" anchor="t" anchorCtr="0" compatLnSpc="1">
            <a:prstTxWarp prst="textNoShape">
              <a:avLst/>
            </a:prstTxWarp>
          </a:bodyPr>
          <a:lstStyle/>
          <a:p>
            <a:pPr algn="ctr"/>
            <a:r>
              <a:rPr lang="en-US" b="1" dirty="0" smtClean="0">
                <a:solidFill>
                  <a:schemeClr val="bg1"/>
                </a:solidFill>
              </a:rPr>
              <a:t>NOX</a:t>
            </a:r>
            <a:endParaRPr lang="en-US" sz="4000" b="1" dirty="0">
              <a:solidFill>
                <a:schemeClr val="bg1"/>
              </a:solidFill>
            </a:endParaRPr>
          </a:p>
        </p:txBody>
      </p:sp>
      <p:sp>
        <p:nvSpPr>
          <p:cNvPr id="128" name="Oval 34"/>
          <p:cNvSpPr>
            <a:spLocks noChangeArrowheads="1"/>
          </p:cNvSpPr>
          <p:nvPr/>
        </p:nvSpPr>
        <p:spPr bwMode="auto">
          <a:xfrm>
            <a:off x="2364860" y="2961604"/>
            <a:ext cx="5014286" cy="1450084"/>
          </a:xfrm>
          <a:prstGeom prst="ellipse">
            <a:avLst/>
          </a:prstGeom>
          <a:noFill/>
          <a:ln w="9525">
            <a:solidFill>
              <a:srgbClr val="7030A0"/>
            </a:solidFill>
            <a:prstDash val="dash"/>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9" name="AutoShape 31"/>
          <p:cNvSpPr>
            <a:spLocks noChangeArrowheads="1"/>
          </p:cNvSpPr>
          <p:nvPr/>
        </p:nvSpPr>
        <p:spPr bwMode="auto">
          <a:xfrm>
            <a:off x="3649986" y="3925929"/>
            <a:ext cx="261042" cy="259072"/>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0" name="AutoShape 29"/>
          <p:cNvSpPr>
            <a:spLocks noChangeArrowheads="1"/>
          </p:cNvSpPr>
          <p:nvPr/>
        </p:nvSpPr>
        <p:spPr bwMode="auto">
          <a:xfrm>
            <a:off x="5921905" y="3249462"/>
            <a:ext cx="261042" cy="259072"/>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1" name="AutoShape 28"/>
          <p:cNvSpPr>
            <a:spLocks noChangeArrowheads="1"/>
          </p:cNvSpPr>
          <p:nvPr/>
        </p:nvSpPr>
        <p:spPr bwMode="auto">
          <a:xfrm>
            <a:off x="4688414" y="3839571"/>
            <a:ext cx="220882" cy="244679"/>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2" name="AutoShape 27"/>
          <p:cNvSpPr>
            <a:spLocks noChangeArrowheads="1"/>
          </p:cNvSpPr>
          <p:nvPr/>
        </p:nvSpPr>
        <p:spPr bwMode="auto">
          <a:xfrm>
            <a:off x="6629400" y="3733800"/>
            <a:ext cx="261042" cy="259072"/>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3" name="AutoShape 25"/>
          <p:cNvSpPr>
            <a:spLocks noChangeArrowheads="1"/>
          </p:cNvSpPr>
          <p:nvPr/>
        </p:nvSpPr>
        <p:spPr bwMode="auto">
          <a:xfrm>
            <a:off x="5170336" y="4066258"/>
            <a:ext cx="220882" cy="244679"/>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nvGrpSpPr>
          <p:cNvPr id="2" name="Group 98"/>
          <p:cNvGrpSpPr/>
          <p:nvPr/>
        </p:nvGrpSpPr>
        <p:grpSpPr>
          <a:xfrm>
            <a:off x="3182408" y="2303127"/>
            <a:ext cx="2839899" cy="1532844"/>
            <a:chOff x="3182408" y="2303127"/>
            <a:chExt cx="2839899" cy="1532844"/>
          </a:xfrm>
        </p:grpSpPr>
        <p:sp>
          <p:nvSpPr>
            <p:cNvPr id="112" name="AutoShape 21"/>
            <p:cNvSpPr>
              <a:spLocks noChangeShapeType="1"/>
            </p:cNvSpPr>
            <p:nvPr/>
          </p:nvSpPr>
          <p:spPr bwMode="auto">
            <a:xfrm flipH="1" flipV="1">
              <a:off x="4510561" y="2303127"/>
              <a:ext cx="570849" cy="838388"/>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5" name="AutoShape 20"/>
            <p:cNvSpPr>
              <a:spLocks noChangeShapeType="1"/>
            </p:cNvSpPr>
            <p:nvPr/>
          </p:nvSpPr>
          <p:spPr bwMode="auto">
            <a:xfrm flipH="1" flipV="1">
              <a:off x="4610963" y="2303127"/>
              <a:ext cx="1411344" cy="838388"/>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4" name="AutoShape 24"/>
            <p:cNvSpPr>
              <a:spLocks noChangeShapeType="1"/>
            </p:cNvSpPr>
            <p:nvPr/>
          </p:nvSpPr>
          <p:spPr bwMode="auto">
            <a:xfrm flipV="1">
              <a:off x="3182408" y="2303127"/>
              <a:ext cx="1328154" cy="1101057"/>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5" name="AutoShape 23"/>
            <p:cNvSpPr>
              <a:spLocks noChangeShapeType="1"/>
            </p:cNvSpPr>
            <p:nvPr/>
          </p:nvSpPr>
          <p:spPr bwMode="auto">
            <a:xfrm flipV="1">
              <a:off x="4206492" y="2303127"/>
              <a:ext cx="304070" cy="1101057"/>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6" name="AutoShape 22"/>
            <p:cNvSpPr>
              <a:spLocks noChangeShapeType="1"/>
            </p:cNvSpPr>
            <p:nvPr/>
          </p:nvSpPr>
          <p:spPr bwMode="auto">
            <a:xfrm flipV="1">
              <a:off x="3736044" y="2303127"/>
              <a:ext cx="774518" cy="1532844"/>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7" name="AutoShape 19"/>
            <p:cNvSpPr>
              <a:spLocks noChangeShapeType="1"/>
            </p:cNvSpPr>
            <p:nvPr/>
          </p:nvSpPr>
          <p:spPr bwMode="auto">
            <a:xfrm flipH="1" flipV="1">
              <a:off x="4610963" y="2303127"/>
              <a:ext cx="1196199" cy="1532844"/>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8" name="AutoShape 18"/>
            <p:cNvSpPr>
              <a:spLocks noChangeShapeType="1"/>
            </p:cNvSpPr>
            <p:nvPr/>
          </p:nvSpPr>
          <p:spPr bwMode="auto">
            <a:xfrm flipH="1" flipV="1">
              <a:off x="4510561" y="2303127"/>
              <a:ext cx="315544" cy="1532844"/>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0" name="Text Box 16"/>
            <p:cNvSpPr txBox="1">
              <a:spLocks noChangeArrowheads="1"/>
            </p:cNvSpPr>
            <p:nvPr/>
          </p:nvSpPr>
          <p:spPr bwMode="auto">
            <a:xfrm>
              <a:off x="3352800" y="2472245"/>
              <a:ext cx="2461246" cy="489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400" b="1" dirty="0" smtClean="0">
                  <a:solidFill>
                    <a:schemeClr val="bg1"/>
                  </a:solidFill>
                  <a:ea typeface="Calibri" pitchFamily="34" charset="0"/>
                  <a:cs typeface="Times New Roman" pitchFamily="18" charset="0"/>
                </a:rPr>
                <a:t>Interface:  </a:t>
              </a:r>
              <a:r>
                <a:rPr lang="en-US" sz="1400" b="1" dirty="0" err="1" smtClean="0">
                  <a:solidFill>
                    <a:schemeClr val="bg1"/>
                  </a:solidFill>
                  <a:ea typeface="Calibri" pitchFamily="34" charset="0"/>
                  <a:cs typeface="Times New Roman" pitchFamily="18" charset="0"/>
                </a:rPr>
                <a:t>OpenFlow</a:t>
              </a:r>
              <a:r>
                <a:rPr lang="en-US" sz="1400" b="1" dirty="0" smtClean="0">
                  <a:solidFill>
                    <a:schemeClr val="bg1"/>
                  </a:solidFill>
                  <a:ea typeface="Calibri" pitchFamily="34" charset="0"/>
                  <a:cs typeface="Times New Roman" pitchFamily="18" charset="0"/>
                </a:rPr>
                <a:t> Protocol</a:t>
              </a:r>
              <a:endParaRPr lang="en-US" sz="3200" b="1" dirty="0" smtClean="0">
                <a:solidFill>
                  <a:schemeClr val="bg1"/>
                </a:solidFill>
                <a:latin typeface="Arial" pitchFamily="34" charset="0"/>
              </a:endParaRPr>
            </a:p>
          </p:txBody>
        </p:sp>
      </p:grpSp>
      <p:sp>
        <p:nvSpPr>
          <p:cNvPr id="141" name="AutoShape 15"/>
          <p:cNvSpPr>
            <a:spLocks noChangeShapeType="1"/>
          </p:cNvSpPr>
          <p:nvPr/>
        </p:nvSpPr>
        <p:spPr bwMode="auto">
          <a:xfrm flipV="1">
            <a:off x="3279940" y="3505200"/>
            <a:ext cx="834860" cy="15805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2" name="AutoShape 13"/>
          <p:cNvSpPr>
            <a:spLocks noChangeShapeType="1"/>
          </p:cNvSpPr>
          <p:nvPr/>
        </p:nvSpPr>
        <p:spPr bwMode="auto">
          <a:xfrm flipH="1" flipV="1">
            <a:off x="3279940" y="3753214"/>
            <a:ext cx="275384" cy="255473"/>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3" name="AutoShape 12"/>
          <p:cNvSpPr>
            <a:spLocks noChangeShapeType="1"/>
          </p:cNvSpPr>
          <p:nvPr/>
        </p:nvSpPr>
        <p:spPr bwMode="auto">
          <a:xfrm flipV="1">
            <a:off x="3911028" y="4012286"/>
            <a:ext cx="699935" cy="5397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4" name="AutoShape 10"/>
          <p:cNvSpPr>
            <a:spLocks noChangeShapeType="1"/>
          </p:cNvSpPr>
          <p:nvPr/>
        </p:nvSpPr>
        <p:spPr bwMode="auto">
          <a:xfrm>
            <a:off x="5170336" y="3303434"/>
            <a:ext cx="773264" cy="4936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5" name="AutoShape 6"/>
          <p:cNvSpPr>
            <a:spLocks noChangeShapeType="1"/>
          </p:cNvSpPr>
          <p:nvPr/>
        </p:nvSpPr>
        <p:spPr bwMode="auto">
          <a:xfrm>
            <a:off x="6182947" y="3508534"/>
            <a:ext cx="441762" cy="33103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6" name="AutoShape 4"/>
          <p:cNvSpPr>
            <a:spLocks noChangeShapeType="1"/>
          </p:cNvSpPr>
          <p:nvPr/>
        </p:nvSpPr>
        <p:spPr bwMode="auto">
          <a:xfrm>
            <a:off x="5921905" y="3925929"/>
            <a:ext cx="705672"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9" name="TextBox 148"/>
          <p:cNvSpPr txBox="1"/>
          <p:nvPr/>
        </p:nvSpPr>
        <p:spPr>
          <a:xfrm>
            <a:off x="3510444" y="4920159"/>
            <a:ext cx="2890359" cy="400109"/>
          </a:xfrm>
          <a:prstGeom prst="rect">
            <a:avLst/>
          </a:prstGeom>
          <a:noFill/>
        </p:spPr>
        <p:txBody>
          <a:bodyPr wrap="square" rtlCol="0">
            <a:spAutoFit/>
          </a:bodyPr>
          <a:lstStyle/>
          <a:p>
            <a:pPr algn="ctr"/>
            <a:r>
              <a:rPr lang="en-US" sz="2000" b="1" dirty="0" smtClean="0">
                <a:solidFill>
                  <a:prstClr val="black"/>
                </a:solidFill>
              </a:rPr>
              <a:t>Converged Network</a:t>
            </a:r>
            <a:endParaRPr lang="en-US" sz="2000" b="1" dirty="0">
              <a:solidFill>
                <a:prstClr val="black"/>
              </a:solidFill>
            </a:endParaRPr>
          </a:p>
        </p:txBody>
      </p:sp>
      <p:sp>
        <p:nvSpPr>
          <p:cNvPr id="155" name="Rounded Rectangle 154"/>
          <p:cNvSpPr/>
          <p:nvPr/>
        </p:nvSpPr>
        <p:spPr>
          <a:xfrm>
            <a:off x="4724400" y="1219200"/>
            <a:ext cx="228600"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500" dirty="0"/>
          </a:p>
        </p:txBody>
      </p:sp>
      <p:grpSp>
        <p:nvGrpSpPr>
          <p:cNvPr id="3" name="Group 225"/>
          <p:cNvGrpSpPr/>
          <p:nvPr/>
        </p:nvGrpSpPr>
        <p:grpSpPr>
          <a:xfrm>
            <a:off x="4038600" y="1295400"/>
            <a:ext cx="1066800" cy="838200"/>
            <a:chOff x="1470005" y="1226899"/>
            <a:chExt cx="6401203" cy="2485516"/>
          </a:xfrm>
        </p:grpSpPr>
        <p:sp>
          <p:nvSpPr>
            <p:cNvPr id="162" name="Rectangle 161"/>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24"/>
            <p:cNvGrpSpPr/>
            <p:nvPr/>
          </p:nvGrpSpPr>
          <p:grpSpPr>
            <a:xfrm>
              <a:off x="1991001" y="2065099"/>
              <a:ext cx="5514762" cy="796928"/>
              <a:chOff x="2936787" y="2479672"/>
              <a:chExt cx="5514762" cy="796928"/>
            </a:xfrm>
          </p:grpSpPr>
          <p:cxnSp>
            <p:nvCxnSpPr>
              <p:cNvPr id="164" name="Straight Connector 163"/>
              <p:cNvCxnSpPr>
                <a:stCxn id="184" idx="4"/>
                <a:endCxn id="183" idx="6"/>
              </p:cNvCxnSpPr>
              <p:nvPr/>
            </p:nvCxnSpPr>
            <p:spPr>
              <a:xfrm rot="5400000">
                <a:off x="5197508" y="2571780"/>
                <a:ext cx="193672" cy="3841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84" idx="4"/>
                <a:endCxn id="187" idx="0"/>
              </p:cNvCxnSpPr>
              <p:nvPr/>
            </p:nvCxnSpPr>
            <p:spPr>
              <a:xfrm rot="16200000" flipH="1">
                <a:off x="5448300" y="2705100"/>
                <a:ext cx="228600" cy="1524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85" idx="4"/>
                <a:endCxn id="179" idx="0"/>
              </p:cNvCxnSpPr>
              <p:nvPr/>
            </p:nvCxnSpPr>
            <p:spPr>
              <a:xfrm rot="5400000">
                <a:off x="6436716" y="2596156"/>
                <a:ext cx="263528" cy="3353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85" idx="4"/>
                <a:endCxn id="188" idx="1"/>
              </p:cNvCxnSpPr>
              <p:nvPr/>
            </p:nvCxnSpPr>
            <p:spPr>
              <a:xfrm rot="16200000" flipH="1">
                <a:off x="6887937" y="2480294"/>
                <a:ext cx="109678" cy="41323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79" idx="7"/>
                <a:endCxn id="188" idx="2"/>
              </p:cNvCxnSpPr>
              <p:nvPr/>
            </p:nvCxnSpPr>
            <p:spPr>
              <a:xfrm rot="5400000" flipH="1" flipV="1">
                <a:off x="6758986" y="2572149"/>
                <a:ext cx="95346" cy="5961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96" idx="6"/>
                <a:endCxn id="197" idx="3"/>
              </p:cNvCxnSpPr>
              <p:nvPr/>
            </p:nvCxnSpPr>
            <p:spPr>
              <a:xfrm>
                <a:off x="5325572" y="3165472"/>
                <a:ext cx="1424665" cy="12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223"/>
              <p:cNvGrpSpPr/>
              <p:nvPr/>
            </p:nvGrpSpPr>
            <p:grpSpPr>
              <a:xfrm>
                <a:off x="2936787" y="2479672"/>
                <a:ext cx="5514762" cy="796928"/>
                <a:chOff x="2936787" y="2479672"/>
                <a:chExt cx="5514762" cy="796928"/>
              </a:xfrm>
            </p:grpSpPr>
            <p:grpSp>
              <p:nvGrpSpPr>
                <p:cNvPr id="6" name="Group 222"/>
                <p:cNvGrpSpPr/>
                <p:nvPr/>
              </p:nvGrpSpPr>
              <p:grpSpPr>
                <a:xfrm>
                  <a:off x="2936787" y="2479672"/>
                  <a:ext cx="5514762" cy="796928"/>
                  <a:chOff x="2936787" y="2479672"/>
                  <a:chExt cx="5514762" cy="796928"/>
                </a:xfrm>
              </p:grpSpPr>
              <p:grpSp>
                <p:nvGrpSpPr>
                  <p:cNvPr id="7" name="Group 154"/>
                  <p:cNvGrpSpPr/>
                  <p:nvPr/>
                </p:nvGrpSpPr>
                <p:grpSpPr>
                  <a:xfrm>
                    <a:off x="2936787" y="2479672"/>
                    <a:ext cx="5514762" cy="762000"/>
                    <a:chOff x="1946187" y="1489072"/>
                    <a:chExt cx="5514762" cy="762000"/>
                  </a:xfrm>
                </p:grpSpPr>
                <p:sp>
                  <p:nvSpPr>
                    <p:cNvPr id="190" name="Oval 189"/>
                    <p:cNvSpPr/>
                    <p:nvPr/>
                  </p:nvSpPr>
                  <p:spPr>
                    <a:xfrm>
                      <a:off x="1946187"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32766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3733800" y="15240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2095043"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4800600" y="17526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6263012"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4030171"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57150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7156149" y="19462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9" name="Straight Connector 198"/>
                    <p:cNvCxnSpPr>
                      <a:stCxn id="193" idx="0"/>
                      <a:endCxn id="190" idx="3"/>
                    </p:cNvCxnSpPr>
                    <p:nvPr/>
                  </p:nvCxnSpPr>
                  <p:spPr>
                    <a:xfrm rot="16200000" flipV="1">
                      <a:off x="1879375" y="1730603"/>
                      <a:ext cx="479518" cy="25661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93" idx="5"/>
                      <a:endCxn id="191" idx="3"/>
                    </p:cNvCxnSpPr>
                    <p:nvPr/>
                  </p:nvCxnSpPr>
                  <p:spPr>
                    <a:xfrm rot="5400000" flipH="1" flipV="1">
                      <a:off x="2817585" y="1725103"/>
                      <a:ext cx="41272" cy="966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192" idx="2"/>
                      <a:endCxn id="190" idx="6"/>
                    </p:cNvCxnSpPr>
                    <p:nvPr/>
                  </p:nvCxnSpPr>
                  <p:spPr>
                    <a:xfrm rot="10800000">
                      <a:off x="2250988" y="1565272"/>
                      <a:ext cx="14828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178" idx="0"/>
                      <a:endCxn id="182" idx="4"/>
                    </p:cNvCxnSpPr>
                    <p:nvPr/>
                  </p:nvCxnSpPr>
                  <p:spPr>
                    <a:xfrm rot="16200000" flipV="1">
                      <a:off x="2952738" y="1680458"/>
                      <a:ext cx="152400" cy="744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96" idx="0"/>
                      <a:endCxn id="192" idx="4"/>
                    </p:cNvCxnSpPr>
                    <p:nvPr/>
                  </p:nvCxnSpPr>
                  <p:spPr>
                    <a:xfrm rot="16200000" flipV="1">
                      <a:off x="3823251" y="1739350"/>
                      <a:ext cx="422272" cy="29637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91" idx="6"/>
                      <a:endCxn id="196" idx="3"/>
                    </p:cNvCxnSpPr>
                    <p:nvPr/>
                  </p:nvCxnSpPr>
                  <p:spPr>
                    <a:xfrm>
                      <a:off x="3581400" y="2133600"/>
                      <a:ext cx="493409" cy="9515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a:stCxn id="196" idx="7"/>
                      <a:endCxn id="194" idx="3"/>
                    </p:cNvCxnSpPr>
                    <p:nvPr/>
                  </p:nvCxnSpPr>
                  <p:spPr>
                    <a:xfrm rot="5400000" flipH="1" flipV="1">
                      <a:off x="4448632" y="1724385"/>
                      <a:ext cx="238308" cy="55490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stCxn id="197" idx="2"/>
                      <a:endCxn id="194" idx="6"/>
                    </p:cNvCxnSpPr>
                    <p:nvPr/>
                  </p:nvCxnSpPr>
                  <p:spPr>
                    <a:xfrm rot="10800000">
                      <a:off x="5105400" y="1828800"/>
                      <a:ext cx="609600" cy="30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92" idx="6"/>
                      <a:endCxn id="195" idx="2"/>
                    </p:cNvCxnSpPr>
                    <p:nvPr/>
                  </p:nvCxnSpPr>
                  <p:spPr>
                    <a:xfrm flipV="1">
                      <a:off x="4038600" y="1565272"/>
                      <a:ext cx="22244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197" idx="6"/>
                      <a:endCxn id="195" idx="4"/>
                    </p:cNvCxnSpPr>
                    <p:nvPr/>
                  </p:nvCxnSpPr>
                  <p:spPr>
                    <a:xfrm flipV="1">
                      <a:off x="6019800" y="1641472"/>
                      <a:ext cx="395612" cy="4921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195" idx="5"/>
                      <a:endCxn id="198" idx="3"/>
                    </p:cNvCxnSpPr>
                    <p:nvPr/>
                  </p:nvCxnSpPr>
                  <p:spPr>
                    <a:xfrm rot="16200000" flipH="1">
                      <a:off x="6633379" y="1508948"/>
                      <a:ext cx="457200" cy="677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stCxn id="197" idx="6"/>
                      <a:endCxn id="198" idx="3"/>
                    </p:cNvCxnSpPr>
                    <p:nvPr/>
                  </p:nvCxnSpPr>
                  <p:spPr>
                    <a:xfrm flipV="1">
                      <a:off x="6019800" y="2076354"/>
                      <a:ext cx="1180985" cy="572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8" name="Oval 177"/>
                  <p:cNvSpPr/>
                  <p:nvPr/>
                </p:nvSpPr>
                <p:spPr>
                  <a:xfrm>
                    <a:off x="3904351"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6248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9367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3657600" y="31242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82992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47974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5334000" y="2514600"/>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6583759"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606276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5486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7104756" y="2708272"/>
                    <a:ext cx="304800" cy="2286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7700180" y="2784472"/>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2" name="Straight Connector 171"/>
                <p:cNvCxnSpPr>
                  <a:stCxn id="180" idx="6"/>
                  <a:endCxn id="178" idx="2"/>
                </p:cNvCxnSpPr>
                <p:nvPr/>
              </p:nvCxnSpPr>
              <p:spPr>
                <a:xfrm>
                  <a:off x="3241587" y="2860672"/>
                  <a:ext cx="6627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80" idx="5"/>
                  <a:endCxn id="181" idx="1"/>
                </p:cNvCxnSpPr>
                <p:nvPr/>
              </p:nvCxnSpPr>
              <p:spPr>
                <a:xfrm rot="16200000" flipH="1">
                  <a:off x="3333611" y="2777892"/>
                  <a:ext cx="231964" cy="5052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181" idx="7"/>
                  <a:endCxn id="178" idx="4"/>
                </p:cNvCxnSpPr>
                <p:nvPr/>
              </p:nvCxnSpPr>
              <p:spPr>
                <a:xfrm rot="5400000" flipH="1" flipV="1">
                  <a:off x="3882434" y="2972201"/>
                  <a:ext cx="209646" cy="13898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78" idx="6"/>
                  <a:endCxn id="183" idx="3"/>
                </p:cNvCxnSpPr>
                <p:nvPr/>
              </p:nvCxnSpPr>
              <p:spPr>
                <a:xfrm>
                  <a:off x="4209151" y="2860672"/>
                  <a:ext cx="632973" cy="5388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191" idx="6"/>
                  <a:endCxn id="183" idx="3"/>
                </p:cNvCxnSpPr>
                <p:nvPr/>
              </p:nvCxnSpPr>
              <p:spPr>
                <a:xfrm flipV="1">
                  <a:off x="4572000" y="2914554"/>
                  <a:ext cx="270125" cy="2096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102" name="AutoShape 80"/>
          <p:cNvSpPr>
            <a:spLocks noChangeArrowheads="1"/>
          </p:cNvSpPr>
          <p:nvPr/>
        </p:nvSpPr>
        <p:spPr bwMode="auto">
          <a:xfrm>
            <a:off x="649868" y="2590800"/>
            <a:ext cx="411146" cy="319805"/>
          </a:xfrm>
          <a:prstGeom prst="roundRect">
            <a:avLst>
              <a:gd name="adj" fmla="val 16667"/>
            </a:avLst>
          </a:prstGeom>
          <a:solidFill>
            <a:srgbClr val="FFFFFF"/>
          </a:solidFill>
          <a:ln w="63500" cmpd="thickThin">
            <a:solidFill>
              <a:schemeClr val="accent5"/>
            </a:solidFill>
            <a:round/>
            <a:headEnd/>
            <a:tailEnd/>
          </a:ln>
          <a:effectLst/>
        </p:spPr>
        <p:txBody>
          <a:bodyPr vert="horz" wrap="square" lIns="91440" tIns="45720" rIns="91440" bIns="45720" numCol="1" anchor="t" anchorCtr="0" compatLnSpc="1">
            <a:prstTxWarp prst="textNoShape">
              <a:avLst/>
            </a:prstTxWarp>
          </a:bodyPr>
          <a:lstStyle/>
          <a:p>
            <a:r>
              <a:rPr lang="en-US" sz="800" b="1" dirty="0" smtClean="0">
                <a:solidFill>
                  <a:schemeClr val="bg1"/>
                </a:solidFill>
              </a:rPr>
              <a:t>EMS</a:t>
            </a:r>
            <a:endParaRPr lang="en-US" sz="800" b="1" dirty="0">
              <a:solidFill>
                <a:schemeClr val="bg1"/>
              </a:solidFill>
            </a:endParaRPr>
          </a:p>
        </p:txBody>
      </p:sp>
      <p:sp>
        <p:nvSpPr>
          <p:cNvPr id="103" name="AutoShape 79"/>
          <p:cNvSpPr>
            <a:spLocks noChangeArrowheads="1"/>
          </p:cNvSpPr>
          <p:nvPr/>
        </p:nvSpPr>
        <p:spPr bwMode="auto">
          <a:xfrm>
            <a:off x="2394794" y="2590800"/>
            <a:ext cx="411146" cy="319805"/>
          </a:xfrm>
          <a:prstGeom prst="roundRect">
            <a:avLst>
              <a:gd name="adj" fmla="val 16667"/>
            </a:avLst>
          </a:prstGeom>
          <a:solidFill>
            <a:srgbClr val="FFFFFF"/>
          </a:solidFill>
          <a:ln w="63500" cmpd="thickThin">
            <a:solidFill>
              <a:schemeClr val="accent5"/>
            </a:solidFill>
            <a:round/>
            <a:headEnd/>
            <a:tailEnd/>
          </a:ln>
          <a:effectLst/>
        </p:spPr>
        <p:txBody>
          <a:bodyPr vert="horz" wrap="square" lIns="91440" tIns="45720" rIns="91440" bIns="45720" numCol="1" anchor="t" anchorCtr="0" compatLnSpc="1">
            <a:prstTxWarp prst="textNoShape">
              <a:avLst/>
            </a:prstTxWarp>
          </a:bodyPr>
          <a:lstStyle/>
          <a:p>
            <a:r>
              <a:rPr lang="en-US" sz="800" b="1" dirty="0" smtClean="0">
                <a:solidFill>
                  <a:schemeClr val="bg1"/>
                </a:solidFill>
              </a:rPr>
              <a:t>EMS</a:t>
            </a:r>
            <a:endParaRPr lang="en-US" sz="800" b="1" dirty="0">
              <a:solidFill>
                <a:schemeClr val="bg1"/>
              </a:solidFill>
            </a:endParaRPr>
          </a:p>
        </p:txBody>
      </p:sp>
      <p:sp>
        <p:nvSpPr>
          <p:cNvPr id="104" name="AutoShape 78"/>
          <p:cNvSpPr>
            <a:spLocks noChangeArrowheads="1"/>
          </p:cNvSpPr>
          <p:nvPr/>
        </p:nvSpPr>
        <p:spPr bwMode="auto">
          <a:xfrm>
            <a:off x="4017352" y="2590800"/>
            <a:ext cx="411146" cy="319805"/>
          </a:xfrm>
          <a:prstGeom prst="roundRect">
            <a:avLst>
              <a:gd name="adj" fmla="val 16667"/>
            </a:avLst>
          </a:prstGeom>
          <a:solidFill>
            <a:srgbClr val="FFFFFF"/>
          </a:solidFill>
          <a:ln w="63500" cmpd="thickThin">
            <a:solidFill>
              <a:schemeClr val="accent5"/>
            </a:solidFill>
            <a:round/>
            <a:headEnd/>
            <a:tailEnd/>
          </a:ln>
          <a:effectLst/>
        </p:spPr>
        <p:txBody>
          <a:bodyPr vert="horz" wrap="square" lIns="91440" tIns="45720" rIns="91440" bIns="45720" numCol="1" anchor="t" anchorCtr="0" compatLnSpc="1">
            <a:prstTxWarp prst="textNoShape">
              <a:avLst/>
            </a:prstTxWarp>
          </a:bodyPr>
          <a:lstStyle/>
          <a:p>
            <a:r>
              <a:rPr lang="en-US" sz="800" b="1" dirty="0" smtClean="0">
                <a:solidFill>
                  <a:schemeClr val="bg1"/>
                </a:solidFill>
              </a:rPr>
              <a:t>EMS</a:t>
            </a:r>
            <a:endParaRPr lang="en-US" sz="800" b="1" dirty="0">
              <a:solidFill>
                <a:schemeClr val="bg1"/>
              </a:solidFill>
            </a:endParaRPr>
          </a:p>
        </p:txBody>
      </p:sp>
      <p:sp>
        <p:nvSpPr>
          <p:cNvPr id="152" name="AutoShape 65"/>
          <p:cNvSpPr>
            <a:spLocks noChangeShapeType="1"/>
          </p:cNvSpPr>
          <p:nvPr/>
        </p:nvSpPr>
        <p:spPr bwMode="auto">
          <a:xfrm flipV="1">
            <a:off x="569108" y="2907983"/>
            <a:ext cx="266755" cy="802134"/>
          </a:xfrm>
          <a:prstGeom prst="straightConnector1">
            <a:avLst/>
          </a:prstGeom>
          <a:noFill/>
          <a:ln w="9525">
            <a:solidFill>
              <a:srgbClr val="92D05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58" name="AutoShape 64"/>
          <p:cNvSpPr>
            <a:spLocks noChangeShapeType="1"/>
          </p:cNvSpPr>
          <p:nvPr/>
        </p:nvSpPr>
        <p:spPr bwMode="auto">
          <a:xfrm flipV="1">
            <a:off x="899493" y="2907983"/>
            <a:ext cx="0" cy="802134"/>
          </a:xfrm>
          <a:prstGeom prst="straightConnector1">
            <a:avLst/>
          </a:prstGeom>
          <a:noFill/>
          <a:ln w="9525">
            <a:solidFill>
              <a:srgbClr val="92D05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61" name="AutoShape 63"/>
          <p:cNvSpPr>
            <a:spLocks noChangeShapeType="1"/>
          </p:cNvSpPr>
          <p:nvPr/>
        </p:nvSpPr>
        <p:spPr bwMode="auto">
          <a:xfrm flipH="1" flipV="1">
            <a:off x="899493" y="2907983"/>
            <a:ext cx="345070" cy="802134"/>
          </a:xfrm>
          <a:prstGeom prst="straightConnector1">
            <a:avLst/>
          </a:prstGeom>
          <a:noFill/>
          <a:ln w="9525">
            <a:solidFill>
              <a:srgbClr val="92D05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nvGrpSpPr>
          <p:cNvPr id="8" name="Group 243"/>
          <p:cNvGrpSpPr/>
          <p:nvPr/>
        </p:nvGrpSpPr>
        <p:grpSpPr>
          <a:xfrm>
            <a:off x="458979" y="3594778"/>
            <a:ext cx="4003781" cy="757570"/>
            <a:chOff x="458979" y="3594778"/>
            <a:chExt cx="4003781" cy="757570"/>
          </a:xfrm>
        </p:grpSpPr>
        <p:grpSp>
          <p:nvGrpSpPr>
            <p:cNvPr id="9" name="Group 242"/>
            <p:cNvGrpSpPr/>
            <p:nvPr/>
          </p:nvGrpSpPr>
          <p:grpSpPr>
            <a:xfrm>
              <a:off x="458979" y="3594778"/>
              <a:ext cx="4003781" cy="757570"/>
              <a:chOff x="458979" y="3594778"/>
              <a:chExt cx="4003781" cy="757570"/>
            </a:xfrm>
          </p:grpSpPr>
          <p:sp>
            <p:nvSpPr>
              <p:cNvPr id="105" name="AutoShape 77"/>
              <p:cNvSpPr>
                <a:spLocks noChangeArrowheads="1"/>
              </p:cNvSpPr>
              <p:nvPr/>
            </p:nvSpPr>
            <p:spPr bwMode="auto">
              <a:xfrm>
                <a:off x="2108459" y="3909340"/>
                <a:ext cx="222705" cy="188737"/>
              </a:xfrm>
              <a:prstGeom prst="roundRect">
                <a:avLst>
                  <a:gd name="adj" fmla="val 16667"/>
                </a:avLst>
              </a:prstGeom>
              <a:solidFill>
                <a:srgbClr val="FFFFFF"/>
              </a:solidFill>
              <a:ln w="63500" cmpd="thickThin">
                <a:solidFill>
                  <a:schemeClr val="accent3"/>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06" name="AutoShape 76"/>
              <p:cNvSpPr>
                <a:spLocks noChangeArrowheads="1"/>
              </p:cNvSpPr>
              <p:nvPr/>
            </p:nvSpPr>
            <p:spPr bwMode="auto">
              <a:xfrm>
                <a:off x="458979" y="3720602"/>
                <a:ext cx="188443" cy="178252"/>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07" name="AutoShape 75"/>
              <p:cNvSpPr>
                <a:spLocks noChangeArrowheads="1"/>
              </p:cNvSpPr>
              <p:nvPr/>
            </p:nvSpPr>
            <p:spPr bwMode="auto">
              <a:xfrm>
                <a:off x="835863" y="3720602"/>
                <a:ext cx="188443" cy="178252"/>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1" name="AutoShape 74"/>
              <p:cNvSpPr>
                <a:spLocks noChangeArrowheads="1"/>
              </p:cNvSpPr>
              <p:nvPr/>
            </p:nvSpPr>
            <p:spPr bwMode="auto">
              <a:xfrm>
                <a:off x="1163802" y="3720602"/>
                <a:ext cx="188443" cy="178252"/>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3" name="AutoShape 73"/>
              <p:cNvSpPr>
                <a:spLocks noChangeArrowheads="1"/>
              </p:cNvSpPr>
              <p:nvPr/>
            </p:nvSpPr>
            <p:spPr bwMode="auto">
              <a:xfrm>
                <a:off x="2443740" y="3594778"/>
                <a:ext cx="222703" cy="188737"/>
              </a:xfrm>
              <a:prstGeom prst="roundRect">
                <a:avLst>
                  <a:gd name="adj" fmla="val 16667"/>
                </a:avLst>
              </a:prstGeom>
              <a:solidFill>
                <a:srgbClr val="FFFFFF"/>
              </a:solidFill>
              <a:ln w="63500" cmpd="thickThin">
                <a:solidFill>
                  <a:schemeClr val="accent3"/>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7" name="AutoShape 72"/>
              <p:cNvSpPr>
                <a:spLocks noChangeArrowheads="1"/>
              </p:cNvSpPr>
              <p:nvPr/>
            </p:nvSpPr>
            <p:spPr bwMode="auto">
              <a:xfrm>
                <a:off x="2808387" y="3909340"/>
                <a:ext cx="222705" cy="188737"/>
              </a:xfrm>
              <a:prstGeom prst="roundRect">
                <a:avLst>
                  <a:gd name="adj" fmla="val 16667"/>
                </a:avLst>
              </a:prstGeom>
              <a:solidFill>
                <a:srgbClr val="FFFFFF"/>
              </a:solidFill>
              <a:ln w="63500" cmpd="thickThin">
                <a:solidFill>
                  <a:schemeClr val="accent3"/>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9" name="AutoShape 71"/>
              <p:cNvSpPr>
                <a:spLocks noChangeArrowheads="1"/>
              </p:cNvSpPr>
              <p:nvPr/>
            </p:nvSpPr>
            <p:spPr bwMode="auto">
              <a:xfrm>
                <a:off x="3635574" y="3720602"/>
                <a:ext cx="222705" cy="188737"/>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4" name="AutoShape 70"/>
              <p:cNvSpPr>
                <a:spLocks noChangeArrowheads="1"/>
              </p:cNvSpPr>
              <p:nvPr/>
            </p:nvSpPr>
            <p:spPr bwMode="auto">
              <a:xfrm>
                <a:off x="4017352" y="4163611"/>
                <a:ext cx="222705" cy="188737"/>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6" name="AutoShape 69"/>
              <p:cNvSpPr>
                <a:spLocks noChangeArrowheads="1"/>
              </p:cNvSpPr>
              <p:nvPr/>
            </p:nvSpPr>
            <p:spPr bwMode="auto">
              <a:xfrm>
                <a:off x="4240057" y="3783515"/>
                <a:ext cx="222703" cy="188737"/>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63" name="AutoShape 62"/>
              <p:cNvSpPr>
                <a:spLocks noChangeShapeType="1"/>
              </p:cNvSpPr>
              <p:nvPr/>
            </p:nvSpPr>
            <p:spPr bwMode="auto">
              <a:xfrm>
                <a:off x="671895" y="3783515"/>
                <a:ext cx="124812"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70" name="AutoShape 61"/>
              <p:cNvSpPr>
                <a:spLocks noChangeShapeType="1"/>
              </p:cNvSpPr>
              <p:nvPr/>
            </p:nvSpPr>
            <p:spPr bwMode="auto">
              <a:xfrm>
                <a:off x="659658" y="3883126"/>
                <a:ext cx="124813"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71" name="AutoShape 60"/>
              <p:cNvSpPr>
                <a:spLocks noChangeShapeType="1"/>
              </p:cNvSpPr>
              <p:nvPr/>
            </p:nvSpPr>
            <p:spPr bwMode="auto">
              <a:xfrm>
                <a:off x="1024306" y="3883126"/>
                <a:ext cx="124812"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77" name="AutoShape 59"/>
              <p:cNvSpPr>
                <a:spLocks noChangeShapeType="1"/>
              </p:cNvSpPr>
              <p:nvPr/>
            </p:nvSpPr>
            <p:spPr bwMode="auto">
              <a:xfrm>
                <a:off x="1012069" y="3783515"/>
                <a:ext cx="124813"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1" name="AutoShape 58"/>
              <p:cNvSpPr>
                <a:spLocks noChangeShapeType="1"/>
              </p:cNvSpPr>
              <p:nvPr/>
            </p:nvSpPr>
            <p:spPr bwMode="auto">
              <a:xfrm flipV="1">
                <a:off x="1352244" y="3594778"/>
                <a:ext cx="1091495" cy="18873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2" name="AutoShape 57"/>
              <p:cNvSpPr>
                <a:spLocks noChangeShapeType="1"/>
              </p:cNvSpPr>
              <p:nvPr/>
            </p:nvSpPr>
            <p:spPr bwMode="auto">
              <a:xfrm>
                <a:off x="1352244" y="3883126"/>
                <a:ext cx="756215" cy="89126"/>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3" name="AutoShape 56"/>
              <p:cNvSpPr>
                <a:spLocks noChangeShapeType="1"/>
              </p:cNvSpPr>
              <p:nvPr/>
            </p:nvSpPr>
            <p:spPr bwMode="auto">
              <a:xfrm flipV="1">
                <a:off x="2333610" y="3723224"/>
                <a:ext cx="63630" cy="18873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4" name="AutoShape 55"/>
              <p:cNvSpPr>
                <a:spLocks noChangeShapeType="1"/>
              </p:cNvSpPr>
              <p:nvPr/>
            </p:nvSpPr>
            <p:spPr bwMode="auto">
              <a:xfrm>
                <a:off x="2394794" y="3972252"/>
                <a:ext cx="411146"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5" name="AutoShape 54"/>
              <p:cNvSpPr>
                <a:spLocks noChangeShapeType="1"/>
              </p:cNvSpPr>
              <p:nvPr/>
            </p:nvSpPr>
            <p:spPr bwMode="auto">
              <a:xfrm>
                <a:off x="2666443" y="3783515"/>
                <a:ext cx="141943" cy="9961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6" name="AutoShape 53"/>
              <p:cNvSpPr>
                <a:spLocks noChangeShapeType="1"/>
              </p:cNvSpPr>
              <p:nvPr/>
            </p:nvSpPr>
            <p:spPr bwMode="auto">
              <a:xfrm flipV="1">
                <a:off x="3031091" y="3783515"/>
                <a:ext cx="604483" cy="18873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7" name="AutoShape 52"/>
              <p:cNvSpPr>
                <a:spLocks noChangeShapeType="1"/>
              </p:cNvSpPr>
              <p:nvPr/>
            </p:nvSpPr>
            <p:spPr bwMode="auto">
              <a:xfrm>
                <a:off x="3031091" y="4037786"/>
                <a:ext cx="915290" cy="24640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8" name="AutoShape 51"/>
              <p:cNvSpPr>
                <a:spLocks noChangeShapeType="1"/>
              </p:cNvSpPr>
              <p:nvPr/>
            </p:nvSpPr>
            <p:spPr bwMode="auto">
              <a:xfrm>
                <a:off x="3929249" y="3783515"/>
                <a:ext cx="310808" cy="9961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sp>
          <p:nvSpPr>
            <p:cNvPr id="219" name="AutoShape 50"/>
            <p:cNvSpPr>
              <a:spLocks noChangeShapeType="1"/>
            </p:cNvSpPr>
            <p:nvPr/>
          </p:nvSpPr>
          <p:spPr bwMode="auto">
            <a:xfrm flipV="1">
              <a:off x="4240057" y="3972252"/>
              <a:ext cx="31814" cy="18873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sp>
        <p:nvSpPr>
          <p:cNvPr id="220" name="AutoShape 49"/>
          <p:cNvSpPr>
            <a:spLocks noChangeShapeType="1"/>
          </p:cNvSpPr>
          <p:nvPr/>
        </p:nvSpPr>
        <p:spPr bwMode="auto">
          <a:xfrm flipH="1" flipV="1">
            <a:off x="2617498" y="2981381"/>
            <a:ext cx="345070" cy="917473"/>
          </a:xfrm>
          <a:prstGeom prst="straightConnector1">
            <a:avLst/>
          </a:prstGeom>
          <a:noFill/>
          <a:ln w="9525">
            <a:solidFill>
              <a:srgbClr val="7030A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21" name="AutoShape 48"/>
          <p:cNvSpPr>
            <a:spLocks noChangeShapeType="1"/>
          </p:cNvSpPr>
          <p:nvPr/>
        </p:nvSpPr>
        <p:spPr bwMode="auto">
          <a:xfrm flipV="1">
            <a:off x="2529395" y="2981381"/>
            <a:ext cx="90551" cy="610776"/>
          </a:xfrm>
          <a:prstGeom prst="straightConnector1">
            <a:avLst/>
          </a:prstGeom>
          <a:noFill/>
          <a:ln w="9525">
            <a:solidFill>
              <a:srgbClr val="7030A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22" name="AutoShape 47"/>
          <p:cNvSpPr>
            <a:spLocks noChangeShapeType="1"/>
          </p:cNvSpPr>
          <p:nvPr/>
        </p:nvSpPr>
        <p:spPr bwMode="auto">
          <a:xfrm flipV="1">
            <a:off x="2206351" y="2981381"/>
            <a:ext cx="411146" cy="901745"/>
          </a:xfrm>
          <a:prstGeom prst="straightConnector1">
            <a:avLst/>
          </a:prstGeom>
          <a:noFill/>
          <a:ln w="9525">
            <a:solidFill>
              <a:srgbClr val="7030A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23" name="AutoShape 46"/>
          <p:cNvSpPr>
            <a:spLocks noChangeShapeType="1"/>
          </p:cNvSpPr>
          <p:nvPr/>
        </p:nvSpPr>
        <p:spPr bwMode="auto">
          <a:xfrm flipV="1">
            <a:off x="3718781" y="2981381"/>
            <a:ext cx="447856" cy="728736"/>
          </a:xfrm>
          <a:prstGeom prst="straightConnector1">
            <a:avLst/>
          </a:prstGeom>
          <a:noFill/>
          <a:ln w="9525">
            <a:solidFill>
              <a:srgbClr val="0D0D0D"/>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24" name="AutoShape 45"/>
          <p:cNvSpPr>
            <a:spLocks noChangeShapeType="1"/>
          </p:cNvSpPr>
          <p:nvPr/>
        </p:nvSpPr>
        <p:spPr bwMode="auto">
          <a:xfrm flipV="1">
            <a:off x="4095666" y="2981381"/>
            <a:ext cx="73419" cy="1116696"/>
          </a:xfrm>
          <a:prstGeom prst="straightConnector1">
            <a:avLst/>
          </a:prstGeom>
          <a:noFill/>
          <a:ln w="9525">
            <a:solidFill>
              <a:srgbClr val="0D0D0D"/>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25" name="AutoShape 44"/>
          <p:cNvSpPr>
            <a:spLocks noChangeShapeType="1"/>
          </p:cNvSpPr>
          <p:nvPr/>
        </p:nvSpPr>
        <p:spPr bwMode="auto">
          <a:xfrm flipH="1" flipV="1">
            <a:off x="4166638" y="2981381"/>
            <a:ext cx="190889" cy="802134"/>
          </a:xfrm>
          <a:prstGeom prst="straightConnector1">
            <a:avLst/>
          </a:prstGeom>
          <a:noFill/>
          <a:ln w="9525">
            <a:solidFill>
              <a:srgbClr val="0D0D0D"/>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nvGrpSpPr>
          <p:cNvPr id="10" name="Group 247"/>
          <p:cNvGrpSpPr/>
          <p:nvPr/>
        </p:nvGrpSpPr>
        <p:grpSpPr>
          <a:xfrm>
            <a:off x="228600" y="3048000"/>
            <a:ext cx="3588075" cy="356504"/>
            <a:chOff x="381000" y="914400"/>
            <a:chExt cx="3588075" cy="356504"/>
          </a:xfrm>
        </p:grpSpPr>
        <p:sp>
          <p:nvSpPr>
            <p:cNvPr id="226" name="Text Box 39"/>
            <p:cNvSpPr txBox="1">
              <a:spLocks noChangeArrowheads="1"/>
            </p:cNvSpPr>
            <p:nvPr/>
          </p:nvSpPr>
          <p:spPr bwMode="auto">
            <a:xfrm>
              <a:off x="381000" y="914400"/>
              <a:ext cx="1806107" cy="35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400" b="1" dirty="0" smtClean="0">
                  <a:solidFill>
                    <a:prstClr val="black"/>
                  </a:solidFill>
                  <a:ea typeface="Calibri" pitchFamily="34" charset="0"/>
                  <a:cs typeface="Times New Roman" pitchFamily="18" charset="0"/>
                </a:rPr>
                <a:t>Proprietary Interface</a:t>
              </a:r>
              <a:endParaRPr lang="en-US" sz="4000" dirty="0" smtClean="0">
                <a:solidFill>
                  <a:prstClr val="black"/>
                </a:solidFill>
                <a:latin typeface="Arial" pitchFamily="34" charset="0"/>
              </a:endParaRPr>
            </a:p>
          </p:txBody>
        </p:sp>
        <p:sp>
          <p:nvSpPr>
            <p:cNvPr id="227" name="Text Box 38"/>
            <p:cNvSpPr txBox="1">
              <a:spLocks noChangeArrowheads="1"/>
            </p:cNvSpPr>
            <p:nvPr/>
          </p:nvSpPr>
          <p:spPr bwMode="auto">
            <a:xfrm>
              <a:off x="2133600" y="914400"/>
              <a:ext cx="1835475" cy="35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400" b="1" dirty="0" smtClean="0">
                  <a:solidFill>
                    <a:prstClr val="black"/>
                  </a:solidFill>
                  <a:ea typeface="Calibri" pitchFamily="34" charset="0"/>
                  <a:cs typeface="Times New Roman" pitchFamily="18" charset="0"/>
                </a:rPr>
                <a:t>Proprietary Interface</a:t>
              </a:r>
              <a:endParaRPr lang="en-US" sz="4000" dirty="0" smtClean="0">
                <a:solidFill>
                  <a:prstClr val="black"/>
                </a:solidFill>
                <a:latin typeface="Arial" pitchFamily="34" charset="0"/>
              </a:endParaRPr>
            </a:p>
          </p:txBody>
        </p:sp>
      </p:grpSp>
      <p:grpSp>
        <p:nvGrpSpPr>
          <p:cNvPr id="11" name="Group 246"/>
          <p:cNvGrpSpPr/>
          <p:nvPr/>
        </p:nvGrpSpPr>
        <p:grpSpPr>
          <a:xfrm>
            <a:off x="358419" y="3387692"/>
            <a:ext cx="4365981" cy="1412908"/>
            <a:chOff x="381000" y="1374997"/>
            <a:chExt cx="4365981" cy="1412908"/>
          </a:xfrm>
        </p:grpSpPr>
        <p:sp>
          <p:nvSpPr>
            <p:cNvPr id="139" name="Oval 68"/>
            <p:cNvSpPr>
              <a:spLocks noChangeArrowheads="1"/>
            </p:cNvSpPr>
            <p:nvPr/>
          </p:nvSpPr>
          <p:spPr bwMode="auto">
            <a:xfrm>
              <a:off x="3579619" y="1374997"/>
              <a:ext cx="1167362" cy="1056404"/>
            </a:xfrm>
            <a:prstGeom prst="ellips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50" name="Oval 67"/>
            <p:cNvSpPr>
              <a:spLocks noChangeArrowheads="1"/>
            </p:cNvSpPr>
            <p:nvPr/>
          </p:nvSpPr>
          <p:spPr bwMode="auto">
            <a:xfrm>
              <a:off x="2047611" y="1374997"/>
              <a:ext cx="1167362" cy="1056404"/>
            </a:xfrm>
            <a:prstGeom prst="ellipse">
              <a:avLst/>
            </a:prstGeom>
            <a:noFill/>
            <a:ln w="9525">
              <a:solidFill>
                <a:srgbClr val="7030A0"/>
              </a:solidFill>
              <a:prstDash val="dash"/>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51" name="Oval 66"/>
            <p:cNvSpPr>
              <a:spLocks noChangeArrowheads="1"/>
            </p:cNvSpPr>
            <p:nvPr/>
          </p:nvSpPr>
          <p:spPr bwMode="auto">
            <a:xfrm>
              <a:off x="381000" y="1374997"/>
              <a:ext cx="1167361" cy="1056404"/>
            </a:xfrm>
            <a:prstGeom prst="ellipse">
              <a:avLst/>
            </a:prstGeom>
            <a:noFill/>
            <a:ln w="9525">
              <a:solidFill>
                <a:schemeClr val="accent3">
                  <a:lumMod val="50000"/>
                </a:schemeClr>
              </a:solidFill>
              <a:prstDash val="dash"/>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28" name="Text Box 37"/>
            <p:cNvSpPr txBox="1">
              <a:spLocks noChangeArrowheads="1"/>
            </p:cNvSpPr>
            <p:nvPr/>
          </p:nvSpPr>
          <p:spPr bwMode="auto">
            <a:xfrm>
              <a:off x="381000" y="2431401"/>
              <a:ext cx="1748773" cy="35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400" b="1" dirty="0" smtClean="0">
                  <a:solidFill>
                    <a:prstClr val="black"/>
                  </a:solidFill>
                  <a:ea typeface="Calibri" pitchFamily="34" charset="0"/>
                  <a:cs typeface="Times New Roman" pitchFamily="18" charset="0"/>
                </a:rPr>
                <a:t>Vendor Islands</a:t>
              </a:r>
              <a:endParaRPr lang="en-US" sz="3600" dirty="0" smtClean="0">
                <a:solidFill>
                  <a:prstClr val="black"/>
                </a:solidFill>
                <a:latin typeface="Arial" pitchFamily="34" charset="0"/>
              </a:endParaRPr>
            </a:p>
          </p:txBody>
        </p:sp>
      </p:grpSp>
      <p:grpSp>
        <p:nvGrpSpPr>
          <p:cNvPr id="12" name="Group 240"/>
          <p:cNvGrpSpPr/>
          <p:nvPr/>
        </p:nvGrpSpPr>
        <p:grpSpPr>
          <a:xfrm>
            <a:off x="6096000" y="3352800"/>
            <a:ext cx="2452380" cy="1309827"/>
            <a:chOff x="6234420" y="1703647"/>
            <a:chExt cx="2042314" cy="825380"/>
          </a:xfrm>
        </p:grpSpPr>
        <p:sp>
          <p:nvSpPr>
            <p:cNvPr id="230" name="AutoShape 92"/>
            <p:cNvSpPr>
              <a:spLocks noChangeArrowheads="1"/>
            </p:cNvSpPr>
            <p:nvPr/>
          </p:nvSpPr>
          <p:spPr bwMode="auto">
            <a:xfrm>
              <a:off x="6234420" y="1895968"/>
              <a:ext cx="194506" cy="152255"/>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31" name="AutoShape 92"/>
            <p:cNvSpPr>
              <a:spLocks noChangeArrowheads="1"/>
            </p:cNvSpPr>
            <p:nvPr/>
          </p:nvSpPr>
          <p:spPr bwMode="auto">
            <a:xfrm>
              <a:off x="7109697" y="1703647"/>
              <a:ext cx="194506" cy="152255"/>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32" name="AutoShape 92"/>
            <p:cNvSpPr>
              <a:spLocks noChangeArrowheads="1"/>
            </p:cNvSpPr>
            <p:nvPr/>
          </p:nvSpPr>
          <p:spPr bwMode="auto">
            <a:xfrm>
              <a:off x="8082228" y="1895968"/>
              <a:ext cx="194506" cy="152255"/>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33" name="AutoShape 92"/>
            <p:cNvSpPr>
              <a:spLocks noChangeArrowheads="1"/>
            </p:cNvSpPr>
            <p:nvPr/>
          </p:nvSpPr>
          <p:spPr bwMode="auto">
            <a:xfrm>
              <a:off x="7498710" y="2376772"/>
              <a:ext cx="194506" cy="152255"/>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34" name="AutoShape 52"/>
            <p:cNvSpPr>
              <a:spLocks noChangeShapeType="1"/>
            </p:cNvSpPr>
            <p:nvPr/>
          </p:nvSpPr>
          <p:spPr bwMode="auto">
            <a:xfrm>
              <a:off x="6428926" y="2088290"/>
              <a:ext cx="291759" cy="28848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35" name="AutoShape 52"/>
            <p:cNvSpPr>
              <a:spLocks noChangeShapeType="1"/>
            </p:cNvSpPr>
            <p:nvPr/>
          </p:nvSpPr>
          <p:spPr bwMode="auto">
            <a:xfrm flipH="1">
              <a:off x="6428926" y="1799808"/>
              <a:ext cx="680772" cy="19232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36" name="AutoShape 52"/>
            <p:cNvSpPr>
              <a:spLocks noChangeShapeType="1"/>
            </p:cNvSpPr>
            <p:nvPr/>
          </p:nvSpPr>
          <p:spPr bwMode="auto">
            <a:xfrm>
              <a:off x="6720685" y="2376772"/>
              <a:ext cx="778025" cy="9616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37" name="AutoShape 92"/>
            <p:cNvSpPr>
              <a:spLocks noChangeArrowheads="1"/>
            </p:cNvSpPr>
            <p:nvPr/>
          </p:nvSpPr>
          <p:spPr bwMode="auto">
            <a:xfrm>
              <a:off x="6623432" y="2280611"/>
              <a:ext cx="194506" cy="152255"/>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38" name="AutoShape 52"/>
            <p:cNvSpPr>
              <a:spLocks noChangeShapeType="1"/>
            </p:cNvSpPr>
            <p:nvPr/>
          </p:nvSpPr>
          <p:spPr bwMode="auto">
            <a:xfrm>
              <a:off x="7206951" y="1895968"/>
              <a:ext cx="389012" cy="480804"/>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39" name="AutoShape 52"/>
            <p:cNvSpPr>
              <a:spLocks noChangeShapeType="1"/>
            </p:cNvSpPr>
            <p:nvPr/>
          </p:nvSpPr>
          <p:spPr bwMode="auto">
            <a:xfrm>
              <a:off x="7304204" y="1799808"/>
              <a:ext cx="778025" cy="19232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40" name="AutoShape 52"/>
            <p:cNvSpPr>
              <a:spLocks noChangeShapeType="1"/>
            </p:cNvSpPr>
            <p:nvPr/>
          </p:nvSpPr>
          <p:spPr bwMode="auto">
            <a:xfrm flipH="1">
              <a:off x="7693216" y="2088290"/>
              <a:ext cx="389012" cy="384643"/>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sp>
        <p:nvSpPr>
          <p:cNvPr id="245" name="TextBox 244"/>
          <p:cNvSpPr txBox="1"/>
          <p:nvPr/>
        </p:nvSpPr>
        <p:spPr>
          <a:xfrm>
            <a:off x="5943600" y="4876800"/>
            <a:ext cx="2890359" cy="400109"/>
          </a:xfrm>
          <a:prstGeom prst="rect">
            <a:avLst/>
          </a:prstGeom>
          <a:noFill/>
        </p:spPr>
        <p:txBody>
          <a:bodyPr wrap="square" rtlCol="0">
            <a:spAutoFit/>
          </a:bodyPr>
          <a:lstStyle/>
          <a:p>
            <a:pPr algn="ctr"/>
            <a:r>
              <a:rPr lang="en-US" sz="2000" b="1" dirty="0" smtClean="0">
                <a:solidFill>
                  <a:prstClr val="black"/>
                </a:solidFill>
              </a:rPr>
              <a:t>IP Network</a:t>
            </a:r>
            <a:endParaRPr lang="en-US" sz="2000" b="1" dirty="0">
              <a:solidFill>
                <a:prstClr val="black"/>
              </a:solidFill>
            </a:endParaRPr>
          </a:p>
        </p:txBody>
      </p:sp>
      <p:sp>
        <p:nvSpPr>
          <p:cNvPr id="246" name="TextBox 245"/>
          <p:cNvSpPr txBox="1"/>
          <p:nvPr/>
        </p:nvSpPr>
        <p:spPr>
          <a:xfrm>
            <a:off x="762000" y="4953000"/>
            <a:ext cx="2890359" cy="400109"/>
          </a:xfrm>
          <a:prstGeom prst="rect">
            <a:avLst/>
          </a:prstGeom>
          <a:noFill/>
        </p:spPr>
        <p:txBody>
          <a:bodyPr wrap="square" rtlCol="0">
            <a:spAutoFit/>
          </a:bodyPr>
          <a:lstStyle/>
          <a:p>
            <a:pPr algn="ctr"/>
            <a:r>
              <a:rPr lang="en-US" sz="2000" b="1" dirty="0" smtClean="0">
                <a:solidFill>
                  <a:prstClr val="black"/>
                </a:solidFill>
              </a:rPr>
              <a:t>Transport Network</a:t>
            </a:r>
            <a:endParaRPr lang="en-US" sz="2000" b="1" dirty="0">
              <a:solidFill>
                <a:prstClr val="black"/>
              </a:solidFill>
            </a:endParaRPr>
          </a:p>
        </p:txBody>
      </p:sp>
      <p:grpSp>
        <p:nvGrpSpPr>
          <p:cNvPr id="13" name="Group 302"/>
          <p:cNvGrpSpPr/>
          <p:nvPr/>
        </p:nvGrpSpPr>
        <p:grpSpPr>
          <a:xfrm>
            <a:off x="8260080" y="3429000"/>
            <a:ext cx="426720" cy="381000"/>
            <a:chOff x="6553200" y="1371600"/>
            <a:chExt cx="1066800" cy="914400"/>
          </a:xfrm>
        </p:grpSpPr>
        <p:sp>
          <p:nvSpPr>
            <p:cNvPr id="251" name="Rounded Rectangle 250"/>
            <p:cNvSpPr/>
            <p:nvPr/>
          </p:nvSpPr>
          <p:spPr>
            <a:xfrm>
              <a:off x="7391400" y="1371600"/>
              <a:ext cx="228600"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500" dirty="0"/>
            </a:p>
          </p:txBody>
        </p:sp>
        <p:grpSp>
          <p:nvGrpSpPr>
            <p:cNvPr id="14" name="Group 225"/>
            <p:cNvGrpSpPr/>
            <p:nvPr/>
          </p:nvGrpSpPr>
          <p:grpSpPr>
            <a:xfrm>
              <a:off x="6553200" y="1447800"/>
              <a:ext cx="1066800" cy="838200"/>
              <a:chOff x="1470005" y="1226899"/>
              <a:chExt cx="6401203" cy="2485516"/>
            </a:xfrm>
          </p:grpSpPr>
          <p:sp>
            <p:nvSpPr>
              <p:cNvPr id="254" name="Rectangle 253"/>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24"/>
              <p:cNvGrpSpPr/>
              <p:nvPr/>
            </p:nvGrpSpPr>
            <p:grpSpPr>
              <a:xfrm>
                <a:off x="1991001" y="2065099"/>
                <a:ext cx="5514762" cy="796928"/>
                <a:chOff x="2936787" y="2479672"/>
                <a:chExt cx="5514762" cy="796928"/>
              </a:xfrm>
            </p:grpSpPr>
            <p:cxnSp>
              <p:nvCxnSpPr>
                <p:cNvPr id="256" name="Straight Connector 255"/>
                <p:cNvCxnSpPr>
                  <a:stCxn id="276" idx="4"/>
                  <a:endCxn id="275" idx="6"/>
                </p:cNvCxnSpPr>
                <p:nvPr/>
              </p:nvCxnSpPr>
              <p:spPr>
                <a:xfrm rot="5400000">
                  <a:off x="5197508" y="2571780"/>
                  <a:ext cx="193672" cy="3841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a:stCxn id="276" idx="4"/>
                  <a:endCxn id="279" idx="0"/>
                </p:cNvCxnSpPr>
                <p:nvPr/>
              </p:nvCxnSpPr>
              <p:spPr>
                <a:xfrm rot="16200000" flipH="1">
                  <a:off x="5448300" y="2705100"/>
                  <a:ext cx="228600" cy="1524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277" idx="4"/>
                  <a:endCxn id="271" idx="0"/>
                </p:cNvCxnSpPr>
                <p:nvPr/>
              </p:nvCxnSpPr>
              <p:spPr>
                <a:xfrm rot="5400000">
                  <a:off x="6436716" y="2596156"/>
                  <a:ext cx="263528" cy="3353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277" idx="4"/>
                  <a:endCxn id="280" idx="1"/>
                </p:cNvCxnSpPr>
                <p:nvPr/>
              </p:nvCxnSpPr>
              <p:spPr>
                <a:xfrm rot="16200000" flipH="1">
                  <a:off x="6887937" y="2480294"/>
                  <a:ext cx="109678" cy="41323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a:stCxn id="271" idx="7"/>
                  <a:endCxn id="280" idx="2"/>
                </p:cNvCxnSpPr>
                <p:nvPr/>
              </p:nvCxnSpPr>
              <p:spPr>
                <a:xfrm rot="5400000" flipH="1" flipV="1">
                  <a:off x="6758986" y="2572149"/>
                  <a:ext cx="95346" cy="5961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a:stCxn id="288" idx="6"/>
                  <a:endCxn id="289" idx="3"/>
                </p:cNvCxnSpPr>
                <p:nvPr/>
              </p:nvCxnSpPr>
              <p:spPr>
                <a:xfrm>
                  <a:off x="5325572" y="3165472"/>
                  <a:ext cx="1424665" cy="12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223"/>
                <p:cNvGrpSpPr/>
                <p:nvPr/>
              </p:nvGrpSpPr>
              <p:grpSpPr>
                <a:xfrm>
                  <a:off x="2936787" y="2479672"/>
                  <a:ext cx="5514762" cy="796928"/>
                  <a:chOff x="2936787" y="2479672"/>
                  <a:chExt cx="5514762" cy="796928"/>
                </a:xfrm>
              </p:grpSpPr>
              <p:grpSp>
                <p:nvGrpSpPr>
                  <p:cNvPr id="17" name="Group 222"/>
                  <p:cNvGrpSpPr/>
                  <p:nvPr/>
                </p:nvGrpSpPr>
                <p:grpSpPr>
                  <a:xfrm>
                    <a:off x="2936787" y="2479672"/>
                    <a:ext cx="5514762" cy="796928"/>
                    <a:chOff x="2936787" y="2479672"/>
                    <a:chExt cx="5514762" cy="796928"/>
                  </a:xfrm>
                </p:grpSpPr>
                <p:grpSp>
                  <p:nvGrpSpPr>
                    <p:cNvPr id="18" name="Group 154"/>
                    <p:cNvGrpSpPr/>
                    <p:nvPr/>
                  </p:nvGrpSpPr>
                  <p:grpSpPr>
                    <a:xfrm>
                      <a:off x="2936787" y="2479672"/>
                      <a:ext cx="5514762" cy="762000"/>
                      <a:chOff x="1946187" y="1489072"/>
                      <a:chExt cx="5514762" cy="762000"/>
                    </a:xfrm>
                  </p:grpSpPr>
                  <p:sp>
                    <p:nvSpPr>
                      <p:cNvPr id="282" name="Oval 281"/>
                      <p:cNvSpPr/>
                      <p:nvPr/>
                    </p:nvSpPr>
                    <p:spPr>
                      <a:xfrm>
                        <a:off x="1946187"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32766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3733800" y="15240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2095043"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4800600" y="17526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6263012"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4030171"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57150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7156149" y="19462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1" name="Straight Connector 290"/>
                      <p:cNvCxnSpPr>
                        <a:stCxn id="285" idx="0"/>
                        <a:endCxn id="282" idx="3"/>
                      </p:cNvCxnSpPr>
                      <p:nvPr/>
                    </p:nvCxnSpPr>
                    <p:spPr>
                      <a:xfrm rot="16200000" flipV="1">
                        <a:off x="1879375" y="1730603"/>
                        <a:ext cx="479518" cy="25661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a:stCxn id="285" idx="5"/>
                        <a:endCxn id="283" idx="3"/>
                      </p:cNvCxnSpPr>
                      <p:nvPr/>
                    </p:nvCxnSpPr>
                    <p:spPr>
                      <a:xfrm rot="5400000" flipH="1" flipV="1">
                        <a:off x="2817585" y="1725103"/>
                        <a:ext cx="41272" cy="966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a:stCxn id="284" idx="2"/>
                        <a:endCxn id="282" idx="6"/>
                      </p:cNvCxnSpPr>
                      <p:nvPr/>
                    </p:nvCxnSpPr>
                    <p:spPr>
                      <a:xfrm rot="10800000">
                        <a:off x="2250988" y="1565272"/>
                        <a:ext cx="14828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a:stCxn id="270" idx="0"/>
                        <a:endCxn id="274" idx="4"/>
                      </p:cNvCxnSpPr>
                      <p:nvPr/>
                    </p:nvCxnSpPr>
                    <p:spPr>
                      <a:xfrm rot="16200000" flipV="1">
                        <a:off x="2952738" y="1680458"/>
                        <a:ext cx="152400" cy="744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a:stCxn id="288" idx="0"/>
                        <a:endCxn id="284" idx="4"/>
                      </p:cNvCxnSpPr>
                      <p:nvPr/>
                    </p:nvCxnSpPr>
                    <p:spPr>
                      <a:xfrm rot="16200000" flipV="1">
                        <a:off x="3823251" y="1739350"/>
                        <a:ext cx="422272" cy="29637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a:stCxn id="283" idx="6"/>
                        <a:endCxn id="288" idx="3"/>
                      </p:cNvCxnSpPr>
                      <p:nvPr/>
                    </p:nvCxnSpPr>
                    <p:spPr>
                      <a:xfrm>
                        <a:off x="3581400" y="2133600"/>
                        <a:ext cx="493409" cy="9515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a:stCxn id="288" idx="7"/>
                        <a:endCxn id="286" idx="3"/>
                      </p:cNvCxnSpPr>
                      <p:nvPr/>
                    </p:nvCxnSpPr>
                    <p:spPr>
                      <a:xfrm rot="5400000" flipH="1" flipV="1">
                        <a:off x="4448632" y="1724385"/>
                        <a:ext cx="238308" cy="55490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a:stCxn id="289" idx="2"/>
                        <a:endCxn id="286" idx="6"/>
                      </p:cNvCxnSpPr>
                      <p:nvPr/>
                    </p:nvCxnSpPr>
                    <p:spPr>
                      <a:xfrm rot="10800000">
                        <a:off x="5105400" y="1828800"/>
                        <a:ext cx="609600" cy="30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a:stCxn id="284" idx="6"/>
                        <a:endCxn id="287" idx="2"/>
                      </p:cNvCxnSpPr>
                      <p:nvPr/>
                    </p:nvCxnSpPr>
                    <p:spPr>
                      <a:xfrm flipV="1">
                        <a:off x="4038600" y="1565272"/>
                        <a:ext cx="22244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a:stCxn id="289" idx="6"/>
                        <a:endCxn id="287" idx="4"/>
                      </p:cNvCxnSpPr>
                      <p:nvPr/>
                    </p:nvCxnSpPr>
                    <p:spPr>
                      <a:xfrm flipV="1">
                        <a:off x="6019800" y="1641472"/>
                        <a:ext cx="395612" cy="4921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a:stCxn id="287" idx="5"/>
                        <a:endCxn id="290" idx="3"/>
                      </p:cNvCxnSpPr>
                      <p:nvPr/>
                    </p:nvCxnSpPr>
                    <p:spPr>
                      <a:xfrm rot="16200000" flipH="1">
                        <a:off x="6633379" y="1508948"/>
                        <a:ext cx="457200" cy="677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a:stCxn id="289" idx="6"/>
                        <a:endCxn id="290" idx="3"/>
                      </p:cNvCxnSpPr>
                      <p:nvPr/>
                    </p:nvCxnSpPr>
                    <p:spPr>
                      <a:xfrm flipV="1">
                        <a:off x="6019800" y="2076354"/>
                        <a:ext cx="1180985" cy="572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70" name="Oval 269"/>
                    <p:cNvSpPr/>
                    <p:nvPr/>
                  </p:nvSpPr>
                  <p:spPr>
                    <a:xfrm>
                      <a:off x="3904351"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6248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29367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3657600" y="31242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382992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47974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5334000" y="2514600"/>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6583759"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606276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5486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7104756" y="2708272"/>
                      <a:ext cx="304800" cy="2286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7700180" y="2784472"/>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4" name="Straight Connector 263"/>
                  <p:cNvCxnSpPr>
                    <a:stCxn id="272" idx="6"/>
                    <a:endCxn id="270" idx="2"/>
                  </p:cNvCxnSpPr>
                  <p:nvPr/>
                </p:nvCxnSpPr>
                <p:spPr>
                  <a:xfrm>
                    <a:off x="3241587" y="2860672"/>
                    <a:ext cx="6627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a:stCxn id="272" idx="5"/>
                    <a:endCxn id="273" idx="1"/>
                  </p:cNvCxnSpPr>
                  <p:nvPr/>
                </p:nvCxnSpPr>
                <p:spPr>
                  <a:xfrm rot="16200000" flipH="1">
                    <a:off x="3333611" y="2777892"/>
                    <a:ext cx="231964" cy="5052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stCxn id="273" idx="7"/>
                    <a:endCxn id="270" idx="4"/>
                  </p:cNvCxnSpPr>
                  <p:nvPr/>
                </p:nvCxnSpPr>
                <p:spPr>
                  <a:xfrm rot="5400000" flipH="1" flipV="1">
                    <a:off x="3882434" y="2972201"/>
                    <a:ext cx="209646" cy="13898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a:stCxn id="270" idx="6"/>
                    <a:endCxn id="275" idx="3"/>
                  </p:cNvCxnSpPr>
                  <p:nvPr/>
                </p:nvCxnSpPr>
                <p:spPr>
                  <a:xfrm>
                    <a:off x="4209151" y="2860672"/>
                    <a:ext cx="632973" cy="5388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a:stCxn id="283" idx="6"/>
                    <a:endCxn id="275" idx="3"/>
                  </p:cNvCxnSpPr>
                  <p:nvPr/>
                </p:nvCxnSpPr>
                <p:spPr>
                  <a:xfrm flipV="1">
                    <a:off x="4572000" y="2914554"/>
                    <a:ext cx="270125" cy="2096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grpSp>
        <p:nvGrpSpPr>
          <p:cNvPr id="19" name="Group 303"/>
          <p:cNvGrpSpPr/>
          <p:nvPr/>
        </p:nvGrpSpPr>
        <p:grpSpPr>
          <a:xfrm>
            <a:off x="7498080" y="4191000"/>
            <a:ext cx="426720" cy="381000"/>
            <a:chOff x="6553200" y="1371600"/>
            <a:chExt cx="1066800" cy="914400"/>
          </a:xfrm>
        </p:grpSpPr>
        <p:sp>
          <p:nvSpPr>
            <p:cNvPr id="307" name="Rounded Rectangle 306"/>
            <p:cNvSpPr/>
            <p:nvPr/>
          </p:nvSpPr>
          <p:spPr>
            <a:xfrm>
              <a:off x="7391400" y="1371600"/>
              <a:ext cx="228600"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500" dirty="0"/>
            </a:p>
          </p:txBody>
        </p:sp>
        <p:grpSp>
          <p:nvGrpSpPr>
            <p:cNvPr id="20" name="Group 225"/>
            <p:cNvGrpSpPr/>
            <p:nvPr/>
          </p:nvGrpSpPr>
          <p:grpSpPr>
            <a:xfrm>
              <a:off x="6553200" y="1447800"/>
              <a:ext cx="1066800" cy="838200"/>
              <a:chOff x="1470005" y="1226899"/>
              <a:chExt cx="6401203" cy="2485516"/>
            </a:xfrm>
          </p:grpSpPr>
          <p:sp>
            <p:nvSpPr>
              <p:cNvPr id="310" name="Rectangle 309"/>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24"/>
              <p:cNvGrpSpPr/>
              <p:nvPr/>
            </p:nvGrpSpPr>
            <p:grpSpPr>
              <a:xfrm>
                <a:off x="1991001" y="2065099"/>
                <a:ext cx="5514762" cy="796928"/>
                <a:chOff x="2936787" y="2479672"/>
                <a:chExt cx="5514762" cy="796928"/>
              </a:xfrm>
            </p:grpSpPr>
            <p:cxnSp>
              <p:nvCxnSpPr>
                <p:cNvPr id="312" name="Straight Connector 311"/>
                <p:cNvCxnSpPr>
                  <a:stCxn id="332" idx="4"/>
                  <a:endCxn id="331" idx="6"/>
                </p:cNvCxnSpPr>
                <p:nvPr/>
              </p:nvCxnSpPr>
              <p:spPr>
                <a:xfrm rot="5400000">
                  <a:off x="5197508" y="2571780"/>
                  <a:ext cx="193672" cy="3841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a:stCxn id="332" idx="4"/>
                  <a:endCxn id="335" idx="0"/>
                </p:cNvCxnSpPr>
                <p:nvPr/>
              </p:nvCxnSpPr>
              <p:spPr>
                <a:xfrm rot="16200000" flipH="1">
                  <a:off x="5448300" y="2705100"/>
                  <a:ext cx="228600" cy="1524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stCxn id="333" idx="4"/>
                  <a:endCxn id="327" idx="0"/>
                </p:cNvCxnSpPr>
                <p:nvPr/>
              </p:nvCxnSpPr>
              <p:spPr>
                <a:xfrm rot="5400000">
                  <a:off x="6436716" y="2596156"/>
                  <a:ext cx="263528" cy="3353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a:stCxn id="333" idx="4"/>
                  <a:endCxn id="336" idx="1"/>
                </p:cNvCxnSpPr>
                <p:nvPr/>
              </p:nvCxnSpPr>
              <p:spPr>
                <a:xfrm rot="16200000" flipH="1">
                  <a:off x="6887937" y="2480294"/>
                  <a:ext cx="109678" cy="41323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a:stCxn id="327" idx="7"/>
                  <a:endCxn id="336" idx="2"/>
                </p:cNvCxnSpPr>
                <p:nvPr/>
              </p:nvCxnSpPr>
              <p:spPr>
                <a:xfrm rot="5400000" flipH="1" flipV="1">
                  <a:off x="6758986" y="2572149"/>
                  <a:ext cx="95346" cy="5961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a:stCxn id="344" idx="6"/>
                  <a:endCxn id="345" idx="3"/>
                </p:cNvCxnSpPr>
                <p:nvPr/>
              </p:nvCxnSpPr>
              <p:spPr>
                <a:xfrm>
                  <a:off x="5325572" y="3165472"/>
                  <a:ext cx="1424665" cy="12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Group 223"/>
                <p:cNvGrpSpPr/>
                <p:nvPr/>
              </p:nvGrpSpPr>
              <p:grpSpPr>
                <a:xfrm>
                  <a:off x="2936787" y="2479672"/>
                  <a:ext cx="5514762" cy="796928"/>
                  <a:chOff x="2936787" y="2479672"/>
                  <a:chExt cx="5514762" cy="796928"/>
                </a:xfrm>
              </p:grpSpPr>
              <p:grpSp>
                <p:nvGrpSpPr>
                  <p:cNvPr id="23" name="Group 222"/>
                  <p:cNvGrpSpPr/>
                  <p:nvPr/>
                </p:nvGrpSpPr>
                <p:grpSpPr>
                  <a:xfrm>
                    <a:off x="2936787" y="2479672"/>
                    <a:ext cx="5514762" cy="796928"/>
                    <a:chOff x="2936787" y="2479672"/>
                    <a:chExt cx="5514762" cy="796928"/>
                  </a:xfrm>
                </p:grpSpPr>
                <p:grpSp>
                  <p:nvGrpSpPr>
                    <p:cNvPr id="24" name="Group 154"/>
                    <p:cNvGrpSpPr/>
                    <p:nvPr/>
                  </p:nvGrpSpPr>
                  <p:grpSpPr>
                    <a:xfrm>
                      <a:off x="2936787" y="2479672"/>
                      <a:ext cx="5514762" cy="762000"/>
                      <a:chOff x="1946187" y="1489072"/>
                      <a:chExt cx="5514762" cy="762000"/>
                    </a:xfrm>
                  </p:grpSpPr>
                  <p:sp>
                    <p:nvSpPr>
                      <p:cNvPr id="338" name="Oval 337"/>
                      <p:cNvSpPr/>
                      <p:nvPr/>
                    </p:nvSpPr>
                    <p:spPr>
                      <a:xfrm>
                        <a:off x="1946187"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32766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3733800" y="15240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2095043"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4800600" y="17526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6263012"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4030171"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57150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7156149" y="19462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7" name="Straight Connector 346"/>
                      <p:cNvCxnSpPr>
                        <a:stCxn id="341" idx="0"/>
                        <a:endCxn id="338" idx="3"/>
                      </p:cNvCxnSpPr>
                      <p:nvPr/>
                    </p:nvCxnSpPr>
                    <p:spPr>
                      <a:xfrm rot="16200000" flipV="1">
                        <a:off x="1879375" y="1730603"/>
                        <a:ext cx="479518" cy="25661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a:stCxn id="341" idx="5"/>
                        <a:endCxn id="339" idx="3"/>
                      </p:cNvCxnSpPr>
                      <p:nvPr/>
                    </p:nvCxnSpPr>
                    <p:spPr>
                      <a:xfrm rot="5400000" flipH="1" flipV="1">
                        <a:off x="2817585" y="1725103"/>
                        <a:ext cx="41272" cy="966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a:stCxn id="340" idx="2"/>
                        <a:endCxn id="338" idx="6"/>
                      </p:cNvCxnSpPr>
                      <p:nvPr/>
                    </p:nvCxnSpPr>
                    <p:spPr>
                      <a:xfrm rot="10800000">
                        <a:off x="2250988" y="1565272"/>
                        <a:ext cx="14828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a:stCxn id="326" idx="0"/>
                        <a:endCxn id="330" idx="4"/>
                      </p:cNvCxnSpPr>
                      <p:nvPr/>
                    </p:nvCxnSpPr>
                    <p:spPr>
                      <a:xfrm rot="16200000" flipV="1">
                        <a:off x="2952738" y="1680458"/>
                        <a:ext cx="152400" cy="744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a:stCxn id="344" idx="0"/>
                        <a:endCxn id="340" idx="4"/>
                      </p:cNvCxnSpPr>
                      <p:nvPr/>
                    </p:nvCxnSpPr>
                    <p:spPr>
                      <a:xfrm rot="16200000" flipV="1">
                        <a:off x="3823251" y="1739350"/>
                        <a:ext cx="422272" cy="29637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a:stCxn id="339" idx="6"/>
                        <a:endCxn id="344" idx="3"/>
                      </p:cNvCxnSpPr>
                      <p:nvPr/>
                    </p:nvCxnSpPr>
                    <p:spPr>
                      <a:xfrm>
                        <a:off x="3581400" y="2133600"/>
                        <a:ext cx="493409" cy="9515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a:stCxn id="344" idx="7"/>
                        <a:endCxn id="342" idx="3"/>
                      </p:cNvCxnSpPr>
                      <p:nvPr/>
                    </p:nvCxnSpPr>
                    <p:spPr>
                      <a:xfrm rot="5400000" flipH="1" flipV="1">
                        <a:off x="4448632" y="1724385"/>
                        <a:ext cx="238308" cy="55490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a:stCxn id="345" idx="2"/>
                        <a:endCxn id="342" idx="6"/>
                      </p:cNvCxnSpPr>
                      <p:nvPr/>
                    </p:nvCxnSpPr>
                    <p:spPr>
                      <a:xfrm rot="10800000">
                        <a:off x="5105400" y="1828800"/>
                        <a:ext cx="609600" cy="30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a:stCxn id="340" idx="6"/>
                        <a:endCxn id="343" idx="2"/>
                      </p:cNvCxnSpPr>
                      <p:nvPr/>
                    </p:nvCxnSpPr>
                    <p:spPr>
                      <a:xfrm flipV="1">
                        <a:off x="4038600" y="1565272"/>
                        <a:ext cx="22244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a:stCxn id="345" idx="6"/>
                        <a:endCxn id="343" idx="4"/>
                      </p:cNvCxnSpPr>
                      <p:nvPr/>
                    </p:nvCxnSpPr>
                    <p:spPr>
                      <a:xfrm flipV="1">
                        <a:off x="6019800" y="1641472"/>
                        <a:ext cx="395612" cy="4921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a:stCxn id="343" idx="5"/>
                        <a:endCxn id="346" idx="3"/>
                      </p:cNvCxnSpPr>
                      <p:nvPr/>
                    </p:nvCxnSpPr>
                    <p:spPr>
                      <a:xfrm rot="16200000" flipH="1">
                        <a:off x="6633379" y="1508948"/>
                        <a:ext cx="457200" cy="677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a:stCxn id="345" idx="6"/>
                        <a:endCxn id="346" idx="3"/>
                      </p:cNvCxnSpPr>
                      <p:nvPr/>
                    </p:nvCxnSpPr>
                    <p:spPr>
                      <a:xfrm flipV="1">
                        <a:off x="6019800" y="2076354"/>
                        <a:ext cx="1180985" cy="572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26" name="Oval 325"/>
                    <p:cNvSpPr/>
                    <p:nvPr/>
                  </p:nvSpPr>
                  <p:spPr>
                    <a:xfrm>
                      <a:off x="3904351"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6248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29367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3657600" y="31242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382992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47974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5334000" y="2514600"/>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6583759"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606276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5486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7104756" y="2708272"/>
                      <a:ext cx="304800" cy="2286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7700180" y="2784472"/>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0" name="Straight Connector 319"/>
                  <p:cNvCxnSpPr>
                    <a:stCxn id="328" idx="6"/>
                    <a:endCxn id="326" idx="2"/>
                  </p:cNvCxnSpPr>
                  <p:nvPr/>
                </p:nvCxnSpPr>
                <p:spPr>
                  <a:xfrm>
                    <a:off x="3241587" y="2860672"/>
                    <a:ext cx="6627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a:stCxn id="328" idx="5"/>
                    <a:endCxn id="329" idx="1"/>
                  </p:cNvCxnSpPr>
                  <p:nvPr/>
                </p:nvCxnSpPr>
                <p:spPr>
                  <a:xfrm rot="16200000" flipH="1">
                    <a:off x="3333611" y="2777892"/>
                    <a:ext cx="231964" cy="5052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a:stCxn id="329" idx="7"/>
                    <a:endCxn id="326" idx="4"/>
                  </p:cNvCxnSpPr>
                  <p:nvPr/>
                </p:nvCxnSpPr>
                <p:spPr>
                  <a:xfrm rot="5400000" flipH="1" flipV="1">
                    <a:off x="3882434" y="2972201"/>
                    <a:ext cx="209646" cy="13898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a:stCxn id="326" idx="6"/>
                    <a:endCxn id="331" idx="3"/>
                  </p:cNvCxnSpPr>
                  <p:nvPr/>
                </p:nvCxnSpPr>
                <p:spPr>
                  <a:xfrm>
                    <a:off x="4209151" y="2860672"/>
                    <a:ext cx="632973" cy="5388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a:stCxn id="339" idx="6"/>
                    <a:endCxn id="331" idx="3"/>
                  </p:cNvCxnSpPr>
                  <p:nvPr/>
                </p:nvCxnSpPr>
                <p:spPr>
                  <a:xfrm flipV="1">
                    <a:off x="4572000" y="2914554"/>
                    <a:ext cx="270125" cy="2096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 name="Group 358"/>
          <p:cNvGrpSpPr/>
          <p:nvPr/>
        </p:nvGrpSpPr>
        <p:grpSpPr>
          <a:xfrm>
            <a:off x="7040880" y="3048000"/>
            <a:ext cx="426720" cy="381000"/>
            <a:chOff x="6553200" y="1371600"/>
            <a:chExt cx="1066800" cy="914400"/>
          </a:xfrm>
        </p:grpSpPr>
        <p:sp>
          <p:nvSpPr>
            <p:cNvPr id="362" name="Rounded Rectangle 361"/>
            <p:cNvSpPr/>
            <p:nvPr/>
          </p:nvSpPr>
          <p:spPr>
            <a:xfrm>
              <a:off x="7391400" y="1371600"/>
              <a:ext cx="228600"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500" dirty="0"/>
            </a:p>
          </p:txBody>
        </p:sp>
        <p:grpSp>
          <p:nvGrpSpPr>
            <p:cNvPr id="26" name="Group 225"/>
            <p:cNvGrpSpPr/>
            <p:nvPr/>
          </p:nvGrpSpPr>
          <p:grpSpPr>
            <a:xfrm>
              <a:off x="6553200" y="1447800"/>
              <a:ext cx="1066800" cy="838200"/>
              <a:chOff x="1470005" y="1226899"/>
              <a:chExt cx="6401203" cy="2485516"/>
            </a:xfrm>
          </p:grpSpPr>
          <p:sp>
            <p:nvSpPr>
              <p:cNvPr id="365" name="Rectangle 364"/>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24"/>
              <p:cNvGrpSpPr/>
              <p:nvPr/>
            </p:nvGrpSpPr>
            <p:grpSpPr>
              <a:xfrm>
                <a:off x="1991001" y="2065099"/>
                <a:ext cx="5514762" cy="796928"/>
                <a:chOff x="2936787" y="2479672"/>
                <a:chExt cx="5514762" cy="796928"/>
              </a:xfrm>
            </p:grpSpPr>
            <p:cxnSp>
              <p:nvCxnSpPr>
                <p:cNvPr id="367" name="Straight Connector 366"/>
                <p:cNvCxnSpPr>
                  <a:stCxn id="387" idx="4"/>
                  <a:endCxn id="386" idx="6"/>
                </p:cNvCxnSpPr>
                <p:nvPr/>
              </p:nvCxnSpPr>
              <p:spPr>
                <a:xfrm rot="5400000">
                  <a:off x="5197508" y="2571780"/>
                  <a:ext cx="193672" cy="3841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a:stCxn id="387" idx="4"/>
                  <a:endCxn id="390" idx="0"/>
                </p:cNvCxnSpPr>
                <p:nvPr/>
              </p:nvCxnSpPr>
              <p:spPr>
                <a:xfrm rot="16200000" flipH="1">
                  <a:off x="5448300" y="2705100"/>
                  <a:ext cx="228600" cy="1524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a:stCxn id="388" idx="4"/>
                  <a:endCxn id="382" idx="0"/>
                </p:cNvCxnSpPr>
                <p:nvPr/>
              </p:nvCxnSpPr>
              <p:spPr>
                <a:xfrm rot="5400000">
                  <a:off x="6436716" y="2596156"/>
                  <a:ext cx="263528" cy="3353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a:stCxn id="388" idx="4"/>
                  <a:endCxn id="391" idx="1"/>
                </p:cNvCxnSpPr>
                <p:nvPr/>
              </p:nvCxnSpPr>
              <p:spPr>
                <a:xfrm rot="16200000" flipH="1">
                  <a:off x="6887937" y="2480294"/>
                  <a:ext cx="109678" cy="41323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a:stCxn id="382" idx="7"/>
                  <a:endCxn id="391" idx="2"/>
                </p:cNvCxnSpPr>
                <p:nvPr/>
              </p:nvCxnSpPr>
              <p:spPr>
                <a:xfrm rot="5400000" flipH="1" flipV="1">
                  <a:off x="6758986" y="2572149"/>
                  <a:ext cx="95346" cy="5961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a:stCxn id="399" idx="6"/>
                  <a:endCxn id="400" idx="3"/>
                </p:cNvCxnSpPr>
                <p:nvPr/>
              </p:nvCxnSpPr>
              <p:spPr>
                <a:xfrm>
                  <a:off x="5325572" y="3165472"/>
                  <a:ext cx="1424665" cy="12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23"/>
                <p:cNvGrpSpPr/>
                <p:nvPr/>
              </p:nvGrpSpPr>
              <p:grpSpPr>
                <a:xfrm>
                  <a:off x="2936787" y="2479672"/>
                  <a:ext cx="5514762" cy="796928"/>
                  <a:chOff x="2936787" y="2479672"/>
                  <a:chExt cx="5514762" cy="796928"/>
                </a:xfrm>
              </p:grpSpPr>
              <p:grpSp>
                <p:nvGrpSpPr>
                  <p:cNvPr id="29" name="Group 222"/>
                  <p:cNvGrpSpPr/>
                  <p:nvPr/>
                </p:nvGrpSpPr>
                <p:grpSpPr>
                  <a:xfrm>
                    <a:off x="2936787" y="2479672"/>
                    <a:ext cx="5514762" cy="796928"/>
                    <a:chOff x="2936787" y="2479672"/>
                    <a:chExt cx="5514762" cy="796928"/>
                  </a:xfrm>
                </p:grpSpPr>
                <p:grpSp>
                  <p:nvGrpSpPr>
                    <p:cNvPr id="30" name="Group 154"/>
                    <p:cNvGrpSpPr/>
                    <p:nvPr/>
                  </p:nvGrpSpPr>
                  <p:grpSpPr>
                    <a:xfrm>
                      <a:off x="2936787" y="2479672"/>
                      <a:ext cx="5514762" cy="762000"/>
                      <a:chOff x="1946187" y="1489072"/>
                      <a:chExt cx="5514762" cy="762000"/>
                    </a:xfrm>
                  </p:grpSpPr>
                  <p:sp>
                    <p:nvSpPr>
                      <p:cNvPr id="393" name="Oval 392"/>
                      <p:cNvSpPr/>
                      <p:nvPr/>
                    </p:nvSpPr>
                    <p:spPr>
                      <a:xfrm>
                        <a:off x="1946187"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32766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3733800" y="15240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2095043"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4800600" y="17526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6263012"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4030171"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57150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a:off x="7156149" y="19462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2" name="Straight Connector 401"/>
                      <p:cNvCxnSpPr>
                        <a:stCxn id="396" idx="0"/>
                        <a:endCxn id="393" idx="3"/>
                      </p:cNvCxnSpPr>
                      <p:nvPr/>
                    </p:nvCxnSpPr>
                    <p:spPr>
                      <a:xfrm rot="16200000" flipV="1">
                        <a:off x="1879375" y="1730603"/>
                        <a:ext cx="479518" cy="25661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a:stCxn id="396" idx="5"/>
                        <a:endCxn id="394" idx="3"/>
                      </p:cNvCxnSpPr>
                      <p:nvPr/>
                    </p:nvCxnSpPr>
                    <p:spPr>
                      <a:xfrm rot="5400000" flipH="1" flipV="1">
                        <a:off x="2817585" y="1725103"/>
                        <a:ext cx="41272" cy="966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a:stCxn id="395" idx="2"/>
                        <a:endCxn id="393" idx="6"/>
                      </p:cNvCxnSpPr>
                      <p:nvPr/>
                    </p:nvCxnSpPr>
                    <p:spPr>
                      <a:xfrm rot="10800000">
                        <a:off x="2250988" y="1565272"/>
                        <a:ext cx="14828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a:stCxn id="381" idx="0"/>
                        <a:endCxn id="385" idx="4"/>
                      </p:cNvCxnSpPr>
                      <p:nvPr/>
                    </p:nvCxnSpPr>
                    <p:spPr>
                      <a:xfrm rot="16200000" flipV="1">
                        <a:off x="2952738" y="1680458"/>
                        <a:ext cx="152400" cy="744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a:stCxn id="399" idx="0"/>
                        <a:endCxn id="395" idx="4"/>
                      </p:cNvCxnSpPr>
                      <p:nvPr/>
                    </p:nvCxnSpPr>
                    <p:spPr>
                      <a:xfrm rot="16200000" flipV="1">
                        <a:off x="3823251" y="1739350"/>
                        <a:ext cx="422272" cy="29637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a:stCxn id="394" idx="6"/>
                        <a:endCxn id="399" idx="3"/>
                      </p:cNvCxnSpPr>
                      <p:nvPr/>
                    </p:nvCxnSpPr>
                    <p:spPr>
                      <a:xfrm>
                        <a:off x="3581400" y="2133600"/>
                        <a:ext cx="493409" cy="9515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a:stCxn id="399" idx="7"/>
                        <a:endCxn id="397" idx="3"/>
                      </p:cNvCxnSpPr>
                      <p:nvPr/>
                    </p:nvCxnSpPr>
                    <p:spPr>
                      <a:xfrm rot="5400000" flipH="1" flipV="1">
                        <a:off x="4448632" y="1724385"/>
                        <a:ext cx="238308" cy="55490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a:stCxn id="400" idx="2"/>
                        <a:endCxn id="397" idx="6"/>
                      </p:cNvCxnSpPr>
                      <p:nvPr/>
                    </p:nvCxnSpPr>
                    <p:spPr>
                      <a:xfrm rot="10800000">
                        <a:off x="5105400" y="1828800"/>
                        <a:ext cx="609600" cy="30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a:stCxn id="395" idx="6"/>
                        <a:endCxn id="398" idx="2"/>
                      </p:cNvCxnSpPr>
                      <p:nvPr/>
                    </p:nvCxnSpPr>
                    <p:spPr>
                      <a:xfrm flipV="1">
                        <a:off x="4038600" y="1565272"/>
                        <a:ext cx="22244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a:stCxn id="400" idx="6"/>
                        <a:endCxn id="398" idx="4"/>
                      </p:cNvCxnSpPr>
                      <p:nvPr/>
                    </p:nvCxnSpPr>
                    <p:spPr>
                      <a:xfrm flipV="1">
                        <a:off x="6019800" y="1641472"/>
                        <a:ext cx="395612" cy="4921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a:stCxn id="398" idx="5"/>
                        <a:endCxn id="401" idx="3"/>
                      </p:cNvCxnSpPr>
                      <p:nvPr/>
                    </p:nvCxnSpPr>
                    <p:spPr>
                      <a:xfrm rot="16200000" flipH="1">
                        <a:off x="6633379" y="1508948"/>
                        <a:ext cx="457200" cy="677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a:stCxn id="400" idx="6"/>
                        <a:endCxn id="401" idx="3"/>
                      </p:cNvCxnSpPr>
                      <p:nvPr/>
                    </p:nvCxnSpPr>
                    <p:spPr>
                      <a:xfrm flipV="1">
                        <a:off x="6019800" y="2076354"/>
                        <a:ext cx="1180985" cy="572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81" name="Oval 380"/>
                    <p:cNvSpPr/>
                    <p:nvPr/>
                  </p:nvSpPr>
                  <p:spPr>
                    <a:xfrm>
                      <a:off x="3904351"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6248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29367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3657600" y="31242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382992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47974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5334000" y="2514600"/>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6583759"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606276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5486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7104756" y="2708272"/>
                      <a:ext cx="304800" cy="2286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7700180" y="2784472"/>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75" name="Straight Connector 374"/>
                  <p:cNvCxnSpPr>
                    <a:stCxn id="383" idx="6"/>
                    <a:endCxn id="381" idx="2"/>
                  </p:cNvCxnSpPr>
                  <p:nvPr/>
                </p:nvCxnSpPr>
                <p:spPr>
                  <a:xfrm>
                    <a:off x="3241587" y="2860672"/>
                    <a:ext cx="6627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a:stCxn id="383" idx="5"/>
                    <a:endCxn id="384" idx="1"/>
                  </p:cNvCxnSpPr>
                  <p:nvPr/>
                </p:nvCxnSpPr>
                <p:spPr>
                  <a:xfrm rot="16200000" flipH="1">
                    <a:off x="3333611" y="2777892"/>
                    <a:ext cx="231964" cy="5052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a:stCxn id="384" idx="7"/>
                    <a:endCxn id="381" idx="4"/>
                  </p:cNvCxnSpPr>
                  <p:nvPr/>
                </p:nvCxnSpPr>
                <p:spPr>
                  <a:xfrm rot="5400000" flipH="1" flipV="1">
                    <a:off x="3882434" y="2972201"/>
                    <a:ext cx="209646" cy="13898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a:stCxn id="381" idx="6"/>
                    <a:endCxn id="386" idx="3"/>
                  </p:cNvCxnSpPr>
                  <p:nvPr/>
                </p:nvCxnSpPr>
                <p:spPr>
                  <a:xfrm>
                    <a:off x="4209151" y="2860672"/>
                    <a:ext cx="632973" cy="5388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a:stCxn id="394" idx="6"/>
                    <a:endCxn id="386" idx="3"/>
                  </p:cNvCxnSpPr>
                  <p:nvPr/>
                </p:nvCxnSpPr>
                <p:spPr>
                  <a:xfrm flipV="1">
                    <a:off x="4572000" y="2914554"/>
                    <a:ext cx="270125" cy="2096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grpSp>
        <p:nvGrpSpPr>
          <p:cNvPr id="31" name="Group 413"/>
          <p:cNvGrpSpPr/>
          <p:nvPr/>
        </p:nvGrpSpPr>
        <p:grpSpPr>
          <a:xfrm>
            <a:off x="6431280" y="4114800"/>
            <a:ext cx="426720" cy="381000"/>
            <a:chOff x="6553200" y="1371600"/>
            <a:chExt cx="1066800" cy="914400"/>
          </a:xfrm>
        </p:grpSpPr>
        <p:sp>
          <p:nvSpPr>
            <p:cNvPr id="417" name="Rounded Rectangle 416"/>
            <p:cNvSpPr/>
            <p:nvPr/>
          </p:nvSpPr>
          <p:spPr>
            <a:xfrm>
              <a:off x="7391400" y="1371600"/>
              <a:ext cx="228600"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500" dirty="0"/>
            </a:p>
          </p:txBody>
        </p:sp>
        <p:grpSp>
          <p:nvGrpSpPr>
            <p:cNvPr id="96" name="Group 225"/>
            <p:cNvGrpSpPr/>
            <p:nvPr/>
          </p:nvGrpSpPr>
          <p:grpSpPr>
            <a:xfrm>
              <a:off x="6553200" y="1447800"/>
              <a:ext cx="1066800" cy="838200"/>
              <a:chOff x="1470005" y="1226899"/>
              <a:chExt cx="6401203" cy="2485516"/>
            </a:xfrm>
          </p:grpSpPr>
          <p:sp>
            <p:nvSpPr>
              <p:cNvPr id="420" name="Rectangle 419"/>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224"/>
              <p:cNvGrpSpPr/>
              <p:nvPr/>
            </p:nvGrpSpPr>
            <p:grpSpPr>
              <a:xfrm>
                <a:off x="1991001" y="2065099"/>
                <a:ext cx="5514762" cy="796928"/>
                <a:chOff x="2936787" y="2479672"/>
                <a:chExt cx="5514762" cy="796928"/>
              </a:xfrm>
            </p:grpSpPr>
            <p:cxnSp>
              <p:nvCxnSpPr>
                <p:cNvPr id="422" name="Straight Connector 421"/>
                <p:cNvCxnSpPr>
                  <a:stCxn id="442" idx="4"/>
                  <a:endCxn id="441" idx="6"/>
                </p:cNvCxnSpPr>
                <p:nvPr/>
              </p:nvCxnSpPr>
              <p:spPr>
                <a:xfrm rot="5400000">
                  <a:off x="5197508" y="2571780"/>
                  <a:ext cx="193672" cy="3841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a:stCxn id="442" idx="4"/>
                  <a:endCxn id="445" idx="0"/>
                </p:cNvCxnSpPr>
                <p:nvPr/>
              </p:nvCxnSpPr>
              <p:spPr>
                <a:xfrm rot="16200000" flipH="1">
                  <a:off x="5448300" y="2705100"/>
                  <a:ext cx="228600" cy="1524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a:stCxn id="443" idx="4"/>
                  <a:endCxn id="437" idx="0"/>
                </p:cNvCxnSpPr>
                <p:nvPr/>
              </p:nvCxnSpPr>
              <p:spPr>
                <a:xfrm rot="5400000">
                  <a:off x="6436716" y="2596156"/>
                  <a:ext cx="263528" cy="3353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a:stCxn id="443" idx="4"/>
                  <a:endCxn id="446" idx="1"/>
                </p:cNvCxnSpPr>
                <p:nvPr/>
              </p:nvCxnSpPr>
              <p:spPr>
                <a:xfrm rot="16200000" flipH="1">
                  <a:off x="6887937" y="2480294"/>
                  <a:ext cx="109678" cy="41323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a:stCxn id="437" idx="7"/>
                  <a:endCxn id="446" idx="2"/>
                </p:cNvCxnSpPr>
                <p:nvPr/>
              </p:nvCxnSpPr>
              <p:spPr>
                <a:xfrm rot="5400000" flipH="1" flipV="1">
                  <a:off x="6758986" y="2572149"/>
                  <a:ext cx="95346" cy="5961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a:stCxn id="454" idx="6"/>
                  <a:endCxn id="455" idx="3"/>
                </p:cNvCxnSpPr>
                <p:nvPr/>
              </p:nvCxnSpPr>
              <p:spPr>
                <a:xfrm>
                  <a:off x="5325572" y="3165472"/>
                  <a:ext cx="1424665" cy="12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8" name="Group 223"/>
                <p:cNvGrpSpPr/>
                <p:nvPr/>
              </p:nvGrpSpPr>
              <p:grpSpPr>
                <a:xfrm>
                  <a:off x="2936787" y="2479672"/>
                  <a:ext cx="5514762" cy="796928"/>
                  <a:chOff x="2936787" y="2479672"/>
                  <a:chExt cx="5514762" cy="796928"/>
                </a:xfrm>
              </p:grpSpPr>
              <p:grpSp>
                <p:nvGrpSpPr>
                  <p:cNvPr id="99" name="Group 222"/>
                  <p:cNvGrpSpPr/>
                  <p:nvPr/>
                </p:nvGrpSpPr>
                <p:grpSpPr>
                  <a:xfrm>
                    <a:off x="2936787" y="2479672"/>
                    <a:ext cx="5514762" cy="796928"/>
                    <a:chOff x="2936787" y="2479672"/>
                    <a:chExt cx="5514762" cy="796928"/>
                  </a:xfrm>
                </p:grpSpPr>
                <p:grpSp>
                  <p:nvGrpSpPr>
                    <p:cNvPr id="147" name="Group 154"/>
                    <p:cNvGrpSpPr/>
                    <p:nvPr/>
                  </p:nvGrpSpPr>
                  <p:grpSpPr>
                    <a:xfrm>
                      <a:off x="2936787" y="2479672"/>
                      <a:ext cx="5514762" cy="762000"/>
                      <a:chOff x="1946187" y="1489072"/>
                      <a:chExt cx="5514762" cy="762000"/>
                    </a:xfrm>
                  </p:grpSpPr>
                  <p:sp>
                    <p:nvSpPr>
                      <p:cNvPr id="448" name="Oval 447"/>
                      <p:cNvSpPr/>
                      <p:nvPr/>
                    </p:nvSpPr>
                    <p:spPr>
                      <a:xfrm>
                        <a:off x="1946187"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32766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a:off x="3733800" y="15240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a:off x="2095043"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p:cNvSpPr/>
                      <p:nvPr/>
                    </p:nvSpPr>
                    <p:spPr>
                      <a:xfrm>
                        <a:off x="4800600" y="17526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p:nvPr/>
                    </p:nvSpPr>
                    <p:spPr>
                      <a:xfrm>
                        <a:off x="6263012"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4030171"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p:nvPr/>
                    </p:nvSpPr>
                    <p:spPr>
                      <a:xfrm>
                        <a:off x="57150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7156149" y="19462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7" name="Straight Connector 456"/>
                      <p:cNvCxnSpPr>
                        <a:stCxn id="451" idx="0"/>
                        <a:endCxn id="448" idx="3"/>
                      </p:cNvCxnSpPr>
                      <p:nvPr/>
                    </p:nvCxnSpPr>
                    <p:spPr>
                      <a:xfrm rot="16200000" flipV="1">
                        <a:off x="1879375" y="1730603"/>
                        <a:ext cx="479518" cy="25661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a:stCxn id="451" idx="5"/>
                        <a:endCxn id="449" idx="3"/>
                      </p:cNvCxnSpPr>
                      <p:nvPr/>
                    </p:nvCxnSpPr>
                    <p:spPr>
                      <a:xfrm rot="5400000" flipH="1" flipV="1">
                        <a:off x="2817585" y="1725103"/>
                        <a:ext cx="41272" cy="966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a:stCxn id="450" idx="2"/>
                        <a:endCxn id="448" idx="6"/>
                      </p:cNvCxnSpPr>
                      <p:nvPr/>
                    </p:nvCxnSpPr>
                    <p:spPr>
                      <a:xfrm rot="10800000">
                        <a:off x="2250988" y="1565272"/>
                        <a:ext cx="14828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a:stCxn id="436" idx="0"/>
                        <a:endCxn id="440" idx="4"/>
                      </p:cNvCxnSpPr>
                      <p:nvPr/>
                    </p:nvCxnSpPr>
                    <p:spPr>
                      <a:xfrm rot="16200000" flipV="1">
                        <a:off x="2952738" y="1680458"/>
                        <a:ext cx="152400" cy="744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a:stCxn id="454" idx="0"/>
                        <a:endCxn id="450" idx="4"/>
                      </p:cNvCxnSpPr>
                      <p:nvPr/>
                    </p:nvCxnSpPr>
                    <p:spPr>
                      <a:xfrm rot="16200000" flipV="1">
                        <a:off x="3823251" y="1739350"/>
                        <a:ext cx="422272" cy="29637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a:stCxn id="449" idx="6"/>
                        <a:endCxn id="454" idx="3"/>
                      </p:cNvCxnSpPr>
                      <p:nvPr/>
                    </p:nvCxnSpPr>
                    <p:spPr>
                      <a:xfrm>
                        <a:off x="3581400" y="2133600"/>
                        <a:ext cx="493409" cy="9515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a:stCxn id="454" idx="7"/>
                        <a:endCxn id="452" idx="3"/>
                      </p:cNvCxnSpPr>
                      <p:nvPr/>
                    </p:nvCxnSpPr>
                    <p:spPr>
                      <a:xfrm rot="5400000" flipH="1" flipV="1">
                        <a:off x="4448632" y="1724385"/>
                        <a:ext cx="238308" cy="55490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a:stCxn id="455" idx="2"/>
                        <a:endCxn id="452" idx="6"/>
                      </p:cNvCxnSpPr>
                      <p:nvPr/>
                    </p:nvCxnSpPr>
                    <p:spPr>
                      <a:xfrm rot="10800000">
                        <a:off x="5105400" y="1828800"/>
                        <a:ext cx="609600" cy="30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a:stCxn id="450" idx="6"/>
                        <a:endCxn id="453" idx="2"/>
                      </p:cNvCxnSpPr>
                      <p:nvPr/>
                    </p:nvCxnSpPr>
                    <p:spPr>
                      <a:xfrm flipV="1">
                        <a:off x="4038600" y="1565272"/>
                        <a:ext cx="22244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a:stCxn id="455" idx="6"/>
                        <a:endCxn id="453" idx="4"/>
                      </p:cNvCxnSpPr>
                      <p:nvPr/>
                    </p:nvCxnSpPr>
                    <p:spPr>
                      <a:xfrm flipV="1">
                        <a:off x="6019800" y="1641472"/>
                        <a:ext cx="395612" cy="4921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a:stCxn id="453" idx="5"/>
                        <a:endCxn id="456" idx="3"/>
                      </p:cNvCxnSpPr>
                      <p:nvPr/>
                    </p:nvCxnSpPr>
                    <p:spPr>
                      <a:xfrm rot="16200000" flipH="1">
                        <a:off x="6633379" y="1508948"/>
                        <a:ext cx="457200" cy="677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a:stCxn id="455" idx="6"/>
                        <a:endCxn id="456" idx="3"/>
                      </p:cNvCxnSpPr>
                      <p:nvPr/>
                    </p:nvCxnSpPr>
                    <p:spPr>
                      <a:xfrm flipV="1">
                        <a:off x="6019800" y="2076354"/>
                        <a:ext cx="1180985" cy="572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36" name="Oval 435"/>
                    <p:cNvSpPr/>
                    <p:nvPr/>
                  </p:nvSpPr>
                  <p:spPr>
                    <a:xfrm>
                      <a:off x="3904351"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6248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a:off x="29367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a:off x="3657600" y="31242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a:off x="382992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a:off x="47974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5334000" y="2514600"/>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a:off x="6583759"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606276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5486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7104756" y="2708272"/>
                      <a:ext cx="304800" cy="2286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7700180" y="2784472"/>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0" name="Straight Connector 429"/>
                  <p:cNvCxnSpPr>
                    <a:stCxn id="438" idx="6"/>
                    <a:endCxn id="436" idx="2"/>
                  </p:cNvCxnSpPr>
                  <p:nvPr/>
                </p:nvCxnSpPr>
                <p:spPr>
                  <a:xfrm>
                    <a:off x="3241587" y="2860672"/>
                    <a:ext cx="6627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a:stCxn id="438" idx="5"/>
                    <a:endCxn id="439" idx="1"/>
                  </p:cNvCxnSpPr>
                  <p:nvPr/>
                </p:nvCxnSpPr>
                <p:spPr>
                  <a:xfrm rot="16200000" flipH="1">
                    <a:off x="3333611" y="2777892"/>
                    <a:ext cx="231964" cy="5052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a:stCxn id="439" idx="7"/>
                    <a:endCxn id="436" idx="4"/>
                  </p:cNvCxnSpPr>
                  <p:nvPr/>
                </p:nvCxnSpPr>
                <p:spPr>
                  <a:xfrm rot="5400000" flipH="1" flipV="1">
                    <a:off x="3882434" y="2972201"/>
                    <a:ext cx="209646" cy="13898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a:stCxn id="436" idx="6"/>
                    <a:endCxn id="441" idx="3"/>
                  </p:cNvCxnSpPr>
                  <p:nvPr/>
                </p:nvCxnSpPr>
                <p:spPr>
                  <a:xfrm>
                    <a:off x="4209151" y="2860672"/>
                    <a:ext cx="632973" cy="5388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a:stCxn id="449" idx="6"/>
                    <a:endCxn id="441" idx="3"/>
                  </p:cNvCxnSpPr>
                  <p:nvPr/>
                </p:nvCxnSpPr>
                <p:spPr>
                  <a:xfrm flipV="1">
                    <a:off x="4572000" y="2914554"/>
                    <a:ext cx="270125" cy="2096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grpSp>
        <p:nvGrpSpPr>
          <p:cNvPr id="148" name="Group 468"/>
          <p:cNvGrpSpPr/>
          <p:nvPr/>
        </p:nvGrpSpPr>
        <p:grpSpPr>
          <a:xfrm>
            <a:off x="6050280" y="3429000"/>
            <a:ext cx="426720" cy="381000"/>
            <a:chOff x="6553200" y="1371600"/>
            <a:chExt cx="1066800" cy="914400"/>
          </a:xfrm>
        </p:grpSpPr>
        <p:sp>
          <p:nvSpPr>
            <p:cNvPr id="472" name="Rounded Rectangle 471"/>
            <p:cNvSpPr/>
            <p:nvPr/>
          </p:nvSpPr>
          <p:spPr>
            <a:xfrm>
              <a:off x="7391400" y="1371600"/>
              <a:ext cx="228600"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500" dirty="0"/>
            </a:p>
          </p:txBody>
        </p:sp>
        <p:grpSp>
          <p:nvGrpSpPr>
            <p:cNvPr id="153" name="Group 225"/>
            <p:cNvGrpSpPr/>
            <p:nvPr/>
          </p:nvGrpSpPr>
          <p:grpSpPr>
            <a:xfrm>
              <a:off x="6553200" y="1447800"/>
              <a:ext cx="1066800" cy="838200"/>
              <a:chOff x="1470005" y="1226899"/>
              <a:chExt cx="6401203" cy="2485516"/>
            </a:xfrm>
          </p:grpSpPr>
          <p:sp>
            <p:nvSpPr>
              <p:cNvPr id="475" name="Rectangle 474"/>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224"/>
              <p:cNvGrpSpPr/>
              <p:nvPr/>
            </p:nvGrpSpPr>
            <p:grpSpPr>
              <a:xfrm>
                <a:off x="1991001" y="2065099"/>
                <a:ext cx="5514762" cy="796928"/>
                <a:chOff x="2936787" y="2479672"/>
                <a:chExt cx="5514762" cy="796928"/>
              </a:xfrm>
            </p:grpSpPr>
            <p:cxnSp>
              <p:nvCxnSpPr>
                <p:cNvPr id="477" name="Straight Connector 476"/>
                <p:cNvCxnSpPr>
                  <a:stCxn id="497" idx="4"/>
                  <a:endCxn id="496" idx="6"/>
                </p:cNvCxnSpPr>
                <p:nvPr/>
              </p:nvCxnSpPr>
              <p:spPr>
                <a:xfrm rot="5400000">
                  <a:off x="5197508" y="2571780"/>
                  <a:ext cx="193672" cy="3841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p:cNvCxnSpPr>
                  <a:stCxn id="497" idx="4"/>
                  <a:endCxn id="500" idx="0"/>
                </p:cNvCxnSpPr>
                <p:nvPr/>
              </p:nvCxnSpPr>
              <p:spPr>
                <a:xfrm rot="16200000" flipH="1">
                  <a:off x="5448300" y="2705100"/>
                  <a:ext cx="228600" cy="1524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p:cNvCxnSpPr>
                  <a:stCxn id="498" idx="4"/>
                  <a:endCxn id="492" idx="0"/>
                </p:cNvCxnSpPr>
                <p:nvPr/>
              </p:nvCxnSpPr>
              <p:spPr>
                <a:xfrm rot="5400000">
                  <a:off x="6436716" y="2596156"/>
                  <a:ext cx="263528" cy="3353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p:cNvCxnSpPr>
                  <a:stCxn id="498" idx="4"/>
                  <a:endCxn id="501" idx="1"/>
                </p:cNvCxnSpPr>
                <p:nvPr/>
              </p:nvCxnSpPr>
              <p:spPr>
                <a:xfrm rot="16200000" flipH="1">
                  <a:off x="6887937" y="2480294"/>
                  <a:ext cx="109678" cy="41323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p:cNvCxnSpPr>
                  <a:stCxn id="492" idx="7"/>
                  <a:endCxn id="501" idx="2"/>
                </p:cNvCxnSpPr>
                <p:nvPr/>
              </p:nvCxnSpPr>
              <p:spPr>
                <a:xfrm rot="5400000" flipH="1" flipV="1">
                  <a:off x="6758986" y="2572149"/>
                  <a:ext cx="95346" cy="5961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p:cNvCxnSpPr>
                  <a:stCxn id="509" idx="6"/>
                  <a:endCxn id="510" idx="3"/>
                </p:cNvCxnSpPr>
                <p:nvPr/>
              </p:nvCxnSpPr>
              <p:spPr>
                <a:xfrm>
                  <a:off x="5325572" y="3165472"/>
                  <a:ext cx="1424665" cy="12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6" name="Group 223"/>
                <p:cNvGrpSpPr/>
                <p:nvPr/>
              </p:nvGrpSpPr>
              <p:grpSpPr>
                <a:xfrm>
                  <a:off x="2936787" y="2479672"/>
                  <a:ext cx="5514762" cy="796928"/>
                  <a:chOff x="2936787" y="2479672"/>
                  <a:chExt cx="5514762" cy="796928"/>
                </a:xfrm>
              </p:grpSpPr>
              <p:grpSp>
                <p:nvGrpSpPr>
                  <p:cNvPr id="157" name="Group 222"/>
                  <p:cNvGrpSpPr/>
                  <p:nvPr/>
                </p:nvGrpSpPr>
                <p:grpSpPr>
                  <a:xfrm>
                    <a:off x="2936787" y="2479672"/>
                    <a:ext cx="5514762" cy="796928"/>
                    <a:chOff x="2936787" y="2479672"/>
                    <a:chExt cx="5514762" cy="796928"/>
                  </a:xfrm>
                </p:grpSpPr>
                <p:grpSp>
                  <p:nvGrpSpPr>
                    <p:cNvPr id="159" name="Group 154"/>
                    <p:cNvGrpSpPr/>
                    <p:nvPr/>
                  </p:nvGrpSpPr>
                  <p:grpSpPr>
                    <a:xfrm>
                      <a:off x="2936787" y="2479672"/>
                      <a:ext cx="5514762" cy="762000"/>
                      <a:chOff x="1946187" y="1489072"/>
                      <a:chExt cx="5514762" cy="762000"/>
                    </a:xfrm>
                  </p:grpSpPr>
                  <p:sp>
                    <p:nvSpPr>
                      <p:cNvPr id="503" name="Oval 502"/>
                      <p:cNvSpPr/>
                      <p:nvPr/>
                    </p:nvSpPr>
                    <p:spPr>
                      <a:xfrm>
                        <a:off x="1946187"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32766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3733800" y="15240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2095043"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4800600" y="17526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a:off x="6263012"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p:nvSpPr>
                    <p:spPr>
                      <a:xfrm>
                        <a:off x="4030171"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57150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a:off x="7156149" y="19462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2" name="Straight Connector 511"/>
                      <p:cNvCxnSpPr>
                        <a:stCxn id="506" idx="0"/>
                        <a:endCxn id="503" idx="3"/>
                      </p:cNvCxnSpPr>
                      <p:nvPr/>
                    </p:nvCxnSpPr>
                    <p:spPr>
                      <a:xfrm rot="16200000" flipV="1">
                        <a:off x="1879375" y="1730603"/>
                        <a:ext cx="479518" cy="25661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p:cNvCxnSpPr>
                        <a:stCxn id="506" idx="5"/>
                        <a:endCxn id="504" idx="3"/>
                      </p:cNvCxnSpPr>
                      <p:nvPr/>
                    </p:nvCxnSpPr>
                    <p:spPr>
                      <a:xfrm rot="5400000" flipH="1" flipV="1">
                        <a:off x="2817585" y="1725103"/>
                        <a:ext cx="41272" cy="966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p:cNvCxnSpPr>
                        <a:stCxn id="505" idx="2"/>
                        <a:endCxn id="503" idx="6"/>
                      </p:cNvCxnSpPr>
                      <p:nvPr/>
                    </p:nvCxnSpPr>
                    <p:spPr>
                      <a:xfrm rot="10800000">
                        <a:off x="2250988" y="1565272"/>
                        <a:ext cx="14828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a:stCxn id="491" idx="0"/>
                        <a:endCxn id="495" idx="4"/>
                      </p:cNvCxnSpPr>
                      <p:nvPr/>
                    </p:nvCxnSpPr>
                    <p:spPr>
                      <a:xfrm rot="16200000" flipV="1">
                        <a:off x="2952738" y="1680458"/>
                        <a:ext cx="152400" cy="744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a:stCxn id="509" idx="0"/>
                        <a:endCxn id="505" idx="4"/>
                      </p:cNvCxnSpPr>
                      <p:nvPr/>
                    </p:nvCxnSpPr>
                    <p:spPr>
                      <a:xfrm rot="16200000" flipV="1">
                        <a:off x="3823251" y="1739350"/>
                        <a:ext cx="422272" cy="29637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a:stCxn id="504" idx="6"/>
                        <a:endCxn id="509" idx="3"/>
                      </p:cNvCxnSpPr>
                      <p:nvPr/>
                    </p:nvCxnSpPr>
                    <p:spPr>
                      <a:xfrm>
                        <a:off x="3581400" y="2133600"/>
                        <a:ext cx="493409" cy="9515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a:stCxn id="509" idx="7"/>
                        <a:endCxn id="507" idx="3"/>
                      </p:cNvCxnSpPr>
                      <p:nvPr/>
                    </p:nvCxnSpPr>
                    <p:spPr>
                      <a:xfrm rot="5400000" flipH="1" flipV="1">
                        <a:off x="4448632" y="1724385"/>
                        <a:ext cx="238308" cy="55490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p:cNvCxnSpPr>
                        <a:stCxn id="510" idx="2"/>
                        <a:endCxn id="507" idx="6"/>
                      </p:cNvCxnSpPr>
                      <p:nvPr/>
                    </p:nvCxnSpPr>
                    <p:spPr>
                      <a:xfrm rot="10800000">
                        <a:off x="5105400" y="1828800"/>
                        <a:ext cx="609600" cy="30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a:stCxn id="505" idx="6"/>
                        <a:endCxn id="508" idx="2"/>
                      </p:cNvCxnSpPr>
                      <p:nvPr/>
                    </p:nvCxnSpPr>
                    <p:spPr>
                      <a:xfrm flipV="1">
                        <a:off x="4038600" y="1565272"/>
                        <a:ext cx="22244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a:stCxn id="510" idx="6"/>
                        <a:endCxn id="508" idx="4"/>
                      </p:cNvCxnSpPr>
                      <p:nvPr/>
                    </p:nvCxnSpPr>
                    <p:spPr>
                      <a:xfrm flipV="1">
                        <a:off x="6019800" y="1641472"/>
                        <a:ext cx="395612" cy="4921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a:stCxn id="508" idx="5"/>
                        <a:endCxn id="511" idx="3"/>
                      </p:cNvCxnSpPr>
                      <p:nvPr/>
                    </p:nvCxnSpPr>
                    <p:spPr>
                      <a:xfrm rot="16200000" flipH="1">
                        <a:off x="6633379" y="1508948"/>
                        <a:ext cx="457200" cy="677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a:stCxn id="510" idx="6"/>
                        <a:endCxn id="511" idx="3"/>
                      </p:cNvCxnSpPr>
                      <p:nvPr/>
                    </p:nvCxnSpPr>
                    <p:spPr>
                      <a:xfrm flipV="1">
                        <a:off x="6019800" y="2076354"/>
                        <a:ext cx="1180985" cy="572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91" name="Oval 490"/>
                    <p:cNvSpPr/>
                    <p:nvPr/>
                  </p:nvSpPr>
                  <p:spPr>
                    <a:xfrm>
                      <a:off x="3904351"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a:off x="6248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a:off x="29367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a:off x="3657600" y="31242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a:off x="382992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a:off x="47974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496"/>
                    <p:cNvSpPr/>
                    <p:nvPr/>
                  </p:nvSpPr>
                  <p:spPr>
                    <a:xfrm>
                      <a:off x="5334000" y="2514600"/>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a:off x="6583759"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a:off x="606276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p:cNvSpPr/>
                    <p:nvPr/>
                  </p:nvSpPr>
                  <p:spPr>
                    <a:xfrm>
                      <a:off x="5486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a:off x="7104756" y="2708272"/>
                      <a:ext cx="304800" cy="2286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a:off x="7700180" y="2784472"/>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5" name="Straight Connector 484"/>
                  <p:cNvCxnSpPr>
                    <a:stCxn id="493" idx="6"/>
                    <a:endCxn id="491" idx="2"/>
                  </p:cNvCxnSpPr>
                  <p:nvPr/>
                </p:nvCxnSpPr>
                <p:spPr>
                  <a:xfrm>
                    <a:off x="3241587" y="2860672"/>
                    <a:ext cx="6627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a:stCxn id="493" idx="5"/>
                    <a:endCxn id="494" idx="1"/>
                  </p:cNvCxnSpPr>
                  <p:nvPr/>
                </p:nvCxnSpPr>
                <p:spPr>
                  <a:xfrm rot="16200000" flipH="1">
                    <a:off x="3333611" y="2777892"/>
                    <a:ext cx="231964" cy="5052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a:stCxn id="494" idx="7"/>
                    <a:endCxn id="491" idx="4"/>
                  </p:cNvCxnSpPr>
                  <p:nvPr/>
                </p:nvCxnSpPr>
                <p:spPr>
                  <a:xfrm rot="5400000" flipH="1" flipV="1">
                    <a:off x="3882434" y="2972201"/>
                    <a:ext cx="209646" cy="13898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a:stCxn id="491" idx="6"/>
                    <a:endCxn id="496" idx="3"/>
                  </p:cNvCxnSpPr>
                  <p:nvPr/>
                </p:nvCxnSpPr>
                <p:spPr>
                  <a:xfrm>
                    <a:off x="4209151" y="2860672"/>
                    <a:ext cx="632973" cy="5388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a:stCxn id="504" idx="6"/>
                    <a:endCxn id="496" idx="3"/>
                  </p:cNvCxnSpPr>
                  <p:nvPr/>
                </p:nvCxnSpPr>
                <p:spPr>
                  <a:xfrm flipV="1">
                    <a:off x="4572000" y="2914554"/>
                    <a:ext cx="270125" cy="2096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grpSp>
        <p:nvGrpSpPr>
          <p:cNvPr id="160" name="Group 532"/>
          <p:cNvGrpSpPr/>
          <p:nvPr/>
        </p:nvGrpSpPr>
        <p:grpSpPr>
          <a:xfrm>
            <a:off x="6553200" y="3733800"/>
            <a:ext cx="1600200" cy="457200"/>
            <a:chOff x="5486400" y="1447800"/>
            <a:chExt cx="3657600" cy="457200"/>
          </a:xfrm>
          <a:solidFill>
            <a:schemeClr val="accent4">
              <a:lumMod val="40000"/>
              <a:lumOff val="60000"/>
            </a:schemeClr>
          </a:solidFill>
        </p:grpSpPr>
        <p:sp>
          <p:nvSpPr>
            <p:cNvPr id="524" name="Curved Right Arrow 523"/>
            <p:cNvSpPr/>
            <p:nvPr/>
          </p:nvSpPr>
          <p:spPr>
            <a:xfrm>
              <a:off x="5486400" y="1447800"/>
              <a:ext cx="1905000" cy="457200"/>
            </a:xfrm>
            <a:prstGeom prst="curvedRightArrow">
              <a:avLst>
                <a:gd name="adj1" fmla="val 26989"/>
                <a:gd name="adj2" fmla="val 50000"/>
                <a:gd name="adj3" fmla="val 2500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
          <p:nvSpPr>
            <p:cNvPr id="532" name="Curved Right Arrow 531"/>
            <p:cNvSpPr/>
            <p:nvPr/>
          </p:nvSpPr>
          <p:spPr>
            <a:xfrm flipH="1">
              <a:off x="7391400" y="1447800"/>
              <a:ext cx="1752600" cy="457200"/>
            </a:xfrm>
            <a:prstGeom prst="curvedRightArrow">
              <a:avLst>
                <a:gd name="adj1" fmla="val 26989"/>
                <a:gd name="adj2" fmla="val 50000"/>
                <a:gd name="adj3" fmla="val 2500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grpSp>
      <p:grpSp>
        <p:nvGrpSpPr>
          <p:cNvPr id="229" name="Group 536"/>
          <p:cNvGrpSpPr/>
          <p:nvPr/>
        </p:nvGrpSpPr>
        <p:grpSpPr>
          <a:xfrm>
            <a:off x="6705600" y="3581400"/>
            <a:ext cx="1600200" cy="457200"/>
            <a:chOff x="5486400" y="1447800"/>
            <a:chExt cx="3657600" cy="457200"/>
          </a:xfrm>
          <a:solidFill>
            <a:schemeClr val="accent4">
              <a:lumMod val="40000"/>
              <a:lumOff val="60000"/>
            </a:schemeClr>
          </a:solidFill>
        </p:grpSpPr>
        <p:sp>
          <p:nvSpPr>
            <p:cNvPr id="538" name="Curved Right Arrow 537"/>
            <p:cNvSpPr/>
            <p:nvPr/>
          </p:nvSpPr>
          <p:spPr>
            <a:xfrm>
              <a:off x="5486400" y="1447800"/>
              <a:ext cx="1905000" cy="457200"/>
            </a:xfrm>
            <a:prstGeom prst="curvedRightArrow">
              <a:avLst>
                <a:gd name="adj1" fmla="val 26989"/>
                <a:gd name="adj2" fmla="val 50000"/>
                <a:gd name="adj3" fmla="val 25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539" name="Curved Right Arrow 538"/>
            <p:cNvSpPr/>
            <p:nvPr/>
          </p:nvSpPr>
          <p:spPr>
            <a:xfrm flipH="1">
              <a:off x="7391400" y="1447800"/>
              <a:ext cx="1752600" cy="457200"/>
            </a:xfrm>
            <a:prstGeom prst="curvedRightArrow">
              <a:avLst>
                <a:gd name="adj1" fmla="val 26989"/>
                <a:gd name="adj2" fmla="val 50000"/>
                <a:gd name="adj3" fmla="val 25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grpSp>
      <p:sp>
        <p:nvSpPr>
          <p:cNvPr id="540" name="Text Box 39"/>
          <p:cNvSpPr txBox="1">
            <a:spLocks noChangeArrowheads="1"/>
          </p:cNvSpPr>
          <p:nvPr/>
        </p:nvSpPr>
        <p:spPr bwMode="auto">
          <a:xfrm>
            <a:off x="6553200" y="2362200"/>
            <a:ext cx="1806107" cy="35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400" b="1" dirty="0" smtClean="0">
                <a:solidFill>
                  <a:prstClr val="black"/>
                </a:solidFill>
                <a:ea typeface="Calibri" pitchFamily="34" charset="0"/>
                <a:cs typeface="Times New Roman" pitchFamily="18" charset="0"/>
              </a:rPr>
              <a:t>OSPF-TE</a:t>
            </a:r>
          </a:p>
          <a:p>
            <a:pPr fontAlgn="base">
              <a:spcBef>
                <a:spcPct val="0"/>
              </a:spcBef>
              <a:spcAft>
                <a:spcPct val="0"/>
              </a:spcAft>
            </a:pPr>
            <a:r>
              <a:rPr lang="en-US" sz="1400" b="1" dirty="0" smtClean="0">
                <a:solidFill>
                  <a:prstClr val="black"/>
                </a:solidFill>
                <a:ea typeface="Calibri" pitchFamily="34" charset="0"/>
                <a:cs typeface="Times New Roman" pitchFamily="18" charset="0"/>
              </a:rPr>
              <a:t>RSVP-TE</a:t>
            </a:r>
          </a:p>
          <a:p>
            <a:pPr fontAlgn="base">
              <a:spcBef>
                <a:spcPct val="0"/>
              </a:spcBef>
              <a:spcAft>
                <a:spcPct val="0"/>
              </a:spcAft>
            </a:pPr>
            <a:endParaRPr lang="en-US" sz="4000" dirty="0" smtClean="0">
              <a:solidFill>
                <a:prstClr val="black"/>
              </a:solidFill>
              <a:latin typeface="Arial" pitchFamily="34" charset="0"/>
            </a:endParaRPr>
          </a:p>
        </p:txBody>
      </p:sp>
      <p:grpSp>
        <p:nvGrpSpPr>
          <p:cNvPr id="241" name="Group 540"/>
          <p:cNvGrpSpPr/>
          <p:nvPr/>
        </p:nvGrpSpPr>
        <p:grpSpPr>
          <a:xfrm>
            <a:off x="3992880" y="2209800"/>
            <a:ext cx="426720" cy="381000"/>
            <a:chOff x="6553200" y="1371600"/>
            <a:chExt cx="1066800" cy="914400"/>
          </a:xfrm>
        </p:grpSpPr>
        <p:sp>
          <p:nvSpPr>
            <p:cNvPr id="544" name="Rounded Rectangle 543"/>
            <p:cNvSpPr/>
            <p:nvPr/>
          </p:nvSpPr>
          <p:spPr>
            <a:xfrm>
              <a:off x="7391400" y="1371600"/>
              <a:ext cx="228600"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500" dirty="0"/>
            </a:p>
          </p:txBody>
        </p:sp>
        <p:grpSp>
          <p:nvGrpSpPr>
            <p:cNvPr id="242" name="Group 225"/>
            <p:cNvGrpSpPr/>
            <p:nvPr/>
          </p:nvGrpSpPr>
          <p:grpSpPr>
            <a:xfrm>
              <a:off x="6553200" y="1447800"/>
              <a:ext cx="1066800" cy="838200"/>
              <a:chOff x="1470005" y="1226899"/>
              <a:chExt cx="6401203" cy="2485516"/>
            </a:xfrm>
          </p:grpSpPr>
          <p:sp>
            <p:nvSpPr>
              <p:cNvPr id="547" name="Rectangle 546"/>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3" name="Group 224"/>
              <p:cNvGrpSpPr/>
              <p:nvPr/>
            </p:nvGrpSpPr>
            <p:grpSpPr>
              <a:xfrm>
                <a:off x="1991001" y="2065099"/>
                <a:ext cx="5514762" cy="796928"/>
                <a:chOff x="2936787" y="2479672"/>
                <a:chExt cx="5514762" cy="796928"/>
              </a:xfrm>
            </p:grpSpPr>
            <p:cxnSp>
              <p:nvCxnSpPr>
                <p:cNvPr id="549" name="Straight Connector 548"/>
                <p:cNvCxnSpPr>
                  <a:stCxn id="569" idx="4"/>
                  <a:endCxn id="568" idx="6"/>
                </p:cNvCxnSpPr>
                <p:nvPr/>
              </p:nvCxnSpPr>
              <p:spPr>
                <a:xfrm rot="5400000">
                  <a:off x="5197508" y="2571780"/>
                  <a:ext cx="193672" cy="3841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p:cNvCxnSpPr>
                  <a:stCxn id="569" idx="4"/>
                  <a:endCxn id="572" idx="0"/>
                </p:cNvCxnSpPr>
                <p:nvPr/>
              </p:nvCxnSpPr>
              <p:spPr>
                <a:xfrm rot="16200000" flipH="1">
                  <a:off x="5448300" y="2705100"/>
                  <a:ext cx="228600" cy="1524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a:stCxn id="570" idx="4"/>
                  <a:endCxn id="564" idx="0"/>
                </p:cNvCxnSpPr>
                <p:nvPr/>
              </p:nvCxnSpPr>
              <p:spPr>
                <a:xfrm rot="5400000">
                  <a:off x="6436716" y="2596156"/>
                  <a:ext cx="263528" cy="3353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p:cNvCxnSpPr>
                  <a:stCxn id="570" idx="4"/>
                  <a:endCxn id="573" idx="1"/>
                </p:cNvCxnSpPr>
                <p:nvPr/>
              </p:nvCxnSpPr>
              <p:spPr>
                <a:xfrm rot="16200000" flipH="1">
                  <a:off x="6887937" y="2480294"/>
                  <a:ext cx="109678" cy="41323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p:cNvCxnSpPr>
                  <a:stCxn id="564" idx="7"/>
                  <a:endCxn id="573" idx="2"/>
                </p:cNvCxnSpPr>
                <p:nvPr/>
              </p:nvCxnSpPr>
              <p:spPr>
                <a:xfrm rot="5400000" flipH="1" flipV="1">
                  <a:off x="6758986" y="2572149"/>
                  <a:ext cx="95346" cy="5961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p:cNvCxnSpPr>
                  <a:stCxn id="581" idx="6"/>
                  <a:endCxn id="582" idx="3"/>
                </p:cNvCxnSpPr>
                <p:nvPr/>
              </p:nvCxnSpPr>
              <p:spPr>
                <a:xfrm>
                  <a:off x="5325572" y="3165472"/>
                  <a:ext cx="1424665" cy="12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4" name="Group 223"/>
                <p:cNvGrpSpPr/>
                <p:nvPr/>
              </p:nvGrpSpPr>
              <p:grpSpPr>
                <a:xfrm>
                  <a:off x="2936787" y="2479672"/>
                  <a:ext cx="5514762" cy="796928"/>
                  <a:chOff x="2936787" y="2479672"/>
                  <a:chExt cx="5514762" cy="796928"/>
                </a:xfrm>
              </p:grpSpPr>
              <p:grpSp>
                <p:nvGrpSpPr>
                  <p:cNvPr id="247" name="Group 222"/>
                  <p:cNvGrpSpPr/>
                  <p:nvPr/>
                </p:nvGrpSpPr>
                <p:grpSpPr>
                  <a:xfrm>
                    <a:off x="2936787" y="2479672"/>
                    <a:ext cx="5514762" cy="796928"/>
                    <a:chOff x="2936787" y="2479672"/>
                    <a:chExt cx="5514762" cy="796928"/>
                  </a:xfrm>
                </p:grpSpPr>
                <p:grpSp>
                  <p:nvGrpSpPr>
                    <p:cNvPr id="248" name="Group 154"/>
                    <p:cNvGrpSpPr/>
                    <p:nvPr/>
                  </p:nvGrpSpPr>
                  <p:grpSpPr>
                    <a:xfrm>
                      <a:off x="2936787" y="2479672"/>
                      <a:ext cx="5514762" cy="762000"/>
                      <a:chOff x="1946187" y="1489072"/>
                      <a:chExt cx="5514762" cy="762000"/>
                    </a:xfrm>
                  </p:grpSpPr>
                  <p:sp>
                    <p:nvSpPr>
                      <p:cNvPr id="575" name="Oval 574"/>
                      <p:cNvSpPr/>
                      <p:nvPr/>
                    </p:nvSpPr>
                    <p:spPr>
                      <a:xfrm>
                        <a:off x="1946187"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32766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p:cNvSpPr/>
                      <p:nvPr/>
                    </p:nvSpPr>
                    <p:spPr>
                      <a:xfrm>
                        <a:off x="3733800" y="15240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p:cNvSpPr/>
                      <p:nvPr/>
                    </p:nvSpPr>
                    <p:spPr>
                      <a:xfrm>
                        <a:off x="2095043"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a:off x="4800600" y="17526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a:off x="6263012"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a:off x="4030171"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p:cNvSpPr/>
                      <p:nvPr/>
                    </p:nvSpPr>
                    <p:spPr>
                      <a:xfrm>
                        <a:off x="57150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a:off x="7156149" y="19462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4" name="Straight Connector 583"/>
                      <p:cNvCxnSpPr>
                        <a:stCxn id="578" idx="0"/>
                        <a:endCxn id="575" idx="3"/>
                      </p:cNvCxnSpPr>
                      <p:nvPr/>
                    </p:nvCxnSpPr>
                    <p:spPr>
                      <a:xfrm rot="16200000" flipV="1">
                        <a:off x="1879375" y="1730603"/>
                        <a:ext cx="479518" cy="25661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p:cNvCxnSpPr>
                        <a:stCxn id="578" idx="5"/>
                        <a:endCxn id="576" idx="3"/>
                      </p:cNvCxnSpPr>
                      <p:nvPr/>
                    </p:nvCxnSpPr>
                    <p:spPr>
                      <a:xfrm rot="5400000" flipH="1" flipV="1">
                        <a:off x="2817585" y="1725103"/>
                        <a:ext cx="41272" cy="966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p:cNvCxnSpPr>
                        <a:stCxn id="577" idx="2"/>
                        <a:endCxn id="575" idx="6"/>
                      </p:cNvCxnSpPr>
                      <p:nvPr/>
                    </p:nvCxnSpPr>
                    <p:spPr>
                      <a:xfrm rot="10800000">
                        <a:off x="2250988" y="1565272"/>
                        <a:ext cx="14828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a:stCxn id="563" idx="0"/>
                        <a:endCxn id="567" idx="4"/>
                      </p:cNvCxnSpPr>
                      <p:nvPr/>
                    </p:nvCxnSpPr>
                    <p:spPr>
                      <a:xfrm rot="16200000" flipV="1">
                        <a:off x="2952738" y="1680458"/>
                        <a:ext cx="152400" cy="744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a:stCxn id="581" idx="0"/>
                        <a:endCxn id="577" idx="4"/>
                      </p:cNvCxnSpPr>
                      <p:nvPr/>
                    </p:nvCxnSpPr>
                    <p:spPr>
                      <a:xfrm rot="16200000" flipV="1">
                        <a:off x="3823251" y="1739350"/>
                        <a:ext cx="422272" cy="29637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a:stCxn id="576" idx="6"/>
                        <a:endCxn id="581" idx="3"/>
                      </p:cNvCxnSpPr>
                      <p:nvPr/>
                    </p:nvCxnSpPr>
                    <p:spPr>
                      <a:xfrm>
                        <a:off x="3581400" y="2133600"/>
                        <a:ext cx="493409" cy="9515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a:stCxn id="581" idx="7"/>
                        <a:endCxn id="579" idx="3"/>
                      </p:cNvCxnSpPr>
                      <p:nvPr/>
                    </p:nvCxnSpPr>
                    <p:spPr>
                      <a:xfrm rot="5400000" flipH="1" flipV="1">
                        <a:off x="4448632" y="1724385"/>
                        <a:ext cx="238308" cy="55490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a:stCxn id="582" idx="2"/>
                        <a:endCxn id="579" idx="6"/>
                      </p:cNvCxnSpPr>
                      <p:nvPr/>
                    </p:nvCxnSpPr>
                    <p:spPr>
                      <a:xfrm rot="10800000">
                        <a:off x="5105400" y="1828800"/>
                        <a:ext cx="609600" cy="30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a:stCxn id="577" idx="6"/>
                        <a:endCxn id="580" idx="2"/>
                      </p:cNvCxnSpPr>
                      <p:nvPr/>
                    </p:nvCxnSpPr>
                    <p:spPr>
                      <a:xfrm flipV="1">
                        <a:off x="4038600" y="1565272"/>
                        <a:ext cx="22244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a:stCxn id="582" idx="6"/>
                        <a:endCxn id="580" idx="4"/>
                      </p:cNvCxnSpPr>
                      <p:nvPr/>
                    </p:nvCxnSpPr>
                    <p:spPr>
                      <a:xfrm flipV="1">
                        <a:off x="6019800" y="1641472"/>
                        <a:ext cx="395612" cy="4921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a:stCxn id="580" idx="5"/>
                        <a:endCxn id="583" idx="3"/>
                      </p:cNvCxnSpPr>
                      <p:nvPr/>
                    </p:nvCxnSpPr>
                    <p:spPr>
                      <a:xfrm rot="16200000" flipH="1">
                        <a:off x="6633379" y="1508948"/>
                        <a:ext cx="457200" cy="677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a:stCxn id="582" idx="6"/>
                        <a:endCxn id="583" idx="3"/>
                      </p:cNvCxnSpPr>
                      <p:nvPr/>
                    </p:nvCxnSpPr>
                    <p:spPr>
                      <a:xfrm flipV="1">
                        <a:off x="6019800" y="2076354"/>
                        <a:ext cx="1180985" cy="572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63" name="Oval 562"/>
                    <p:cNvSpPr/>
                    <p:nvPr/>
                  </p:nvSpPr>
                  <p:spPr>
                    <a:xfrm>
                      <a:off x="3904351"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563"/>
                    <p:cNvSpPr/>
                    <p:nvPr/>
                  </p:nvSpPr>
                  <p:spPr>
                    <a:xfrm>
                      <a:off x="6248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Oval 564"/>
                    <p:cNvSpPr/>
                    <p:nvPr/>
                  </p:nvSpPr>
                  <p:spPr>
                    <a:xfrm>
                      <a:off x="29367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65"/>
                    <p:cNvSpPr/>
                    <p:nvPr/>
                  </p:nvSpPr>
                  <p:spPr>
                    <a:xfrm>
                      <a:off x="3657600" y="31242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p:cNvSpPr/>
                    <p:nvPr/>
                  </p:nvSpPr>
                  <p:spPr>
                    <a:xfrm>
                      <a:off x="382992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Oval 567"/>
                    <p:cNvSpPr/>
                    <p:nvPr/>
                  </p:nvSpPr>
                  <p:spPr>
                    <a:xfrm>
                      <a:off x="47974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Oval 568"/>
                    <p:cNvSpPr/>
                    <p:nvPr/>
                  </p:nvSpPr>
                  <p:spPr>
                    <a:xfrm>
                      <a:off x="5334000" y="2514600"/>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Oval 569"/>
                    <p:cNvSpPr/>
                    <p:nvPr/>
                  </p:nvSpPr>
                  <p:spPr>
                    <a:xfrm>
                      <a:off x="6583759"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Oval 570"/>
                    <p:cNvSpPr/>
                    <p:nvPr/>
                  </p:nvSpPr>
                  <p:spPr>
                    <a:xfrm>
                      <a:off x="606276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Oval 571"/>
                    <p:cNvSpPr/>
                    <p:nvPr/>
                  </p:nvSpPr>
                  <p:spPr>
                    <a:xfrm>
                      <a:off x="5486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7104756" y="2708272"/>
                      <a:ext cx="304800" cy="2286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7700180" y="2784472"/>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7" name="Straight Connector 556"/>
                  <p:cNvCxnSpPr>
                    <a:stCxn id="565" idx="6"/>
                    <a:endCxn id="563" idx="2"/>
                  </p:cNvCxnSpPr>
                  <p:nvPr/>
                </p:nvCxnSpPr>
                <p:spPr>
                  <a:xfrm>
                    <a:off x="3241587" y="2860672"/>
                    <a:ext cx="6627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a:stCxn id="565" idx="5"/>
                    <a:endCxn id="566" idx="1"/>
                  </p:cNvCxnSpPr>
                  <p:nvPr/>
                </p:nvCxnSpPr>
                <p:spPr>
                  <a:xfrm rot="16200000" flipH="1">
                    <a:off x="3333611" y="2777892"/>
                    <a:ext cx="231964" cy="5052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a:stCxn id="566" idx="7"/>
                    <a:endCxn id="563" idx="4"/>
                  </p:cNvCxnSpPr>
                  <p:nvPr/>
                </p:nvCxnSpPr>
                <p:spPr>
                  <a:xfrm rot="5400000" flipH="1" flipV="1">
                    <a:off x="3882434" y="2972201"/>
                    <a:ext cx="209646" cy="13898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a:stCxn id="563" idx="6"/>
                    <a:endCxn id="568" idx="3"/>
                  </p:cNvCxnSpPr>
                  <p:nvPr/>
                </p:nvCxnSpPr>
                <p:spPr>
                  <a:xfrm>
                    <a:off x="4209151" y="2860672"/>
                    <a:ext cx="632973" cy="5388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a:stCxn id="576" idx="6"/>
                    <a:endCxn id="568" idx="3"/>
                  </p:cNvCxnSpPr>
                  <p:nvPr/>
                </p:nvCxnSpPr>
                <p:spPr>
                  <a:xfrm flipV="1">
                    <a:off x="4572000" y="2914554"/>
                    <a:ext cx="270125" cy="2096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grpSp>
        <p:nvGrpSpPr>
          <p:cNvPr id="249" name="Group 595"/>
          <p:cNvGrpSpPr/>
          <p:nvPr/>
        </p:nvGrpSpPr>
        <p:grpSpPr>
          <a:xfrm>
            <a:off x="1143000" y="2590800"/>
            <a:ext cx="2514600" cy="457200"/>
            <a:chOff x="5486400" y="1447800"/>
            <a:chExt cx="3657600" cy="457200"/>
          </a:xfrm>
          <a:solidFill>
            <a:schemeClr val="accent4">
              <a:lumMod val="40000"/>
              <a:lumOff val="60000"/>
            </a:schemeClr>
          </a:solidFill>
        </p:grpSpPr>
        <p:sp>
          <p:nvSpPr>
            <p:cNvPr id="597" name="Curved Right Arrow 596"/>
            <p:cNvSpPr/>
            <p:nvPr/>
          </p:nvSpPr>
          <p:spPr>
            <a:xfrm>
              <a:off x="5486400" y="1447800"/>
              <a:ext cx="1905000" cy="457200"/>
            </a:xfrm>
            <a:prstGeom prst="curvedRightArrow">
              <a:avLst>
                <a:gd name="adj1" fmla="val 26989"/>
                <a:gd name="adj2" fmla="val 50000"/>
                <a:gd name="adj3" fmla="val 2500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598" name="Curved Right Arrow 597"/>
            <p:cNvSpPr/>
            <p:nvPr/>
          </p:nvSpPr>
          <p:spPr>
            <a:xfrm flipH="1">
              <a:off x="7391400" y="1447800"/>
              <a:ext cx="1752600" cy="457200"/>
            </a:xfrm>
            <a:prstGeom prst="curvedRightArrow">
              <a:avLst>
                <a:gd name="adj1" fmla="val 26989"/>
                <a:gd name="adj2" fmla="val 50000"/>
                <a:gd name="adj3" fmla="val 2500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grpSp>
      <p:grpSp>
        <p:nvGrpSpPr>
          <p:cNvPr id="250" name="Group 598"/>
          <p:cNvGrpSpPr/>
          <p:nvPr/>
        </p:nvGrpSpPr>
        <p:grpSpPr>
          <a:xfrm>
            <a:off x="1295400" y="2438400"/>
            <a:ext cx="2514600" cy="457200"/>
            <a:chOff x="5486400" y="1447800"/>
            <a:chExt cx="3657600" cy="457200"/>
          </a:xfrm>
          <a:solidFill>
            <a:schemeClr val="accent4">
              <a:lumMod val="40000"/>
              <a:lumOff val="60000"/>
            </a:schemeClr>
          </a:solidFill>
        </p:grpSpPr>
        <p:sp>
          <p:nvSpPr>
            <p:cNvPr id="600" name="Curved Right Arrow 599"/>
            <p:cNvSpPr/>
            <p:nvPr/>
          </p:nvSpPr>
          <p:spPr>
            <a:xfrm>
              <a:off x="5486400" y="1447800"/>
              <a:ext cx="1905000" cy="457200"/>
            </a:xfrm>
            <a:prstGeom prst="curvedRightArrow">
              <a:avLst>
                <a:gd name="adj1" fmla="val 26989"/>
                <a:gd name="adj2" fmla="val 50000"/>
                <a:gd name="adj3" fmla="val 25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601" name="Curved Right Arrow 600"/>
            <p:cNvSpPr/>
            <p:nvPr/>
          </p:nvSpPr>
          <p:spPr>
            <a:xfrm flipH="1">
              <a:off x="7391400" y="1447800"/>
              <a:ext cx="1752600" cy="457200"/>
            </a:xfrm>
            <a:prstGeom prst="curvedRightArrow">
              <a:avLst>
                <a:gd name="adj1" fmla="val 26989"/>
                <a:gd name="adj2" fmla="val 50000"/>
                <a:gd name="adj3" fmla="val 25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grpSp>
      <p:sp>
        <p:nvSpPr>
          <p:cNvPr id="602" name="Text Box 39"/>
          <p:cNvSpPr txBox="1">
            <a:spLocks noChangeArrowheads="1"/>
          </p:cNvSpPr>
          <p:nvPr/>
        </p:nvSpPr>
        <p:spPr bwMode="auto">
          <a:xfrm>
            <a:off x="1295400" y="1981200"/>
            <a:ext cx="1806107" cy="35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400" b="1" dirty="0" smtClean="0">
                <a:solidFill>
                  <a:prstClr val="black"/>
                </a:solidFill>
                <a:ea typeface="Calibri" pitchFamily="34" charset="0"/>
                <a:cs typeface="Times New Roman" pitchFamily="18" charset="0"/>
              </a:rPr>
              <a:t>OSPF-TE</a:t>
            </a:r>
          </a:p>
          <a:p>
            <a:pPr fontAlgn="base">
              <a:spcBef>
                <a:spcPct val="0"/>
              </a:spcBef>
              <a:spcAft>
                <a:spcPct val="0"/>
              </a:spcAft>
            </a:pPr>
            <a:r>
              <a:rPr lang="en-US" sz="1400" b="1" dirty="0" smtClean="0">
                <a:solidFill>
                  <a:prstClr val="black"/>
                </a:solidFill>
                <a:ea typeface="Calibri" pitchFamily="34" charset="0"/>
                <a:cs typeface="Times New Roman" pitchFamily="18" charset="0"/>
              </a:rPr>
              <a:t>RSVP-TE</a:t>
            </a:r>
          </a:p>
          <a:p>
            <a:pPr fontAlgn="base">
              <a:spcBef>
                <a:spcPct val="0"/>
              </a:spcBef>
              <a:spcAft>
                <a:spcPct val="0"/>
              </a:spcAft>
            </a:pPr>
            <a:endParaRPr lang="en-US" sz="4000" dirty="0" smtClean="0">
              <a:solidFill>
                <a:prstClr val="black"/>
              </a:solidFill>
              <a:latin typeface="Arial" pitchFamily="34" charset="0"/>
            </a:endParaRPr>
          </a:p>
        </p:txBody>
      </p:sp>
      <p:sp>
        <p:nvSpPr>
          <p:cNvPr id="603" name="Text Box 39"/>
          <p:cNvSpPr txBox="1">
            <a:spLocks noChangeArrowheads="1"/>
          </p:cNvSpPr>
          <p:nvPr/>
        </p:nvSpPr>
        <p:spPr bwMode="auto">
          <a:xfrm>
            <a:off x="6477000" y="1828800"/>
            <a:ext cx="2133600" cy="35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b="1" dirty="0" smtClean="0">
                <a:solidFill>
                  <a:prstClr val="black"/>
                </a:solidFill>
                <a:ea typeface="Calibri" pitchFamily="34" charset="0"/>
                <a:cs typeface="Times New Roman" pitchFamily="18" charset="0"/>
              </a:rPr>
              <a:t>IP/MPLS Control Plane</a:t>
            </a:r>
          </a:p>
          <a:p>
            <a:pPr algn="ctr" fontAlgn="base">
              <a:spcBef>
                <a:spcPct val="0"/>
              </a:spcBef>
              <a:spcAft>
                <a:spcPct val="0"/>
              </a:spcAft>
            </a:pPr>
            <a:endParaRPr lang="en-US" sz="4000" dirty="0" smtClean="0">
              <a:solidFill>
                <a:prstClr val="black"/>
              </a:solidFill>
              <a:latin typeface="Arial" pitchFamily="34" charset="0"/>
            </a:endParaRPr>
          </a:p>
        </p:txBody>
      </p:sp>
      <p:cxnSp>
        <p:nvCxnSpPr>
          <p:cNvPr id="605" name="Straight Arrow Connector 604"/>
          <p:cNvCxnSpPr>
            <a:stCxn id="603" idx="2"/>
          </p:cNvCxnSpPr>
          <p:nvPr/>
        </p:nvCxnSpPr>
        <p:spPr>
          <a:xfrm rot="5400000">
            <a:off x="7302952" y="2197552"/>
            <a:ext cx="253096" cy="2286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07" name="Text Box 39"/>
          <p:cNvSpPr txBox="1">
            <a:spLocks noChangeArrowheads="1"/>
          </p:cNvSpPr>
          <p:nvPr/>
        </p:nvSpPr>
        <p:spPr bwMode="auto">
          <a:xfrm>
            <a:off x="609600" y="1447800"/>
            <a:ext cx="2133600" cy="35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b="1" dirty="0" smtClean="0">
                <a:solidFill>
                  <a:prstClr val="black"/>
                </a:solidFill>
                <a:ea typeface="Calibri" pitchFamily="34" charset="0"/>
                <a:cs typeface="Times New Roman" pitchFamily="18" charset="0"/>
              </a:rPr>
              <a:t>GMPLS Control Plane</a:t>
            </a:r>
          </a:p>
          <a:p>
            <a:pPr algn="ctr" fontAlgn="base">
              <a:spcBef>
                <a:spcPct val="0"/>
              </a:spcBef>
              <a:spcAft>
                <a:spcPct val="0"/>
              </a:spcAft>
            </a:pPr>
            <a:endParaRPr lang="en-US" sz="4000" dirty="0" smtClean="0">
              <a:solidFill>
                <a:prstClr val="black"/>
              </a:solidFill>
              <a:latin typeface="Arial" pitchFamily="34" charset="0"/>
            </a:endParaRPr>
          </a:p>
        </p:txBody>
      </p:sp>
      <p:cxnSp>
        <p:nvCxnSpPr>
          <p:cNvPr id="608" name="Straight Arrow Connector 607"/>
          <p:cNvCxnSpPr/>
          <p:nvPr/>
        </p:nvCxnSpPr>
        <p:spPr>
          <a:xfrm rot="16200000" flipH="1">
            <a:off x="1511752" y="1841048"/>
            <a:ext cx="253096" cy="762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11" name="Left-Right Arrow 610"/>
          <p:cNvSpPr/>
          <p:nvPr/>
        </p:nvSpPr>
        <p:spPr>
          <a:xfrm>
            <a:off x="4876800" y="3124200"/>
            <a:ext cx="838200" cy="3048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612" name="Straight Arrow Connector 611"/>
          <p:cNvCxnSpPr/>
          <p:nvPr/>
        </p:nvCxnSpPr>
        <p:spPr>
          <a:xfrm rot="5400000">
            <a:off x="4914900" y="2705100"/>
            <a:ext cx="762000" cy="762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15" name="Text Box 39"/>
          <p:cNvSpPr txBox="1">
            <a:spLocks noChangeArrowheads="1"/>
          </p:cNvSpPr>
          <p:nvPr/>
        </p:nvSpPr>
        <p:spPr bwMode="auto">
          <a:xfrm>
            <a:off x="4495800" y="2133600"/>
            <a:ext cx="1676400" cy="35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b="1" dirty="0" smtClean="0">
                <a:solidFill>
                  <a:prstClr val="black"/>
                </a:solidFill>
                <a:ea typeface="Calibri" pitchFamily="34" charset="0"/>
                <a:cs typeface="Times New Roman" pitchFamily="18" charset="0"/>
              </a:rPr>
              <a:t>UNI</a:t>
            </a:r>
          </a:p>
          <a:p>
            <a:pPr algn="ctr" fontAlgn="base">
              <a:spcBef>
                <a:spcPct val="0"/>
              </a:spcBef>
              <a:spcAft>
                <a:spcPct val="0"/>
              </a:spcAft>
            </a:pPr>
            <a:endParaRPr lang="en-US" sz="4000" dirty="0" smtClean="0">
              <a:solidFill>
                <a:prstClr val="black"/>
              </a:solidFill>
              <a:latin typeface="Arial" pitchFamily="34" charset="0"/>
            </a:endParaRPr>
          </a:p>
        </p:txBody>
      </p:sp>
      <p:grpSp>
        <p:nvGrpSpPr>
          <p:cNvPr id="252" name="Group 615"/>
          <p:cNvGrpSpPr/>
          <p:nvPr/>
        </p:nvGrpSpPr>
        <p:grpSpPr>
          <a:xfrm>
            <a:off x="2392680" y="2209800"/>
            <a:ext cx="426720" cy="381000"/>
            <a:chOff x="6553200" y="1371600"/>
            <a:chExt cx="1066800" cy="914400"/>
          </a:xfrm>
        </p:grpSpPr>
        <p:sp>
          <p:nvSpPr>
            <p:cNvPr id="619" name="Rounded Rectangle 618"/>
            <p:cNvSpPr/>
            <p:nvPr/>
          </p:nvSpPr>
          <p:spPr>
            <a:xfrm>
              <a:off x="7391400" y="1371600"/>
              <a:ext cx="228600"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500" dirty="0"/>
            </a:p>
          </p:txBody>
        </p:sp>
        <p:grpSp>
          <p:nvGrpSpPr>
            <p:cNvPr id="253" name="Group 225"/>
            <p:cNvGrpSpPr/>
            <p:nvPr/>
          </p:nvGrpSpPr>
          <p:grpSpPr>
            <a:xfrm>
              <a:off x="6553200" y="1447800"/>
              <a:ext cx="1066800" cy="838200"/>
              <a:chOff x="1470005" y="1226899"/>
              <a:chExt cx="6401203" cy="2485516"/>
            </a:xfrm>
          </p:grpSpPr>
          <p:sp>
            <p:nvSpPr>
              <p:cNvPr id="622" name="Rectangle 621"/>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5" name="Group 224"/>
              <p:cNvGrpSpPr/>
              <p:nvPr/>
            </p:nvGrpSpPr>
            <p:grpSpPr>
              <a:xfrm>
                <a:off x="1991001" y="2065099"/>
                <a:ext cx="5514762" cy="796928"/>
                <a:chOff x="2936787" y="2479672"/>
                <a:chExt cx="5514762" cy="796928"/>
              </a:xfrm>
            </p:grpSpPr>
            <p:cxnSp>
              <p:nvCxnSpPr>
                <p:cNvPr id="624" name="Straight Connector 623"/>
                <p:cNvCxnSpPr>
                  <a:stCxn id="644" idx="4"/>
                  <a:endCxn id="643" idx="6"/>
                </p:cNvCxnSpPr>
                <p:nvPr/>
              </p:nvCxnSpPr>
              <p:spPr>
                <a:xfrm rot="5400000">
                  <a:off x="5197508" y="2571780"/>
                  <a:ext cx="193672" cy="3841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a:stCxn id="644" idx="4"/>
                  <a:endCxn id="647" idx="0"/>
                </p:cNvCxnSpPr>
                <p:nvPr/>
              </p:nvCxnSpPr>
              <p:spPr>
                <a:xfrm rot="16200000" flipH="1">
                  <a:off x="5448300" y="2705100"/>
                  <a:ext cx="228600" cy="1524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a:stCxn id="645" idx="4"/>
                  <a:endCxn id="639" idx="0"/>
                </p:cNvCxnSpPr>
                <p:nvPr/>
              </p:nvCxnSpPr>
              <p:spPr>
                <a:xfrm rot="5400000">
                  <a:off x="6436716" y="2596156"/>
                  <a:ext cx="263528" cy="3353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p:cNvCxnSpPr>
                  <a:stCxn id="645" idx="4"/>
                  <a:endCxn id="648" idx="1"/>
                </p:cNvCxnSpPr>
                <p:nvPr/>
              </p:nvCxnSpPr>
              <p:spPr>
                <a:xfrm rot="16200000" flipH="1">
                  <a:off x="6887937" y="2480294"/>
                  <a:ext cx="109678" cy="41323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p:cNvCxnSpPr>
                  <a:stCxn id="639" idx="7"/>
                  <a:endCxn id="648" idx="2"/>
                </p:cNvCxnSpPr>
                <p:nvPr/>
              </p:nvCxnSpPr>
              <p:spPr>
                <a:xfrm rot="5400000" flipH="1" flipV="1">
                  <a:off x="6758986" y="2572149"/>
                  <a:ext cx="95346" cy="5961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a:stCxn id="656" idx="6"/>
                  <a:endCxn id="657" idx="3"/>
                </p:cNvCxnSpPr>
                <p:nvPr/>
              </p:nvCxnSpPr>
              <p:spPr>
                <a:xfrm>
                  <a:off x="5325572" y="3165472"/>
                  <a:ext cx="1424665" cy="12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2" name="Group 223"/>
                <p:cNvGrpSpPr/>
                <p:nvPr/>
              </p:nvGrpSpPr>
              <p:grpSpPr>
                <a:xfrm>
                  <a:off x="2936787" y="2479672"/>
                  <a:ext cx="5514762" cy="796928"/>
                  <a:chOff x="2936787" y="2479672"/>
                  <a:chExt cx="5514762" cy="796928"/>
                </a:xfrm>
              </p:grpSpPr>
              <p:grpSp>
                <p:nvGrpSpPr>
                  <p:cNvPr id="263" name="Group 222"/>
                  <p:cNvGrpSpPr/>
                  <p:nvPr/>
                </p:nvGrpSpPr>
                <p:grpSpPr>
                  <a:xfrm>
                    <a:off x="2936787" y="2479672"/>
                    <a:ext cx="5514762" cy="796928"/>
                    <a:chOff x="2936787" y="2479672"/>
                    <a:chExt cx="5514762" cy="796928"/>
                  </a:xfrm>
                </p:grpSpPr>
                <p:grpSp>
                  <p:nvGrpSpPr>
                    <p:cNvPr id="269" name="Group 154"/>
                    <p:cNvGrpSpPr/>
                    <p:nvPr/>
                  </p:nvGrpSpPr>
                  <p:grpSpPr>
                    <a:xfrm>
                      <a:off x="2936787" y="2479672"/>
                      <a:ext cx="5514762" cy="762000"/>
                      <a:chOff x="1946187" y="1489072"/>
                      <a:chExt cx="5514762" cy="762000"/>
                    </a:xfrm>
                  </p:grpSpPr>
                  <p:sp>
                    <p:nvSpPr>
                      <p:cNvPr id="650" name="Oval 649"/>
                      <p:cNvSpPr/>
                      <p:nvPr/>
                    </p:nvSpPr>
                    <p:spPr>
                      <a:xfrm>
                        <a:off x="1946187"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32766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a:off x="3733800" y="15240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p:nvPr/>
                    </p:nvSpPr>
                    <p:spPr>
                      <a:xfrm>
                        <a:off x="2095043"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a:off x="4800600" y="17526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a:off x="6263012"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Oval 655"/>
                      <p:cNvSpPr/>
                      <p:nvPr/>
                    </p:nvSpPr>
                    <p:spPr>
                      <a:xfrm>
                        <a:off x="4030171"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Oval 656"/>
                      <p:cNvSpPr/>
                      <p:nvPr/>
                    </p:nvSpPr>
                    <p:spPr>
                      <a:xfrm>
                        <a:off x="57150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Oval 657"/>
                      <p:cNvSpPr/>
                      <p:nvPr/>
                    </p:nvSpPr>
                    <p:spPr>
                      <a:xfrm>
                        <a:off x="7156149" y="19462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9" name="Straight Connector 658"/>
                      <p:cNvCxnSpPr>
                        <a:stCxn id="653" idx="0"/>
                        <a:endCxn id="650" idx="3"/>
                      </p:cNvCxnSpPr>
                      <p:nvPr/>
                    </p:nvCxnSpPr>
                    <p:spPr>
                      <a:xfrm rot="16200000" flipV="1">
                        <a:off x="1879375" y="1730603"/>
                        <a:ext cx="479518" cy="25661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p:cNvCxnSpPr>
                        <a:stCxn id="653" idx="5"/>
                        <a:endCxn id="651" idx="3"/>
                      </p:cNvCxnSpPr>
                      <p:nvPr/>
                    </p:nvCxnSpPr>
                    <p:spPr>
                      <a:xfrm rot="5400000" flipH="1" flipV="1">
                        <a:off x="2817585" y="1725103"/>
                        <a:ext cx="41272" cy="966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p:cNvCxnSpPr>
                        <a:stCxn id="652" idx="2"/>
                        <a:endCxn id="650" idx="6"/>
                      </p:cNvCxnSpPr>
                      <p:nvPr/>
                    </p:nvCxnSpPr>
                    <p:spPr>
                      <a:xfrm rot="10800000">
                        <a:off x="2250988" y="1565272"/>
                        <a:ext cx="14828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a:stCxn id="638" idx="0"/>
                        <a:endCxn id="642" idx="4"/>
                      </p:cNvCxnSpPr>
                      <p:nvPr/>
                    </p:nvCxnSpPr>
                    <p:spPr>
                      <a:xfrm rot="16200000" flipV="1">
                        <a:off x="2952738" y="1680458"/>
                        <a:ext cx="152400" cy="744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p:cNvCxnSpPr>
                        <a:stCxn id="656" idx="0"/>
                        <a:endCxn id="652" idx="4"/>
                      </p:cNvCxnSpPr>
                      <p:nvPr/>
                    </p:nvCxnSpPr>
                    <p:spPr>
                      <a:xfrm rot="16200000" flipV="1">
                        <a:off x="3823251" y="1739350"/>
                        <a:ext cx="422272" cy="29637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a:stCxn id="651" idx="6"/>
                        <a:endCxn id="656" idx="3"/>
                      </p:cNvCxnSpPr>
                      <p:nvPr/>
                    </p:nvCxnSpPr>
                    <p:spPr>
                      <a:xfrm>
                        <a:off x="3581400" y="2133600"/>
                        <a:ext cx="493409" cy="9515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a:stCxn id="656" idx="7"/>
                        <a:endCxn id="654" idx="3"/>
                      </p:cNvCxnSpPr>
                      <p:nvPr/>
                    </p:nvCxnSpPr>
                    <p:spPr>
                      <a:xfrm rot="5400000" flipH="1" flipV="1">
                        <a:off x="4448632" y="1724385"/>
                        <a:ext cx="238308" cy="55490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p:cNvCxnSpPr>
                        <a:stCxn id="657" idx="2"/>
                        <a:endCxn id="654" idx="6"/>
                      </p:cNvCxnSpPr>
                      <p:nvPr/>
                    </p:nvCxnSpPr>
                    <p:spPr>
                      <a:xfrm rot="10800000">
                        <a:off x="5105400" y="1828800"/>
                        <a:ext cx="609600" cy="30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p:cNvCxnSpPr>
                        <a:stCxn id="652" idx="6"/>
                        <a:endCxn id="655" idx="2"/>
                      </p:cNvCxnSpPr>
                      <p:nvPr/>
                    </p:nvCxnSpPr>
                    <p:spPr>
                      <a:xfrm flipV="1">
                        <a:off x="4038600" y="1565272"/>
                        <a:ext cx="22244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p:cNvCxnSpPr>
                        <a:stCxn id="657" idx="6"/>
                        <a:endCxn id="655" idx="4"/>
                      </p:cNvCxnSpPr>
                      <p:nvPr/>
                    </p:nvCxnSpPr>
                    <p:spPr>
                      <a:xfrm flipV="1">
                        <a:off x="6019800" y="1641472"/>
                        <a:ext cx="395612" cy="4921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a:stCxn id="655" idx="5"/>
                        <a:endCxn id="658" idx="3"/>
                      </p:cNvCxnSpPr>
                      <p:nvPr/>
                    </p:nvCxnSpPr>
                    <p:spPr>
                      <a:xfrm rot="16200000" flipH="1">
                        <a:off x="6633379" y="1508948"/>
                        <a:ext cx="457200" cy="677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p:cNvCxnSpPr>
                        <a:stCxn id="657" idx="6"/>
                        <a:endCxn id="658" idx="3"/>
                      </p:cNvCxnSpPr>
                      <p:nvPr/>
                    </p:nvCxnSpPr>
                    <p:spPr>
                      <a:xfrm flipV="1">
                        <a:off x="6019800" y="2076354"/>
                        <a:ext cx="1180985" cy="572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38" name="Oval 637"/>
                    <p:cNvSpPr/>
                    <p:nvPr/>
                  </p:nvSpPr>
                  <p:spPr>
                    <a:xfrm>
                      <a:off x="3904351"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a:off x="6248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29367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Oval 640"/>
                    <p:cNvSpPr/>
                    <p:nvPr/>
                  </p:nvSpPr>
                  <p:spPr>
                    <a:xfrm>
                      <a:off x="3657600" y="31242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382992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p:cNvSpPr/>
                    <p:nvPr/>
                  </p:nvSpPr>
                  <p:spPr>
                    <a:xfrm>
                      <a:off x="47974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p:cNvSpPr/>
                    <p:nvPr/>
                  </p:nvSpPr>
                  <p:spPr>
                    <a:xfrm>
                      <a:off x="5334000" y="2514600"/>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p:cNvSpPr/>
                    <p:nvPr/>
                  </p:nvSpPr>
                  <p:spPr>
                    <a:xfrm>
                      <a:off x="6583759"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p:nvPr/>
                  </p:nvSpPr>
                  <p:spPr>
                    <a:xfrm>
                      <a:off x="606276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p:cNvSpPr/>
                    <p:nvPr/>
                  </p:nvSpPr>
                  <p:spPr>
                    <a:xfrm>
                      <a:off x="5486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p:cNvSpPr/>
                    <p:nvPr/>
                  </p:nvSpPr>
                  <p:spPr>
                    <a:xfrm>
                      <a:off x="7104756" y="2708272"/>
                      <a:ext cx="304800" cy="2286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7700180" y="2784472"/>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32" name="Straight Connector 631"/>
                  <p:cNvCxnSpPr>
                    <a:stCxn id="640" idx="6"/>
                    <a:endCxn id="638" idx="2"/>
                  </p:cNvCxnSpPr>
                  <p:nvPr/>
                </p:nvCxnSpPr>
                <p:spPr>
                  <a:xfrm>
                    <a:off x="3241587" y="2860672"/>
                    <a:ext cx="6627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p:cNvCxnSpPr>
                    <a:stCxn id="640" idx="5"/>
                    <a:endCxn id="641" idx="1"/>
                  </p:cNvCxnSpPr>
                  <p:nvPr/>
                </p:nvCxnSpPr>
                <p:spPr>
                  <a:xfrm rot="16200000" flipH="1">
                    <a:off x="3333611" y="2777892"/>
                    <a:ext cx="231964" cy="5052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p:cNvCxnSpPr>
                    <a:stCxn id="641" idx="7"/>
                    <a:endCxn id="638" idx="4"/>
                  </p:cNvCxnSpPr>
                  <p:nvPr/>
                </p:nvCxnSpPr>
                <p:spPr>
                  <a:xfrm rot="5400000" flipH="1" flipV="1">
                    <a:off x="3882434" y="2972201"/>
                    <a:ext cx="209646" cy="13898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5" name="Straight Connector 634"/>
                  <p:cNvCxnSpPr>
                    <a:stCxn id="638" idx="6"/>
                    <a:endCxn id="643" idx="3"/>
                  </p:cNvCxnSpPr>
                  <p:nvPr/>
                </p:nvCxnSpPr>
                <p:spPr>
                  <a:xfrm>
                    <a:off x="4209151" y="2860672"/>
                    <a:ext cx="632973" cy="5388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6" name="Straight Connector 635"/>
                  <p:cNvCxnSpPr>
                    <a:stCxn id="651" idx="6"/>
                    <a:endCxn id="643" idx="3"/>
                  </p:cNvCxnSpPr>
                  <p:nvPr/>
                </p:nvCxnSpPr>
                <p:spPr>
                  <a:xfrm flipV="1">
                    <a:off x="4572000" y="2914554"/>
                    <a:ext cx="270125" cy="2096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grpSp>
        <p:nvGrpSpPr>
          <p:cNvPr id="303" name="Group 670"/>
          <p:cNvGrpSpPr/>
          <p:nvPr/>
        </p:nvGrpSpPr>
        <p:grpSpPr>
          <a:xfrm>
            <a:off x="716280" y="2209800"/>
            <a:ext cx="426720" cy="381000"/>
            <a:chOff x="6553200" y="1371600"/>
            <a:chExt cx="1066800" cy="914400"/>
          </a:xfrm>
        </p:grpSpPr>
        <p:sp>
          <p:nvSpPr>
            <p:cNvPr id="674" name="Rounded Rectangle 673"/>
            <p:cNvSpPr/>
            <p:nvPr/>
          </p:nvSpPr>
          <p:spPr>
            <a:xfrm>
              <a:off x="7391400" y="1371600"/>
              <a:ext cx="228600"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500" dirty="0"/>
            </a:p>
          </p:txBody>
        </p:sp>
        <p:grpSp>
          <p:nvGrpSpPr>
            <p:cNvPr id="304" name="Group 225"/>
            <p:cNvGrpSpPr/>
            <p:nvPr/>
          </p:nvGrpSpPr>
          <p:grpSpPr>
            <a:xfrm>
              <a:off x="6553200" y="1447800"/>
              <a:ext cx="1066800" cy="838200"/>
              <a:chOff x="1470005" y="1226899"/>
              <a:chExt cx="6401203" cy="2485516"/>
            </a:xfrm>
          </p:grpSpPr>
          <p:sp>
            <p:nvSpPr>
              <p:cNvPr id="677" name="Rectangle 676"/>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5" name="Group 224"/>
              <p:cNvGrpSpPr/>
              <p:nvPr/>
            </p:nvGrpSpPr>
            <p:grpSpPr>
              <a:xfrm>
                <a:off x="1991001" y="2065099"/>
                <a:ext cx="5514762" cy="796928"/>
                <a:chOff x="2936787" y="2479672"/>
                <a:chExt cx="5514762" cy="796928"/>
              </a:xfrm>
            </p:grpSpPr>
            <p:cxnSp>
              <p:nvCxnSpPr>
                <p:cNvPr id="679" name="Straight Connector 678"/>
                <p:cNvCxnSpPr>
                  <a:stCxn id="699" idx="4"/>
                  <a:endCxn id="698" idx="6"/>
                </p:cNvCxnSpPr>
                <p:nvPr/>
              </p:nvCxnSpPr>
              <p:spPr>
                <a:xfrm rot="5400000">
                  <a:off x="5197508" y="2571780"/>
                  <a:ext cx="193672" cy="3841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p:cNvCxnSpPr>
                  <a:stCxn id="699" idx="4"/>
                  <a:endCxn id="702" idx="0"/>
                </p:cNvCxnSpPr>
                <p:nvPr/>
              </p:nvCxnSpPr>
              <p:spPr>
                <a:xfrm rot="16200000" flipH="1">
                  <a:off x="5448300" y="2705100"/>
                  <a:ext cx="228600" cy="1524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1" name="Straight Connector 680"/>
                <p:cNvCxnSpPr>
                  <a:stCxn id="700" idx="4"/>
                  <a:endCxn id="694" idx="0"/>
                </p:cNvCxnSpPr>
                <p:nvPr/>
              </p:nvCxnSpPr>
              <p:spPr>
                <a:xfrm rot="5400000">
                  <a:off x="6436716" y="2596156"/>
                  <a:ext cx="263528" cy="3353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p:cNvCxnSpPr>
                  <a:stCxn id="700" idx="4"/>
                  <a:endCxn id="703" idx="1"/>
                </p:cNvCxnSpPr>
                <p:nvPr/>
              </p:nvCxnSpPr>
              <p:spPr>
                <a:xfrm rot="16200000" flipH="1">
                  <a:off x="6887937" y="2480294"/>
                  <a:ext cx="109678" cy="41323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a:stCxn id="694" idx="7"/>
                  <a:endCxn id="703" idx="2"/>
                </p:cNvCxnSpPr>
                <p:nvPr/>
              </p:nvCxnSpPr>
              <p:spPr>
                <a:xfrm rot="5400000" flipH="1" flipV="1">
                  <a:off x="6758986" y="2572149"/>
                  <a:ext cx="95346" cy="5961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a:stCxn id="711" idx="6"/>
                  <a:endCxn id="712" idx="3"/>
                </p:cNvCxnSpPr>
                <p:nvPr/>
              </p:nvCxnSpPr>
              <p:spPr>
                <a:xfrm>
                  <a:off x="5325572" y="3165472"/>
                  <a:ext cx="1424665" cy="12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06" name="Group 223"/>
                <p:cNvGrpSpPr/>
                <p:nvPr/>
              </p:nvGrpSpPr>
              <p:grpSpPr>
                <a:xfrm>
                  <a:off x="2936787" y="2479672"/>
                  <a:ext cx="5514762" cy="796928"/>
                  <a:chOff x="2936787" y="2479672"/>
                  <a:chExt cx="5514762" cy="796928"/>
                </a:xfrm>
              </p:grpSpPr>
              <p:grpSp>
                <p:nvGrpSpPr>
                  <p:cNvPr id="308" name="Group 222"/>
                  <p:cNvGrpSpPr/>
                  <p:nvPr/>
                </p:nvGrpSpPr>
                <p:grpSpPr>
                  <a:xfrm>
                    <a:off x="2936787" y="2479672"/>
                    <a:ext cx="5514762" cy="796928"/>
                    <a:chOff x="2936787" y="2479672"/>
                    <a:chExt cx="5514762" cy="796928"/>
                  </a:xfrm>
                </p:grpSpPr>
                <p:grpSp>
                  <p:nvGrpSpPr>
                    <p:cNvPr id="309" name="Group 154"/>
                    <p:cNvGrpSpPr/>
                    <p:nvPr/>
                  </p:nvGrpSpPr>
                  <p:grpSpPr>
                    <a:xfrm>
                      <a:off x="2936787" y="2479672"/>
                      <a:ext cx="5514762" cy="762000"/>
                      <a:chOff x="1946187" y="1489072"/>
                      <a:chExt cx="5514762" cy="762000"/>
                    </a:xfrm>
                  </p:grpSpPr>
                  <p:sp>
                    <p:nvSpPr>
                      <p:cNvPr id="705" name="Oval 704"/>
                      <p:cNvSpPr/>
                      <p:nvPr/>
                    </p:nvSpPr>
                    <p:spPr>
                      <a:xfrm>
                        <a:off x="1946187"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Oval 705"/>
                      <p:cNvSpPr/>
                      <p:nvPr/>
                    </p:nvSpPr>
                    <p:spPr>
                      <a:xfrm>
                        <a:off x="32766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706"/>
                      <p:cNvSpPr/>
                      <p:nvPr/>
                    </p:nvSpPr>
                    <p:spPr>
                      <a:xfrm>
                        <a:off x="3733800" y="15240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p:nvPr/>
                    </p:nvSpPr>
                    <p:spPr>
                      <a:xfrm>
                        <a:off x="2095043"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4800600" y="17526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p:nvPr/>
                    </p:nvSpPr>
                    <p:spPr>
                      <a:xfrm>
                        <a:off x="6263012"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710"/>
                      <p:cNvSpPr/>
                      <p:nvPr/>
                    </p:nvSpPr>
                    <p:spPr>
                      <a:xfrm>
                        <a:off x="4030171"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Oval 711"/>
                      <p:cNvSpPr/>
                      <p:nvPr/>
                    </p:nvSpPr>
                    <p:spPr>
                      <a:xfrm>
                        <a:off x="57150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Oval 712"/>
                      <p:cNvSpPr/>
                      <p:nvPr/>
                    </p:nvSpPr>
                    <p:spPr>
                      <a:xfrm>
                        <a:off x="7156149" y="19462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4" name="Straight Connector 713"/>
                      <p:cNvCxnSpPr>
                        <a:stCxn id="708" idx="0"/>
                        <a:endCxn id="705" idx="3"/>
                      </p:cNvCxnSpPr>
                      <p:nvPr/>
                    </p:nvCxnSpPr>
                    <p:spPr>
                      <a:xfrm rot="16200000" flipV="1">
                        <a:off x="1879375" y="1730603"/>
                        <a:ext cx="479518" cy="25661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5" name="Straight Connector 714"/>
                      <p:cNvCxnSpPr>
                        <a:stCxn id="708" idx="5"/>
                        <a:endCxn id="706" idx="3"/>
                      </p:cNvCxnSpPr>
                      <p:nvPr/>
                    </p:nvCxnSpPr>
                    <p:spPr>
                      <a:xfrm rot="5400000" flipH="1" flipV="1">
                        <a:off x="2817585" y="1725103"/>
                        <a:ext cx="41272" cy="966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6" name="Straight Connector 715"/>
                      <p:cNvCxnSpPr>
                        <a:stCxn id="707" idx="2"/>
                        <a:endCxn id="705" idx="6"/>
                      </p:cNvCxnSpPr>
                      <p:nvPr/>
                    </p:nvCxnSpPr>
                    <p:spPr>
                      <a:xfrm rot="10800000">
                        <a:off x="2250988" y="1565272"/>
                        <a:ext cx="14828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7" name="Straight Connector 716"/>
                      <p:cNvCxnSpPr>
                        <a:stCxn id="693" idx="0"/>
                        <a:endCxn id="697" idx="4"/>
                      </p:cNvCxnSpPr>
                      <p:nvPr/>
                    </p:nvCxnSpPr>
                    <p:spPr>
                      <a:xfrm rot="16200000" flipV="1">
                        <a:off x="2952738" y="1680458"/>
                        <a:ext cx="152400" cy="744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8" name="Straight Connector 717"/>
                      <p:cNvCxnSpPr>
                        <a:stCxn id="711" idx="0"/>
                        <a:endCxn id="707" idx="4"/>
                      </p:cNvCxnSpPr>
                      <p:nvPr/>
                    </p:nvCxnSpPr>
                    <p:spPr>
                      <a:xfrm rot="16200000" flipV="1">
                        <a:off x="3823251" y="1739350"/>
                        <a:ext cx="422272" cy="29637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9" name="Straight Connector 718"/>
                      <p:cNvCxnSpPr>
                        <a:stCxn id="706" idx="6"/>
                        <a:endCxn id="711" idx="3"/>
                      </p:cNvCxnSpPr>
                      <p:nvPr/>
                    </p:nvCxnSpPr>
                    <p:spPr>
                      <a:xfrm>
                        <a:off x="3581400" y="2133600"/>
                        <a:ext cx="493409" cy="9515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0" name="Straight Connector 719"/>
                      <p:cNvCxnSpPr>
                        <a:stCxn id="711" idx="7"/>
                        <a:endCxn id="709" idx="3"/>
                      </p:cNvCxnSpPr>
                      <p:nvPr/>
                    </p:nvCxnSpPr>
                    <p:spPr>
                      <a:xfrm rot="5400000" flipH="1" flipV="1">
                        <a:off x="4448632" y="1724385"/>
                        <a:ext cx="238308" cy="55490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1" name="Straight Connector 720"/>
                      <p:cNvCxnSpPr>
                        <a:stCxn id="712" idx="2"/>
                        <a:endCxn id="709" idx="6"/>
                      </p:cNvCxnSpPr>
                      <p:nvPr/>
                    </p:nvCxnSpPr>
                    <p:spPr>
                      <a:xfrm rot="10800000">
                        <a:off x="5105400" y="1828800"/>
                        <a:ext cx="609600" cy="30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p:cNvCxnSpPr>
                        <a:stCxn id="707" idx="6"/>
                        <a:endCxn id="710" idx="2"/>
                      </p:cNvCxnSpPr>
                      <p:nvPr/>
                    </p:nvCxnSpPr>
                    <p:spPr>
                      <a:xfrm flipV="1">
                        <a:off x="4038600" y="1565272"/>
                        <a:ext cx="22244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p:cNvCxnSpPr>
                        <a:stCxn id="712" idx="6"/>
                        <a:endCxn id="710" idx="4"/>
                      </p:cNvCxnSpPr>
                      <p:nvPr/>
                    </p:nvCxnSpPr>
                    <p:spPr>
                      <a:xfrm flipV="1">
                        <a:off x="6019800" y="1641472"/>
                        <a:ext cx="395612" cy="4921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p:cNvCxnSpPr>
                        <a:stCxn id="710" idx="5"/>
                        <a:endCxn id="713" idx="3"/>
                      </p:cNvCxnSpPr>
                      <p:nvPr/>
                    </p:nvCxnSpPr>
                    <p:spPr>
                      <a:xfrm rot="16200000" flipH="1">
                        <a:off x="6633379" y="1508948"/>
                        <a:ext cx="457200" cy="677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p:cNvCxnSpPr>
                        <a:stCxn id="712" idx="6"/>
                        <a:endCxn id="713" idx="3"/>
                      </p:cNvCxnSpPr>
                      <p:nvPr/>
                    </p:nvCxnSpPr>
                    <p:spPr>
                      <a:xfrm flipV="1">
                        <a:off x="6019800" y="2076354"/>
                        <a:ext cx="1180985" cy="572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93" name="Oval 692"/>
                    <p:cNvSpPr/>
                    <p:nvPr/>
                  </p:nvSpPr>
                  <p:spPr>
                    <a:xfrm>
                      <a:off x="3904351"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Oval 693"/>
                    <p:cNvSpPr/>
                    <p:nvPr/>
                  </p:nvSpPr>
                  <p:spPr>
                    <a:xfrm>
                      <a:off x="6248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a:off x="29367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p:nvPr/>
                  </p:nvSpPr>
                  <p:spPr>
                    <a:xfrm>
                      <a:off x="3657600" y="31242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p:nvPr/>
                  </p:nvSpPr>
                  <p:spPr>
                    <a:xfrm>
                      <a:off x="382992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a:off x="47974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698"/>
                    <p:cNvSpPr/>
                    <p:nvPr/>
                  </p:nvSpPr>
                  <p:spPr>
                    <a:xfrm>
                      <a:off x="5334000" y="2514600"/>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6583759"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Oval 700"/>
                    <p:cNvSpPr/>
                    <p:nvPr/>
                  </p:nvSpPr>
                  <p:spPr>
                    <a:xfrm>
                      <a:off x="606276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a:off x="5486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p:cNvSpPr/>
                    <p:nvPr/>
                  </p:nvSpPr>
                  <p:spPr>
                    <a:xfrm>
                      <a:off x="7104756" y="2708272"/>
                      <a:ext cx="304800" cy="2286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p:cNvSpPr/>
                    <p:nvPr/>
                  </p:nvSpPr>
                  <p:spPr>
                    <a:xfrm>
                      <a:off x="7700180" y="2784472"/>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87" name="Straight Connector 686"/>
                  <p:cNvCxnSpPr>
                    <a:stCxn id="695" idx="6"/>
                    <a:endCxn id="693" idx="2"/>
                  </p:cNvCxnSpPr>
                  <p:nvPr/>
                </p:nvCxnSpPr>
                <p:spPr>
                  <a:xfrm>
                    <a:off x="3241587" y="2860672"/>
                    <a:ext cx="6627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a:stCxn id="695" idx="5"/>
                    <a:endCxn id="696" idx="1"/>
                  </p:cNvCxnSpPr>
                  <p:nvPr/>
                </p:nvCxnSpPr>
                <p:spPr>
                  <a:xfrm rot="16200000" flipH="1">
                    <a:off x="3333611" y="2777892"/>
                    <a:ext cx="231964" cy="5052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p:cNvCxnSpPr>
                    <a:stCxn id="696" idx="7"/>
                    <a:endCxn id="693" idx="4"/>
                  </p:cNvCxnSpPr>
                  <p:nvPr/>
                </p:nvCxnSpPr>
                <p:spPr>
                  <a:xfrm rot="5400000" flipH="1" flipV="1">
                    <a:off x="3882434" y="2972201"/>
                    <a:ext cx="209646" cy="13898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0" name="Straight Connector 689"/>
                  <p:cNvCxnSpPr>
                    <a:stCxn id="693" idx="6"/>
                    <a:endCxn id="698" idx="3"/>
                  </p:cNvCxnSpPr>
                  <p:nvPr/>
                </p:nvCxnSpPr>
                <p:spPr>
                  <a:xfrm>
                    <a:off x="4209151" y="2860672"/>
                    <a:ext cx="632973" cy="5388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p:cNvCxnSpPr>
                    <a:stCxn id="706" idx="6"/>
                    <a:endCxn id="698" idx="3"/>
                  </p:cNvCxnSpPr>
                  <p:nvPr/>
                </p:nvCxnSpPr>
                <p:spPr>
                  <a:xfrm flipV="1">
                    <a:off x="4572000" y="2914554"/>
                    <a:ext cx="270125" cy="2096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49"/>
                                        </p:tgtEl>
                                      </p:cBhvr>
                                    </p:animEffect>
                                    <p:set>
                                      <p:cBhvr>
                                        <p:cTn id="12" dur="1" fill="hold">
                                          <p:stCondLst>
                                            <p:cond delay="1999"/>
                                          </p:stCondLst>
                                        </p:cTn>
                                        <p:tgtEl>
                                          <p:spTgt spid="149"/>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2000"/>
                                        <p:tgtEl>
                                          <p:spTgt spid="128"/>
                                        </p:tgtEl>
                                      </p:cBhvr>
                                    </p:animEffect>
                                    <p:set>
                                      <p:cBhvr>
                                        <p:cTn id="15" dur="1" fill="hold">
                                          <p:stCondLst>
                                            <p:cond delay="1999"/>
                                          </p:stCondLst>
                                        </p:cTn>
                                        <p:tgtEl>
                                          <p:spTgt spid="128"/>
                                        </p:tgtEl>
                                        <p:attrNameLst>
                                          <p:attrName>style.visibility</p:attrName>
                                        </p:attrNameLst>
                                      </p:cBhvr>
                                      <p:to>
                                        <p:strVal val="hidden"/>
                                      </p:to>
                                    </p:set>
                                  </p:childTnLst>
                                </p:cTn>
                              </p:par>
                            </p:childTnLst>
                          </p:cTn>
                        </p:par>
                        <p:par>
                          <p:cTn id="16" fill="hold">
                            <p:stCondLst>
                              <p:cond delay="2000"/>
                            </p:stCondLst>
                            <p:childTnLst>
                              <p:par>
                                <p:cTn id="17" presetID="1" presetClass="exit" presetSubtype="0" fill="hold" grpId="0" nodeType="afterEffect">
                                  <p:stCondLst>
                                    <p:cond delay="0"/>
                                  </p:stCondLst>
                                  <p:childTnLst>
                                    <p:set>
                                      <p:cBhvr>
                                        <p:cTn id="18" dur="1" fill="hold">
                                          <p:stCondLst>
                                            <p:cond delay="0"/>
                                          </p:stCondLst>
                                        </p:cTn>
                                        <p:tgtEl>
                                          <p:spTgt spid="14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42"/>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43"/>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08"/>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23"/>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16"/>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14"/>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15"/>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44"/>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10"/>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45"/>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46"/>
                                        </p:tgtEl>
                                        <p:attrNameLst>
                                          <p:attrName>style.visibility</p:attrName>
                                        </p:attrNameLst>
                                      </p:cBhvr>
                                      <p:to>
                                        <p:strVal val="hidden"/>
                                      </p:to>
                                    </p:set>
                                  </p:childTnLst>
                                </p:cTn>
                              </p:par>
                              <p:par>
                                <p:cTn id="41" presetID="0" presetClass="path" presetSubtype="0" accel="50000" decel="50000" fill="hold" grpId="0" nodeType="withEffect">
                                  <p:stCondLst>
                                    <p:cond delay="0"/>
                                  </p:stCondLst>
                                  <p:childTnLst>
                                    <p:animMotion origin="layout" path="M -5.55556E-7 1.85185E-6 L 0.2059 0.00046 " pathEditMode="relative" rAng="0" ptsTypes="AA">
                                      <p:cBhvr>
                                        <p:cTn id="42" dur="2000" fill="hold"/>
                                        <p:tgtEl>
                                          <p:spTgt spid="133"/>
                                        </p:tgtEl>
                                        <p:attrNameLst>
                                          <p:attrName>ppt_x</p:attrName>
                                          <p:attrName>ppt_y</p:attrName>
                                        </p:attrNameLst>
                                      </p:cBhvr>
                                      <p:rCtr x="103" y="0"/>
                                    </p:animMotion>
                                  </p:childTnLst>
                                  <p:subTnLst>
                                    <p:set>
                                      <p:cBhvr override="childStyle">
                                        <p:cTn dur="1" fill="hold" display="0" masterRel="sameClick" afterEffect="1">
                                          <p:stCondLst>
                                            <p:cond evt="end" delay="0">
                                              <p:tn val="41"/>
                                            </p:cond>
                                          </p:stCondLst>
                                        </p:cTn>
                                        <p:tgtEl>
                                          <p:spTgt spid="133"/>
                                        </p:tgtEl>
                                        <p:attrNameLst>
                                          <p:attrName>style.visibility</p:attrName>
                                        </p:attrNameLst>
                                      </p:cBhvr>
                                      <p:to>
                                        <p:strVal val="hidden"/>
                                      </p:to>
                                    </p:set>
                                  </p:subTnLst>
                                </p:cTn>
                              </p:par>
                              <p:par>
                                <p:cTn id="43" presetID="0" presetClass="path" presetSubtype="0" accel="50000" decel="50000" fill="hold" grpId="0" nodeType="withEffect">
                                  <p:stCondLst>
                                    <p:cond delay="0"/>
                                  </p:stCondLst>
                                  <p:childTnLst>
                                    <p:animMotion origin="layout" path="M 0 0 L 0.275 0 " pathEditMode="relative" ptsTypes="AA">
                                      <p:cBhvr>
                                        <p:cTn id="44" dur="2000" fill="hold"/>
                                        <p:tgtEl>
                                          <p:spTgt spid="121"/>
                                        </p:tgtEl>
                                        <p:attrNameLst>
                                          <p:attrName>ppt_x</p:attrName>
                                          <p:attrName>ppt_y</p:attrName>
                                        </p:attrNameLst>
                                      </p:cBhvr>
                                    </p:animMotion>
                                  </p:childTnLst>
                                  <p:subTnLst>
                                    <p:set>
                                      <p:cBhvr override="childStyle">
                                        <p:cTn dur="1" fill="hold" display="0" masterRel="sameClick" afterEffect="1">
                                          <p:stCondLst>
                                            <p:cond evt="end" delay="0">
                                              <p:tn val="43"/>
                                            </p:cond>
                                          </p:stCondLst>
                                        </p:cTn>
                                        <p:tgtEl>
                                          <p:spTgt spid="121"/>
                                        </p:tgtEl>
                                        <p:attrNameLst>
                                          <p:attrName>style.visibility</p:attrName>
                                        </p:attrNameLst>
                                      </p:cBhvr>
                                      <p:to>
                                        <p:strVal val="hidden"/>
                                      </p:to>
                                    </p:set>
                                  </p:subTnLst>
                                </p:cTn>
                              </p:par>
                              <p:par>
                                <p:cTn id="45" presetID="0" presetClass="path" presetSubtype="0" accel="50000" decel="50000" fill="hold" grpId="0" nodeType="withEffect">
                                  <p:stCondLst>
                                    <p:cond delay="0"/>
                                  </p:stCondLst>
                                  <p:childTnLst>
                                    <p:animMotion origin="layout" path="M 0 0 L 0.275 0 " pathEditMode="relative" ptsTypes="AA">
                                      <p:cBhvr>
                                        <p:cTn id="46" dur="2000" fill="hold"/>
                                        <p:tgtEl>
                                          <p:spTgt spid="129"/>
                                        </p:tgtEl>
                                        <p:attrNameLst>
                                          <p:attrName>ppt_x</p:attrName>
                                          <p:attrName>ppt_y</p:attrName>
                                        </p:attrNameLst>
                                      </p:cBhvr>
                                    </p:animMotion>
                                  </p:childTnLst>
                                  <p:subTnLst>
                                    <p:set>
                                      <p:cBhvr override="childStyle">
                                        <p:cTn dur="1" fill="hold" display="0" masterRel="sameClick" afterEffect="1">
                                          <p:stCondLst>
                                            <p:cond evt="end" delay="0">
                                              <p:tn val="45"/>
                                            </p:cond>
                                          </p:stCondLst>
                                        </p:cTn>
                                        <p:tgtEl>
                                          <p:spTgt spid="129"/>
                                        </p:tgtEl>
                                        <p:attrNameLst>
                                          <p:attrName>style.visibility</p:attrName>
                                        </p:attrNameLst>
                                      </p:cBhvr>
                                      <p:to>
                                        <p:strVal val="hidden"/>
                                      </p:to>
                                    </p:set>
                                  </p:subTnLst>
                                </p:cTn>
                              </p:par>
                              <p:par>
                                <p:cTn id="47" presetID="0" presetClass="path" presetSubtype="0" accel="50000" decel="50000" fill="hold" grpId="0" nodeType="withEffect">
                                  <p:stCondLst>
                                    <p:cond delay="0"/>
                                  </p:stCondLst>
                                  <p:childTnLst>
                                    <p:animMotion origin="layout" path="M 3.88889E-6 -4.44444E-6 L 0.12743 0.00348 " pathEditMode="relative" rAng="0" ptsTypes="AA">
                                      <p:cBhvr>
                                        <p:cTn id="48" dur="2000" fill="hold"/>
                                        <p:tgtEl>
                                          <p:spTgt spid="132"/>
                                        </p:tgtEl>
                                        <p:attrNameLst>
                                          <p:attrName>ppt_x</p:attrName>
                                          <p:attrName>ppt_y</p:attrName>
                                        </p:attrNameLst>
                                      </p:cBhvr>
                                      <p:rCtr x="64" y="2"/>
                                    </p:animMotion>
                                  </p:childTnLst>
                                  <p:subTnLst>
                                    <p:set>
                                      <p:cBhvr override="childStyle">
                                        <p:cTn dur="1" fill="hold" display="0" masterRel="sameClick" afterEffect="1">
                                          <p:stCondLst>
                                            <p:cond evt="end" delay="0">
                                              <p:tn val="47"/>
                                            </p:cond>
                                          </p:stCondLst>
                                        </p:cTn>
                                        <p:tgtEl>
                                          <p:spTgt spid="132"/>
                                        </p:tgtEl>
                                        <p:attrNameLst>
                                          <p:attrName>style.visibility</p:attrName>
                                        </p:attrNameLst>
                                      </p:cBhvr>
                                      <p:to>
                                        <p:strVal val="hidden"/>
                                      </p:to>
                                    </p:set>
                                  </p:subTnLst>
                                </p:cTn>
                              </p:par>
                              <p:par>
                                <p:cTn id="49" presetID="0" presetClass="path" presetSubtype="0" accel="50000" decel="50000" fill="hold" grpId="0" nodeType="withEffect">
                                  <p:stCondLst>
                                    <p:cond delay="0"/>
                                  </p:stCondLst>
                                  <p:childTnLst>
                                    <p:animMotion origin="layout" path="M 0 0 L -0.15 0 " pathEditMode="relative" ptsTypes="AA">
                                      <p:cBhvr>
                                        <p:cTn id="50" dur="2000" fill="hold"/>
                                        <p:tgtEl>
                                          <p:spTgt spid="118"/>
                                        </p:tgtEl>
                                        <p:attrNameLst>
                                          <p:attrName>ppt_x</p:attrName>
                                          <p:attrName>ppt_y</p:attrName>
                                        </p:attrNameLst>
                                      </p:cBhvr>
                                    </p:animMotion>
                                  </p:childTnLst>
                                  <p:subTnLst>
                                    <p:set>
                                      <p:cBhvr override="childStyle">
                                        <p:cTn dur="1" fill="hold" display="0" masterRel="sameClick" afterEffect="1">
                                          <p:stCondLst>
                                            <p:cond evt="end" delay="0">
                                              <p:tn val="49"/>
                                            </p:cond>
                                          </p:stCondLst>
                                        </p:cTn>
                                        <p:tgtEl>
                                          <p:spTgt spid="118"/>
                                        </p:tgtEl>
                                        <p:attrNameLst>
                                          <p:attrName>style.visibility</p:attrName>
                                        </p:attrNameLst>
                                      </p:cBhvr>
                                      <p:to>
                                        <p:strVal val="hidden"/>
                                      </p:to>
                                    </p:set>
                                  </p:subTnLst>
                                </p:cTn>
                              </p:par>
                              <p:par>
                                <p:cTn id="51" presetID="0" presetClass="path" presetSubtype="0" accel="50000" decel="50000" fill="hold" grpId="0" nodeType="withEffect">
                                  <p:stCondLst>
                                    <p:cond delay="0"/>
                                  </p:stCondLst>
                                  <p:childTnLst>
                                    <p:animMotion origin="layout" path="M 0 0 L -0.15 0 " pathEditMode="relative" ptsTypes="AA">
                                      <p:cBhvr>
                                        <p:cTn id="52" dur="2000" fill="hold"/>
                                        <p:tgtEl>
                                          <p:spTgt spid="120"/>
                                        </p:tgtEl>
                                        <p:attrNameLst>
                                          <p:attrName>ppt_x</p:attrName>
                                          <p:attrName>ppt_y</p:attrName>
                                        </p:attrNameLst>
                                      </p:cBhvr>
                                    </p:animMotion>
                                  </p:childTnLst>
                                  <p:subTnLst>
                                    <p:set>
                                      <p:cBhvr override="childStyle">
                                        <p:cTn dur="1" fill="hold" display="0" masterRel="sameClick" afterEffect="1">
                                          <p:stCondLst>
                                            <p:cond evt="end" delay="0">
                                              <p:tn val="51"/>
                                            </p:cond>
                                          </p:stCondLst>
                                        </p:cTn>
                                        <p:tgtEl>
                                          <p:spTgt spid="120"/>
                                        </p:tgtEl>
                                        <p:attrNameLst>
                                          <p:attrName>style.visibility</p:attrName>
                                        </p:attrNameLst>
                                      </p:cBhvr>
                                      <p:to>
                                        <p:strVal val="hidden"/>
                                      </p:to>
                                    </p:set>
                                  </p:subTnLst>
                                </p:cTn>
                              </p:par>
                              <p:par>
                                <p:cTn id="53" presetID="0" presetClass="path" presetSubtype="0" accel="50000" decel="50000" fill="hold" grpId="0" nodeType="withEffect">
                                  <p:stCondLst>
                                    <p:cond delay="0"/>
                                  </p:stCondLst>
                                  <p:childTnLst>
                                    <p:animMotion origin="layout" path="M 0 0 L -0.15 0 " pathEditMode="relative" ptsTypes="AA">
                                      <p:cBhvr>
                                        <p:cTn id="54" dur="2000" fill="hold"/>
                                        <p:tgtEl>
                                          <p:spTgt spid="131"/>
                                        </p:tgtEl>
                                        <p:attrNameLst>
                                          <p:attrName>ppt_x</p:attrName>
                                          <p:attrName>ppt_y</p:attrName>
                                        </p:attrNameLst>
                                      </p:cBhvr>
                                    </p:animMotion>
                                  </p:childTnLst>
                                  <p:subTnLst>
                                    <p:set>
                                      <p:cBhvr override="childStyle">
                                        <p:cTn dur="1" fill="hold" display="0" masterRel="sameClick" afterEffect="1">
                                          <p:stCondLst>
                                            <p:cond evt="end" delay="0">
                                              <p:tn val="53"/>
                                            </p:cond>
                                          </p:stCondLst>
                                        </p:cTn>
                                        <p:tgtEl>
                                          <p:spTgt spid="131"/>
                                        </p:tgtEl>
                                        <p:attrNameLst>
                                          <p:attrName>style.visibility</p:attrName>
                                        </p:attrNameLst>
                                      </p:cBhvr>
                                      <p:to>
                                        <p:strVal val="hidden"/>
                                      </p:to>
                                    </p:set>
                                  </p:subTnLst>
                                </p:cTn>
                              </p:par>
                              <p:par>
                                <p:cTn id="55" presetID="0" presetClass="path" presetSubtype="0" accel="50000" decel="50000" fill="hold" grpId="0" nodeType="withEffect">
                                  <p:stCondLst>
                                    <p:cond delay="0"/>
                                  </p:stCondLst>
                                  <p:childTnLst>
                                    <p:animMotion origin="layout" path="M 0 0 L -0.15 0 " pathEditMode="relative" ptsTypes="AA">
                                      <p:cBhvr>
                                        <p:cTn id="56" dur="2000" fill="hold"/>
                                        <p:tgtEl>
                                          <p:spTgt spid="130"/>
                                        </p:tgtEl>
                                        <p:attrNameLst>
                                          <p:attrName>ppt_x</p:attrName>
                                          <p:attrName>ppt_y</p:attrName>
                                        </p:attrNameLst>
                                      </p:cBhvr>
                                    </p:animMotion>
                                  </p:childTnLst>
                                  <p:subTnLst>
                                    <p:set>
                                      <p:cBhvr override="childStyle">
                                        <p:cTn dur="1" fill="hold" display="0" masterRel="sameClick" afterEffect="1">
                                          <p:stCondLst>
                                            <p:cond evt="end" delay="0">
                                              <p:tn val="55"/>
                                            </p:cond>
                                          </p:stCondLst>
                                        </p:cTn>
                                        <p:tgtEl>
                                          <p:spTgt spid="130"/>
                                        </p:tgtEl>
                                        <p:attrNameLst>
                                          <p:attrName>style.visibility</p:attrName>
                                        </p:attrNameLst>
                                      </p:cBhvr>
                                      <p:to>
                                        <p:strVal val="hidden"/>
                                      </p:to>
                                    </p:set>
                                  </p:subTnLst>
                                </p:cTn>
                              </p:par>
                              <p:par>
                                <p:cTn id="57" presetID="0" presetClass="path" presetSubtype="0" accel="50000" decel="50000" fill="hold" grpId="0" nodeType="withEffect">
                                  <p:stCondLst>
                                    <p:cond delay="0"/>
                                  </p:stCondLst>
                                  <p:childTnLst>
                                    <p:animMotion origin="layout" path="M 0 0 L -0.15 0 " pathEditMode="relative" ptsTypes="AA">
                                      <p:cBhvr>
                                        <p:cTn id="58" dur="2000" fill="hold"/>
                                        <p:tgtEl>
                                          <p:spTgt spid="122"/>
                                        </p:tgtEl>
                                        <p:attrNameLst>
                                          <p:attrName>ppt_x</p:attrName>
                                          <p:attrName>ppt_y</p:attrName>
                                        </p:attrNameLst>
                                      </p:cBhvr>
                                    </p:animMotion>
                                  </p:childTnLst>
                                  <p:subTnLst>
                                    <p:set>
                                      <p:cBhvr override="childStyle">
                                        <p:cTn dur="1" fill="hold" display="0" masterRel="sameClick" afterEffect="1">
                                          <p:stCondLst>
                                            <p:cond evt="end" delay="0">
                                              <p:tn val="57"/>
                                            </p:cond>
                                          </p:stCondLst>
                                        </p:cTn>
                                        <p:tgtEl>
                                          <p:spTgt spid="122"/>
                                        </p:tgtEl>
                                        <p:attrNameLst>
                                          <p:attrName>style.visibility</p:attrName>
                                        </p:attrNameLst>
                                      </p:cBhvr>
                                      <p:to>
                                        <p:strVal val="hidden"/>
                                      </p:to>
                                    </p:set>
                                  </p:subTnLst>
                                </p:cTn>
                              </p:par>
                              <p:par>
                                <p:cTn id="59" presetID="10"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3000"/>
                                        <p:tgtEl>
                                          <p:spTgt spid="12"/>
                                        </p:tgtEl>
                                      </p:cBhvr>
                                    </p:animEffect>
                                  </p:childTnLst>
                                </p:cTn>
                              </p:par>
                              <p:par>
                                <p:cTn id="62" presetID="10" presetClass="entr" presetSubtype="0"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3000"/>
                                        <p:tgtEl>
                                          <p:spTgt spid="8"/>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246"/>
                                        </p:tgtEl>
                                        <p:attrNameLst>
                                          <p:attrName>style.visibility</p:attrName>
                                        </p:attrNameLst>
                                      </p:cBhvr>
                                      <p:to>
                                        <p:strVal val="visible"/>
                                      </p:to>
                                    </p:set>
                                    <p:animEffect transition="in" filter="fade">
                                      <p:cBhvr>
                                        <p:cTn id="68" dur="2000"/>
                                        <p:tgtEl>
                                          <p:spTgt spid="24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45"/>
                                        </p:tgtEl>
                                        <p:attrNameLst>
                                          <p:attrName>style.visibility</p:attrName>
                                        </p:attrNameLst>
                                      </p:cBhvr>
                                      <p:to>
                                        <p:strVal val="visible"/>
                                      </p:to>
                                    </p:set>
                                    <p:animEffect transition="in" filter="fade">
                                      <p:cBhvr>
                                        <p:cTn id="71" dur="2000"/>
                                        <p:tgtEl>
                                          <p:spTgt spid="24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10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52"/>
                                        </p:tgtEl>
                                        <p:attrNameLst>
                                          <p:attrName>style.visibility</p:attrName>
                                        </p:attrNameLst>
                                      </p:cBhvr>
                                      <p:to>
                                        <p:strVal val="visible"/>
                                      </p:to>
                                    </p:set>
                                    <p:animEffect transition="in" filter="fade">
                                      <p:cBhvr>
                                        <p:cTn id="81" dur="1000"/>
                                        <p:tgtEl>
                                          <p:spTgt spid="15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58"/>
                                        </p:tgtEl>
                                        <p:attrNameLst>
                                          <p:attrName>style.visibility</p:attrName>
                                        </p:attrNameLst>
                                      </p:cBhvr>
                                      <p:to>
                                        <p:strVal val="visible"/>
                                      </p:to>
                                    </p:set>
                                    <p:animEffect transition="in" filter="fade">
                                      <p:cBhvr>
                                        <p:cTn id="84" dur="1000"/>
                                        <p:tgtEl>
                                          <p:spTgt spid="15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fade">
                                      <p:cBhvr>
                                        <p:cTn id="87" dur="1000"/>
                                        <p:tgtEl>
                                          <p:spTgt spid="16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22"/>
                                        </p:tgtEl>
                                        <p:attrNameLst>
                                          <p:attrName>style.visibility</p:attrName>
                                        </p:attrNameLst>
                                      </p:cBhvr>
                                      <p:to>
                                        <p:strVal val="visible"/>
                                      </p:to>
                                    </p:set>
                                    <p:animEffect transition="in" filter="fade">
                                      <p:cBhvr>
                                        <p:cTn id="90" dur="1000"/>
                                        <p:tgtEl>
                                          <p:spTgt spid="22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21"/>
                                        </p:tgtEl>
                                        <p:attrNameLst>
                                          <p:attrName>style.visibility</p:attrName>
                                        </p:attrNameLst>
                                      </p:cBhvr>
                                      <p:to>
                                        <p:strVal val="visible"/>
                                      </p:to>
                                    </p:set>
                                    <p:animEffect transition="in" filter="fade">
                                      <p:cBhvr>
                                        <p:cTn id="93" dur="1000"/>
                                        <p:tgtEl>
                                          <p:spTgt spid="22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20"/>
                                        </p:tgtEl>
                                        <p:attrNameLst>
                                          <p:attrName>style.visibility</p:attrName>
                                        </p:attrNameLst>
                                      </p:cBhvr>
                                      <p:to>
                                        <p:strVal val="visible"/>
                                      </p:to>
                                    </p:set>
                                    <p:animEffect transition="in" filter="fade">
                                      <p:cBhvr>
                                        <p:cTn id="96" dur="1000"/>
                                        <p:tgtEl>
                                          <p:spTgt spid="22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23"/>
                                        </p:tgtEl>
                                        <p:attrNameLst>
                                          <p:attrName>style.visibility</p:attrName>
                                        </p:attrNameLst>
                                      </p:cBhvr>
                                      <p:to>
                                        <p:strVal val="visible"/>
                                      </p:to>
                                    </p:set>
                                    <p:animEffect transition="in" filter="fade">
                                      <p:cBhvr>
                                        <p:cTn id="99" dur="1000"/>
                                        <p:tgtEl>
                                          <p:spTgt spid="22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24"/>
                                        </p:tgtEl>
                                        <p:attrNameLst>
                                          <p:attrName>style.visibility</p:attrName>
                                        </p:attrNameLst>
                                      </p:cBhvr>
                                      <p:to>
                                        <p:strVal val="visible"/>
                                      </p:to>
                                    </p:set>
                                    <p:animEffect transition="in" filter="fade">
                                      <p:cBhvr>
                                        <p:cTn id="102" dur="1000"/>
                                        <p:tgtEl>
                                          <p:spTgt spid="22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25"/>
                                        </p:tgtEl>
                                        <p:attrNameLst>
                                          <p:attrName>style.visibility</p:attrName>
                                        </p:attrNameLst>
                                      </p:cBhvr>
                                      <p:to>
                                        <p:strVal val="visible"/>
                                      </p:to>
                                    </p:set>
                                    <p:animEffect transition="in" filter="fade">
                                      <p:cBhvr>
                                        <p:cTn id="105" dur="1000"/>
                                        <p:tgtEl>
                                          <p:spTgt spid="22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02"/>
                                        </p:tgtEl>
                                        <p:attrNameLst>
                                          <p:attrName>style.visibility</p:attrName>
                                        </p:attrNameLst>
                                      </p:cBhvr>
                                      <p:to>
                                        <p:strVal val="visible"/>
                                      </p:to>
                                    </p:set>
                                    <p:animEffect transition="in" filter="fade">
                                      <p:cBhvr>
                                        <p:cTn id="108" dur="2000"/>
                                        <p:tgtEl>
                                          <p:spTgt spid="10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03"/>
                                        </p:tgtEl>
                                        <p:attrNameLst>
                                          <p:attrName>style.visibility</p:attrName>
                                        </p:attrNameLst>
                                      </p:cBhvr>
                                      <p:to>
                                        <p:strVal val="visible"/>
                                      </p:to>
                                    </p:set>
                                    <p:animEffect transition="in" filter="fade">
                                      <p:cBhvr>
                                        <p:cTn id="111" dur="2000"/>
                                        <p:tgtEl>
                                          <p:spTgt spid="10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4"/>
                                        </p:tgtEl>
                                        <p:attrNameLst>
                                          <p:attrName>style.visibility</p:attrName>
                                        </p:attrNameLst>
                                      </p:cBhvr>
                                      <p:to>
                                        <p:strVal val="visible"/>
                                      </p:to>
                                    </p:set>
                                    <p:animEffect transition="in" filter="fade">
                                      <p:cBhvr>
                                        <p:cTn id="114" dur="2000"/>
                                        <p:tgtEl>
                                          <p:spTgt spid="104"/>
                                        </p:tgtEl>
                                      </p:cBhvr>
                                    </p:animEffect>
                                  </p:childTnLst>
                                </p:cTn>
                              </p:par>
                              <p:par>
                                <p:cTn id="115" presetID="10" presetClass="entr" presetSubtype="0" fill="hold" nodeType="withEffect">
                                  <p:stCondLst>
                                    <p:cond delay="0"/>
                                  </p:stCondLst>
                                  <p:childTnLst>
                                    <p:set>
                                      <p:cBhvr>
                                        <p:cTn id="116" dur="1" fill="hold">
                                          <p:stCondLst>
                                            <p:cond delay="0"/>
                                          </p:stCondLst>
                                        </p:cTn>
                                        <p:tgtEl>
                                          <p:spTgt spid="10"/>
                                        </p:tgtEl>
                                        <p:attrNameLst>
                                          <p:attrName>style.visibility</p:attrName>
                                        </p:attrNameLst>
                                      </p:cBhvr>
                                      <p:to>
                                        <p:strVal val="visible"/>
                                      </p:to>
                                    </p:set>
                                    <p:animEffect transition="in" filter="fade">
                                      <p:cBhvr>
                                        <p:cTn id="117" dur="1000"/>
                                        <p:tgtEl>
                                          <p:spTgt spid="1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0" nodeType="clickEffect">
                                  <p:stCondLst>
                                    <p:cond delay="0"/>
                                  </p:stCondLst>
                                  <p:childTnLst>
                                    <p:animEffect transition="out" filter="fade">
                                      <p:cBhvr>
                                        <p:cTn id="121" dur="1000"/>
                                        <p:tgtEl>
                                          <p:spTgt spid="127"/>
                                        </p:tgtEl>
                                      </p:cBhvr>
                                    </p:animEffect>
                                    <p:set>
                                      <p:cBhvr>
                                        <p:cTn id="122" dur="1" fill="hold">
                                          <p:stCondLst>
                                            <p:cond delay="999"/>
                                          </p:stCondLst>
                                        </p:cTn>
                                        <p:tgtEl>
                                          <p:spTgt spid="127"/>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1000"/>
                                        <p:tgtEl>
                                          <p:spTgt spid="3"/>
                                        </p:tgtEl>
                                      </p:cBhvr>
                                    </p:animEffect>
                                    <p:set>
                                      <p:cBhvr>
                                        <p:cTn id="125" dur="1" fill="hold">
                                          <p:stCondLst>
                                            <p:cond delay="999"/>
                                          </p:stCondLst>
                                        </p:cTn>
                                        <p:tgtEl>
                                          <p:spTgt spid="3"/>
                                        </p:tgtEl>
                                        <p:attrNameLst>
                                          <p:attrName>style.visibility</p:attrName>
                                        </p:attrNameLst>
                                      </p:cBhvr>
                                      <p:to>
                                        <p:strVal val="hidden"/>
                                      </p:to>
                                    </p:set>
                                  </p:childTnLst>
                                </p:cTn>
                              </p:par>
                              <p:par>
                                <p:cTn id="126" presetID="10" presetClass="exit" presetSubtype="0" fill="hold" grpId="0" nodeType="withEffect">
                                  <p:stCondLst>
                                    <p:cond delay="0"/>
                                  </p:stCondLst>
                                  <p:childTnLst>
                                    <p:animEffect transition="out" filter="fade">
                                      <p:cBhvr>
                                        <p:cTn id="127" dur="1000"/>
                                        <p:tgtEl>
                                          <p:spTgt spid="155"/>
                                        </p:tgtEl>
                                      </p:cBhvr>
                                    </p:animEffect>
                                    <p:set>
                                      <p:cBhvr>
                                        <p:cTn id="128" dur="1" fill="hold">
                                          <p:stCondLst>
                                            <p:cond delay="999"/>
                                          </p:stCondLst>
                                        </p:cTn>
                                        <p:tgtEl>
                                          <p:spTgt spid="155"/>
                                        </p:tgtEl>
                                        <p:attrNameLst>
                                          <p:attrName>style.visibility</p:attrName>
                                        </p:attrNameLst>
                                      </p:cBhvr>
                                      <p:to>
                                        <p:strVal val="hidden"/>
                                      </p:to>
                                    </p:set>
                                  </p:childTnLst>
                                </p:cTn>
                              </p:par>
                              <p:par>
                                <p:cTn id="129" presetID="10" presetClass="entr" presetSubtype="0" fill="hold" nodeType="withEffect">
                                  <p:stCondLst>
                                    <p:cond delay="0"/>
                                  </p:stCondLst>
                                  <p:childTnLst>
                                    <p:set>
                                      <p:cBhvr>
                                        <p:cTn id="130" dur="1" fill="hold">
                                          <p:stCondLst>
                                            <p:cond delay="0"/>
                                          </p:stCondLst>
                                        </p:cTn>
                                        <p:tgtEl>
                                          <p:spTgt spid="148"/>
                                        </p:tgtEl>
                                        <p:attrNameLst>
                                          <p:attrName>style.visibility</p:attrName>
                                        </p:attrNameLst>
                                      </p:cBhvr>
                                      <p:to>
                                        <p:strVal val="visible"/>
                                      </p:to>
                                    </p:set>
                                    <p:animEffect transition="in" filter="fade">
                                      <p:cBhvr>
                                        <p:cTn id="131" dur="1000"/>
                                        <p:tgtEl>
                                          <p:spTgt spid="148"/>
                                        </p:tgtEl>
                                      </p:cBhvr>
                                    </p:animEffect>
                                  </p:childTnLst>
                                </p:cTn>
                              </p:par>
                              <p:par>
                                <p:cTn id="132" presetID="10" presetClass="entr" presetSubtype="0" fill="hold" nodeType="withEffect">
                                  <p:stCondLst>
                                    <p:cond delay="0"/>
                                  </p:stCondLst>
                                  <p:childTnLst>
                                    <p:set>
                                      <p:cBhvr>
                                        <p:cTn id="133" dur="1" fill="hold">
                                          <p:stCondLst>
                                            <p:cond delay="0"/>
                                          </p:stCondLst>
                                        </p:cTn>
                                        <p:tgtEl>
                                          <p:spTgt spid="25"/>
                                        </p:tgtEl>
                                        <p:attrNameLst>
                                          <p:attrName>style.visibility</p:attrName>
                                        </p:attrNameLst>
                                      </p:cBhvr>
                                      <p:to>
                                        <p:strVal val="visible"/>
                                      </p:to>
                                    </p:set>
                                    <p:animEffect transition="in" filter="fade">
                                      <p:cBhvr>
                                        <p:cTn id="134" dur="1000"/>
                                        <p:tgtEl>
                                          <p:spTgt spid="25"/>
                                        </p:tgtEl>
                                      </p:cBhvr>
                                    </p:animEffect>
                                  </p:childTnLst>
                                </p:cTn>
                              </p:par>
                              <p:par>
                                <p:cTn id="135" presetID="10" presetClass="entr" presetSubtype="0" fill="hold" nodeType="withEffect">
                                  <p:stCondLst>
                                    <p:cond delay="0"/>
                                  </p:stCondLst>
                                  <p:childTnLst>
                                    <p:set>
                                      <p:cBhvr>
                                        <p:cTn id="136" dur="1" fill="hold">
                                          <p:stCondLst>
                                            <p:cond delay="0"/>
                                          </p:stCondLst>
                                        </p:cTn>
                                        <p:tgtEl>
                                          <p:spTgt spid="13"/>
                                        </p:tgtEl>
                                        <p:attrNameLst>
                                          <p:attrName>style.visibility</p:attrName>
                                        </p:attrNameLst>
                                      </p:cBhvr>
                                      <p:to>
                                        <p:strVal val="visible"/>
                                      </p:to>
                                    </p:set>
                                    <p:animEffect transition="in" filter="fade">
                                      <p:cBhvr>
                                        <p:cTn id="137" dur="1000"/>
                                        <p:tgtEl>
                                          <p:spTgt spid="13"/>
                                        </p:tgtEl>
                                      </p:cBhvr>
                                    </p:animEffect>
                                  </p:childTnLst>
                                </p:cTn>
                              </p:par>
                              <p:par>
                                <p:cTn id="138" presetID="10" presetClass="entr" presetSubtype="0" fill="hold" nodeType="withEffect">
                                  <p:stCondLst>
                                    <p:cond delay="0"/>
                                  </p:stCondLst>
                                  <p:childTnLst>
                                    <p:set>
                                      <p:cBhvr>
                                        <p:cTn id="139" dur="1" fill="hold">
                                          <p:stCondLst>
                                            <p:cond delay="0"/>
                                          </p:stCondLst>
                                        </p:cTn>
                                        <p:tgtEl>
                                          <p:spTgt spid="19"/>
                                        </p:tgtEl>
                                        <p:attrNameLst>
                                          <p:attrName>style.visibility</p:attrName>
                                        </p:attrNameLst>
                                      </p:cBhvr>
                                      <p:to>
                                        <p:strVal val="visible"/>
                                      </p:to>
                                    </p:set>
                                    <p:animEffect transition="in" filter="fade">
                                      <p:cBhvr>
                                        <p:cTn id="140" dur="1000"/>
                                        <p:tgtEl>
                                          <p:spTgt spid="19"/>
                                        </p:tgtEl>
                                      </p:cBhvr>
                                    </p:animEffect>
                                  </p:childTnLst>
                                </p:cTn>
                              </p:par>
                              <p:par>
                                <p:cTn id="141" presetID="10" presetClass="entr" presetSubtype="0" fill="hold" nodeType="withEffect">
                                  <p:stCondLst>
                                    <p:cond delay="0"/>
                                  </p:stCondLst>
                                  <p:childTnLst>
                                    <p:set>
                                      <p:cBhvr>
                                        <p:cTn id="142" dur="1" fill="hold">
                                          <p:stCondLst>
                                            <p:cond delay="0"/>
                                          </p:stCondLst>
                                        </p:cTn>
                                        <p:tgtEl>
                                          <p:spTgt spid="31"/>
                                        </p:tgtEl>
                                        <p:attrNameLst>
                                          <p:attrName>style.visibility</p:attrName>
                                        </p:attrNameLst>
                                      </p:cBhvr>
                                      <p:to>
                                        <p:strVal val="visible"/>
                                      </p:to>
                                    </p:set>
                                    <p:animEffect transition="in" filter="fade">
                                      <p:cBhvr>
                                        <p:cTn id="143" dur="1000"/>
                                        <p:tgtEl>
                                          <p:spTgt spid="31"/>
                                        </p:tgtEl>
                                      </p:cBhvr>
                                    </p:animEffec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nodeType="clickEffect">
                                  <p:stCondLst>
                                    <p:cond delay="0"/>
                                  </p:stCondLst>
                                  <p:childTnLst>
                                    <p:set>
                                      <p:cBhvr>
                                        <p:cTn id="147" dur="1" fill="hold">
                                          <p:stCondLst>
                                            <p:cond delay="0"/>
                                          </p:stCondLst>
                                        </p:cTn>
                                        <p:tgtEl>
                                          <p:spTgt spid="160"/>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nodeType="clickEffect">
                                  <p:stCondLst>
                                    <p:cond delay="0"/>
                                  </p:stCondLst>
                                  <p:childTnLst>
                                    <p:set>
                                      <p:cBhvr>
                                        <p:cTn id="151" dur="1" fill="hold">
                                          <p:stCondLst>
                                            <p:cond delay="0"/>
                                          </p:stCondLst>
                                        </p:cTn>
                                        <p:tgtEl>
                                          <p:spTgt spid="229"/>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540"/>
                                        </p:tgtEl>
                                        <p:attrNameLst>
                                          <p:attrName>style.visibility</p:attrName>
                                        </p:attrNameLst>
                                      </p:cBhvr>
                                      <p:to>
                                        <p:strVal val="visible"/>
                                      </p:to>
                                    </p:set>
                                  </p:childTnLst>
                                </p:cTn>
                              </p:par>
                            </p:childTnLst>
                          </p:cTn>
                        </p:par>
                        <p:par>
                          <p:cTn id="156" fill="hold">
                            <p:stCondLst>
                              <p:cond delay="0"/>
                            </p:stCondLst>
                            <p:childTnLst>
                              <p:par>
                                <p:cTn id="157" presetID="1" presetClass="entr" presetSubtype="0" fill="hold" grpId="0" nodeType="afterEffect">
                                  <p:stCondLst>
                                    <p:cond delay="0"/>
                                  </p:stCondLst>
                                  <p:childTnLst>
                                    <p:set>
                                      <p:cBhvr>
                                        <p:cTn id="158" dur="1" fill="hold">
                                          <p:stCondLst>
                                            <p:cond delay="0"/>
                                          </p:stCondLst>
                                        </p:cTn>
                                        <p:tgtEl>
                                          <p:spTgt spid="603"/>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605"/>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nodeType="clickEffect">
                                  <p:stCondLst>
                                    <p:cond delay="0"/>
                                  </p:stCondLst>
                                  <p:childTnLst>
                                    <p:set>
                                      <p:cBhvr>
                                        <p:cTn id="164" dur="1" fill="hold">
                                          <p:stCondLst>
                                            <p:cond delay="0"/>
                                          </p:stCondLst>
                                        </p:cTn>
                                        <p:tgtEl>
                                          <p:spTgt spid="241"/>
                                        </p:tgtEl>
                                        <p:attrNameLst>
                                          <p:attrName>style.visibility</p:attrName>
                                        </p:attrNameLst>
                                      </p:cBhvr>
                                      <p:to>
                                        <p:strVal val="visible"/>
                                      </p:to>
                                    </p:set>
                                    <p:animEffect transition="in" filter="fade">
                                      <p:cBhvr>
                                        <p:cTn id="165" dur="1000"/>
                                        <p:tgtEl>
                                          <p:spTgt spid="241"/>
                                        </p:tgtEl>
                                      </p:cBhvr>
                                    </p:animEffect>
                                  </p:childTnLst>
                                </p:cTn>
                              </p:par>
                              <p:par>
                                <p:cTn id="166" presetID="10" presetClass="entr" presetSubtype="0" fill="hold" nodeType="withEffect">
                                  <p:stCondLst>
                                    <p:cond delay="0"/>
                                  </p:stCondLst>
                                  <p:childTnLst>
                                    <p:set>
                                      <p:cBhvr>
                                        <p:cTn id="167" dur="1" fill="hold">
                                          <p:stCondLst>
                                            <p:cond delay="0"/>
                                          </p:stCondLst>
                                        </p:cTn>
                                        <p:tgtEl>
                                          <p:spTgt spid="252"/>
                                        </p:tgtEl>
                                        <p:attrNameLst>
                                          <p:attrName>style.visibility</p:attrName>
                                        </p:attrNameLst>
                                      </p:cBhvr>
                                      <p:to>
                                        <p:strVal val="visible"/>
                                      </p:to>
                                    </p:set>
                                    <p:animEffect transition="in" filter="fade">
                                      <p:cBhvr>
                                        <p:cTn id="168" dur="1000"/>
                                        <p:tgtEl>
                                          <p:spTgt spid="252"/>
                                        </p:tgtEl>
                                      </p:cBhvr>
                                    </p:animEffect>
                                  </p:childTnLst>
                                </p:cTn>
                              </p:par>
                              <p:par>
                                <p:cTn id="169" presetID="10" presetClass="entr" presetSubtype="0" fill="hold" nodeType="withEffect">
                                  <p:stCondLst>
                                    <p:cond delay="0"/>
                                  </p:stCondLst>
                                  <p:childTnLst>
                                    <p:set>
                                      <p:cBhvr>
                                        <p:cTn id="170" dur="1" fill="hold">
                                          <p:stCondLst>
                                            <p:cond delay="0"/>
                                          </p:stCondLst>
                                        </p:cTn>
                                        <p:tgtEl>
                                          <p:spTgt spid="303"/>
                                        </p:tgtEl>
                                        <p:attrNameLst>
                                          <p:attrName>style.visibility</p:attrName>
                                        </p:attrNameLst>
                                      </p:cBhvr>
                                      <p:to>
                                        <p:strVal val="visible"/>
                                      </p:to>
                                    </p:set>
                                    <p:animEffect transition="in" filter="fade">
                                      <p:cBhvr>
                                        <p:cTn id="171" dur="1000"/>
                                        <p:tgtEl>
                                          <p:spTgt spid="303"/>
                                        </p:tgtEl>
                                      </p:cBhvr>
                                    </p:animEffec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nodeType="clickEffect">
                                  <p:stCondLst>
                                    <p:cond delay="0"/>
                                  </p:stCondLst>
                                  <p:childTnLst>
                                    <p:set>
                                      <p:cBhvr>
                                        <p:cTn id="175" dur="1" fill="hold">
                                          <p:stCondLst>
                                            <p:cond delay="0"/>
                                          </p:stCondLst>
                                        </p:cTn>
                                        <p:tgtEl>
                                          <p:spTgt spid="249"/>
                                        </p:tgtEl>
                                        <p:attrNameLst>
                                          <p:attrName>style.visibility</p:attrName>
                                        </p:attrNameLst>
                                      </p:cBhvr>
                                      <p:to>
                                        <p:strVal val="visible"/>
                                      </p:to>
                                    </p:set>
                                  </p:childTnLst>
                                </p:cTn>
                              </p:par>
                              <p:par>
                                <p:cTn id="176" presetID="1" presetClass="entr" presetSubtype="0" fill="hold" nodeType="withEffect">
                                  <p:stCondLst>
                                    <p:cond delay="0"/>
                                  </p:stCondLst>
                                  <p:childTnLst>
                                    <p:set>
                                      <p:cBhvr>
                                        <p:cTn id="177" dur="1" fill="hold">
                                          <p:stCondLst>
                                            <p:cond delay="0"/>
                                          </p:stCondLst>
                                        </p:cTn>
                                        <p:tgtEl>
                                          <p:spTgt spid="250"/>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1" presetClass="entr" presetSubtype="0" fill="hold" grpId="0" nodeType="clickEffect">
                                  <p:stCondLst>
                                    <p:cond delay="0"/>
                                  </p:stCondLst>
                                  <p:childTnLst>
                                    <p:set>
                                      <p:cBhvr>
                                        <p:cTn id="181" dur="1" fill="hold">
                                          <p:stCondLst>
                                            <p:cond delay="0"/>
                                          </p:stCondLst>
                                        </p:cTn>
                                        <p:tgtEl>
                                          <p:spTgt spid="602"/>
                                        </p:tgtEl>
                                        <p:attrNameLst>
                                          <p:attrName>style.visibility</p:attrName>
                                        </p:attrNameLst>
                                      </p:cBhvr>
                                      <p:to>
                                        <p:strVal val="visible"/>
                                      </p:to>
                                    </p:set>
                                  </p:childTnLst>
                                </p:cTn>
                              </p:par>
                              <p:par>
                                <p:cTn id="182" presetID="1" presetClass="entr" presetSubtype="0" fill="hold" grpId="0" nodeType="withEffect">
                                  <p:stCondLst>
                                    <p:cond delay="0"/>
                                  </p:stCondLst>
                                  <p:childTnLst>
                                    <p:set>
                                      <p:cBhvr>
                                        <p:cTn id="183" dur="1" fill="hold">
                                          <p:stCondLst>
                                            <p:cond delay="0"/>
                                          </p:stCondLst>
                                        </p:cTn>
                                        <p:tgtEl>
                                          <p:spTgt spid="607"/>
                                        </p:tgtEl>
                                        <p:attrNameLst>
                                          <p:attrName>style.visibility</p:attrName>
                                        </p:attrNameLst>
                                      </p:cBhvr>
                                      <p:to>
                                        <p:strVal val="visible"/>
                                      </p:to>
                                    </p:set>
                                  </p:childTnLst>
                                </p:cTn>
                              </p:par>
                              <p:par>
                                <p:cTn id="184" presetID="1" presetClass="entr" presetSubtype="0" fill="hold" nodeType="withEffect">
                                  <p:stCondLst>
                                    <p:cond delay="0"/>
                                  </p:stCondLst>
                                  <p:childTnLst>
                                    <p:set>
                                      <p:cBhvr>
                                        <p:cTn id="185" dur="1" fill="hold">
                                          <p:stCondLst>
                                            <p:cond delay="0"/>
                                          </p:stCondLst>
                                        </p:cTn>
                                        <p:tgtEl>
                                          <p:spTgt spid="608"/>
                                        </p:tgtEl>
                                        <p:attrNameLst>
                                          <p:attrName>style.visibility</p:attrName>
                                        </p:attrNameLst>
                                      </p:cBhvr>
                                      <p:to>
                                        <p:strVal val="visible"/>
                                      </p:to>
                                    </p:set>
                                  </p:childTnLst>
                                </p:cTn>
                              </p:par>
                            </p:childTnLst>
                          </p:cTn>
                        </p:par>
                      </p:childTnLst>
                    </p:cTn>
                  </p:par>
                  <p:par>
                    <p:cTn id="186" fill="hold">
                      <p:stCondLst>
                        <p:cond delay="indefinite"/>
                      </p:stCondLst>
                      <p:childTnLst>
                        <p:par>
                          <p:cTn id="187" fill="hold">
                            <p:stCondLst>
                              <p:cond delay="0"/>
                            </p:stCondLst>
                            <p:childTnLst>
                              <p:par>
                                <p:cTn id="188" presetID="1" presetClass="entr" presetSubtype="0" fill="hold" grpId="0" nodeType="clickEffect">
                                  <p:stCondLst>
                                    <p:cond delay="0"/>
                                  </p:stCondLst>
                                  <p:childTnLst>
                                    <p:set>
                                      <p:cBhvr>
                                        <p:cTn id="189" dur="1" fill="hold">
                                          <p:stCondLst>
                                            <p:cond delay="0"/>
                                          </p:stCondLst>
                                        </p:cTn>
                                        <p:tgtEl>
                                          <p:spTgt spid="611"/>
                                        </p:tgtEl>
                                        <p:attrNameLst>
                                          <p:attrName>style.visibility</p:attrName>
                                        </p:attrNameLst>
                                      </p:cBhvr>
                                      <p:to>
                                        <p:strVal val="visible"/>
                                      </p:to>
                                    </p:set>
                                  </p:childTnLst>
                                </p:cTn>
                              </p:par>
                              <p:par>
                                <p:cTn id="190" presetID="1" presetClass="entr" presetSubtype="0" fill="hold" nodeType="withEffect">
                                  <p:stCondLst>
                                    <p:cond delay="0"/>
                                  </p:stCondLst>
                                  <p:childTnLst>
                                    <p:set>
                                      <p:cBhvr>
                                        <p:cTn id="191" dur="1" fill="hold">
                                          <p:stCondLst>
                                            <p:cond delay="0"/>
                                          </p:stCondLst>
                                        </p:cTn>
                                        <p:tgtEl>
                                          <p:spTgt spid="612"/>
                                        </p:tgtEl>
                                        <p:attrNameLst>
                                          <p:attrName>style.visibility</p:attrName>
                                        </p:attrNameLst>
                                      </p:cBhvr>
                                      <p:to>
                                        <p:strVal val="visible"/>
                                      </p:to>
                                    </p:set>
                                  </p:childTnLst>
                                </p:cTn>
                              </p:par>
                              <p:par>
                                <p:cTn id="192" presetID="1" presetClass="entr" presetSubtype="0" fill="hold" grpId="0" nodeType="withEffect">
                                  <p:stCondLst>
                                    <p:cond delay="0"/>
                                  </p:stCondLst>
                                  <p:childTnLst>
                                    <p:set>
                                      <p:cBhvr>
                                        <p:cTn id="193" dur="1" fill="hold">
                                          <p:stCondLst>
                                            <p:cond delay="0"/>
                                          </p:stCondLst>
                                        </p:cTn>
                                        <p:tgtEl>
                                          <p:spTgt spid="6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0" grpId="0" animBg="1"/>
      <p:bldP spid="114" grpId="0" animBg="1"/>
      <p:bldP spid="115" grpId="0" animBg="1"/>
      <p:bldP spid="116" grpId="0" animBg="1"/>
      <p:bldP spid="118" grpId="0" animBg="1"/>
      <p:bldP spid="120" grpId="0" animBg="1"/>
      <p:bldP spid="121" grpId="0" animBg="1"/>
      <p:bldP spid="122" grpId="0" animBg="1"/>
      <p:bldP spid="123" grpId="0" animBg="1"/>
      <p:bldP spid="127" grpId="0" animBg="1"/>
      <p:bldP spid="128" grpId="0" animBg="1"/>
      <p:bldP spid="129" grpId="0" animBg="1"/>
      <p:bldP spid="130" grpId="0" animBg="1"/>
      <p:bldP spid="131" grpId="0" animBg="1"/>
      <p:bldP spid="132" grpId="0" animBg="1"/>
      <p:bldP spid="133" grpId="0" animBg="1"/>
      <p:bldP spid="141" grpId="0" animBg="1"/>
      <p:bldP spid="142" grpId="0" animBg="1"/>
      <p:bldP spid="143" grpId="0" animBg="1"/>
      <p:bldP spid="144" grpId="0" animBg="1"/>
      <p:bldP spid="145" grpId="0" animBg="1"/>
      <p:bldP spid="146" grpId="0" animBg="1"/>
      <p:bldP spid="149" grpId="0"/>
      <p:bldP spid="155" grpId="0" animBg="1"/>
      <p:bldP spid="102" grpId="0" animBg="1"/>
      <p:bldP spid="103" grpId="0" animBg="1"/>
      <p:bldP spid="104" grpId="0" animBg="1"/>
      <p:bldP spid="152" grpId="0" animBg="1"/>
      <p:bldP spid="158" grpId="0" animBg="1"/>
      <p:bldP spid="161" grpId="0" animBg="1"/>
      <p:bldP spid="220" grpId="0" animBg="1"/>
      <p:bldP spid="221" grpId="0" animBg="1"/>
      <p:bldP spid="222" grpId="0" animBg="1"/>
      <p:bldP spid="223" grpId="0" animBg="1"/>
      <p:bldP spid="224" grpId="0" animBg="1"/>
      <p:bldP spid="225" grpId="0" animBg="1"/>
      <p:bldP spid="245" grpId="0"/>
      <p:bldP spid="246" grpId="0"/>
      <p:bldP spid="540" grpId="0"/>
      <p:bldP spid="602" grpId="0"/>
      <p:bldP spid="603" grpId="0"/>
      <p:bldP spid="607" grpId="0"/>
      <p:bldP spid="611" grpId="0" animBg="1"/>
      <p:bldP spid="6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ed Rectangle 99"/>
          <p:cNvSpPr/>
          <p:nvPr/>
        </p:nvSpPr>
        <p:spPr>
          <a:xfrm>
            <a:off x="304800" y="762000"/>
            <a:ext cx="8534400" cy="5638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endParaRPr>
          </a:p>
        </p:txBody>
      </p:sp>
      <p:sp>
        <p:nvSpPr>
          <p:cNvPr id="101" name="Rectangle 1"/>
          <p:cNvSpPr txBox="1">
            <a:spLocks noChangeArrowheads="1"/>
          </p:cNvSpPr>
          <p:nvPr/>
        </p:nvSpPr>
        <p:spPr>
          <a:xfrm>
            <a:off x="457200" y="0"/>
            <a:ext cx="8229600" cy="6096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Why is it Simpler?</a:t>
            </a:r>
            <a:endParaRPr kumimoji="1" lang="en-US" sz="3600" kern="0" dirty="0" smtClean="0">
              <a:solidFill>
                <a:srgbClr val="FFFF00"/>
              </a:solidFill>
            </a:endParaRPr>
          </a:p>
        </p:txBody>
      </p:sp>
      <p:sp>
        <p:nvSpPr>
          <p:cNvPr id="109" name="Slide Number Placeholder 108"/>
          <p:cNvSpPr>
            <a:spLocks noGrp="1"/>
          </p:cNvSpPr>
          <p:nvPr>
            <p:ph type="sldNum" sz="quarter" idx="12"/>
          </p:nvPr>
        </p:nvSpPr>
        <p:spPr/>
        <p:txBody>
          <a:bodyPr/>
          <a:lstStyle/>
          <a:p>
            <a:fld id="{81C256F2-8016-4B24-AF78-7FA03D20BBBE}" type="slidenum">
              <a:rPr lang="en-US" smtClean="0">
                <a:solidFill>
                  <a:prstClr val="white">
                    <a:tint val="75000"/>
                  </a:prstClr>
                </a:solidFill>
              </a:rPr>
              <a:pPr/>
              <a:t>22</a:t>
            </a:fld>
            <a:endParaRPr lang="en-US">
              <a:solidFill>
                <a:prstClr val="white">
                  <a:tint val="75000"/>
                </a:prstClr>
              </a:solidFill>
            </a:endParaRPr>
          </a:p>
        </p:txBody>
      </p:sp>
      <p:sp>
        <p:nvSpPr>
          <p:cNvPr id="102" name="AutoShape 80"/>
          <p:cNvSpPr>
            <a:spLocks noChangeArrowheads="1"/>
          </p:cNvSpPr>
          <p:nvPr/>
        </p:nvSpPr>
        <p:spPr bwMode="auto">
          <a:xfrm>
            <a:off x="649868" y="2590800"/>
            <a:ext cx="411146" cy="319805"/>
          </a:xfrm>
          <a:prstGeom prst="roundRect">
            <a:avLst>
              <a:gd name="adj" fmla="val 16667"/>
            </a:avLst>
          </a:prstGeom>
          <a:solidFill>
            <a:srgbClr val="FFFFFF"/>
          </a:solidFill>
          <a:ln w="63500" cmpd="thickThin">
            <a:solidFill>
              <a:schemeClr val="accent5"/>
            </a:solidFill>
            <a:round/>
            <a:headEnd/>
            <a:tailEnd/>
          </a:ln>
          <a:effectLst/>
        </p:spPr>
        <p:txBody>
          <a:bodyPr vert="horz" wrap="square" lIns="91440" tIns="45720" rIns="91440" bIns="45720" numCol="1" anchor="t" anchorCtr="0" compatLnSpc="1">
            <a:prstTxWarp prst="textNoShape">
              <a:avLst/>
            </a:prstTxWarp>
          </a:bodyPr>
          <a:lstStyle/>
          <a:p>
            <a:r>
              <a:rPr lang="en-US" sz="800" b="1" dirty="0" smtClean="0">
                <a:solidFill>
                  <a:schemeClr val="bg1"/>
                </a:solidFill>
              </a:rPr>
              <a:t>EMS</a:t>
            </a:r>
            <a:endParaRPr lang="en-US" sz="800" b="1" dirty="0">
              <a:solidFill>
                <a:schemeClr val="bg1"/>
              </a:solidFill>
            </a:endParaRPr>
          </a:p>
        </p:txBody>
      </p:sp>
      <p:sp>
        <p:nvSpPr>
          <p:cNvPr id="103" name="AutoShape 79"/>
          <p:cNvSpPr>
            <a:spLocks noChangeArrowheads="1"/>
          </p:cNvSpPr>
          <p:nvPr/>
        </p:nvSpPr>
        <p:spPr bwMode="auto">
          <a:xfrm>
            <a:off x="2394794" y="2590800"/>
            <a:ext cx="411146" cy="319805"/>
          </a:xfrm>
          <a:prstGeom prst="roundRect">
            <a:avLst>
              <a:gd name="adj" fmla="val 16667"/>
            </a:avLst>
          </a:prstGeom>
          <a:solidFill>
            <a:srgbClr val="FFFFFF"/>
          </a:solidFill>
          <a:ln w="63500" cmpd="thickThin">
            <a:solidFill>
              <a:schemeClr val="accent5"/>
            </a:solidFill>
            <a:round/>
            <a:headEnd/>
            <a:tailEnd/>
          </a:ln>
          <a:effectLst/>
        </p:spPr>
        <p:txBody>
          <a:bodyPr vert="horz" wrap="square" lIns="91440" tIns="45720" rIns="91440" bIns="45720" numCol="1" anchor="t" anchorCtr="0" compatLnSpc="1">
            <a:prstTxWarp prst="textNoShape">
              <a:avLst/>
            </a:prstTxWarp>
          </a:bodyPr>
          <a:lstStyle/>
          <a:p>
            <a:r>
              <a:rPr lang="en-US" sz="800" b="1" dirty="0" smtClean="0">
                <a:solidFill>
                  <a:schemeClr val="bg1"/>
                </a:solidFill>
              </a:rPr>
              <a:t>EMS</a:t>
            </a:r>
            <a:endParaRPr lang="en-US" sz="800" b="1" dirty="0">
              <a:solidFill>
                <a:schemeClr val="bg1"/>
              </a:solidFill>
            </a:endParaRPr>
          </a:p>
        </p:txBody>
      </p:sp>
      <p:sp>
        <p:nvSpPr>
          <p:cNvPr id="104" name="AutoShape 78"/>
          <p:cNvSpPr>
            <a:spLocks noChangeArrowheads="1"/>
          </p:cNvSpPr>
          <p:nvPr/>
        </p:nvSpPr>
        <p:spPr bwMode="auto">
          <a:xfrm>
            <a:off x="4017352" y="2590800"/>
            <a:ext cx="411146" cy="319805"/>
          </a:xfrm>
          <a:prstGeom prst="roundRect">
            <a:avLst>
              <a:gd name="adj" fmla="val 16667"/>
            </a:avLst>
          </a:prstGeom>
          <a:solidFill>
            <a:srgbClr val="FFFFFF"/>
          </a:solidFill>
          <a:ln w="63500" cmpd="thickThin">
            <a:solidFill>
              <a:schemeClr val="accent5"/>
            </a:solidFill>
            <a:round/>
            <a:headEnd/>
            <a:tailEnd/>
          </a:ln>
          <a:effectLst/>
        </p:spPr>
        <p:txBody>
          <a:bodyPr vert="horz" wrap="square" lIns="91440" tIns="45720" rIns="91440" bIns="45720" numCol="1" anchor="t" anchorCtr="0" compatLnSpc="1">
            <a:prstTxWarp prst="textNoShape">
              <a:avLst/>
            </a:prstTxWarp>
          </a:bodyPr>
          <a:lstStyle/>
          <a:p>
            <a:r>
              <a:rPr lang="en-US" sz="800" b="1" dirty="0" smtClean="0">
                <a:solidFill>
                  <a:schemeClr val="bg1"/>
                </a:solidFill>
              </a:rPr>
              <a:t>EMS</a:t>
            </a:r>
            <a:endParaRPr lang="en-US" sz="800" b="1" dirty="0">
              <a:solidFill>
                <a:schemeClr val="bg1"/>
              </a:solidFill>
            </a:endParaRPr>
          </a:p>
        </p:txBody>
      </p:sp>
      <p:sp>
        <p:nvSpPr>
          <p:cNvPr id="152" name="AutoShape 65"/>
          <p:cNvSpPr>
            <a:spLocks noChangeShapeType="1"/>
          </p:cNvSpPr>
          <p:nvPr/>
        </p:nvSpPr>
        <p:spPr bwMode="auto">
          <a:xfrm flipV="1">
            <a:off x="569108" y="2907983"/>
            <a:ext cx="266755" cy="802134"/>
          </a:xfrm>
          <a:prstGeom prst="straightConnector1">
            <a:avLst/>
          </a:prstGeom>
          <a:noFill/>
          <a:ln w="9525">
            <a:solidFill>
              <a:srgbClr val="92D05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58" name="AutoShape 64"/>
          <p:cNvSpPr>
            <a:spLocks noChangeShapeType="1"/>
          </p:cNvSpPr>
          <p:nvPr/>
        </p:nvSpPr>
        <p:spPr bwMode="auto">
          <a:xfrm flipV="1">
            <a:off x="899493" y="2907983"/>
            <a:ext cx="0" cy="802134"/>
          </a:xfrm>
          <a:prstGeom prst="straightConnector1">
            <a:avLst/>
          </a:prstGeom>
          <a:noFill/>
          <a:ln w="9525">
            <a:solidFill>
              <a:srgbClr val="92D05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61" name="AutoShape 63"/>
          <p:cNvSpPr>
            <a:spLocks noChangeShapeType="1"/>
          </p:cNvSpPr>
          <p:nvPr/>
        </p:nvSpPr>
        <p:spPr bwMode="auto">
          <a:xfrm flipH="1" flipV="1">
            <a:off x="899493" y="2907983"/>
            <a:ext cx="345070" cy="802134"/>
          </a:xfrm>
          <a:prstGeom prst="straightConnector1">
            <a:avLst/>
          </a:prstGeom>
          <a:noFill/>
          <a:ln w="9525">
            <a:solidFill>
              <a:srgbClr val="92D05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nvGrpSpPr>
          <p:cNvPr id="2" name="Group 243"/>
          <p:cNvGrpSpPr/>
          <p:nvPr/>
        </p:nvGrpSpPr>
        <p:grpSpPr>
          <a:xfrm>
            <a:off x="458979" y="3594778"/>
            <a:ext cx="4003781" cy="757570"/>
            <a:chOff x="458979" y="3594778"/>
            <a:chExt cx="4003781" cy="757570"/>
          </a:xfrm>
        </p:grpSpPr>
        <p:grpSp>
          <p:nvGrpSpPr>
            <p:cNvPr id="3" name="Group 242"/>
            <p:cNvGrpSpPr/>
            <p:nvPr/>
          </p:nvGrpSpPr>
          <p:grpSpPr>
            <a:xfrm>
              <a:off x="458979" y="3594778"/>
              <a:ext cx="4003781" cy="757570"/>
              <a:chOff x="458979" y="3594778"/>
              <a:chExt cx="4003781" cy="757570"/>
            </a:xfrm>
          </p:grpSpPr>
          <p:sp>
            <p:nvSpPr>
              <p:cNvPr id="105" name="AutoShape 77"/>
              <p:cNvSpPr>
                <a:spLocks noChangeArrowheads="1"/>
              </p:cNvSpPr>
              <p:nvPr/>
            </p:nvSpPr>
            <p:spPr bwMode="auto">
              <a:xfrm>
                <a:off x="2108459" y="3909340"/>
                <a:ext cx="222705" cy="188737"/>
              </a:xfrm>
              <a:prstGeom prst="roundRect">
                <a:avLst>
                  <a:gd name="adj" fmla="val 16667"/>
                </a:avLst>
              </a:prstGeom>
              <a:solidFill>
                <a:srgbClr val="FFFFFF"/>
              </a:solidFill>
              <a:ln w="63500" cmpd="thickThin">
                <a:solidFill>
                  <a:schemeClr val="accent3"/>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06" name="AutoShape 76"/>
              <p:cNvSpPr>
                <a:spLocks noChangeArrowheads="1"/>
              </p:cNvSpPr>
              <p:nvPr/>
            </p:nvSpPr>
            <p:spPr bwMode="auto">
              <a:xfrm>
                <a:off x="458979" y="3720602"/>
                <a:ext cx="188443" cy="178252"/>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07" name="AutoShape 75"/>
              <p:cNvSpPr>
                <a:spLocks noChangeArrowheads="1"/>
              </p:cNvSpPr>
              <p:nvPr/>
            </p:nvSpPr>
            <p:spPr bwMode="auto">
              <a:xfrm>
                <a:off x="835863" y="3720602"/>
                <a:ext cx="188443" cy="178252"/>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1" name="AutoShape 74"/>
              <p:cNvSpPr>
                <a:spLocks noChangeArrowheads="1"/>
              </p:cNvSpPr>
              <p:nvPr/>
            </p:nvSpPr>
            <p:spPr bwMode="auto">
              <a:xfrm>
                <a:off x="1163802" y="3720602"/>
                <a:ext cx="188443" cy="178252"/>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3" name="AutoShape 73"/>
              <p:cNvSpPr>
                <a:spLocks noChangeArrowheads="1"/>
              </p:cNvSpPr>
              <p:nvPr/>
            </p:nvSpPr>
            <p:spPr bwMode="auto">
              <a:xfrm>
                <a:off x="2443740" y="3594778"/>
                <a:ext cx="222703" cy="188737"/>
              </a:xfrm>
              <a:prstGeom prst="roundRect">
                <a:avLst>
                  <a:gd name="adj" fmla="val 16667"/>
                </a:avLst>
              </a:prstGeom>
              <a:solidFill>
                <a:srgbClr val="FFFFFF"/>
              </a:solidFill>
              <a:ln w="63500" cmpd="thickThin">
                <a:solidFill>
                  <a:schemeClr val="accent3"/>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7" name="AutoShape 72"/>
              <p:cNvSpPr>
                <a:spLocks noChangeArrowheads="1"/>
              </p:cNvSpPr>
              <p:nvPr/>
            </p:nvSpPr>
            <p:spPr bwMode="auto">
              <a:xfrm>
                <a:off x="2808387" y="3909340"/>
                <a:ext cx="222705" cy="188737"/>
              </a:xfrm>
              <a:prstGeom prst="roundRect">
                <a:avLst>
                  <a:gd name="adj" fmla="val 16667"/>
                </a:avLst>
              </a:prstGeom>
              <a:solidFill>
                <a:srgbClr val="FFFFFF"/>
              </a:solidFill>
              <a:ln w="63500" cmpd="thickThin">
                <a:solidFill>
                  <a:schemeClr val="accent3"/>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9" name="AutoShape 71"/>
              <p:cNvSpPr>
                <a:spLocks noChangeArrowheads="1"/>
              </p:cNvSpPr>
              <p:nvPr/>
            </p:nvSpPr>
            <p:spPr bwMode="auto">
              <a:xfrm>
                <a:off x="3635574" y="3720602"/>
                <a:ext cx="222705" cy="188737"/>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4" name="AutoShape 70"/>
              <p:cNvSpPr>
                <a:spLocks noChangeArrowheads="1"/>
              </p:cNvSpPr>
              <p:nvPr/>
            </p:nvSpPr>
            <p:spPr bwMode="auto">
              <a:xfrm>
                <a:off x="4017352" y="4163611"/>
                <a:ext cx="222705" cy="188737"/>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6" name="AutoShape 69"/>
              <p:cNvSpPr>
                <a:spLocks noChangeArrowheads="1"/>
              </p:cNvSpPr>
              <p:nvPr/>
            </p:nvSpPr>
            <p:spPr bwMode="auto">
              <a:xfrm>
                <a:off x="4240057" y="3783515"/>
                <a:ext cx="222703" cy="188737"/>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63" name="AutoShape 62"/>
              <p:cNvSpPr>
                <a:spLocks noChangeShapeType="1"/>
              </p:cNvSpPr>
              <p:nvPr/>
            </p:nvSpPr>
            <p:spPr bwMode="auto">
              <a:xfrm>
                <a:off x="671895" y="3783515"/>
                <a:ext cx="124812"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70" name="AutoShape 61"/>
              <p:cNvSpPr>
                <a:spLocks noChangeShapeType="1"/>
              </p:cNvSpPr>
              <p:nvPr/>
            </p:nvSpPr>
            <p:spPr bwMode="auto">
              <a:xfrm>
                <a:off x="659658" y="3883126"/>
                <a:ext cx="124813"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71" name="AutoShape 60"/>
              <p:cNvSpPr>
                <a:spLocks noChangeShapeType="1"/>
              </p:cNvSpPr>
              <p:nvPr/>
            </p:nvSpPr>
            <p:spPr bwMode="auto">
              <a:xfrm>
                <a:off x="1024306" y="3883126"/>
                <a:ext cx="124812"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77" name="AutoShape 59"/>
              <p:cNvSpPr>
                <a:spLocks noChangeShapeType="1"/>
              </p:cNvSpPr>
              <p:nvPr/>
            </p:nvSpPr>
            <p:spPr bwMode="auto">
              <a:xfrm>
                <a:off x="1012069" y="3783515"/>
                <a:ext cx="124813"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1" name="AutoShape 58"/>
              <p:cNvSpPr>
                <a:spLocks noChangeShapeType="1"/>
              </p:cNvSpPr>
              <p:nvPr/>
            </p:nvSpPr>
            <p:spPr bwMode="auto">
              <a:xfrm flipV="1">
                <a:off x="1352244" y="3594778"/>
                <a:ext cx="1091495" cy="18873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2" name="AutoShape 57"/>
              <p:cNvSpPr>
                <a:spLocks noChangeShapeType="1"/>
              </p:cNvSpPr>
              <p:nvPr/>
            </p:nvSpPr>
            <p:spPr bwMode="auto">
              <a:xfrm>
                <a:off x="1352244" y="3883126"/>
                <a:ext cx="756215" cy="89126"/>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3" name="AutoShape 56"/>
              <p:cNvSpPr>
                <a:spLocks noChangeShapeType="1"/>
              </p:cNvSpPr>
              <p:nvPr/>
            </p:nvSpPr>
            <p:spPr bwMode="auto">
              <a:xfrm flipV="1">
                <a:off x="2333610" y="3723224"/>
                <a:ext cx="63630" cy="18873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4" name="AutoShape 55"/>
              <p:cNvSpPr>
                <a:spLocks noChangeShapeType="1"/>
              </p:cNvSpPr>
              <p:nvPr/>
            </p:nvSpPr>
            <p:spPr bwMode="auto">
              <a:xfrm>
                <a:off x="2394794" y="3972252"/>
                <a:ext cx="411146"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5" name="AutoShape 54"/>
              <p:cNvSpPr>
                <a:spLocks noChangeShapeType="1"/>
              </p:cNvSpPr>
              <p:nvPr/>
            </p:nvSpPr>
            <p:spPr bwMode="auto">
              <a:xfrm>
                <a:off x="2666443" y="3783515"/>
                <a:ext cx="141943" cy="9961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6" name="AutoShape 53"/>
              <p:cNvSpPr>
                <a:spLocks noChangeShapeType="1"/>
              </p:cNvSpPr>
              <p:nvPr/>
            </p:nvSpPr>
            <p:spPr bwMode="auto">
              <a:xfrm flipV="1">
                <a:off x="3031091" y="3783515"/>
                <a:ext cx="604483" cy="18873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7" name="AutoShape 52"/>
              <p:cNvSpPr>
                <a:spLocks noChangeShapeType="1"/>
              </p:cNvSpPr>
              <p:nvPr/>
            </p:nvSpPr>
            <p:spPr bwMode="auto">
              <a:xfrm>
                <a:off x="3031091" y="4037786"/>
                <a:ext cx="915290" cy="24640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8" name="AutoShape 51"/>
              <p:cNvSpPr>
                <a:spLocks noChangeShapeType="1"/>
              </p:cNvSpPr>
              <p:nvPr/>
            </p:nvSpPr>
            <p:spPr bwMode="auto">
              <a:xfrm>
                <a:off x="3929249" y="3783515"/>
                <a:ext cx="310808" cy="9961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sp>
          <p:nvSpPr>
            <p:cNvPr id="219" name="AutoShape 50"/>
            <p:cNvSpPr>
              <a:spLocks noChangeShapeType="1"/>
            </p:cNvSpPr>
            <p:nvPr/>
          </p:nvSpPr>
          <p:spPr bwMode="auto">
            <a:xfrm flipV="1">
              <a:off x="4240057" y="3972252"/>
              <a:ext cx="31814" cy="18873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sp>
        <p:nvSpPr>
          <p:cNvPr id="220" name="AutoShape 49"/>
          <p:cNvSpPr>
            <a:spLocks noChangeShapeType="1"/>
          </p:cNvSpPr>
          <p:nvPr/>
        </p:nvSpPr>
        <p:spPr bwMode="auto">
          <a:xfrm flipH="1" flipV="1">
            <a:off x="2617498" y="2981381"/>
            <a:ext cx="345070" cy="917473"/>
          </a:xfrm>
          <a:prstGeom prst="straightConnector1">
            <a:avLst/>
          </a:prstGeom>
          <a:noFill/>
          <a:ln w="9525">
            <a:solidFill>
              <a:srgbClr val="7030A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21" name="AutoShape 48"/>
          <p:cNvSpPr>
            <a:spLocks noChangeShapeType="1"/>
          </p:cNvSpPr>
          <p:nvPr/>
        </p:nvSpPr>
        <p:spPr bwMode="auto">
          <a:xfrm flipV="1">
            <a:off x="2529395" y="2981381"/>
            <a:ext cx="90551" cy="610776"/>
          </a:xfrm>
          <a:prstGeom prst="straightConnector1">
            <a:avLst/>
          </a:prstGeom>
          <a:noFill/>
          <a:ln w="9525">
            <a:solidFill>
              <a:srgbClr val="7030A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22" name="AutoShape 47"/>
          <p:cNvSpPr>
            <a:spLocks noChangeShapeType="1"/>
          </p:cNvSpPr>
          <p:nvPr/>
        </p:nvSpPr>
        <p:spPr bwMode="auto">
          <a:xfrm flipV="1">
            <a:off x="2206351" y="2981381"/>
            <a:ext cx="411146" cy="901745"/>
          </a:xfrm>
          <a:prstGeom prst="straightConnector1">
            <a:avLst/>
          </a:prstGeom>
          <a:noFill/>
          <a:ln w="9525">
            <a:solidFill>
              <a:srgbClr val="7030A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23" name="AutoShape 46"/>
          <p:cNvSpPr>
            <a:spLocks noChangeShapeType="1"/>
          </p:cNvSpPr>
          <p:nvPr/>
        </p:nvSpPr>
        <p:spPr bwMode="auto">
          <a:xfrm flipV="1">
            <a:off x="3718781" y="2981381"/>
            <a:ext cx="447856" cy="728736"/>
          </a:xfrm>
          <a:prstGeom prst="straightConnector1">
            <a:avLst/>
          </a:prstGeom>
          <a:noFill/>
          <a:ln w="9525">
            <a:solidFill>
              <a:srgbClr val="0D0D0D"/>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24" name="AutoShape 45"/>
          <p:cNvSpPr>
            <a:spLocks noChangeShapeType="1"/>
          </p:cNvSpPr>
          <p:nvPr/>
        </p:nvSpPr>
        <p:spPr bwMode="auto">
          <a:xfrm flipV="1">
            <a:off x="4095666" y="2981381"/>
            <a:ext cx="73419" cy="1116696"/>
          </a:xfrm>
          <a:prstGeom prst="straightConnector1">
            <a:avLst/>
          </a:prstGeom>
          <a:noFill/>
          <a:ln w="9525">
            <a:solidFill>
              <a:srgbClr val="0D0D0D"/>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25" name="AutoShape 44"/>
          <p:cNvSpPr>
            <a:spLocks noChangeShapeType="1"/>
          </p:cNvSpPr>
          <p:nvPr/>
        </p:nvSpPr>
        <p:spPr bwMode="auto">
          <a:xfrm flipH="1" flipV="1">
            <a:off x="4166638" y="2981381"/>
            <a:ext cx="190889" cy="802134"/>
          </a:xfrm>
          <a:prstGeom prst="straightConnector1">
            <a:avLst/>
          </a:prstGeom>
          <a:noFill/>
          <a:ln w="9525">
            <a:solidFill>
              <a:srgbClr val="0D0D0D"/>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nvGrpSpPr>
          <p:cNvPr id="4" name="Group 247"/>
          <p:cNvGrpSpPr/>
          <p:nvPr/>
        </p:nvGrpSpPr>
        <p:grpSpPr>
          <a:xfrm>
            <a:off x="228600" y="3048000"/>
            <a:ext cx="3588075" cy="356504"/>
            <a:chOff x="381000" y="914400"/>
            <a:chExt cx="3588075" cy="356504"/>
          </a:xfrm>
        </p:grpSpPr>
        <p:sp>
          <p:nvSpPr>
            <p:cNvPr id="226" name="Text Box 39"/>
            <p:cNvSpPr txBox="1">
              <a:spLocks noChangeArrowheads="1"/>
            </p:cNvSpPr>
            <p:nvPr/>
          </p:nvSpPr>
          <p:spPr bwMode="auto">
            <a:xfrm>
              <a:off x="381000" y="914400"/>
              <a:ext cx="1806107" cy="35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400" b="1" dirty="0" smtClean="0">
                  <a:solidFill>
                    <a:prstClr val="black"/>
                  </a:solidFill>
                  <a:ea typeface="Calibri" pitchFamily="34" charset="0"/>
                  <a:cs typeface="Times New Roman" pitchFamily="18" charset="0"/>
                </a:rPr>
                <a:t>Proprietary Interface</a:t>
              </a:r>
              <a:endParaRPr lang="en-US" sz="4000" dirty="0" smtClean="0">
                <a:solidFill>
                  <a:prstClr val="black"/>
                </a:solidFill>
                <a:latin typeface="Arial" pitchFamily="34" charset="0"/>
              </a:endParaRPr>
            </a:p>
          </p:txBody>
        </p:sp>
        <p:sp>
          <p:nvSpPr>
            <p:cNvPr id="227" name="Text Box 38"/>
            <p:cNvSpPr txBox="1">
              <a:spLocks noChangeArrowheads="1"/>
            </p:cNvSpPr>
            <p:nvPr/>
          </p:nvSpPr>
          <p:spPr bwMode="auto">
            <a:xfrm>
              <a:off x="2133600" y="914400"/>
              <a:ext cx="1835475" cy="35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400" b="1" dirty="0" smtClean="0">
                  <a:solidFill>
                    <a:prstClr val="black"/>
                  </a:solidFill>
                  <a:ea typeface="Calibri" pitchFamily="34" charset="0"/>
                  <a:cs typeface="Times New Roman" pitchFamily="18" charset="0"/>
                </a:rPr>
                <a:t>Proprietary Interface</a:t>
              </a:r>
              <a:endParaRPr lang="en-US" sz="4000" dirty="0" smtClean="0">
                <a:solidFill>
                  <a:prstClr val="black"/>
                </a:solidFill>
                <a:latin typeface="Arial" pitchFamily="34" charset="0"/>
              </a:endParaRPr>
            </a:p>
          </p:txBody>
        </p:sp>
      </p:grpSp>
      <p:grpSp>
        <p:nvGrpSpPr>
          <p:cNvPr id="5" name="Group 246"/>
          <p:cNvGrpSpPr/>
          <p:nvPr/>
        </p:nvGrpSpPr>
        <p:grpSpPr>
          <a:xfrm>
            <a:off x="358419" y="3387692"/>
            <a:ext cx="4365981" cy="1412908"/>
            <a:chOff x="381000" y="1374997"/>
            <a:chExt cx="4365981" cy="1412908"/>
          </a:xfrm>
        </p:grpSpPr>
        <p:sp>
          <p:nvSpPr>
            <p:cNvPr id="139" name="Oval 68"/>
            <p:cNvSpPr>
              <a:spLocks noChangeArrowheads="1"/>
            </p:cNvSpPr>
            <p:nvPr/>
          </p:nvSpPr>
          <p:spPr bwMode="auto">
            <a:xfrm>
              <a:off x="3579619" y="1374997"/>
              <a:ext cx="1167362" cy="1056404"/>
            </a:xfrm>
            <a:prstGeom prst="ellips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50" name="Oval 67"/>
            <p:cNvSpPr>
              <a:spLocks noChangeArrowheads="1"/>
            </p:cNvSpPr>
            <p:nvPr/>
          </p:nvSpPr>
          <p:spPr bwMode="auto">
            <a:xfrm>
              <a:off x="2047611" y="1374997"/>
              <a:ext cx="1167362" cy="1056404"/>
            </a:xfrm>
            <a:prstGeom prst="ellipse">
              <a:avLst/>
            </a:prstGeom>
            <a:noFill/>
            <a:ln w="9525">
              <a:solidFill>
                <a:srgbClr val="7030A0"/>
              </a:solidFill>
              <a:prstDash val="dash"/>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51" name="Oval 66"/>
            <p:cNvSpPr>
              <a:spLocks noChangeArrowheads="1"/>
            </p:cNvSpPr>
            <p:nvPr/>
          </p:nvSpPr>
          <p:spPr bwMode="auto">
            <a:xfrm>
              <a:off x="381000" y="1374997"/>
              <a:ext cx="1167361" cy="1056404"/>
            </a:xfrm>
            <a:prstGeom prst="ellipse">
              <a:avLst/>
            </a:prstGeom>
            <a:noFill/>
            <a:ln w="9525">
              <a:solidFill>
                <a:schemeClr val="accent3">
                  <a:lumMod val="50000"/>
                </a:schemeClr>
              </a:solidFill>
              <a:prstDash val="dash"/>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28" name="Text Box 37"/>
            <p:cNvSpPr txBox="1">
              <a:spLocks noChangeArrowheads="1"/>
            </p:cNvSpPr>
            <p:nvPr/>
          </p:nvSpPr>
          <p:spPr bwMode="auto">
            <a:xfrm>
              <a:off x="381000" y="2431401"/>
              <a:ext cx="1748773" cy="35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400" b="1" dirty="0" smtClean="0">
                  <a:solidFill>
                    <a:prstClr val="black"/>
                  </a:solidFill>
                  <a:ea typeface="Calibri" pitchFamily="34" charset="0"/>
                  <a:cs typeface="Times New Roman" pitchFamily="18" charset="0"/>
                </a:rPr>
                <a:t>Vendor Islands</a:t>
              </a:r>
              <a:endParaRPr lang="en-US" sz="3600" dirty="0" smtClean="0">
                <a:solidFill>
                  <a:prstClr val="black"/>
                </a:solidFill>
                <a:latin typeface="Arial" pitchFamily="34" charset="0"/>
              </a:endParaRPr>
            </a:p>
          </p:txBody>
        </p:sp>
      </p:grpSp>
      <p:grpSp>
        <p:nvGrpSpPr>
          <p:cNvPr id="6" name="Group 240"/>
          <p:cNvGrpSpPr/>
          <p:nvPr/>
        </p:nvGrpSpPr>
        <p:grpSpPr>
          <a:xfrm>
            <a:off x="6096000" y="3352800"/>
            <a:ext cx="2452380" cy="1309827"/>
            <a:chOff x="6234420" y="1703647"/>
            <a:chExt cx="2042314" cy="825380"/>
          </a:xfrm>
        </p:grpSpPr>
        <p:sp>
          <p:nvSpPr>
            <p:cNvPr id="230" name="AutoShape 92"/>
            <p:cNvSpPr>
              <a:spLocks noChangeArrowheads="1"/>
            </p:cNvSpPr>
            <p:nvPr/>
          </p:nvSpPr>
          <p:spPr bwMode="auto">
            <a:xfrm>
              <a:off x="6234420" y="1895968"/>
              <a:ext cx="194506" cy="152255"/>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31" name="AutoShape 92"/>
            <p:cNvSpPr>
              <a:spLocks noChangeArrowheads="1"/>
            </p:cNvSpPr>
            <p:nvPr/>
          </p:nvSpPr>
          <p:spPr bwMode="auto">
            <a:xfrm>
              <a:off x="7109697" y="1703647"/>
              <a:ext cx="194506" cy="152255"/>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32" name="AutoShape 92"/>
            <p:cNvSpPr>
              <a:spLocks noChangeArrowheads="1"/>
            </p:cNvSpPr>
            <p:nvPr/>
          </p:nvSpPr>
          <p:spPr bwMode="auto">
            <a:xfrm>
              <a:off x="8082228" y="1895968"/>
              <a:ext cx="194506" cy="152255"/>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33" name="AutoShape 92"/>
            <p:cNvSpPr>
              <a:spLocks noChangeArrowheads="1"/>
            </p:cNvSpPr>
            <p:nvPr/>
          </p:nvSpPr>
          <p:spPr bwMode="auto">
            <a:xfrm>
              <a:off x="7498710" y="2376772"/>
              <a:ext cx="194506" cy="152255"/>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34" name="AutoShape 52"/>
            <p:cNvSpPr>
              <a:spLocks noChangeShapeType="1"/>
            </p:cNvSpPr>
            <p:nvPr/>
          </p:nvSpPr>
          <p:spPr bwMode="auto">
            <a:xfrm>
              <a:off x="6428926" y="2088290"/>
              <a:ext cx="291759" cy="28848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35" name="AutoShape 52"/>
            <p:cNvSpPr>
              <a:spLocks noChangeShapeType="1"/>
            </p:cNvSpPr>
            <p:nvPr/>
          </p:nvSpPr>
          <p:spPr bwMode="auto">
            <a:xfrm flipH="1">
              <a:off x="6428926" y="1799808"/>
              <a:ext cx="680772" cy="19232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36" name="AutoShape 52"/>
            <p:cNvSpPr>
              <a:spLocks noChangeShapeType="1"/>
            </p:cNvSpPr>
            <p:nvPr/>
          </p:nvSpPr>
          <p:spPr bwMode="auto">
            <a:xfrm>
              <a:off x="6720685" y="2376772"/>
              <a:ext cx="778025" cy="9616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37" name="AutoShape 92"/>
            <p:cNvSpPr>
              <a:spLocks noChangeArrowheads="1"/>
            </p:cNvSpPr>
            <p:nvPr/>
          </p:nvSpPr>
          <p:spPr bwMode="auto">
            <a:xfrm>
              <a:off x="6623432" y="2280611"/>
              <a:ext cx="194506" cy="152255"/>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38" name="AutoShape 52"/>
            <p:cNvSpPr>
              <a:spLocks noChangeShapeType="1"/>
            </p:cNvSpPr>
            <p:nvPr/>
          </p:nvSpPr>
          <p:spPr bwMode="auto">
            <a:xfrm>
              <a:off x="7206951" y="1895968"/>
              <a:ext cx="389012" cy="480804"/>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39" name="AutoShape 52"/>
            <p:cNvSpPr>
              <a:spLocks noChangeShapeType="1"/>
            </p:cNvSpPr>
            <p:nvPr/>
          </p:nvSpPr>
          <p:spPr bwMode="auto">
            <a:xfrm>
              <a:off x="7304204" y="1799808"/>
              <a:ext cx="778025" cy="19232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40" name="AutoShape 52"/>
            <p:cNvSpPr>
              <a:spLocks noChangeShapeType="1"/>
            </p:cNvSpPr>
            <p:nvPr/>
          </p:nvSpPr>
          <p:spPr bwMode="auto">
            <a:xfrm flipH="1">
              <a:off x="7693216" y="2088290"/>
              <a:ext cx="389012" cy="384643"/>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sp>
        <p:nvSpPr>
          <p:cNvPr id="245" name="TextBox 244"/>
          <p:cNvSpPr txBox="1"/>
          <p:nvPr/>
        </p:nvSpPr>
        <p:spPr>
          <a:xfrm>
            <a:off x="5943600" y="4876800"/>
            <a:ext cx="2890359" cy="400109"/>
          </a:xfrm>
          <a:prstGeom prst="rect">
            <a:avLst/>
          </a:prstGeom>
          <a:noFill/>
        </p:spPr>
        <p:txBody>
          <a:bodyPr wrap="square" rtlCol="0">
            <a:spAutoFit/>
          </a:bodyPr>
          <a:lstStyle/>
          <a:p>
            <a:pPr algn="ctr"/>
            <a:r>
              <a:rPr lang="en-US" sz="2000" b="1" dirty="0" smtClean="0">
                <a:solidFill>
                  <a:prstClr val="black"/>
                </a:solidFill>
              </a:rPr>
              <a:t>IP Network</a:t>
            </a:r>
            <a:endParaRPr lang="en-US" sz="2000" b="1" dirty="0">
              <a:solidFill>
                <a:prstClr val="black"/>
              </a:solidFill>
            </a:endParaRPr>
          </a:p>
        </p:txBody>
      </p:sp>
      <p:sp>
        <p:nvSpPr>
          <p:cNvPr id="246" name="TextBox 245"/>
          <p:cNvSpPr txBox="1"/>
          <p:nvPr/>
        </p:nvSpPr>
        <p:spPr>
          <a:xfrm>
            <a:off x="762000" y="4953000"/>
            <a:ext cx="2890359" cy="400109"/>
          </a:xfrm>
          <a:prstGeom prst="rect">
            <a:avLst/>
          </a:prstGeom>
          <a:noFill/>
        </p:spPr>
        <p:txBody>
          <a:bodyPr wrap="square" rtlCol="0">
            <a:spAutoFit/>
          </a:bodyPr>
          <a:lstStyle/>
          <a:p>
            <a:pPr algn="ctr"/>
            <a:r>
              <a:rPr lang="en-US" sz="2000" b="1" dirty="0" smtClean="0">
                <a:solidFill>
                  <a:prstClr val="black"/>
                </a:solidFill>
              </a:rPr>
              <a:t>Transport Network</a:t>
            </a:r>
            <a:endParaRPr lang="en-US" sz="2000" b="1" dirty="0">
              <a:solidFill>
                <a:prstClr val="black"/>
              </a:solidFill>
            </a:endParaRPr>
          </a:p>
        </p:txBody>
      </p:sp>
      <p:grpSp>
        <p:nvGrpSpPr>
          <p:cNvPr id="7" name="Group 302"/>
          <p:cNvGrpSpPr/>
          <p:nvPr/>
        </p:nvGrpSpPr>
        <p:grpSpPr>
          <a:xfrm>
            <a:off x="8260080" y="3429000"/>
            <a:ext cx="426720" cy="381000"/>
            <a:chOff x="6553200" y="1371600"/>
            <a:chExt cx="1066800" cy="914400"/>
          </a:xfrm>
        </p:grpSpPr>
        <p:sp>
          <p:nvSpPr>
            <p:cNvPr id="251" name="Rounded Rectangle 250"/>
            <p:cNvSpPr/>
            <p:nvPr/>
          </p:nvSpPr>
          <p:spPr>
            <a:xfrm>
              <a:off x="7391400" y="1371600"/>
              <a:ext cx="228600"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500" dirty="0"/>
            </a:p>
          </p:txBody>
        </p:sp>
        <p:grpSp>
          <p:nvGrpSpPr>
            <p:cNvPr id="8" name="Group 225"/>
            <p:cNvGrpSpPr/>
            <p:nvPr/>
          </p:nvGrpSpPr>
          <p:grpSpPr>
            <a:xfrm>
              <a:off x="6553200" y="1447800"/>
              <a:ext cx="1066800" cy="838200"/>
              <a:chOff x="1470005" y="1226899"/>
              <a:chExt cx="6401203" cy="2485516"/>
            </a:xfrm>
          </p:grpSpPr>
          <p:sp>
            <p:nvSpPr>
              <p:cNvPr id="254" name="Rectangle 253"/>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24"/>
              <p:cNvGrpSpPr/>
              <p:nvPr/>
            </p:nvGrpSpPr>
            <p:grpSpPr>
              <a:xfrm>
                <a:off x="1991001" y="2065099"/>
                <a:ext cx="5514762" cy="796928"/>
                <a:chOff x="2936787" y="2479672"/>
                <a:chExt cx="5514762" cy="796928"/>
              </a:xfrm>
            </p:grpSpPr>
            <p:cxnSp>
              <p:nvCxnSpPr>
                <p:cNvPr id="256" name="Straight Connector 255"/>
                <p:cNvCxnSpPr>
                  <a:stCxn id="276" idx="4"/>
                  <a:endCxn id="275" idx="6"/>
                </p:cNvCxnSpPr>
                <p:nvPr/>
              </p:nvCxnSpPr>
              <p:spPr>
                <a:xfrm rot="5400000">
                  <a:off x="5197508" y="2571780"/>
                  <a:ext cx="193672" cy="3841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a:stCxn id="276" idx="4"/>
                  <a:endCxn id="279" idx="0"/>
                </p:cNvCxnSpPr>
                <p:nvPr/>
              </p:nvCxnSpPr>
              <p:spPr>
                <a:xfrm rot="16200000" flipH="1">
                  <a:off x="5448300" y="2705100"/>
                  <a:ext cx="228600" cy="1524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277" idx="4"/>
                  <a:endCxn id="271" idx="0"/>
                </p:cNvCxnSpPr>
                <p:nvPr/>
              </p:nvCxnSpPr>
              <p:spPr>
                <a:xfrm rot="5400000">
                  <a:off x="6436716" y="2596156"/>
                  <a:ext cx="263528" cy="3353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277" idx="4"/>
                  <a:endCxn id="280" idx="1"/>
                </p:cNvCxnSpPr>
                <p:nvPr/>
              </p:nvCxnSpPr>
              <p:spPr>
                <a:xfrm rot="16200000" flipH="1">
                  <a:off x="6887937" y="2480294"/>
                  <a:ext cx="109678" cy="41323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a:stCxn id="271" idx="7"/>
                  <a:endCxn id="280" idx="2"/>
                </p:cNvCxnSpPr>
                <p:nvPr/>
              </p:nvCxnSpPr>
              <p:spPr>
                <a:xfrm rot="5400000" flipH="1" flipV="1">
                  <a:off x="6758986" y="2572149"/>
                  <a:ext cx="95346" cy="5961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a:stCxn id="288" idx="6"/>
                  <a:endCxn id="289" idx="3"/>
                </p:cNvCxnSpPr>
                <p:nvPr/>
              </p:nvCxnSpPr>
              <p:spPr>
                <a:xfrm>
                  <a:off x="5325572" y="3165472"/>
                  <a:ext cx="1424665" cy="12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223"/>
                <p:cNvGrpSpPr/>
                <p:nvPr/>
              </p:nvGrpSpPr>
              <p:grpSpPr>
                <a:xfrm>
                  <a:off x="2936787" y="2479672"/>
                  <a:ext cx="5514762" cy="796928"/>
                  <a:chOff x="2936787" y="2479672"/>
                  <a:chExt cx="5514762" cy="796928"/>
                </a:xfrm>
              </p:grpSpPr>
              <p:grpSp>
                <p:nvGrpSpPr>
                  <p:cNvPr id="11" name="Group 222"/>
                  <p:cNvGrpSpPr/>
                  <p:nvPr/>
                </p:nvGrpSpPr>
                <p:grpSpPr>
                  <a:xfrm>
                    <a:off x="2936787" y="2479672"/>
                    <a:ext cx="5514762" cy="796928"/>
                    <a:chOff x="2936787" y="2479672"/>
                    <a:chExt cx="5514762" cy="796928"/>
                  </a:xfrm>
                </p:grpSpPr>
                <p:grpSp>
                  <p:nvGrpSpPr>
                    <p:cNvPr id="12" name="Group 154"/>
                    <p:cNvGrpSpPr/>
                    <p:nvPr/>
                  </p:nvGrpSpPr>
                  <p:grpSpPr>
                    <a:xfrm>
                      <a:off x="2936787" y="2479672"/>
                      <a:ext cx="5514762" cy="762000"/>
                      <a:chOff x="1946187" y="1489072"/>
                      <a:chExt cx="5514762" cy="762000"/>
                    </a:xfrm>
                  </p:grpSpPr>
                  <p:sp>
                    <p:nvSpPr>
                      <p:cNvPr id="282" name="Oval 281"/>
                      <p:cNvSpPr/>
                      <p:nvPr/>
                    </p:nvSpPr>
                    <p:spPr>
                      <a:xfrm>
                        <a:off x="1946187"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32766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3733800" y="15240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2095043"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4800600" y="17526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6263012"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4030171"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57150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7156149" y="19462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1" name="Straight Connector 290"/>
                      <p:cNvCxnSpPr>
                        <a:stCxn id="285" idx="0"/>
                        <a:endCxn id="282" idx="3"/>
                      </p:cNvCxnSpPr>
                      <p:nvPr/>
                    </p:nvCxnSpPr>
                    <p:spPr>
                      <a:xfrm rot="16200000" flipV="1">
                        <a:off x="1879375" y="1730603"/>
                        <a:ext cx="479518" cy="25661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a:stCxn id="285" idx="5"/>
                        <a:endCxn id="283" idx="3"/>
                      </p:cNvCxnSpPr>
                      <p:nvPr/>
                    </p:nvCxnSpPr>
                    <p:spPr>
                      <a:xfrm rot="5400000" flipH="1" flipV="1">
                        <a:off x="2817585" y="1725103"/>
                        <a:ext cx="41272" cy="966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a:stCxn id="284" idx="2"/>
                        <a:endCxn id="282" idx="6"/>
                      </p:cNvCxnSpPr>
                      <p:nvPr/>
                    </p:nvCxnSpPr>
                    <p:spPr>
                      <a:xfrm rot="10800000">
                        <a:off x="2250988" y="1565272"/>
                        <a:ext cx="14828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a:stCxn id="270" idx="0"/>
                        <a:endCxn id="274" idx="4"/>
                      </p:cNvCxnSpPr>
                      <p:nvPr/>
                    </p:nvCxnSpPr>
                    <p:spPr>
                      <a:xfrm rot="16200000" flipV="1">
                        <a:off x="2952738" y="1680458"/>
                        <a:ext cx="152400" cy="744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a:stCxn id="288" idx="0"/>
                        <a:endCxn id="284" idx="4"/>
                      </p:cNvCxnSpPr>
                      <p:nvPr/>
                    </p:nvCxnSpPr>
                    <p:spPr>
                      <a:xfrm rot="16200000" flipV="1">
                        <a:off x="3823251" y="1739350"/>
                        <a:ext cx="422272" cy="29637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a:stCxn id="283" idx="6"/>
                        <a:endCxn id="288" idx="3"/>
                      </p:cNvCxnSpPr>
                      <p:nvPr/>
                    </p:nvCxnSpPr>
                    <p:spPr>
                      <a:xfrm>
                        <a:off x="3581400" y="2133600"/>
                        <a:ext cx="493409" cy="9515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a:stCxn id="288" idx="7"/>
                        <a:endCxn id="286" idx="3"/>
                      </p:cNvCxnSpPr>
                      <p:nvPr/>
                    </p:nvCxnSpPr>
                    <p:spPr>
                      <a:xfrm rot="5400000" flipH="1" flipV="1">
                        <a:off x="4448632" y="1724385"/>
                        <a:ext cx="238308" cy="55490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a:stCxn id="289" idx="2"/>
                        <a:endCxn id="286" idx="6"/>
                      </p:cNvCxnSpPr>
                      <p:nvPr/>
                    </p:nvCxnSpPr>
                    <p:spPr>
                      <a:xfrm rot="10800000">
                        <a:off x="5105400" y="1828800"/>
                        <a:ext cx="609600" cy="30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a:stCxn id="284" idx="6"/>
                        <a:endCxn id="287" idx="2"/>
                      </p:cNvCxnSpPr>
                      <p:nvPr/>
                    </p:nvCxnSpPr>
                    <p:spPr>
                      <a:xfrm flipV="1">
                        <a:off x="4038600" y="1565272"/>
                        <a:ext cx="22244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a:stCxn id="289" idx="6"/>
                        <a:endCxn id="287" idx="4"/>
                      </p:cNvCxnSpPr>
                      <p:nvPr/>
                    </p:nvCxnSpPr>
                    <p:spPr>
                      <a:xfrm flipV="1">
                        <a:off x="6019800" y="1641472"/>
                        <a:ext cx="395612" cy="4921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a:stCxn id="287" idx="5"/>
                        <a:endCxn id="290" idx="3"/>
                      </p:cNvCxnSpPr>
                      <p:nvPr/>
                    </p:nvCxnSpPr>
                    <p:spPr>
                      <a:xfrm rot="16200000" flipH="1">
                        <a:off x="6633379" y="1508948"/>
                        <a:ext cx="457200" cy="677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a:stCxn id="289" idx="6"/>
                        <a:endCxn id="290" idx="3"/>
                      </p:cNvCxnSpPr>
                      <p:nvPr/>
                    </p:nvCxnSpPr>
                    <p:spPr>
                      <a:xfrm flipV="1">
                        <a:off x="6019800" y="2076354"/>
                        <a:ext cx="1180985" cy="572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70" name="Oval 269"/>
                    <p:cNvSpPr/>
                    <p:nvPr/>
                  </p:nvSpPr>
                  <p:spPr>
                    <a:xfrm>
                      <a:off x="3904351"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6248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29367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3657600" y="31242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382992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47974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5334000" y="2514600"/>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6583759"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606276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5486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7104756" y="2708272"/>
                      <a:ext cx="304800" cy="2286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7700180" y="2784472"/>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4" name="Straight Connector 263"/>
                  <p:cNvCxnSpPr>
                    <a:stCxn id="272" idx="6"/>
                    <a:endCxn id="270" idx="2"/>
                  </p:cNvCxnSpPr>
                  <p:nvPr/>
                </p:nvCxnSpPr>
                <p:spPr>
                  <a:xfrm>
                    <a:off x="3241587" y="2860672"/>
                    <a:ext cx="6627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a:stCxn id="272" idx="5"/>
                    <a:endCxn id="273" idx="1"/>
                  </p:cNvCxnSpPr>
                  <p:nvPr/>
                </p:nvCxnSpPr>
                <p:spPr>
                  <a:xfrm rot="16200000" flipH="1">
                    <a:off x="3333611" y="2777892"/>
                    <a:ext cx="231964" cy="5052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stCxn id="273" idx="7"/>
                    <a:endCxn id="270" idx="4"/>
                  </p:cNvCxnSpPr>
                  <p:nvPr/>
                </p:nvCxnSpPr>
                <p:spPr>
                  <a:xfrm rot="5400000" flipH="1" flipV="1">
                    <a:off x="3882434" y="2972201"/>
                    <a:ext cx="209646" cy="13898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a:stCxn id="270" idx="6"/>
                    <a:endCxn id="275" idx="3"/>
                  </p:cNvCxnSpPr>
                  <p:nvPr/>
                </p:nvCxnSpPr>
                <p:spPr>
                  <a:xfrm>
                    <a:off x="4209151" y="2860672"/>
                    <a:ext cx="632973" cy="5388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a:stCxn id="283" idx="6"/>
                    <a:endCxn id="275" idx="3"/>
                  </p:cNvCxnSpPr>
                  <p:nvPr/>
                </p:nvCxnSpPr>
                <p:spPr>
                  <a:xfrm flipV="1">
                    <a:off x="4572000" y="2914554"/>
                    <a:ext cx="270125" cy="2096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grpSp>
        <p:nvGrpSpPr>
          <p:cNvPr id="13" name="Group 303"/>
          <p:cNvGrpSpPr/>
          <p:nvPr/>
        </p:nvGrpSpPr>
        <p:grpSpPr>
          <a:xfrm>
            <a:off x="7498080" y="4191000"/>
            <a:ext cx="426720" cy="381000"/>
            <a:chOff x="6553200" y="1371600"/>
            <a:chExt cx="1066800" cy="914400"/>
          </a:xfrm>
        </p:grpSpPr>
        <p:sp>
          <p:nvSpPr>
            <p:cNvPr id="307" name="Rounded Rectangle 306"/>
            <p:cNvSpPr/>
            <p:nvPr/>
          </p:nvSpPr>
          <p:spPr>
            <a:xfrm>
              <a:off x="7391400" y="1371600"/>
              <a:ext cx="228600"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500" dirty="0"/>
            </a:p>
          </p:txBody>
        </p:sp>
        <p:grpSp>
          <p:nvGrpSpPr>
            <p:cNvPr id="14" name="Group 225"/>
            <p:cNvGrpSpPr/>
            <p:nvPr/>
          </p:nvGrpSpPr>
          <p:grpSpPr>
            <a:xfrm>
              <a:off x="6553200" y="1447800"/>
              <a:ext cx="1066800" cy="838200"/>
              <a:chOff x="1470005" y="1226899"/>
              <a:chExt cx="6401203" cy="2485516"/>
            </a:xfrm>
          </p:grpSpPr>
          <p:sp>
            <p:nvSpPr>
              <p:cNvPr id="310" name="Rectangle 309"/>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24"/>
              <p:cNvGrpSpPr/>
              <p:nvPr/>
            </p:nvGrpSpPr>
            <p:grpSpPr>
              <a:xfrm>
                <a:off x="1991001" y="2065099"/>
                <a:ext cx="5514762" cy="796928"/>
                <a:chOff x="2936787" y="2479672"/>
                <a:chExt cx="5514762" cy="796928"/>
              </a:xfrm>
            </p:grpSpPr>
            <p:cxnSp>
              <p:nvCxnSpPr>
                <p:cNvPr id="312" name="Straight Connector 311"/>
                <p:cNvCxnSpPr>
                  <a:stCxn id="332" idx="4"/>
                  <a:endCxn id="331" idx="6"/>
                </p:cNvCxnSpPr>
                <p:nvPr/>
              </p:nvCxnSpPr>
              <p:spPr>
                <a:xfrm rot="5400000">
                  <a:off x="5197508" y="2571780"/>
                  <a:ext cx="193672" cy="3841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a:stCxn id="332" idx="4"/>
                  <a:endCxn id="335" idx="0"/>
                </p:cNvCxnSpPr>
                <p:nvPr/>
              </p:nvCxnSpPr>
              <p:spPr>
                <a:xfrm rot="16200000" flipH="1">
                  <a:off x="5448300" y="2705100"/>
                  <a:ext cx="228600" cy="1524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stCxn id="333" idx="4"/>
                  <a:endCxn id="327" idx="0"/>
                </p:cNvCxnSpPr>
                <p:nvPr/>
              </p:nvCxnSpPr>
              <p:spPr>
                <a:xfrm rot="5400000">
                  <a:off x="6436716" y="2596156"/>
                  <a:ext cx="263528" cy="3353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a:stCxn id="333" idx="4"/>
                  <a:endCxn id="336" idx="1"/>
                </p:cNvCxnSpPr>
                <p:nvPr/>
              </p:nvCxnSpPr>
              <p:spPr>
                <a:xfrm rot="16200000" flipH="1">
                  <a:off x="6887937" y="2480294"/>
                  <a:ext cx="109678" cy="41323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a:stCxn id="327" idx="7"/>
                  <a:endCxn id="336" idx="2"/>
                </p:cNvCxnSpPr>
                <p:nvPr/>
              </p:nvCxnSpPr>
              <p:spPr>
                <a:xfrm rot="5400000" flipH="1" flipV="1">
                  <a:off x="6758986" y="2572149"/>
                  <a:ext cx="95346" cy="5961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a:stCxn id="344" idx="6"/>
                  <a:endCxn id="345" idx="3"/>
                </p:cNvCxnSpPr>
                <p:nvPr/>
              </p:nvCxnSpPr>
              <p:spPr>
                <a:xfrm>
                  <a:off x="5325572" y="3165472"/>
                  <a:ext cx="1424665" cy="12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223"/>
                <p:cNvGrpSpPr/>
                <p:nvPr/>
              </p:nvGrpSpPr>
              <p:grpSpPr>
                <a:xfrm>
                  <a:off x="2936787" y="2479672"/>
                  <a:ext cx="5514762" cy="796928"/>
                  <a:chOff x="2936787" y="2479672"/>
                  <a:chExt cx="5514762" cy="796928"/>
                </a:xfrm>
              </p:grpSpPr>
              <p:grpSp>
                <p:nvGrpSpPr>
                  <p:cNvPr id="17" name="Group 222"/>
                  <p:cNvGrpSpPr/>
                  <p:nvPr/>
                </p:nvGrpSpPr>
                <p:grpSpPr>
                  <a:xfrm>
                    <a:off x="2936787" y="2479672"/>
                    <a:ext cx="5514762" cy="796928"/>
                    <a:chOff x="2936787" y="2479672"/>
                    <a:chExt cx="5514762" cy="796928"/>
                  </a:xfrm>
                </p:grpSpPr>
                <p:grpSp>
                  <p:nvGrpSpPr>
                    <p:cNvPr id="18" name="Group 154"/>
                    <p:cNvGrpSpPr/>
                    <p:nvPr/>
                  </p:nvGrpSpPr>
                  <p:grpSpPr>
                    <a:xfrm>
                      <a:off x="2936787" y="2479672"/>
                      <a:ext cx="5514762" cy="762000"/>
                      <a:chOff x="1946187" y="1489072"/>
                      <a:chExt cx="5514762" cy="762000"/>
                    </a:xfrm>
                  </p:grpSpPr>
                  <p:sp>
                    <p:nvSpPr>
                      <p:cNvPr id="338" name="Oval 337"/>
                      <p:cNvSpPr/>
                      <p:nvPr/>
                    </p:nvSpPr>
                    <p:spPr>
                      <a:xfrm>
                        <a:off x="1946187"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32766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3733800" y="15240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2095043"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4800600" y="17526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6263012"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4030171"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57150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7156149" y="19462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7" name="Straight Connector 346"/>
                      <p:cNvCxnSpPr>
                        <a:stCxn id="341" idx="0"/>
                        <a:endCxn id="338" idx="3"/>
                      </p:cNvCxnSpPr>
                      <p:nvPr/>
                    </p:nvCxnSpPr>
                    <p:spPr>
                      <a:xfrm rot="16200000" flipV="1">
                        <a:off x="1879375" y="1730603"/>
                        <a:ext cx="479518" cy="25661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a:stCxn id="341" idx="5"/>
                        <a:endCxn id="339" idx="3"/>
                      </p:cNvCxnSpPr>
                      <p:nvPr/>
                    </p:nvCxnSpPr>
                    <p:spPr>
                      <a:xfrm rot="5400000" flipH="1" flipV="1">
                        <a:off x="2817585" y="1725103"/>
                        <a:ext cx="41272" cy="966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a:stCxn id="340" idx="2"/>
                        <a:endCxn id="338" idx="6"/>
                      </p:cNvCxnSpPr>
                      <p:nvPr/>
                    </p:nvCxnSpPr>
                    <p:spPr>
                      <a:xfrm rot="10800000">
                        <a:off x="2250988" y="1565272"/>
                        <a:ext cx="14828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a:stCxn id="326" idx="0"/>
                        <a:endCxn id="330" idx="4"/>
                      </p:cNvCxnSpPr>
                      <p:nvPr/>
                    </p:nvCxnSpPr>
                    <p:spPr>
                      <a:xfrm rot="16200000" flipV="1">
                        <a:off x="2952738" y="1680458"/>
                        <a:ext cx="152400" cy="744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a:stCxn id="344" idx="0"/>
                        <a:endCxn id="340" idx="4"/>
                      </p:cNvCxnSpPr>
                      <p:nvPr/>
                    </p:nvCxnSpPr>
                    <p:spPr>
                      <a:xfrm rot="16200000" flipV="1">
                        <a:off x="3823251" y="1739350"/>
                        <a:ext cx="422272" cy="29637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a:stCxn id="339" idx="6"/>
                        <a:endCxn id="344" idx="3"/>
                      </p:cNvCxnSpPr>
                      <p:nvPr/>
                    </p:nvCxnSpPr>
                    <p:spPr>
                      <a:xfrm>
                        <a:off x="3581400" y="2133600"/>
                        <a:ext cx="493409" cy="9515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a:stCxn id="344" idx="7"/>
                        <a:endCxn id="342" idx="3"/>
                      </p:cNvCxnSpPr>
                      <p:nvPr/>
                    </p:nvCxnSpPr>
                    <p:spPr>
                      <a:xfrm rot="5400000" flipH="1" flipV="1">
                        <a:off x="4448632" y="1724385"/>
                        <a:ext cx="238308" cy="55490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a:stCxn id="345" idx="2"/>
                        <a:endCxn id="342" idx="6"/>
                      </p:cNvCxnSpPr>
                      <p:nvPr/>
                    </p:nvCxnSpPr>
                    <p:spPr>
                      <a:xfrm rot="10800000">
                        <a:off x="5105400" y="1828800"/>
                        <a:ext cx="609600" cy="30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a:stCxn id="340" idx="6"/>
                        <a:endCxn id="343" idx="2"/>
                      </p:cNvCxnSpPr>
                      <p:nvPr/>
                    </p:nvCxnSpPr>
                    <p:spPr>
                      <a:xfrm flipV="1">
                        <a:off x="4038600" y="1565272"/>
                        <a:ext cx="22244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a:stCxn id="345" idx="6"/>
                        <a:endCxn id="343" idx="4"/>
                      </p:cNvCxnSpPr>
                      <p:nvPr/>
                    </p:nvCxnSpPr>
                    <p:spPr>
                      <a:xfrm flipV="1">
                        <a:off x="6019800" y="1641472"/>
                        <a:ext cx="395612" cy="4921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a:stCxn id="343" idx="5"/>
                        <a:endCxn id="346" idx="3"/>
                      </p:cNvCxnSpPr>
                      <p:nvPr/>
                    </p:nvCxnSpPr>
                    <p:spPr>
                      <a:xfrm rot="16200000" flipH="1">
                        <a:off x="6633379" y="1508948"/>
                        <a:ext cx="457200" cy="677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a:stCxn id="345" idx="6"/>
                        <a:endCxn id="346" idx="3"/>
                      </p:cNvCxnSpPr>
                      <p:nvPr/>
                    </p:nvCxnSpPr>
                    <p:spPr>
                      <a:xfrm flipV="1">
                        <a:off x="6019800" y="2076354"/>
                        <a:ext cx="1180985" cy="572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26" name="Oval 325"/>
                    <p:cNvSpPr/>
                    <p:nvPr/>
                  </p:nvSpPr>
                  <p:spPr>
                    <a:xfrm>
                      <a:off x="3904351"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6248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29367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3657600" y="31242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382992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47974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5334000" y="2514600"/>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6583759"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606276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5486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7104756" y="2708272"/>
                      <a:ext cx="304800" cy="2286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7700180" y="2784472"/>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0" name="Straight Connector 319"/>
                  <p:cNvCxnSpPr>
                    <a:stCxn id="328" idx="6"/>
                    <a:endCxn id="326" idx="2"/>
                  </p:cNvCxnSpPr>
                  <p:nvPr/>
                </p:nvCxnSpPr>
                <p:spPr>
                  <a:xfrm>
                    <a:off x="3241587" y="2860672"/>
                    <a:ext cx="6627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a:stCxn id="328" idx="5"/>
                    <a:endCxn id="329" idx="1"/>
                  </p:cNvCxnSpPr>
                  <p:nvPr/>
                </p:nvCxnSpPr>
                <p:spPr>
                  <a:xfrm rot="16200000" flipH="1">
                    <a:off x="3333611" y="2777892"/>
                    <a:ext cx="231964" cy="5052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a:stCxn id="329" idx="7"/>
                    <a:endCxn id="326" idx="4"/>
                  </p:cNvCxnSpPr>
                  <p:nvPr/>
                </p:nvCxnSpPr>
                <p:spPr>
                  <a:xfrm rot="5400000" flipH="1" flipV="1">
                    <a:off x="3882434" y="2972201"/>
                    <a:ext cx="209646" cy="13898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a:stCxn id="326" idx="6"/>
                    <a:endCxn id="331" idx="3"/>
                  </p:cNvCxnSpPr>
                  <p:nvPr/>
                </p:nvCxnSpPr>
                <p:spPr>
                  <a:xfrm>
                    <a:off x="4209151" y="2860672"/>
                    <a:ext cx="632973" cy="5388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a:stCxn id="339" idx="6"/>
                    <a:endCxn id="331" idx="3"/>
                  </p:cNvCxnSpPr>
                  <p:nvPr/>
                </p:nvCxnSpPr>
                <p:spPr>
                  <a:xfrm flipV="1">
                    <a:off x="4572000" y="2914554"/>
                    <a:ext cx="270125" cy="2096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grpSp>
        <p:nvGrpSpPr>
          <p:cNvPr id="19" name="Group 358"/>
          <p:cNvGrpSpPr/>
          <p:nvPr/>
        </p:nvGrpSpPr>
        <p:grpSpPr>
          <a:xfrm>
            <a:off x="7040880" y="3048000"/>
            <a:ext cx="426720" cy="381000"/>
            <a:chOff x="6553200" y="1371600"/>
            <a:chExt cx="1066800" cy="914400"/>
          </a:xfrm>
        </p:grpSpPr>
        <p:sp>
          <p:nvSpPr>
            <p:cNvPr id="362" name="Rounded Rectangle 361"/>
            <p:cNvSpPr/>
            <p:nvPr/>
          </p:nvSpPr>
          <p:spPr>
            <a:xfrm>
              <a:off x="7391400" y="1371600"/>
              <a:ext cx="228600"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500" dirty="0"/>
            </a:p>
          </p:txBody>
        </p:sp>
        <p:grpSp>
          <p:nvGrpSpPr>
            <p:cNvPr id="20" name="Group 225"/>
            <p:cNvGrpSpPr/>
            <p:nvPr/>
          </p:nvGrpSpPr>
          <p:grpSpPr>
            <a:xfrm>
              <a:off x="6553200" y="1447800"/>
              <a:ext cx="1066800" cy="838200"/>
              <a:chOff x="1470005" y="1226899"/>
              <a:chExt cx="6401203" cy="2485516"/>
            </a:xfrm>
          </p:grpSpPr>
          <p:sp>
            <p:nvSpPr>
              <p:cNvPr id="365" name="Rectangle 364"/>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24"/>
              <p:cNvGrpSpPr/>
              <p:nvPr/>
            </p:nvGrpSpPr>
            <p:grpSpPr>
              <a:xfrm>
                <a:off x="1991001" y="2065099"/>
                <a:ext cx="5514762" cy="796928"/>
                <a:chOff x="2936787" y="2479672"/>
                <a:chExt cx="5514762" cy="796928"/>
              </a:xfrm>
            </p:grpSpPr>
            <p:cxnSp>
              <p:nvCxnSpPr>
                <p:cNvPr id="367" name="Straight Connector 366"/>
                <p:cNvCxnSpPr>
                  <a:stCxn id="387" idx="4"/>
                  <a:endCxn id="386" idx="6"/>
                </p:cNvCxnSpPr>
                <p:nvPr/>
              </p:nvCxnSpPr>
              <p:spPr>
                <a:xfrm rot="5400000">
                  <a:off x="5197508" y="2571780"/>
                  <a:ext cx="193672" cy="3841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a:stCxn id="387" idx="4"/>
                  <a:endCxn id="390" idx="0"/>
                </p:cNvCxnSpPr>
                <p:nvPr/>
              </p:nvCxnSpPr>
              <p:spPr>
                <a:xfrm rot="16200000" flipH="1">
                  <a:off x="5448300" y="2705100"/>
                  <a:ext cx="228600" cy="1524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a:stCxn id="388" idx="4"/>
                  <a:endCxn id="382" idx="0"/>
                </p:cNvCxnSpPr>
                <p:nvPr/>
              </p:nvCxnSpPr>
              <p:spPr>
                <a:xfrm rot="5400000">
                  <a:off x="6436716" y="2596156"/>
                  <a:ext cx="263528" cy="3353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a:stCxn id="388" idx="4"/>
                  <a:endCxn id="391" idx="1"/>
                </p:cNvCxnSpPr>
                <p:nvPr/>
              </p:nvCxnSpPr>
              <p:spPr>
                <a:xfrm rot="16200000" flipH="1">
                  <a:off x="6887937" y="2480294"/>
                  <a:ext cx="109678" cy="41323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a:stCxn id="382" idx="7"/>
                  <a:endCxn id="391" idx="2"/>
                </p:cNvCxnSpPr>
                <p:nvPr/>
              </p:nvCxnSpPr>
              <p:spPr>
                <a:xfrm rot="5400000" flipH="1" flipV="1">
                  <a:off x="6758986" y="2572149"/>
                  <a:ext cx="95346" cy="5961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a:stCxn id="399" idx="6"/>
                  <a:endCxn id="400" idx="3"/>
                </p:cNvCxnSpPr>
                <p:nvPr/>
              </p:nvCxnSpPr>
              <p:spPr>
                <a:xfrm>
                  <a:off x="5325572" y="3165472"/>
                  <a:ext cx="1424665" cy="12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Group 223"/>
                <p:cNvGrpSpPr/>
                <p:nvPr/>
              </p:nvGrpSpPr>
              <p:grpSpPr>
                <a:xfrm>
                  <a:off x="2936787" y="2479672"/>
                  <a:ext cx="5514762" cy="796928"/>
                  <a:chOff x="2936787" y="2479672"/>
                  <a:chExt cx="5514762" cy="796928"/>
                </a:xfrm>
              </p:grpSpPr>
              <p:grpSp>
                <p:nvGrpSpPr>
                  <p:cNvPr id="23" name="Group 222"/>
                  <p:cNvGrpSpPr/>
                  <p:nvPr/>
                </p:nvGrpSpPr>
                <p:grpSpPr>
                  <a:xfrm>
                    <a:off x="2936787" y="2479672"/>
                    <a:ext cx="5514762" cy="796928"/>
                    <a:chOff x="2936787" y="2479672"/>
                    <a:chExt cx="5514762" cy="796928"/>
                  </a:xfrm>
                </p:grpSpPr>
                <p:grpSp>
                  <p:nvGrpSpPr>
                    <p:cNvPr id="24" name="Group 154"/>
                    <p:cNvGrpSpPr/>
                    <p:nvPr/>
                  </p:nvGrpSpPr>
                  <p:grpSpPr>
                    <a:xfrm>
                      <a:off x="2936787" y="2479672"/>
                      <a:ext cx="5514762" cy="762000"/>
                      <a:chOff x="1946187" y="1489072"/>
                      <a:chExt cx="5514762" cy="762000"/>
                    </a:xfrm>
                  </p:grpSpPr>
                  <p:sp>
                    <p:nvSpPr>
                      <p:cNvPr id="393" name="Oval 392"/>
                      <p:cNvSpPr/>
                      <p:nvPr/>
                    </p:nvSpPr>
                    <p:spPr>
                      <a:xfrm>
                        <a:off x="1946187"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32766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3733800" y="15240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2095043"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4800600" y="17526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6263012"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4030171"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57150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a:off x="7156149" y="19462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2" name="Straight Connector 401"/>
                      <p:cNvCxnSpPr>
                        <a:stCxn id="396" idx="0"/>
                        <a:endCxn id="393" idx="3"/>
                      </p:cNvCxnSpPr>
                      <p:nvPr/>
                    </p:nvCxnSpPr>
                    <p:spPr>
                      <a:xfrm rot="16200000" flipV="1">
                        <a:off x="1879375" y="1730603"/>
                        <a:ext cx="479518" cy="25661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a:stCxn id="396" idx="5"/>
                        <a:endCxn id="394" idx="3"/>
                      </p:cNvCxnSpPr>
                      <p:nvPr/>
                    </p:nvCxnSpPr>
                    <p:spPr>
                      <a:xfrm rot="5400000" flipH="1" flipV="1">
                        <a:off x="2817585" y="1725103"/>
                        <a:ext cx="41272" cy="966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a:stCxn id="395" idx="2"/>
                        <a:endCxn id="393" idx="6"/>
                      </p:cNvCxnSpPr>
                      <p:nvPr/>
                    </p:nvCxnSpPr>
                    <p:spPr>
                      <a:xfrm rot="10800000">
                        <a:off x="2250988" y="1565272"/>
                        <a:ext cx="14828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a:stCxn id="381" idx="0"/>
                        <a:endCxn id="385" idx="4"/>
                      </p:cNvCxnSpPr>
                      <p:nvPr/>
                    </p:nvCxnSpPr>
                    <p:spPr>
                      <a:xfrm rot="16200000" flipV="1">
                        <a:off x="2952738" y="1680458"/>
                        <a:ext cx="152400" cy="744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a:stCxn id="399" idx="0"/>
                        <a:endCxn id="395" idx="4"/>
                      </p:cNvCxnSpPr>
                      <p:nvPr/>
                    </p:nvCxnSpPr>
                    <p:spPr>
                      <a:xfrm rot="16200000" flipV="1">
                        <a:off x="3823251" y="1739350"/>
                        <a:ext cx="422272" cy="29637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a:stCxn id="394" idx="6"/>
                        <a:endCxn id="399" idx="3"/>
                      </p:cNvCxnSpPr>
                      <p:nvPr/>
                    </p:nvCxnSpPr>
                    <p:spPr>
                      <a:xfrm>
                        <a:off x="3581400" y="2133600"/>
                        <a:ext cx="493409" cy="9515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a:stCxn id="399" idx="7"/>
                        <a:endCxn id="397" idx="3"/>
                      </p:cNvCxnSpPr>
                      <p:nvPr/>
                    </p:nvCxnSpPr>
                    <p:spPr>
                      <a:xfrm rot="5400000" flipH="1" flipV="1">
                        <a:off x="4448632" y="1724385"/>
                        <a:ext cx="238308" cy="55490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a:stCxn id="400" idx="2"/>
                        <a:endCxn id="397" idx="6"/>
                      </p:cNvCxnSpPr>
                      <p:nvPr/>
                    </p:nvCxnSpPr>
                    <p:spPr>
                      <a:xfrm rot="10800000">
                        <a:off x="5105400" y="1828800"/>
                        <a:ext cx="609600" cy="30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a:stCxn id="395" idx="6"/>
                        <a:endCxn id="398" idx="2"/>
                      </p:cNvCxnSpPr>
                      <p:nvPr/>
                    </p:nvCxnSpPr>
                    <p:spPr>
                      <a:xfrm flipV="1">
                        <a:off x="4038600" y="1565272"/>
                        <a:ext cx="22244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a:stCxn id="400" idx="6"/>
                        <a:endCxn id="398" idx="4"/>
                      </p:cNvCxnSpPr>
                      <p:nvPr/>
                    </p:nvCxnSpPr>
                    <p:spPr>
                      <a:xfrm flipV="1">
                        <a:off x="6019800" y="1641472"/>
                        <a:ext cx="395612" cy="4921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a:stCxn id="398" idx="5"/>
                        <a:endCxn id="401" idx="3"/>
                      </p:cNvCxnSpPr>
                      <p:nvPr/>
                    </p:nvCxnSpPr>
                    <p:spPr>
                      <a:xfrm rot="16200000" flipH="1">
                        <a:off x="6633379" y="1508948"/>
                        <a:ext cx="457200" cy="677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a:stCxn id="400" idx="6"/>
                        <a:endCxn id="401" idx="3"/>
                      </p:cNvCxnSpPr>
                      <p:nvPr/>
                    </p:nvCxnSpPr>
                    <p:spPr>
                      <a:xfrm flipV="1">
                        <a:off x="6019800" y="2076354"/>
                        <a:ext cx="1180985" cy="572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81" name="Oval 380"/>
                    <p:cNvSpPr/>
                    <p:nvPr/>
                  </p:nvSpPr>
                  <p:spPr>
                    <a:xfrm>
                      <a:off x="3904351"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6248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29367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3657600" y="31242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382992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47974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5334000" y="2514600"/>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6583759"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606276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5486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7104756" y="2708272"/>
                      <a:ext cx="304800" cy="2286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7700180" y="2784472"/>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75" name="Straight Connector 374"/>
                  <p:cNvCxnSpPr>
                    <a:stCxn id="383" idx="6"/>
                    <a:endCxn id="381" idx="2"/>
                  </p:cNvCxnSpPr>
                  <p:nvPr/>
                </p:nvCxnSpPr>
                <p:spPr>
                  <a:xfrm>
                    <a:off x="3241587" y="2860672"/>
                    <a:ext cx="6627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a:stCxn id="383" idx="5"/>
                    <a:endCxn id="384" idx="1"/>
                  </p:cNvCxnSpPr>
                  <p:nvPr/>
                </p:nvCxnSpPr>
                <p:spPr>
                  <a:xfrm rot="16200000" flipH="1">
                    <a:off x="3333611" y="2777892"/>
                    <a:ext cx="231964" cy="5052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a:stCxn id="384" idx="7"/>
                    <a:endCxn id="381" idx="4"/>
                  </p:cNvCxnSpPr>
                  <p:nvPr/>
                </p:nvCxnSpPr>
                <p:spPr>
                  <a:xfrm rot="5400000" flipH="1" flipV="1">
                    <a:off x="3882434" y="2972201"/>
                    <a:ext cx="209646" cy="13898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a:stCxn id="381" idx="6"/>
                    <a:endCxn id="386" idx="3"/>
                  </p:cNvCxnSpPr>
                  <p:nvPr/>
                </p:nvCxnSpPr>
                <p:spPr>
                  <a:xfrm>
                    <a:off x="4209151" y="2860672"/>
                    <a:ext cx="632973" cy="5388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a:stCxn id="394" idx="6"/>
                    <a:endCxn id="386" idx="3"/>
                  </p:cNvCxnSpPr>
                  <p:nvPr/>
                </p:nvCxnSpPr>
                <p:spPr>
                  <a:xfrm flipV="1">
                    <a:off x="4572000" y="2914554"/>
                    <a:ext cx="270125" cy="2096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 name="Group 413"/>
          <p:cNvGrpSpPr/>
          <p:nvPr/>
        </p:nvGrpSpPr>
        <p:grpSpPr>
          <a:xfrm>
            <a:off x="6431280" y="4114800"/>
            <a:ext cx="426720" cy="381000"/>
            <a:chOff x="6553200" y="1371600"/>
            <a:chExt cx="1066800" cy="914400"/>
          </a:xfrm>
        </p:grpSpPr>
        <p:sp>
          <p:nvSpPr>
            <p:cNvPr id="417" name="Rounded Rectangle 416"/>
            <p:cNvSpPr/>
            <p:nvPr/>
          </p:nvSpPr>
          <p:spPr>
            <a:xfrm>
              <a:off x="7391400" y="1371600"/>
              <a:ext cx="228600"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500" dirty="0"/>
            </a:p>
          </p:txBody>
        </p:sp>
        <p:grpSp>
          <p:nvGrpSpPr>
            <p:cNvPr id="26" name="Group 225"/>
            <p:cNvGrpSpPr/>
            <p:nvPr/>
          </p:nvGrpSpPr>
          <p:grpSpPr>
            <a:xfrm>
              <a:off x="6553200" y="1447800"/>
              <a:ext cx="1066800" cy="838200"/>
              <a:chOff x="1470005" y="1226899"/>
              <a:chExt cx="6401203" cy="2485516"/>
            </a:xfrm>
          </p:grpSpPr>
          <p:sp>
            <p:nvSpPr>
              <p:cNvPr id="420" name="Rectangle 419"/>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24"/>
              <p:cNvGrpSpPr/>
              <p:nvPr/>
            </p:nvGrpSpPr>
            <p:grpSpPr>
              <a:xfrm>
                <a:off x="1991001" y="2065099"/>
                <a:ext cx="5514762" cy="796928"/>
                <a:chOff x="2936787" y="2479672"/>
                <a:chExt cx="5514762" cy="796928"/>
              </a:xfrm>
            </p:grpSpPr>
            <p:cxnSp>
              <p:nvCxnSpPr>
                <p:cNvPr id="422" name="Straight Connector 421"/>
                <p:cNvCxnSpPr>
                  <a:stCxn id="442" idx="4"/>
                  <a:endCxn id="441" idx="6"/>
                </p:cNvCxnSpPr>
                <p:nvPr/>
              </p:nvCxnSpPr>
              <p:spPr>
                <a:xfrm rot="5400000">
                  <a:off x="5197508" y="2571780"/>
                  <a:ext cx="193672" cy="3841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a:stCxn id="442" idx="4"/>
                  <a:endCxn id="445" idx="0"/>
                </p:cNvCxnSpPr>
                <p:nvPr/>
              </p:nvCxnSpPr>
              <p:spPr>
                <a:xfrm rot="16200000" flipH="1">
                  <a:off x="5448300" y="2705100"/>
                  <a:ext cx="228600" cy="1524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a:stCxn id="443" idx="4"/>
                  <a:endCxn id="437" idx="0"/>
                </p:cNvCxnSpPr>
                <p:nvPr/>
              </p:nvCxnSpPr>
              <p:spPr>
                <a:xfrm rot="5400000">
                  <a:off x="6436716" y="2596156"/>
                  <a:ext cx="263528" cy="3353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a:stCxn id="443" idx="4"/>
                  <a:endCxn id="446" idx="1"/>
                </p:cNvCxnSpPr>
                <p:nvPr/>
              </p:nvCxnSpPr>
              <p:spPr>
                <a:xfrm rot="16200000" flipH="1">
                  <a:off x="6887937" y="2480294"/>
                  <a:ext cx="109678" cy="41323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a:stCxn id="437" idx="7"/>
                  <a:endCxn id="446" idx="2"/>
                </p:cNvCxnSpPr>
                <p:nvPr/>
              </p:nvCxnSpPr>
              <p:spPr>
                <a:xfrm rot="5400000" flipH="1" flipV="1">
                  <a:off x="6758986" y="2572149"/>
                  <a:ext cx="95346" cy="5961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a:stCxn id="454" idx="6"/>
                  <a:endCxn id="455" idx="3"/>
                </p:cNvCxnSpPr>
                <p:nvPr/>
              </p:nvCxnSpPr>
              <p:spPr>
                <a:xfrm>
                  <a:off x="5325572" y="3165472"/>
                  <a:ext cx="1424665" cy="12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23"/>
                <p:cNvGrpSpPr/>
                <p:nvPr/>
              </p:nvGrpSpPr>
              <p:grpSpPr>
                <a:xfrm>
                  <a:off x="2936787" y="2479672"/>
                  <a:ext cx="5514762" cy="796928"/>
                  <a:chOff x="2936787" y="2479672"/>
                  <a:chExt cx="5514762" cy="796928"/>
                </a:xfrm>
              </p:grpSpPr>
              <p:grpSp>
                <p:nvGrpSpPr>
                  <p:cNvPr id="29" name="Group 222"/>
                  <p:cNvGrpSpPr/>
                  <p:nvPr/>
                </p:nvGrpSpPr>
                <p:grpSpPr>
                  <a:xfrm>
                    <a:off x="2936787" y="2479672"/>
                    <a:ext cx="5514762" cy="796928"/>
                    <a:chOff x="2936787" y="2479672"/>
                    <a:chExt cx="5514762" cy="796928"/>
                  </a:xfrm>
                </p:grpSpPr>
                <p:grpSp>
                  <p:nvGrpSpPr>
                    <p:cNvPr id="30" name="Group 154"/>
                    <p:cNvGrpSpPr/>
                    <p:nvPr/>
                  </p:nvGrpSpPr>
                  <p:grpSpPr>
                    <a:xfrm>
                      <a:off x="2936787" y="2479672"/>
                      <a:ext cx="5514762" cy="762000"/>
                      <a:chOff x="1946187" y="1489072"/>
                      <a:chExt cx="5514762" cy="762000"/>
                    </a:xfrm>
                  </p:grpSpPr>
                  <p:sp>
                    <p:nvSpPr>
                      <p:cNvPr id="448" name="Oval 447"/>
                      <p:cNvSpPr/>
                      <p:nvPr/>
                    </p:nvSpPr>
                    <p:spPr>
                      <a:xfrm>
                        <a:off x="1946187"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32766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a:off x="3733800" y="15240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a:off x="2095043"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p:cNvSpPr/>
                      <p:nvPr/>
                    </p:nvSpPr>
                    <p:spPr>
                      <a:xfrm>
                        <a:off x="4800600" y="17526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p:nvPr/>
                    </p:nvSpPr>
                    <p:spPr>
                      <a:xfrm>
                        <a:off x="6263012"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4030171"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p:nvPr/>
                    </p:nvSpPr>
                    <p:spPr>
                      <a:xfrm>
                        <a:off x="57150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7156149" y="19462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7" name="Straight Connector 456"/>
                      <p:cNvCxnSpPr>
                        <a:stCxn id="451" idx="0"/>
                        <a:endCxn id="448" idx="3"/>
                      </p:cNvCxnSpPr>
                      <p:nvPr/>
                    </p:nvCxnSpPr>
                    <p:spPr>
                      <a:xfrm rot="16200000" flipV="1">
                        <a:off x="1879375" y="1730603"/>
                        <a:ext cx="479518" cy="25661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a:stCxn id="451" idx="5"/>
                        <a:endCxn id="449" idx="3"/>
                      </p:cNvCxnSpPr>
                      <p:nvPr/>
                    </p:nvCxnSpPr>
                    <p:spPr>
                      <a:xfrm rot="5400000" flipH="1" flipV="1">
                        <a:off x="2817585" y="1725103"/>
                        <a:ext cx="41272" cy="966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a:stCxn id="450" idx="2"/>
                        <a:endCxn id="448" idx="6"/>
                      </p:cNvCxnSpPr>
                      <p:nvPr/>
                    </p:nvCxnSpPr>
                    <p:spPr>
                      <a:xfrm rot="10800000">
                        <a:off x="2250988" y="1565272"/>
                        <a:ext cx="14828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a:stCxn id="436" idx="0"/>
                        <a:endCxn id="440" idx="4"/>
                      </p:cNvCxnSpPr>
                      <p:nvPr/>
                    </p:nvCxnSpPr>
                    <p:spPr>
                      <a:xfrm rot="16200000" flipV="1">
                        <a:off x="2952738" y="1680458"/>
                        <a:ext cx="152400" cy="744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a:stCxn id="454" idx="0"/>
                        <a:endCxn id="450" idx="4"/>
                      </p:cNvCxnSpPr>
                      <p:nvPr/>
                    </p:nvCxnSpPr>
                    <p:spPr>
                      <a:xfrm rot="16200000" flipV="1">
                        <a:off x="3823251" y="1739350"/>
                        <a:ext cx="422272" cy="29637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a:stCxn id="449" idx="6"/>
                        <a:endCxn id="454" idx="3"/>
                      </p:cNvCxnSpPr>
                      <p:nvPr/>
                    </p:nvCxnSpPr>
                    <p:spPr>
                      <a:xfrm>
                        <a:off x="3581400" y="2133600"/>
                        <a:ext cx="493409" cy="9515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a:stCxn id="454" idx="7"/>
                        <a:endCxn id="452" idx="3"/>
                      </p:cNvCxnSpPr>
                      <p:nvPr/>
                    </p:nvCxnSpPr>
                    <p:spPr>
                      <a:xfrm rot="5400000" flipH="1" flipV="1">
                        <a:off x="4448632" y="1724385"/>
                        <a:ext cx="238308" cy="55490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a:stCxn id="455" idx="2"/>
                        <a:endCxn id="452" idx="6"/>
                      </p:cNvCxnSpPr>
                      <p:nvPr/>
                    </p:nvCxnSpPr>
                    <p:spPr>
                      <a:xfrm rot="10800000">
                        <a:off x="5105400" y="1828800"/>
                        <a:ext cx="609600" cy="30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a:stCxn id="450" idx="6"/>
                        <a:endCxn id="453" idx="2"/>
                      </p:cNvCxnSpPr>
                      <p:nvPr/>
                    </p:nvCxnSpPr>
                    <p:spPr>
                      <a:xfrm flipV="1">
                        <a:off x="4038600" y="1565272"/>
                        <a:ext cx="22244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a:stCxn id="455" idx="6"/>
                        <a:endCxn id="453" idx="4"/>
                      </p:cNvCxnSpPr>
                      <p:nvPr/>
                    </p:nvCxnSpPr>
                    <p:spPr>
                      <a:xfrm flipV="1">
                        <a:off x="6019800" y="1641472"/>
                        <a:ext cx="395612" cy="4921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a:stCxn id="453" idx="5"/>
                        <a:endCxn id="456" idx="3"/>
                      </p:cNvCxnSpPr>
                      <p:nvPr/>
                    </p:nvCxnSpPr>
                    <p:spPr>
                      <a:xfrm rot="16200000" flipH="1">
                        <a:off x="6633379" y="1508948"/>
                        <a:ext cx="457200" cy="677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a:stCxn id="455" idx="6"/>
                        <a:endCxn id="456" idx="3"/>
                      </p:cNvCxnSpPr>
                      <p:nvPr/>
                    </p:nvCxnSpPr>
                    <p:spPr>
                      <a:xfrm flipV="1">
                        <a:off x="6019800" y="2076354"/>
                        <a:ext cx="1180985" cy="572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36" name="Oval 435"/>
                    <p:cNvSpPr/>
                    <p:nvPr/>
                  </p:nvSpPr>
                  <p:spPr>
                    <a:xfrm>
                      <a:off x="3904351"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6248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a:off x="29367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a:off x="3657600" y="31242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a:off x="382992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a:off x="47974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5334000" y="2514600"/>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a:off x="6583759"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606276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5486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7104756" y="2708272"/>
                      <a:ext cx="304800" cy="2286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7700180" y="2784472"/>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0" name="Straight Connector 429"/>
                  <p:cNvCxnSpPr>
                    <a:stCxn id="438" idx="6"/>
                    <a:endCxn id="436" idx="2"/>
                  </p:cNvCxnSpPr>
                  <p:nvPr/>
                </p:nvCxnSpPr>
                <p:spPr>
                  <a:xfrm>
                    <a:off x="3241587" y="2860672"/>
                    <a:ext cx="6627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a:stCxn id="438" idx="5"/>
                    <a:endCxn id="439" idx="1"/>
                  </p:cNvCxnSpPr>
                  <p:nvPr/>
                </p:nvCxnSpPr>
                <p:spPr>
                  <a:xfrm rot="16200000" flipH="1">
                    <a:off x="3333611" y="2777892"/>
                    <a:ext cx="231964" cy="5052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a:stCxn id="439" idx="7"/>
                    <a:endCxn id="436" idx="4"/>
                  </p:cNvCxnSpPr>
                  <p:nvPr/>
                </p:nvCxnSpPr>
                <p:spPr>
                  <a:xfrm rot="5400000" flipH="1" flipV="1">
                    <a:off x="3882434" y="2972201"/>
                    <a:ext cx="209646" cy="13898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a:stCxn id="436" idx="6"/>
                    <a:endCxn id="441" idx="3"/>
                  </p:cNvCxnSpPr>
                  <p:nvPr/>
                </p:nvCxnSpPr>
                <p:spPr>
                  <a:xfrm>
                    <a:off x="4209151" y="2860672"/>
                    <a:ext cx="632973" cy="5388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a:stCxn id="449" idx="6"/>
                    <a:endCxn id="441" idx="3"/>
                  </p:cNvCxnSpPr>
                  <p:nvPr/>
                </p:nvCxnSpPr>
                <p:spPr>
                  <a:xfrm flipV="1">
                    <a:off x="4572000" y="2914554"/>
                    <a:ext cx="270125" cy="2096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grpSp>
        <p:nvGrpSpPr>
          <p:cNvPr id="31" name="Group 468"/>
          <p:cNvGrpSpPr/>
          <p:nvPr/>
        </p:nvGrpSpPr>
        <p:grpSpPr>
          <a:xfrm>
            <a:off x="6050280" y="3429000"/>
            <a:ext cx="426720" cy="381000"/>
            <a:chOff x="6553200" y="1371600"/>
            <a:chExt cx="1066800" cy="914400"/>
          </a:xfrm>
        </p:grpSpPr>
        <p:sp>
          <p:nvSpPr>
            <p:cNvPr id="472" name="Rounded Rectangle 471"/>
            <p:cNvSpPr/>
            <p:nvPr/>
          </p:nvSpPr>
          <p:spPr>
            <a:xfrm>
              <a:off x="7391400" y="1371600"/>
              <a:ext cx="228600"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500" dirty="0"/>
            </a:p>
          </p:txBody>
        </p:sp>
        <p:grpSp>
          <p:nvGrpSpPr>
            <p:cNvPr id="96" name="Group 225"/>
            <p:cNvGrpSpPr/>
            <p:nvPr/>
          </p:nvGrpSpPr>
          <p:grpSpPr>
            <a:xfrm>
              <a:off x="6553200" y="1447800"/>
              <a:ext cx="1066800" cy="838200"/>
              <a:chOff x="1470005" y="1226899"/>
              <a:chExt cx="6401203" cy="2485516"/>
            </a:xfrm>
          </p:grpSpPr>
          <p:sp>
            <p:nvSpPr>
              <p:cNvPr id="475" name="Rectangle 474"/>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224"/>
              <p:cNvGrpSpPr/>
              <p:nvPr/>
            </p:nvGrpSpPr>
            <p:grpSpPr>
              <a:xfrm>
                <a:off x="1991001" y="2065099"/>
                <a:ext cx="5514762" cy="796928"/>
                <a:chOff x="2936787" y="2479672"/>
                <a:chExt cx="5514762" cy="796928"/>
              </a:xfrm>
            </p:grpSpPr>
            <p:cxnSp>
              <p:nvCxnSpPr>
                <p:cNvPr id="477" name="Straight Connector 476"/>
                <p:cNvCxnSpPr>
                  <a:stCxn id="497" idx="4"/>
                  <a:endCxn id="496" idx="6"/>
                </p:cNvCxnSpPr>
                <p:nvPr/>
              </p:nvCxnSpPr>
              <p:spPr>
                <a:xfrm rot="5400000">
                  <a:off x="5197508" y="2571780"/>
                  <a:ext cx="193672" cy="3841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p:cNvCxnSpPr>
                  <a:stCxn id="497" idx="4"/>
                  <a:endCxn id="500" idx="0"/>
                </p:cNvCxnSpPr>
                <p:nvPr/>
              </p:nvCxnSpPr>
              <p:spPr>
                <a:xfrm rot="16200000" flipH="1">
                  <a:off x="5448300" y="2705100"/>
                  <a:ext cx="228600" cy="1524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p:cNvCxnSpPr>
                  <a:stCxn id="498" idx="4"/>
                  <a:endCxn id="492" idx="0"/>
                </p:cNvCxnSpPr>
                <p:nvPr/>
              </p:nvCxnSpPr>
              <p:spPr>
                <a:xfrm rot="5400000">
                  <a:off x="6436716" y="2596156"/>
                  <a:ext cx="263528" cy="3353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p:cNvCxnSpPr>
                  <a:stCxn id="498" idx="4"/>
                  <a:endCxn id="501" idx="1"/>
                </p:cNvCxnSpPr>
                <p:nvPr/>
              </p:nvCxnSpPr>
              <p:spPr>
                <a:xfrm rot="16200000" flipH="1">
                  <a:off x="6887937" y="2480294"/>
                  <a:ext cx="109678" cy="41323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p:cNvCxnSpPr>
                  <a:stCxn id="492" idx="7"/>
                  <a:endCxn id="501" idx="2"/>
                </p:cNvCxnSpPr>
                <p:nvPr/>
              </p:nvCxnSpPr>
              <p:spPr>
                <a:xfrm rot="5400000" flipH="1" flipV="1">
                  <a:off x="6758986" y="2572149"/>
                  <a:ext cx="95346" cy="5961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p:cNvCxnSpPr>
                  <a:stCxn id="509" idx="6"/>
                  <a:endCxn id="510" idx="3"/>
                </p:cNvCxnSpPr>
                <p:nvPr/>
              </p:nvCxnSpPr>
              <p:spPr>
                <a:xfrm>
                  <a:off x="5325572" y="3165472"/>
                  <a:ext cx="1424665" cy="12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8" name="Group 223"/>
                <p:cNvGrpSpPr/>
                <p:nvPr/>
              </p:nvGrpSpPr>
              <p:grpSpPr>
                <a:xfrm>
                  <a:off x="2936787" y="2479672"/>
                  <a:ext cx="5514762" cy="796928"/>
                  <a:chOff x="2936787" y="2479672"/>
                  <a:chExt cx="5514762" cy="796928"/>
                </a:xfrm>
              </p:grpSpPr>
              <p:grpSp>
                <p:nvGrpSpPr>
                  <p:cNvPr id="99" name="Group 222"/>
                  <p:cNvGrpSpPr/>
                  <p:nvPr/>
                </p:nvGrpSpPr>
                <p:grpSpPr>
                  <a:xfrm>
                    <a:off x="2936787" y="2479672"/>
                    <a:ext cx="5514762" cy="796928"/>
                    <a:chOff x="2936787" y="2479672"/>
                    <a:chExt cx="5514762" cy="796928"/>
                  </a:xfrm>
                </p:grpSpPr>
                <p:grpSp>
                  <p:nvGrpSpPr>
                    <p:cNvPr id="108" name="Group 154"/>
                    <p:cNvGrpSpPr/>
                    <p:nvPr/>
                  </p:nvGrpSpPr>
                  <p:grpSpPr>
                    <a:xfrm>
                      <a:off x="2936787" y="2479672"/>
                      <a:ext cx="5514762" cy="762000"/>
                      <a:chOff x="1946187" y="1489072"/>
                      <a:chExt cx="5514762" cy="762000"/>
                    </a:xfrm>
                  </p:grpSpPr>
                  <p:sp>
                    <p:nvSpPr>
                      <p:cNvPr id="503" name="Oval 502"/>
                      <p:cNvSpPr/>
                      <p:nvPr/>
                    </p:nvSpPr>
                    <p:spPr>
                      <a:xfrm>
                        <a:off x="1946187"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32766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3733800" y="15240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2095043"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4800600" y="17526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a:off x="6263012"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p:nvSpPr>
                    <p:spPr>
                      <a:xfrm>
                        <a:off x="4030171"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57150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a:off x="7156149" y="19462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2" name="Straight Connector 511"/>
                      <p:cNvCxnSpPr>
                        <a:stCxn id="506" idx="0"/>
                        <a:endCxn id="503" idx="3"/>
                      </p:cNvCxnSpPr>
                      <p:nvPr/>
                    </p:nvCxnSpPr>
                    <p:spPr>
                      <a:xfrm rot="16200000" flipV="1">
                        <a:off x="1879375" y="1730603"/>
                        <a:ext cx="479518" cy="25661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p:cNvCxnSpPr>
                        <a:stCxn id="506" idx="5"/>
                        <a:endCxn id="504" idx="3"/>
                      </p:cNvCxnSpPr>
                      <p:nvPr/>
                    </p:nvCxnSpPr>
                    <p:spPr>
                      <a:xfrm rot="5400000" flipH="1" flipV="1">
                        <a:off x="2817585" y="1725103"/>
                        <a:ext cx="41272" cy="966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p:cNvCxnSpPr>
                        <a:stCxn id="505" idx="2"/>
                        <a:endCxn id="503" idx="6"/>
                      </p:cNvCxnSpPr>
                      <p:nvPr/>
                    </p:nvCxnSpPr>
                    <p:spPr>
                      <a:xfrm rot="10800000">
                        <a:off x="2250988" y="1565272"/>
                        <a:ext cx="14828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a:stCxn id="491" idx="0"/>
                        <a:endCxn id="495" idx="4"/>
                      </p:cNvCxnSpPr>
                      <p:nvPr/>
                    </p:nvCxnSpPr>
                    <p:spPr>
                      <a:xfrm rot="16200000" flipV="1">
                        <a:off x="2952738" y="1680458"/>
                        <a:ext cx="152400" cy="744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a:stCxn id="509" idx="0"/>
                        <a:endCxn id="505" idx="4"/>
                      </p:cNvCxnSpPr>
                      <p:nvPr/>
                    </p:nvCxnSpPr>
                    <p:spPr>
                      <a:xfrm rot="16200000" flipV="1">
                        <a:off x="3823251" y="1739350"/>
                        <a:ext cx="422272" cy="29637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a:stCxn id="504" idx="6"/>
                        <a:endCxn id="509" idx="3"/>
                      </p:cNvCxnSpPr>
                      <p:nvPr/>
                    </p:nvCxnSpPr>
                    <p:spPr>
                      <a:xfrm>
                        <a:off x="3581400" y="2133600"/>
                        <a:ext cx="493409" cy="9515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a:stCxn id="509" idx="7"/>
                        <a:endCxn id="507" idx="3"/>
                      </p:cNvCxnSpPr>
                      <p:nvPr/>
                    </p:nvCxnSpPr>
                    <p:spPr>
                      <a:xfrm rot="5400000" flipH="1" flipV="1">
                        <a:off x="4448632" y="1724385"/>
                        <a:ext cx="238308" cy="55490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p:cNvCxnSpPr>
                        <a:stCxn id="510" idx="2"/>
                        <a:endCxn id="507" idx="6"/>
                      </p:cNvCxnSpPr>
                      <p:nvPr/>
                    </p:nvCxnSpPr>
                    <p:spPr>
                      <a:xfrm rot="10800000">
                        <a:off x="5105400" y="1828800"/>
                        <a:ext cx="609600" cy="30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a:stCxn id="505" idx="6"/>
                        <a:endCxn id="508" idx="2"/>
                      </p:cNvCxnSpPr>
                      <p:nvPr/>
                    </p:nvCxnSpPr>
                    <p:spPr>
                      <a:xfrm flipV="1">
                        <a:off x="4038600" y="1565272"/>
                        <a:ext cx="22244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a:stCxn id="510" idx="6"/>
                        <a:endCxn id="508" idx="4"/>
                      </p:cNvCxnSpPr>
                      <p:nvPr/>
                    </p:nvCxnSpPr>
                    <p:spPr>
                      <a:xfrm flipV="1">
                        <a:off x="6019800" y="1641472"/>
                        <a:ext cx="395612" cy="4921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a:stCxn id="508" idx="5"/>
                        <a:endCxn id="511" idx="3"/>
                      </p:cNvCxnSpPr>
                      <p:nvPr/>
                    </p:nvCxnSpPr>
                    <p:spPr>
                      <a:xfrm rot="16200000" flipH="1">
                        <a:off x="6633379" y="1508948"/>
                        <a:ext cx="457200" cy="677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a:stCxn id="510" idx="6"/>
                        <a:endCxn id="511" idx="3"/>
                      </p:cNvCxnSpPr>
                      <p:nvPr/>
                    </p:nvCxnSpPr>
                    <p:spPr>
                      <a:xfrm flipV="1">
                        <a:off x="6019800" y="2076354"/>
                        <a:ext cx="1180985" cy="572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91" name="Oval 490"/>
                    <p:cNvSpPr/>
                    <p:nvPr/>
                  </p:nvSpPr>
                  <p:spPr>
                    <a:xfrm>
                      <a:off x="3904351"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a:off x="6248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a:off x="29367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a:off x="3657600" y="31242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a:off x="382992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a:off x="47974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496"/>
                    <p:cNvSpPr/>
                    <p:nvPr/>
                  </p:nvSpPr>
                  <p:spPr>
                    <a:xfrm>
                      <a:off x="5334000" y="2514600"/>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a:off x="6583759"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a:off x="606276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p:cNvSpPr/>
                    <p:nvPr/>
                  </p:nvSpPr>
                  <p:spPr>
                    <a:xfrm>
                      <a:off x="5486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a:off x="7104756" y="2708272"/>
                      <a:ext cx="304800" cy="2286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a:off x="7700180" y="2784472"/>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5" name="Straight Connector 484"/>
                  <p:cNvCxnSpPr>
                    <a:stCxn id="493" idx="6"/>
                    <a:endCxn id="491" idx="2"/>
                  </p:cNvCxnSpPr>
                  <p:nvPr/>
                </p:nvCxnSpPr>
                <p:spPr>
                  <a:xfrm>
                    <a:off x="3241587" y="2860672"/>
                    <a:ext cx="6627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a:stCxn id="493" idx="5"/>
                    <a:endCxn id="494" idx="1"/>
                  </p:cNvCxnSpPr>
                  <p:nvPr/>
                </p:nvCxnSpPr>
                <p:spPr>
                  <a:xfrm rot="16200000" flipH="1">
                    <a:off x="3333611" y="2777892"/>
                    <a:ext cx="231964" cy="5052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a:stCxn id="494" idx="7"/>
                    <a:endCxn id="491" idx="4"/>
                  </p:cNvCxnSpPr>
                  <p:nvPr/>
                </p:nvCxnSpPr>
                <p:spPr>
                  <a:xfrm rot="5400000" flipH="1" flipV="1">
                    <a:off x="3882434" y="2972201"/>
                    <a:ext cx="209646" cy="13898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a:stCxn id="491" idx="6"/>
                    <a:endCxn id="496" idx="3"/>
                  </p:cNvCxnSpPr>
                  <p:nvPr/>
                </p:nvCxnSpPr>
                <p:spPr>
                  <a:xfrm>
                    <a:off x="4209151" y="2860672"/>
                    <a:ext cx="632973" cy="5388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a:stCxn id="504" idx="6"/>
                    <a:endCxn id="496" idx="3"/>
                  </p:cNvCxnSpPr>
                  <p:nvPr/>
                </p:nvCxnSpPr>
                <p:spPr>
                  <a:xfrm flipV="1">
                    <a:off x="4572000" y="2914554"/>
                    <a:ext cx="270125" cy="2096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grpSp>
        <p:nvGrpSpPr>
          <p:cNvPr id="110" name="Group 532"/>
          <p:cNvGrpSpPr/>
          <p:nvPr/>
        </p:nvGrpSpPr>
        <p:grpSpPr>
          <a:xfrm>
            <a:off x="6553200" y="3733800"/>
            <a:ext cx="1600200" cy="457200"/>
            <a:chOff x="5486400" y="1447800"/>
            <a:chExt cx="3657600" cy="457200"/>
          </a:xfrm>
          <a:solidFill>
            <a:schemeClr val="accent4">
              <a:lumMod val="40000"/>
              <a:lumOff val="60000"/>
            </a:schemeClr>
          </a:solidFill>
        </p:grpSpPr>
        <p:sp>
          <p:nvSpPr>
            <p:cNvPr id="524" name="Curved Right Arrow 523"/>
            <p:cNvSpPr/>
            <p:nvPr/>
          </p:nvSpPr>
          <p:spPr>
            <a:xfrm>
              <a:off x="5486400" y="1447800"/>
              <a:ext cx="1905000" cy="457200"/>
            </a:xfrm>
            <a:prstGeom prst="curvedRightArrow">
              <a:avLst>
                <a:gd name="adj1" fmla="val 26989"/>
                <a:gd name="adj2" fmla="val 50000"/>
                <a:gd name="adj3" fmla="val 2500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
          <p:nvSpPr>
            <p:cNvPr id="532" name="Curved Right Arrow 531"/>
            <p:cNvSpPr/>
            <p:nvPr/>
          </p:nvSpPr>
          <p:spPr>
            <a:xfrm flipH="1">
              <a:off x="7391400" y="1447800"/>
              <a:ext cx="1752600" cy="457200"/>
            </a:xfrm>
            <a:prstGeom prst="curvedRightArrow">
              <a:avLst>
                <a:gd name="adj1" fmla="val 26989"/>
                <a:gd name="adj2" fmla="val 50000"/>
                <a:gd name="adj3" fmla="val 2500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grpSp>
      <p:grpSp>
        <p:nvGrpSpPr>
          <p:cNvPr id="112" name="Group 536"/>
          <p:cNvGrpSpPr/>
          <p:nvPr/>
        </p:nvGrpSpPr>
        <p:grpSpPr>
          <a:xfrm>
            <a:off x="6705600" y="3581400"/>
            <a:ext cx="1600200" cy="457200"/>
            <a:chOff x="5486400" y="1447800"/>
            <a:chExt cx="3657600" cy="457200"/>
          </a:xfrm>
          <a:solidFill>
            <a:schemeClr val="accent4">
              <a:lumMod val="40000"/>
              <a:lumOff val="60000"/>
            </a:schemeClr>
          </a:solidFill>
        </p:grpSpPr>
        <p:sp>
          <p:nvSpPr>
            <p:cNvPr id="538" name="Curved Right Arrow 537"/>
            <p:cNvSpPr/>
            <p:nvPr/>
          </p:nvSpPr>
          <p:spPr>
            <a:xfrm>
              <a:off x="5486400" y="1447800"/>
              <a:ext cx="1905000" cy="457200"/>
            </a:xfrm>
            <a:prstGeom prst="curvedRightArrow">
              <a:avLst>
                <a:gd name="adj1" fmla="val 26989"/>
                <a:gd name="adj2" fmla="val 50000"/>
                <a:gd name="adj3" fmla="val 25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539" name="Curved Right Arrow 538"/>
            <p:cNvSpPr/>
            <p:nvPr/>
          </p:nvSpPr>
          <p:spPr>
            <a:xfrm flipH="1">
              <a:off x="7391400" y="1447800"/>
              <a:ext cx="1752600" cy="457200"/>
            </a:xfrm>
            <a:prstGeom prst="curvedRightArrow">
              <a:avLst>
                <a:gd name="adj1" fmla="val 26989"/>
                <a:gd name="adj2" fmla="val 50000"/>
                <a:gd name="adj3" fmla="val 25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grpSp>
      <p:sp>
        <p:nvSpPr>
          <p:cNvPr id="540" name="Text Box 39"/>
          <p:cNvSpPr txBox="1">
            <a:spLocks noChangeArrowheads="1"/>
          </p:cNvSpPr>
          <p:nvPr/>
        </p:nvSpPr>
        <p:spPr bwMode="auto">
          <a:xfrm>
            <a:off x="6553200" y="2362200"/>
            <a:ext cx="1806107" cy="35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400" b="1" dirty="0" smtClean="0">
                <a:solidFill>
                  <a:prstClr val="black"/>
                </a:solidFill>
                <a:ea typeface="Calibri" pitchFamily="34" charset="0"/>
                <a:cs typeface="Times New Roman" pitchFamily="18" charset="0"/>
              </a:rPr>
              <a:t>OSPF-TE</a:t>
            </a:r>
          </a:p>
          <a:p>
            <a:pPr fontAlgn="base">
              <a:spcBef>
                <a:spcPct val="0"/>
              </a:spcBef>
              <a:spcAft>
                <a:spcPct val="0"/>
              </a:spcAft>
            </a:pPr>
            <a:r>
              <a:rPr lang="en-US" sz="1400" b="1" dirty="0" smtClean="0">
                <a:solidFill>
                  <a:prstClr val="black"/>
                </a:solidFill>
                <a:ea typeface="Calibri" pitchFamily="34" charset="0"/>
                <a:cs typeface="Times New Roman" pitchFamily="18" charset="0"/>
              </a:rPr>
              <a:t>RSVP-TE</a:t>
            </a:r>
          </a:p>
          <a:p>
            <a:pPr fontAlgn="base">
              <a:spcBef>
                <a:spcPct val="0"/>
              </a:spcBef>
              <a:spcAft>
                <a:spcPct val="0"/>
              </a:spcAft>
            </a:pPr>
            <a:endParaRPr lang="en-US" sz="4000" dirty="0" smtClean="0">
              <a:solidFill>
                <a:prstClr val="black"/>
              </a:solidFill>
              <a:latin typeface="Arial" pitchFamily="34" charset="0"/>
            </a:endParaRPr>
          </a:p>
        </p:txBody>
      </p:sp>
      <p:grpSp>
        <p:nvGrpSpPr>
          <p:cNvPr id="114" name="Group 540"/>
          <p:cNvGrpSpPr/>
          <p:nvPr/>
        </p:nvGrpSpPr>
        <p:grpSpPr>
          <a:xfrm>
            <a:off x="3992880" y="2209800"/>
            <a:ext cx="426720" cy="381000"/>
            <a:chOff x="6553200" y="1371600"/>
            <a:chExt cx="1066800" cy="914400"/>
          </a:xfrm>
        </p:grpSpPr>
        <p:sp>
          <p:nvSpPr>
            <p:cNvPr id="544" name="Rounded Rectangle 543"/>
            <p:cNvSpPr/>
            <p:nvPr/>
          </p:nvSpPr>
          <p:spPr>
            <a:xfrm>
              <a:off x="7391400" y="1371600"/>
              <a:ext cx="228600"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500" dirty="0"/>
            </a:p>
          </p:txBody>
        </p:sp>
        <p:grpSp>
          <p:nvGrpSpPr>
            <p:cNvPr id="115" name="Group 225"/>
            <p:cNvGrpSpPr/>
            <p:nvPr/>
          </p:nvGrpSpPr>
          <p:grpSpPr>
            <a:xfrm>
              <a:off x="6553200" y="1447800"/>
              <a:ext cx="1066800" cy="838200"/>
              <a:chOff x="1470005" y="1226899"/>
              <a:chExt cx="6401203" cy="2485516"/>
            </a:xfrm>
          </p:grpSpPr>
          <p:sp>
            <p:nvSpPr>
              <p:cNvPr id="547" name="Rectangle 546"/>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224"/>
              <p:cNvGrpSpPr/>
              <p:nvPr/>
            </p:nvGrpSpPr>
            <p:grpSpPr>
              <a:xfrm>
                <a:off x="1991001" y="2065099"/>
                <a:ext cx="5514762" cy="796928"/>
                <a:chOff x="2936787" y="2479672"/>
                <a:chExt cx="5514762" cy="796928"/>
              </a:xfrm>
            </p:grpSpPr>
            <p:cxnSp>
              <p:nvCxnSpPr>
                <p:cNvPr id="549" name="Straight Connector 548"/>
                <p:cNvCxnSpPr>
                  <a:stCxn id="569" idx="4"/>
                  <a:endCxn id="568" idx="6"/>
                </p:cNvCxnSpPr>
                <p:nvPr/>
              </p:nvCxnSpPr>
              <p:spPr>
                <a:xfrm rot="5400000">
                  <a:off x="5197508" y="2571780"/>
                  <a:ext cx="193672" cy="3841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p:cNvCxnSpPr>
                  <a:stCxn id="569" idx="4"/>
                  <a:endCxn id="572" idx="0"/>
                </p:cNvCxnSpPr>
                <p:nvPr/>
              </p:nvCxnSpPr>
              <p:spPr>
                <a:xfrm rot="16200000" flipH="1">
                  <a:off x="5448300" y="2705100"/>
                  <a:ext cx="228600" cy="1524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a:stCxn id="570" idx="4"/>
                  <a:endCxn id="564" idx="0"/>
                </p:cNvCxnSpPr>
                <p:nvPr/>
              </p:nvCxnSpPr>
              <p:spPr>
                <a:xfrm rot="5400000">
                  <a:off x="6436716" y="2596156"/>
                  <a:ext cx="263528" cy="3353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p:cNvCxnSpPr>
                  <a:stCxn id="570" idx="4"/>
                  <a:endCxn id="573" idx="1"/>
                </p:cNvCxnSpPr>
                <p:nvPr/>
              </p:nvCxnSpPr>
              <p:spPr>
                <a:xfrm rot="16200000" flipH="1">
                  <a:off x="6887937" y="2480294"/>
                  <a:ext cx="109678" cy="41323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p:cNvCxnSpPr>
                  <a:stCxn id="564" idx="7"/>
                  <a:endCxn id="573" idx="2"/>
                </p:cNvCxnSpPr>
                <p:nvPr/>
              </p:nvCxnSpPr>
              <p:spPr>
                <a:xfrm rot="5400000" flipH="1" flipV="1">
                  <a:off x="6758986" y="2572149"/>
                  <a:ext cx="95346" cy="5961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p:cNvCxnSpPr>
                  <a:stCxn id="581" idx="6"/>
                  <a:endCxn id="582" idx="3"/>
                </p:cNvCxnSpPr>
                <p:nvPr/>
              </p:nvCxnSpPr>
              <p:spPr>
                <a:xfrm>
                  <a:off x="5325572" y="3165472"/>
                  <a:ext cx="1424665" cy="12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8" name="Group 223"/>
                <p:cNvGrpSpPr/>
                <p:nvPr/>
              </p:nvGrpSpPr>
              <p:grpSpPr>
                <a:xfrm>
                  <a:off x="2936787" y="2479672"/>
                  <a:ext cx="5514762" cy="796928"/>
                  <a:chOff x="2936787" y="2479672"/>
                  <a:chExt cx="5514762" cy="796928"/>
                </a:xfrm>
              </p:grpSpPr>
              <p:grpSp>
                <p:nvGrpSpPr>
                  <p:cNvPr id="120" name="Group 222"/>
                  <p:cNvGrpSpPr/>
                  <p:nvPr/>
                </p:nvGrpSpPr>
                <p:grpSpPr>
                  <a:xfrm>
                    <a:off x="2936787" y="2479672"/>
                    <a:ext cx="5514762" cy="796928"/>
                    <a:chOff x="2936787" y="2479672"/>
                    <a:chExt cx="5514762" cy="796928"/>
                  </a:xfrm>
                </p:grpSpPr>
                <p:grpSp>
                  <p:nvGrpSpPr>
                    <p:cNvPr id="121" name="Group 154"/>
                    <p:cNvGrpSpPr/>
                    <p:nvPr/>
                  </p:nvGrpSpPr>
                  <p:grpSpPr>
                    <a:xfrm>
                      <a:off x="2936787" y="2479672"/>
                      <a:ext cx="5514762" cy="762000"/>
                      <a:chOff x="1946187" y="1489072"/>
                      <a:chExt cx="5514762" cy="762000"/>
                    </a:xfrm>
                  </p:grpSpPr>
                  <p:sp>
                    <p:nvSpPr>
                      <p:cNvPr id="575" name="Oval 574"/>
                      <p:cNvSpPr/>
                      <p:nvPr/>
                    </p:nvSpPr>
                    <p:spPr>
                      <a:xfrm>
                        <a:off x="1946187"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32766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p:cNvSpPr/>
                      <p:nvPr/>
                    </p:nvSpPr>
                    <p:spPr>
                      <a:xfrm>
                        <a:off x="3733800" y="15240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p:cNvSpPr/>
                      <p:nvPr/>
                    </p:nvSpPr>
                    <p:spPr>
                      <a:xfrm>
                        <a:off x="2095043"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a:off x="4800600" y="17526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a:off x="6263012"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a:off x="4030171"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p:cNvSpPr/>
                      <p:nvPr/>
                    </p:nvSpPr>
                    <p:spPr>
                      <a:xfrm>
                        <a:off x="57150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a:off x="7156149" y="19462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4" name="Straight Connector 583"/>
                      <p:cNvCxnSpPr>
                        <a:stCxn id="578" idx="0"/>
                        <a:endCxn id="575" idx="3"/>
                      </p:cNvCxnSpPr>
                      <p:nvPr/>
                    </p:nvCxnSpPr>
                    <p:spPr>
                      <a:xfrm rot="16200000" flipV="1">
                        <a:off x="1879375" y="1730603"/>
                        <a:ext cx="479518" cy="25661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p:cNvCxnSpPr>
                        <a:stCxn id="578" idx="5"/>
                        <a:endCxn id="576" idx="3"/>
                      </p:cNvCxnSpPr>
                      <p:nvPr/>
                    </p:nvCxnSpPr>
                    <p:spPr>
                      <a:xfrm rot="5400000" flipH="1" flipV="1">
                        <a:off x="2817585" y="1725103"/>
                        <a:ext cx="41272" cy="966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p:cNvCxnSpPr>
                        <a:stCxn id="577" idx="2"/>
                        <a:endCxn id="575" idx="6"/>
                      </p:cNvCxnSpPr>
                      <p:nvPr/>
                    </p:nvCxnSpPr>
                    <p:spPr>
                      <a:xfrm rot="10800000">
                        <a:off x="2250988" y="1565272"/>
                        <a:ext cx="14828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a:stCxn id="563" idx="0"/>
                        <a:endCxn id="567" idx="4"/>
                      </p:cNvCxnSpPr>
                      <p:nvPr/>
                    </p:nvCxnSpPr>
                    <p:spPr>
                      <a:xfrm rot="16200000" flipV="1">
                        <a:off x="2952738" y="1680458"/>
                        <a:ext cx="152400" cy="744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a:stCxn id="581" idx="0"/>
                        <a:endCxn id="577" idx="4"/>
                      </p:cNvCxnSpPr>
                      <p:nvPr/>
                    </p:nvCxnSpPr>
                    <p:spPr>
                      <a:xfrm rot="16200000" flipV="1">
                        <a:off x="3823251" y="1739350"/>
                        <a:ext cx="422272" cy="29637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a:stCxn id="576" idx="6"/>
                        <a:endCxn id="581" idx="3"/>
                      </p:cNvCxnSpPr>
                      <p:nvPr/>
                    </p:nvCxnSpPr>
                    <p:spPr>
                      <a:xfrm>
                        <a:off x="3581400" y="2133600"/>
                        <a:ext cx="493409" cy="9515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a:stCxn id="581" idx="7"/>
                        <a:endCxn id="579" idx="3"/>
                      </p:cNvCxnSpPr>
                      <p:nvPr/>
                    </p:nvCxnSpPr>
                    <p:spPr>
                      <a:xfrm rot="5400000" flipH="1" flipV="1">
                        <a:off x="4448632" y="1724385"/>
                        <a:ext cx="238308" cy="55490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a:stCxn id="582" idx="2"/>
                        <a:endCxn id="579" idx="6"/>
                      </p:cNvCxnSpPr>
                      <p:nvPr/>
                    </p:nvCxnSpPr>
                    <p:spPr>
                      <a:xfrm rot="10800000">
                        <a:off x="5105400" y="1828800"/>
                        <a:ext cx="609600" cy="30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a:stCxn id="577" idx="6"/>
                        <a:endCxn id="580" idx="2"/>
                      </p:cNvCxnSpPr>
                      <p:nvPr/>
                    </p:nvCxnSpPr>
                    <p:spPr>
                      <a:xfrm flipV="1">
                        <a:off x="4038600" y="1565272"/>
                        <a:ext cx="22244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a:stCxn id="582" idx="6"/>
                        <a:endCxn id="580" idx="4"/>
                      </p:cNvCxnSpPr>
                      <p:nvPr/>
                    </p:nvCxnSpPr>
                    <p:spPr>
                      <a:xfrm flipV="1">
                        <a:off x="6019800" y="1641472"/>
                        <a:ext cx="395612" cy="4921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a:stCxn id="580" idx="5"/>
                        <a:endCxn id="583" idx="3"/>
                      </p:cNvCxnSpPr>
                      <p:nvPr/>
                    </p:nvCxnSpPr>
                    <p:spPr>
                      <a:xfrm rot="16200000" flipH="1">
                        <a:off x="6633379" y="1508948"/>
                        <a:ext cx="457200" cy="677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a:stCxn id="582" idx="6"/>
                        <a:endCxn id="583" idx="3"/>
                      </p:cNvCxnSpPr>
                      <p:nvPr/>
                    </p:nvCxnSpPr>
                    <p:spPr>
                      <a:xfrm flipV="1">
                        <a:off x="6019800" y="2076354"/>
                        <a:ext cx="1180985" cy="572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63" name="Oval 562"/>
                    <p:cNvSpPr/>
                    <p:nvPr/>
                  </p:nvSpPr>
                  <p:spPr>
                    <a:xfrm>
                      <a:off x="3904351"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563"/>
                    <p:cNvSpPr/>
                    <p:nvPr/>
                  </p:nvSpPr>
                  <p:spPr>
                    <a:xfrm>
                      <a:off x="6248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Oval 564"/>
                    <p:cNvSpPr/>
                    <p:nvPr/>
                  </p:nvSpPr>
                  <p:spPr>
                    <a:xfrm>
                      <a:off x="29367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65"/>
                    <p:cNvSpPr/>
                    <p:nvPr/>
                  </p:nvSpPr>
                  <p:spPr>
                    <a:xfrm>
                      <a:off x="3657600" y="31242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p:cNvSpPr/>
                    <p:nvPr/>
                  </p:nvSpPr>
                  <p:spPr>
                    <a:xfrm>
                      <a:off x="382992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Oval 567"/>
                    <p:cNvSpPr/>
                    <p:nvPr/>
                  </p:nvSpPr>
                  <p:spPr>
                    <a:xfrm>
                      <a:off x="47974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Oval 568"/>
                    <p:cNvSpPr/>
                    <p:nvPr/>
                  </p:nvSpPr>
                  <p:spPr>
                    <a:xfrm>
                      <a:off x="5334000" y="2514600"/>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Oval 569"/>
                    <p:cNvSpPr/>
                    <p:nvPr/>
                  </p:nvSpPr>
                  <p:spPr>
                    <a:xfrm>
                      <a:off x="6583759"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Oval 570"/>
                    <p:cNvSpPr/>
                    <p:nvPr/>
                  </p:nvSpPr>
                  <p:spPr>
                    <a:xfrm>
                      <a:off x="606276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Oval 571"/>
                    <p:cNvSpPr/>
                    <p:nvPr/>
                  </p:nvSpPr>
                  <p:spPr>
                    <a:xfrm>
                      <a:off x="5486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7104756" y="2708272"/>
                      <a:ext cx="304800" cy="2286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7700180" y="2784472"/>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7" name="Straight Connector 556"/>
                  <p:cNvCxnSpPr>
                    <a:stCxn id="565" idx="6"/>
                    <a:endCxn id="563" idx="2"/>
                  </p:cNvCxnSpPr>
                  <p:nvPr/>
                </p:nvCxnSpPr>
                <p:spPr>
                  <a:xfrm>
                    <a:off x="3241587" y="2860672"/>
                    <a:ext cx="6627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a:stCxn id="565" idx="5"/>
                    <a:endCxn id="566" idx="1"/>
                  </p:cNvCxnSpPr>
                  <p:nvPr/>
                </p:nvCxnSpPr>
                <p:spPr>
                  <a:xfrm rot="16200000" flipH="1">
                    <a:off x="3333611" y="2777892"/>
                    <a:ext cx="231964" cy="5052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a:stCxn id="566" idx="7"/>
                    <a:endCxn id="563" idx="4"/>
                  </p:cNvCxnSpPr>
                  <p:nvPr/>
                </p:nvCxnSpPr>
                <p:spPr>
                  <a:xfrm rot="5400000" flipH="1" flipV="1">
                    <a:off x="3882434" y="2972201"/>
                    <a:ext cx="209646" cy="13898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a:stCxn id="563" idx="6"/>
                    <a:endCxn id="568" idx="3"/>
                  </p:cNvCxnSpPr>
                  <p:nvPr/>
                </p:nvCxnSpPr>
                <p:spPr>
                  <a:xfrm>
                    <a:off x="4209151" y="2860672"/>
                    <a:ext cx="632973" cy="5388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a:stCxn id="576" idx="6"/>
                    <a:endCxn id="568" idx="3"/>
                  </p:cNvCxnSpPr>
                  <p:nvPr/>
                </p:nvCxnSpPr>
                <p:spPr>
                  <a:xfrm flipV="1">
                    <a:off x="4572000" y="2914554"/>
                    <a:ext cx="270125" cy="2096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grpSp>
        <p:nvGrpSpPr>
          <p:cNvPr id="122" name="Group 595"/>
          <p:cNvGrpSpPr/>
          <p:nvPr/>
        </p:nvGrpSpPr>
        <p:grpSpPr>
          <a:xfrm>
            <a:off x="1143000" y="2590800"/>
            <a:ext cx="2514600" cy="457200"/>
            <a:chOff x="5486400" y="1447800"/>
            <a:chExt cx="3657600" cy="457200"/>
          </a:xfrm>
          <a:solidFill>
            <a:schemeClr val="accent4">
              <a:lumMod val="40000"/>
              <a:lumOff val="60000"/>
            </a:schemeClr>
          </a:solidFill>
        </p:grpSpPr>
        <p:sp>
          <p:nvSpPr>
            <p:cNvPr id="597" name="Curved Right Arrow 596"/>
            <p:cNvSpPr/>
            <p:nvPr/>
          </p:nvSpPr>
          <p:spPr>
            <a:xfrm>
              <a:off x="5486400" y="1447800"/>
              <a:ext cx="1905000" cy="457200"/>
            </a:xfrm>
            <a:prstGeom prst="curvedRightArrow">
              <a:avLst>
                <a:gd name="adj1" fmla="val 26989"/>
                <a:gd name="adj2" fmla="val 50000"/>
                <a:gd name="adj3" fmla="val 2500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598" name="Curved Right Arrow 597"/>
            <p:cNvSpPr/>
            <p:nvPr/>
          </p:nvSpPr>
          <p:spPr>
            <a:xfrm flipH="1">
              <a:off x="7391400" y="1447800"/>
              <a:ext cx="1752600" cy="457200"/>
            </a:xfrm>
            <a:prstGeom prst="curvedRightArrow">
              <a:avLst>
                <a:gd name="adj1" fmla="val 26989"/>
                <a:gd name="adj2" fmla="val 50000"/>
                <a:gd name="adj3" fmla="val 2500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grpSp>
      <p:grpSp>
        <p:nvGrpSpPr>
          <p:cNvPr id="123" name="Group 598"/>
          <p:cNvGrpSpPr/>
          <p:nvPr/>
        </p:nvGrpSpPr>
        <p:grpSpPr>
          <a:xfrm>
            <a:off x="1295400" y="2438400"/>
            <a:ext cx="2514600" cy="457200"/>
            <a:chOff x="5486400" y="1447800"/>
            <a:chExt cx="3657600" cy="457200"/>
          </a:xfrm>
          <a:solidFill>
            <a:schemeClr val="accent4">
              <a:lumMod val="40000"/>
              <a:lumOff val="60000"/>
            </a:schemeClr>
          </a:solidFill>
        </p:grpSpPr>
        <p:sp>
          <p:nvSpPr>
            <p:cNvPr id="600" name="Curved Right Arrow 599"/>
            <p:cNvSpPr/>
            <p:nvPr/>
          </p:nvSpPr>
          <p:spPr>
            <a:xfrm>
              <a:off x="5486400" y="1447800"/>
              <a:ext cx="1905000" cy="457200"/>
            </a:xfrm>
            <a:prstGeom prst="curvedRightArrow">
              <a:avLst>
                <a:gd name="adj1" fmla="val 26989"/>
                <a:gd name="adj2" fmla="val 50000"/>
                <a:gd name="adj3" fmla="val 25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601" name="Curved Right Arrow 600"/>
            <p:cNvSpPr/>
            <p:nvPr/>
          </p:nvSpPr>
          <p:spPr>
            <a:xfrm flipH="1">
              <a:off x="7391400" y="1447800"/>
              <a:ext cx="1752600" cy="457200"/>
            </a:xfrm>
            <a:prstGeom prst="curvedRightArrow">
              <a:avLst>
                <a:gd name="adj1" fmla="val 26989"/>
                <a:gd name="adj2" fmla="val 50000"/>
                <a:gd name="adj3" fmla="val 25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grpSp>
      <p:sp>
        <p:nvSpPr>
          <p:cNvPr id="602" name="Text Box 39"/>
          <p:cNvSpPr txBox="1">
            <a:spLocks noChangeArrowheads="1"/>
          </p:cNvSpPr>
          <p:nvPr/>
        </p:nvSpPr>
        <p:spPr bwMode="auto">
          <a:xfrm>
            <a:off x="1295400" y="1981200"/>
            <a:ext cx="1806107" cy="35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400" b="1" dirty="0" smtClean="0">
                <a:solidFill>
                  <a:prstClr val="black"/>
                </a:solidFill>
                <a:ea typeface="Calibri" pitchFamily="34" charset="0"/>
                <a:cs typeface="Times New Roman" pitchFamily="18" charset="0"/>
              </a:rPr>
              <a:t>OSPF-TE</a:t>
            </a:r>
          </a:p>
          <a:p>
            <a:pPr fontAlgn="base">
              <a:spcBef>
                <a:spcPct val="0"/>
              </a:spcBef>
              <a:spcAft>
                <a:spcPct val="0"/>
              </a:spcAft>
            </a:pPr>
            <a:r>
              <a:rPr lang="en-US" sz="1400" b="1" dirty="0" smtClean="0">
                <a:solidFill>
                  <a:prstClr val="black"/>
                </a:solidFill>
                <a:ea typeface="Calibri" pitchFamily="34" charset="0"/>
                <a:cs typeface="Times New Roman" pitchFamily="18" charset="0"/>
              </a:rPr>
              <a:t>RSVP-TE</a:t>
            </a:r>
          </a:p>
          <a:p>
            <a:pPr fontAlgn="base">
              <a:spcBef>
                <a:spcPct val="0"/>
              </a:spcBef>
              <a:spcAft>
                <a:spcPct val="0"/>
              </a:spcAft>
            </a:pPr>
            <a:endParaRPr lang="en-US" sz="4000" dirty="0" smtClean="0">
              <a:solidFill>
                <a:prstClr val="black"/>
              </a:solidFill>
              <a:latin typeface="Arial" pitchFamily="34" charset="0"/>
            </a:endParaRPr>
          </a:p>
        </p:txBody>
      </p:sp>
      <p:sp>
        <p:nvSpPr>
          <p:cNvPr id="603" name="Text Box 39"/>
          <p:cNvSpPr txBox="1">
            <a:spLocks noChangeArrowheads="1"/>
          </p:cNvSpPr>
          <p:nvPr/>
        </p:nvSpPr>
        <p:spPr bwMode="auto">
          <a:xfrm>
            <a:off x="6477000" y="1828800"/>
            <a:ext cx="2133600" cy="35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b="1" dirty="0" smtClean="0">
                <a:solidFill>
                  <a:prstClr val="black"/>
                </a:solidFill>
                <a:ea typeface="Calibri" pitchFamily="34" charset="0"/>
                <a:cs typeface="Times New Roman" pitchFamily="18" charset="0"/>
              </a:rPr>
              <a:t>IP/MPLS Control Plane</a:t>
            </a:r>
          </a:p>
          <a:p>
            <a:pPr algn="ctr" fontAlgn="base">
              <a:spcBef>
                <a:spcPct val="0"/>
              </a:spcBef>
              <a:spcAft>
                <a:spcPct val="0"/>
              </a:spcAft>
            </a:pPr>
            <a:endParaRPr lang="en-US" sz="4000" dirty="0" smtClean="0">
              <a:solidFill>
                <a:prstClr val="black"/>
              </a:solidFill>
              <a:latin typeface="Arial" pitchFamily="34" charset="0"/>
            </a:endParaRPr>
          </a:p>
        </p:txBody>
      </p:sp>
      <p:cxnSp>
        <p:nvCxnSpPr>
          <p:cNvPr id="605" name="Straight Arrow Connector 604"/>
          <p:cNvCxnSpPr>
            <a:stCxn id="603" idx="2"/>
          </p:cNvCxnSpPr>
          <p:nvPr/>
        </p:nvCxnSpPr>
        <p:spPr>
          <a:xfrm rot="5400000">
            <a:off x="7302952" y="2197552"/>
            <a:ext cx="253096" cy="2286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07" name="Text Box 39"/>
          <p:cNvSpPr txBox="1">
            <a:spLocks noChangeArrowheads="1"/>
          </p:cNvSpPr>
          <p:nvPr/>
        </p:nvSpPr>
        <p:spPr bwMode="auto">
          <a:xfrm>
            <a:off x="609600" y="1447800"/>
            <a:ext cx="2133600" cy="35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b="1" dirty="0" smtClean="0">
                <a:solidFill>
                  <a:prstClr val="black"/>
                </a:solidFill>
                <a:ea typeface="Calibri" pitchFamily="34" charset="0"/>
                <a:cs typeface="Times New Roman" pitchFamily="18" charset="0"/>
              </a:rPr>
              <a:t>GMPLS Control Plane</a:t>
            </a:r>
          </a:p>
          <a:p>
            <a:pPr algn="ctr" fontAlgn="base">
              <a:spcBef>
                <a:spcPct val="0"/>
              </a:spcBef>
              <a:spcAft>
                <a:spcPct val="0"/>
              </a:spcAft>
            </a:pPr>
            <a:endParaRPr lang="en-US" sz="4000" dirty="0" smtClean="0">
              <a:solidFill>
                <a:prstClr val="black"/>
              </a:solidFill>
              <a:latin typeface="Arial" pitchFamily="34" charset="0"/>
            </a:endParaRPr>
          </a:p>
        </p:txBody>
      </p:sp>
      <p:cxnSp>
        <p:nvCxnSpPr>
          <p:cNvPr id="608" name="Straight Arrow Connector 607"/>
          <p:cNvCxnSpPr/>
          <p:nvPr/>
        </p:nvCxnSpPr>
        <p:spPr>
          <a:xfrm rot="16200000" flipH="1">
            <a:off x="1511752" y="1841048"/>
            <a:ext cx="253096" cy="762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11" name="Left-Right Arrow 610"/>
          <p:cNvSpPr/>
          <p:nvPr/>
        </p:nvSpPr>
        <p:spPr>
          <a:xfrm>
            <a:off x="4876800" y="3124200"/>
            <a:ext cx="838200" cy="3048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612" name="Straight Arrow Connector 611"/>
          <p:cNvCxnSpPr/>
          <p:nvPr/>
        </p:nvCxnSpPr>
        <p:spPr>
          <a:xfrm rot="5400000">
            <a:off x="4914900" y="2705100"/>
            <a:ext cx="762000" cy="762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15" name="Text Box 39"/>
          <p:cNvSpPr txBox="1">
            <a:spLocks noChangeArrowheads="1"/>
          </p:cNvSpPr>
          <p:nvPr/>
        </p:nvSpPr>
        <p:spPr bwMode="auto">
          <a:xfrm>
            <a:off x="4495800" y="2133600"/>
            <a:ext cx="1676400" cy="35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b="1" dirty="0" smtClean="0">
                <a:solidFill>
                  <a:prstClr val="black"/>
                </a:solidFill>
                <a:ea typeface="Calibri" pitchFamily="34" charset="0"/>
                <a:cs typeface="Times New Roman" pitchFamily="18" charset="0"/>
              </a:rPr>
              <a:t>UNI</a:t>
            </a:r>
            <a:endParaRPr lang="en-US" sz="1400" b="1" baseline="30000" dirty="0" smtClean="0">
              <a:solidFill>
                <a:prstClr val="black"/>
              </a:solidFill>
              <a:ea typeface="Calibri" pitchFamily="34" charset="0"/>
              <a:cs typeface="Times New Roman" pitchFamily="18" charset="0"/>
            </a:endParaRPr>
          </a:p>
          <a:p>
            <a:pPr algn="ctr" fontAlgn="base">
              <a:spcBef>
                <a:spcPct val="0"/>
              </a:spcBef>
              <a:spcAft>
                <a:spcPct val="0"/>
              </a:spcAft>
            </a:pPr>
            <a:endParaRPr lang="en-US" sz="4000" dirty="0" smtClean="0">
              <a:solidFill>
                <a:prstClr val="black"/>
              </a:solidFill>
              <a:latin typeface="Arial" pitchFamily="34" charset="0"/>
            </a:endParaRPr>
          </a:p>
        </p:txBody>
      </p:sp>
      <p:sp>
        <p:nvSpPr>
          <p:cNvPr id="525" name="Text Box 39"/>
          <p:cNvSpPr txBox="1">
            <a:spLocks noChangeArrowheads="1"/>
          </p:cNvSpPr>
          <p:nvPr/>
        </p:nvSpPr>
        <p:spPr bwMode="auto">
          <a:xfrm>
            <a:off x="7696200" y="2362200"/>
            <a:ext cx="914400" cy="35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b="1" dirty="0" smtClean="0">
                <a:solidFill>
                  <a:prstClr val="black"/>
                </a:solidFill>
                <a:ea typeface="Calibri" pitchFamily="34" charset="0"/>
                <a:cs typeface="Times New Roman" pitchFamily="18" charset="0"/>
              </a:rPr>
              <a:t>35000*</a:t>
            </a:r>
          </a:p>
          <a:p>
            <a:pPr algn="ctr" fontAlgn="base">
              <a:spcBef>
                <a:spcPct val="0"/>
              </a:spcBef>
              <a:spcAft>
                <a:spcPct val="0"/>
              </a:spcAft>
            </a:pPr>
            <a:endParaRPr lang="en-US" sz="4000" dirty="0" smtClean="0">
              <a:solidFill>
                <a:prstClr val="black"/>
              </a:solidFill>
              <a:latin typeface="Arial" pitchFamily="34" charset="0"/>
            </a:endParaRPr>
          </a:p>
        </p:txBody>
      </p:sp>
      <p:sp>
        <p:nvSpPr>
          <p:cNvPr id="526" name="Text Box 39"/>
          <p:cNvSpPr txBox="1">
            <a:spLocks noChangeArrowheads="1"/>
          </p:cNvSpPr>
          <p:nvPr/>
        </p:nvSpPr>
        <p:spPr bwMode="auto">
          <a:xfrm>
            <a:off x="7696200" y="2590800"/>
            <a:ext cx="914400" cy="35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b="1" dirty="0" smtClean="0">
                <a:solidFill>
                  <a:prstClr val="black"/>
                </a:solidFill>
                <a:ea typeface="Calibri" pitchFamily="34" charset="0"/>
                <a:cs typeface="Times New Roman" pitchFamily="18" charset="0"/>
              </a:rPr>
              <a:t>45000</a:t>
            </a:r>
            <a:r>
              <a:rPr lang="en-US" sz="1400" b="1" baseline="30000" dirty="0" smtClean="0">
                <a:solidFill>
                  <a:prstClr val="black"/>
                </a:solidFill>
                <a:ea typeface="Calibri" pitchFamily="34" charset="0"/>
                <a:cs typeface="Times New Roman" pitchFamily="18" charset="0"/>
              </a:rPr>
              <a:t>#</a:t>
            </a:r>
          </a:p>
          <a:p>
            <a:pPr algn="ctr" fontAlgn="base">
              <a:spcBef>
                <a:spcPct val="0"/>
              </a:spcBef>
              <a:spcAft>
                <a:spcPct val="0"/>
              </a:spcAft>
            </a:pPr>
            <a:endParaRPr lang="en-US" sz="4000" dirty="0" smtClean="0">
              <a:solidFill>
                <a:prstClr val="black"/>
              </a:solidFill>
              <a:latin typeface="Arial" pitchFamily="34" charset="0"/>
            </a:endParaRPr>
          </a:p>
        </p:txBody>
      </p:sp>
      <p:sp>
        <p:nvSpPr>
          <p:cNvPr id="527" name="Text Box 39"/>
          <p:cNvSpPr txBox="1">
            <a:spLocks noChangeArrowheads="1"/>
          </p:cNvSpPr>
          <p:nvPr/>
        </p:nvSpPr>
        <p:spPr bwMode="auto">
          <a:xfrm>
            <a:off x="4953000" y="1828800"/>
            <a:ext cx="914400" cy="35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b="1" dirty="0" smtClean="0">
                <a:solidFill>
                  <a:prstClr val="black"/>
                </a:solidFill>
                <a:ea typeface="Calibri" pitchFamily="34" charset="0"/>
                <a:cs typeface="Times New Roman" pitchFamily="18" charset="0"/>
              </a:rPr>
              <a:t>15000</a:t>
            </a:r>
            <a:r>
              <a:rPr lang="en-US" sz="1400" b="1" baseline="30000" dirty="0" smtClean="0">
                <a:solidFill>
                  <a:prstClr val="black"/>
                </a:solidFill>
                <a:ea typeface="Calibri" pitchFamily="34" charset="0"/>
                <a:cs typeface="Times New Roman" pitchFamily="18" charset="0"/>
              </a:rPr>
              <a:t>!</a:t>
            </a:r>
          </a:p>
          <a:p>
            <a:pPr algn="ctr" fontAlgn="base">
              <a:spcBef>
                <a:spcPct val="0"/>
              </a:spcBef>
              <a:spcAft>
                <a:spcPct val="0"/>
              </a:spcAft>
            </a:pPr>
            <a:endParaRPr lang="en-US" sz="4000" dirty="0" smtClean="0">
              <a:solidFill>
                <a:prstClr val="black"/>
              </a:solidFill>
              <a:latin typeface="Arial" pitchFamily="34" charset="0"/>
            </a:endParaRPr>
          </a:p>
        </p:txBody>
      </p:sp>
      <p:sp>
        <p:nvSpPr>
          <p:cNvPr id="528" name="Text Box 39"/>
          <p:cNvSpPr txBox="1">
            <a:spLocks noChangeArrowheads="1"/>
          </p:cNvSpPr>
          <p:nvPr/>
        </p:nvSpPr>
        <p:spPr bwMode="auto">
          <a:xfrm>
            <a:off x="1981200" y="2209800"/>
            <a:ext cx="914400" cy="35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b="1" dirty="0" smtClean="0">
                <a:solidFill>
                  <a:prstClr val="black"/>
                </a:solidFill>
                <a:ea typeface="Calibri" pitchFamily="34" charset="0"/>
                <a:cs typeface="Times New Roman" pitchFamily="18" charset="0"/>
              </a:rPr>
              <a:t>45000</a:t>
            </a:r>
            <a:r>
              <a:rPr lang="en-US" sz="1400" b="1" baseline="30000" dirty="0" smtClean="0">
                <a:solidFill>
                  <a:prstClr val="black"/>
                </a:solidFill>
                <a:ea typeface="Calibri" pitchFamily="34" charset="0"/>
                <a:cs typeface="Times New Roman" pitchFamily="18" charset="0"/>
              </a:rPr>
              <a:t>^</a:t>
            </a:r>
          </a:p>
          <a:p>
            <a:pPr algn="ctr" fontAlgn="base">
              <a:spcBef>
                <a:spcPct val="0"/>
              </a:spcBef>
              <a:spcAft>
                <a:spcPct val="0"/>
              </a:spcAft>
            </a:pPr>
            <a:endParaRPr lang="en-US" sz="4000" dirty="0" smtClean="0">
              <a:solidFill>
                <a:prstClr val="black"/>
              </a:solidFill>
              <a:latin typeface="Arial" pitchFamily="34" charset="0"/>
            </a:endParaRPr>
          </a:p>
        </p:txBody>
      </p:sp>
      <p:sp>
        <p:nvSpPr>
          <p:cNvPr id="529" name="Text Box 39"/>
          <p:cNvSpPr txBox="1">
            <a:spLocks noChangeArrowheads="1"/>
          </p:cNvSpPr>
          <p:nvPr/>
        </p:nvSpPr>
        <p:spPr bwMode="auto">
          <a:xfrm>
            <a:off x="1981200" y="1981200"/>
            <a:ext cx="914400" cy="35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b="1" dirty="0" smtClean="0">
                <a:solidFill>
                  <a:prstClr val="black"/>
                </a:solidFill>
                <a:ea typeface="Calibri" pitchFamily="34" charset="0"/>
                <a:cs typeface="Times New Roman" pitchFamily="18" charset="0"/>
              </a:rPr>
              <a:t>35000</a:t>
            </a:r>
            <a:r>
              <a:rPr lang="en-US" sz="1400" b="1" baseline="30000" dirty="0" smtClean="0">
                <a:solidFill>
                  <a:prstClr val="black"/>
                </a:solidFill>
                <a:ea typeface="Calibri" pitchFamily="34" charset="0"/>
                <a:cs typeface="Times New Roman" pitchFamily="18" charset="0"/>
              </a:rPr>
              <a:t>^</a:t>
            </a:r>
          </a:p>
          <a:p>
            <a:pPr algn="ctr" fontAlgn="base">
              <a:spcBef>
                <a:spcPct val="0"/>
              </a:spcBef>
              <a:spcAft>
                <a:spcPct val="0"/>
              </a:spcAft>
            </a:pPr>
            <a:endParaRPr lang="en-US" sz="4000" dirty="0" smtClean="0">
              <a:solidFill>
                <a:prstClr val="black"/>
              </a:solidFill>
              <a:latin typeface="Arial" pitchFamily="34" charset="0"/>
            </a:endParaRPr>
          </a:p>
        </p:txBody>
      </p:sp>
      <p:sp>
        <p:nvSpPr>
          <p:cNvPr id="531" name="TextBox 530"/>
          <p:cNvSpPr txBox="1"/>
          <p:nvPr/>
        </p:nvSpPr>
        <p:spPr>
          <a:xfrm>
            <a:off x="1447800" y="5791200"/>
            <a:ext cx="6477000" cy="369332"/>
          </a:xfrm>
          <a:prstGeom prst="rect">
            <a:avLst/>
          </a:prstGeom>
          <a:noFill/>
        </p:spPr>
        <p:txBody>
          <a:bodyPr wrap="square" rtlCol="0">
            <a:spAutoFit/>
          </a:bodyPr>
          <a:lstStyle/>
          <a:p>
            <a:r>
              <a:rPr lang="en-US" u="sng" dirty="0" smtClean="0">
                <a:solidFill>
                  <a:schemeClr val="bg1"/>
                </a:solidFill>
              </a:rPr>
              <a:t>Sources:</a:t>
            </a:r>
            <a:r>
              <a:rPr lang="en-US" dirty="0" smtClean="0">
                <a:solidFill>
                  <a:schemeClr val="bg1"/>
                </a:solidFill>
              </a:rPr>
              <a:t>   * </a:t>
            </a:r>
            <a:r>
              <a:rPr lang="en-US" dirty="0" err="1" smtClean="0">
                <a:solidFill>
                  <a:schemeClr val="bg1"/>
                </a:solidFill>
              </a:rPr>
              <a:t>Quagga</a:t>
            </a:r>
            <a:r>
              <a:rPr lang="en-US" dirty="0" smtClean="0">
                <a:solidFill>
                  <a:schemeClr val="bg1"/>
                </a:solidFill>
              </a:rPr>
              <a:t>   </a:t>
            </a:r>
            <a:r>
              <a:rPr lang="en-US" baseline="30000" dirty="0" smtClean="0">
                <a:solidFill>
                  <a:schemeClr val="bg1"/>
                </a:solidFill>
              </a:rPr>
              <a:t>#</a:t>
            </a:r>
            <a:r>
              <a:rPr lang="en-US" dirty="0" smtClean="0">
                <a:solidFill>
                  <a:schemeClr val="bg1"/>
                </a:solidFill>
              </a:rPr>
              <a:t> Tequila   </a:t>
            </a:r>
            <a:r>
              <a:rPr lang="en-US" baseline="30000" dirty="0" smtClean="0">
                <a:solidFill>
                  <a:schemeClr val="bg1"/>
                </a:solidFill>
              </a:rPr>
              <a:t>!</a:t>
            </a:r>
            <a:r>
              <a:rPr lang="en-US" dirty="0" smtClean="0">
                <a:solidFill>
                  <a:schemeClr val="bg1"/>
                </a:solidFill>
              </a:rPr>
              <a:t> MUPBED    </a:t>
            </a:r>
            <a:r>
              <a:rPr lang="en-US" baseline="30000" dirty="0" smtClean="0">
                <a:solidFill>
                  <a:schemeClr val="bg1"/>
                </a:solidFill>
              </a:rPr>
              <a:t>^</a:t>
            </a:r>
            <a:r>
              <a:rPr lang="en-US" dirty="0" smtClean="0">
                <a:solidFill>
                  <a:schemeClr val="bg1"/>
                </a:solidFill>
              </a:rPr>
              <a:t> DRAGON</a:t>
            </a:r>
            <a:endParaRPr lang="en-US" baseline="30000" dirty="0">
              <a:solidFill>
                <a:schemeClr val="bg1"/>
              </a:solidFill>
            </a:endParaRPr>
          </a:p>
        </p:txBody>
      </p:sp>
      <p:sp>
        <p:nvSpPr>
          <p:cNvPr id="533" name="TextBox 532"/>
          <p:cNvSpPr txBox="1"/>
          <p:nvPr/>
        </p:nvSpPr>
        <p:spPr>
          <a:xfrm>
            <a:off x="3810000" y="990600"/>
            <a:ext cx="3124200" cy="584775"/>
          </a:xfrm>
          <a:prstGeom prst="rect">
            <a:avLst/>
          </a:prstGeom>
          <a:noFill/>
        </p:spPr>
        <p:txBody>
          <a:bodyPr wrap="square" rtlCol="0">
            <a:spAutoFit/>
          </a:bodyPr>
          <a:lstStyle/>
          <a:p>
            <a:r>
              <a:rPr lang="en-US" sz="3200" b="1" dirty="0" smtClean="0">
                <a:solidFill>
                  <a:schemeClr val="bg1"/>
                </a:solidFill>
              </a:rPr>
              <a:t>∑</a:t>
            </a:r>
            <a:r>
              <a:rPr lang="en-US" sz="2400" b="1" dirty="0" smtClean="0">
                <a:solidFill>
                  <a:schemeClr val="bg1"/>
                </a:solidFill>
              </a:rPr>
              <a:t> = 175,000 + </a:t>
            </a:r>
            <a:r>
              <a:rPr lang="en-US" sz="2400" b="1" dirty="0" smtClean="0">
                <a:solidFill>
                  <a:schemeClr val="bg1"/>
                </a:solidFill>
                <a:latin typeface="Vivaldi" pitchFamily="66" charset="0"/>
              </a:rPr>
              <a:t>x</a:t>
            </a:r>
            <a:r>
              <a:rPr lang="en-US" sz="2400" b="1" dirty="0" smtClean="0">
                <a:solidFill>
                  <a:schemeClr val="bg1"/>
                </a:solidFill>
              </a:rPr>
              <a:t>   LOC</a:t>
            </a:r>
            <a:endParaRPr 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2"/>
                                        </p:tgtEl>
                                        <p:attrNameLst>
                                          <p:attrName>style.opacity</p:attrName>
                                        </p:attrNameLst>
                                      </p:cBhvr>
                                      <p:to>
                                        <p:strVal val="0.25"/>
                                      </p:to>
                                    </p:set>
                                    <p:animEffect filter="image" prLst="opacity: 0.25">
                                      <p:cBhvr rctx="IE">
                                        <p:cTn id="7" dur="indefinite"/>
                                        <p:tgtEl>
                                          <p:spTgt spid="102"/>
                                        </p:tgtEl>
                                      </p:cBhvr>
                                    </p:animEffect>
                                  </p:childTnLst>
                                </p:cTn>
                              </p:par>
                              <p:par>
                                <p:cTn id="8" presetID="9" presetClass="emph" presetSubtype="0" grpId="0" nodeType="withEffect">
                                  <p:stCondLst>
                                    <p:cond delay="0"/>
                                  </p:stCondLst>
                                  <p:childTnLst>
                                    <p:set>
                                      <p:cBhvr rctx="PPT">
                                        <p:cTn id="9" dur="indefinite"/>
                                        <p:tgtEl>
                                          <p:spTgt spid="103"/>
                                        </p:tgtEl>
                                        <p:attrNameLst>
                                          <p:attrName>style.opacity</p:attrName>
                                        </p:attrNameLst>
                                      </p:cBhvr>
                                      <p:to>
                                        <p:strVal val="0.25"/>
                                      </p:to>
                                    </p:set>
                                    <p:animEffect filter="image" prLst="opacity: 0.25">
                                      <p:cBhvr rctx="IE">
                                        <p:cTn id="10" dur="indefinite"/>
                                        <p:tgtEl>
                                          <p:spTgt spid="103"/>
                                        </p:tgtEl>
                                      </p:cBhvr>
                                    </p:animEffect>
                                  </p:childTnLst>
                                </p:cTn>
                              </p:par>
                              <p:par>
                                <p:cTn id="11" presetID="9" presetClass="emph" presetSubtype="0" grpId="0" nodeType="withEffect">
                                  <p:stCondLst>
                                    <p:cond delay="0"/>
                                  </p:stCondLst>
                                  <p:childTnLst>
                                    <p:set>
                                      <p:cBhvr rctx="PPT">
                                        <p:cTn id="12" dur="indefinite"/>
                                        <p:tgtEl>
                                          <p:spTgt spid="104"/>
                                        </p:tgtEl>
                                        <p:attrNameLst>
                                          <p:attrName>style.opacity</p:attrName>
                                        </p:attrNameLst>
                                      </p:cBhvr>
                                      <p:to>
                                        <p:strVal val="0.25"/>
                                      </p:to>
                                    </p:set>
                                    <p:animEffect filter="image" prLst="opacity: 0.25">
                                      <p:cBhvr rctx="IE">
                                        <p:cTn id="13" dur="indefinite"/>
                                        <p:tgtEl>
                                          <p:spTgt spid="104"/>
                                        </p:tgtEl>
                                      </p:cBhvr>
                                    </p:animEffect>
                                  </p:childTnLst>
                                </p:cTn>
                              </p:par>
                              <p:par>
                                <p:cTn id="14" presetID="9" presetClass="emph" presetSubtype="0" grpId="0" nodeType="withEffect">
                                  <p:stCondLst>
                                    <p:cond delay="0"/>
                                  </p:stCondLst>
                                  <p:childTnLst>
                                    <p:set>
                                      <p:cBhvr rctx="PPT">
                                        <p:cTn id="15" dur="indefinite"/>
                                        <p:tgtEl>
                                          <p:spTgt spid="152"/>
                                        </p:tgtEl>
                                        <p:attrNameLst>
                                          <p:attrName>style.opacity</p:attrName>
                                        </p:attrNameLst>
                                      </p:cBhvr>
                                      <p:to>
                                        <p:strVal val="0.25"/>
                                      </p:to>
                                    </p:set>
                                    <p:animEffect filter="image" prLst="opacity: 0.25">
                                      <p:cBhvr rctx="IE">
                                        <p:cTn id="16" dur="indefinite"/>
                                        <p:tgtEl>
                                          <p:spTgt spid="152"/>
                                        </p:tgtEl>
                                      </p:cBhvr>
                                    </p:animEffect>
                                  </p:childTnLst>
                                </p:cTn>
                              </p:par>
                              <p:par>
                                <p:cTn id="17" presetID="9" presetClass="emph" presetSubtype="0" grpId="0" nodeType="withEffect">
                                  <p:stCondLst>
                                    <p:cond delay="0"/>
                                  </p:stCondLst>
                                  <p:childTnLst>
                                    <p:set>
                                      <p:cBhvr rctx="PPT">
                                        <p:cTn id="18" dur="indefinite"/>
                                        <p:tgtEl>
                                          <p:spTgt spid="158"/>
                                        </p:tgtEl>
                                        <p:attrNameLst>
                                          <p:attrName>style.opacity</p:attrName>
                                        </p:attrNameLst>
                                      </p:cBhvr>
                                      <p:to>
                                        <p:strVal val="0.25"/>
                                      </p:to>
                                    </p:set>
                                    <p:animEffect filter="image" prLst="opacity: 0.25">
                                      <p:cBhvr rctx="IE">
                                        <p:cTn id="19" dur="indefinite"/>
                                        <p:tgtEl>
                                          <p:spTgt spid="158"/>
                                        </p:tgtEl>
                                      </p:cBhvr>
                                    </p:animEffect>
                                  </p:childTnLst>
                                </p:cTn>
                              </p:par>
                              <p:par>
                                <p:cTn id="20" presetID="9" presetClass="emph" presetSubtype="0" grpId="0" nodeType="withEffect">
                                  <p:stCondLst>
                                    <p:cond delay="0"/>
                                  </p:stCondLst>
                                  <p:childTnLst>
                                    <p:set>
                                      <p:cBhvr rctx="PPT">
                                        <p:cTn id="21" dur="indefinite"/>
                                        <p:tgtEl>
                                          <p:spTgt spid="161"/>
                                        </p:tgtEl>
                                        <p:attrNameLst>
                                          <p:attrName>style.opacity</p:attrName>
                                        </p:attrNameLst>
                                      </p:cBhvr>
                                      <p:to>
                                        <p:strVal val="0.25"/>
                                      </p:to>
                                    </p:set>
                                    <p:animEffect filter="image" prLst="opacity: 0.25">
                                      <p:cBhvr rctx="IE">
                                        <p:cTn id="22" dur="indefinite"/>
                                        <p:tgtEl>
                                          <p:spTgt spid="161"/>
                                        </p:tgtEl>
                                      </p:cBhvr>
                                    </p:animEffect>
                                  </p:childTnLst>
                                </p:cTn>
                              </p:par>
                              <p:par>
                                <p:cTn id="23" presetID="9" presetClass="emph" presetSubtype="0" nodeType="withEffect">
                                  <p:stCondLst>
                                    <p:cond delay="0"/>
                                  </p:stCondLst>
                                  <p:childTnLst>
                                    <p:set>
                                      <p:cBhvr rctx="PPT">
                                        <p:cTn id="24" dur="indefinite"/>
                                        <p:tgtEl>
                                          <p:spTgt spid="2"/>
                                        </p:tgtEl>
                                        <p:attrNameLst>
                                          <p:attrName>style.opacity</p:attrName>
                                        </p:attrNameLst>
                                      </p:cBhvr>
                                      <p:to>
                                        <p:strVal val="0.25"/>
                                      </p:to>
                                    </p:set>
                                    <p:animEffect filter="image" prLst="opacity: 0.25">
                                      <p:cBhvr rctx="IE">
                                        <p:cTn id="25" dur="indefinite"/>
                                        <p:tgtEl>
                                          <p:spTgt spid="2"/>
                                        </p:tgtEl>
                                      </p:cBhvr>
                                    </p:animEffect>
                                  </p:childTnLst>
                                </p:cTn>
                              </p:par>
                              <p:par>
                                <p:cTn id="26" presetID="9" presetClass="emph" presetSubtype="0" grpId="0" nodeType="withEffect">
                                  <p:stCondLst>
                                    <p:cond delay="0"/>
                                  </p:stCondLst>
                                  <p:childTnLst>
                                    <p:set>
                                      <p:cBhvr rctx="PPT">
                                        <p:cTn id="27" dur="indefinite"/>
                                        <p:tgtEl>
                                          <p:spTgt spid="220"/>
                                        </p:tgtEl>
                                        <p:attrNameLst>
                                          <p:attrName>style.opacity</p:attrName>
                                        </p:attrNameLst>
                                      </p:cBhvr>
                                      <p:to>
                                        <p:strVal val="0.25"/>
                                      </p:to>
                                    </p:set>
                                    <p:animEffect filter="image" prLst="opacity: 0.25">
                                      <p:cBhvr rctx="IE">
                                        <p:cTn id="28" dur="indefinite"/>
                                        <p:tgtEl>
                                          <p:spTgt spid="220"/>
                                        </p:tgtEl>
                                      </p:cBhvr>
                                    </p:animEffect>
                                  </p:childTnLst>
                                </p:cTn>
                              </p:par>
                              <p:par>
                                <p:cTn id="29" presetID="9" presetClass="emph" presetSubtype="0" grpId="0" nodeType="withEffect">
                                  <p:stCondLst>
                                    <p:cond delay="0"/>
                                  </p:stCondLst>
                                  <p:childTnLst>
                                    <p:set>
                                      <p:cBhvr rctx="PPT">
                                        <p:cTn id="30" dur="indefinite"/>
                                        <p:tgtEl>
                                          <p:spTgt spid="221"/>
                                        </p:tgtEl>
                                        <p:attrNameLst>
                                          <p:attrName>style.opacity</p:attrName>
                                        </p:attrNameLst>
                                      </p:cBhvr>
                                      <p:to>
                                        <p:strVal val="0.25"/>
                                      </p:to>
                                    </p:set>
                                    <p:animEffect filter="image" prLst="opacity: 0.25">
                                      <p:cBhvr rctx="IE">
                                        <p:cTn id="31" dur="indefinite"/>
                                        <p:tgtEl>
                                          <p:spTgt spid="221"/>
                                        </p:tgtEl>
                                      </p:cBhvr>
                                    </p:animEffect>
                                  </p:childTnLst>
                                </p:cTn>
                              </p:par>
                              <p:par>
                                <p:cTn id="32" presetID="9" presetClass="emph" presetSubtype="0" grpId="0" nodeType="withEffect">
                                  <p:stCondLst>
                                    <p:cond delay="0"/>
                                  </p:stCondLst>
                                  <p:childTnLst>
                                    <p:set>
                                      <p:cBhvr rctx="PPT">
                                        <p:cTn id="33" dur="indefinite"/>
                                        <p:tgtEl>
                                          <p:spTgt spid="222"/>
                                        </p:tgtEl>
                                        <p:attrNameLst>
                                          <p:attrName>style.opacity</p:attrName>
                                        </p:attrNameLst>
                                      </p:cBhvr>
                                      <p:to>
                                        <p:strVal val="0.25"/>
                                      </p:to>
                                    </p:set>
                                    <p:animEffect filter="image" prLst="opacity: 0.25">
                                      <p:cBhvr rctx="IE">
                                        <p:cTn id="34" dur="indefinite"/>
                                        <p:tgtEl>
                                          <p:spTgt spid="222"/>
                                        </p:tgtEl>
                                      </p:cBhvr>
                                    </p:animEffect>
                                  </p:childTnLst>
                                </p:cTn>
                              </p:par>
                              <p:par>
                                <p:cTn id="35" presetID="9" presetClass="emph" presetSubtype="0" grpId="0" nodeType="withEffect">
                                  <p:stCondLst>
                                    <p:cond delay="0"/>
                                  </p:stCondLst>
                                  <p:childTnLst>
                                    <p:set>
                                      <p:cBhvr rctx="PPT">
                                        <p:cTn id="36" dur="indefinite"/>
                                        <p:tgtEl>
                                          <p:spTgt spid="223"/>
                                        </p:tgtEl>
                                        <p:attrNameLst>
                                          <p:attrName>style.opacity</p:attrName>
                                        </p:attrNameLst>
                                      </p:cBhvr>
                                      <p:to>
                                        <p:strVal val="0.25"/>
                                      </p:to>
                                    </p:set>
                                    <p:animEffect filter="image" prLst="opacity: 0.25">
                                      <p:cBhvr rctx="IE">
                                        <p:cTn id="37" dur="indefinite"/>
                                        <p:tgtEl>
                                          <p:spTgt spid="223"/>
                                        </p:tgtEl>
                                      </p:cBhvr>
                                    </p:animEffect>
                                  </p:childTnLst>
                                </p:cTn>
                              </p:par>
                              <p:par>
                                <p:cTn id="38" presetID="9" presetClass="emph" presetSubtype="0" grpId="0" nodeType="withEffect">
                                  <p:stCondLst>
                                    <p:cond delay="0"/>
                                  </p:stCondLst>
                                  <p:childTnLst>
                                    <p:set>
                                      <p:cBhvr rctx="PPT">
                                        <p:cTn id="39" dur="indefinite"/>
                                        <p:tgtEl>
                                          <p:spTgt spid="224"/>
                                        </p:tgtEl>
                                        <p:attrNameLst>
                                          <p:attrName>style.opacity</p:attrName>
                                        </p:attrNameLst>
                                      </p:cBhvr>
                                      <p:to>
                                        <p:strVal val="0.25"/>
                                      </p:to>
                                    </p:set>
                                    <p:animEffect filter="image" prLst="opacity: 0.25">
                                      <p:cBhvr rctx="IE">
                                        <p:cTn id="40" dur="indefinite"/>
                                        <p:tgtEl>
                                          <p:spTgt spid="224"/>
                                        </p:tgtEl>
                                      </p:cBhvr>
                                    </p:animEffect>
                                  </p:childTnLst>
                                </p:cTn>
                              </p:par>
                              <p:par>
                                <p:cTn id="41" presetID="9" presetClass="emph" presetSubtype="0" grpId="0" nodeType="withEffect">
                                  <p:stCondLst>
                                    <p:cond delay="0"/>
                                  </p:stCondLst>
                                  <p:childTnLst>
                                    <p:set>
                                      <p:cBhvr rctx="PPT">
                                        <p:cTn id="42" dur="indefinite"/>
                                        <p:tgtEl>
                                          <p:spTgt spid="225"/>
                                        </p:tgtEl>
                                        <p:attrNameLst>
                                          <p:attrName>style.opacity</p:attrName>
                                        </p:attrNameLst>
                                      </p:cBhvr>
                                      <p:to>
                                        <p:strVal val="0.25"/>
                                      </p:to>
                                    </p:set>
                                    <p:animEffect filter="image" prLst="opacity: 0.25">
                                      <p:cBhvr rctx="IE">
                                        <p:cTn id="43" dur="indefinite"/>
                                        <p:tgtEl>
                                          <p:spTgt spid="225"/>
                                        </p:tgtEl>
                                      </p:cBhvr>
                                    </p:animEffect>
                                  </p:childTnLst>
                                </p:cTn>
                              </p:par>
                              <p:par>
                                <p:cTn id="44" presetID="9" presetClass="emph" presetSubtype="0" nodeType="withEffect">
                                  <p:stCondLst>
                                    <p:cond delay="0"/>
                                  </p:stCondLst>
                                  <p:childTnLst>
                                    <p:set>
                                      <p:cBhvr rctx="PPT">
                                        <p:cTn id="45" dur="indefinite"/>
                                        <p:tgtEl>
                                          <p:spTgt spid="4"/>
                                        </p:tgtEl>
                                        <p:attrNameLst>
                                          <p:attrName>style.opacity</p:attrName>
                                        </p:attrNameLst>
                                      </p:cBhvr>
                                      <p:to>
                                        <p:strVal val="0.25"/>
                                      </p:to>
                                    </p:set>
                                    <p:animEffect filter="image" prLst="opacity: 0.25">
                                      <p:cBhvr rctx="IE">
                                        <p:cTn id="46" dur="indefinite"/>
                                        <p:tgtEl>
                                          <p:spTgt spid="4"/>
                                        </p:tgtEl>
                                      </p:cBhvr>
                                    </p:animEffect>
                                  </p:childTnLst>
                                </p:cTn>
                              </p:par>
                              <p:par>
                                <p:cTn id="47" presetID="9" presetClass="emph" presetSubtype="0" nodeType="withEffect">
                                  <p:stCondLst>
                                    <p:cond delay="0"/>
                                  </p:stCondLst>
                                  <p:childTnLst>
                                    <p:set>
                                      <p:cBhvr rctx="PPT">
                                        <p:cTn id="48" dur="indefinite"/>
                                        <p:tgtEl>
                                          <p:spTgt spid="5"/>
                                        </p:tgtEl>
                                        <p:attrNameLst>
                                          <p:attrName>style.opacity</p:attrName>
                                        </p:attrNameLst>
                                      </p:cBhvr>
                                      <p:to>
                                        <p:strVal val="0.25"/>
                                      </p:to>
                                    </p:set>
                                    <p:animEffect filter="image" prLst="opacity: 0.25">
                                      <p:cBhvr rctx="IE">
                                        <p:cTn id="49" dur="indefinite"/>
                                        <p:tgtEl>
                                          <p:spTgt spid="5"/>
                                        </p:tgtEl>
                                      </p:cBhvr>
                                    </p:animEffect>
                                  </p:childTnLst>
                                </p:cTn>
                              </p:par>
                              <p:par>
                                <p:cTn id="50" presetID="9" presetClass="emph" presetSubtype="0" nodeType="withEffect">
                                  <p:stCondLst>
                                    <p:cond delay="0"/>
                                  </p:stCondLst>
                                  <p:childTnLst>
                                    <p:set>
                                      <p:cBhvr rctx="PPT">
                                        <p:cTn id="51" dur="indefinite"/>
                                        <p:tgtEl>
                                          <p:spTgt spid="6"/>
                                        </p:tgtEl>
                                        <p:attrNameLst>
                                          <p:attrName>style.opacity</p:attrName>
                                        </p:attrNameLst>
                                      </p:cBhvr>
                                      <p:to>
                                        <p:strVal val="0.25"/>
                                      </p:to>
                                    </p:set>
                                    <p:animEffect filter="image" prLst="opacity: 0.25">
                                      <p:cBhvr rctx="IE">
                                        <p:cTn id="52" dur="indefinite"/>
                                        <p:tgtEl>
                                          <p:spTgt spid="6"/>
                                        </p:tgtEl>
                                      </p:cBhvr>
                                    </p:animEffect>
                                  </p:childTnLst>
                                </p:cTn>
                              </p:par>
                              <p:par>
                                <p:cTn id="53" presetID="9" presetClass="emph" presetSubtype="0" grpId="0" nodeType="withEffect">
                                  <p:stCondLst>
                                    <p:cond delay="0"/>
                                  </p:stCondLst>
                                  <p:childTnLst>
                                    <p:set>
                                      <p:cBhvr rctx="PPT">
                                        <p:cTn id="54" dur="indefinite"/>
                                        <p:tgtEl>
                                          <p:spTgt spid="245"/>
                                        </p:tgtEl>
                                        <p:attrNameLst>
                                          <p:attrName>style.opacity</p:attrName>
                                        </p:attrNameLst>
                                      </p:cBhvr>
                                      <p:to>
                                        <p:strVal val="0.25"/>
                                      </p:to>
                                    </p:set>
                                    <p:animEffect filter="image" prLst="opacity: 0.25">
                                      <p:cBhvr rctx="IE">
                                        <p:cTn id="55" dur="indefinite"/>
                                        <p:tgtEl>
                                          <p:spTgt spid="245"/>
                                        </p:tgtEl>
                                      </p:cBhvr>
                                    </p:animEffect>
                                  </p:childTnLst>
                                </p:cTn>
                              </p:par>
                              <p:par>
                                <p:cTn id="56" presetID="9" presetClass="emph" presetSubtype="0" grpId="0" nodeType="withEffect">
                                  <p:stCondLst>
                                    <p:cond delay="0"/>
                                  </p:stCondLst>
                                  <p:childTnLst>
                                    <p:set>
                                      <p:cBhvr rctx="PPT">
                                        <p:cTn id="57" dur="indefinite"/>
                                        <p:tgtEl>
                                          <p:spTgt spid="246"/>
                                        </p:tgtEl>
                                        <p:attrNameLst>
                                          <p:attrName>style.opacity</p:attrName>
                                        </p:attrNameLst>
                                      </p:cBhvr>
                                      <p:to>
                                        <p:strVal val="0.25"/>
                                      </p:to>
                                    </p:set>
                                    <p:animEffect filter="image" prLst="opacity: 0.25">
                                      <p:cBhvr rctx="IE">
                                        <p:cTn id="58" dur="indefinite"/>
                                        <p:tgtEl>
                                          <p:spTgt spid="246"/>
                                        </p:tgtEl>
                                      </p:cBhvr>
                                    </p:animEffect>
                                  </p:childTnLst>
                                </p:cTn>
                              </p:par>
                              <p:par>
                                <p:cTn id="59" presetID="9" presetClass="emph" presetSubtype="0" nodeType="withEffect">
                                  <p:stCondLst>
                                    <p:cond delay="0"/>
                                  </p:stCondLst>
                                  <p:childTnLst>
                                    <p:set>
                                      <p:cBhvr rctx="PPT">
                                        <p:cTn id="60" dur="indefinite"/>
                                        <p:tgtEl>
                                          <p:spTgt spid="7"/>
                                        </p:tgtEl>
                                        <p:attrNameLst>
                                          <p:attrName>style.opacity</p:attrName>
                                        </p:attrNameLst>
                                      </p:cBhvr>
                                      <p:to>
                                        <p:strVal val="0.25"/>
                                      </p:to>
                                    </p:set>
                                    <p:animEffect filter="image" prLst="opacity: 0.25">
                                      <p:cBhvr rctx="IE">
                                        <p:cTn id="61" dur="indefinite"/>
                                        <p:tgtEl>
                                          <p:spTgt spid="7"/>
                                        </p:tgtEl>
                                      </p:cBhvr>
                                    </p:animEffect>
                                  </p:childTnLst>
                                </p:cTn>
                              </p:par>
                              <p:par>
                                <p:cTn id="62" presetID="9" presetClass="emph" presetSubtype="0" nodeType="withEffect">
                                  <p:stCondLst>
                                    <p:cond delay="0"/>
                                  </p:stCondLst>
                                  <p:childTnLst>
                                    <p:set>
                                      <p:cBhvr rctx="PPT">
                                        <p:cTn id="63" dur="indefinite"/>
                                        <p:tgtEl>
                                          <p:spTgt spid="13"/>
                                        </p:tgtEl>
                                        <p:attrNameLst>
                                          <p:attrName>style.opacity</p:attrName>
                                        </p:attrNameLst>
                                      </p:cBhvr>
                                      <p:to>
                                        <p:strVal val="0.25"/>
                                      </p:to>
                                    </p:set>
                                    <p:animEffect filter="image" prLst="opacity: 0.25">
                                      <p:cBhvr rctx="IE">
                                        <p:cTn id="64" dur="indefinite"/>
                                        <p:tgtEl>
                                          <p:spTgt spid="13"/>
                                        </p:tgtEl>
                                      </p:cBhvr>
                                    </p:animEffect>
                                  </p:childTnLst>
                                </p:cTn>
                              </p:par>
                              <p:par>
                                <p:cTn id="65" presetID="9" presetClass="emph" presetSubtype="0" nodeType="withEffect">
                                  <p:stCondLst>
                                    <p:cond delay="0"/>
                                  </p:stCondLst>
                                  <p:childTnLst>
                                    <p:set>
                                      <p:cBhvr rctx="PPT">
                                        <p:cTn id="66" dur="indefinite"/>
                                        <p:tgtEl>
                                          <p:spTgt spid="19"/>
                                        </p:tgtEl>
                                        <p:attrNameLst>
                                          <p:attrName>style.opacity</p:attrName>
                                        </p:attrNameLst>
                                      </p:cBhvr>
                                      <p:to>
                                        <p:strVal val="0.25"/>
                                      </p:to>
                                    </p:set>
                                    <p:animEffect filter="image" prLst="opacity: 0.25">
                                      <p:cBhvr rctx="IE">
                                        <p:cTn id="67" dur="indefinite"/>
                                        <p:tgtEl>
                                          <p:spTgt spid="19"/>
                                        </p:tgtEl>
                                      </p:cBhvr>
                                    </p:animEffect>
                                  </p:childTnLst>
                                </p:cTn>
                              </p:par>
                              <p:par>
                                <p:cTn id="68" presetID="9" presetClass="emph" presetSubtype="0" nodeType="withEffect">
                                  <p:stCondLst>
                                    <p:cond delay="0"/>
                                  </p:stCondLst>
                                  <p:childTnLst>
                                    <p:set>
                                      <p:cBhvr rctx="PPT">
                                        <p:cTn id="69" dur="indefinite"/>
                                        <p:tgtEl>
                                          <p:spTgt spid="25"/>
                                        </p:tgtEl>
                                        <p:attrNameLst>
                                          <p:attrName>style.opacity</p:attrName>
                                        </p:attrNameLst>
                                      </p:cBhvr>
                                      <p:to>
                                        <p:strVal val="0.25"/>
                                      </p:to>
                                    </p:set>
                                    <p:animEffect filter="image" prLst="opacity: 0.25">
                                      <p:cBhvr rctx="IE">
                                        <p:cTn id="70" dur="indefinite"/>
                                        <p:tgtEl>
                                          <p:spTgt spid="25"/>
                                        </p:tgtEl>
                                      </p:cBhvr>
                                    </p:animEffect>
                                  </p:childTnLst>
                                </p:cTn>
                              </p:par>
                              <p:par>
                                <p:cTn id="71" presetID="9" presetClass="emph" presetSubtype="0" nodeType="withEffect">
                                  <p:stCondLst>
                                    <p:cond delay="0"/>
                                  </p:stCondLst>
                                  <p:childTnLst>
                                    <p:set>
                                      <p:cBhvr rctx="PPT">
                                        <p:cTn id="72" dur="indefinite"/>
                                        <p:tgtEl>
                                          <p:spTgt spid="31"/>
                                        </p:tgtEl>
                                        <p:attrNameLst>
                                          <p:attrName>style.opacity</p:attrName>
                                        </p:attrNameLst>
                                      </p:cBhvr>
                                      <p:to>
                                        <p:strVal val="0.25"/>
                                      </p:to>
                                    </p:set>
                                    <p:animEffect filter="image" prLst="opacity: 0.25">
                                      <p:cBhvr rctx="IE">
                                        <p:cTn id="73" dur="indefinite"/>
                                        <p:tgtEl>
                                          <p:spTgt spid="31"/>
                                        </p:tgtEl>
                                      </p:cBhvr>
                                    </p:animEffect>
                                  </p:childTnLst>
                                </p:cTn>
                              </p:par>
                              <p:par>
                                <p:cTn id="74" presetID="9" presetClass="emph" presetSubtype="0" nodeType="withEffect">
                                  <p:stCondLst>
                                    <p:cond delay="0"/>
                                  </p:stCondLst>
                                  <p:childTnLst>
                                    <p:set>
                                      <p:cBhvr rctx="PPT">
                                        <p:cTn id="75" dur="indefinite"/>
                                        <p:tgtEl>
                                          <p:spTgt spid="110"/>
                                        </p:tgtEl>
                                        <p:attrNameLst>
                                          <p:attrName>style.opacity</p:attrName>
                                        </p:attrNameLst>
                                      </p:cBhvr>
                                      <p:to>
                                        <p:strVal val="0.25"/>
                                      </p:to>
                                    </p:set>
                                    <p:animEffect filter="image" prLst="opacity: 0.25">
                                      <p:cBhvr rctx="IE">
                                        <p:cTn id="76" dur="indefinite"/>
                                        <p:tgtEl>
                                          <p:spTgt spid="110"/>
                                        </p:tgtEl>
                                      </p:cBhvr>
                                    </p:animEffect>
                                  </p:childTnLst>
                                </p:cTn>
                              </p:par>
                              <p:par>
                                <p:cTn id="77" presetID="9" presetClass="emph" presetSubtype="0" nodeType="withEffect">
                                  <p:stCondLst>
                                    <p:cond delay="0"/>
                                  </p:stCondLst>
                                  <p:childTnLst>
                                    <p:set>
                                      <p:cBhvr rctx="PPT">
                                        <p:cTn id="78" dur="indefinite"/>
                                        <p:tgtEl>
                                          <p:spTgt spid="112"/>
                                        </p:tgtEl>
                                        <p:attrNameLst>
                                          <p:attrName>style.opacity</p:attrName>
                                        </p:attrNameLst>
                                      </p:cBhvr>
                                      <p:to>
                                        <p:strVal val="0.25"/>
                                      </p:to>
                                    </p:set>
                                    <p:animEffect filter="image" prLst="opacity: 0.25">
                                      <p:cBhvr rctx="IE">
                                        <p:cTn id="79" dur="indefinite"/>
                                        <p:tgtEl>
                                          <p:spTgt spid="112"/>
                                        </p:tgtEl>
                                      </p:cBhvr>
                                    </p:animEffect>
                                  </p:childTnLst>
                                </p:cTn>
                              </p:par>
                              <p:par>
                                <p:cTn id="80" presetID="9" presetClass="emph" presetSubtype="0" nodeType="withEffect">
                                  <p:stCondLst>
                                    <p:cond delay="0"/>
                                  </p:stCondLst>
                                  <p:childTnLst>
                                    <p:set>
                                      <p:cBhvr rctx="PPT">
                                        <p:cTn id="81" dur="indefinite"/>
                                        <p:tgtEl>
                                          <p:spTgt spid="114"/>
                                        </p:tgtEl>
                                        <p:attrNameLst>
                                          <p:attrName>style.opacity</p:attrName>
                                        </p:attrNameLst>
                                      </p:cBhvr>
                                      <p:to>
                                        <p:strVal val="0.25"/>
                                      </p:to>
                                    </p:set>
                                    <p:animEffect filter="image" prLst="opacity: 0.25">
                                      <p:cBhvr rctx="IE">
                                        <p:cTn id="82" dur="indefinite"/>
                                        <p:tgtEl>
                                          <p:spTgt spid="114"/>
                                        </p:tgtEl>
                                      </p:cBhvr>
                                    </p:animEffect>
                                  </p:childTnLst>
                                </p:cTn>
                              </p:par>
                              <p:par>
                                <p:cTn id="83" presetID="9" presetClass="emph" presetSubtype="0" nodeType="withEffect">
                                  <p:stCondLst>
                                    <p:cond delay="0"/>
                                  </p:stCondLst>
                                  <p:childTnLst>
                                    <p:set>
                                      <p:cBhvr rctx="PPT">
                                        <p:cTn id="84" dur="indefinite"/>
                                        <p:tgtEl>
                                          <p:spTgt spid="122"/>
                                        </p:tgtEl>
                                        <p:attrNameLst>
                                          <p:attrName>style.opacity</p:attrName>
                                        </p:attrNameLst>
                                      </p:cBhvr>
                                      <p:to>
                                        <p:strVal val="0.25"/>
                                      </p:to>
                                    </p:set>
                                    <p:animEffect filter="image" prLst="opacity: 0.25">
                                      <p:cBhvr rctx="IE">
                                        <p:cTn id="85" dur="indefinite"/>
                                        <p:tgtEl>
                                          <p:spTgt spid="122"/>
                                        </p:tgtEl>
                                      </p:cBhvr>
                                    </p:animEffect>
                                  </p:childTnLst>
                                </p:cTn>
                              </p:par>
                              <p:par>
                                <p:cTn id="86" presetID="9" presetClass="emph" presetSubtype="0" grpId="0" nodeType="withEffect">
                                  <p:stCondLst>
                                    <p:cond delay="0"/>
                                  </p:stCondLst>
                                  <p:childTnLst>
                                    <p:set>
                                      <p:cBhvr rctx="PPT">
                                        <p:cTn id="87" dur="indefinite"/>
                                        <p:tgtEl>
                                          <p:spTgt spid="611"/>
                                        </p:tgtEl>
                                        <p:attrNameLst>
                                          <p:attrName>style.opacity</p:attrName>
                                        </p:attrNameLst>
                                      </p:cBhvr>
                                      <p:to>
                                        <p:strVal val="0.25"/>
                                      </p:to>
                                    </p:set>
                                    <p:animEffect filter="image" prLst="opacity: 0.25">
                                      <p:cBhvr rctx="IE">
                                        <p:cTn id="88" dur="indefinite"/>
                                        <p:tgtEl>
                                          <p:spTgt spid="611"/>
                                        </p:tgtEl>
                                      </p:cBhvr>
                                    </p:animEffect>
                                  </p:childTnLst>
                                </p:cTn>
                              </p:par>
                              <p:par>
                                <p:cTn id="89" presetID="9" presetClass="emph" presetSubtype="0" nodeType="withEffect">
                                  <p:stCondLst>
                                    <p:cond delay="0"/>
                                  </p:stCondLst>
                                  <p:childTnLst>
                                    <p:set>
                                      <p:cBhvr rctx="PPT">
                                        <p:cTn id="90" dur="indefinite"/>
                                        <p:tgtEl>
                                          <p:spTgt spid="123"/>
                                        </p:tgtEl>
                                        <p:attrNameLst>
                                          <p:attrName>style.opacity</p:attrName>
                                        </p:attrNameLst>
                                      </p:cBhvr>
                                      <p:to>
                                        <p:strVal val="0.25"/>
                                      </p:to>
                                    </p:set>
                                    <p:animEffect filter="image" prLst="opacity: 0.25">
                                      <p:cBhvr rctx="IE">
                                        <p:cTn id="91" dur="indefinite"/>
                                        <p:tgtEl>
                                          <p:spTgt spid="123"/>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525"/>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526"/>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527"/>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528"/>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529"/>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33"/>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4" grpId="0" animBg="1"/>
      <p:bldP spid="152" grpId="0" animBg="1"/>
      <p:bldP spid="158" grpId="0" animBg="1"/>
      <p:bldP spid="161" grpId="0" animBg="1"/>
      <p:bldP spid="220" grpId="0" animBg="1"/>
      <p:bldP spid="221" grpId="0" animBg="1"/>
      <p:bldP spid="222" grpId="0" animBg="1"/>
      <p:bldP spid="223" grpId="0" animBg="1"/>
      <p:bldP spid="224" grpId="0" animBg="1"/>
      <p:bldP spid="225" grpId="0" animBg="1"/>
      <p:bldP spid="245" grpId="0"/>
      <p:bldP spid="246" grpId="0"/>
      <p:bldP spid="611" grpId="0" animBg="1"/>
      <p:bldP spid="525" grpId="0"/>
      <p:bldP spid="526" grpId="0"/>
      <p:bldP spid="527" grpId="0"/>
      <p:bldP spid="528" grpId="0"/>
      <p:bldP spid="529" grpId="0"/>
      <p:bldP spid="531" grpId="0"/>
      <p:bldP spid="5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533400"/>
          </a:xfrm>
          <a:prstGeom prst="rect">
            <a:avLst/>
          </a:prstGeom>
        </p:spPr>
        <p: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lang="en-US" sz="4000" kern="0" dirty="0" smtClean="0">
                <a:solidFill>
                  <a:srgbClr val="FFFF00"/>
                </a:solidFill>
                <a:latin typeface="+mj-lt"/>
                <a:ea typeface="+mj-ea"/>
                <a:cs typeface="+mj-cs"/>
              </a:rPr>
              <a:t>Outline</a:t>
            </a:r>
            <a:endParaRPr kumimoji="1" lang="en-US" sz="4000" b="0" i="0" u="none" strike="noStrike" kern="0" cap="none" spc="0" normalizeH="0" baseline="0" noProof="0" dirty="0" smtClean="0">
              <a:ln>
                <a:noFill/>
              </a:ln>
              <a:solidFill>
                <a:srgbClr val="FFFF00"/>
              </a:solidFill>
              <a:effectLst/>
              <a:uLnTx/>
              <a:uFillTx/>
              <a:latin typeface="+mj-lt"/>
              <a:ea typeface="+mj-ea"/>
              <a:cs typeface="+mj-cs"/>
            </a:endParaRPr>
          </a:p>
        </p:txBody>
      </p:sp>
      <p:sp>
        <p:nvSpPr>
          <p:cNvPr id="3" name="Rectangle 2"/>
          <p:cNvSpPr/>
          <p:nvPr/>
        </p:nvSpPr>
        <p:spPr>
          <a:xfrm>
            <a:off x="0" y="838200"/>
            <a:ext cx="9144000" cy="5432256"/>
          </a:xfrm>
          <a:prstGeom prst="rect">
            <a:avLst/>
          </a:prstGeom>
        </p:spPr>
        <p:txBody>
          <a:bodyPr wrap="square">
            <a:spAutoFit/>
          </a:bodyPr>
          <a:lstStyle/>
          <a:p>
            <a:pPr lvl="1">
              <a:buFont typeface="Arial" pitchFamily="34" charset="0"/>
              <a:buChar char="•"/>
            </a:pPr>
            <a:r>
              <a:rPr lang="en-US" sz="2800" dirty="0" smtClean="0"/>
              <a:t>   Motivation</a:t>
            </a:r>
          </a:p>
          <a:p>
            <a:pPr lvl="2">
              <a:spcBef>
                <a:spcPts val="600"/>
              </a:spcBef>
              <a:buSzPct val="50000"/>
              <a:buFont typeface="Wingdings" pitchFamily="2" charset="2"/>
              <a:buChar char="v"/>
            </a:pPr>
            <a:r>
              <a:rPr lang="en-US" sz="2400" dirty="0" smtClean="0"/>
              <a:t>  IP and Transport </a:t>
            </a:r>
            <a:r>
              <a:rPr lang="en-US" sz="2400" u="sng" dirty="0" smtClean="0"/>
              <a:t>must</a:t>
            </a:r>
            <a:r>
              <a:rPr lang="en-US" sz="2400" dirty="0" smtClean="0"/>
              <a:t> work together for mutual benefit</a:t>
            </a:r>
          </a:p>
          <a:p>
            <a:pPr lvl="2">
              <a:spcBef>
                <a:spcPts val="600"/>
              </a:spcBef>
              <a:buSzPct val="50000"/>
              <a:buFont typeface="Wingdings" pitchFamily="2" charset="2"/>
              <a:buChar char="v"/>
            </a:pPr>
            <a:r>
              <a:rPr lang="en-US" sz="2400" dirty="0"/>
              <a:t> </a:t>
            </a:r>
            <a:r>
              <a:rPr lang="en-US" sz="2400" dirty="0" smtClean="0"/>
              <a:t> But does NOT happen today!</a:t>
            </a:r>
            <a:endParaRPr lang="en-US" sz="2800" dirty="0" smtClean="0"/>
          </a:p>
          <a:p>
            <a:pPr lvl="1">
              <a:spcBef>
                <a:spcPts val="1800"/>
              </a:spcBef>
              <a:spcAft>
                <a:spcPts val="600"/>
              </a:spcAft>
              <a:buFont typeface="Arial" pitchFamily="34" charset="0"/>
              <a:buChar char="•"/>
            </a:pPr>
            <a:r>
              <a:rPr lang="en-US" sz="2800" dirty="0" smtClean="0"/>
              <a:t>   Unified Control </a:t>
            </a:r>
            <a:r>
              <a:rPr lang="en-US" sz="2800" u="sng" dirty="0" smtClean="0"/>
              <a:t>Architecture</a:t>
            </a:r>
          </a:p>
          <a:p>
            <a:pPr marL="1371600" lvl="2" indent="-457200">
              <a:spcBef>
                <a:spcPts val="600"/>
              </a:spcBef>
              <a:buFont typeface="+mj-lt"/>
              <a:buAutoNum type="arabicPeriod"/>
            </a:pPr>
            <a:r>
              <a:rPr lang="en-US" sz="2400" dirty="0" smtClean="0"/>
              <a:t>  Common </a:t>
            </a:r>
            <a:r>
              <a:rPr lang="en-US" sz="2400" u="sng" dirty="0" smtClean="0"/>
              <a:t>Flow </a:t>
            </a:r>
            <a:r>
              <a:rPr lang="en-US" sz="2400" dirty="0" smtClean="0"/>
              <a:t>Abstraction</a:t>
            </a:r>
          </a:p>
          <a:p>
            <a:pPr marL="1371600" lvl="2" indent="-457200">
              <a:spcBef>
                <a:spcPts val="600"/>
              </a:spcBef>
              <a:buFont typeface="+mj-lt"/>
              <a:buAutoNum type="arabicPeriod"/>
            </a:pPr>
            <a:r>
              <a:rPr lang="en-US" sz="2400" dirty="0" smtClean="0"/>
              <a:t>  Common </a:t>
            </a:r>
            <a:r>
              <a:rPr lang="en-US" sz="2400" u="sng" dirty="0" smtClean="0"/>
              <a:t>Map</a:t>
            </a:r>
            <a:r>
              <a:rPr lang="en-US" sz="2400" dirty="0" smtClean="0"/>
              <a:t> Abstraction</a:t>
            </a:r>
          </a:p>
          <a:p>
            <a:pPr marL="914400" lvl="1" indent="-457200">
              <a:spcBef>
                <a:spcPts val="1800"/>
              </a:spcBef>
              <a:spcAft>
                <a:spcPts val="600"/>
              </a:spcAft>
              <a:buFont typeface="Arial" pitchFamily="34" charset="0"/>
              <a:buChar char="•"/>
            </a:pPr>
            <a:r>
              <a:rPr lang="en-US" sz="2800" dirty="0" smtClean="0"/>
              <a:t>Three Challenges</a:t>
            </a:r>
          </a:p>
          <a:p>
            <a:pPr marL="1428750" lvl="2" indent="-514350">
              <a:spcBef>
                <a:spcPts val="600"/>
              </a:spcBef>
              <a:spcAft>
                <a:spcPts val="600"/>
              </a:spcAft>
              <a:buFont typeface="+mj-lt"/>
              <a:buAutoNum type="arabicPeriod"/>
            </a:pPr>
            <a:r>
              <a:rPr lang="en-US" sz="2400" dirty="0" smtClean="0"/>
              <a:t>Has to be simple! &gt;&gt;&gt; Two orders of magnitude simpler</a:t>
            </a:r>
          </a:p>
          <a:p>
            <a:pPr marL="1428750" lvl="2" indent="-514350">
              <a:spcBef>
                <a:spcPts val="600"/>
              </a:spcBef>
              <a:spcAft>
                <a:spcPts val="600"/>
              </a:spcAft>
              <a:buFont typeface="+mj-lt"/>
              <a:buAutoNum type="arabicPeriod"/>
            </a:pPr>
            <a:r>
              <a:rPr lang="en-US" sz="2400" dirty="0" smtClean="0"/>
              <a:t>Need to share information</a:t>
            </a:r>
          </a:p>
          <a:p>
            <a:pPr marL="1428750" lvl="2" indent="-514350">
              <a:spcBef>
                <a:spcPts val="1800"/>
              </a:spcBef>
              <a:spcAft>
                <a:spcPts val="600"/>
              </a:spcAft>
              <a:buFont typeface="+mj-lt"/>
              <a:buAutoNum type="arabicPeriod"/>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35"/>
                                      </p:to>
                                    </p:set>
                                    <p:animEffect filter="image" prLst="opacity: 0.3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1" end="1"/>
                                            </p:txEl>
                                          </p:spTgt>
                                        </p:tgtEl>
                                        <p:attrNameLst>
                                          <p:attrName>style.opacity</p:attrName>
                                        </p:attrNameLst>
                                      </p:cBhvr>
                                      <p:to>
                                        <p:strVal val="0.35"/>
                                      </p:to>
                                    </p:set>
                                    <p:animEffect filter="image" prLst="opacity: 0.35">
                                      <p:cBhvr rctx="IE">
                                        <p:cTn id="10" dur="indefinite"/>
                                        <p:tgtEl>
                                          <p:spTgt spid="3">
                                            <p:txEl>
                                              <p:pRg st="1" end="1"/>
                                            </p:txEl>
                                          </p:spTgt>
                                        </p:tgtEl>
                                      </p:cBhvr>
                                    </p:animEffect>
                                  </p:childTnLst>
                                </p:cTn>
                              </p:par>
                              <p:par>
                                <p:cTn id="11" presetID="9" presetClass="emph" presetSubtype="0" nodeType="withEffect">
                                  <p:stCondLst>
                                    <p:cond delay="0"/>
                                  </p:stCondLst>
                                  <p:childTnLst>
                                    <p:set>
                                      <p:cBhvr rctx="PPT">
                                        <p:cTn id="12" dur="indefinite"/>
                                        <p:tgtEl>
                                          <p:spTgt spid="3">
                                            <p:txEl>
                                              <p:pRg st="2" end="2"/>
                                            </p:txEl>
                                          </p:spTgt>
                                        </p:tgtEl>
                                        <p:attrNameLst>
                                          <p:attrName>style.opacity</p:attrName>
                                        </p:attrNameLst>
                                      </p:cBhvr>
                                      <p:to>
                                        <p:strVal val="0.35"/>
                                      </p:to>
                                    </p:set>
                                    <p:animEffect filter="image" prLst="opacity: 0.35">
                                      <p:cBhvr rctx="IE">
                                        <p:cTn id="13" dur="indefinite"/>
                                        <p:tgtEl>
                                          <p:spTgt spid="3">
                                            <p:txEl>
                                              <p:pRg st="2" end="2"/>
                                            </p:txEl>
                                          </p:spTgt>
                                        </p:tgtEl>
                                      </p:cBhvr>
                                    </p:animEffect>
                                  </p:childTnLst>
                                </p:cTn>
                              </p:par>
                              <p:par>
                                <p:cTn id="14" presetID="9" presetClass="emph" presetSubtype="0" nodeType="withEffect">
                                  <p:stCondLst>
                                    <p:cond delay="0"/>
                                  </p:stCondLst>
                                  <p:childTnLst>
                                    <p:set>
                                      <p:cBhvr rctx="PPT">
                                        <p:cTn id="15" dur="indefinite"/>
                                        <p:tgtEl>
                                          <p:spTgt spid="3">
                                            <p:txEl>
                                              <p:pRg st="3" end="3"/>
                                            </p:txEl>
                                          </p:spTgt>
                                        </p:tgtEl>
                                        <p:attrNameLst>
                                          <p:attrName>style.opacity</p:attrName>
                                        </p:attrNameLst>
                                      </p:cBhvr>
                                      <p:to>
                                        <p:strVal val="0.35"/>
                                      </p:to>
                                    </p:set>
                                    <p:animEffect filter="image" prLst="opacity: 0.35">
                                      <p:cBhvr rctx="IE">
                                        <p:cTn id="16" dur="indefinite"/>
                                        <p:tgtEl>
                                          <p:spTgt spid="3">
                                            <p:txEl>
                                              <p:pRg st="3" end="3"/>
                                            </p:txEl>
                                          </p:spTgt>
                                        </p:tgtEl>
                                      </p:cBhvr>
                                    </p:animEffect>
                                  </p:childTnLst>
                                </p:cTn>
                              </p:par>
                              <p:par>
                                <p:cTn id="17" presetID="9" presetClass="emph" presetSubtype="0" nodeType="withEffect">
                                  <p:stCondLst>
                                    <p:cond delay="0"/>
                                  </p:stCondLst>
                                  <p:childTnLst>
                                    <p:set>
                                      <p:cBhvr rctx="PPT">
                                        <p:cTn id="18" dur="indefinite"/>
                                        <p:tgtEl>
                                          <p:spTgt spid="3">
                                            <p:txEl>
                                              <p:pRg st="4" end="4"/>
                                            </p:txEl>
                                          </p:spTgt>
                                        </p:tgtEl>
                                        <p:attrNameLst>
                                          <p:attrName>style.opacity</p:attrName>
                                        </p:attrNameLst>
                                      </p:cBhvr>
                                      <p:to>
                                        <p:strVal val="0.35"/>
                                      </p:to>
                                    </p:set>
                                    <p:animEffect filter="image" prLst="opacity: 0.35">
                                      <p:cBhvr rctx="IE">
                                        <p:cTn id="19" dur="indefinite"/>
                                        <p:tgtEl>
                                          <p:spTgt spid="3">
                                            <p:txEl>
                                              <p:pRg st="4" end="4"/>
                                            </p:txEl>
                                          </p:spTgt>
                                        </p:tgtEl>
                                      </p:cBhvr>
                                    </p:animEffect>
                                  </p:childTnLst>
                                </p:cTn>
                              </p:par>
                              <p:par>
                                <p:cTn id="20" presetID="9" presetClass="emph" presetSubtype="0" nodeType="withEffect">
                                  <p:stCondLst>
                                    <p:cond delay="0"/>
                                  </p:stCondLst>
                                  <p:childTnLst>
                                    <p:set>
                                      <p:cBhvr rctx="PPT">
                                        <p:cTn id="21" dur="indefinite"/>
                                        <p:tgtEl>
                                          <p:spTgt spid="3">
                                            <p:txEl>
                                              <p:pRg st="5" end="5"/>
                                            </p:txEl>
                                          </p:spTgt>
                                        </p:tgtEl>
                                        <p:attrNameLst>
                                          <p:attrName>style.opacity</p:attrName>
                                        </p:attrNameLst>
                                      </p:cBhvr>
                                      <p:to>
                                        <p:strVal val="0.35"/>
                                      </p:to>
                                    </p:set>
                                    <p:animEffect filter="image" prLst="opacity: 0.35">
                                      <p:cBhvr rctx="IE">
                                        <p:cTn id="22" dur="indefinite"/>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ed Rectangle 99"/>
          <p:cNvSpPr/>
          <p:nvPr/>
        </p:nvSpPr>
        <p:spPr>
          <a:xfrm>
            <a:off x="304800" y="762000"/>
            <a:ext cx="8534400" cy="5638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endParaRPr>
          </a:p>
        </p:txBody>
      </p:sp>
      <p:sp>
        <p:nvSpPr>
          <p:cNvPr id="101" name="Rectangle 1"/>
          <p:cNvSpPr txBox="1">
            <a:spLocks noChangeArrowheads="1"/>
          </p:cNvSpPr>
          <p:nvPr/>
        </p:nvSpPr>
        <p:spPr>
          <a:xfrm>
            <a:off x="457200" y="0"/>
            <a:ext cx="8229600" cy="6096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Share Nothing</a:t>
            </a:r>
            <a:endParaRPr kumimoji="1" lang="en-US" sz="3600" kern="0" dirty="0" smtClean="0">
              <a:solidFill>
                <a:srgbClr val="FFFF00"/>
              </a:solidFill>
            </a:endParaRPr>
          </a:p>
        </p:txBody>
      </p:sp>
      <p:sp>
        <p:nvSpPr>
          <p:cNvPr id="109" name="Slide Number Placeholder 108"/>
          <p:cNvSpPr>
            <a:spLocks noGrp="1"/>
          </p:cNvSpPr>
          <p:nvPr>
            <p:ph type="sldNum" sz="quarter" idx="12"/>
          </p:nvPr>
        </p:nvSpPr>
        <p:spPr/>
        <p:txBody>
          <a:bodyPr/>
          <a:lstStyle/>
          <a:p>
            <a:fld id="{81C256F2-8016-4B24-AF78-7FA03D20BBBE}" type="slidenum">
              <a:rPr lang="en-US" smtClean="0">
                <a:solidFill>
                  <a:prstClr val="white">
                    <a:tint val="75000"/>
                  </a:prstClr>
                </a:solidFill>
              </a:rPr>
              <a:pPr/>
              <a:t>24</a:t>
            </a:fld>
            <a:endParaRPr lang="en-US">
              <a:solidFill>
                <a:prstClr val="white">
                  <a:tint val="75000"/>
                </a:prstClr>
              </a:solidFill>
            </a:endParaRPr>
          </a:p>
        </p:txBody>
      </p:sp>
      <p:sp>
        <p:nvSpPr>
          <p:cNvPr id="102" name="AutoShape 80"/>
          <p:cNvSpPr>
            <a:spLocks noChangeArrowheads="1"/>
          </p:cNvSpPr>
          <p:nvPr/>
        </p:nvSpPr>
        <p:spPr bwMode="auto">
          <a:xfrm>
            <a:off x="649868" y="2590800"/>
            <a:ext cx="411146" cy="319805"/>
          </a:xfrm>
          <a:prstGeom prst="roundRect">
            <a:avLst>
              <a:gd name="adj" fmla="val 16667"/>
            </a:avLst>
          </a:prstGeom>
          <a:solidFill>
            <a:srgbClr val="FFFFFF"/>
          </a:solidFill>
          <a:ln w="63500" cmpd="thickThin">
            <a:solidFill>
              <a:schemeClr val="accent5"/>
            </a:solidFill>
            <a:round/>
            <a:headEnd/>
            <a:tailEnd/>
          </a:ln>
          <a:effectLst/>
        </p:spPr>
        <p:txBody>
          <a:bodyPr vert="horz" wrap="square" lIns="91440" tIns="45720" rIns="91440" bIns="45720" numCol="1" anchor="t" anchorCtr="0" compatLnSpc="1">
            <a:prstTxWarp prst="textNoShape">
              <a:avLst/>
            </a:prstTxWarp>
          </a:bodyPr>
          <a:lstStyle/>
          <a:p>
            <a:r>
              <a:rPr lang="en-US" sz="800" b="1" dirty="0" smtClean="0">
                <a:solidFill>
                  <a:schemeClr val="bg1"/>
                </a:solidFill>
              </a:rPr>
              <a:t>EMS</a:t>
            </a:r>
            <a:endParaRPr lang="en-US" sz="800" b="1" dirty="0">
              <a:solidFill>
                <a:schemeClr val="bg1"/>
              </a:solidFill>
            </a:endParaRPr>
          </a:p>
        </p:txBody>
      </p:sp>
      <p:sp>
        <p:nvSpPr>
          <p:cNvPr id="103" name="AutoShape 79"/>
          <p:cNvSpPr>
            <a:spLocks noChangeArrowheads="1"/>
          </p:cNvSpPr>
          <p:nvPr/>
        </p:nvSpPr>
        <p:spPr bwMode="auto">
          <a:xfrm>
            <a:off x="2394794" y="2590800"/>
            <a:ext cx="411146" cy="319805"/>
          </a:xfrm>
          <a:prstGeom prst="roundRect">
            <a:avLst>
              <a:gd name="adj" fmla="val 16667"/>
            </a:avLst>
          </a:prstGeom>
          <a:solidFill>
            <a:srgbClr val="FFFFFF"/>
          </a:solidFill>
          <a:ln w="63500" cmpd="thickThin">
            <a:solidFill>
              <a:schemeClr val="accent5"/>
            </a:solidFill>
            <a:round/>
            <a:headEnd/>
            <a:tailEnd/>
          </a:ln>
          <a:effectLst/>
        </p:spPr>
        <p:txBody>
          <a:bodyPr vert="horz" wrap="square" lIns="91440" tIns="45720" rIns="91440" bIns="45720" numCol="1" anchor="t" anchorCtr="0" compatLnSpc="1">
            <a:prstTxWarp prst="textNoShape">
              <a:avLst/>
            </a:prstTxWarp>
          </a:bodyPr>
          <a:lstStyle/>
          <a:p>
            <a:r>
              <a:rPr lang="en-US" sz="800" b="1" dirty="0" smtClean="0">
                <a:solidFill>
                  <a:schemeClr val="bg1"/>
                </a:solidFill>
              </a:rPr>
              <a:t>EMS</a:t>
            </a:r>
            <a:endParaRPr lang="en-US" sz="800" b="1" dirty="0">
              <a:solidFill>
                <a:schemeClr val="bg1"/>
              </a:solidFill>
            </a:endParaRPr>
          </a:p>
        </p:txBody>
      </p:sp>
      <p:sp>
        <p:nvSpPr>
          <p:cNvPr id="104" name="AutoShape 78"/>
          <p:cNvSpPr>
            <a:spLocks noChangeArrowheads="1"/>
          </p:cNvSpPr>
          <p:nvPr/>
        </p:nvSpPr>
        <p:spPr bwMode="auto">
          <a:xfrm>
            <a:off x="4017352" y="2590800"/>
            <a:ext cx="411146" cy="319805"/>
          </a:xfrm>
          <a:prstGeom prst="roundRect">
            <a:avLst>
              <a:gd name="adj" fmla="val 16667"/>
            </a:avLst>
          </a:prstGeom>
          <a:solidFill>
            <a:srgbClr val="FFFFFF"/>
          </a:solidFill>
          <a:ln w="63500" cmpd="thickThin">
            <a:solidFill>
              <a:schemeClr val="accent5"/>
            </a:solidFill>
            <a:round/>
            <a:headEnd/>
            <a:tailEnd/>
          </a:ln>
          <a:effectLst/>
        </p:spPr>
        <p:txBody>
          <a:bodyPr vert="horz" wrap="square" lIns="91440" tIns="45720" rIns="91440" bIns="45720" numCol="1" anchor="t" anchorCtr="0" compatLnSpc="1">
            <a:prstTxWarp prst="textNoShape">
              <a:avLst/>
            </a:prstTxWarp>
          </a:bodyPr>
          <a:lstStyle/>
          <a:p>
            <a:r>
              <a:rPr lang="en-US" sz="800" b="1" dirty="0" smtClean="0">
                <a:solidFill>
                  <a:schemeClr val="bg1"/>
                </a:solidFill>
              </a:rPr>
              <a:t>EMS</a:t>
            </a:r>
            <a:endParaRPr lang="en-US" sz="800" b="1" dirty="0">
              <a:solidFill>
                <a:schemeClr val="bg1"/>
              </a:solidFill>
            </a:endParaRPr>
          </a:p>
        </p:txBody>
      </p:sp>
      <p:sp>
        <p:nvSpPr>
          <p:cNvPr id="152" name="AutoShape 65"/>
          <p:cNvSpPr>
            <a:spLocks noChangeShapeType="1"/>
          </p:cNvSpPr>
          <p:nvPr/>
        </p:nvSpPr>
        <p:spPr bwMode="auto">
          <a:xfrm flipV="1">
            <a:off x="569108" y="2907983"/>
            <a:ext cx="266755" cy="802134"/>
          </a:xfrm>
          <a:prstGeom prst="straightConnector1">
            <a:avLst/>
          </a:prstGeom>
          <a:noFill/>
          <a:ln w="9525">
            <a:solidFill>
              <a:srgbClr val="92D05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58" name="AutoShape 64"/>
          <p:cNvSpPr>
            <a:spLocks noChangeShapeType="1"/>
          </p:cNvSpPr>
          <p:nvPr/>
        </p:nvSpPr>
        <p:spPr bwMode="auto">
          <a:xfrm flipV="1">
            <a:off x="899493" y="2907983"/>
            <a:ext cx="0" cy="802134"/>
          </a:xfrm>
          <a:prstGeom prst="straightConnector1">
            <a:avLst/>
          </a:prstGeom>
          <a:noFill/>
          <a:ln w="9525">
            <a:solidFill>
              <a:srgbClr val="92D05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61" name="AutoShape 63"/>
          <p:cNvSpPr>
            <a:spLocks noChangeShapeType="1"/>
          </p:cNvSpPr>
          <p:nvPr/>
        </p:nvSpPr>
        <p:spPr bwMode="auto">
          <a:xfrm flipH="1" flipV="1">
            <a:off x="899493" y="2907983"/>
            <a:ext cx="345070" cy="802134"/>
          </a:xfrm>
          <a:prstGeom prst="straightConnector1">
            <a:avLst/>
          </a:prstGeom>
          <a:noFill/>
          <a:ln w="9525">
            <a:solidFill>
              <a:srgbClr val="92D05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nvGrpSpPr>
          <p:cNvPr id="2" name="Group 243"/>
          <p:cNvGrpSpPr/>
          <p:nvPr/>
        </p:nvGrpSpPr>
        <p:grpSpPr>
          <a:xfrm>
            <a:off x="458979" y="3594778"/>
            <a:ext cx="4003781" cy="757570"/>
            <a:chOff x="458979" y="3594778"/>
            <a:chExt cx="4003781" cy="757570"/>
          </a:xfrm>
        </p:grpSpPr>
        <p:grpSp>
          <p:nvGrpSpPr>
            <p:cNvPr id="3" name="Group 242"/>
            <p:cNvGrpSpPr/>
            <p:nvPr/>
          </p:nvGrpSpPr>
          <p:grpSpPr>
            <a:xfrm>
              <a:off x="458979" y="3594778"/>
              <a:ext cx="4003781" cy="757570"/>
              <a:chOff x="458979" y="3594778"/>
              <a:chExt cx="4003781" cy="757570"/>
            </a:xfrm>
          </p:grpSpPr>
          <p:sp>
            <p:nvSpPr>
              <p:cNvPr id="105" name="AutoShape 77"/>
              <p:cNvSpPr>
                <a:spLocks noChangeArrowheads="1"/>
              </p:cNvSpPr>
              <p:nvPr/>
            </p:nvSpPr>
            <p:spPr bwMode="auto">
              <a:xfrm>
                <a:off x="2108459" y="3909340"/>
                <a:ext cx="222705" cy="188737"/>
              </a:xfrm>
              <a:prstGeom prst="roundRect">
                <a:avLst>
                  <a:gd name="adj" fmla="val 16667"/>
                </a:avLst>
              </a:prstGeom>
              <a:solidFill>
                <a:srgbClr val="FFFFFF"/>
              </a:solidFill>
              <a:ln w="63500" cmpd="thickThin">
                <a:solidFill>
                  <a:schemeClr val="accent3"/>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06" name="AutoShape 76"/>
              <p:cNvSpPr>
                <a:spLocks noChangeArrowheads="1"/>
              </p:cNvSpPr>
              <p:nvPr/>
            </p:nvSpPr>
            <p:spPr bwMode="auto">
              <a:xfrm>
                <a:off x="458979" y="3720602"/>
                <a:ext cx="188443" cy="178252"/>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07" name="AutoShape 75"/>
              <p:cNvSpPr>
                <a:spLocks noChangeArrowheads="1"/>
              </p:cNvSpPr>
              <p:nvPr/>
            </p:nvSpPr>
            <p:spPr bwMode="auto">
              <a:xfrm>
                <a:off x="835863" y="3720602"/>
                <a:ext cx="188443" cy="178252"/>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1" name="AutoShape 74"/>
              <p:cNvSpPr>
                <a:spLocks noChangeArrowheads="1"/>
              </p:cNvSpPr>
              <p:nvPr/>
            </p:nvSpPr>
            <p:spPr bwMode="auto">
              <a:xfrm>
                <a:off x="1163802" y="3720602"/>
                <a:ext cx="188443" cy="178252"/>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3" name="AutoShape 73"/>
              <p:cNvSpPr>
                <a:spLocks noChangeArrowheads="1"/>
              </p:cNvSpPr>
              <p:nvPr/>
            </p:nvSpPr>
            <p:spPr bwMode="auto">
              <a:xfrm>
                <a:off x="2443740" y="3594778"/>
                <a:ext cx="222703" cy="188737"/>
              </a:xfrm>
              <a:prstGeom prst="roundRect">
                <a:avLst>
                  <a:gd name="adj" fmla="val 16667"/>
                </a:avLst>
              </a:prstGeom>
              <a:solidFill>
                <a:srgbClr val="FFFFFF"/>
              </a:solidFill>
              <a:ln w="63500" cmpd="thickThin">
                <a:solidFill>
                  <a:schemeClr val="accent3"/>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7" name="AutoShape 72"/>
              <p:cNvSpPr>
                <a:spLocks noChangeArrowheads="1"/>
              </p:cNvSpPr>
              <p:nvPr/>
            </p:nvSpPr>
            <p:spPr bwMode="auto">
              <a:xfrm>
                <a:off x="2808387" y="3909340"/>
                <a:ext cx="222705" cy="188737"/>
              </a:xfrm>
              <a:prstGeom prst="roundRect">
                <a:avLst>
                  <a:gd name="adj" fmla="val 16667"/>
                </a:avLst>
              </a:prstGeom>
              <a:solidFill>
                <a:srgbClr val="FFFFFF"/>
              </a:solidFill>
              <a:ln w="63500" cmpd="thickThin">
                <a:solidFill>
                  <a:schemeClr val="accent3"/>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9" name="AutoShape 71"/>
              <p:cNvSpPr>
                <a:spLocks noChangeArrowheads="1"/>
              </p:cNvSpPr>
              <p:nvPr/>
            </p:nvSpPr>
            <p:spPr bwMode="auto">
              <a:xfrm>
                <a:off x="3635574" y="3720602"/>
                <a:ext cx="222705" cy="188737"/>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4" name="AutoShape 70"/>
              <p:cNvSpPr>
                <a:spLocks noChangeArrowheads="1"/>
              </p:cNvSpPr>
              <p:nvPr/>
            </p:nvSpPr>
            <p:spPr bwMode="auto">
              <a:xfrm>
                <a:off x="4017352" y="4163611"/>
                <a:ext cx="222705" cy="188737"/>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6" name="AutoShape 69"/>
              <p:cNvSpPr>
                <a:spLocks noChangeArrowheads="1"/>
              </p:cNvSpPr>
              <p:nvPr/>
            </p:nvSpPr>
            <p:spPr bwMode="auto">
              <a:xfrm>
                <a:off x="4240057" y="3783515"/>
                <a:ext cx="222703" cy="188737"/>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63" name="AutoShape 62"/>
              <p:cNvSpPr>
                <a:spLocks noChangeShapeType="1"/>
              </p:cNvSpPr>
              <p:nvPr/>
            </p:nvSpPr>
            <p:spPr bwMode="auto">
              <a:xfrm>
                <a:off x="671895" y="3783515"/>
                <a:ext cx="124812"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70" name="AutoShape 61"/>
              <p:cNvSpPr>
                <a:spLocks noChangeShapeType="1"/>
              </p:cNvSpPr>
              <p:nvPr/>
            </p:nvSpPr>
            <p:spPr bwMode="auto">
              <a:xfrm>
                <a:off x="659658" y="3883126"/>
                <a:ext cx="124813"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71" name="AutoShape 60"/>
              <p:cNvSpPr>
                <a:spLocks noChangeShapeType="1"/>
              </p:cNvSpPr>
              <p:nvPr/>
            </p:nvSpPr>
            <p:spPr bwMode="auto">
              <a:xfrm>
                <a:off x="1024306" y="3883126"/>
                <a:ext cx="124812"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77" name="AutoShape 59"/>
              <p:cNvSpPr>
                <a:spLocks noChangeShapeType="1"/>
              </p:cNvSpPr>
              <p:nvPr/>
            </p:nvSpPr>
            <p:spPr bwMode="auto">
              <a:xfrm>
                <a:off x="1012069" y="3783515"/>
                <a:ext cx="124813"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1" name="AutoShape 58"/>
              <p:cNvSpPr>
                <a:spLocks noChangeShapeType="1"/>
              </p:cNvSpPr>
              <p:nvPr/>
            </p:nvSpPr>
            <p:spPr bwMode="auto">
              <a:xfrm flipV="1">
                <a:off x="1352244" y="3594778"/>
                <a:ext cx="1091495" cy="18873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2" name="AutoShape 57"/>
              <p:cNvSpPr>
                <a:spLocks noChangeShapeType="1"/>
              </p:cNvSpPr>
              <p:nvPr/>
            </p:nvSpPr>
            <p:spPr bwMode="auto">
              <a:xfrm>
                <a:off x="1352244" y="3883126"/>
                <a:ext cx="756215" cy="89126"/>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3" name="AutoShape 56"/>
              <p:cNvSpPr>
                <a:spLocks noChangeShapeType="1"/>
              </p:cNvSpPr>
              <p:nvPr/>
            </p:nvSpPr>
            <p:spPr bwMode="auto">
              <a:xfrm flipV="1">
                <a:off x="2333610" y="3723224"/>
                <a:ext cx="63630" cy="18873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4" name="AutoShape 55"/>
              <p:cNvSpPr>
                <a:spLocks noChangeShapeType="1"/>
              </p:cNvSpPr>
              <p:nvPr/>
            </p:nvSpPr>
            <p:spPr bwMode="auto">
              <a:xfrm>
                <a:off x="2394794" y="3972252"/>
                <a:ext cx="411146"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5" name="AutoShape 54"/>
              <p:cNvSpPr>
                <a:spLocks noChangeShapeType="1"/>
              </p:cNvSpPr>
              <p:nvPr/>
            </p:nvSpPr>
            <p:spPr bwMode="auto">
              <a:xfrm>
                <a:off x="2666443" y="3783515"/>
                <a:ext cx="141943" cy="9961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6" name="AutoShape 53"/>
              <p:cNvSpPr>
                <a:spLocks noChangeShapeType="1"/>
              </p:cNvSpPr>
              <p:nvPr/>
            </p:nvSpPr>
            <p:spPr bwMode="auto">
              <a:xfrm flipV="1">
                <a:off x="3031091" y="3783515"/>
                <a:ext cx="604483" cy="18873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7" name="AutoShape 52"/>
              <p:cNvSpPr>
                <a:spLocks noChangeShapeType="1"/>
              </p:cNvSpPr>
              <p:nvPr/>
            </p:nvSpPr>
            <p:spPr bwMode="auto">
              <a:xfrm>
                <a:off x="3031091" y="4037786"/>
                <a:ext cx="915290" cy="24640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8" name="AutoShape 51"/>
              <p:cNvSpPr>
                <a:spLocks noChangeShapeType="1"/>
              </p:cNvSpPr>
              <p:nvPr/>
            </p:nvSpPr>
            <p:spPr bwMode="auto">
              <a:xfrm>
                <a:off x="3929249" y="3783515"/>
                <a:ext cx="310808" cy="9961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sp>
          <p:nvSpPr>
            <p:cNvPr id="219" name="AutoShape 50"/>
            <p:cNvSpPr>
              <a:spLocks noChangeShapeType="1"/>
            </p:cNvSpPr>
            <p:nvPr/>
          </p:nvSpPr>
          <p:spPr bwMode="auto">
            <a:xfrm flipV="1">
              <a:off x="4240057" y="3972252"/>
              <a:ext cx="31814" cy="18873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sp>
        <p:nvSpPr>
          <p:cNvPr id="220" name="AutoShape 49"/>
          <p:cNvSpPr>
            <a:spLocks noChangeShapeType="1"/>
          </p:cNvSpPr>
          <p:nvPr/>
        </p:nvSpPr>
        <p:spPr bwMode="auto">
          <a:xfrm flipH="1" flipV="1">
            <a:off x="2617498" y="2981381"/>
            <a:ext cx="345070" cy="917473"/>
          </a:xfrm>
          <a:prstGeom prst="straightConnector1">
            <a:avLst/>
          </a:prstGeom>
          <a:noFill/>
          <a:ln w="9525">
            <a:solidFill>
              <a:srgbClr val="7030A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21" name="AutoShape 48"/>
          <p:cNvSpPr>
            <a:spLocks noChangeShapeType="1"/>
          </p:cNvSpPr>
          <p:nvPr/>
        </p:nvSpPr>
        <p:spPr bwMode="auto">
          <a:xfrm flipV="1">
            <a:off x="2529395" y="2981381"/>
            <a:ext cx="90551" cy="610776"/>
          </a:xfrm>
          <a:prstGeom prst="straightConnector1">
            <a:avLst/>
          </a:prstGeom>
          <a:noFill/>
          <a:ln w="9525">
            <a:solidFill>
              <a:srgbClr val="7030A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22" name="AutoShape 47"/>
          <p:cNvSpPr>
            <a:spLocks noChangeShapeType="1"/>
          </p:cNvSpPr>
          <p:nvPr/>
        </p:nvSpPr>
        <p:spPr bwMode="auto">
          <a:xfrm flipV="1">
            <a:off x="2206351" y="2981381"/>
            <a:ext cx="411146" cy="901745"/>
          </a:xfrm>
          <a:prstGeom prst="straightConnector1">
            <a:avLst/>
          </a:prstGeom>
          <a:noFill/>
          <a:ln w="9525">
            <a:solidFill>
              <a:srgbClr val="7030A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23" name="AutoShape 46"/>
          <p:cNvSpPr>
            <a:spLocks noChangeShapeType="1"/>
          </p:cNvSpPr>
          <p:nvPr/>
        </p:nvSpPr>
        <p:spPr bwMode="auto">
          <a:xfrm flipV="1">
            <a:off x="3718781" y="2981381"/>
            <a:ext cx="447856" cy="728736"/>
          </a:xfrm>
          <a:prstGeom prst="straightConnector1">
            <a:avLst/>
          </a:prstGeom>
          <a:noFill/>
          <a:ln w="9525">
            <a:solidFill>
              <a:srgbClr val="0D0D0D"/>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24" name="AutoShape 45"/>
          <p:cNvSpPr>
            <a:spLocks noChangeShapeType="1"/>
          </p:cNvSpPr>
          <p:nvPr/>
        </p:nvSpPr>
        <p:spPr bwMode="auto">
          <a:xfrm flipV="1">
            <a:off x="4095666" y="2981381"/>
            <a:ext cx="73419" cy="1116696"/>
          </a:xfrm>
          <a:prstGeom prst="straightConnector1">
            <a:avLst/>
          </a:prstGeom>
          <a:noFill/>
          <a:ln w="9525">
            <a:solidFill>
              <a:srgbClr val="0D0D0D"/>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25" name="AutoShape 44"/>
          <p:cNvSpPr>
            <a:spLocks noChangeShapeType="1"/>
          </p:cNvSpPr>
          <p:nvPr/>
        </p:nvSpPr>
        <p:spPr bwMode="auto">
          <a:xfrm flipH="1" flipV="1">
            <a:off x="4166638" y="2981381"/>
            <a:ext cx="190889" cy="802134"/>
          </a:xfrm>
          <a:prstGeom prst="straightConnector1">
            <a:avLst/>
          </a:prstGeom>
          <a:noFill/>
          <a:ln w="9525">
            <a:solidFill>
              <a:srgbClr val="0D0D0D"/>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nvGrpSpPr>
          <p:cNvPr id="5" name="Group 246"/>
          <p:cNvGrpSpPr/>
          <p:nvPr/>
        </p:nvGrpSpPr>
        <p:grpSpPr>
          <a:xfrm>
            <a:off x="358419" y="3387692"/>
            <a:ext cx="4365981" cy="1056404"/>
            <a:chOff x="381000" y="1374997"/>
            <a:chExt cx="4365981" cy="1056404"/>
          </a:xfrm>
        </p:grpSpPr>
        <p:sp>
          <p:nvSpPr>
            <p:cNvPr id="139" name="Oval 68"/>
            <p:cNvSpPr>
              <a:spLocks noChangeArrowheads="1"/>
            </p:cNvSpPr>
            <p:nvPr/>
          </p:nvSpPr>
          <p:spPr bwMode="auto">
            <a:xfrm>
              <a:off x="3579619" y="1374997"/>
              <a:ext cx="1167362" cy="1056404"/>
            </a:xfrm>
            <a:prstGeom prst="ellips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50" name="Oval 67"/>
            <p:cNvSpPr>
              <a:spLocks noChangeArrowheads="1"/>
            </p:cNvSpPr>
            <p:nvPr/>
          </p:nvSpPr>
          <p:spPr bwMode="auto">
            <a:xfrm>
              <a:off x="2047611" y="1374997"/>
              <a:ext cx="1167362" cy="1056404"/>
            </a:xfrm>
            <a:prstGeom prst="ellipse">
              <a:avLst/>
            </a:prstGeom>
            <a:noFill/>
            <a:ln w="9525">
              <a:solidFill>
                <a:srgbClr val="7030A0"/>
              </a:solidFill>
              <a:prstDash val="dash"/>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51" name="Oval 66"/>
            <p:cNvSpPr>
              <a:spLocks noChangeArrowheads="1"/>
            </p:cNvSpPr>
            <p:nvPr/>
          </p:nvSpPr>
          <p:spPr bwMode="auto">
            <a:xfrm>
              <a:off x="381000" y="1374997"/>
              <a:ext cx="1167361" cy="1056404"/>
            </a:xfrm>
            <a:prstGeom prst="ellipse">
              <a:avLst/>
            </a:prstGeom>
            <a:noFill/>
            <a:ln w="9525">
              <a:solidFill>
                <a:schemeClr val="accent3">
                  <a:lumMod val="50000"/>
                </a:schemeClr>
              </a:solidFill>
              <a:prstDash val="dash"/>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grpSp>
        <p:nvGrpSpPr>
          <p:cNvPr id="6" name="Group 240"/>
          <p:cNvGrpSpPr/>
          <p:nvPr/>
        </p:nvGrpSpPr>
        <p:grpSpPr>
          <a:xfrm>
            <a:off x="6096000" y="3352800"/>
            <a:ext cx="2452380" cy="1309827"/>
            <a:chOff x="6234420" y="1703647"/>
            <a:chExt cx="2042314" cy="825380"/>
          </a:xfrm>
        </p:grpSpPr>
        <p:sp>
          <p:nvSpPr>
            <p:cNvPr id="230" name="AutoShape 92"/>
            <p:cNvSpPr>
              <a:spLocks noChangeArrowheads="1"/>
            </p:cNvSpPr>
            <p:nvPr/>
          </p:nvSpPr>
          <p:spPr bwMode="auto">
            <a:xfrm>
              <a:off x="6234420" y="1895968"/>
              <a:ext cx="194506" cy="152255"/>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31" name="AutoShape 92"/>
            <p:cNvSpPr>
              <a:spLocks noChangeArrowheads="1"/>
            </p:cNvSpPr>
            <p:nvPr/>
          </p:nvSpPr>
          <p:spPr bwMode="auto">
            <a:xfrm>
              <a:off x="7109697" y="1703647"/>
              <a:ext cx="194506" cy="152255"/>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32" name="AutoShape 92"/>
            <p:cNvSpPr>
              <a:spLocks noChangeArrowheads="1"/>
            </p:cNvSpPr>
            <p:nvPr/>
          </p:nvSpPr>
          <p:spPr bwMode="auto">
            <a:xfrm>
              <a:off x="8082228" y="1895968"/>
              <a:ext cx="194506" cy="152255"/>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33" name="AutoShape 92"/>
            <p:cNvSpPr>
              <a:spLocks noChangeArrowheads="1"/>
            </p:cNvSpPr>
            <p:nvPr/>
          </p:nvSpPr>
          <p:spPr bwMode="auto">
            <a:xfrm>
              <a:off x="7498710" y="2376772"/>
              <a:ext cx="194506" cy="152255"/>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34" name="AutoShape 52"/>
            <p:cNvSpPr>
              <a:spLocks noChangeShapeType="1"/>
            </p:cNvSpPr>
            <p:nvPr/>
          </p:nvSpPr>
          <p:spPr bwMode="auto">
            <a:xfrm>
              <a:off x="6428926" y="2088290"/>
              <a:ext cx="291759" cy="28848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35" name="AutoShape 52"/>
            <p:cNvSpPr>
              <a:spLocks noChangeShapeType="1"/>
            </p:cNvSpPr>
            <p:nvPr/>
          </p:nvSpPr>
          <p:spPr bwMode="auto">
            <a:xfrm flipH="1">
              <a:off x="6428926" y="1799808"/>
              <a:ext cx="680772" cy="19232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36" name="AutoShape 52"/>
            <p:cNvSpPr>
              <a:spLocks noChangeShapeType="1"/>
            </p:cNvSpPr>
            <p:nvPr/>
          </p:nvSpPr>
          <p:spPr bwMode="auto">
            <a:xfrm>
              <a:off x="6720685" y="2376772"/>
              <a:ext cx="778025" cy="9616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37" name="AutoShape 92"/>
            <p:cNvSpPr>
              <a:spLocks noChangeArrowheads="1"/>
            </p:cNvSpPr>
            <p:nvPr/>
          </p:nvSpPr>
          <p:spPr bwMode="auto">
            <a:xfrm>
              <a:off x="6623432" y="2280611"/>
              <a:ext cx="194506" cy="152255"/>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38" name="AutoShape 52"/>
            <p:cNvSpPr>
              <a:spLocks noChangeShapeType="1"/>
            </p:cNvSpPr>
            <p:nvPr/>
          </p:nvSpPr>
          <p:spPr bwMode="auto">
            <a:xfrm>
              <a:off x="7206951" y="1895968"/>
              <a:ext cx="389012" cy="480804"/>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39" name="AutoShape 52"/>
            <p:cNvSpPr>
              <a:spLocks noChangeShapeType="1"/>
            </p:cNvSpPr>
            <p:nvPr/>
          </p:nvSpPr>
          <p:spPr bwMode="auto">
            <a:xfrm>
              <a:off x="7304204" y="1799808"/>
              <a:ext cx="778025" cy="19232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40" name="AutoShape 52"/>
            <p:cNvSpPr>
              <a:spLocks noChangeShapeType="1"/>
            </p:cNvSpPr>
            <p:nvPr/>
          </p:nvSpPr>
          <p:spPr bwMode="auto">
            <a:xfrm flipH="1">
              <a:off x="7693216" y="2088290"/>
              <a:ext cx="389012" cy="384643"/>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sp>
        <p:nvSpPr>
          <p:cNvPr id="245" name="TextBox 244"/>
          <p:cNvSpPr txBox="1"/>
          <p:nvPr/>
        </p:nvSpPr>
        <p:spPr>
          <a:xfrm>
            <a:off x="5943600" y="4876800"/>
            <a:ext cx="2890359" cy="400109"/>
          </a:xfrm>
          <a:prstGeom prst="rect">
            <a:avLst/>
          </a:prstGeom>
          <a:noFill/>
        </p:spPr>
        <p:txBody>
          <a:bodyPr wrap="square" rtlCol="0">
            <a:spAutoFit/>
          </a:bodyPr>
          <a:lstStyle/>
          <a:p>
            <a:pPr algn="ctr"/>
            <a:r>
              <a:rPr lang="en-US" sz="2000" b="1" dirty="0" smtClean="0">
                <a:solidFill>
                  <a:prstClr val="black"/>
                </a:solidFill>
              </a:rPr>
              <a:t>IP Network</a:t>
            </a:r>
            <a:endParaRPr lang="en-US" sz="2000" b="1" dirty="0">
              <a:solidFill>
                <a:prstClr val="black"/>
              </a:solidFill>
            </a:endParaRPr>
          </a:p>
        </p:txBody>
      </p:sp>
      <p:sp>
        <p:nvSpPr>
          <p:cNvPr id="246" name="TextBox 245"/>
          <p:cNvSpPr txBox="1"/>
          <p:nvPr/>
        </p:nvSpPr>
        <p:spPr>
          <a:xfrm>
            <a:off x="762000" y="4953000"/>
            <a:ext cx="2890359" cy="400109"/>
          </a:xfrm>
          <a:prstGeom prst="rect">
            <a:avLst/>
          </a:prstGeom>
          <a:noFill/>
        </p:spPr>
        <p:txBody>
          <a:bodyPr wrap="square" rtlCol="0">
            <a:spAutoFit/>
          </a:bodyPr>
          <a:lstStyle/>
          <a:p>
            <a:pPr algn="ctr"/>
            <a:r>
              <a:rPr lang="en-US" sz="2000" b="1" dirty="0" smtClean="0">
                <a:solidFill>
                  <a:prstClr val="black"/>
                </a:solidFill>
              </a:rPr>
              <a:t>Transport Network</a:t>
            </a:r>
            <a:endParaRPr lang="en-US" sz="2000" b="1" dirty="0">
              <a:solidFill>
                <a:prstClr val="black"/>
              </a:solidFill>
            </a:endParaRPr>
          </a:p>
        </p:txBody>
      </p:sp>
      <p:grpSp>
        <p:nvGrpSpPr>
          <p:cNvPr id="7" name="Group 302"/>
          <p:cNvGrpSpPr/>
          <p:nvPr/>
        </p:nvGrpSpPr>
        <p:grpSpPr>
          <a:xfrm>
            <a:off x="8260080" y="3429000"/>
            <a:ext cx="426720" cy="381000"/>
            <a:chOff x="6553200" y="1371600"/>
            <a:chExt cx="1066800" cy="914400"/>
          </a:xfrm>
        </p:grpSpPr>
        <p:sp>
          <p:nvSpPr>
            <p:cNvPr id="251" name="Rounded Rectangle 250"/>
            <p:cNvSpPr/>
            <p:nvPr/>
          </p:nvSpPr>
          <p:spPr>
            <a:xfrm>
              <a:off x="7391400" y="1371600"/>
              <a:ext cx="228600"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500" dirty="0"/>
            </a:p>
          </p:txBody>
        </p:sp>
        <p:grpSp>
          <p:nvGrpSpPr>
            <p:cNvPr id="8" name="Group 225"/>
            <p:cNvGrpSpPr/>
            <p:nvPr/>
          </p:nvGrpSpPr>
          <p:grpSpPr>
            <a:xfrm>
              <a:off x="6553200" y="1447800"/>
              <a:ext cx="1066800" cy="838200"/>
              <a:chOff x="1470005" y="1226899"/>
              <a:chExt cx="6401203" cy="2485516"/>
            </a:xfrm>
          </p:grpSpPr>
          <p:sp>
            <p:nvSpPr>
              <p:cNvPr id="254" name="Rectangle 253"/>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24"/>
              <p:cNvGrpSpPr/>
              <p:nvPr/>
            </p:nvGrpSpPr>
            <p:grpSpPr>
              <a:xfrm>
                <a:off x="1991001" y="2065099"/>
                <a:ext cx="5514762" cy="796928"/>
                <a:chOff x="2936787" y="2479672"/>
                <a:chExt cx="5514762" cy="796928"/>
              </a:xfrm>
            </p:grpSpPr>
            <p:cxnSp>
              <p:nvCxnSpPr>
                <p:cNvPr id="256" name="Straight Connector 255"/>
                <p:cNvCxnSpPr>
                  <a:stCxn id="276" idx="4"/>
                  <a:endCxn id="275" idx="6"/>
                </p:cNvCxnSpPr>
                <p:nvPr/>
              </p:nvCxnSpPr>
              <p:spPr>
                <a:xfrm rot="5400000">
                  <a:off x="5197508" y="2571780"/>
                  <a:ext cx="193672" cy="3841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a:stCxn id="276" idx="4"/>
                  <a:endCxn id="279" idx="0"/>
                </p:cNvCxnSpPr>
                <p:nvPr/>
              </p:nvCxnSpPr>
              <p:spPr>
                <a:xfrm rot="16200000" flipH="1">
                  <a:off x="5448300" y="2705100"/>
                  <a:ext cx="228600" cy="1524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277" idx="4"/>
                  <a:endCxn id="271" idx="0"/>
                </p:cNvCxnSpPr>
                <p:nvPr/>
              </p:nvCxnSpPr>
              <p:spPr>
                <a:xfrm rot="5400000">
                  <a:off x="6436716" y="2596156"/>
                  <a:ext cx="263528" cy="3353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277" idx="4"/>
                  <a:endCxn id="280" idx="1"/>
                </p:cNvCxnSpPr>
                <p:nvPr/>
              </p:nvCxnSpPr>
              <p:spPr>
                <a:xfrm rot="16200000" flipH="1">
                  <a:off x="6887937" y="2480294"/>
                  <a:ext cx="109678" cy="41323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a:stCxn id="271" idx="7"/>
                  <a:endCxn id="280" idx="2"/>
                </p:cNvCxnSpPr>
                <p:nvPr/>
              </p:nvCxnSpPr>
              <p:spPr>
                <a:xfrm rot="5400000" flipH="1" flipV="1">
                  <a:off x="6758986" y="2572149"/>
                  <a:ext cx="95346" cy="5961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a:stCxn id="288" idx="6"/>
                  <a:endCxn id="289" idx="3"/>
                </p:cNvCxnSpPr>
                <p:nvPr/>
              </p:nvCxnSpPr>
              <p:spPr>
                <a:xfrm>
                  <a:off x="5325572" y="3165472"/>
                  <a:ext cx="1424665" cy="12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223"/>
                <p:cNvGrpSpPr/>
                <p:nvPr/>
              </p:nvGrpSpPr>
              <p:grpSpPr>
                <a:xfrm>
                  <a:off x="2936787" y="2479672"/>
                  <a:ext cx="5514762" cy="796928"/>
                  <a:chOff x="2936787" y="2479672"/>
                  <a:chExt cx="5514762" cy="796928"/>
                </a:xfrm>
              </p:grpSpPr>
              <p:grpSp>
                <p:nvGrpSpPr>
                  <p:cNvPr id="11" name="Group 222"/>
                  <p:cNvGrpSpPr/>
                  <p:nvPr/>
                </p:nvGrpSpPr>
                <p:grpSpPr>
                  <a:xfrm>
                    <a:off x="2936787" y="2479672"/>
                    <a:ext cx="5514762" cy="796928"/>
                    <a:chOff x="2936787" y="2479672"/>
                    <a:chExt cx="5514762" cy="796928"/>
                  </a:xfrm>
                </p:grpSpPr>
                <p:grpSp>
                  <p:nvGrpSpPr>
                    <p:cNvPr id="12" name="Group 154"/>
                    <p:cNvGrpSpPr/>
                    <p:nvPr/>
                  </p:nvGrpSpPr>
                  <p:grpSpPr>
                    <a:xfrm>
                      <a:off x="2936787" y="2479672"/>
                      <a:ext cx="5514762" cy="762000"/>
                      <a:chOff x="1946187" y="1489072"/>
                      <a:chExt cx="5514762" cy="762000"/>
                    </a:xfrm>
                  </p:grpSpPr>
                  <p:sp>
                    <p:nvSpPr>
                      <p:cNvPr id="282" name="Oval 281"/>
                      <p:cNvSpPr/>
                      <p:nvPr/>
                    </p:nvSpPr>
                    <p:spPr>
                      <a:xfrm>
                        <a:off x="1946187"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32766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3733800" y="15240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2095043"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4800600" y="17526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6263012"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4030171"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57150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7156149" y="19462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1" name="Straight Connector 290"/>
                      <p:cNvCxnSpPr>
                        <a:stCxn id="285" idx="0"/>
                        <a:endCxn id="282" idx="3"/>
                      </p:cNvCxnSpPr>
                      <p:nvPr/>
                    </p:nvCxnSpPr>
                    <p:spPr>
                      <a:xfrm rot="16200000" flipV="1">
                        <a:off x="1879375" y="1730603"/>
                        <a:ext cx="479518" cy="25661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a:stCxn id="285" idx="5"/>
                        <a:endCxn id="283" idx="3"/>
                      </p:cNvCxnSpPr>
                      <p:nvPr/>
                    </p:nvCxnSpPr>
                    <p:spPr>
                      <a:xfrm rot="5400000" flipH="1" flipV="1">
                        <a:off x="2817585" y="1725103"/>
                        <a:ext cx="41272" cy="966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a:stCxn id="284" idx="2"/>
                        <a:endCxn id="282" idx="6"/>
                      </p:cNvCxnSpPr>
                      <p:nvPr/>
                    </p:nvCxnSpPr>
                    <p:spPr>
                      <a:xfrm rot="10800000">
                        <a:off x="2250988" y="1565272"/>
                        <a:ext cx="14828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a:stCxn id="270" idx="0"/>
                        <a:endCxn id="274" idx="4"/>
                      </p:cNvCxnSpPr>
                      <p:nvPr/>
                    </p:nvCxnSpPr>
                    <p:spPr>
                      <a:xfrm rot="16200000" flipV="1">
                        <a:off x="2952738" y="1680458"/>
                        <a:ext cx="152400" cy="744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a:stCxn id="288" idx="0"/>
                        <a:endCxn id="284" idx="4"/>
                      </p:cNvCxnSpPr>
                      <p:nvPr/>
                    </p:nvCxnSpPr>
                    <p:spPr>
                      <a:xfrm rot="16200000" flipV="1">
                        <a:off x="3823251" y="1739350"/>
                        <a:ext cx="422272" cy="29637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a:stCxn id="283" idx="6"/>
                        <a:endCxn id="288" idx="3"/>
                      </p:cNvCxnSpPr>
                      <p:nvPr/>
                    </p:nvCxnSpPr>
                    <p:spPr>
                      <a:xfrm>
                        <a:off x="3581400" y="2133600"/>
                        <a:ext cx="493409" cy="9515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a:stCxn id="288" idx="7"/>
                        <a:endCxn id="286" idx="3"/>
                      </p:cNvCxnSpPr>
                      <p:nvPr/>
                    </p:nvCxnSpPr>
                    <p:spPr>
                      <a:xfrm rot="5400000" flipH="1" flipV="1">
                        <a:off x="4448632" y="1724385"/>
                        <a:ext cx="238308" cy="55490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a:stCxn id="289" idx="2"/>
                        <a:endCxn id="286" idx="6"/>
                      </p:cNvCxnSpPr>
                      <p:nvPr/>
                    </p:nvCxnSpPr>
                    <p:spPr>
                      <a:xfrm rot="10800000">
                        <a:off x="5105400" y="1828800"/>
                        <a:ext cx="609600" cy="30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a:stCxn id="284" idx="6"/>
                        <a:endCxn id="287" idx="2"/>
                      </p:cNvCxnSpPr>
                      <p:nvPr/>
                    </p:nvCxnSpPr>
                    <p:spPr>
                      <a:xfrm flipV="1">
                        <a:off x="4038600" y="1565272"/>
                        <a:ext cx="22244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a:stCxn id="289" idx="6"/>
                        <a:endCxn id="287" idx="4"/>
                      </p:cNvCxnSpPr>
                      <p:nvPr/>
                    </p:nvCxnSpPr>
                    <p:spPr>
                      <a:xfrm flipV="1">
                        <a:off x="6019800" y="1641472"/>
                        <a:ext cx="395612" cy="4921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a:stCxn id="287" idx="5"/>
                        <a:endCxn id="290" idx="3"/>
                      </p:cNvCxnSpPr>
                      <p:nvPr/>
                    </p:nvCxnSpPr>
                    <p:spPr>
                      <a:xfrm rot="16200000" flipH="1">
                        <a:off x="6633379" y="1508948"/>
                        <a:ext cx="457200" cy="677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a:stCxn id="289" idx="6"/>
                        <a:endCxn id="290" idx="3"/>
                      </p:cNvCxnSpPr>
                      <p:nvPr/>
                    </p:nvCxnSpPr>
                    <p:spPr>
                      <a:xfrm flipV="1">
                        <a:off x="6019800" y="2076354"/>
                        <a:ext cx="1180985" cy="572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70" name="Oval 269"/>
                    <p:cNvSpPr/>
                    <p:nvPr/>
                  </p:nvSpPr>
                  <p:spPr>
                    <a:xfrm>
                      <a:off x="3904351"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6248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29367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3657600" y="31242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382992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47974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5334000" y="2514600"/>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6583759"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606276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5486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7104756" y="2708272"/>
                      <a:ext cx="304800" cy="2286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7700180" y="2784472"/>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4" name="Straight Connector 263"/>
                  <p:cNvCxnSpPr>
                    <a:stCxn id="272" idx="6"/>
                    <a:endCxn id="270" idx="2"/>
                  </p:cNvCxnSpPr>
                  <p:nvPr/>
                </p:nvCxnSpPr>
                <p:spPr>
                  <a:xfrm>
                    <a:off x="3241587" y="2860672"/>
                    <a:ext cx="6627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a:stCxn id="272" idx="5"/>
                    <a:endCxn id="273" idx="1"/>
                  </p:cNvCxnSpPr>
                  <p:nvPr/>
                </p:nvCxnSpPr>
                <p:spPr>
                  <a:xfrm rot="16200000" flipH="1">
                    <a:off x="3333611" y="2777892"/>
                    <a:ext cx="231964" cy="5052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stCxn id="273" idx="7"/>
                    <a:endCxn id="270" idx="4"/>
                  </p:cNvCxnSpPr>
                  <p:nvPr/>
                </p:nvCxnSpPr>
                <p:spPr>
                  <a:xfrm rot="5400000" flipH="1" flipV="1">
                    <a:off x="3882434" y="2972201"/>
                    <a:ext cx="209646" cy="13898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a:stCxn id="270" idx="6"/>
                    <a:endCxn id="275" idx="3"/>
                  </p:cNvCxnSpPr>
                  <p:nvPr/>
                </p:nvCxnSpPr>
                <p:spPr>
                  <a:xfrm>
                    <a:off x="4209151" y="2860672"/>
                    <a:ext cx="632973" cy="5388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a:stCxn id="283" idx="6"/>
                    <a:endCxn id="275" idx="3"/>
                  </p:cNvCxnSpPr>
                  <p:nvPr/>
                </p:nvCxnSpPr>
                <p:spPr>
                  <a:xfrm flipV="1">
                    <a:off x="4572000" y="2914554"/>
                    <a:ext cx="270125" cy="2096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grpSp>
        <p:nvGrpSpPr>
          <p:cNvPr id="13" name="Group 303"/>
          <p:cNvGrpSpPr/>
          <p:nvPr/>
        </p:nvGrpSpPr>
        <p:grpSpPr>
          <a:xfrm>
            <a:off x="7498080" y="4191000"/>
            <a:ext cx="426720" cy="381000"/>
            <a:chOff x="6553200" y="1371600"/>
            <a:chExt cx="1066800" cy="914400"/>
          </a:xfrm>
        </p:grpSpPr>
        <p:sp>
          <p:nvSpPr>
            <p:cNvPr id="307" name="Rounded Rectangle 306"/>
            <p:cNvSpPr/>
            <p:nvPr/>
          </p:nvSpPr>
          <p:spPr>
            <a:xfrm>
              <a:off x="7391400" y="1371600"/>
              <a:ext cx="228600"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500" dirty="0"/>
            </a:p>
          </p:txBody>
        </p:sp>
        <p:grpSp>
          <p:nvGrpSpPr>
            <p:cNvPr id="14" name="Group 225"/>
            <p:cNvGrpSpPr/>
            <p:nvPr/>
          </p:nvGrpSpPr>
          <p:grpSpPr>
            <a:xfrm>
              <a:off x="6553200" y="1447800"/>
              <a:ext cx="1066800" cy="838200"/>
              <a:chOff x="1470005" y="1226899"/>
              <a:chExt cx="6401203" cy="2485516"/>
            </a:xfrm>
          </p:grpSpPr>
          <p:sp>
            <p:nvSpPr>
              <p:cNvPr id="310" name="Rectangle 309"/>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24"/>
              <p:cNvGrpSpPr/>
              <p:nvPr/>
            </p:nvGrpSpPr>
            <p:grpSpPr>
              <a:xfrm>
                <a:off x="1991001" y="2065099"/>
                <a:ext cx="5514762" cy="796928"/>
                <a:chOff x="2936787" y="2479672"/>
                <a:chExt cx="5514762" cy="796928"/>
              </a:xfrm>
            </p:grpSpPr>
            <p:cxnSp>
              <p:nvCxnSpPr>
                <p:cNvPr id="312" name="Straight Connector 311"/>
                <p:cNvCxnSpPr>
                  <a:stCxn id="332" idx="4"/>
                  <a:endCxn id="331" idx="6"/>
                </p:cNvCxnSpPr>
                <p:nvPr/>
              </p:nvCxnSpPr>
              <p:spPr>
                <a:xfrm rot="5400000">
                  <a:off x="5197508" y="2571780"/>
                  <a:ext cx="193672" cy="3841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a:stCxn id="332" idx="4"/>
                  <a:endCxn id="335" idx="0"/>
                </p:cNvCxnSpPr>
                <p:nvPr/>
              </p:nvCxnSpPr>
              <p:spPr>
                <a:xfrm rot="16200000" flipH="1">
                  <a:off x="5448300" y="2705100"/>
                  <a:ext cx="228600" cy="1524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stCxn id="333" idx="4"/>
                  <a:endCxn id="327" idx="0"/>
                </p:cNvCxnSpPr>
                <p:nvPr/>
              </p:nvCxnSpPr>
              <p:spPr>
                <a:xfrm rot="5400000">
                  <a:off x="6436716" y="2596156"/>
                  <a:ext cx="263528" cy="3353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a:stCxn id="333" idx="4"/>
                  <a:endCxn id="336" idx="1"/>
                </p:cNvCxnSpPr>
                <p:nvPr/>
              </p:nvCxnSpPr>
              <p:spPr>
                <a:xfrm rot="16200000" flipH="1">
                  <a:off x="6887937" y="2480294"/>
                  <a:ext cx="109678" cy="41323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a:stCxn id="327" idx="7"/>
                  <a:endCxn id="336" idx="2"/>
                </p:cNvCxnSpPr>
                <p:nvPr/>
              </p:nvCxnSpPr>
              <p:spPr>
                <a:xfrm rot="5400000" flipH="1" flipV="1">
                  <a:off x="6758986" y="2572149"/>
                  <a:ext cx="95346" cy="5961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a:stCxn id="344" idx="6"/>
                  <a:endCxn id="345" idx="3"/>
                </p:cNvCxnSpPr>
                <p:nvPr/>
              </p:nvCxnSpPr>
              <p:spPr>
                <a:xfrm>
                  <a:off x="5325572" y="3165472"/>
                  <a:ext cx="1424665" cy="12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223"/>
                <p:cNvGrpSpPr/>
                <p:nvPr/>
              </p:nvGrpSpPr>
              <p:grpSpPr>
                <a:xfrm>
                  <a:off x="2936787" y="2479672"/>
                  <a:ext cx="5514762" cy="796928"/>
                  <a:chOff x="2936787" y="2479672"/>
                  <a:chExt cx="5514762" cy="796928"/>
                </a:xfrm>
              </p:grpSpPr>
              <p:grpSp>
                <p:nvGrpSpPr>
                  <p:cNvPr id="17" name="Group 222"/>
                  <p:cNvGrpSpPr/>
                  <p:nvPr/>
                </p:nvGrpSpPr>
                <p:grpSpPr>
                  <a:xfrm>
                    <a:off x="2936787" y="2479672"/>
                    <a:ext cx="5514762" cy="796928"/>
                    <a:chOff x="2936787" y="2479672"/>
                    <a:chExt cx="5514762" cy="796928"/>
                  </a:xfrm>
                </p:grpSpPr>
                <p:grpSp>
                  <p:nvGrpSpPr>
                    <p:cNvPr id="18" name="Group 154"/>
                    <p:cNvGrpSpPr/>
                    <p:nvPr/>
                  </p:nvGrpSpPr>
                  <p:grpSpPr>
                    <a:xfrm>
                      <a:off x="2936787" y="2479672"/>
                      <a:ext cx="5514762" cy="762000"/>
                      <a:chOff x="1946187" y="1489072"/>
                      <a:chExt cx="5514762" cy="762000"/>
                    </a:xfrm>
                  </p:grpSpPr>
                  <p:sp>
                    <p:nvSpPr>
                      <p:cNvPr id="338" name="Oval 337"/>
                      <p:cNvSpPr/>
                      <p:nvPr/>
                    </p:nvSpPr>
                    <p:spPr>
                      <a:xfrm>
                        <a:off x="1946187"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32766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3733800" y="15240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2095043"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4800600" y="17526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6263012"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4030171"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57150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7156149" y="19462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7" name="Straight Connector 346"/>
                      <p:cNvCxnSpPr>
                        <a:stCxn id="341" idx="0"/>
                        <a:endCxn id="338" idx="3"/>
                      </p:cNvCxnSpPr>
                      <p:nvPr/>
                    </p:nvCxnSpPr>
                    <p:spPr>
                      <a:xfrm rot="16200000" flipV="1">
                        <a:off x="1879375" y="1730603"/>
                        <a:ext cx="479518" cy="25661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a:stCxn id="341" idx="5"/>
                        <a:endCxn id="339" idx="3"/>
                      </p:cNvCxnSpPr>
                      <p:nvPr/>
                    </p:nvCxnSpPr>
                    <p:spPr>
                      <a:xfrm rot="5400000" flipH="1" flipV="1">
                        <a:off x="2817585" y="1725103"/>
                        <a:ext cx="41272" cy="966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a:stCxn id="340" idx="2"/>
                        <a:endCxn id="338" idx="6"/>
                      </p:cNvCxnSpPr>
                      <p:nvPr/>
                    </p:nvCxnSpPr>
                    <p:spPr>
                      <a:xfrm rot="10800000">
                        <a:off x="2250988" y="1565272"/>
                        <a:ext cx="14828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a:stCxn id="326" idx="0"/>
                        <a:endCxn id="330" idx="4"/>
                      </p:cNvCxnSpPr>
                      <p:nvPr/>
                    </p:nvCxnSpPr>
                    <p:spPr>
                      <a:xfrm rot="16200000" flipV="1">
                        <a:off x="2952738" y="1680458"/>
                        <a:ext cx="152400" cy="744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a:stCxn id="344" idx="0"/>
                        <a:endCxn id="340" idx="4"/>
                      </p:cNvCxnSpPr>
                      <p:nvPr/>
                    </p:nvCxnSpPr>
                    <p:spPr>
                      <a:xfrm rot="16200000" flipV="1">
                        <a:off x="3823251" y="1739350"/>
                        <a:ext cx="422272" cy="29637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a:stCxn id="339" idx="6"/>
                        <a:endCxn id="344" idx="3"/>
                      </p:cNvCxnSpPr>
                      <p:nvPr/>
                    </p:nvCxnSpPr>
                    <p:spPr>
                      <a:xfrm>
                        <a:off x="3581400" y="2133600"/>
                        <a:ext cx="493409" cy="9515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a:stCxn id="344" idx="7"/>
                        <a:endCxn id="342" idx="3"/>
                      </p:cNvCxnSpPr>
                      <p:nvPr/>
                    </p:nvCxnSpPr>
                    <p:spPr>
                      <a:xfrm rot="5400000" flipH="1" flipV="1">
                        <a:off x="4448632" y="1724385"/>
                        <a:ext cx="238308" cy="55490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a:stCxn id="345" idx="2"/>
                        <a:endCxn id="342" idx="6"/>
                      </p:cNvCxnSpPr>
                      <p:nvPr/>
                    </p:nvCxnSpPr>
                    <p:spPr>
                      <a:xfrm rot="10800000">
                        <a:off x="5105400" y="1828800"/>
                        <a:ext cx="609600" cy="30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a:stCxn id="340" idx="6"/>
                        <a:endCxn id="343" idx="2"/>
                      </p:cNvCxnSpPr>
                      <p:nvPr/>
                    </p:nvCxnSpPr>
                    <p:spPr>
                      <a:xfrm flipV="1">
                        <a:off x="4038600" y="1565272"/>
                        <a:ext cx="22244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a:stCxn id="345" idx="6"/>
                        <a:endCxn id="343" idx="4"/>
                      </p:cNvCxnSpPr>
                      <p:nvPr/>
                    </p:nvCxnSpPr>
                    <p:spPr>
                      <a:xfrm flipV="1">
                        <a:off x="6019800" y="1641472"/>
                        <a:ext cx="395612" cy="4921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a:stCxn id="343" idx="5"/>
                        <a:endCxn id="346" idx="3"/>
                      </p:cNvCxnSpPr>
                      <p:nvPr/>
                    </p:nvCxnSpPr>
                    <p:spPr>
                      <a:xfrm rot="16200000" flipH="1">
                        <a:off x="6633379" y="1508948"/>
                        <a:ext cx="457200" cy="677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a:stCxn id="345" idx="6"/>
                        <a:endCxn id="346" idx="3"/>
                      </p:cNvCxnSpPr>
                      <p:nvPr/>
                    </p:nvCxnSpPr>
                    <p:spPr>
                      <a:xfrm flipV="1">
                        <a:off x="6019800" y="2076354"/>
                        <a:ext cx="1180985" cy="572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26" name="Oval 325"/>
                    <p:cNvSpPr/>
                    <p:nvPr/>
                  </p:nvSpPr>
                  <p:spPr>
                    <a:xfrm>
                      <a:off x="3904351"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6248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29367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3657600" y="31242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382992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47974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5334000" y="2514600"/>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6583759"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606276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5486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7104756" y="2708272"/>
                      <a:ext cx="304800" cy="2286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7700180" y="2784472"/>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0" name="Straight Connector 319"/>
                  <p:cNvCxnSpPr>
                    <a:stCxn id="328" idx="6"/>
                    <a:endCxn id="326" idx="2"/>
                  </p:cNvCxnSpPr>
                  <p:nvPr/>
                </p:nvCxnSpPr>
                <p:spPr>
                  <a:xfrm>
                    <a:off x="3241587" y="2860672"/>
                    <a:ext cx="6627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a:stCxn id="328" idx="5"/>
                    <a:endCxn id="329" idx="1"/>
                  </p:cNvCxnSpPr>
                  <p:nvPr/>
                </p:nvCxnSpPr>
                <p:spPr>
                  <a:xfrm rot="16200000" flipH="1">
                    <a:off x="3333611" y="2777892"/>
                    <a:ext cx="231964" cy="5052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a:stCxn id="329" idx="7"/>
                    <a:endCxn id="326" idx="4"/>
                  </p:cNvCxnSpPr>
                  <p:nvPr/>
                </p:nvCxnSpPr>
                <p:spPr>
                  <a:xfrm rot="5400000" flipH="1" flipV="1">
                    <a:off x="3882434" y="2972201"/>
                    <a:ext cx="209646" cy="13898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a:stCxn id="326" idx="6"/>
                    <a:endCxn id="331" idx="3"/>
                  </p:cNvCxnSpPr>
                  <p:nvPr/>
                </p:nvCxnSpPr>
                <p:spPr>
                  <a:xfrm>
                    <a:off x="4209151" y="2860672"/>
                    <a:ext cx="632973" cy="5388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a:stCxn id="339" idx="6"/>
                    <a:endCxn id="331" idx="3"/>
                  </p:cNvCxnSpPr>
                  <p:nvPr/>
                </p:nvCxnSpPr>
                <p:spPr>
                  <a:xfrm flipV="1">
                    <a:off x="4572000" y="2914554"/>
                    <a:ext cx="270125" cy="2096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grpSp>
        <p:nvGrpSpPr>
          <p:cNvPr id="19" name="Group 358"/>
          <p:cNvGrpSpPr/>
          <p:nvPr/>
        </p:nvGrpSpPr>
        <p:grpSpPr>
          <a:xfrm>
            <a:off x="7040880" y="3048000"/>
            <a:ext cx="426720" cy="381000"/>
            <a:chOff x="6553200" y="1371600"/>
            <a:chExt cx="1066800" cy="914400"/>
          </a:xfrm>
        </p:grpSpPr>
        <p:sp>
          <p:nvSpPr>
            <p:cNvPr id="362" name="Rounded Rectangle 361"/>
            <p:cNvSpPr/>
            <p:nvPr/>
          </p:nvSpPr>
          <p:spPr>
            <a:xfrm>
              <a:off x="7391400" y="1371600"/>
              <a:ext cx="228600"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500" dirty="0"/>
            </a:p>
          </p:txBody>
        </p:sp>
        <p:grpSp>
          <p:nvGrpSpPr>
            <p:cNvPr id="20" name="Group 225"/>
            <p:cNvGrpSpPr/>
            <p:nvPr/>
          </p:nvGrpSpPr>
          <p:grpSpPr>
            <a:xfrm>
              <a:off x="6553200" y="1447800"/>
              <a:ext cx="1066800" cy="838200"/>
              <a:chOff x="1470005" y="1226899"/>
              <a:chExt cx="6401203" cy="2485516"/>
            </a:xfrm>
          </p:grpSpPr>
          <p:sp>
            <p:nvSpPr>
              <p:cNvPr id="365" name="Rectangle 364"/>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24"/>
              <p:cNvGrpSpPr/>
              <p:nvPr/>
            </p:nvGrpSpPr>
            <p:grpSpPr>
              <a:xfrm>
                <a:off x="1991001" y="2065099"/>
                <a:ext cx="5514762" cy="796928"/>
                <a:chOff x="2936787" y="2479672"/>
                <a:chExt cx="5514762" cy="796928"/>
              </a:xfrm>
            </p:grpSpPr>
            <p:cxnSp>
              <p:nvCxnSpPr>
                <p:cNvPr id="367" name="Straight Connector 366"/>
                <p:cNvCxnSpPr>
                  <a:stCxn id="387" idx="4"/>
                  <a:endCxn id="386" idx="6"/>
                </p:cNvCxnSpPr>
                <p:nvPr/>
              </p:nvCxnSpPr>
              <p:spPr>
                <a:xfrm rot="5400000">
                  <a:off x="5197508" y="2571780"/>
                  <a:ext cx="193672" cy="3841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a:stCxn id="387" idx="4"/>
                  <a:endCxn id="390" idx="0"/>
                </p:cNvCxnSpPr>
                <p:nvPr/>
              </p:nvCxnSpPr>
              <p:spPr>
                <a:xfrm rot="16200000" flipH="1">
                  <a:off x="5448300" y="2705100"/>
                  <a:ext cx="228600" cy="1524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a:stCxn id="388" idx="4"/>
                  <a:endCxn id="382" idx="0"/>
                </p:cNvCxnSpPr>
                <p:nvPr/>
              </p:nvCxnSpPr>
              <p:spPr>
                <a:xfrm rot="5400000">
                  <a:off x="6436716" y="2596156"/>
                  <a:ext cx="263528" cy="3353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a:stCxn id="388" idx="4"/>
                  <a:endCxn id="391" idx="1"/>
                </p:cNvCxnSpPr>
                <p:nvPr/>
              </p:nvCxnSpPr>
              <p:spPr>
                <a:xfrm rot="16200000" flipH="1">
                  <a:off x="6887937" y="2480294"/>
                  <a:ext cx="109678" cy="41323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a:stCxn id="382" idx="7"/>
                  <a:endCxn id="391" idx="2"/>
                </p:cNvCxnSpPr>
                <p:nvPr/>
              </p:nvCxnSpPr>
              <p:spPr>
                <a:xfrm rot="5400000" flipH="1" flipV="1">
                  <a:off x="6758986" y="2572149"/>
                  <a:ext cx="95346" cy="5961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a:stCxn id="399" idx="6"/>
                  <a:endCxn id="400" idx="3"/>
                </p:cNvCxnSpPr>
                <p:nvPr/>
              </p:nvCxnSpPr>
              <p:spPr>
                <a:xfrm>
                  <a:off x="5325572" y="3165472"/>
                  <a:ext cx="1424665" cy="12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Group 223"/>
                <p:cNvGrpSpPr/>
                <p:nvPr/>
              </p:nvGrpSpPr>
              <p:grpSpPr>
                <a:xfrm>
                  <a:off x="2936787" y="2479672"/>
                  <a:ext cx="5514762" cy="796928"/>
                  <a:chOff x="2936787" y="2479672"/>
                  <a:chExt cx="5514762" cy="796928"/>
                </a:xfrm>
              </p:grpSpPr>
              <p:grpSp>
                <p:nvGrpSpPr>
                  <p:cNvPr id="23" name="Group 222"/>
                  <p:cNvGrpSpPr/>
                  <p:nvPr/>
                </p:nvGrpSpPr>
                <p:grpSpPr>
                  <a:xfrm>
                    <a:off x="2936787" y="2479672"/>
                    <a:ext cx="5514762" cy="796928"/>
                    <a:chOff x="2936787" y="2479672"/>
                    <a:chExt cx="5514762" cy="796928"/>
                  </a:xfrm>
                </p:grpSpPr>
                <p:grpSp>
                  <p:nvGrpSpPr>
                    <p:cNvPr id="24" name="Group 154"/>
                    <p:cNvGrpSpPr/>
                    <p:nvPr/>
                  </p:nvGrpSpPr>
                  <p:grpSpPr>
                    <a:xfrm>
                      <a:off x="2936787" y="2479672"/>
                      <a:ext cx="5514762" cy="762000"/>
                      <a:chOff x="1946187" y="1489072"/>
                      <a:chExt cx="5514762" cy="762000"/>
                    </a:xfrm>
                  </p:grpSpPr>
                  <p:sp>
                    <p:nvSpPr>
                      <p:cNvPr id="393" name="Oval 392"/>
                      <p:cNvSpPr/>
                      <p:nvPr/>
                    </p:nvSpPr>
                    <p:spPr>
                      <a:xfrm>
                        <a:off x="1946187"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32766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3733800" y="15240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2095043"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4800600" y="17526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6263012"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4030171"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57150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a:off x="7156149" y="19462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2" name="Straight Connector 401"/>
                      <p:cNvCxnSpPr>
                        <a:stCxn id="396" idx="0"/>
                        <a:endCxn id="393" idx="3"/>
                      </p:cNvCxnSpPr>
                      <p:nvPr/>
                    </p:nvCxnSpPr>
                    <p:spPr>
                      <a:xfrm rot="16200000" flipV="1">
                        <a:off x="1879375" y="1730603"/>
                        <a:ext cx="479518" cy="25661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a:stCxn id="396" idx="5"/>
                        <a:endCxn id="394" idx="3"/>
                      </p:cNvCxnSpPr>
                      <p:nvPr/>
                    </p:nvCxnSpPr>
                    <p:spPr>
                      <a:xfrm rot="5400000" flipH="1" flipV="1">
                        <a:off x="2817585" y="1725103"/>
                        <a:ext cx="41272" cy="966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a:stCxn id="395" idx="2"/>
                        <a:endCxn id="393" idx="6"/>
                      </p:cNvCxnSpPr>
                      <p:nvPr/>
                    </p:nvCxnSpPr>
                    <p:spPr>
                      <a:xfrm rot="10800000">
                        <a:off x="2250988" y="1565272"/>
                        <a:ext cx="14828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a:stCxn id="381" idx="0"/>
                        <a:endCxn id="385" idx="4"/>
                      </p:cNvCxnSpPr>
                      <p:nvPr/>
                    </p:nvCxnSpPr>
                    <p:spPr>
                      <a:xfrm rot="16200000" flipV="1">
                        <a:off x="2952738" y="1680458"/>
                        <a:ext cx="152400" cy="744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a:stCxn id="399" idx="0"/>
                        <a:endCxn id="395" idx="4"/>
                      </p:cNvCxnSpPr>
                      <p:nvPr/>
                    </p:nvCxnSpPr>
                    <p:spPr>
                      <a:xfrm rot="16200000" flipV="1">
                        <a:off x="3823251" y="1739350"/>
                        <a:ext cx="422272" cy="29637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a:stCxn id="394" idx="6"/>
                        <a:endCxn id="399" idx="3"/>
                      </p:cNvCxnSpPr>
                      <p:nvPr/>
                    </p:nvCxnSpPr>
                    <p:spPr>
                      <a:xfrm>
                        <a:off x="3581400" y="2133600"/>
                        <a:ext cx="493409" cy="9515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a:stCxn id="399" idx="7"/>
                        <a:endCxn id="397" idx="3"/>
                      </p:cNvCxnSpPr>
                      <p:nvPr/>
                    </p:nvCxnSpPr>
                    <p:spPr>
                      <a:xfrm rot="5400000" flipH="1" flipV="1">
                        <a:off x="4448632" y="1724385"/>
                        <a:ext cx="238308" cy="55490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a:stCxn id="400" idx="2"/>
                        <a:endCxn id="397" idx="6"/>
                      </p:cNvCxnSpPr>
                      <p:nvPr/>
                    </p:nvCxnSpPr>
                    <p:spPr>
                      <a:xfrm rot="10800000">
                        <a:off x="5105400" y="1828800"/>
                        <a:ext cx="609600" cy="30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a:stCxn id="395" idx="6"/>
                        <a:endCxn id="398" idx="2"/>
                      </p:cNvCxnSpPr>
                      <p:nvPr/>
                    </p:nvCxnSpPr>
                    <p:spPr>
                      <a:xfrm flipV="1">
                        <a:off x="4038600" y="1565272"/>
                        <a:ext cx="22244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a:stCxn id="400" idx="6"/>
                        <a:endCxn id="398" idx="4"/>
                      </p:cNvCxnSpPr>
                      <p:nvPr/>
                    </p:nvCxnSpPr>
                    <p:spPr>
                      <a:xfrm flipV="1">
                        <a:off x="6019800" y="1641472"/>
                        <a:ext cx="395612" cy="4921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a:stCxn id="398" idx="5"/>
                        <a:endCxn id="401" idx="3"/>
                      </p:cNvCxnSpPr>
                      <p:nvPr/>
                    </p:nvCxnSpPr>
                    <p:spPr>
                      <a:xfrm rot="16200000" flipH="1">
                        <a:off x="6633379" y="1508948"/>
                        <a:ext cx="457200" cy="677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a:stCxn id="400" idx="6"/>
                        <a:endCxn id="401" idx="3"/>
                      </p:cNvCxnSpPr>
                      <p:nvPr/>
                    </p:nvCxnSpPr>
                    <p:spPr>
                      <a:xfrm flipV="1">
                        <a:off x="6019800" y="2076354"/>
                        <a:ext cx="1180985" cy="572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81" name="Oval 380"/>
                    <p:cNvSpPr/>
                    <p:nvPr/>
                  </p:nvSpPr>
                  <p:spPr>
                    <a:xfrm>
                      <a:off x="3904351"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6248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29367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3657600" y="31242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382992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47974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5334000" y="2514600"/>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6583759"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606276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5486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7104756" y="2708272"/>
                      <a:ext cx="304800" cy="2286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7700180" y="2784472"/>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75" name="Straight Connector 374"/>
                  <p:cNvCxnSpPr>
                    <a:stCxn id="383" idx="6"/>
                    <a:endCxn id="381" idx="2"/>
                  </p:cNvCxnSpPr>
                  <p:nvPr/>
                </p:nvCxnSpPr>
                <p:spPr>
                  <a:xfrm>
                    <a:off x="3241587" y="2860672"/>
                    <a:ext cx="6627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a:stCxn id="383" idx="5"/>
                    <a:endCxn id="384" idx="1"/>
                  </p:cNvCxnSpPr>
                  <p:nvPr/>
                </p:nvCxnSpPr>
                <p:spPr>
                  <a:xfrm rot="16200000" flipH="1">
                    <a:off x="3333611" y="2777892"/>
                    <a:ext cx="231964" cy="5052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a:stCxn id="384" idx="7"/>
                    <a:endCxn id="381" idx="4"/>
                  </p:cNvCxnSpPr>
                  <p:nvPr/>
                </p:nvCxnSpPr>
                <p:spPr>
                  <a:xfrm rot="5400000" flipH="1" flipV="1">
                    <a:off x="3882434" y="2972201"/>
                    <a:ext cx="209646" cy="13898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a:stCxn id="381" idx="6"/>
                    <a:endCxn id="386" idx="3"/>
                  </p:cNvCxnSpPr>
                  <p:nvPr/>
                </p:nvCxnSpPr>
                <p:spPr>
                  <a:xfrm>
                    <a:off x="4209151" y="2860672"/>
                    <a:ext cx="632973" cy="5388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a:stCxn id="394" idx="6"/>
                    <a:endCxn id="386" idx="3"/>
                  </p:cNvCxnSpPr>
                  <p:nvPr/>
                </p:nvCxnSpPr>
                <p:spPr>
                  <a:xfrm flipV="1">
                    <a:off x="4572000" y="2914554"/>
                    <a:ext cx="270125" cy="2096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 name="Group 413"/>
          <p:cNvGrpSpPr/>
          <p:nvPr/>
        </p:nvGrpSpPr>
        <p:grpSpPr>
          <a:xfrm>
            <a:off x="6431280" y="4114800"/>
            <a:ext cx="426720" cy="381000"/>
            <a:chOff x="6553200" y="1371600"/>
            <a:chExt cx="1066800" cy="914400"/>
          </a:xfrm>
        </p:grpSpPr>
        <p:sp>
          <p:nvSpPr>
            <p:cNvPr id="417" name="Rounded Rectangle 416"/>
            <p:cNvSpPr/>
            <p:nvPr/>
          </p:nvSpPr>
          <p:spPr>
            <a:xfrm>
              <a:off x="7391400" y="1371600"/>
              <a:ext cx="228600"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500" dirty="0"/>
            </a:p>
          </p:txBody>
        </p:sp>
        <p:grpSp>
          <p:nvGrpSpPr>
            <p:cNvPr id="26" name="Group 225"/>
            <p:cNvGrpSpPr/>
            <p:nvPr/>
          </p:nvGrpSpPr>
          <p:grpSpPr>
            <a:xfrm>
              <a:off x="6553200" y="1447800"/>
              <a:ext cx="1066800" cy="838200"/>
              <a:chOff x="1470005" y="1226899"/>
              <a:chExt cx="6401203" cy="2485516"/>
            </a:xfrm>
          </p:grpSpPr>
          <p:sp>
            <p:nvSpPr>
              <p:cNvPr id="420" name="Rectangle 419"/>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24"/>
              <p:cNvGrpSpPr/>
              <p:nvPr/>
            </p:nvGrpSpPr>
            <p:grpSpPr>
              <a:xfrm>
                <a:off x="1991001" y="2065099"/>
                <a:ext cx="5514762" cy="796928"/>
                <a:chOff x="2936787" y="2479672"/>
                <a:chExt cx="5514762" cy="796928"/>
              </a:xfrm>
            </p:grpSpPr>
            <p:cxnSp>
              <p:nvCxnSpPr>
                <p:cNvPr id="422" name="Straight Connector 421"/>
                <p:cNvCxnSpPr>
                  <a:stCxn id="442" idx="4"/>
                  <a:endCxn id="441" idx="6"/>
                </p:cNvCxnSpPr>
                <p:nvPr/>
              </p:nvCxnSpPr>
              <p:spPr>
                <a:xfrm rot="5400000">
                  <a:off x="5197508" y="2571780"/>
                  <a:ext cx="193672" cy="3841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a:stCxn id="442" idx="4"/>
                  <a:endCxn id="445" idx="0"/>
                </p:cNvCxnSpPr>
                <p:nvPr/>
              </p:nvCxnSpPr>
              <p:spPr>
                <a:xfrm rot="16200000" flipH="1">
                  <a:off x="5448300" y="2705100"/>
                  <a:ext cx="228600" cy="1524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a:stCxn id="443" idx="4"/>
                  <a:endCxn id="437" idx="0"/>
                </p:cNvCxnSpPr>
                <p:nvPr/>
              </p:nvCxnSpPr>
              <p:spPr>
                <a:xfrm rot="5400000">
                  <a:off x="6436716" y="2596156"/>
                  <a:ext cx="263528" cy="3353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a:stCxn id="443" idx="4"/>
                  <a:endCxn id="446" idx="1"/>
                </p:cNvCxnSpPr>
                <p:nvPr/>
              </p:nvCxnSpPr>
              <p:spPr>
                <a:xfrm rot="16200000" flipH="1">
                  <a:off x="6887937" y="2480294"/>
                  <a:ext cx="109678" cy="41323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a:stCxn id="437" idx="7"/>
                  <a:endCxn id="446" idx="2"/>
                </p:cNvCxnSpPr>
                <p:nvPr/>
              </p:nvCxnSpPr>
              <p:spPr>
                <a:xfrm rot="5400000" flipH="1" flipV="1">
                  <a:off x="6758986" y="2572149"/>
                  <a:ext cx="95346" cy="5961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a:stCxn id="454" idx="6"/>
                  <a:endCxn id="455" idx="3"/>
                </p:cNvCxnSpPr>
                <p:nvPr/>
              </p:nvCxnSpPr>
              <p:spPr>
                <a:xfrm>
                  <a:off x="5325572" y="3165472"/>
                  <a:ext cx="1424665" cy="12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23"/>
                <p:cNvGrpSpPr/>
                <p:nvPr/>
              </p:nvGrpSpPr>
              <p:grpSpPr>
                <a:xfrm>
                  <a:off x="2936787" y="2479672"/>
                  <a:ext cx="5514762" cy="796928"/>
                  <a:chOff x="2936787" y="2479672"/>
                  <a:chExt cx="5514762" cy="796928"/>
                </a:xfrm>
              </p:grpSpPr>
              <p:grpSp>
                <p:nvGrpSpPr>
                  <p:cNvPr id="29" name="Group 222"/>
                  <p:cNvGrpSpPr/>
                  <p:nvPr/>
                </p:nvGrpSpPr>
                <p:grpSpPr>
                  <a:xfrm>
                    <a:off x="2936787" y="2479672"/>
                    <a:ext cx="5514762" cy="796928"/>
                    <a:chOff x="2936787" y="2479672"/>
                    <a:chExt cx="5514762" cy="796928"/>
                  </a:xfrm>
                </p:grpSpPr>
                <p:grpSp>
                  <p:nvGrpSpPr>
                    <p:cNvPr id="30" name="Group 154"/>
                    <p:cNvGrpSpPr/>
                    <p:nvPr/>
                  </p:nvGrpSpPr>
                  <p:grpSpPr>
                    <a:xfrm>
                      <a:off x="2936787" y="2479672"/>
                      <a:ext cx="5514762" cy="762000"/>
                      <a:chOff x="1946187" y="1489072"/>
                      <a:chExt cx="5514762" cy="762000"/>
                    </a:xfrm>
                  </p:grpSpPr>
                  <p:sp>
                    <p:nvSpPr>
                      <p:cNvPr id="448" name="Oval 447"/>
                      <p:cNvSpPr/>
                      <p:nvPr/>
                    </p:nvSpPr>
                    <p:spPr>
                      <a:xfrm>
                        <a:off x="1946187"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32766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a:off x="3733800" y="15240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a:off x="2095043"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p:cNvSpPr/>
                      <p:nvPr/>
                    </p:nvSpPr>
                    <p:spPr>
                      <a:xfrm>
                        <a:off x="4800600" y="17526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p:nvPr/>
                    </p:nvSpPr>
                    <p:spPr>
                      <a:xfrm>
                        <a:off x="6263012"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4030171"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p:nvPr/>
                    </p:nvSpPr>
                    <p:spPr>
                      <a:xfrm>
                        <a:off x="57150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7156149" y="19462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7" name="Straight Connector 456"/>
                      <p:cNvCxnSpPr>
                        <a:stCxn id="451" idx="0"/>
                        <a:endCxn id="448" idx="3"/>
                      </p:cNvCxnSpPr>
                      <p:nvPr/>
                    </p:nvCxnSpPr>
                    <p:spPr>
                      <a:xfrm rot="16200000" flipV="1">
                        <a:off x="1879375" y="1730603"/>
                        <a:ext cx="479518" cy="25661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a:stCxn id="451" idx="5"/>
                        <a:endCxn id="449" idx="3"/>
                      </p:cNvCxnSpPr>
                      <p:nvPr/>
                    </p:nvCxnSpPr>
                    <p:spPr>
                      <a:xfrm rot="5400000" flipH="1" flipV="1">
                        <a:off x="2817585" y="1725103"/>
                        <a:ext cx="41272" cy="966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a:stCxn id="450" idx="2"/>
                        <a:endCxn id="448" idx="6"/>
                      </p:cNvCxnSpPr>
                      <p:nvPr/>
                    </p:nvCxnSpPr>
                    <p:spPr>
                      <a:xfrm rot="10800000">
                        <a:off x="2250988" y="1565272"/>
                        <a:ext cx="14828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a:stCxn id="436" idx="0"/>
                        <a:endCxn id="440" idx="4"/>
                      </p:cNvCxnSpPr>
                      <p:nvPr/>
                    </p:nvCxnSpPr>
                    <p:spPr>
                      <a:xfrm rot="16200000" flipV="1">
                        <a:off x="2952738" y="1680458"/>
                        <a:ext cx="152400" cy="744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a:stCxn id="454" idx="0"/>
                        <a:endCxn id="450" idx="4"/>
                      </p:cNvCxnSpPr>
                      <p:nvPr/>
                    </p:nvCxnSpPr>
                    <p:spPr>
                      <a:xfrm rot="16200000" flipV="1">
                        <a:off x="3823251" y="1739350"/>
                        <a:ext cx="422272" cy="29637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a:stCxn id="449" idx="6"/>
                        <a:endCxn id="454" idx="3"/>
                      </p:cNvCxnSpPr>
                      <p:nvPr/>
                    </p:nvCxnSpPr>
                    <p:spPr>
                      <a:xfrm>
                        <a:off x="3581400" y="2133600"/>
                        <a:ext cx="493409" cy="9515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a:stCxn id="454" idx="7"/>
                        <a:endCxn id="452" idx="3"/>
                      </p:cNvCxnSpPr>
                      <p:nvPr/>
                    </p:nvCxnSpPr>
                    <p:spPr>
                      <a:xfrm rot="5400000" flipH="1" flipV="1">
                        <a:off x="4448632" y="1724385"/>
                        <a:ext cx="238308" cy="55490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a:stCxn id="455" idx="2"/>
                        <a:endCxn id="452" idx="6"/>
                      </p:cNvCxnSpPr>
                      <p:nvPr/>
                    </p:nvCxnSpPr>
                    <p:spPr>
                      <a:xfrm rot="10800000">
                        <a:off x="5105400" y="1828800"/>
                        <a:ext cx="609600" cy="30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a:stCxn id="450" idx="6"/>
                        <a:endCxn id="453" idx="2"/>
                      </p:cNvCxnSpPr>
                      <p:nvPr/>
                    </p:nvCxnSpPr>
                    <p:spPr>
                      <a:xfrm flipV="1">
                        <a:off x="4038600" y="1565272"/>
                        <a:ext cx="22244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a:stCxn id="455" idx="6"/>
                        <a:endCxn id="453" idx="4"/>
                      </p:cNvCxnSpPr>
                      <p:nvPr/>
                    </p:nvCxnSpPr>
                    <p:spPr>
                      <a:xfrm flipV="1">
                        <a:off x="6019800" y="1641472"/>
                        <a:ext cx="395612" cy="4921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a:stCxn id="453" idx="5"/>
                        <a:endCxn id="456" idx="3"/>
                      </p:cNvCxnSpPr>
                      <p:nvPr/>
                    </p:nvCxnSpPr>
                    <p:spPr>
                      <a:xfrm rot="16200000" flipH="1">
                        <a:off x="6633379" y="1508948"/>
                        <a:ext cx="457200" cy="677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a:stCxn id="455" idx="6"/>
                        <a:endCxn id="456" idx="3"/>
                      </p:cNvCxnSpPr>
                      <p:nvPr/>
                    </p:nvCxnSpPr>
                    <p:spPr>
                      <a:xfrm flipV="1">
                        <a:off x="6019800" y="2076354"/>
                        <a:ext cx="1180985" cy="572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36" name="Oval 435"/>
                    <p:cNvSpPr/>
                    <p:nvPr/>
                  </p:nvSpPr>
                  <p:spPr>
                    <a:xfrm>
                      <a:off x="3904351"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6248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a:off x="29367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a:off x="3657600" y="31242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a:off x="382992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a:off x="47974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5334000" y="2514600"/>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a:off x="6583759"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606276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5486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7104756" y="2708272"/>
                      <a:ext cx="304800" cy="2286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7700180" y="2784472"/>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0" name="Straight Connector 429"/>
                  <p:cNvCxnSpPr>
                    <a:stCxn id="438" idx="6"/>
                    <a:endCxn id="436" idx="2"/>
                  </p:cNvCxnSpPr>
                  <p:nvPr/>
                </p:nvCxnSpPr>
                <p:spPr>
                  <a:xfrm>
                    <a:off x="3241587" y="2860672"/>
                    <a:ext cx="6627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a:stCxn id="438" idx="5"/>
                    <a:endCxn id="439" idx="1"/>
                  </p:cNvCxnSpPr>
                  <p:nvPr/>
                </p:nvCxnSpPr>
                <p:spPr>
                  <a:xfrm rot="16200000" flipH="1">
                    <a:off x="3333611" y="2777892"/>
                    <a:ext cx="231964" cy="5052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a:stCxn id="439" idx="7"/>
                    <a:endCxn id="436" idx="4"/>
                  </p:cNvCxnSpPr>
                  <p:nvPr/>
                </p:nvCxnSpPr>
                <p:spPr>
                  <a:xfrm rot="5400000" flipH="1" flipV="1">
                    <a:off x="3882434" y="2972201"/>
                    <a:ext cx="209646" cy="13898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a:stCxn id="436" idx="6"/>
                    <a:endCxn id="441" idx="3"/>
                  </p:cNvCxnSpPr>
                  <p:nvPr/>
                </p:nvCxnSpPr>
                <p:spPr>
                  <a:xfrm>
                    <a:off x="4209151" y="2860672"/>
                    <a:ext cx="632973" cy="5388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a:stCxn id="449" idx="6"/>
                    <a:endCxn id="441" idx="3"/>
                  </p:cNvCxnSpPr>
                  <p:nvPr/>
                </p:nvCxnSpPr>
                <p:spPr>
                  <a:xfrm flipV="1">
                    <a:off x="4572000" y="2914554"/>
                    <a:ext cx="270125" cy="2096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grpSp>
        <p:nvGrpSpPr>
          <p:cNvPr id="31" name="Group 468"/>
          <p:cNvGrpSpPr/>
          <p:nvPr/>
        </p:nvGrpSpPr>
        <p:grpSpPr>
          <a:xfrm>
            <a:off x="6050280" y="3429000"/>
            <a:ext cx="426720" cy="381000"/>
            <a:chOff x="6553200" y="1371600"/>
            <a:chExt cx="1066800" cy="914400"/>
          </a:xfrm>
        </p:grpSpPr>
        <p:sp>
          <p:nvSpPr>
            <p:cNvPr id="472" name="Rounded Rectangle 471"/>
            <p:cNvSpPr/>
            <p:nvPr/>
          </p:nvSpPr>
          <p:spPr>
            <a:xfrm>
              <a:off x="7391400" y="1371600"/>
              <a:ext cx="228600"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500" dirty="0"/>
            </a:p>
          </p:txBody>
        </p:sp>
        <p:grpSp>
          <p:nvGrpSpPr>
            <p:cNvPr id="96" name="Group 225"/>
            <p:cNvGrpSpPr/>
            <p:nvPr/>
          </p:nvGrpSpPr>
          <p:grpSpPr>
            <a:xfrm>
              <a:off x="6553200" y="1447800"/>
              <a:ext cx="1066800" cy="838200"/>
              <a:chOff x="1470005" y="1226899"/>
              <a:chExt cx="6401203" cy="2485516"/>
            </a:xfrm>
          </p:grpSpPr>
          <p:sp>
            <p:nvSpPr>
              <p:cNvPr id="475" name="Rectangle 474"/>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224"/>
              <p:cNvGrpSpPr/>
              <p:nvPr/>
            </p:nvGrpSpPr>
            <p:grpSpPr>
              <a:xfrm>
                <a:off x="1991001" y="2065099"/>
                <a:ext cx="5514762" cy="796928"/>
                <a:chOff x="2936787" y="2479672"/>
                <a:chExt cx="5514762" cy="796928"/>
              </a:xfrm>
            </p:grpSpPr>
            <p:cxnSp>
              <p:nvCxnSpPr>
                <p:cNvPr id="477" name="Straight Connector 476"/>
                <p:cNvCxnSpPr>
                  <a:stCxn id="497" idx="4"/>
                  <a:endCxn id="496" idx="6"/>
                </p:cNvCxnSpPr>
                <p:nvPr/>
              </p:nvCxnSpPr>
              <p:spPr>
                <a:xfrm rot="5400000">
                  <a:off x="5197508" y="2571780"/>
                  <a:ext cx="193672" cy="3841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p:cNvCxnSpPr>
                  <a:stCxn id="497" idx="4"/>
                  <a:endCxn id="500" idx="0"/>
                </p:cNvCxnSpPr>
                <p:nvPr/>
              </p:nvCxnSpPr>
              <p:spPr>
                <a:xfrm rot="16200000" flipH="1">
                  <a:off x="5448300" y="2705100"/>
                  <a:ext cx="228600" cy="1524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p:cNvCxnSpPr>
                  <a:stCxn id="498" idx="4"/>
                  <a:endCxn id="492" idx="0"/>
                </p:cNvCxnSpPr>
                <p:nvPr/>
              </p:nvCxnSpPr>
              <p:spPr>
                <a:xfrm rot="5400000">
                  <a:off x="6436716" y="2596156"/>
                  <a:ext cx="263528" cy="3353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p:cNvCxnSpPr>
                  <a:stCxn id="498" idx="4"/>
                  <a:endCxn id="501" idx="1"/>
                </p:cNvCxnSpPr>
                <p:nvPr/>
              </p:nvCxnSpPr>
              <p:spPr>
                <a:xfrm rot="16200000" flipH="1">
                  <a:off x="6887937" y="2480294"/>
                  <a:ext cx="109678" cy="41323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p:cNvCxnSpPr>
                  <a:stCxn id="492" idx="7"/>
                  <a:endCxn id="501" idx="2"/>
                </p:cNvCxnSpPr>
                <p:nvPr/>
              </p:nvCxnSpPr>
              <p:spPr>
                <a:xfrm rot="5400000" flipH="1" flipV="1">
                  <a:off x="6758986" y="2572149"/>
                  <a:ext cx="95346" cy="5961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p:cNvCxnSpPr>
                  <a:stCxn id="509" idx="6"/>
                  <a:endCxn id="510" idx="3"/>
                </p:cNvCxnSpPr>
                <p:nvPr/>
              </p:nvCxnSpPr>
              <p:spPr>
                <a:xfrm>
                  <a:off x="5325572" y="3165472"/>
                  <a:ext cx="1424665" cy="12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8" name="Group 223"/>
                <p:cNvGrpSpPr/>
                <p:nvPr/>
              </p:nvGrpSpPr>
              <p:grpSpPr>
                <a:xfrm>
                  <a:off x="2936787" y="2479672"/>
                  <a:ext cx="5514762" cy="796928"/>
                  <a:chOff x="2936787" y="2479672"/>
                  <a:chExt cx="5514762" cy="796928"/>
                </a:xfrm>
              </p:grpSpPr>
              <p:grpSp>
                <p:nvGrpSpPr>
                  <p:cNvPr id="99" name="Group 222"/>
                  <p:cNvGrpSpPr/>
                  <p:nvPr/>
                </p:nvGrpSpPr>
                <p:grpSpPr>
                  <a:xfrm>
                    <a:off x="2936787" y="2479672"/>
                    <a:ext cx="5514762" cy="796928"/>
                    <a:chOff x="2936787" y="2479672"/>
                    <a:chExt cx="5514762" cy="796928"/>
                  </a:xfrm>
                </p:grpSpPr>
                <p:grpSp>
                  <p:nvGrpSpPr>
                    <p:cNvPr id="108" name="Group 154"/>
                    <p:cNvGrpSpPr/>
                    <p:nvPr/>
                  </p:nvGrpSpPr>
                  <p:grpSpPr>
                    <a:xfrm>
                      <a:off x="2936787" y="2479672"/>
                      <a:ext cx="5514762" cy="762000"/>
                      <a:chOff x="1946187" y="1489072"/>
                      <a:chExt cx="5514762" cy="762000"/>
                    </a:xfrm>
                  </p:grpSpPr>
                  <p:sp>
                    <p:nvSpPr>
                      <p:cNvPr id="503" name="Oval 502"/>
                      <p:cNvSpPr/>
                      <p:nvPr/>
                    </p:nvSpPr>
                    <p:spPr>
                      <a:xfrm>
                        <a:off x="1946187"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32766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3733800" y="15240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2095043"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4800600" y="17526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a:off x="6263012"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p:nvSpPr>
                    <p:spPr>
                      <a:xfrm>
                        <a:off x="4030171"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57150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a:off x="7156149" y="19462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2" name="Straight Connector 511"/>
                      <p:cNvCxnSpPr>
                        <a:stCxn id="506" idx="0"/>
                        <a:endCxn id="503" idx="3"/>
                      </p:cNvCxnSpPr>
                      <p:nvPr/>
                    </p:nvCxnSpPr>
                    <p:spPr>
                      <a:xfrm rot="16200000" flipV="1">
                        <a:off x="1879375" y="1730603"/>
                        <a:ext cx="479518" cy="25661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p:cNvCxnSpPr>
                        <a:stCxn id="506" idx="5"/>
                        <a:endCxn id="504" idx="3"/>
                      </p:cNvCxnSpPr>
                      <p:nvPr/>
                    </p:nvCxnSpPr>
                    <p:spPr>
                      <a:xfrm rot="5400000" flipH="1" flipV="1">
                        <a:off x="2817585" y="1725103"/>
                        <a:ext cx="41272" cy="966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p:cNvCxnSpPr>
                        <a:stCxn id="505" idx="2"/>
                        <a:endCxn id="503" idx="6"/>
                      </p:cNvCxnSpPr>
                      <p:nvPr/>
                    </p:nvCxnSpPr>
                    <p:spPr>
                      <a:xfrm rot="10800000">
                        <a:off x="2250988" y="1565272"/>
                        <a:ext cx="14828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a:stCxn id="491" idx="0"/>
                        <a:endCxn id="495" idx="4"/>
                      </p:cNvCxnSpPr>
                      <p:nvPr/>
                    </p:nvCxnSpPr>
                    <p:spPr>
                      <a:xfrm rot="16200000" flipV="1">
                        <a:off x="2952738" y="1680458"/>
                        <a:ext cx="152400" cy="744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a:stCxn id="509" idx="0"/>
                        <a:endCxn id="505" idx="4"/>
                      </p:cNvCxnSpPr>
                      <p:nvPr/>
                    </p:nvCxnSpPr>
                    <p:spPr>
                      <a:xfrm rot="16200000" flipV="1">
                        <a:off x="3823251" y="1739350"/>
                        <a:ext cx="422272" cy="29637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a:stCxn id="504" idx="6"/>
                        <a:endCxn id="509" idx="3"/>
                      </p:cNvCxnSpPr>
                      <p:nvPr/>
                    </p:nvCxnSpPr>
                    <p:spPr>
                      <a:xfrm>
                        <a:off x="3581400" y="2133600"/>
                        <a:ext cx="493409" cy="9515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a:stCxn id="509" idx="7"/>
                        <a:endCxn id="507" idx="3"/>
                      </p:cNvCxnSpPr>
                      <p:nvPr/>
                    </p:nvCxnSpPr>
                    <p:spPr>
                      <a:xfrm rot="5400000" flipH="1" flipV="1">
                        <a:off x="4448632" y="1724385"/>
                        <a:ext cx="238308" cy="55490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p:cNvCxnSpPr>
                        <a:stCxn id="510" idx="2"/>
                        <a:endCxn id="507" idx="6"/>
                      </p:cNvCxnSpPr>
                      <p:nvPr/>
                    </p:nvCxnSpPr>
                    <p:spPr>
                      <a:xfrm rot="10800000">
                        <a:off x="5105400" y="1828800"/>
                        <a:ext cx="609600" cy="30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a:stCxn id="505" idx="6"/>
                        <a:endCxn id="508" idx="2"/>
                      </p:cNvCxnSpPr>
                      <p:nvPr/>
                    </p:nvCxnSpPr>
                    <p:spPr>
                      <a:xfrm flipV="1">
                        <a:off x="4038600" y="1565272"/>
                        <a:ext cx="22244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a:stCxn id="510" idx="6"/>
                        <a:endCxn id="508" idx="4"/>
                      </p:cNvCxnSpPr>
                      <p:nvPr/>
                    </p:nvCxnSpPr>
                    <p:spPr>
                      <a:xfrm flipV="1">
                        <a:off x="6019800" y="1641472"/>
                        <a:ext cx="395612" cy="4921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a:stCxn id="508" idx="5"/>
                        <a:endCxn id="511" idx="3"/>
                      </p:cNvCxnSpPr>
                      <p:nvPr/>
                    </p:nvCxnSpPr>
                    <p:spPr>
                      <a:xfrm rot="16200000" flipH="1">
                        <a:off x="6633379" y="1508948"/>
                        <a:ext cx="457200" cy="677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a:stCxn id="510" idx="6"/>
                        <a:endCxn id="511" idx="3"/>
                      </p:cNvCxnSpPr>
                      <p:nvPr/>
                    </p:nvCxnSpPr>
                    <p:spPr>
                      <a:xfrm flipV="1">
                        <a:off x="6019800" y="2076354"/>
                        <a:ext cx="1180985" cy="572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91" name="Oval 490"/>
                    <p:cNvSpPr/>
                    <p:nvPr/>
                  </p:nvSpPr>
                  <p:spPr>
                    <a:xfrm>
                      <a:off x="3904351"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a:off x="6248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a:off x="29367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a:off x="3657600" y="31242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a:off x="382992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a:off x="47974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496"/>
                    <p:cNvSpPr/>
                    <p:nvPr/>
                  </p:nvSpPr>
                  <p:spPr>
                    <a:xfrm>
                      <a:off x="5334000" y="2514600"/>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a:off x="6583759"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a:off x="606276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p:cNvSpPr/>
                    <p:nvPr/>
                  </p:nvSpPr>
                  <p:spPr>
                    <a:xfrm>
                      <a:off x="5486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a:off x="7104756" y="2708272"/>
                      <a:ext cx="304800" cy="2286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a:off x="7700180" y="2784472"/>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5" name="Straight Connector 484"/>
                  <p:cNvCxnSpPr>
                    <a:stCxn id="493" idx="6"/>
                    <a:endCxn id="491" idx="2"/>
                  </p:cNvCxnSpPr>
                  <p:nvPr/>
                </p:nvCxnSpPr>
                <p:spPr>
                  <a:xfrm>
                    <a:off x="3241587" y="2860672"/>
                    <a:ext cx="6627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a:stCxn id="493" idx="5"/>
                    <a:endCxn id="494" idx="1"/>
                  </p:cNvCxnSpPr>
                  <p:nvPr/>
                </p:nvCxnSpPr>
                <p:spPr>
                  <a:xfrm rot="16200000" flipH="1">
                    <a:off x="3333611" y="2777892"/>
                    <a:ext cx="231964" cy="5052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a:stCxn id="494" idx="7"/>
                    <a:endCxn id="491" idx="4"/>
                  </p:cNvCxnSpPr>
                  <p:nvPr/>
                </p:nvCxnSpPr>
                <p:spPr>
                  <a:xfrm rot="5400000" flipH="1" flipV="1">
                    <a:off x="3882434" y="2972201"/>
                    <a:ext cx="209646" cy="13898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a:stCxn id="491" idx="6"/>
                    <a:endCxn id="496" idx="3"/>
                  </p:cNvCxnSpPr>
                  <p:nvPr/>
                </p:nvCxnSpPr>
                <p:spPr>
                  <a:xfrm>
                    <a:off x="4209151" y="2860672"/>
                    <a:ext cx="632973" cy="5388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a:stCxn id="504" idx="6"/>
                    <a:endCxn id="496" idx="3"/>
                  </p:cNvCxnSpPr>
                  <p:nvPr/>
                </p:nvCxnSpPr>
                <p:spPr>
                  <a:xfrm flipV="1">
                    <a:off x="4572000" y="2914554"/>
                    <a:ext cx="270125" cy="2096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grpSp>
        <p:nvGrpSpPr>
          <p:cNvPr id="110" name="Group 532"/>
          <p:cNvGrpSpPr/>
          <p:nvPr/>
        </p:nvGrpSpPr>
        <p:grpSpPr>
          <a:xfrm>
            <a:off x="6553200" y="3733800"/>
            <a:ext cx="1600200" cy="457200"/>
            <a:chOff x="5486400" y="1447800"/>
            <a:chExt cx="3657600" cy="457200"/>
          </a:xfrm>
          <a:solidFill>
            <a:schemeClr val="accent4">
              <a:lumMod val="40000"/>
              <a:lumOff val="60000"/>
            </a:schemeClr>
          </a:solidFill>
        </p:grpSpPr>
        <p:sp>
          <p:nvSpPr>
            <p:cNvPr id="524" name="Curved Right Arrow 523"/>
            <p:cNvSpPr/>
            <p:nvPr/>
          </p:nvSpPr>
          <p:spPr>
            <a:xfrm>
              <a:off x="5486400" y="1447800"/>
              <a:ext cx="1905000" cy="457200"/>
            </a:xfrm>
            <a:prstGeom prst="curvedRightArrow">
              <a:avLst>
                <a:gd name="adj1" fmla="val 26989"/>
                <a:gd name="adj2" fmla="val 50000"/>
                <a:gd name="adj3" fmla="val 2500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
          <p:nvSpPr>
            <p:cNvPr id="532" name="Curved Right Arrow 531"/>
            <p:cNvSpPr/>
            <p:nvPr/>
          </p:nvSpPr>
          <p:spPr>
            <a:xfrm flipH="1">
              <a:off x="7391400" y="1447800"/>
              <a:ext cx="1752600" cy="457200"/>
            </a:xfrm>
            <a:prstGeom prst="curvedRightArrow">
              <a:avLst>
                <a:gd name="adj1" fmla="val 26989"/>
                <a:gd name="adj2" fmla="val 50000"/>
                <a:gd name="adj3" fmla="val 2500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grpSp>
      <p:grpSp>
        <p:nvGrpSpPr>
          <p:cNvPr id="112" name="Group 536"/>
          <p:cNvGrpSpPr/>
          <p:nvPr/>
        </p:nvGrpSpPr>
        <p:grpSpPr>
          <a:xfrm>
            <a:off x="6705600" y="3581400"/>
            <a:ext cx="1600200" cy="457200"/>
            <a:chOff x="5486400" y="1447800"/>
            <a:chExt cx="3657600" cy="457200"/>
          </a:xfrm>
          <a:solidFill>
            <a:schemeClr val="accent4">
              <a:lumMod val="40000"/>
              <a:lumOff val="60000"/>
            </a:schemeClr>
          </a:solidFill>
        </p:grpSpPr>
        <p:sp>
          <p:nvSpPr>
            <p:cNvPr id="538" name="Curved Right Arrow 537"/>
            <p:cNvSpPr/>
            <p:nvPr/>
          </p:nvSpPr>
          <p:spPr>
            <a:xfrm>
              <a:off x="5486400" y="1447800"/>
              <a:ext cx="1905000" cy="457200"/>
            </a:xfrm>
            <a:prstGeom prst="curvedRightArrow">
              <a:avLst>
                <a:gd name="adj1" fmla="val 26989"/>
                <a:gd name="adj2" fmla="val 50000"/>
                <a:gd name="adj3" fmla="val 25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539" name="Curved Right Arrow 538"/>
            <p:cNvSpPr/>
            <p:nvPr/>
          </p:nvSpPr>
          <p:spPr>
            <a:xfrm flipH="1">
              <a:off x="7391400" y="1447800"/>
              <a:ext cx="1752600" cy="457200"/>
            </a:xfrm>
            <a:prstGeom prst="curvedRightArrow">
              <a:avLst>
                <a:gd name="adj1" fmla="val 26989"/>
                <a:gd name="adj2" fmla="val 50000"/>
                <a:gd name="adj3" fmla="val 25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grpSp>
      <p:grpSp>
        <p:nvGrpSpPr>
          <p:cNvPr id="114" name="Group 540"/>
          <p:cNvGrpSpPr/>
          <p:nvPr/>
        </p:nvGrpSpPr>
        <p:grpSpPr>
          <a:xfrm>
            <a:off x="3992880" y="2209800"/>
            <a:ext cx="426720" cy="381000"/>
            <a:chOff x="6553200" y="1371600"/>
            <a:chExt cx="1066800" cy="914400"/>
          </a:xfrm>
        </p:grpSpPr>
        <p:sp>
          <p:nvSpPr>
            <p:cNvPr id="544" name="Rounded Rectangle 543"/>
            <p:cNvSpPr/>
            <p:nvPr/>
          </p:nvSpPr>
          <p:spPr>
            <a:xfrm>
              <a:off x="7391400" y="1371600"/>
              <a:ext cx="228600"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500" dirty="0"/>
            </a:p>
          </p:txBody>
        </p:sp>
        <p:grpSp>
          <p:nvGrpSpPr>
            <p:cNvPr id="115" name="Group 225"/>
            <p:cNvGrpSpPr/>
            <p:nvPr/>
          </p:nvGrpSpPr>
          <p:grpSpPr>
            <a:xfrm>
              <a:off x="6553200" y="1447800"/>
              <a:ext cx="1066800" cy="838200"/>
              <a:chOff x="1470005" y="1226899"/>
              <a:chExt cx="6401203" cy="2485516"/>
            </a:xfrm>
          </p:grpSpPr>
          <p:sp>
            <p:nvSpPr>
              <p:cNvPr id="547" name="Rectangle 546"/>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224"/>
              <p:cNvGrpSpPr/>
              <p:nvPr/>
            </p:nvGrpSpPr>
            <p:grpSpPr>
              <a:xfrm>
                <a:off x="1991001" y="2065099"/>
                <a:ext cx="5514762" cy="796928"/>
                <a:chOff x="2936787" y="2479672"/>
                <a:chExt cx="5514762" cy="796928"/>
              </a:xfrm>
            </p:grpSpPr>
            <p:cxnSp>
              <p:nvCxnSpPr>
                <p:cNvPr id="549" name="Straight Connector 548"/>
                <p:cNvCxnSpPr>
                  <a:stCxn id="569" idx="4"/>
                  <a:endCxn id="568" idx="6"/>
                </p:cNvCxnSpPr>
                <p:nvPr/>
              </p:nvCxnSpPr>
              <p:spPr>
                <a:xfrm rot="5400000">
                  <a:off x="5197508" y="2571780"/>
                  <a:ext cx="193672" cy="3841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p:cNvCxnSpPr>
                  <a:stCxn id="569" idx="4"/>
                  <a:endCxn id="572" idx="0"/>
                </p:cNvCxnSpPr>
                <p:nvPr/>
              </p:nvCxnSpPr>
              <p:spPr>
                <a:xfrm rot="16200000" flipH="1">
                  <a:off x="5448300" y="2705100"/>
                  <a:ext cx="228600" cy="1524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a:stCxn id="570" idx="4"/>
                  <a:endCxn id="564" idx="0"/>
                </p:cNvCxnSpPr>
                <p:nvPr/>
              </p:nvCxnSpPr>
              <p:spPr>
                <a:xfrm rot="5400000">
                  <a:off x="6436716" y="2596156"/>
                  <a:ext cx="263528" cy="3353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p:cNvCxnSpPr>
                  <a:stCxn id="570" idx="4"/>
                  <a:endCxn id="573" idx="1"/>
                </p:cNvCxnSpPr>
                <p:nvPr/>
              </p:nvCxnSpPr>
              <p:spPr>
                <a:xfrm rot="16200000" flipH="1">
                  <a:off x="6887937" y="2480294"/>
                  <a:ext cx="109678" cy="41323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p:cNvCxnSpPr>
                  <a:stCxn id="564" idx="7"/>
                  <a:endCxn id="573" idx="2"/>
                </p:cNvCxnSpPr>
                <p:nvPr/>
              </p:nvCxnSpPr>
              <p:spPr>
                <a:xfrm rot="5400000" flipH="1" flipV="1">
                  <a:off x="6758986" y="2572149"/>
                  <a:ext cx="95346" cy="5961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p:cNvCxnSpPr>
                  <a:stCxn id="581" idx="6"/>
                  <a:endCxn id="582" idx="3"/>
                </p:cNvCxnSpPr>
                <p:nvPr/>
              </p:nvCxnSpPr>
              <p:spPr>
                <a:xfrm>
                  <a:off x="5325572" y="3165472"/>
                  <a:ext cx="1424665" cy="12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8" name="Group 223"/>
                <p:cNvGrpSpPr/>
                <p:nvPr/>
              </p:nvGrpSpPr>
              <p:grpSpPr>
                <a:xfrm>
                  <a:off x="2936787" y="2479672"/>
                  <a:ext cx="5514762" cy="796928"/>
                  <a:chOff x="2936787" y="2479672"/>
                  <a:chExt cx="5514762" cy="796928"/>
                </a:xfrm>
              </p:grpSpPr>
              <p:grpSp>
                <p:nvGrpSpPr>
                  <p:cNvPr id="120" name="Group 222"/>
                  <p:cNvGrpSpPr/>
                  <p:nvPr/>
                </p:nvGrpSpPr>
                <p:grpSpPr>
                  <a:xfrm>
                    <a:off x="2936787" y="2479672"/>
                    <a:ext cx="5514762" cy="796928"/>
                    <a:chOff x="2936787" y="2479672"/>
                    <a:chExt cx="5514762" cy="796928"/>
                  </a:xfrm>
                </p:grpSpPr>
                <p:grpSp>
                  <p:nvGrpSpPr>
                    <p:cNvPr id="121" name="Group 154"/>
                    <p:cNvGrpSpPr/>
                    <p:nvPr/>
                  </p:nvGrpSpPr>
                  <p:grpSpPr>
                    <a:xfrm>
                      <a:off x="2936787" y="2479672"/>
                      <a:ext cx="5514762" cy="762000"/>
                      <a:chOff x="1946187" y="1489072"/>
                      <a:chExt cx="5514762" cy="762000"/>
                    </a:xfrm>
                  </p:grpSpPr>
                  <p:sp>
                    <p:nvSpPr>
                      <p:cNvPr id="575" name="Oval 574"/>
                      <p:cNvSpPr/>
                      <p:nvPr/>
                    </p:nvSpPr>
                    <p:spPr>
                      <a:xfrm>
                        <a:off x="1946187"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32766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p:cNvSpPr/>
                      <p:nvPr/>
                    </p:nvSpPr>
                    <p:spPr>
                      <a:xfrm>
                        <a:off x="3733800" y="15240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p:cNvSpPr/>
                      <p:nvPr/>
                    </p:nvSpPr>
                    <p:spPr>
                      <a:xfrm>
                        <a:off x="2095043"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a:off x="4800600" y="17526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a:off x="6263012"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a:off x="4030171"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p:cNvSpPr/>
                      <p:nvPr/>
                    </p:nvSpPr>
                    <p:spPr>
                      <a:xfrm>
                        <a:off x="57150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a:off x="7156149" y="19462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4" name="Straight Connector 583"/>
                      <p:cNvCxnSpPr>
                        <a:stCxn id="578" idx="0"/>
                        <a:endCxn id="575" idx="3"/>
                      </p:cNvCxnSpPr>
                      <p:nvPr/>
                    </p:nvCxnSpPr>
                    <p:spPr>
                      <a:xfrm rot="16200000" flipV="1">
                        <a:off x="1879375" y="1730603"/>
                        <a:ext cx="479518" cy="25661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p:cNvCxnSpPr>
                        <a:stCxn id="578" idx="5"/>
                        <a:endCxn id="576" idx="3"/>
                      </p:cNvCxnSpPr>
                      <p:nvPr/>
                    </p:nvCxnSpPr>
                    <p:spPr>
                      <a:xfrm rot="5400000" flipH="1" flipV="1">
                        <a:off x="2817585" y="1725103"/>
                        <a:ext cx="41272" cy="966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p:cNvCxnSpPr>
                        <a:stCxn id="577" idx="2"/>
                        <a:endCxn id="575" idx="6"/>
                      </p:cNvCxnSpPr>
                      <p:nvPr/>
                    </p:nvCxnSpPr>
                    <p:spPr>
                      <a:xfrm rot="10800000">
                        <a:off x="2250988" y="1565272"/>
                        <a:ext cx="14828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a:stCxn id="563" idx="0"/>
                        <a:endCxn id="567" idx="4"/>
                      </p:cNvCxnSpPr>
                      <p:nvPr/>
                    </p:nvCxnSpPr>
                    <p:spPr>
                      <a:xfrm rot="16200000" flipV="1">
                        <a:off x="2952738" y="1680458"/>
                        <a:ext cx="152400" cy="744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a:stCxn id="581" idx="0"/>
                        <a:endCxn id="577" idx="4"/>
                      </p:cNvCxnSpPr>
                      <p:nvPr/>
                    </p:nvCxnSpPr>
                    <p:spPr>
                      <a:xfrm rot="16200000" flipV="1">
                        <a:off x="3823251" y="1739350"/>
                        <a:ext cx="422272" cy="29637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a:stCxn id="576" idx="6"/>
                        <a:endCxn id="581" idx="3"/>
                      </p:cNvCxnSpPr>
                      <p:nvPr/>
                    </p:nvCxnSpPr>
                    <p:spPr>
                      <a:xfrm>
                        <a:off x="3581400" y="2133600"/>
                        <a:ext cx="493409" cy="9515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a:stCxn id="581" idx="7"/>
                        <a:endCxn id="579" idx="3"/>
                      </p:cNvCxnSpPr>
                      <p:nvPr/>
                    </p:nvCxnSpPr>
                    <p:spPr>
                      <a:xfrm rot="5400000" flipH="1" flipV="1">
                        <a:off x="4448632" y="1724385"/>
                        <a:ext cx="238308" cy="55490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a:stCxn id="582" idx="2"/>
                        <a:endCxn id="579" idx="6"/>
                      </p:cNvCxnSpPr>
                      <p:nvPr/>
                    </p:nvCxnSpPr>
                    <p:spPr>
                      <a:xfrm rot="10800000">
                        <a:off x="5105400" y="1828800"/>
                        <a:ext cx="609600" cy="30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a:stCxn id="577" idx="6"/>
                        <a:endCxn id="580" idx="2"/>
                      </p:cNvCxnSpPr>
                      <p:nvPr/>
                    </p:nvCxnSpPr>
                    <p:spPr>
                      <a:xfrm flipV="1">
                        <a:off x="4038600" y="1565272"/>
                        <a:ext cx="22244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a:stCxn id="582" idx="6"/>
                        <a:endCxn id="580" idx="4"/>
                      </p:cNvCxnSpPr>
                      <p:nvPr/>
                    </p:nvCxnSpPr>
                    <p:spPr>
                      <a:xfrm flipV="1">
                        <a:off x="6019800" y="1641472"/>
                        <a:ext cx="395612" cy="4921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a:stCxn id="580" idx="5"/>
                        <a:endCxn id="583" idx="3"/>
                      </p:cNvCxnSpPr>
                      <p:nvPr/>
                    </p:nvCxnSpPr>
                    <p:spPr>
                      <a:xfrm rot="16200000" flipH="1">
                        <a:off x="6633379" y="1508948"/>
                        <a:ext cx="457200" cy="677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a:stCxn id="582" idx="6"/>
                        <a:endCxn id="583" idx="3"/>
                      </p:cNvCxnSpPr>
                      <p:nvPr/>
                    </p:nvCxnSpPr>
                    <p:spPr>
                      <a:xfrm flipV="1">
                        <a:off x="6019800" y="2076354"/>
                        <a:ext cx="1180985" cy="572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63" name="Oval 562"/>
                    <p:cNvSpPr/>
                    <p:nvPr/>
                  </p:nvSpPr>
                  <p:spPr>
                    <a:xfrm>
                      <a:off x="3904351"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563"/>
                    <p:cNvSpPr/>
                    <p:nvPr/>
                  </p:nvSpPr>
                  <p:spPr>
                    <a:xfrm>
                      <a:off x="6248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Oval 564"/>
                    <p:cNvSpPr/>
                    <p:nvPr/>
                  </p:nvSpPr>
                  <p:spPr>
                    <a:xfrm>
                      <a:off x="29367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65"/>
                    <p:cNvSpPr/>
                    <p:nvPr/>
                  </p:nvSpPr>
                  <p:spPr>
                    <a:xfrm>
                      <a:off x="3657600" y="31242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p:cNvSpPr/>
                    <p:nvPr/>
                  </p:nvSpPr>
                  <p:spPr>
                    <a:xfrm>
                      <a:off x="382992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Oval 567"/>
                    <p:cNvSpPr/>
                    <p:nvPr/>
                  </p:nvSpPr>
                  <p:spPr>
                    <a:xfrm>
                      <a:off x="47974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Oval 568"/>
                    <p:cNvSpPr/>
                    <p:nvPr/>
                  </p:nvSpPr>
                  <p:spPr>
                    <a:xfrm>
                      <a:off x="5334000" y="2514600"/>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Oval 569"/>
                    <p:cNvSpPr/>
                    <p:nvPr/>
                  </p:nvSpPr>
                  <p:spPr>
                    <a:xfrm>
                      <a:off x="6583759"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Oval 570"/>
                    <p:cNvSpPr/>
                    <p:nvPr/>
                  </p:nvSpPr>
                  <p:spPr>
                    <a:xfrm>
                      <a:off x="606276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Oval 571"/>
                    <p:cNvSpPr/>
                    <p:nvPr/>
                  </p:nvSpPr>
                  <p:spPr>
                    <a:xfrm>
                      <a:off x="5486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7104756" y="2708272"/>
                      <a:ext cx="304800" cy="2286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7700180" y="2784472"/>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7" name="Straight Connector 556"/>
                  <p:cNvCxnSpPr>
                    <a:stCxn id="565" idx="6"/>
                    <a:endCxn id="563" idx="2"/>
                  </p:cNvCxnSpPr>
                  <p:nvPr/>
                </p:nvCxnSpPr>
                <p:spPr>
                  <a:xfrm>
                    <a:off x="3241587" y="2860672"/>
                    <a:ext cx="6627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a:stCxn id="565" idx="5"/>
                    <a:endCxn id="566" idx="1"/>
                  </p:cNvCxnSpPr>
                  <p:nvPr/>
                </p:nvCxnSpPr>
                <p:spPr>
                  <a:xfrm rot="16200000" flipH="1">
                    <a:off x="3333611" y="2777892"/>
                    <a:ext cx="231964" cy="5052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a:stCxn id="566" idx="7"/>
                    <a:endCxn id="563" idx="4"/>
                  </p:cNvCxnSpPr>
                  <p:nvPr/>
                </p:nvCxnSpPr>
                <p:spPr>
                  <a:xfrm rot="5400000" flipH="1" flipV="1">
                    <a:off x="3882434" y="2972201"/>
                    <a:ext cx="209646" cy="13898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a:stCxn id="563" idx="6"/>
                    <a:endCxn id="568" idx="3"/>
                  </p:cNvCxnSpPr>
                  <p:nvPr/>
                </p:nvCxnSpPr>
                <p:spPr>
                  <a:xfrm>
                    <a:off x="4209151" y="2860672"/>
                    <a:ext cx="632973" cy="5388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a:stCxn id="576" idx="6"/>
                    <a:endCxn id="568" idx="3"/>
                  </p:cNvCxnSpPr>
                  <p:nvPr/>
                </p:nvCxnSpPr>
                <p:spPr>
                  <a:xfrm flipV="1">
                    <a:off x="4572000" y="2914554"/>
                    <a:ext cx="270125" cy="2096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grpSp>
        <p:nvGrpSpPr>
          <p:cNvPr id="122" name="Group 595"/>
          <p:cNvGrpSpPr/>
          <p:nvPr/>
        </p:nvGrpSpPr>
        <p:grpSpPr>
          <a:xfrm>
            <a:off x="1143000" y="2590800"/>
            <a:ext cx="2514600" cy="457200"/>
            <a:chOff x="5486400" y="1447800"/>
            <a:chExt cx="3657600" cy="457200"/>
          </a:xfrm>
          <a:solidFill>
            <a:schemeClr val="accent4">
              <a:lumMod val="40000"/>
              <a:lumOff val="60000"/>
            </a:schemeClr>
          </a:solidFill>
        </p:grpSpPr>
        <p:sp>
          <p:nvSpPr>
            <p:cNvPr id="597" name="Curved Right Arrow 596"/>
            <p:cNvSpPr/>
            <p:nvPr/>
          </p:nvSpPr>
          <p:spPr>
            <a:xfrm>
              <a:off x="5486400" y="1447800"/>
              <a:ext cx="1905000" cy="457200"/>
            </a:xfrm>
            <a:prstGeom prst="curvedRightArrow">
              <a:avLst>
                <a:gd name="adj1" fmla="val 26989"/>
                <a:gd name="adj2" fmla="val 50000"/>
                <a:gd name="adj3" fmla="val 2500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598" name="Curved Right Arrow 597"/>
            <p:cNvSpPr/>
            <p:nvPr/>
          </p:nvSpPr>
          <p:spPr>
            <a:xfrm flipH="1">
              <a:off x="7391400" y="1447800"/>
              <a:ext cx="1752600" cy="457200"/>
            </a:xfrm>
            <a:prstGeom prst="curvedRightArrow">
              <a:avLst>
                <a:gd name="adj1" fmla="val 26989"/>
                <a:gd name="adj2" fmla="val 50000"/>
                <a:gd name="adj3" fmla="val 2500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grpSp>
      <p:grpSp>
        <p:nvGrpSpPr>
          <p:cNvPr id="123" name="Group 598"/>
          <p:cNvGrpSpPr/>
          <p:nvPr/>
        </p:nvGrpSpPr>
        <p:grpSpPr>
          <a:xfrm>
            <a:off x="1295400" y="2438400"/>
            <a:ext cx="2514600" cy="457200"/>
            <a:chOff x="5486400" y="1447800"/>
            <a:chExt cx="3657600" cy="457200"/>
          </a:xfrm>
          <a:solidFill>
            <a:schemeClr val="accent4">
              <a:lumMod val="40000"/>
              <a:lumOff val="60000"/>
            </a:schemeClr>
          </a:solidFill>
        </p:grpSpPr>
        <p:sp>
          <p:nvSpPr>
            <p:cNvPr id="600" name="Curved Right Arrow 599"/>
            <p:cNvSpPr/>
            <p:nvPr/>
          </p:nvSpPr>
          <p:spPr>
            <a:xfrm>
              <a:off x="5486400" y="1447800"/>
              <a:ext cx="1905000" cy="457200"/>
            </a:xfrm>
            <a:prstGeom prst="curvedRightArrow">
              <a:avLst>
                <a:gd name="adj1" fmla="val 26989"/>
                <a:gd name="adj2" fmla="val 50000"/>
                <a:gd name="adj3" fmla="val 25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601" name="Curved Right Arrow 600"/>
            <p:cNvSpPr/>
            <p:nvPr/>
          </p:nvSpPr>
          <p:spPr>
            <a:xfrm flipH="1">
              <a:off x="7391400" y="1447800"/>
              <a:ext cx="1752600" cy="457200"/>
            </a:xfrm>
            <a:prstGeom prst="curvedRightArrow">
              <a:avLst>
                <a:gd name="adj1" fmla="val 26989"/>
                <a:gd name="adj2" fmla="val 50000"/>
                <a:gd name="adj3" fmla="val 25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grpSp>
      <p:sp>
        <p:nvSpPr>
          <p:cNvPr id="603" name="Text Box 39"/>
          <p:cNvSpPr txBox="1">
            <a:spLocks noChangeArrowheads="1"/>
          </p:cNvSpPr>
          <p:nvPr/>
        </p:nvSpPr>
        <p:spPr bwMode="auto">
          <a:xfrm>
            <a:off x="6553200" y="2590800"/>
            <a:ext cx="2133600" cy="35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b="1" dirty="0" smtClean="0">
                <a:solidFill>
                  <a:prstClr val="black"/>
                </a:solidFill>
                <a:ea typeface="Calibri" pitchFamily="34" charset="0"/>
                <a:cs typeface="Times New Roman" pitchFamily="18" charset="0"/>
              </a:rPr>
              <a:t>IP/MPLS Control Plane</a:t>
            </a:r>
          </a:p>
          <a:p>
            <a:pPr algn="ctr" fontAlgn="base">
              <a:spcBef>
                <a:spcPct val="0"/>
              </a:spcBef>
              <a:spcAft>
                <a:spcPct val="0"/>
              </a:spcAft>
            </a:pPr>
            <a:endParaRPr lang="en-US" sz="4000" dirty="0" smtClean="0">
              <a:solidFill>
                <a:prstClr val="black"/>
              </a:solidFill>
              <a:latin typeface="Arial" pitchFamily="34" charset="0"/>
            </a:endParaRPr>
          </a:p>
        </p:txBody>
      </p:sp>
      <p:sp>
        <p:nvSpPr>
          <p:cNvPr id="607" name="Text Box 39"/>
          <p:cNvSpPr txBox="1">
            <a:spLocks noChangeArrowheads="1"/>
          </p:cNvSpPr>
          <p:nvPr/>
        </p:nvSpPr>
        <p:spPr bwMode="auto">
          <a:xfrm>
            <a:off x="1143000" y="2057400"/>
            <a:ext cx="2133600" cy="35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b="1" dirty="0" smtClean="0">
                <a:solidFill>
                  <a:prstClr val="black"/>
                </a:solidFill>
                <a:ea typeface="Calibri" pitchFamily="34" charset="0"/>
                <a:cs typeface="Times New Roman" pitchFamily="18" charset="0"/>
              </a:rPr>
              <a:t>GMPLS Control Plane</a:t>
            </a:r>
          </a:p>
          <a:p>
            <a:pPr algn="ctr" fontAlgn="base">
              <a:spcBef>
                <a:spcPct val="0"/>
              </a:spcBef>
              <a:spcAft>
                <a:spcPct val="0"/>
              </a:spcAft>
            </a:pPr>
            <a:endParaRPr lang="en-US" sz="4000" dirty="0" smtClean="0">
              <a:solidFill>
                <a:prstClr val="black"/>
              </a:solidFill>
              <a:latin typeface="Arial" pitchFamily="34" charset="0"/>
            </a:endParaRPr>
          </a:p>
        </p:txBody>
      </p:sp>
      <p:sp>
        <p:nvSpPr>
          <p:cNvPr id="611" name="Left-Right Arrow 610"/>
          <p:cNvSpPr/>
          <p:nvPr/>
        </p:nvSpPr>
        <p:spPr>
          <a:xfrm>
            <a:off x="4876800" y="3124200"/>
            <a:ext cx="838200" cy="3048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612" name="Straight Arrow Connector 611"/>
          <p:cNvCxnSpPr/>
          <p:nvPr/>
        </p:nvCxnSpPr>
        <p:spPr>
          <a:xfrm rot="5400000">
            <a:off x="4914900" y="2705100"/>
            <a:ext cx="762000" cy="762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15" name="Text Box 39"/>
          <p:cNvSpPr txBox="1">
            <a:spLocks noChangeArrowheads="1"/>
          </p:cNvSpPr>
          <p:nvPr/>
        </p:nvSpPr>
        <p:spPr bwMode="auto">
          <a:xfrm>
            <a:off x="4495800" y="2133600"/>
            <a:ext cx="1676400" cy="35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b="1" dirty="0" smtClean="0">
                <a:solidFill>
                  <a:prstClr val="black"/>
                </a:solidFill>
                <a:ea typeface="Calibri" pitchFamily="34" charset="0"/>
                <a:cs typeface="Times New Roman" pitchFamily="18" charset="0"/>
              </a:rPr>
              <a:t>UNI</a:t>
            </a:r>
            <a:endParaRPr lang="en-US" sz="1400" b="1" baseline="30000" dirty="0" smtClean="0">
              <a:solidFill>
                <a:prstClr val="black"/>
              </a:solidFill>
              <a:ea typeface="Calibri" pitchFamily="34" charset="0"/>
              <a:cs typeface="Times New Roman" pitchFamily="18" charset="0"/>
            </a:endParaRPr>
          </a:p>
          <a:p>
            <a:pPr algn="ctr" fontAlgn="base">
              <a:spcBef>
                <a:spcPct val="0"/>
              </a:spcBef>
              <a:spcAft>
                <a:spcPct val="0"/>
              </a:spcAft>
            </a:pPr>
            <a:endParaRPr lang="en-US" sz="4000" dirty="0" smtClean="0">
              <a:solidFill>
                <a:prstClr val="black"/>
              </a:solidFill>
              <a:latin typeface="Arial" pitchFamily="34" charset="0"/>
            </a:endParaRPr>
          </a:p>
        </p:txBody>
      </p:sp>
      <p:sp>
        <p:nvSpPr>
          <p:cNvPr id="414" name="Rectangle 413"/>
          <p:cNvSpPr/>
          <p:nvPr/>
        </p:nvSpPr>
        <p:spPr>
          <a:xfrm>
            <a:off x="2743200" y="5486400"/>
            <a:ext cx="4572000" cy="646331"/>
          </a:xfrm>
          <a:prstGeom prst="rect">
            <a:avLst/>
          </a:prstGeom>
        </p:spPr>
        <p:txBody>
          <a:bodyPr>
            <a:spAutoFit/>
          </a:bodyPr>
          <a:lstStyle/>
          <a:p>
            <a:pPr algn="ctr"/>
            <a:r>
              <a:rPr lang="en-US" b="1" dirty="0" smtClean="0">
                <a:solidFill>
                  <a:schemeClr val="bg1"/>
                </a:solidFill>
              </a:rPr>
              <a:t>IP and Transport networks </a:t>
            </a:r>
          </a:p>
          <a:p>
            <a:pPr algn="ctr"/>
            <a:r>
              <a:rPr lang="en-US" b="1" u="sng" dirty="0" smtClean="0">
                <a:solidFill>
                  <a:schemeClr val="bg1"/>
                </a:solidFill>
              </a:rPr>
              <a:t>will not share information</a:t>
            </a:r>
            <a:r>
              <a:rPr lang="en-US" b="1" dirty="0" smtClean="0">
                <a:solidFill>
                  <a:schemeClr val="bg1"/>
                </a:solidFill>
              </a:rPr>
              <a:t>.</a:t>
            </a:r>
            <a:endParaRPr lang="en-US"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2"/>
                                        </p:tgtEl>
                                        <p:attrNameLst>
                                          <p:attrName>style.opacity</p:attrName>
                                        </p:attrNameLst>
                                      </p:cBhvr>
                                      <p:to>
                                        <p:strVal val="0.4"/>
                                      </p:to>
                                    </p:set>
                                    <p:animEffect filter="image" prLst="opacity: 0.4">
                                      <p:cBhvr rctx="IE">
                                        <p:cTn id="7" dur="indefinite"/>
                                        <p:tgtEl>
                                          <p:spTgt spid="102"/>
                                        </p:tgtEl>
                                      </p:cBhvr>
                                    </p:animEffect>
                                  </p:childTnLst>
                                </p:cTn>
                              </p:par>
                              <p:par>
                                <p:cTn id="8" presetID="9" presetClass="emph" presetSubtype="0" grpId="0" nodeType="withEffect">
                                  <p:stCondLst>
                                    <p:cond delay="0"/>
                                  </p:stCondLst>
                                  <p:childTnLst>
                                    <p:set>
                                      <p:cBhvr rctx="PPT">
                                        <p:cTn id="9" dur="indefinite"/>
                                        <p:tgtEl>
                                          <p:spTgt spid="103"/>
                                        </p:tgtEl>
                                        <p:attrNameLst>
                                          <p:attrName>style.opacity</p:attrName>
                                        </p:attrNameLst>
                                      </p:cBhvr>
                                      <p:to>
                                        <p:strVal val="0.4"/>
                                      </p:to>
                                    </p:set>
                                    <p:animEffect filter="image" prLst="opacity: 0.4">
                                      <p:cBhvr rctx="IE">
                                        <p:cTn id="10" dur="indefinite"/>
                                        <p:tgtEl>
                                          <p:spTgt spid="103"/>
                                        </p:tgtEl>
                                      </p:cBhvr>
                                    </p:animEffect>
                                  </p:childTnLst>
                                </p:cTn>
                              </p:par>
                              <p:par>
                                <p:cTn id="11" presetID="9" presetClass="emph" presetSubtype="0" grpId="0" nodeType="withEffect">
                                  <p:stCondLst>
                                    <p:cond delay="0"/>
                                  </p:stCondLst>
                                  <p:childTnLst>
                                    <p:set>
                                      <p:cBhvr rctx="PPT">
                                        <p:cTn id="12" dur="indefinite"/>
                                        <p:tgtEl>
                                          <p:spTgt spid="104"/>
                                        </p:tgtEl>
                                        <p:attrNameLst>
                                          <p:attrName>style.opacity</p:attrName>
                                        </p:attrNameLst>
                                      </p:cBhvr>
                                      <p:to>
                                        <p:strVal val="0.4"/>
                                      </p:to>
                                    </p:set>
                                    <p:animEffect filter="image" prLst="opacity: 0.4">
                                      <p:cBhvr rctx="IE">
                                        <p:cTn id="13" dur="indefinite"/>
                                        <p:tgtEl>
                                          <p:spTgt spid="104"/>
                                        </p:tgtEl>
                                      </p:cBhvr>
                                    </p:animEffect>
                                  </p:childTnLst>
                                </p:cTn>
                              </p:par>
                              <p:par>
                                <p:cTn id="14" presetID="9" presetClass="emph" presetSubtype="0" grpId="0" nodeType="withEffect">
                                  <p:stCondLst>
                                    <p:cond delay="0"/>
                                  </p:stCondLst>
                                  <p:childTnLst>
                                    <p:set>
                                      <p:cBhvr rctx="PPT">
                                        <p:cTn id="15" dur="indefinite"/>
                                        <p:tgtEl>
                                          <p:spTgt spid="152"/>
                                        </p:tgtEl>
                                        <p:attrNameLst>
                                          <p:attrName>style.opacity</p:attrName>
                                        </p:attrNameLst>
                                      </p:cBhvr>
                                      <p:to>
                                        <p:strVal val="0.4"/>
                                      </p:to>
                                    </p:set>
                                    <p:animEffect filter="image" prLst="opacity: 0.4">
                                      <p:cBhvr rctx="IE">
                                        <p:cTn id="16" dur="indefinite"/>
                                        <p:tgtEl>
                                          <p:spTgt spid="152"/>
                                        </p:tgtEl>
                                      </p:cBhvr>
                                    </p:animEffect>
                                  </p:childTnLst>
                                </p:cTn>
                              </p:par>
                              <p:par>
                                <p:cTn id="17" presetID="9" presetClass="emph" presetSubtype="0" grpId="0" nodeType="withEffect">
                                  <p:stCondLst>
                                    <p:cond delay="0"/>
                                  </p:stCondLst>
                                  <p:childTnLst>
                                    <p:set>
                                      <p:cBhvr rctx="PPT">
                                        <p:cTn id="18" dur="indefinite"/>
                                        <p:tgtEl>
                                          <p:spTgt spid="158"/>
                                        </p:tgtEl>
                                        <p:attrNameLst>
                                          <p:attrName>style.opacity</p:attrName>
                                        </p:attrNameLst>
                                      </p:cBhvr>
                                      <p:to>
                                        <p:strVal val="0.4"/>
                                      </p:to>
                                    </p:set>
                                    <p:animEffect filter="image" prLst="opacity: 0.4">
                                      <p:cBhvr rctx="IE">
                                        <p:cTn id="19" dur="indefinite"/>
                                        <p:tgtEl>
                                          <p:spTgt spid="158"/>
                                        </p:tgtEl>
                                      </p:cBhvr>
                                    </p:animEffect>
                                  </p:childTnLst>
                                </p:cTn>
                              </p:par>
                              <p:par>
                                <p:cTn id="20" presetID="9" presetClass="emph" presetSubtype="0" grpId="0" nodeType="withEffect">
                                  <p:stCondLst>
                                    <p:cond delay="0"/>
                                  </p:stCondLst>
                                  <p:childTnLst>
                                    <p:set>
                                      <p:cBhvr rctx="PPT">
                                        <p:cTn id="21" dur="indefinite"/>
                                        <p:tgtEl>
                                          <p:spTgt spid="161"/>
                                        </p:tgtEl>
                                        <p:attrNameLst>
                                          <p:attrName>style.opacity</p:attrName>
                                        </p:attrNameLst>
                                      </p:cBhvr>
                                      <p:to>
                                        <p:strVal val="0.4"/>
                                      </p:to>
                                    </p:set>
                                    <p:animEffect filter="image" prLst="opacity: 0.4">
                                      <p:cBhvr rctx="IE">
                                        <p:cTn id="22" dur="indefinite"/>
                                        <p:tgtEl>
                                          <p:spTgt spid="161"/>
                                        </p:tgtEl>
                                      </p:cBhvr>
                                    </p:animEffect>
                                  </p:childTnLst>
                                </p:cTn>
                              </p:par>
                              <p:par>
                                <p:cTn id="23" presetID="9" presetClass="emph" presetSubtype="0" nodeType="withEffect">
                                  <p:stCondLst>
                                    <p:cond delay="0"/>
                                  </p:stCondLst>
                                  <p:childTnLst>
                                    <p:set>
                                      <p:cBhvr rctx="PPT">
                                        <p:cTn id="24" dur="indefinite"/>
                                        <p:tgtEl>
                                          <p:spTgt spid="2"/>
                                        </p:tgtEl>
                                        <p:attrNameLst>
                                          <p:attrName>style.opacity</p:attrName>
                                        </p:attrNameLst>
                                      </p:cBhvr>
                                      <p:to>
                                        <p:strVal val="0.4"/>
                                      </p:to>
                                    </p:set>
                                    <p:animEffect filter="image" prLst="opacity: 0.4">
                                      <p:cBhvr rctx="IE">
                                        <p:cTn id="25" dur="indefinite"/>
                                        <p:tgtEl>
                                          <p:spTgt spid="2"/>
                                        </p:tgtEl>
                                      </p:cBhvr>
                                    </p:animEffect>
                                  </p:childTnLst>
                                </p:cTn>
                              </p:par>
                              <p:par>
                                <p:cTn id="26" presetID="9" presetClass="emph" presetSubtype="0" grpId="0" nodeType="withEffect">
                                  <p:stCondLst>
                                    <p:cond delay="0"/>
                                  </p:stCondLst>
                                  <p:childTnLst>
                                    <p:set>
                                      <p:cBhvr rctx="PPT">
                                        <p:cTn id="27" dur="indefinite"/>
                                        <p:tgtEl>
                                          <p:spTgt spid="220"/>
                                        </p:tgtEl>
                                        <p:attrNameLst>
                                          <p:attrName>style.opacity</p:attrName>
                                        </p:attrNameLst>
                                      </p:cBhvr>
                                      <p:to>
                                        <p:strVal val="0.4"/>
                                      </p:to>
                                    </p:set>
                                    <p:animEffect filter="image" prLst="opacity: 0.4">
                                      <p:cBhvr rctx="IE">
                                        <p:cTn id="28" dur="indefinite"/>
                                        <p:tgtEl>
                                          <p:spTgt spid="220"/>
                                        </p:tgtEl>
                                      </p:cBhvr>
                                    </p:animEffect>
                                  </p:childTnLst>
                                </p:cTn>
                              </p:par>
                              <p:par>
                                <p:cTn id="29" presetID="9" presetClass="emph" presetSubtype="0" grpId="0" nodeType="withEffect">
                                  <p:stCondLst>
                                    <p:cond delay="0"/>
                                  </p:stCondLst>
                                  <p:childTnLst>
                                    <p:set>
                                      <p:cBhvr rctx="PPT">
                                        <p:cTn id="30" dur="indefinite"/>
                                        <p:tgtEl>
                                          <p:spTgt spid="221"/>
                                        </p:tgtEl>
                                        <p:attrNameLst>
                                          <p:attrName>style.opacity</p:attrName>
                                        </p:attrNameLst>
                                      </p:cBhvr>
                                      <p:to>
                                        <p:strVal val="0.4"/>
                                      </p:to>
                                    </p:set>
                                    <p:animEffect filter="image" prLst="opacity: 0.4">
                                      <p:cBhvr rctx="IE">
                                        <p:cTn id="31" dur="indefinite"/>
                                        <p:tgtEl>
                                          <p:spTgt spid="221"/>
                                        </p:tgtEl>
                                      </p:cBhvr>
                                    </p:animEffect>
                                  </p:childTnLst>
                                </p:cTn>
                              </p:par>
                              <p:par>
                                <p:cTn id="32" presetID="9" presetClass="emph" presetSubtype="0" grpId="0" nodeType="withEffect">
                                  <p:stCondLst>
                                    <p:cond delay="0"/>
                                  </p:stCondLst>
                                  <p:childTnLst>
                                    <p:set>
                                      <p:cBhvr rctx="PPT">
                                        <p:cTn id="33" dur="indefinite"/>
                                        <p:tgtEl>
                                          <p:spTgt spid="222"/>
                                        </p:tgtEl>
                                        <p:attrNameLst>
                                          <p:attrName>style.opacity</p:attrName>
                                        </p:attrNameLst>
                                      </p:cBhvr>
                                      <p:to>
                                        <p:strVal val="0.4"/>
                                      </p:to>
                                    </p:set>
                                    <p:animEffect filter="image" prLst="opacity: 0.4">
                                      <p:cBhvr rctx="IE">
                                        <p:cTn id="34" dur="indefinite"/>
                                        <p:tgtEl>
                                          <p:spTgt spid="222"/>
                                        </p:tgtEl>
                                      </p:cBhvr>
                                    </p:animEffect>
                                  </p:childTnLst>
                                </p:cTn>
                              </p:par>
                              <p:par>
                                <p:cTn id="35" presetID="9" presetClass="emph" presetSubtype="0" grpId="0" nodeType="withEffect">
                                  <p:stCondLst>
                                    <p:cond delay="0"/>
                                  </p:stCondLst>
                                  <p:childTnLst>
                                    <p:set>
                                      <p:cBhvr rctx="PPT">
                                        <p:cTn id="36" dur="indefinite"/>
                                        <p:tgtEl>
                                          <p:spTgt spid="223"/>
                                        </p:tgtEl>
                                        <p:attrNameLst>
                                          <p:attrName>style.opacity</p:attrName>
                                        </p:attrNameLst>
                                      </p:cBhvr>
                                      <p:to>
                                        <p:strVal val="0.4"/>
                                      </p:to>
                                    </p:set>
                                    <p:animEffect filter="image" prLst="opacity: 0.4">
                                      <p:cBhvr rctx="IE">
                                        <p:cTn id="37" dur="indefinite"/>
                                        <p:tgtEl>
                                          <p:spTgt spid="223"/>
                                        </p:tgtEl>
                                      </p:cBhvr>
                                    </p:animEffect>
                                  </p:childTnLst>
                                </p:cTn>
                              </p:par>
                              <p:par>
                                <p:cTn id="38" presetID="9" presetClass="emph" presetSubtype="0" grpId="0" nodeType="withEffect">
                                  <p:stCondLst>
                                    <p:cond delay="0"/>
                                  </p:stCondLst>
                                  <p:childTnLst>
                                    <p:set>
                                      <p:cBhvr rctx="PPT">
                                        <p:cTn id="39" dur="indefinite"/>
                                        <p:tgtEl>
                                          <p:spTgt spid="224"/>
                                        </p:tgtEl>
                                        <p:attrNameLst>
                                          <p:attrName>style.opacity</p:attrName>
                                        </p:attrNameLst>
                                      </p:cBhvr>
                                      <p:to>
                                        <p:strVal val="0.4"/>
                                      </p:to>
                                    </p:set>
                                    <p:animEffect filter="image" prLst="opacity: 0.4">
                                      <p:cBhvr rctx="IE">
                                        <p:cTn id="40" dur="indefinite"/>
                                        <p:tgtEl>
                                          <p:spTgt spid="224"/>
                                        </p:tgtEl>
                                      </p:cBhvr>
                                    </p:animEffect>
                                  </p:childTnLst>
                                </p:cTn>
                              </p:par>
                              <p:par>
                                <p:cTn id="41" presetID="9" presetClass="emph" presetSubtype="0" grpId="0" nodeType="withEffect">
                                  <p:stCondLst>
                                    <p:cond delay="0"/>
                                  </p:stCondLst>
                                  <p:childTnLst>
                                    <p:set>
                                      <p:cBhvr rctx="PPT">
                                        <p:cTn id="42" dur="indefinite"/>
                                        <p:tgtEl>
                                          <p:spTgt spid="225"/>
                                        </p:tgtEl>
                                        <p:attrNameLst>
                                          <p:attrName>style.opacity</p:attrName>
                                        </p:attrNameLst>
                                      </p:cBhvr>
                                      <p:to>
                                        <p:strVal val="0.4"/>
                                      </p:to>
                                    </p:set>
                                    <p:animEffect filter="image" prLst="opacity: 0.4">
                                      <p:cBhvr rctx="IE">
                                        <p:cTn id="43" dur="indefinite"/>
                                        <p:tgtEl>
                                          <p:spTgt spid="225"/>
                                        </p:tgtEl>
                                      </p:cBhvr>
                                    </p:animEffect>
                                  </p:childTnLst>
                                </p:cTn>
                              </p:par>
                              <p:par>
                                <p:cTn id="44" presetID="9" presetClass="emph" presetSubtype="0" nodeType="withEffect">
                                  <p:stCondLst>
                                    <p:cond delay="0"/>
                                  </p:stCondLst>
                                  <p:childTnLst>
                                    <p:set>
                                      <p:cBhvr rctx="PPT">
                                        <p:cTn id="45" dur="indefinite"/>
                                        <p:tgtEl>
                                          <p:spTgt spid="5"/>
                                        </p:tgtEl>
                                        <p:attrNameLst>
                                          <p:attrName>style.opacity</p:attrName>
                                        </p:attrNameLst>
                                      </p:cBhvr>
                                      <p:to>
                                        <p:strVal val="0.4"/>
                                      </p:to>
                                    </p:set>
                                    <p:animEffect filter="image" prLst="opacity: 0.4">
                                      <p:cBhvr rctx="IE">
                                        <p:cTn id="46" dur="indefinite"/>
                                        <p:tgtEl>
                                          <p:spTgt spid="5"/>
                                        </p:tgtEl>
                                      </p:cBhvr>
                                    </p:animEffect>
                                  </p:childTnLst>
                                </p:cTn>
                              </p:par>
                              <p:par>
                                <p:cTn id="47" presetID="9" presetClass="emph" presetSubtype="0" nodeType="withEffect">
                                  <p:stCondLst>
                                    <p:cond delay="0"/>
                                  </p:stCondLst>
                                  <p:childTnLst>
                                    <p:set>
                                      <p:cBhvr rctx="PPT">
                                        <p:cTn id="48" dur="indefinite"/>
                                        <p:tgtEl>
                                          <p:spTgt spid="6"/>
                                        </p:tgtEl>
                                        <p:attrNameLst>
                                          <p:attrName>style.opacity</p:attrName>
                                        </p:attrNameLst>
                                      </p:cBhvr>
                                      <p:to>
                                        <p:strVal val="0.4"/>
                                      </p:to>
                                    </p:set>
                                    <p:animEffect filter="image" prLst="opacity: 0.4">
                                      <p:cBhvr rctx="IE">
                                        <p:cTn id="49" dur="indefinite"/>
                                        <p:tgtEl>
                                          <p:spTgt spid="6"/>
                                        </p:tgtEl>
                                      </p:cBhvr>
                                    </p:animEffect>
                                  </p:childTnLst>
                                </p:cTn>
                              </p:par>
                              <p:par>
                                <p:cTn id="50" presetID="9" presetClass="emph" presetSubtype="0" grpId="0" nodeType="withEffect">
                                  <p:stCondLst>
                                    <p:cond delay="0"/>
                                  </p:stCondLst>
                                  <p:childTnLst>
                                    <p:set>
                                      <p:cBhvr rctx="PPT">
                                        <p:cTn id="51" dur="indefinite"/>
                                        <p:tgtEl>
                                          <p:spTgt spid="245"/>
                                        </p:tgtEl>
                                        <p:attrNameLst>
                                          <p:attrName>style.opacity</p:attrName>
                                        </p:attrNameLst>
                                      </p:cBhvr>
                                      <p:to>
                                        <p:strVal val="0.4"/>
                                      </p:to>
                                    </p:set>
                                    <p:animEffect filter="image" prLst="opacity: 0.4">
                                      <p:cBhvr rctx="IE">
                                        <p:cTn id="52" dur="indefinite"/>
                                        <p:tgtEl>
                                          <p:spTgt spid="245"/>
                                        </p:tgtEl>
                                      </p:cBhvr>
                                    </p:animEffect>
                                  </p:childTnLst>
                                </p:cTn>
                              </p:par>
                              <p:par>
                                <p:cTn id="53" presetID="9" presetClass="emph" presetSubtype="0" grpId="0" nodeType="withEffect">
                                  <p:stCondLst>
                                    <p:cond delay="0"/>
                                  </p:stCondLst>
                                  <p:childTnLst>
                                    <p:set>
                                      <p:cBhvr rctx="PPT">
                                        <p:cTn id="54" dur="indefinite"/>
                                        <p:tgtEl>
                                          <p:spTgt spid="246"/>
                                        </p:tgtEl>
                                        <p:attrNameLst>
                                          <p:attrName>style.opacity</p:attrName>
                                        </p:attrNameLst>
                                      </p:cBhvr>
                                      <p:to>
                                        <p:strVal val="0.4"/>
                                      </p:to>
                                    </p:set>
                                    <p:animEffect filter="image" prLst="opacity: 0.4">
                                      <p:cBhvr rctx="IE">
                                        <p:cTn id="55" dur="indefinite"/>
                                        <p:tgtEl>
                                          <p:spTgt spid="246"/>
                                        </p:tgtEl>
                                      </p:cBhvr>
                                    </p:animEffect>
                                  </p:childTnLst>
                                </p:cTn>
                              </p:par>
                              <p:par>
                                <p:cTn id="56" presetID="9" presetClass="emph" presetSubtype="0" nodeType="withEffect">
                                  <p:stCondLst>
                                    <p:cond delay="0"/>
                                  </p:stCondLst>
                                  <p:childTnLst>
                                    <p:set>
                                      <p:cBhvr rctx="PPT">
                                        <p:cTn id="57" dur="indefinite"/>
                                        <p:tgtEl>
                                          <p:spTgt spid="7"/>
                                        </p:tgtEl>
                                        <p:attrNameLst>
                                          <p:attrName>style.opacity</p:attrName>
                                        </p:attrNameLst>
                                      </p:cBhvr>
                                      <p:to>
                                        <p:strVal val="0.4"/>
                                      </p:to>
                                    </p:set>
                                    <p:animEffect filter="image" prLst="opacity: 0.4">
                                      <p:cBhvr rctx="IE">
                                        <p:cTn id="58" dur="indefinite"/>
                                        <p:tgtEl>
                                          <p:spTgt spid="7"/>
                                        </p:tgtEl>
                                      </p:cBhvr>
                                    </p:animEffect>
                                  </p:childTnLst>
                                </p:cTn>
                              </p:par>
                              <p:par>
                                <p:cTn id="59" presetID="9" presetClass="emph" presetSubtype="0" nodeType="withEffect">
                                  <p:stCondLst>
                                    <p:cond delay="0"/>
                                  </p:stCondLst>
                                  <p:childTnLst>
                                    <p:set>
                                      <p:cBhvr rctx="PPT">
                                        <p:cTn id="60" dur="indefinite"/>
                                        <p:tgtEl>
                                          <p:spTgt spid="13"/>
                                        </p:tgtEl>
                                        <p:attrNameLst>
                                          <p:attrName>style.opacity</p:attrName>
                                        </p:attrNameLst>
                                      </p:cBhvr>
                                      <p:to>
                                        <p:strVal val="0.4"/>
                                      </p:to>
                                    </p:set>
                                    <p:animEffect filter="image" prLst="opacity: 0.4">
                                      <p:cBhvr rctx="IE">
                                        <p:cTn id="61" dur="indefinite"/>
                                        <p:tgtEl>
                                          <p:spTgt spid="13"/>
                                        </p:tgtEl>
                                      </p:cBhvr>
                                    </p:animEffect>
                                  </p:childTnLst>
                                </p:cTn>
                              </p:par>
                              <p:par>
                                <p:cTn id="62" presetID="9" presetClass="emph" presetSubtype="0" nodeType="withEffect">
                                  <p:stCondLst>
                                    <p:cond delay="0"/>
                                  </p:stCondLst>
                                  <p:childTnLst>
                                    <p:set>
                                      <p:cBhvr rctx="PPT">
                                        <p:cTn id="63" dur="indefinite"/>
                                        <p:tgtEl>
                                          <p:spTgt spid="19"/>
                                        </p:tgtEl>
                                        <p:attrNameLst>
                                          <p:attrName>style.opacity</p:attrName>
                                        </p:attrNameLst>
                                      </p:cBhvr>
                                      <p:to>
                                        <p:strVal val="0.4"/>
                                      </p:to>
                                    </p:set>
                                    <p:animEffect filter="image" prLst="opacity: 0.4">
                                      <p:cBhvr rctx="IE">
                                        <p:cTn id="64" dur="indefinite"/>
                                        <p:tgtEl>
                                          <p:spTgt spid="19"/>
                                        </p:tgtEl>
                                      </p:cBhvr>
                                    </p:animEffect>
                                  </p:childTnLst>
                                </p:cTn>
                              </p:par>
                              <p:par>
                                <p:cTn id="65" presetID="9" presetClass="emph" presetSubtype="0" nodeType="withEffect">
                                  <p:stCondLst>
                                    <p:cond delay="0"/>
                                  </p:stCondLst>
                                  <p:childTnLst>
                                    <p:set>
                                      <p:cBhvr rctx="PPT">
                                        <p:cTn id="66" dur="indefinite"/>
                                        <p:tgtEl>
                                          <p:spTgt spid="25"/>
                                        </p:tgtEl>
                                        <p:attrNameLst>
                                          <p:attrName>style.opacity</p:attrName>
                                        </p:attrNameLst>
                                      </p:cBhvr>
                                      <p:to>
                                        <p:strVal val="0.4"/>
                                      </p:to>
                                    </p:set>
                                    <p:animEffect filter="image" prLst="opacity: 0.4">
                                      <p:cBhvr rctx="IE">
                                        <p:cTn id="67" dur="indefinite"/>
                                        <p:tgtEl>
                                          <p:spTgt spid="25"/>
                                        </p:tgtEl>
                                      </p:cBhvr>
                                    </p:animEffect>
                                  </p:childTnLst>
                                </p:cTn>
                              </p:par>
                              <p:par>
                                <p:cTn id="68" presetID="9" presetClass="emph" presetSubtype="0" nodeType="withEffect">
                                  <p:stCondLst>
                                    <p:cond delay="0"/>
                                  </p:stCondLst>
                                  <p:childTnLst>
                                    <p:set>
                                      <p:cBhvr rctx="PPT">
                                        <p:cTn id="69" dur="indefinite"/>
                                        <p:tgtEl>
                                          <p:spTgt spid="31"/>
                                        </p:tgtEl>
                                        <p:attrNameLst>
                                          <p:attrName>style.opacity</p:attrName>
                                        </p:attrNameLst>
                                      </p:cBhvr>
                                      <p:to>
                                        <p:strVal val="0.4"/>
                                      </p:to>
                                    </p:set>
                                    <p:animEffect filter="image" prLst="opacity: 0.4">
                                      <p:cBhvr rctx="IE">
                                        <p:cTn id="70" dur="indefinite"/>
                                        <p:tgtEl>
                                          <p:spTgt spid="31"/>
                                        </p:tgtEl>
                                      </p:cBhvr>
                                    </p:animEffect>
                                  </p:childTnLst>
                                </p:cTn>
                              </p:par>
                              <p:par>
                                <p:cTn id="71" presetID="9" presetClass="emph" presetSubtype="0" nodeType="withEffect">
                                  <p:stCondLst>
                                    <p:cond delay="0"/>
                                  </p:stCondLst>
                                  <p:childTnLst>
                                    <p:set>
                                      <p:cBhvr rctx="PPT">
                                        <p:cTn id="72" dur="indefinite"/>
                                        <p:tgtEl>
                                          <p:spTgt spid="110"/>
                                        </p:tgtEl>
                                        <p:attrNameLst>
                                          <p:attrName>style.opacity</p:attrName>
                                        </p:attrNameLst>
                                      </p:cBhvr>
                                      <p:to>
                                        <p:strVal val="0.4"/>
                                      </p:to>
                                    </p:set>
                                    <p:animEffect filter="image" prLst="opacity: 0.4">
                                      <p:cBhvr rctx="IE">
                                        <p:cTn id="73" dur="indefinite"/>
                                        <p:tgtEl>
                                          <p:spTgt spid="110"/>
                                        </p:tgtEl>
                                      </p:cBhvr>
                                    </p:animEffect>
                                  </p:childTnLst>
                                </p:cTn>
                              </p:par>
                              <p:par>
                                <p:cTn id="74" presetID="9" presetClass="emph" presetSubtype="0" nodeType="withEffect">
                                  <p:stCondLst>
                                    <p:cond delay="0"/>
                                  </p:stCondLst>
                                  <p:childTnLst>
                                    <p:set>
                                      <p:cBhvr rctx="PPT">
                                        <p:cTn id="75" dur="indefinite"/>
                                        <p:tgtEl>
                                          <p:spTgt spid="112"/>
                                        </p:tgtEl>
                                        <p:attrNameLst>
                                          <p:attrName>style.opacity</p:attrName>
                                        </p:attrNameLst>
                                      </p:cBhvr>
                                      <p:to>
                                        <p:strVal val="0.4"/>
                                      </p:to>
                                    </p:set>
                                    <p:animEffect filter="image" prLst="opacity: 0.4">
                                      <p:cBhvr rctx="IE">
                                        <p:cTn id="76" dur="indefinite"/>
                                        <p:tgtEl>
                                          <p:spTgt spid="112"/>
                                        </p:tgtEl>
                                      </p:cBhvr>
                                    </p:animEffect>
                                  </p:childTnLst>
                                </p:cTn>
                              </p:par>
                              <p:par>
                                <p:cTn id="77" presetID="9" presetClass="emph" presetSubtype="0" nodeType="withEffect">
                                  <p:stCondLst>
                                    <p:cond delay="0"/>
                                  </p:stCondLst>
                                  <p:childTnLst>
                                    <p:set>
                                      <p:cBhvr rctx="PPT">
                                        <p:cTn id="78" dur="indefinite"/>
                                        <p:tgtEl>
                                          <p:spTgt spid="114"/>
                                        </p:tgtEl>
                                        <p:attrNameLst>
                                          <p:attrName>style.opacity</p:attrName>
                                        </p:attrNameLst>
                                      </p:cBhvr>
                                      <p:to>
                                        <p:strVal val="0.4"/>
                                      </p:to>
                                    </p:set>
                                    <p:animEffect filter="image" prLst="opacity: 0.4">
                                      <p:cBhvr rctx="IE">
                                        <p:cTn id="79" dur="indefinite"/>
                                        <p:tgtEl>
                                          <p:spTgt spid="114"/>
                                        </p:tgtEl>
                                      </p:cBhvr>
                                    </p:animEffect>
                                  </p:childTnLst>
                                </p:cTn>
                              </p:par>
                              <p:par>
                                <p:cTn id="80" presetID="9" presetClass="emph" presetSubtype="0" nodeType="withEffect">
                                  <p:stCondLst>
                                    <p:cond delay="0"/>
                                  </p:stCondLst>
                                  <p:childTnLst>
                                    <p:set>
                                      <p:cBhvr rctx="PPT">
                                        <p:cTn id="81" dur="indefinite"/>
                                        <p:tgtEl>
                                          <p:spTgt spid="122"/>
                                        </p:tgtEl>
                                        <p:attrNameLst>
                                          <p:attrName>style.opacity</p:attrName>
                                        </p:attrNameLst>
                                      </p:cBhvr>
                                      <p:to>
                                        <p:strVal val="0.4"/>
                                      </p:to>
                                    </p:set>
                                    <p:animEffect filter="image" prLst="opacity: 0.4">
                                      <p:cBhvr rctx="IE">
                                        <p:cTn id="82" dur="indefinite"/>
                                        <p:tgtEl>
                                          <p:spTgt spid="122"/>
                                        </p:tgtEl>
                                      </p:cBhvr>
                                    </p:animEffect>
                                  </p:childTnLst>
                                </p:cTn>
                              </p:par>
                              <p:par>
                                <p:cTn id="83" presetID="9" presetClass="emph" presetSubtype="0" grpId="0" nodeType="withEffect">
                                  <p:stCondLst>
                                    <p:cond delay="0"/>
                                  </p:stCondLst>
                                  <p:childTnLst>
                                    <p:set>
                                      <p:cBhvr rctx="PPT">
                                        <p:cTn id="84" dur="indefinite"/>
                                        <p:tgtEl>
                                          <p:spTgt spid="611"/>
                                        </p:tgtEl>
                                        <p:attrNameLst>
                                          <p:attrName>style.opacity</p:attrName>
                                        </p:attrNameLst>
                                      </p:cBhvr>
                                      <p:to>
                                        <p:strVal val="0.4"/>
                                      </p:to>
                                    </p:set>
                                    <p:animEffect filter="image" prLst="opacity: 0.4">
                                      <p:cBhvr rctx="IE">
                                        <p:cTn id="85" dur="indefinite"/>
                                        <p:tgtEl>
                                          <p:spTgt spid="611"/>
                                        </p:tgtEl>
                                      </p:cBhvr>
                                    </p:animEffect>
                                  </p:childTnLst>
                                </p:cTn>
                              </p:par>
                              <p:par>
                                <p:cTn id="86" presetID="9" presetClass="emph" presetSubtype="0" nodeType="withEffect">
                                  <p:stCondLst>
                                    <p:cond delay="0"/>
                                  </p:stCondLst>
                                  <p:childTnLst>
                                    <p:set>
                                      <p:cBhvr rctx="PPT">
                                        <p:cTn id="87" dur="indefinite"/>
                                        <p:tgtEl>
                                          <p:spTgt spid="123"/>
                                        </p:tgtEl>
                                        <p:attrNameLst>
                                          <p:attrName>style.opacity</p:attrName>
                                        </p:attrNameLst>
                                      </p:cBhvr>
                                      <p:to>
                                        <p:strVal val="0.4"/>
                                      </p:to>
                                    </p:set>
                                    <p:animEffect filter="image" prLst="opacity: 0.4">
                                      <p:cBhvr rctx="IE">
                                        <p:cTn id="88" dur="indefinite"/>
                                        <p:tgtEl>
                                          <p:spTgt spid="123"/>
                                        </p:tgtEl>
                                      </p:cBhvr>
                                    </p:animEffect>
                                  </p:childTnLst>
                                </p:cTn>
                              </p:par>
                              <p:par>
                                <p:cTn id="89" presetID="9" presetClass="emph" presetSubtype="0" grpId="0" nodeType="withEffect">
                                  <p:stCondLst>
                                    <p:cond delay="0"/>
                                  </p:stCondLst>
                                  <p:childTnLst>
                                    <p:set>
                                      <p:cBhvr rctx="PPT">
                                        <p:cTn id="90" dur="indefinite"/>
                                        <p:tgtEl>
                                          <p:spTgt spid="607"/>
                                        </p:tgtEl>
                                        <p:attrNameLst>
                                          <p:attrName>style.opacity</p:attrName>
                                        </p:attrNameLst>
                                      </p:cBhvr>
                                      <p:to>
                                        <p:strVal val="0.4"/>
                                      </p:to>
                                    </p:set>
                                    <p:animEffect filter="image" prLst="opacity: 0.4">
                                      <p:cBhvr rctx="IE">
                                        <p:cTn id="91" dur="indefinite"/>
                                        <p:tgtEl>
                                          <p:spTgt spid="607"/>
                                        </p:tgtEl>
                                      </p:cBhvr>
                                    </p:animEffect>
                                  </p:childTnLst>
                                </p:cTn>
                              </p:par>
                              <p:par>
                                <p:cTn id="92" presetID="9" presetClass="emph" presetSubtype="0" grpId="0" nodeType="withEffect">
                                  <p:stCondLst>
                                    <p:cond delay="0"/>
                                  </p:stCondLst>
                                  <p:childTnLst>
                                    <p:set>
                                      <p:cBhvr rctx="PPT">
                                        <p:cTn id="93" dur="indefinite"/>
                                        <p:tgtEl>
                                          <p:spTgt spid="603"/>
                                        </p:tgtEl>
                                        <p:attrNameLst>
                                          <p:attrName>style.opacity</p:attrName>
                                        </p:attrNameLst>
                                      </p:cBhvr>
                                      <p:to>
                                        <p:strVal val="0.4"/>
                                      </p:to>
                                    </p:set>
                                    <p:animEffect filter="image" prLst="opacity: 0.4">
                                      <p:cBhvr rctx="IE">
                                        <p:cTn id="94" dur="indefinite"/>
                                        <p:tgtEl>
                                          <p:spTgt spid="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4" grpId="0" animBg="1"/>
      <p:bldP spid="152" grpId="0" animBg="1"/>
      <p:bldP spid="158" grpId="0" animBg="1"/>
      <p:bldP spid="161" grpId="0" animBg="1"/>
      <p:bldP spid="220" grpId="0" animBg="1"/>
      <p:bldP spid="221" grpId="0" animBg="1"/>
      <p:bldP spid="222" grpId="0" animBg="1"/>
      <p:bldP spid="223" grpId="0" animBg="1"/>
      <p:bldP spid="224" grpId="0" animBg="1"/>
      <p:bldP spid="225" grpId="0" animBg="1"/>
      <p:bldP spid="245" grpId="0"/>
      <p:bldP spid="246" grpId="0"/>
      <p:bldP spid="603" grpId="0"/>
      <p:bldP spid="607" grpId="0"/>
      <p:bldP spid="6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ed Rectangle 99"/>
          <p:cNvSpPr/>
          <p:nvPr/>
        </p:nvSpPr>
        <p:spPr>
          <a:xfrm>
            <a:off x="304800" y="762000"/>
            <a:ext cx="8534400" cy="5638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1" name="Rectangle 1"/>
          <p:cNvSpPr txBox="1">
            <a:spLocks noChangeArrowheads="1"/>
          </p:cNvSpPr>
          <p:nvPr/>
        </p:nvSpPr>
        <p:spPr>
          <a:xfrm>
            <a:off x="457200" y="0"/>
            <a:ext cx="8229600" cy="6096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How to build the Common Map?</a:t>
            </a:r>
            <a:endParaRPr kumimoji="1" lang="en-US" sz="3600" kern="0" dirty="0" smtClean="0">
              <a:solidFill>
                <a:srgbClr val="FFFF00"/>
              </a:solidFill>
            </a:endParaRPr>
          </a:p>
        </p:txBody>
      </p:sp>
      <p:sp>
        <p:nvSpPr>
          <p:cNvPr id="109" name="Slide Number Placeholder 108"/>
          <p:cNvSpPr>
            <a:spLocks noGrp="1"/>
          </p:cNvSpPr>
          <p:nvPr>
            <p:ph type="sldNum" sz="quarter" idx="12"/>
          </p:nvPr>
        </p:nvSpPr>
        <p:spPr/>
        <p:txBody>
          <a:bodyPr/>
          <a:lstStyle/>
          <a:p>
            <a:fld id="{81C256F2-8016-4B24-AF78-7FA03D20BBBE}" type="slidenum">
              <a:rPr lang="en-US" smtClean="0">
                <a:solidFill>
                  <a:prstClr val="white">
                    <a:tint val="75000"/>
                  </a:prstClr>
                </a:solidFill>
              </a:rPr>
              <a:pPr/>
              <a:t>25</a:t>
            </a:fld>
            <a:endParaRPr lang="en-US">
              <a:solidFill>
                <a:prstClr val="white">
                  <a:tint val="75000"/>
                </a:prstClr>
              </a:solidFill>
            </a:endParaRPr>
          </a:p>
        </p:txBody>
      </p:sp>
      <p:sp>
        <p:nvSpPr>
          <p:cNvPr id="108" name="AutoShape 14"/>
          <p:cNvSpPr>
            <a:spLocks noChangeShapeType="1"/>
          </p:cNvSpPr>
          <p:nvPr/>
        </p:nvSpPr>
        <p:spPr bwMode="auto">
          <a:xfrm flipV="1">
            <a:off x="3911029" y="3657600"/>
            <a:ext cx="279971" cy="40506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0" name="AutoShape 5"/>
          <p:cNvSpPr>
            <a:spLocks noChangeShapeType="1"/>
          </p:cNvSpPr>
          <p:nvPr/>
        </p:nvSpPr>
        <p:spPr bwMode="auto">
          <a:xfrm flipH="1">
            <a:off x="5921904" y="3505200"/>
            <a:ext cx="174095" cy="42072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2" name="AutoShape 21"/>
          <p:cNvSpPr>
            <a:spLocks noChangeShapeType="1"/>
          </p:cNvSpPr>
          <p:nvPr/>
        </p:nvSpPr>
        <p:spPr bwMode="auto">
          <a:xfrm flipH="1" flipV="1">
            <a:off x="4510561" y="2303127"/>
            <a:ext cx="570849" cy="838388"/>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4" name="AutoShape 9"/>
          <p:cNvSpPr>
            <a:spLocks noChangeShapeType="1"/>
          </p:cNvSpPr>
          <p:nvPr/>
        </p:nvSpPr>
        <p:spPr bwMode="auto">
          <a:xfrm>
            <a:off x="4909295" y="4066258"/>
            <a:ext cx="261040" cy="12234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5" name="AutoShape 8"/>
          <p:cNvSpPr>
            <a:spLocks noChangeShapeType="1"/>
          </p:cNvSpPr>
          <p:nvPr/>
        </p:nvSpPr>
        <p:spPr bwMode="auto">
          <a:xfrm flipV="1">
            <a:off x="5394084" y="3962399"/>
            <a:ext cx="244715" cy="22260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6" name="AutoShape 7"/>
          <p:cNvSpPr>
            <a:spLocks noChangeShapeType="1"/>
          </p:cNvSpPr>
          <p:nvPr/>
        </p:nvSpPr>
        <p:spPr bwMode="auto">
          <a:xfrm flipH="1" flipV="1">
            <a:off x="5081410" y="3404185"/>
            <a:ext cx="189327" cy="60450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8" name="AutoShape 33"/>
          <p:cNvSpPr>
            <a:spLocks noChangeArrowheads="1"/>
          </p:cNvSpPr>
          <p:nvPr/>
        </p:nvSpPr>
        <p:spPr bwMode="auto">
          <a:xfrm>
            <a:off x="3059058" y="3508534"/>
            <a:ext cx="220882" cy="244679"/>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nvGrpSpPr>
          <p:cNvPr id="2" name="Group 103"/>
          <p:cNvGrpSpPr/>
          <p:nvPr/>
        </p:nvGrpSpPr>
        <p:grpSpPr>
          <a:xfrm>
            <a:off x="2364861" y="1766993"/>
            <a:ext cx="5014286" cy="3553275"/>
            <a:chOff x="3657600" y="4197350"/>
            <a:chExt cx="2774950" cy="1567668"/>
          </a:xfrm>
        </p:grpSpPr>
        <p:sp>
          <p:nvSpPr>
            <p:cNvPr id="120" name="AutoShape 32"/>
            <p:cNvSpPr>
              <a:spLocks noChangeArrowheads="1"/>
            </p:cNvSpPr>
            <p:nvPr/>
          </p:nvSpPr>
          <p:spPr bwMode="auto">
            <a:xfrm>
              <a:off x="4613275" y="4919662"/>
              <a:ext cx="144463" cy="114300"/>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1" name="AutoShape 30"/>
            <p:cNvSpPr>
              <a:spLocks noChangeArrowheads="1"/>
            </p:cNvSpPr>
            <p:nvPr/>
          </p:nvSpPr>
          <p:spPr bwMode="auto">
            <a:xfrm>
              <a:off x="5065713" y="4805362"/>
              <a:ext cx="144462" cy="114300"/>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2" name="AutoShape 26"/>
            <p:cNvSpPr>
              <a:spLocks noChangeArrowheads="1"/>
            </p:cNvSpPr>
            <p:nvPr/>
          </p:nvSpPr>
          <p:spPr bwMode="auto">
            <a:xfrm>
              <a:off x="5502275" y="5111750"/>
              <a:ext cx="122238" cy="107950"/>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3" name="AutoShape 11"/>
            <p:cNvSpPr>
              <a:spLocks noChangeShapeType="1"/>
            </p:cNvSpPr>
            <p:nvPr/>
          </p:nvSpPr>
          <p:spPr bwMode="auto">
            <a:xfrm flipV="1">
              <a:off x="4757738" y="4863372"/>
              <a:ext cx="289992" cy="116614"/>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nvGrpSpPr>
            <p:cNvPr id="3" name="Group 102"/>
            <p:cNvGrpSpPr/>
            <p:nvPr/>
          </p:nvGrpSpPr>
          <p:grpSpPr>
            <a:xfrm>
              <a:off x="3657600" y="4197350"/>
              <a:ext cx="2774950" cy="1567668"/>
              <a:chOff x="3657600" y="4197350"/>
              <a:chExt cx="2774950" cy="1567668"/>
            </a:xfrm>
          </p:grpSpPr>
          <p:sp>
            <p:nvSpPr>
              <p:cNvPr id="125" name="AutoShape 20"/>
              <p:cNvSpPr>
                <a:spLocks noChangeShapeType="1"/>
              </p:cNvSpPr>
              <p:nvPr/>
            </p:nvSpPr>
            <p:spPr bwMode="auto">
              <a:xfrm flipH="1" flipV="1">
                <a:off x="4900613" y="4433887"/>
                <a:ext cx="781050" cy="369888"/>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nvGrpSpPr>
              <p:cNvPr id="4" name="Group 101"/>
              <p:cNvGrpSpPr/>
              <p:nvPr/>
            </p:nvGrpSpPr>
            <p:grpSpPr>
              <a:xfrm>
                <a:off x="3657600" y="4197350"/>
                <a:ext cx="2774950" cy="1567668"/>
                <a:chOff x="3657600" y="4197350"/>
                <a:chExt cx="2774950" cy="1567668"/>
              </a:xfrm>
            </p:grpSpPr>
            <p:sp>
              <p:nvSpPr>
                <p:cNvPr id="127" name="AutoShape 35"/>
                <p:cNvSpPr>
                  <a:spLocks noChangeArrowheads="1"/>
                </p:cNvSpPr>
                <p:nvPr/>
              </p:nvSpPr>
              <p:spPr bwMode="auto">
                <a:xfrm>
                  <a:off x="4613275" y="4197350"/>
                  <a:ext cx="547688" cy="193675"/>
                </a:xfrm>
                <a:prstGeom prst="roundRect">
                  <a:avLst>
                    <a:gd name="adj" fmla="val 16667"/>
                  </a:avLst>
                </a:prstGeom>
                <a:solidFill>
                  <a:srgbClr val="FFFFFF"/>
                </a:solidFill>
                <a:ln w="63500" cmpd="thickThin">
                  <a:solidFill>
                    <a:srgbClr val="4BACC6"/>
                  </a:solidFill>
                  <a:round/>
                  <a:headEnd/>
                  <a:tailEnd/>
                </a:ln>
                <a:effectLst/>
              </p:spPr>
              <p:txBody>
                <a:bodyPr vert="horz" wrap="square" lIns="91440" tIns="45720" rIns="91440" bIns="45720" numCol="1" anchor="t" anchorCtr="0" compatLnSpc="1">
                  <a:prstTxWarp prst="textNoShape">
                    <a:avLst/>
                  </a:prstTxWarp>
                </a:bodyPr>
                <a:lstStyle/>
                <a:p>
                  <a:pPr algn="ctr"/>
                  <a:r>
                    <a:rPr lang="en-US" b="1" dirty="0" smtClean="0">
                      <a:solidFill>
                        <a:schemeClr val="bg1"/>
                      </a:solidFill>
                    </a:rPr>
                    <a:t>NOX</a:t>
                  </a:r>
                  <a:endParaRPr lang="en-US" sz="3200" b="1" dirty="0">
                    <a:solidFill>
                      <a:schemeClr val="bg1"/>
                    </a:solidFill>
                  </a:endParaRPr>
                </a:p>
              </p:txBody>
            </p:sp>
            <p:sp>
              <p:nvSpPr>
                <p:cNvPr id="128" name="Oval 34"/>
                <p:cNvSpPr>
                  <a:spLocks noChangeArrowheads="1"/>
                </p:cNvSpPr>
                <p:nvPr/>
              </p:nvSpPr>
              <p:spPr bwMode="auto">
                <a:xfrm>
                  <a:off x="3657600" y="4724400"/>
                  <a:ext cx="2774950" cy="639762"/>
                </a:xfrm>
                <a:prstGeom prst="ellipse">
                  <a:avLst/>
                </a:prstGeom>
                <a:noFill/>
                <a:ln w="9525">
                  <a:solidFill>
                    <a:srgbClr val="7030A0"/>
                  </a:solidFill>
                  <a:prstDash val="dash"/>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9" name="AutoShape 31"/>
                <p:cNvSpPr>
                  <a:spLocks noChangeArrowheads="1"/>
                </p:cNvSpPr>
                <p:nvPr/>
              </p:nvSpPr>
              <p:spPr bwMode="auto">
                <a:xfrm>
                  <a:off x="4368800" y="5149850"/>
                  <a:ext cx="144463" cy="114300"/>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0" name="AutoShape 29"/>
                <p:cNvSpPr>
                  <a:spLocks noChangeArrowheads="1"/>
                </p:cNvSpPr>
                <p:nvPr/>
              </p:nvSpPr>
              <p:spPr bwMode="auto">
                <a:xfrm>
                  <a:off x="5626100" y="4851400"/>
                  <a:ext cx="144463" cy="114300"/>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1" name="AutoShape 28"/>
                <p:cNvSpPr>
                  <a:spLocks noChangeArrowheads="1"/>
                </p:cNvSpPr>
                <p:nvPr/>
              </p:nvSpPr>
              <p:spPr bwMode="auto">
                <a:xfrm>
                  <a:off x="4943475" y="5111750"/>
                  <a:ext cx="122238" cy="107950"/>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2" name="AutoShape 27"/>
                <p:cNvSpPr>
                  <a:spLocks noChangeArrowheads="1"/>
                </p:cNvSpPr>
                <p:nvPr/>
              </p:nvSpPr>
              <p:spPr bwMode="auto">
                <a:xfrm>
                  <a:off x="6017634" y="5065085"/>
                  <a:ext cx="144463" cy="114300"/>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3" name="AutoShape 25"/>
                <p:cNvSpPr>
                  <a:spLocks noChangeArrowheads="1"/>
                </p:cNvSpPr>
                <p:nvPr/>
              </p:nvSpPr>
              <p:spPr bwMode="auto">
                <a:xfrm>
                  <a:off x="5210175" y="5211762"/>
                  <a:ext cx="122238" cy="107950"/>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4" name="AutoShape 24"/>
                <p:cNvSpPr>
                  <a:spLocks noChangeShapeType="1"/>
                </p:cNvSpPr>
                <p:nvPr/>
              </p:nvSpPr>
              <p:spPr bwMode="auto">
                <a:xfrm flipV="1">
                  <a:off x="4110038" y="4433887"/>
                  <a:ext cx="735012" cy="485775"/>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5" name="AutoShape 23"/>
                <p:cNvSpPr>
                  <a:spLocks noChangeShapeType="1"/>
                </p:cNvSpPr>
                <p:nvPr/>
              </p:nvSpPr>
              <p:spPr bwMode="auto">
                <a:xfrm flipV="1">
                  <a:off x="4676775" y="4433887"/>
                  <a:ext cx="168275" cy="485775"/>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6" name="AutoShape 22"/>
                <p:cNvSpPr>
                  <a:spLocks noChangeShapeType="1"/>
                </p:cNvSpPr>
                <p:nvPr/>
              </p:nvSpPr>
              <p:spPr bwMode="auto">
                <a:xfrm flipV="1">
                  <a:off x="4416425" y="4433887"/>
                  <a:ext cx="428625" cy="676275"/>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7" name="AutoShape 19"/>
                <p:cNvSpPr>
                  <a:spLocks noChangeShapeType="1"/>
                </p:cNvSpPr>
                <p:nvPr/>
              </p:nvSpPr>
              <p:spPr bwMode="auto">
                <a:xfrm flipH="1" flipV="1">
                  <a:off x="4900613" y="4433887"/>
                  <a:ext cx="661987" cy="676275"/>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8" name="AutoShape 18"/>
                <p:cNvSpPr>
                  <a:spLocks noChangeShapeType="1"/>
                </p:cNvSpPr>
                <p:nvPr/>
              </p:nvSpPr>
              <p:spPr bwMode="auto">
                <a:xfrm flipH="1" flipV="1">
                  <a:off x="4845050" y="4433887"/>
                  <a:ext cx="174625" cy="676275"/>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1" name="AutoShape 15"/>
                <p:cNvSpPr>
                  <a:spLocks noChangeShapeType="1"/>
                </p:cNvSpPr>
                <p:nvPr/>
              </p:nvSpPr>
              <p:spPr bwMode="auto">
                <a:xfrm flipV="1">
                  <a:off x="4164013" y="4964229"/>
                  <a:ext cx="462019" cy="69733"/>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2" name="AutoShape 13"/>
                <p:cNvSpPr>
                  <a:spLocks noChangeShapeType="1"/>
                </p:cNvSpPr>
                <p:nvPr/>
              </p:nvSpPr>
              <p:spPr bwMode="auto">
                <a:xfrm flipH="1" flipV="1">
                  <a:off x="4164013" y="5073650"/>
                  <a:ext cx="152400" cy="11271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3" name="AutoShape 12"/>
                <p:cNvSpPr>
                  <a:spLocks noChangeShapeType="1"/>
                </p:cNvSpPr>
                <p:nvPr/>
              </p:nvSpPr>
              <p:spPr bwMode="auto">
                <a:xfrm flipV="1">
                  <a:off x="4513263" y="5187950"/>
                  <a:ext cx="387350" cy="2381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4" name="AutoShape 10"/>
                <p:cNvSpPr>
                  <a:spLocks noChangeShapeType="1"/>
                </p:cNvSpPr>
                <p:nvPr/>
              </p:nvSpPr>
              <p:spPr bwMode="auto">
                <a:xfrm>
                  <a:off x="5210175" y="4875212"/>
                  <a:ext cx="427931" cy="2178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5" name="AutoShape 6"/>
                <p:cNvSpPr>
                  <a:spLocks noChangeShapeType="1"/>
                </p:cNvSpPr>
                <p:nvPr/>
              </p:nvSpPr>
              <p:spPr bwMode="auto">
                <a:xfrm>
                  <a:off x="5770563" y="4965700"/>
                  <a:ext cx="244475" cy="14605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6" name="AutoShape 4"/>
                <p:cNvSpPr>
                  <a:spLocks noChangeShapeType="1"/>
                </p:cNvSpPr>
                <p:nvPr/>
              </p:nvSpPr>
              <p:spPr bwMode="auto">
                <a:xfrm>
                  <a:off x="5626100" y="5149850"/>
                  <a:ext cx="390525"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8" name="Text Box 37"/>
                <p:cNvSpPr txBox="1">
                  <a:spLocks noChangeArrowheads="1"/>
                </p:cNvSpPr>
                <p:nvPr/>
              </p:nvSpPr>
              <p:spPr bwMode="auto">
                <a:xfrm>
                  <a:off x="3782637" y="4882803"/>
                  <a:ext cx="609600" cy="215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400" b="1" dirty="0" smtClean="0">
                      <a:solidFill>
                        <a:prstClr val="black"/>
                      </a:solidFill>
                      <a:ea typeface="Calibri" pitchFamily="34" charset="0"/>
                      <a:cs typeface="Times New Roman" pitchFamily="18" charset="0"/>
                    </a:rPr>
                    <a:t>Packet and Circuit Switches</a:t>
                  </a:r>
                </a:p>
                <a:p>
                  <a:pPr fontAlgn="base">
                    <a:spcBef>
                      <a:spcPct val="0"/>
                    </a:spcBef>
                    <a:spcAft>
                      <a:spcPct val="0"/>
                    </a:spcAft>
                  </a:pPr>
                  <a:endParaRPr lang="en-US" sz="3600" dirty="0" smtClean="0">
                    <a:solidFill>
                      <a:prstClr val="black"/>
                    </a:solidFill>
                    <a:latin typeface="Arial" pitchFamily="34" charset="0"/>
                  </a:endParaRPr>
                </a:p>
              </p:txBody>
            </p:sp>
            <p:sp>
              <p:nvSpPr>
                <p:cNvPr id="149" name="TextBox 148"/>
                <p:cNvSpPr txBox="1"/>
                <p:nvPr/>
              </p:nvSpPr>
              <p:spPr>
                <a:xfrm>
                  <a:off x="4291576" y="5588494"/>
                  <a:ext cx="1599550" cy="176524"/>
                </a:xfrm>
                <a:prstGeom prst="rect">
                  <a:avLst/>
                </a:prstGeom>
                <a:noFill/>
              </p:spPr>
              <p:txBody>
                <a:bodyPr wrap="square" rtlCol="0">
                  <a:spAutoFit/>
                </a:bodyPr>
                <a:lstStyle/>
                <a:p>
                  <a:pPr algn="ctr"/>
                  <a:r>
                    <a:rPr lang="en-US" sz="2000" b="1" dirty="0" smtClean="0">
                      <a:solidFill>
                        <a:prstClr val="black"/>
                      </a:solidFill>
                    </a:rPr>
                    <a:t>Converged Network</a:t>
                  </a:r>
                  <a:endParaRPr lang="en-US" sz="2000" b="1" dirty="0">
                    <a:solidFill>
                      <a:prstClr val="black"/>
                    </a:solidFill>
                  </a:endParaRPr>
                </a:p>
              </p:txBody>
            </p:sp>
          </p:grpSp>
        </p:grpSp>
      </p:grpSp>
      <p:sp>
        <p:nvSpPr>
          <p:cNvPr id="155" name="Rounded Rectangle 154"/>
          <p:cNvSpPr/>
          <p:nvPr/>
        </p:nvSpPr>
        <p:spPr>
          <a:xfrm>
            <a:off x="4724400" y="1219200"/>
            <a:ext cx="228600"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500" dirty="0"/>
          </a:p>
        </p:txBody>
      </p:sp>
      <p:grpSp>
        <p:nvGrpSpPr>
          <p:cNvPr id="5" name="Group 225"/>
          <p:cNvGrpSpPr/>
          <p:nvPr/>
        </p:nvGrpSpPr>
        <p:grpSpPr>
          <a:xfrm>
            <a:off x="4038600" y="1295400"/>
            <a:ext cx="1066800" cy="838200"/>
            <a:chOff x="1470005" y="1226899"/>
            <a:chExt cx="6401203" cy="2485516"/>
          </a:xfrm>
        </p:grpSpPr>
        <p:sp>
          <p:nvSpPr>
            <p:cNvPr id="162" name="Rectangle 161"/>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24"/>
            <p:cNvGrpSpPr/>
            <p:nvPr/>
          </p:nvGrpSpPr>
          <p:grpSpPr>
            <a:xfrm>
              <a:off x="1991001" y="2065099"/>
              <a:ext cx="5514762" cy="796928"/>
              <a:chOff x="2936787" y="2479672"/>
              <a:chExt cx="5514762" cy="796928"/>
            </a:xfrm>
          </p:grpSpPr>
          <p:cxnSp>
            <p:nvCxnSpPr>
              <p:cNvPr id="164" name="Straight Connector 163"/>
              <p:cNvCxnSpPr>
                <a:stCxn id="184" idx="4"/>
                <a:endCxn id="183" idx="6"/>
              </p:cNvCxnSpPr>
              <p:nvPr/>
            </p:nvCxnSpPr>
            <p:spPr>
              <a:xfrm rot="5400000">
                <a:off x="5197508" y="2571780"/>
                <a:ext cx="193672" cy="3841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84" idx="4"/>
                <a:endCxn id="187" idx="0"/>
              </p:cNvCxnSpPr>
              <p:nvPr/>
            </p:nvCxnSpPr>
            <p:spPr>
              <a:xfrm rot="16200000" flipH="1">
                <a:off x="5448300" y="2705100"/>
                <a:ext cx="228600" cy="1524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85" idx="4"/>
                <a:endCxn id="179" idx="0"/>
              </p:cNvCxnSpPr>
              <p:nvPr/>
            </p:nvCxnSpPr>
            <p:spPr>
              <a:xfrm rot="5400000">
                <a:off x="6436716" y="2596156"/>
                <a:ext cx="263528" cy="3353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85" idx="4"/>
                <a:endCxn id="188" idx="1"/>
              </p:cNvCxnSpPr>
              <p:nvPr/>
            </p:nvCxnSpPr>
            <p:spPr>
              <a:xfrm rot="16200000" flipH="1">
                <a:off x="6887937" y="2480294"/>
                <a:ext cx="109678" cy="41323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79" idx="7"/>
                <a:endCxn id="188" idx="2"/>
              </p:cNvCxnSpPr>
              <p:nvPr/>
            </p:nvCxnSpPr>
            <p:spPr>
              <a:xfrm rot="5400000" flipH="1" flipV="1">
                <a:off x="6758986" y="2572149"/>
                <a:ext cx="95346" cy="5961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96" idx="6"/>
                <a:endCxn id="197" idx="3"/>
              </p:cNvCxnSpPr>
              <p:nvPr/>
            </p:nvCxnSpPr>
            <p:spPr>
              <a:xfrm>
                <a:off x="5325572" y="3165472"/>
                <a:ext cx="1424665" cy="12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223"/>
              <p:cNvGrpSpPr/>
              <p:nvPr/>
            </p:nvGrpSpPr>
            <p:grpSpPr>
              <a:xfrm>
                <a:off x="2936787" y="2479672"/>
                <a:ext cx="5514762" cy="796928"/>
                <a:chOff x="2936787" y="2479672"/>
                <a:chExt cx="5514762" cy="796928"/>
              </a:xfrm>
            </p:grpSpPr>
            <p:grpSp>
              <p:nvGrpSpPr>
                <p:cNvPr id="8" name="Group 222"/>
                <p:cNvGrpSpPr/>
                <p:nvPr/>
              </p:nvGrpSpPr>
              <p:grpSpPr>
                <a:xfrm>
                  <a:off x="2936787" y="2479672"/>
                  <a:ext cx="5514762" cy="796928"/>
                  <a:chOff x="2936787" y="2479672"/>
                  <a:chExt cx="5514762" cy="796928"/>
                </a:xfrm>
              </p:grpSpPr>
              <p:grpSp>
                <p:nvGrpSpPr>
                  <p:cNvPr id="9" name="Group 154"/>
                  <p:cNvGrpSpPr/>
                  <p:nvPr/>
                </p:nvGrpSpPr>
                <p:grpSpPr>
                  <a:xfrm>
                    <a:off x="2936787" y="2479672"/>
                    <a:ext cx="5514762" cy="762000"/>
                    <a:chOff x="1946187" y="1489072"/>
                    <a:chExt cx="5514762" cy="762000"/>
                  </a:xfrm>
                </p:grpSpPr>
                <p:sp>
                  <p:nvSpPr>
                    <p:cNvPr id="190" name="Oval 189"/>
                    <p:cNvSpPr/>
                    <p:nvPr/>
                  </p:nvSpPr>
                  <p:spPr>
                    <a:xfrm>
                      <a:off x="1946187"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32766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3733800" y="15240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2095043"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4800600" y="17526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6263012"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4030171"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57150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7156149" y="19462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9" name="Straight Connector 198"/>
                    <p:cNvCxnSpPr>
                      <a:stCxn id="193" idx="0"/>
                      <a:endCxn id="190" idx="3"/>
                    </p:cNvCxnSpPr>
                    <p:nvPr/>
                  </p:nvCxnSpPr>
                  <p:spPr>
                    <a:xfrm rot="16200000" flipV="1">
                      <a:off x="1879375" y="1730603"/>
                      <a:ext cx="479518" cy="25661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93" idx="5"/>
                      <a:endCxn id="191" idx="3"/>
                    </p:cNvCxnSpPr>
                    <p:nvPr/>
                  </p:nvCxnSpPr>
                  <p:spPr>
                    <a:xfrm rot="5400000" flipH="1" flipV="1">
                      <a:off x="2817585" y="1725103"/>
                      <a:ext cx="41272" cy="966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192" idx="2"/>
                      <a:endCxn id="190" idx="6"/>
                    </p:cNvCxnSpPr>
                    <p:nvPr/>
                  </p:nvCxnSpPr>
                  <p:spPr>
                    <a:xfrm rot="10800000">
                      <a:off x="2250988" y="1565272"/>
                      <a:ext cx="14828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178" idx="0"/>
                      <a:endCxn id="182" idx="4"/>
                    </p:cNvCxnSpPr>
                    <p:nvPr/>
                  </p:nvCxnSpPr>
                  <p:spPr>
                    <a:xfrm rot="16200000" flipV="1">
                      <a:off x="2952738" y="1680458"/>
                      <a:ext cx="152400" cy="744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96" idx="0"/>
                      <a:endCxn id="192" idx="4"/>
                    </p:cNvCxnSpPr>
                    <p:nvPr/>
                  </p:nvCxnSpPr>
                  <p:spPr>
                    <a:xfrm rot="16200000" flipV="1">
                      <a:off x="3823251" y="1739350"/>
                      <a:ext cx="422272" cy="29637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91" idx="6"/>
                      <a:endCxn id="196" idx="3"/>
                    </p:cNvCxnSpPr>
                    <p:nvPr/>
                  </p:nvCxnSpPr>
                  <p:spPr>
                    <a:xfrm>
                      <a:off x="3581400" y="2133600"/>
                      <a:ext cx="493409" cy="9515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a:stCxn id="196" idx="7"/>
                      <a:endCxn id="194" idx="3"/>
                    </p:cNvCxnSpPr>
                    <p:nvPr/>
                  </p:nvCxnSpPr>
                  <p:spPr>
                    <a:xfrm rot="5400000" flipH="1" flipV="1">
                      <a:off x="4448632" y="1724385"/>
                      <a:ext cx="238308" cy="55490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stCxn id="197" idx="2"/>
                      <a:endCxn id="194" idx="6"/>
                    </p:cNvCxnSpPr>
                    <p:nvPr/>
                  </p:nvCxnSpPr>
                  <p:spPr>
                    <a:xfrm rot="10800000">
                      <a:off x="5105400" y="1828800"/>
                      <a:ext cx="609600" cy="30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92" idx="6"/>
                      <a:endCxn id="195" idx="2"/>
                    </p:cNvCxnSpPr>
                    <p:nvPr/>
                  </p:nvCxnSpPr>
                  <p:spPr>
                    <a:xfrm flipV="1">
                      <a:off x="4038600" y="1565272"/>
                      <a:ext cx="22244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197" idx="6"/>
                      <a:endCxn id="195" idx="4"/>
                    </p:cNvCxnSpPr>
                    <p:nvPr/>
                  </p:nvCxnSpPr>
                  <p:spPr>
                    <a:xfrm flipV="1">
                      <a:off x="6019800" y="1641472"/>
                      <a:ext cx="395612" cy="4921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195" idx="5"/>
                      <a:endCxn id="198" idx="3"/>
                    </p:cNvCxnSpPr>
                    <p:nvPr/>
                  </p:nvCxnSpPr>
                  <p:spPr>
                    <a:xfrm rot="16200000" flipH="1">
                      <a:off x="6633379" y="1508948"/>
                      <a:ext cx="457200" cy="677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stCxn id="197" idx="6"/>
                      <a:endCxn id="198" idx="3"/>
                    </p:cNvCxnSpPr>
                    <p:nvPr/>
                  </p:nvCxnSpPr>
                  <p:spPr>
                    <a:xfrm flipV="1">
                      <a:off x="6019800" y="2076354"/>
                      <a:ext cx="1180985" cy="572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8" name="Oval 177"/>
                  <p:cNvSpPr/>
                  <p:nvPr/>
                </p:nvSpPr>
                <p:spPr>
                  <a:xfrm>
                    <a:off x="3904351"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6248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9367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3657600" y="31242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82992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47974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5334000" y="2514600"/>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6583759"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606276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5486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7104756" y="2708272"/>
                    <a:ext cx="304800" cy="2286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7700180" y="2784472"/>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2" name="Straight Connector 171"/>
                <p:cNvCxnSpPr>
                  <a:stCxn id="180" idx="6"/>
                  <a:endCxn id="178" idx="2"/>
                </p:cNvCxnSpPr>
                <p:nvPr/>
              </p:nvCxnSpPr>
              <p:spPr>
                <a:xfrm>
                  <a:off x="3241587" y="2860672"/>
                  <a:ext cx="6627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80" idx="5"/>
                  <a:endCxn id="181" idx="1"/>
                </p:cNvCxnSpPr>
                <p:nvPr/>
              </p:nvCxnSpPr>
              <p:spPr>
                <a:xfrm rot="16200000" flipH="1">
                  <a:off x="3333611" y="2777892"/>
                  <a:ext cx="231964" cy="5052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181" idx="7"/>
                  <a:endCxn id="178" idx="4"/>
                </p:cNvCxnSpPr>
                <p:nvPr/>
              </p:nvCxnSpPr>
              <p:spPr>
                <a:xfrm rot="5400000" flipH="1" flipV="1">
                  <a:off x="3882434" y="2972201"/>
                  <a:ext cx="209646" cy="13898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78" idx="6"/>
                  <a:endCxn id="183" idx="3"/>
                </p:cNvCxnSpPr>
                <p:nvPr/>
              </p:nvCxnSpPr>
              <p:spPr>
                <a:xfrm>
                  <a:off x="4209151" y="2860672"/>
                  <a:ext cx="632973" cy="5388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191" idx="6"/>
                  <a:endCxn id="183" idx="3"/>
                </p:cNvCxnSpPr>
                <p:nvPr/>
              </p:nvCxnSpPr>
              <p:spPr>
                <a:xfrm flipV="1">
                  <a:off x="4572000" y="2914554"/>
                  <a:ext cx="270125" cy="2096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102" name="Right Brace 101"/>
          <p:cNvSpPr/>
          <p:nvPr/>
        </p:nvSpPr>
        <p:spPr>
          <a:xfrm rot="10800000">
            <a:off x="3200400" y="1828800"/>
            <a:ext cx="304800" cy="1447800"/>
          </a:xfrm>
          <a:prstGeom prst="rightBrace">
            <a:avLst>
              <a:gd name="adj1" fmla="val 4697"/>
              <a:gd name="adj2" fmla="val 494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Text Box 37"/>
          <p:cNvSpPr txBox="1">
            <a:spLocks noChangeArrowheads="1"/>
          </p:cNvSpPr>
          <p:nvPr/>
        </p:nvSpPr>
        <p:spPr bwMode="auto">
          <a:xfrm>
            <a:off x="2438400" y="2057400"/>
            <a:ext cx="1486590" cy="6022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400" b="1" dirty="0" smtClean="0">
                <a:solidFill>
                  <a:prstClr val="black"/>
                </a:solidFill>
                <a:ea typeface="Calibri" pitchFamily="34" charset="0"/>
                <a:cs typeface="Times New Roman" pitchFamily="18" charset="0"/>
              </a:rPr>
              <a:t>Unified </a:t>
            </a:r>
          </a:p>
          <a:p>
            <a:pPr fontAlgn="base">
              <a:spcBef>
                <a:spcPct val="0"/>
              </a:spcBef>
              <a:spcAft>
                <a:spcPct val="0"/>
              </a:spcAft>
            </a:pPr>
            <a:r>
              <a:rPr lang="en-US" sz="1400" b="1" dirty="0" smtClean="0">
                <a:solidFill>
                  <a:prstClr val="black"/>
                </a:solidFill>
                <a:ea typeface="Calibri" pitchFamily="34" charset="0"/>
                <a:cs typeface="Times New Roman" pitchFamily="18" charset="0"/>
              </a:rPr>
              <a:t>Control</a:t>
            </a:r>
          </a:p>
          <a:p>
            <a:pPr fontAlgn="base">
              <a:spcBef>
                <a:spcPct val="0"/>
              </a:spcBef>
              <a:spcAft>
                <a:spcPct val="0"/>
              </a:spcAft>
            </a:pPr>
            <a:r>
              <a:rPr lang="en-US" sz="1400" b="1" dirty="0" smtClean="0">
                <a:solidFill>
                  <a:prstClr val="black"/>
                </a:solidFill>
                <a:cs typeface="Times New Roman" pitchFamily="18" charset="0"/>
              </a:rPr>
              <a:t>Plane</a:t>
            </a:r>
            <a:endParaRPr lang="en-US" sz="3600" b="1" dirty="0" smtClean="0">
              <a:solidFill>
                <a:prstClr val="black"/>
              </a:solidFill>
            </a:endParaRPr>
          </a:p>
        </p:txBody>
      </p:sp>
      <p:sp>
        <p:nvSpPr>
          <p:cNvPr id="104" name="TextBox 103"/>
          <p:cNvSpPr txBox="1"/>
          <p:nvPr/>
        </p:nvSpPr>
        <p:spPr>
          <a:xfrm>
            <a:off x="304800" y="3581400"/>
            <a:ext cx="2133600" cy="646331"/>
          </a:xfrm>
          <a:prstGeom prst="rect">
            <a:avLst/>
          </a:prstGeom>
          <a:noFill/>
        </p:spPr>
        <p:txBody>
          <a:bodyPr wrap="square" rtlCol="0">
            <a:spAutoFit/>
          </a:bodyPr>
          <a:lstStyle/>
          <a:p>
            <a:pPr marL="342900" indent="-342900">
              <a:buAutoNum type="arabicPeriod"/>
            </a:pPr>
            <a:r>
              <a:rPr lang="en-US" b="1" u="sng" dirty="0" smtClean="0">
                <a:solidFill>
                  <a:srgbClr val="FF0000"/>
                </a:solidFill>
              </a:rPr>
              <a:t>Common</a:t>
            </a:r>
            <a:r>
              <a:rPr lang="en-US" b="1" dirty="0" smtClean="0">
                <a:solidFill>
                  <a:srgbClr val="FF0000"/>
                </a:solidFill>
              </a:rPr>
              <a:t> Flow Abstraction</a:t>
            </a:r>
          </a:p>
        </p:txBody>
      </p:sp>
      <p:sp>
        <p:nvSpPr>
          <p:cNvPr id="105" name="TextBox 104"/>
          <p:cNvSpPr txBox="1"/>
          <p:nvPr/>
        </p:nvSpPr>
        <p:spPr>
          <a:xfrm>
            <a:off x="381000" y="1334869"/>
            <a:ext cx="2133600" cy="646331"/>
          </a:xfrm>
          <a:prstGeom prst="rect">
            <a:avLst/>
          </a:prstGeom>
          <a:noFill/>
        </p:spPr>
        <p:txBody>
          <a:bodyPr wrap="square" rtlCol="0">
            <a:spAutoFit/>
          </a:bodyPr>
          <a:lstStyle/>
          <a:p>
            <a:pPr marL="342900" indent="-342900"/>
            <a:r>
              <a:rPr lang="en-US" b="1" dirty="0" smtClean="0">
                <a:solidFill>
                  <a:srgbClr val="FF0000"/>
                </a:solidFill>
              </a:rPr>
              <a:t>2.   </a:t>
            </a:r>
            <a:r>
              <a:rPr lang="en-US" b="1" u="sng" dirty="0" smtClean="0">
                <a:solidFill>
                  <a:srgbClr val="FF0000"/>
                </a:solidFill>
              </a:rPr>
              <a:t>Common</a:t>
            </a:r>
            <a:r>
              <a:rPr lang="en-US" b="1" dirty="0" smtClean="0">
                <a:solidFill>
                  <a:srgbClr val="FF0000"/>
                </a:solidFill>
              </a:rPr>
              <a:t> Map Abstraction</a:t>
            </a:r>
          </a:p>
        </p:txBody>
      </p:sp>
      <p:sp>
        <p:nvSpPr>
          <p:cNvPr id="106" name="Text Box 37"/>
          <p:cNvSpPr txBox="1">
            <a:spLocks noChangeArrowheads="1"/>
          </p:cNvSpPr>
          <p:nvPr/>
        </p:nvSpPr>
        <p:spPr bwMode="auto">
          <a:xfrm>
            <a:off x="2514600" y="762000"/>
            <a:ext cx="1905000" cy="489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400" b="1" dirty="0" smtClean="0">
                <a:solidFill>
                  <a:prstClr val="black"/>
                </a:solidFill>
                <a:ea typeface="Calibri" pitchFamily="34" charset="0"/>
                <a:cs typeface="Times New Roman" pitchFamily="18" charset="0"/>
              </a:rPr>
              <a:t>Application across packet and circuits</a:t>
            </a:r>
            <a:endParaRPr lang="en-US" sz="3600" dirty="0" smtClean="0">
              <a:solidFill>
                <a:prstClr val="black"/>
              </a:solidFill>
              <a:latin typeface="Arial" pitchFamily="34" charset="0"/>
            </a:endParaRPr>
          </a:p>
        </p:txBody>
      </p:sp>
      <p:cxnSp>
        <p:nvCxnSpPr>
          <p:cNvPr id="107" name="Straight Arrow Connector 106"/>
          <p:cNvCxnSpPr/>
          <p:nvPr/>
        </p:nvCxnSpPr>
        <p:spPr>
          <a:xfrm>
            <a:off x="3962400" y="990600"/>
            <a:ext cx="685800" cy="22860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11" name="Text Box 16"/>
          <p:cNvSpPr txBox="1">
            <a:spLocks noChangeArrowheads="1"/>
          </p:cNvSpPr>
          <p:nvPr/>
        </p:nvSpPr>
        <p:spPr bwMode="auto">
          <a:xfrm>
            <a:off x="3048000" y="2895600"/>
            <a:ext cx="3321599" cy="6022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600" b="1" dirty="0" smtClean="0">
                <a:solidFill>
                  <a:srgbClr val="FF0000"/>
                </a:solidFill>
                <a:ea typeface="Calibri" pitchFamily="34" charset="0"/>
                <a:cs typeface="Times New Roman" pitchFamily="18" charset="0"/>
              </a:rPr>
              <a:t>       </a:t>
            </a:r>
            <a:r>
              <a:rPr lang="en-US" sz="1400" b="1" dirty="0" smtClean="0">
                <a:solidFill>
                  <a:schemeClr val="bg1"/>
                </a:solidFill>
                <a:ea typeface="Calibri" pitchFamily="34" charset="0"/>
                <a:cs typeface="Times New Roman" pitchFamily="18" charset="0"/>
              </a:rPr>
              <a:t>Interface: </a:t>
            </a:r>
            <a:r>
              <a:rPr lang="en-US" sz="1400" b="1" dirty="0" err="1" smtClean="0">
                <a:solidFill>
                  <a:schemeClr val="bg1"/>
                </a:solidFill>
                <a:ea typeface="Calibri" pitchFamily="34" charset="0"/>
                <a:cs typeface="Times New Roman" pitchFamily="18" charset="0"/>
              </a:rPr>
              <a:t>OpenFlow</a:t>
            </a:r>
            <a:r>
              <a:rPr lang="en-US" sz="1400" b="1" dirty="0" smtClean="0">
                <a:solidFill>
                  <a:schemeClr val="bg1"/>
                </a:solidFill>
                <a:ea typeface="Calibri" pitchFamily="34" charset="0"/>
                <a:cs typeface="Times New Roman" pitchFamily="18" charset="0"/>
              </a:rPr>
              <a:t> Protocol</a:t>
            </a:r>
            <a:endParaRPr lang="en-US" sz="3600" dirty="0" smtClean="0">
              <a:solidFill>
                <a:schemeClr val="bg1"/>
              </a:solidFill>
              <a:latin typeface="Arial" pitchFamily="34" charset="0"/>
            </a:endParaRPr>
          </a:p>
        </p:txBody>
      </p:sp>
      <p:sp>
        <p:nvSpPr>
          <p:cNvPr id="113" name="AutoShape 22"/>
          <p:cNvSpPr>
            <a:spLocks noChangeArrowheads="1"/>
          </p:cNvSpPr>
          <p:nvPr/>
        </p:nvSpPr>
        <p:spPr bwMode="auto">
          <a:xfrm>
            <a:off x="3733800" y="2514600"/>
            <a:ext cx="1905000" cy="3810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600" b="1" dirty="0" smtClean="0">
                <a:solidFill>
                  <a:prstClr val="black"/>
                </a:solidFill>
              </a:rPr>
              <a:t>SLICING PLANE</a:t>
            </a:r>
            <a:endParaRPr lang="en-US" sz="1600" dirty="0" smtClean="0">
              <a:solidFill>
                <a:prstClr val="white"/>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C256F2-8016-4B24-AF78-7FA03D20BBBE}" type="slidenum">
              <a:rPr lang="en-US" smtClean="0">
                <a:solidFill>
                  <a:prstClr val="white">
                    <a:tint val="75000"/>
                  </a:prstClr>
                </a:solidFill>
              </a:rPr>
              <a:pPr/>
              <a:t>26</a:t>
            </a:fld>
            <a:endParaRPr lang="en-US">
              <a:solidFill>
                <a:prstClr val="white">
                  <a:tint val="75000"/>
                </a:prstClr>
              </a:solidFill>
            </a:endParaRPr>
          </a:p>
        </p:txBody>
      </p:sp>
      <p:grpSp>
        <p:nvGrpSpPr>
          <p:cNvPr id="305" name="Group 304"/>
          <p:cNvGrpSpPr/>
          <p:nvPr/>
        </p:nvGrpSpPr>
        <p:grpSpPr>
          <a:xfrm>
            <a:off x="152400" y="762000"/>
            <a:ext cx="8991600" cy="6063588"/>
            <a:chOff x="152400" y="762000"/>
            <a:chExt cx="8991600" cy="6063588"/>
          </a:xfrm>
        </p:grpSpPr>
        <p:sp>
          <p:nvSpPr>
            <p:cNvPr id="306" name="AutoShape 22"/>
            <p:cNvSpPr>
              <a:spLocks noChangeShapeType="1"/>
            </p:cNvSpPr>
            <p:nvPr/>
          </p:nvSpPr>
          <p:spPr bwMode="auto">
            <a:xfrm flipV="1">
              <a:off x="2510793" y="3010809"/>
              <a:ext cx="1716696" cy="1175554"/>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07" name="AutoShape 21"/>
            <p:cNvSpPr>
              <a:spLocks noChangeShapeType="1"/>
            </p:cNvSpPr>
            <p:nvPr/>
          </p:nvSpPr>
          <p:spPr bwMode="auto">
            <a:xfrm flipV="1">
              <a:off x="3834466" y="3010809"/>
              <a:ext cx="393024" cy="1175554"/>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08" name="AutoShape 20"/>
            <p:cNvSpPr>
              <a:spLocks noChangeShapeType="1"/>
            </p:cNvSpPr>
            <p:nvPr/>
          </p:nvSpPr>
          <p:spPr bwMode="auto">
            <a:xfrm flipV="1">
              <a:off x="3226392" y="3010809"/>
              <a:ext cx="1001099" cy="1636556"/>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09" name="AutoShape 19"/>
            <p:cNvSpPr>
              <a:spLocks noChangeShapeType="1"/>
            </p:cNvSpPr>
            <p:nvPr/>
          </p:nvSpPr>
          <p:spPr bwMode="auto">
            <a:xfrm flipH="1" flipV="1">
              <a:off x="4267200" y="3047998"/>
              <a:ext cx="761999" cy="1066801"/>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10" name="AutoShape 18"/>
            <p:cNvSpPr>
              <a:spLocks noChangeShapeType="1"/>
            </p:cNvSpPr>
            <p:nvPr/>
          </p:nvSpPr>
          <p:spPr bwMode="auto">
            <a:xfrm flipH="1" flipV="1">
              <a:off x="4357263" y="3010808"/>
              <a:ext cx="2119736" cy="1180191"/>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11" name="AutoShape 17"/>
            <p:cNvSpPr>
              <a:spLocks noChangeShapeType="1"/>
            </p:cNvSpPr>
            <p:nvPr/>
          </p:nvSpPr>
          <p:spPr bwMode="auto">
            <a:xfrm flipH="1" flipV="1">
              <a:off x="4357264" y="3010809"/>
              <a:ext cx="1546139" cy="1636556"/>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12" name="AutoShape 16"/>
            <p:cNvSpPr>
              <a:spLocks noChangeShapeType="1"/>
            </p:cNvSpPr>
            <p:nvPr/>
          </p:nvSpPr>
          <p:spPr bwMode="auto">
            <a:xfrm flipH="1" flipV="1">
              <a:off x="4227490" y="3010809"/>
              <a:ext cx="407854" cy="1636556"/>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13" name="Text Box 14"/>
            <p:cNvSpPr txBox="1">
              <a:spLocks noChangeArrowheads="1"/>
            </p:cNvSpPr>
            <p:nvPr/>
          </p:nvSpPr>
          <p:spPr bwMode="auto">
            <a:xfrm>
              <a:off x="2895600" y="3429000"/>
              <a:ext cx="3181268" cy="522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600" b="1" dirty="0" smtClean="0">
                  <a:solidFill>
                    <a:srgbClr val="FF0000"/>
                  </a:solidFill>
                  <a:latin typeface="Arial" pitchFamily="34" charset="0"/>
                  <a:ea typeface="Calibri" pitchFamily="34" charset="0"/>
                  <a:cs typeface="Arial" pitchFamily="34" charset="0"/>
                </a:rPr>
                <a:t>OpenFlow Protocol</a:t>
              </a:r>
              <a:endParaRPr lang="en-US" sz="3600" dirty="0" smtClean="0">
                <a:solidFill>
                  <a:prstClr val="white"/>
                </a:solidFill>
                <a:latin typeface="Arial" pitchFamily="34" charset="0"/>
                <a:cs typeface="Arial" pitchFamily="34" charset="0"/>
              </a:endParaRPr>
            </a:p>
          </p:txBody>
        </p:sp>
        <p:grpSp>
          <p:nvGrpSpPr>
            <p:cNvPr id="314" name="Group 67"/>
            <p:cNvGrpSpPr/>
            <p:nvPr/>
          </p:nvGrpSpPr>
          <p:grpSpPr>
            <a:xfrm>
              <a:off x="838200" y="3886200"/>
              <a:ext cx="7239000" cy="2590800"/>
              <a:chOff x="1447800" y="3733800"/>
              <a:chExt cx="6481184" cy="1548195"/>
            </a:xfrm>
          </p:grpSpPr>
          <p:grpSp>
            <p:nvGrpSpPr>
              <p:cNvPr id="433" name="Group 65"/>
              <p:cNvGrpSpPr/>
              <p:nvPr/>
            </p:nvGrpSpPr>
            <p:grpSpPr>
              <a:xfrm>
                <a:off x="1447800" y="3733800"/>
                <a:ext cx="6481184" cy="1548195"/>
                <a:chOff x="1454077" y="3713838"/>
                <a:chExt cx="6481184" cy="1548195"/>
              </a:xfrm>
            </p:grpSpPr>
            <p:sp>
              <p:nvSpPr>
                <p:cNvPr id="435" name="Oval 32"/>
                <p:cNvSpPr>
                  <a:spLocks noChangeArrowheads="1"/>
                </p:cNvSpPr>
                <p:nvPr/>
              </p:nvSpPr>
              <p:spPr bwMode="auto">
                <a:xfrm>
                  <a:off x="1454077" y="3713838"/>
                  <a:ext cx="6481184" cy="1548195"/>
                </a:xfrm>
                <a:prstGeom prst="ellipse">
                  <a:avLst/>
                </a:prstGeom>
                <a:noFill/>
                <a:ln w="9525">
                  <a:solidFill>
                    <a:schemeClr val="accent6">
                      <a:lumMod val="20000"/>
                      <a:lumOff val="80000"/>
                    </a:schemeClr>
                  </a:solidFill>
                  <a:prstDash val="dash"/>
                  <a:round/>
                  <a:headEnd/>
                  <a:tailEnd/>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36" name="AutoShape 31"/>
                <p:cNvSpPr>
                  <a:spLocks noChangeArrowheads="1"/>
                </p:cNvSpPr>
                <p:nvPr/>
              </p:nvSpPr>
              <p:spPr bwMode="auto">
                <a:xfrm>
                  <a:off x="2205519" y="4288367"/>
                  <a:ext cx="431341" cy="292100"/>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pPr algn="ctr"/>
                  <a:r>
                    <a:rPr lang="en-US" sz="1200" b="1" dirty="0" smtClean="0">
                      <a:solidFill>
                        <a:prstClr val="black"/>
                      </a:solidFill>
                      <a:latin typeface="Arial" pitchFamily="34" charset="0"/>
                      <a:cs typeface="Arial" pitchFamily="34" charset="0"/>
                    </a:rPr>
                    <a:t>CK</a:t>
                  </a:r>
                  <a:endParaRPr lang="en-US" sz="1600" b="1" dirty="0">
                    <a:solidFill>
                      <a:prstClr val="black"/>
                    </a:solidFill>
                    <a:latin typeface="Arial" pitchFamily="34" charset="0"/>
                    <a:cs typeface="Arial" pitchFamily="34" charset="0"/>
                  </a:endParaRPr>
                </a:p>
              </p:txBody>
            </p:sp>
            <p:sp>
              <p:nvSpPr>
                <p:cNvPr id="437" name="AutoShape 28"/>
                <p:cNvSpPr>
                  <a:spLocks noChangeArrowheads="1"/>
                </p:cNvSpPr>
                <p:nvPr/>
              </p:nvSpPr>
              <p:spPr bwMode="auto">
                <a:xfrm>
                  <a:off x="4647704" y="3909761"/>
                  <a:ext cx="432573" cy="281238"/>
                </a:xfrm>
                <a:prstGeom prst="roundRect">
                  <a:avLst>
                    <a:gd name="adj" fmla="val 16667"/>
                  </a:avLst>
                </a:prstGeom>
                <a:solidFill>
                  <a:srgbClr val="FFFFFF"/>
                </a:solidFill>
                <a:ln w="63500" cmpd="thickThin">
                  <a:solidFill>
                    <a:srgbClr val="000000"/>
                  </a:solidFill>
                  <a:round/>
                  <a:headEnd/>
                  <a:tailEnd/>
                </a:ln>
                <a:effectLst/>
              </p:spPr>
              <p:txBody>
                <a:bodyPr vert="horz" wrap="square" lIns="91440" tIns="45720" rIns="91440" bIns="45720" numCol="1" anchor="t" anchorCtr="0" compatLnSpc="1">
                  <a:prstTxWarp prst="textNoShape">
                    <a:avLst/>
                  </a:prstTxWarp>
                </a:bodyPr>
                <a:lstStyle/>
                <a:p>
                  <a:pPr algn="ctr"/>
                  <a:r>
                    <a:rPr lang="en-US" sz="1200" b="1" dirty="0" smtClean="0">
                      <a:solidFill>
                        <a:prstClr val="black"/>
                      </a:solidFill>
                      <a:latin typeface="Arial" pitchFamily="34" charset="0"/>
                      <a:cs typeface="Arial" pitchFamily="34" charset="0"/>
                    </a:rPr>
                    <a:t>CK</a:t>
                  </a:r>
                  <a:endParaRPr lang="en-US" sz="1200" b="1" dirty="0">
                    <a:solidFill>
                      <a:prstClr val="black"/>
                    </a:solidFill>
                    <a:latin typeface="Arial" pitchFamily="34" charset="0"/>
                    <a:cs typeface="Arial" pitchFamily="34" charset="0"/>
                  </a:endParaRPr>
                </a:p>
              </p:txBody>
            </p:sp>
            <p:sp>
              <p:nvSpPr>
                <p:cNvPr id="438" name="AutoShape 13"/>
                <p:cNvSpPr>
                  <a:spLocks noChangeShapeType="1"/>
                </p:cNvSpPr>
                <p:nvPr/>
              </p:nvSpPr>
              <p:spPr bwMode="auto">
                <a:xfrm flipV="1">
                  <a:off x="2636857" y="4323438"/>
                  <a:ext cx="1103220" cy="139526"/>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39" name="AutoShape 12"/>
                <p:cNvSpPr>
                  <a:spLocks noChangeShapeType="1"/>
                </p:cNvSpPr>
                <p:nvPr/>
              </p:nvSpPr>
              <p:spPr bwMode="auto">
                <a:xfrm flipV="1">
                  <a:off x="3452568" y="4475837"/>
                  <a:ext cx="363710" cy="413555"/>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40" name="AutoShape 11"/>
                <p:cNvSpPr>
                  <a:spLocks noChangeShapeType="1"/>
                </p:cNvSpPr>
                <p:nvPr/>
              </p:nvSpPr>
              <p:spPr bwMode="auto">
                <a:xfrm flipH="1" flipV="1">
                  <a:off x="2636857" y="4559008"/>
                  <a:ext cx="355946" cy="27275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41" name="AutoShape 10"/>
                <p:cNvSpPr>
                  <a:spLocks noChangeShapeType="1"/>
                </p:cNvSpPr>
                <p:nvPr/>
              </p:nvSpPr>
              <p:spPr bwMode="auto">
                <a:xfrm flipV="1">
                  <a:off x="3452567" y="4835608"/>
                  <a:ext cx="904696" cy="57624"/>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42" name="AutoShape 9"/>
                <p:cNvSpPr>
                  <a:spLocks noChangeShapeType="1"/>
                </p:cNvSpPr>
                <p:nvPr/>
              </p:nvSpPr>
              <p:spPr bwMode="auto">
                <a:xfrm flipV="1">
                  <a:off x="4023564" y="4078796"/>
                  <a:ext cx="611781" cy="253551"/>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43" name="AutoShape 8"/>
                <p:cNvSpPr>
                  <a:spLocks noChangeShapeType="1"/>
                </p:cNvSpPr>
                <p:nvPr/>
              </p:nvSpPr>
              <p:spPr bwMode="auto">
                <a:xfrm>
                  <a:off x="5080277" y="4078796"/>
                  <a:ext cx="1022000" cy="92242"/>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44" name="AutoShape 7"/>
                <p:cNvSpPr>
                  <a:spLocks noChangeShapeType="1"/>
                </p:cNvSpPr>
                <p:nvPr/>
              </p:nvSpPr>
              <p:spPr bwMode="auto">
                <a:xfrm>
                  <a:off x="4742872" y="4893232"/>
                  <a:ext cx="337405" cy="130617"/>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45" name="AutoShape 6"/>
                <p:cNvSpPr>
                  <a:spLocks noChangeShapeType="1"/>
                </p:cNvSpPr>
                <p:nvPr/>
              </p:nvSpPr>
              <p:spPr bwMode="auto">
                <a:xfrm flipV="1">
                  <a:off x="5369483" y="4856837"/>
                  <a:ext cx="427994" cy="163171"/>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46" name="AutoShape 5"/>
                <p:cNvSpPr>
                  <a:spLocks noChangeShapeType="1"/>
                </p:cNvSpPr>
                <p:nvPr/>
              </p:nvSpPr>
              <p:spPr bwMode="auto">
                <a:xfrm flipH="1" flipV="1">
                  <a:off x="4965337" y="4186363"/>
                  <a:ext cx="244713" cy="645402"/>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47" name="AutoShape 4"/>
                <p:cNvSpPr>
                  <a:spLocks noChangeShapeType="1"/>
                </p:cNvSpPr>
                <p:nvPr/>
              </p:nvSpPr>
              <p:spPr bwMode="auto">
                <a:xfrm>
                  <a:off x="6389122" y="4297772"/>
                  <a:ext cx="570997" cy="353435"/>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48" name="AutoShape 3"/>
                <p:cNvSpPr>
                  <a:spLocks noChangeShapeType="1"/>
                </p:cNvSpPr>
                <p:nvPr/>
              </p:nvSpPr>
              <p:spPr bwMode="auto">
                <a:xfrm flipH="1">
                  <a:off x="6051713" y="4374606"/>
                  <a:ext cx="159435" cy="368801"/>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49" name="AutoShape 2"/>
                <p:cNvSpPr>
                  <a:spLocks noChangeShapeType="1"/>
                </p:cNvSpPr>
                <p:nvPr/>
              </p:nvSpPr>
              <p:spPr bwMode="auto">
                <a:xfrm>
                  <a:off x="6051713" y="4743408"/>
                  <a:ext cx="912112" cy="0"/>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50" name="AutoShape 30"/>
                <p:cNvSpPr>
                  <a:spLocks noChangeArrowheads="1"/>
                </p:cNvSpPr>
                <p:nvPr/>
              </p:nvSpPr>
              <p:spPr bwMode="auto">
                <a:xfrm>
                  <a:off x="3686156" y="4190998"/>
                  <a:ext cx="434921" cy="284839"/>
                </a:xfrm>
                <a:prstGeom prst="roundRect">
                  <a:avLst>
                    <a:gd name="adj" fmla="val 16667"/>
                  </a:avLst>
                </a:prstGeom>
                <a:solidFill>
                  <a:srgbClr val="FFFFFF"/>
                </a:solidFill>
                <a:ln w="63500" cmpd="thickThin">
                  <a:solidFill>
                    <a:srgbClr val="8064A2"/>
                  </a:solidFill>
                  <a:round/>
                  <a:headEnd/>
                  <a:tailEnd/>
                </a:ln>
                <a:effectLst/>
              </p:spPr>
              <p:txBody>
                <a:bodyPr vert="horz" wrap="square" lIns="91440" tIns="45720" rIns="91440" bIns="45720" numCol="1" anchor="t" anchorCtr="0" compatLnSpc="1">
                  <a:prstTxWarp prst="textNoShape">
                    <a:avLst/>
                  </a:prstTxWarp>
                </a:bodyPr>
                <a:lstStyle/>
                <a:p>
                  <a:r>
                    <a:rPr lang="en-US" sz="1200" b="1" dirty="0" smtClean="0">
                      <a:solidFill>
                        <a:prstClr val="black"/>
                      </a:solidFill>
                      <a:latin typeface="Arial" pitchFamily="34" charset="0"/>
                      <a:cs typeface="Arial" pitchFamily="34" charset="0"/>
                    </a:rPr>
                    <a:t>CK</a:t>
                  </a:r>
                  <a:endParaRPr lang="en-US" b="1" dirty="0">
                    <a:solidFill>
                      <a:prstClr val="black"/>
                    </a:solidFill>
                    <a:latin typeface="Arial" pitchFamily="34" charset="0"/>
                    <a:cs typeface="Arial" pitchFamily="34" charset="0"/>
                  </a:endParaRPr>
                </a:p>
              </p:txBody>
            </p:sp>
            <p:sp>
              <p:nvSpPr>
                <p:cNvPr id="451" name="AutoShape 23"/>
                <p:cNvSpPr>
                  <a:spLocks noChangeArrowheads="1"/>
                </p:cNvSpPr>
                <p:nvPr/>
              </p:nvSpPr>
              <p:spPr bwMode="auto">
                <a:xfrm>
                  <a:off x="5080277" y="4872567"/>
                  <a:ext cx="412799" cy="281900"/>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pPr algn="ctr"/>
                  <a:r>
                    <a:rPr lang="en-US" sz="1200" b="1" dirty="0" smtClean="0">
                      <a:solidFill>
                        <a:prstClr val="black"/>
                      </a:solidFill>
                      <a:latin typeface="Arial" pitchFamily="34" charset="0"/>
                      <a:cs typeface="Arial" pitchFamily="34" charset="0"/>
                    </a:rPr>
                    <a:t>P</a:t>
                  </a:r>
                  <a:endParaRPr lang="en-US" sz="1200" b="1" dirty="0">
                    <a:solidFill>
                      <a:prstClr val="black"/>
                    </a:solidFill>
                    <a:latin typeface="Arial" pitchFamily="34" charset="0"/>
                    <a:cs typeface="Arial" pitchFamily="34" charset="0"/>
                  </a:endParaRPr>
                </a:p>
              </p:txBody>
            </p:sp>
            <p:sp>
              <p:nvSpPr>
                <p:cNvPr id="452" name="AutoShape 29"/>
                <p:cNvSpPr>
                  <a:spLocks noChangeArrowheads="1"/>
                </p:cNvSpPr>
                <p:nvPr/>
              </p:nvSpPr>
              <p:spPr bwMode="auto">
                <a:xfrm>
                  <a:off x="2956962" y="4775199"/>
                  <a:ext cx="495606" cy="244808"/>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pPr algn="ctr"/>
                  <a:r>
                    <a:rPr lang="en-US" sz="1200" b="1" dirty="0" smtClean="0">
                      <a:solidFill>
                        <a:prstClr val="black"/>
                      </a:solidFill>
                      <a:latin typeface="Arial" pitchFamily="34" charset="0"/>
                      <a:cs typeface="Arial" pitchFamily="34" charset="0"/>
                    </a:rPr>
                    <a:t>P</a:t>
                  </a:r>
                  <a:endParaRPr lang="en-US" sz="1200" b="1" dirty="0">
                    <a:solidFill>
                      <a:prstClr val="black"/>
                    </a:solidFill>
                    <a:latin typeface="Arial" pitchFamily="34" charset="0"/>
                    <a:cs typeface="Arial" pitchFamily="34" charset="0"/>
                  </a:endParaRPr>
                </a:p>
              </p:txBody>
            </p:sp>
            <p:sp>
              <p:nvSpPr>
                <p:cNvPr id="453" name="AutoShape 26"/>
                <p:cNvSpPr>
                  <a:spLocks noChangeArrowheads="1"/>
                </p:cNvSpPr>
                <p:nvPr/>
              </p:nvSpPr>
              <p:spPr bwMode="auto">
                <a:xfrm>
                  <a:off x="4365915" y="4677832"/>
                  <a:ext cx="440962" cy="255205"/>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r>
                    <a:rPr lang="en-US" sz="1200" b="1" dirty="0" smtClean="0">
                      <a:solidFill>
                        <a:prstClr val="black"/>
                      </a:solidFill>
                      <a:latin typeface="Arial" pitchFamily="34" charset="0"/>
                      <a:cs typeface="Arial" pitchFamily="34" charset="0"/>
                    </a:rPr>
                    <a:t>CK</a:t>
                  </a:r>
                  <a:endParaRPr lang="en-US" sz="1200" b="1" dirty="0">
                    <a:solidFill>
                      <a:prstClr val="black"/>
                    </a:solidFill>
                    <a:latin typeface="Arial" pitchFamily="34" charset="0"/>
                    <a:cs typeface="Arial" pitchFamily="34" charset="0"/>
                  </a:endParaRPr>
                </a:p>
              </p:txBody>
            </p:sp>
            <p:sp>
              <p:nvSpPr>
                <p:cNvPr id="454" name="AutoShape 27"/>
                <p:cNvSpPr>
                  <a:spLocks noChangeArrowheads="1"/>
                </p:cNvSpPr>
                <p:nvPr/>
              </p:nvSpPr>
              <p:spPr bwMode="auto">
                <a:xfrm>
                  <a:off x="6051713" y="3996267"/>
                  <a:ext cx="474595" cy="301506"/>
                </a:xfrm>
                <a:prstGeom prst="roundRect">
                  <a:avLst>
                    <a:gd name="adj" fmla="val 16667"/>
                  </a:avLst>
                </a:prstGeom>
                <a:solidFill>
                  <a:srgbClr val="FFFFFF"/>
                </a:solidFill>
                <a:ln w="63500" cmpd="thickThin">
                  <a:solidFill>
                    <a:schemeClr val="accent1"/>
                  </a:solidFill>
                  <a:round/>
                  <a:headEnd/>
                  <a:tailEnd/>
                </a:ln>
                <a:effectLst/>
              </p:spPr>
              <p:txBody>
                <a:bodyPr vert="horz" wrap="square" lIns="91440" tIns="45720" rIns="91440" bIns="45720" numCol="1" anchor="t" anchorCtr="0" compatLnSpc="1">
                  <a:prstTxWarp prst="textNoShape">
                    <a:avLst/>
                  </a:prstTxWarp>
                </a:bodyPr>
                <a:lstStyle/>
                <a:p>
                  <a:pPr algn="ctr"/>
                  <a:r>
                    <a:rPr lang="en-US" sz="1200" b="1" dirty="0" smtClean="0">
                      <a:solidFill>
                        <a:prstClr val="black"/>
                      </a:solidFill>
                      <a:latin typeface="Arial" pitchFamily="34" charset="0"/>
                      <a:cs typeface="Arial" pitchFamily="34" charset="0"/>
                    </a:rPr>
                    <a:t>P</a:t>
                  </a:r>
                  <a:endParaRPr lang="en-US" sz="1200" b="1" dirty="0">
                    <a:solidFill>
                      <a:prstClr val="black"/>
                    </a:solidFill>
                    <a:latin typeface="Arial" pitchFamily="34" charset="0"/>
                    <a:cs typeface="Arial" pitchFamily="34" charset="0"/>
                  </a:endParaRPr>
                </a:p>
              </p:txBody>
            </p:sp>
            <p:sp>
              <p:nvSpPr>
                <p:cNvPr id="455" name="AutoShape 24"/>
                <p:cNvSpPr>
                  <a:spLocks noChangeArrowheads="1"/>
                </p:cNvSpPr>
                <p:nvPr/>
              </p:nvSpPr>
              <p:spPr bwMode="auto">
                <a:xfrm>
                  <a:off x="5797477" y="4651207"/>
                  <a:ext cx="447040" cy="281831"/>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pPr algn="ctr"/>
                  <a:r>
                    <a:rPr lang="en-US" sz="1200" b="1" dirty="0" smtClean="0">
                      <a:solidFill>
                        <a:prstClr val="black"/>
                      </a:solidFill>
                      <a:latin typeface="Arial" pitchFamily="34" charset="0"/>
                      <a:cs typeface="Arial" pitchFamily="34" charset="0"/>
                    </a:rPr>
                    <a:t>CK</a:t>
                  </a:r>
                  <a:endParaRPr lang="en-US" sz="1200" b="1" dirty="0">
                    <a:solidFill>
                      <a:prstClr val="black"/>
                    </a:solidFill>
                    <a:latin typeface="Arial" pitchFamily="34" charset="0"/>
                    <a:cs typeface="Arial" pitchFamily="34" charset="0"/>
                  </a:endParaRPr>
                </a:p>
              </p:txBody>
            </p:sp>
          </p:grpSp>
          <p:sp>
            <p:nvSpPr>
              <p:cNvPr id="434" name="AutoShape 27"/>
              <p:cNvSpPr>
                <a:spLocks noChangeArrowheads="1"/>
              </p:cNvSpPr>
              <p:nvPr/>
            </p:nvSpPr>
            <p:spPr bwMode="auto">
              <a:xfrm>
                <a:off x="6858000" y="4572000"/>
                <a:ext cx="474595" cy="301506"/>
              </a:xfrm>
              <a:prstGeom prst="roundRect">
                <a:avLst>
                  <a:gd name="adj" fmla="val 16667"/>
                </a:avLst>
              </a:prstGeom>
              <a:solidFill>
                <a:srgbClr val="FFFFFF"/>
              </a:solidFill>
              <a:ln w="63500" cmpd="thickThin">
                <a:solidFill>
                  <a:schemeClr val="accent1"/>
                </a:solidFill>
                <a:round/>
                <a:headEnd/>
                <a:tailEnd/>
              </a:ln>
              <a:effectLst/>
            </p:spPr>
            <p:txBody>
              <a:bodyPr vert="horz" wrap="square" lIns="91440" tIns="45720" rIns="91440" bIns="45720" numCol="1" anchor="t" anchorCtr="0" compatLnSpc="1">
                <a:prstTxWarp prst="textNoShape">
                  <a:avLst/>
                </a:prstTxWarp>
              </a:bodyPr>
              <a:lstStyle/>
              <a:p>
                <a:pPr algn="ctr"/>
                <a:r>
                  <a:rPr lang="en-US" sz="1200" b="1" dirty="0" smtClean="0">
                    <a:solidFill>
                      <a:prstClr val="black"/>
                    </a:solidFill>
                    <a:latin typeface="Arial" pitchFamily="34" charset="0"/>
                    <a:cs typeface="Arial" pitchFamily="34" charset="0"/>
                  </a:rPr>
                  <a:t>P</a:t>
                </a:r>
                <a:endParaRPr lang="en-US" sz="1200" b="1" dirty="0">
                  <a:solidFill>
                    <a:prstClr val="black"/>
                  </a:solidFill>
                  <a:latin typeface="Arial" pitchFamily="34" charset="0"/>
                  <a:cs typeface="Arial" pitchFamily="34" charset="0"/>
                </a:endParaRPr>
              </a:p>
            </p:txBody>
          </p:sp>
        </p:grpSp>
        <p:grpSp>
          <p:nvGrpSpPr>
            <p:cNvPr id="315" name="Group 60"/>
            <p:cNvGrpSpPr/>
            <p:nvPr/>
          </p:nvGrpSpPr>
          <p:grpSpPr>
            <a:xfrm rot="21074200">
              <a:off x="1094717" y="3597917"/>
              <a:ext cx="7086600" cy="1680752"/>
              <a:chOff x="1066800" y="3810000"/>
              <a:chExt cx="7086600" cy="1371600"/>
            </a:xfrm>
            <a:solidFill>
              <a:schemeClr val="accent5">
                <a:lumMod val="60000"/>
                <a:lumOff val="40000"/>
              </a:schemeClr>
            </a:solidFill>
            <a:scene3d>
              <a:camera prst="isometricOffAxis2Top"/>
              <a:lightRig rig="threePt" dir="t"/>
            </a:scene3d>
          </p:grpSpPr>
          <p:sp>
            <p:nvSpPr>
              <p:cNvPr id="402" name="Rounded Rectangle 401"/>
              <p:cNvSpPr/>
              <p:nvPr/>
            </p:nvSpPr>
            <p:spPr>
              <a:xfrm>
                <a:off x="1066800" y="3810000"/>
                <a:ext cx="7086600" cy="1371600"/>
              </a:xfrm>
              <a:prstGeom prst="roundRect">
                <a:avLst/>
              </a:prstGeom>
              <a:grpFill/>
              <a:ln>
                <a:solidFill>
                  <a:schemeClr val="accent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403" name="AutoShape 31"/>
              <p:cNvSpPr>
                <a:spLocks noChangeArrowheads="1"/>
              </p:cNvSpPr>
              <p:nvPr/>
            </p:nvSpPr>
            <p:spPr bwMode="auto">
              <a:xfrm>
                <a:off x="2205519" y="4288367"/>
                <a:ext cx="431341" cy="292100"/>
              </a:xfrm>
              <a:prstGeom prst="roundRect">
                <a:avLst>
                  <a:gd name="adj" fmla="val 16667"/>
                </a:avLst>
              </a:prstGeom>
              <a:grpFill/>
              <a:ln w="63500" cmpd="thickThin">
                <a:solidFill>
                  <a:schemeClr val="accent1">
                    <a:lumMod val="50000"/>
                  </a:schemeClr>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04" name="AutoShape 30"/>
              <p:cNvSpPr>
                <a:spLocks noChangeArrowheads="1"/>
              </p:cNvSpPr>
              <p:nvPr/>
            </p:nvSpPr>
            <p:spPr bwMode="auto">
              <a:xfrm>
                <a:off x="3686156" y="4190999"/>
                <a:ext cx="397967" cy="271964"/>
              </a:xfrm>
              <a:prstGeom prst="roundRect">
                <a:avLst>
                  <a:gd name="adj" fmla="val 16667"/>
                </a:avLst>
              </a:prstGeom>
              <a:grpFill/>
              <a:ln w="63500" cmpd="thickThin">
                <a:solidFill>
                  <a:schemeClr val="accent1">
                    <a:lumMod val="50000"/>
                  </a:schemeClr>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05" name="AutoShape 29"/>
              <p:cNvSpPr>
                <a:spLocks noChangeArrowheads="1"/>
              </p:cNvSpPr>
              <p:nvPr/>
            </p:nvSpPr>
            <p:spPr bwMode="auto">
              <a:xfrm>
                <a:off x="2956962" y="4775199"/>
                <a:ext cx="495606" cy="244808"/>
              </a:xfrm>
              <a:prstGeom prst="roundRect">
                <a:avLst>
                  <a:gd name="adj" fmla="val 16667"/>
                </a:avLst>
              </a:prstGeom>
              <a:grpFill/>
              <a:ln w="63500" cmpd="thickThin">
                <a:solidFill>
                  <a:schemeClr val="accent1">
                    <a:lumMod val="50000"/>
                  </a:schemeClr>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06" name="AutoShape 28"/>
              <p:cNvSpPr>
                <a:spLocks noChangeArrowheads="1"/>
              </p:cNvSpPr>
              <p:nvPr/>
            </p:nvSpPr>
            <p:spPr bwMode="auto">
              <a:xfrm>
                <a:off x="4647704" y="3909761"/>
                <a:ext cx="432573" cy="281238"/>
              </a:xfrm>
              <a:prstGeom prst="roundRect">
                <a:avLst>
                  <a:gd name="adj" fmla="val 16667"/>
                </a:avLst>
              </a:prstGeom>
              <a:grpFill/>
              <a:ln w="63500" cmpd="thickThin">
                <a:solidFill>
                  <a:schemeClr val="accent1">
                    <a:lumMod val="50000"/>
                  </a:schemeClr>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07" name="AutoShape 27"/>
              <p:cNvSpPr>
                <a:spLocks noChangeArrowheads="1"/>
              </p:cNvSpPr>
              <p:nvPr/>
            </p:nvSpPr>
            <p:spPr bwMode="auto">
              <a:xfrm>
                <a:off x="6051713" y="3996267"/>
                <a:ext cx="474595" cy="301506"/>
              </a:xfrm>
              <a:prstGeom prst="roundRect">
                <a:avLst>
                  <a:gd name="adj" fmla="val 16667"/>
                </a:avLst>
              </a:prstGeom>
              <a:grpFill/>
              <a:ln w="63500" cmpd="thickThin">
                <a:solidFill>
                  <a:schemeClr val="accent1">
                    <a:lumMod val="50000"/>
                  </a:schemeClr>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08" name="AutoShape 26"/>
              <p:cNvSpPr>
                <a:spLocks noChangeArrowheads="1"/>
              </p:cNvSpPr>
              <p:nvPr/>
            </p:nvSpPr>
            <p:spPr bwMode="auto">
              <a:xfrm>
                <a:off x="4365915" y="4677833"/>
                <a:ext cx="376958" cy="234608"/>
              </a:xfrm>
              <a:prstGeom prst="roundRect">
                <a:avLst>
                  <a:gd name="adj" fmla="val 16667"/>
                </a:avLst>
              </a:prstGeom>
              <a:grpFill/>
              <a:ln w="63500" cmpd="thickThin">
                <a:solidFill>
                  <a:schemeClr val="accent1">
                    <a:lumMod val="50000"/>
                  </a:schemeClr>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09" name="AutoShape 25"/>
              <p:cNvSpPr>
                <a:spLocks noChangeArrowheads="1"/>
              </p:cNvSpPr>
              <p:nvPr/>
            </p:nvSpPr>
            <p:spPr bwMode="auto">
              <a:xfrm>
                <a:off x="6902030" y="4483099"/>
                <a:ext cx="495606" cy="256464"/>
              </a:xfrm>
              <a:prstGeom prst="roundRect">
                <a:avLst>
                  <a:gd name="adj" fmla="val 16667"/>
                </a:avLst>
              </a:prstGeom>
              <a:grpFill/>
              <a:ln w="63500" cmpd="thickThin">
                <a:solidFill>
                  <a:schemeClr val="accent1">
                    <a:lumMod val="50000"/>
                  </a:schemeClr>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10" name="AutoShape 24"/>
              <p:cNvSpPr>
                <a:spLocks noChangeArrowheads="1"/>
              </p:cNvSpPr>
              <p:nvPr/>
            </p:nvSpPr>
            <p:spPr bwMode="auto">
              <a:xfrm>
                <a:off x="5762507" y="4651207"/>
                <a:ext cx="482010" cy="318726"/>
              </a:xfrm>
              <a:prstGeom prst="roundRect">
                <a:avLst>
                  <a:gd name="adj" fmla="val 16667"/>
                </a:avLst>
              </a:prstGeom>
              <a:grpFill/>
              <a:ln w="63500" cmpd="thickThin">
                <a:solidFill>
                  <a:schemeClr val="accent1">
                    <a:lumMod val="50000"/>
                  </a:schemeClr>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11" name="AutoShape 23"/>
              <p:cNvSpPr>
                <a:spLocks noChangeArrowheads="1"/>
              </p:cNvSpPr>
              <p:nvPr/>
            </p:nvSpPr>
            <p:spPr bwMode="auto">
              <a:xfrm>
                <a:off x="5080277" y="4872567"/>
                <a:ext cx="412799" cy="281900"/>
              </a:xfrm>
              <a:prstGeom prst="roundRect">
                <a:avLst>
                  <a:gd name="adj" fmla="val 16667"/>
                </a:avLst>
              </a:prstGeom>
              <a:grpFill/>
              <a:ln w="63500" cmpd="thickThin">
                <a:solidFill>
                  <a:schemeClr val="accent1">
                    <a:lumMod val="50000"/>
                  </a:schemeClr>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12" name="AutoShape 13"/>
              <p:cNvSpPr>
                <a:spLocks noChangeShapeType="1"/>
              </p:cNvSpPr>
              <p:nvPr/>
            </p:nvSpPr>
            <p:spPr bwMode="auto">
              <a:xfrm flipV="1">
                <a:off x="2636857" y="4332347"/>
                <a:ext cx="923234" cy="130617"/>
              </a:xfrm>
              <a:prstGeom prst="straightConnector1">
                <a:avLst/>
              </a:prstGeom>
              <a:grpFill/>
              <a:ln>
                <a:solidFill>
                  <a:schemeClr val="accent1">
                    <a:lumMod val="50000"/>
                  </a:schemeClr>
                </a:solidFill>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13" name="AutoShape 12"/>
              <p:cNvSpPr>
                <a:spLocks noChangeShapeType="1"/>
              </p:cNvSpPr>
              <p:nvPr/>
            </p:nvSpPr>
            <p:spPr bwMode="auto">
              <a:xfrm flipV="1">
                <a:off x="3452567" y="4559008"/>
                <a:ext cx="381899" cy="330385"/>
              </a:xfrm>
              <a:prstGeom prst="straightConnector1">
                <a:avLst/>
              </a:prstGeom>
              <a:grpFill/>
              <a:ln>
                <a:solidFill>
                  <a:schemeClr val="accent1">
                    <a:lumMod val="50000"/>
                  </a:schemeClr>
                </a:solidFill>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14" name="AutoShape 11"/>
              <p:cNvSpPr>
                <a:spLocks noChangeShapeType="1"/>
              </p:cNvSpPr>
              <p:nvPr/>
            </p:nvSpPr>
            <p:spPr bwMode="auto">
              <a:xfrm flipH="1" flipV="1">
                <a:off x="2636857" y="4559008"/>
                <a:ext cx="355946" cy="272758"/>
              </a:xfrm>
              <a:prstGeom prst="straightConnector1">
                <a:avLst/>
              </a:prstGeom>
              <a:grpFill/>
              <a:ln>
                <a:solidFill>
                  <a:schemeClr val="accent1">
                    <a:lumMod val="50000"/>
                  </a:schemeClr>
                </a:solidFill>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15" name="AutoShape 10"/>
              <p:cNvSpPr>
                <a:spLocks noChangeShapeType="1"/>
              </p:cNvSpPr>
              <p:nvPr/>
            </p:nvSpPr>
            <p:spPr bwMode="auto">
              <a:xfrm flipV="1">
                <a:off x="3452567" y="4835608"/>
                <a:ext cx="904696" cy="57624"/>
              </a:xfrm>
              <a:prstGeom prst="straightConnector1">
                <a:avLst/>
              </a:prstGeom>
              <a:grpFill/>
              <a:ln>
                <a:solidFill>
                  <a:schemeClr val="accent1">
                    <a:lumMod val="50000"/>
                  </a:schemeClr>
                </a:solidFill>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16" name="AutoShape 9"/>
              <p:cNvSpPr>
                <a:spLocks noChangeShapeType="1"/>
              </p:cNvSpPr>
              <p:nvPr/>
            </p:nvSpPr>
            <p:spPr bwMode="auto">
              <a:xfrm flipV="1">
                <a:off x="4023564" y="4078796"/>
                <a:ext cx="611781" cy="253551"/>
              </a:xfrm>
              <a:prstGeom prst="straightConnector1">
                <a:avLst/>
              </a:prstGeom>
              <a:grpFill/>
              <a:ln>
                <a:solidFill>
                  <a:schemeClr val="accent1">
                    <a:lumMod val="50000"/>
                  </a:schemeClr>
                </a:solidFill>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17" name="AutoShape 8"/>
              <p:cNvSpPr>
                <a:spLocks noChangeShapeType="1"/>
              </p:cNvSpPr>
              <p:nvPr/>
            </p:nvSpPr>
            <p:spPr bwMode="auto">
              <a:xfrm>
                <a:off x="5080277" y="4078796"/>
                <a:ext cx="578413" cy="664612"/>
              </a:xfrm>
              <a:prstGeom prst="straightConnector1">
                <a:avLst/>
              </a:prstGeom>
              <a:grpFill/>
              <a:ln>
                <a:solidFill>
                  <a:schemeClr val="accent1">
                    <a:lumMod val="50000"/>
                  </a:schemeClr>
                </a:solidFill>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18" name="AutoShape 7"/>
              <p:cNvSpPr>
                <a:spLocks noChangeShapeType="1"/>
              </p:cNvSpPr>
              <p:nvPr/>
            </p:nvSpPr>
            <p:spPr bwMode="auto">
              <a:xfrm>
                <a:off x="4742872" y="4893232"/>
                <a:ext cx="337405" cy="130617"/>
              </a:xfrm>
              <a:prstGeom prst="straightConnector1">
                <a:avLst/>
              </a:prstGeom>
              <a:grpFill/>
              <a:ln>
                <a:solidFill>
                  <a:schemeClr val="accent1">
                    <a:lumMod val="50000"/>
                  </a:schemeClr>
                </a:solidFill>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19" name="AutoShape 6"/>
              <p:cNvSpPr>
                <a:spLocks noChangeShapeType="1"/>
              </p:cNvSpPr>
              <p:nvPr/>
            </p:nvSpPr>
            <p:spPr bwMode="auto">
              <a:xfrm flipV="1">
                <a:off x="5369483" y="4743408"/>
                <a:ext cx="289206" cy="276601"/>
              </a:xfrm>
              <a:prstGeom prst="straightConnector1">
                <a:avLst/>
              </a:prstGeom>
              <a:grpFill/>
              <a:ln>
                <a:solidFill>
                  <a:schemeClr val="accent1">
                    <a:lumMod val="50000"/>
                  </a:schemeClr>
                </a:solidFill>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20" name="AutoShape 5"/>
              <p:cNvSpPr>
                <a:spLocks noChangeShapeType="1"/>
              </p:cNvSpPr>
              <p:nvPr/>
            </p:nvSpPr>
            <p:spPr bwMode="auto">
              <a:xfrm flipH="1" flipV="1">
                <a:off x="4965337" y="4186363"/>
                <a:ext cx="244713" cy="645402"/>
              </a:xfrm>
              <a:prstGeom prst="straightConnector1">
                <a:avLst/>
              </a:prstGeom>
              <a:grpFill/>
              <a:ln>
                <a:solidFill>
                  <a:schemeClr val="accent1">
                    <a:lumMod val="50000"/>
                  </a:schemeClr>
                </a:solidFill>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21" name="AutoShape 4"/>
              <p:cNvSpPr>
                <a:spLocks noChangeShapeType="1"/>
              </p:cNvSpPr>
              <p:nvPr/>
            </p:nvSpPr>
            <p:spPr bwMode="auto">
              <a:xfrm>
                <a:off x="6389122" y="4297772"/>
                <a:ext cx="570997" cy="353435"/>
              </a:xfrm>
              <a:prstGeom prst="straightConnector1">
                <a:avLst/>
              </a:prstGeom>
              <a:grpFill/>
              <a:ln>
                <a:solidFill>
                  <a:schemeClr val="accent1">
                    <a:lumMod val="50000"/>
                  </a:schemeClr>
                </a:solidFill>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22" name="AutoShape 3"/>
              <p:cNvSpPr>
                <a:spLocks noChangeShapeType="1"/>
              </p:cNvSpPr>
              <p:nvPr/>
            </p:nvSpPr>
            <p:spPr bwMode="auto">
              <a:xfrm flipH="1">
                <a:off x="6051713" y="4374606"/>
                <a:ext cx="159435" cy="368801"/>
              </a:xfrm>
              <a:prstGeom prst="straightConnector1">
                <a:avLst/>
              </a:prstGeom>
              <a:grpFill/>
              <a:ln>
                <a:solidFill>
                  <a:schemeClr val="accent1">
                    <a:lumMod val="50000"/>
                  </a:schemeClr>
                </a:solidFill>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23" name="AutoShape 2"/>
              <p:cNvSpPr>
                <a:spLocks noChangeShapeType="1"/>
              </p:cNvSpPr>
              <p:nvPr/>
            </p:nvSpPr>
            <p:spPr bwMode="auto">
              <a:xfrm>
                <a:off x="6051713" y="4743408"/>
                <a:ext cx="912112" cy="0"/>
              </a:xfrm>
              <a:prstGeom prst="straightConnector1">
                <a:avLst/>
              </a:prstGeom>
              <a:grpFill/>
              <a:ln>
                <a:solidFill>
                  <a:schemeClr val="accent1">
                    <a:lumMod val="50000"/>
                  </a:schemeClr>
                </a:solidFill>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24" name="Oval 423"/>
              <p:cNvSpPr/>
              <p:nvPr/>
            </p:nvSpPr>
            <p:spPr>
              <a:xfrm>
                <a:off x="2205519" y="4288367"/>
                <a:ext cx="375721" cy="194733"/>
              </a:xfrm>
              <a:prstGeom prst="ellipse">
                <a:avLst/>
              </a:prstGeom>
              <a:grpFill/>
              <a:ln>
                <a:solidFill>
                  <a:schemeClr val="accent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425" name="Oval 61"/>
              <p:cNvSpPr/>
              <p:nvPr/>
            </p:nvSpPr>
            <p:spPr>
              <a:xfrm>
                <a:off x="3708402" y="4191000"/>
                <a:ext cx="375721" cy="194733"/>
              </a:xfrm>
              <a:prstGeom prst="ellipse">
                <a:avLst/>
              </a:prstGeom>
              <a:grpFill/>
              <a:ln>
                <a:solidFill>
                  <a:schemeClr val="accent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426" name="Oval 425"/>
              <p:cNvSpPr/>
              <p:nvPr/>
            </p:nvSpPr>
            <p:spPr>
              <a:xfrm>
                <a:off x="4647704" y="3898900"/>
                <a:ext cx="375721" cy="194733"/>
              </a:xfrm>
              <a:prstGeom prst="ellipse">
                <a:avLst/>
              </a:prstGeom>
              <a:grpFill/>
              <a:ln>
                <a:solidFill>
                  <a:schemeClr val="accent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427" name="Oval 426"/>
              <p:cNvSpPr/>
              <p:nvPr/>
            </p:nvSpPr>
            <p:spPr>
              <a:xfrm>
                <a:off x="6056657" y="3996267"/>
                <a:ext cx="375721" cy="194733"/>
              </a:xfrm>
              <a:prstGeom prst="ellipse">
                <a:avLst/>
              </a:prstGeom>
              <a:grpFill/>
              <a:ln>
                <a:solidFill>
                  <a:schemeClr val="accent1">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428" name="Oval 427"/>
              <p:cNvSpPr/>
              <p:nvPr/>
            </p:nvSpPr>
            <p:spPr>
              <a:xfrm>
                <a:off x="6995959" y="4483100"/>
                <a:ext cx="375721" cy="194733"/>
              </a:xfrm>
              <a:prstGeom prst="ellipse">
                <a:avLst/>
              </a:prstGeom>
              <a:grpFill/>
              <a:ln>
                <a:solidFill>
                  <a:schemeClr val="accent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429" name="Oval 428"/>
              <p:cNvSpPr/>
              <p:nvPr/>
            </p:nvSpPr>
            <p:spPr>
              <a:xfrm>
                <a:off x="5774866" y="4677833"/>
                <a:ext cx="375721" cy="194733"/>
              </a:xfrm>
              <a:prstGeom prst="ellipse">
                <a:avLst/>
              </a:prstGeom>
              <a:grpFill/>
              <a:ln>
                <a:solidFill>
                  <a:schemeClr val="accent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430" name="Oval 429"/>
              <p:cNvSpPr/>
              <p:nvPr/>
            </p:nvSpPr>
            <p:spPr>
              <a:xfrm>
                <a:off x="5117355" y="4872567"/>
                <a:ext cx="375721" cy="194733"/>
              </a:xfrm>
              <a:prstGeom prst="ellipse">
                <a:avLst/>
              </a:prstGeom>
              <a:grpFill/>
              <a:ln>
                <a:solidFill>
                  <a:schemeClr val="accent1">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431" name="Oval 430"/>
              <p:cNvSpPr/>
              <p:nvPr/>
            </p:nvSpPr>
            <p:spPr>
              <a:xfrm>
                <a:off x="4365913" y="4677833"/>
                <a:ext cx="375721" cy="194733"/>
              </a:xfrm>
              <a:prstGeom prst="ellipse">
                <a:avLst/>
              </a:prstGeom>
              <a:grpFill/>
              <a:ln>
                <a:solidFill>
                  <a:schemeClr val="accent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432" name="Oval 431"/>
              <p:cNvSpPr/>
              <p:nvPr/>
            </p:nvSpPr>
            <p:spPr>
              <a:xfrm>
                <a:off x="3050891" y="4775200"/>
                <a:ext cx="375721" cy="194733"/>
              </a:xfrm>
              <a:prstGeom prst="ellipse">
                <a:avLst/>
              </a:prstGeom>
              <a:grpFill/>
              <a:ln>
                <a:solidFill>
                  <a:schemeClr val="accent1">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grpSp>
        <p:grpSp>
          <p:nvGrpSpPr>
            <p:cNvPr id="316" name="Group 50"/>
            <p:cNvGrpSpPr/>
            <p:nvPr/>
          </p:nvGrpSpPr>
          <p:grpSpPr>
            <a:xfrm>
              <a:off x="3810001" y="990600"/>
              <a:ext cx="1279183" cy="468685"/>
              <a:chOff x="3429000" y="685800"/>
              <a:chExt cx="1279183" cy="468685"/>
            </a:xfrm>
          </p:grpSpPr>
          <p:sp>
            <p:nvSpPr>
              <p:cNvPr id="400" name="AutoShape 33"/>
              <p:cNvSpPr>
                <a:spLocks noChangeArrowheads="1"/>
              </p:cNvSpPr>
              <p:nvPr/>
            </p:nvSpPr>
            <p:spPr bwMode="auto">
              <a:xfrm>
                <a:off x="3429000" y="685800"/>
                <a:ext cx="1279183" cy="468685"/>
              </a:xfrm>
              <a:prstGeom prst="roundRect">
                <a:avLst>
                  <a:gd name="adj" fmla="val 1666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01" name="Oval 400"/>
              <p:cNvSpPr/>
              <p:nvPr/>
            </p:nvSpPr>
            <p:spPr>
              <a:xfrm>
                <a:off x="3826967" y="783167"/>
                <a:ext cx="469651" cy="2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C</a:t>
                </a:r>
                <a:endParaRPr lang="en-US" sz="1400" dirty="0">
                  <a:solidFill>
                    <a:prstClr val="white"/>
                  </a:solidFill>
                </a:endParaRPr>
              </a:p>
            </p:txBody>
          </p:sp>
        </p:grpSp>
        <p:grpSp>
          <p:nvGrpSpPr>
            <p:cNvPr id="317" name="Group 51"/>
            <p:cNvGrpSpPr/>
            <p:nvPr/>
          </p:nvGrpSpPr>
          <p:grpSpPr>
            <a:xfrm>
              <a:off x="5883618" y="990600"/>
              <a:ext cx="1279183" cy="468685"/>
              <a:chOff x="5655017" y="685800"/>
              <a:chExt cx="1279183" cy="468685"/>
            </a:xfrm>
          </p:grpSpPr>
          <p:sp>
            <p:nvSpPr>
              <p:cNvPr id="398" name="AutoShape 33"/>
              <p:cNvSpPr>
                <a:spLocks noChangeArrowheads="1"/>
              </p:cNvSpPr>
              <p:nvPr/>
            </p:nvSpPr>
            <p:spPr bwMode="auto">
              <a:xfrm>
                <a:off x="5655017" y="685800"/>
                <a:ext cx="1279183" cy="468685"/>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99" name="Oval 398"/>
              <p:cNvSpPr/>
              <p:nvPr/>
            </p:nvSpPr>
            <p:spPr>
              <a:xfrm>
                <a:off x="6052984" y="783167"/>
                <a:ext cx="469651" cy="2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C</a:t>
                </a:r>
                <a:endParaRPr lang="en-US" sz="1400" dirty="0">
                  <a:solidFill>
                    <a:prstClr val="white"/>
                  </a:solidFill>
                </a:endParaRPr>
              </a:p>
            </p:txBody>
          </p:sp>
        </p:grpSp>
        <p:sp>
          <p:nvSpPr>
            <p:cNvPr id="318" name="AutoShape 18"/>
            <p:cNvSpPr>
              <a:spLocks noChangeShapeType="1"/>
            </p:cNvSpPr>
            <p:nvPr/>
          </p:nvSpPr>
          <p:spPr bwMode="auto">
            <a:xfrm flipH="1">
              <a:off x="4419600" y="1447800"/>
              <a:ext cx="2133599" cy="1066800"/>
            </a:xfrm>
            <a:prstGeom prst="straightConnector1">
              <a:avLst/>
            </a:prstGeom>
            <a:ln>
              <a:headEnd type="triangle" w="med" len="med"/>
              <a:tailEnd type="triangle" w="med" len="med"/>
            </a:ln>
          </p:spPr>
          <p:style>
            <a:lnRef idx="3">
              <a:schemeClr val="accent5"/>
            </a:lnRef>
            <a:fillRef idx="0">
              <a:schemeClr val="accent5"/>
            </a:fillRef>
            <a:effectRef idx="2">
              <a:schemeClr val="accent5"/>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19" name="AutoShape 18"/>
            <p:cNvSpPr>
              <a:spLocks noChangeShapeType="1"/>
            </p:cNvSpPr>
            <p:nvPr/>
          </p:nvSpPr>
          <p:spPr bwMode="auto">
            <a:xfrm flipH="1">
              <a:off x="4389118" y="1447800"/>
              <a:ext cx="45719" cy="1066800"/>
            </a:xfrm>
            <a:prstGeom prst="straightConnector1">
              <a:avLst/>
            </a:prstGeom>
            <a:ln>
              <a:headEnd type="triangle" w="med" len="med"/>
              <a:tailEnd type="triangle" w="med" len="med"/>
            </a:ln>
          </p:spPr>
          <p:style>
            <a:lnRef idx="3">
              <a:schemeClr val="accent5"/>
            </a:lnRef>
            <a:fillRef idx="0">
              <a:schemeClr val="accent5"/>
            </a:fillRef>
            <a:effectRef idx="2">
              <a:schemeClr val="accent5"/>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20" name="AutoShape 18"/>
            <p:cNvSpPr>
              <a:spLocks noChangeShapeType="1"/>
            </p:cNvSpPr>
            <p:nvPr/>
          </p:nvSpPr>
          <p:spPr bwMode="auto">
            <a:xfrm>
              <a:off x="2743201" y="1447800"/>
              <a:ext cx="1524000" cy="1066800"/>
            </a:xfrm>
            <a:prstGeom prst="straightConnector1">
              <a:avLst/>
            </a:prstGeom>
            <a:ln>
              <a:headEnd type="triangle" w="med" len="med"/>
              <a:tailEnd type="triangle" w="med" len="med"/>
            </a:ln>
          </p:spPr>
          <p:style>
            <a:lnRef idx="3">
              <a:schemeClr val="accent5"/>
            </a:lnRef>
            <a:fillRef idx="0">
              <a:schemeClr val="accent5"/>
            </a:fillRef>
            <a:effectRef idx="2">
              <a:schemeClr val="accent5"/>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nvGrpSpPr>
            <p:cNvPr id="321" name="Group 59"/>
            <p:cNvGrpSpPr/>
            <p:nvPr/>
          </p:nvGrpSpPr>
          <p:grpSpPr>
            <a:xfrm>
              <a:off x="3505201" y="2514600"/>
              <a:ext cx="1676400" cy="468685"/>
              <a:chOff x="5791200" y="2209800"/>
              <a:chExt cx="1676400" cy="468685"/>
            </a:xfrm>
          </p:grpSpPr>
          <p:sp>
            <p:nvSpPr>
              <p:cNvPr id="396" name="AutoShape 33"/>
              <p:cNvSpPr>
                <a:spLocks noChangeArrowheads="1"/>
              </p:cNvSpPr>
              <p:nvPr/>
            </p:nvSpPr>
            <p:spPr bwMode="auto">
              <a:xfrm>
                <a:off x="5791200" y="2209800"/>
                <a:ext cx="1676400" cy="468685"/>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7" name="TextBox 396"/>
              <p:cNvSpPr txBox="1"/>
              <p:nvPr/>
            </p:nvSpPr>
            <p:spPr>
              <a:xfrm>
                <a:off x="5943600" y="2286000"/>
                <a:ext cx="1447800" cy="369332"/>
              </a:xfrm>
              <a:prstGeom prst="rect">
                <a:avLst/>
              </a:prstGeom>
              <a:noFill/>
            </p:spPr>
            <p:txBody>
              <a:bodyPr wrap="square" rtlCol="0">
                <a:spAutoFit/>
              </a:bodyPr>
              <a:lstStyle/>
              <a:p>
                <a:r>
                  <a:rPr lang="en-US" b="1" dirty="0" smtClean="0">
                    <a:solidFill>
                      <a:prstClr val="black"/>
                    </a:solidFill>
                  </a:rPr>
                  <a:t>Slicing Plane</a:t>
                </a:r>
                <a:endParaRPr lang="en-US" b="1" dirty="0">
                  <a:solidFill>
                    <a:prstClr val="black"/>
                  </a:solidFill>
                </a:endParaRPr>
              </a:p>
            </p:txBody>
          </p:sp>
        </p:grpSp>
        <p:grpSp>
          <p:nvGrpSpPr>
            <p:cNvPr id="322" name="Group 130"/>
            <p:cNvGrpSpPr/>
            <p:nvPr/>
          </p:nvGrpSpPr>
          <p:grpSpPr>
            <a:xfrm>
              <a:off x="855509" y="4267194"/>
              <a:ext cx="7086600" cy="1796390"/>
              <a:chOff x="855509" y="4604404"/>
              <a:chExt cx="7086600" cy="1796390"/>
            </a:xfrm>
          </p:grpSpPr>
          <p:grpSp>
            <p:nvGrpSpPr>
              <p:cNvPr id="365" name="Group 129"/>
              <p:cNvGrpSpPr/>
              <p:nvPr/>
            </p:nvGrpSpPr>
            <p:grpSpPr>
              <a:xfrm rot="21281062">
                <a:off x="855509" y="4604404"/>
                <a:ext cx="7086600" cy="1796390"/>
                <a:chOff x="855509" y="4444378"/>
                <a:chExt cx="7086600" cy="1796390"/>
              </a:xfrm>
              <a:scene3d>
                <a:camera prst="isometricOffAxis2Top"/>
                <a:lightRig rig="threePt" dir="t"/>
              </a:scene3d>
            </p:grpSpPr>
            <p:sp>
              <p:nvSpPr>
                <p:cNvPr id="367" name="Rounded Rectangle 366"/>
                <p:cNvSpPr/>
                <p:nvPr/>
              </p:nvSpPr>
              <p:spPr>
                <a:xfrm rot="20975702">
                  <a:off x="855509" y="4512319"/>
                  <a:ext cx="7086600" cy="168075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368" name="AutoShape 31"/>
                <p:cNvSpPr>
                  <a:spLocks noChangeArrowheads="1"/>
                </p:cNvSpPr>
                <p:nvPr/>
              </p:nvSpPr>
              <p:spPr bwMode="auto">
                <a:xfrm rot="20975702">
                  <a:off x="2016638" y="5495070"/>
                  <a:ext cx="431341" cy="357937"/>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69" name="AutoShape 30"/>
                <p:cNvSpPr>
                  <a:spLocks noChangeArrowheads="1"/>
                </p:cNvSpPr>
                <p:nvPr/>
              </p:nvSpPr>
              <p:spPr bwMode="auto">
                <a:xfrm rot="20975702">
                  <a:off x="3449425" y="5113526"/>
                  <a:ext cx="397967" cy="333263"/>
                </a:xfrm>
                <a:prstGeom prst="roundRect">
                  <a:avLst>
                    <a:gd name="adj" fmla="val 16667"/>
                  </a:avLst>
                </a:prstGeom>
                <a:solidFill>
                  <a:srgbClr val="FFFFFF"/>
                </a:solidFill>
                <a:ln w="63500" cmpd="thickThin">
                  <a:solidFill>
                    <a:srgbClr val="8064A2"/>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70" name="AutoShape 29"/>
                <p:cNvSpPr>
                  <a:spLocks noChangeArrowheads="1"/>
                </p:cNvSpPr>
                <p:nvPr/>
              </p:nvSpPr>
              <p:spPr bwMode="auto">
                <a:xfrm rot="20975702">
                  <a:off x="2857704" y="5940781"/>
                  <a:ext cx="495606" cy="299987"/>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71" name="AutoShape 28"/>
                <p:cNvSpPr>
                  <a:spLocks noChangeArrowheads="1"/>
                </p:cNvSpPr>
                <p:nvPr/>
              </p:nvSpPr>
              <p:spPr bwMode="auto">
                <a:xfrm rot="20975702">
                  <a:off x="4333661" y="4597686"/>
                  <a:ext cx="432573" cy="344628"/>
                </a:xfrm>
                <a:prstGeom prst="roundRect">
                  <a:avLst>
                    <a:gd name="adj" fmla="val 16667"/>
                  </a:avLst>
                </a:prstGeom>
                <a:solidFill>
                  <a:srgbClr val="FFFFFF"/>
                </a:solidFill>
                <a:ln w="63500" cmpd="thickThin">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72" name="AutoShape 27"/>
                <p:cNvSpPr>
                  <a:spLocks noChangeArrowheads="1"/>
                </p:cNvSpPr>
                <p:nvPr/>
              </p:nvSpPr>
              <p:spPr bwMode="auto">
                <a:xfrm rot="20975702">
                  <a:off x="5735624" y="4444378"/>
                  <a:ext cx="474595" cy="369464"/>
                </a:xfrm>
                <a:prstGeom prst="roundRect">
                  <a:avLst>
                    <a:gd name="adj" fmla="val 16667"/>
                  </a:avLst>
                </a:prstGeom>
                <a:solidFill>
                  <a:srgbClr val="FFFFFF"/>
                </a:solidFill>
                <a:ln w="63500" cmpd="thickThin">
                  <a:solidFill>
                    <a:schemeClr val="accent1"/>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73" name="AutoShape 26"/>
                <p:cNvSpPr>
                  <a:spLocks noChangeArrowheads="1"/>
                </p:cNvSpPr>
                <p:nvPr/>
              </p:nvSpPr>
              <p:spPr bwMode="auto">
                <a:xfrm rot="20975702">
                  <a:off x="4221787" y="5579786"/>
                  <a:ext cx="376958" cy="287488"/>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74" name="AutoShape 25"/>
                <p:cNvSpPr>
                  <a:spLocks noChangeArrowheads="1"/>
                </p:cNvSpPr>
                <p:nvPr/>
              </p:nvSpPr>
              <p:spPr bwMode="auto">
                <a:xfrm rot="20975702">
                  <a:off x="6674544" y="4876115"/>
                  <a:ext cx="495606" cy="314270"/>
                </a:xfrm>
                <a:prstGeom prst="roundRect">
                  <a:avLst>
                    <a:gd name="adj" fmla="val 16667"/>
                  </a:avLst>
                </a:prstGeom>
                <a:solidFill>
                  <a:srgbClr val="FFFFFF"/>
                </a:solidFill>
                <a:ln w="63500" cmpd="thickThin">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75" name="AutoShape 24"/>
                <p:cNvSpPr>
                  <a:spLocks noChangeArrowheads="1"/>
                </p:cNvSpPr>
                <p:nvPr/>
              </p:nvSpPr>
              <p:spPr bwMode="auto">
                <a:xfrm rot="20975702">
                  <a:off x="5597966" y="5285130"/>
                  <a:ext cx="482010" cy="390565"/>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76" name="AutoShape 23"/>
                <p:cNvSpPr>
                  <a:spLocks noChangeArrowheads="1"/>
                </p:cNvSpPr>
                <p:nvPr/>
              </p:nvSpPr>
              <p:spPr bwMode="auto">
                <a:xfrm rot="20975702">
                  <a:off x="4972438" y="5681756"/>
                  <a:ext cx="412799" cy="345440"/>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77" name="AutoShape 12"/>
                <p:cNvSpPr>
                  <a:spLocks noChangeShapeType="1"/>
                </p:cNvSpPr>
                <p:nvPr/>
              </p:nvSpPr>
              <p:spPr bwMode="auto">
                <a:xfrm rot="20975702" flipV="1">
                  <a:off x="3292192" y="5429596"/>
                  <a:ext cx="268233" cy="587135"/>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78" name="AutoShape 11"/>
                <p:cNvSpPr>
                  <a:spLocks noChangeShapeType="1"/>
                </p:cNvSpPr>
                <p:nvPr/>
              </p:nvSpPr>
              <p:spPr bwMode="auto">
                <a:xfrm rot="20975702" flipH="1" flipV="1">
                  <a:off x="2499260" y="5750361"/>
                  <a:ext cx="355946" cy="334236"/>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79" name="AutoShape 10"/>
                <p:cNvSpPr>
                  <a:spLocks noChangeShapeType="1"/>
                </p:cNvSpPr>
                <p:nvPr/>
              </p:nvSpPr>
              <p:spPr bwMode="auto">
                <a:xfrm rot="20975702" flipV="1">
                  <a:off x="3334452" y="5889025"/>
                  <a:ext cx="904696" cy="70612"/>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80" name="AutoShape 9"/>
                <p:cNvSpPr>
                  <a:spLocks noChangeShapeType="1"/>
                </p:cNvSpPr>
                <p:nvPr/>
              </p:nvSpPr>
              <p:spPr bwMode="auto">
                <a:xfrm rot="20975702">
                  <a:off x="3830645" y="5221875"/>
                  <a:ext cx="391656" cy="532874"/>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81" name="AutoShape 7"/>
                <p:cNvSpPr>
                  <a:spLocks noChangeShapeType="1"/>
                </p:cNvSpPr>
                <p:nvPr/>
              </p:nvSpPr>
              <p:spPr bwMode="auto">
                <a:xfrm rot="20975702">
                  <a:off x="4629033" y="5775933"/>
                  <a:ext cx="337405" cy="160057"/>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82" name="AutoShape 6"/>
                <p:cNvSpPr>
                  <a:spLocks noChangeShapeType="1"/>
                </p:cNvSpPr>
                <p:nvPr/>
              </p:nvSpPr>
              <p:spPr bwMode="auto">
                <a:xfrm rot="20975702" flipV="1">
                  <a:off x="5231598" y="5516538"/>
                  <a:ext cx="361121" cy="300670"/>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83" name="AutoShape 5"/>
                <p:cNvSpPr>
                  <a:spLocks noChangeShapeType="1"/>
                </p:cNvSpPr>
                <p:nvPr/>
              </p:nvSpPr>
              <p:spPr bwMode="auto">
                <a:xfrm rot="20975702" flipH="1" flipV="1">
                  <a:off x="4749129" y="4886989"/>
                  <a:ext cx="244713" cy="790872"/>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84" name="AutoShape 4"/>
                <p:cNvSpPr>
                  <a:spLocks noChangeShapeType="1"/>
                </p:cNvSpPr>
                <p:nvPr/>
              </p:nvSpPr>
              <p:spPr bwMode="auto">
                <a:xfrm rot="20975702">
                  <a:off x="6139165" y="4737599"/>
                  <a:ext cx="570997" cy="43309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85" name="AutoShape 3"/>
                <p:cNvSpPr>
                  <a:spLocks noChangeShapeType="1"/>
                </p:cNvSpPr>
                <p:nvPr/>
              </p:nvSpPr>
              <p:spPr bwMode="auto">
                <a:xfrm rot="20975702" flipH="1">
                  <a:off x="5829393" y="4928151"/>
                  <a:ext cx="159435" cy="451927"/>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86" name="AutoShape 2"/>
                <p:cNvSpPr>
                  <a:spLocks noChangeShapeType="1"/>
                </p:cNvSpPr>
                <p:nvPr/>
              </p:nvSpPr>
              <p:spPr bwMode="auto">
                <a:xfrm rot="20975702">
                  <a:off x="5864016" y="5308394"/>
                  <a:ext cx="912112" cy="0"/>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87" name="Oval 386"/>
                <p:cNvSpPr/>
                <p:nvPr/>
              </p:nvSpPr>
              <p:spPr>
                <a:xfrm rot="20975702">
                  <a:off x="2006322" y="5501074"/>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388" name="Oval 387"/>
                <p:cNvSpPr/>
                <p:nvPr/>
              </p:nvSpPr>
              <p:spPr>
                <a:xfrm rot="20975702">
                  <a:off x="3462943" y="5112296"/>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389" name="Oval 388"/>
                <p:cNvSpPr/>
                <p:nvPr/>
              </p:nvSpPr>
              <p:spPr>
                <a:xfrm rot="20975702">
                  <a:off x="4322154" y="4590602"/>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390" name="Oval 389"/>
                <p:cNvSpPr/>
                <p:nvPr/>
              </p:nvSpPr>
              <p:spPr>
                <a:xfrm rot="20975702">
                  <a:off x="5729485" y="4453489"/>
                  <a:ext cx="375721" cy="2386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391" name="Oval 390"/>
                <p:cNvSpPr/>
                <p:nvPr/>
              </p:nvSpPr>
              <p:spPr>
                <a:xfrm rot="20975702">
                  <a:off x="6761083" y="4870602"/>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392" name="Oval 391"/>
                <p:cNvSpPr/>
                <p:nvPr/>
              </p:nvSpPr>
              <p:spPr>
                <a:xfrm rot="20975702">
                  <a:off x="5603168" y="5325839"/>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393" name="Oval 392"/>
                <p:cNvSpPr/>
                <p:nvPr/>
              </p:nvSpPr>
              <p:spPr>
                <a:xfrm rot="20975702">
                  <a:off x="4999566" y="5679292"/>
                  <a:ext cx="375721" cy="2386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394" name="Oval 393"/>
                <p:cNvSpPr/>
                <p:nvPr/>
              </p:nvSpPr>
              <p:spPr>
                <a:xfrm rot="20975702">
                  <a:off x="4217385" y="5580307"/>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395" name="Oval 394"/>
                <p:cNvSpPr/>
                <p:nvPr/>
              </p:nvSpPr>
              <p:spPr>
                <a:xfrm rot="20975702">
                  <a:off x="2945537" y="5935161"/>
                  <a:ext cx="375721" cy="2386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grpSp>
          <p:sp>
            <p:nvSpPr>
              <p:cNvPr id="366" name="AutoShape 5"/>
              <p:cNvSpPr>
                <a:spLocks noChangeShapeType="1"/>
              </p:cNvSpPr>
              <p:nvPr/>
            </p:nvSpPr>
            <p:spPr bwMode="auto">
              <a:xfrm rot="20975702" flipH="1" flipV="1">
                <a:off x="4961782" y="5237548"/>
                <a:ext cx="973036" cy="185847"/>
              </a:xfrm>
              <a:prstGeom prst="straightConnector1">
                <a:avLst/>
              </a:prstGeom>
              <a:ln>
                <a:headEnd/>
                <a:tailEn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grpSp>
          <p:nvGrpSpPr>
            <p:cNvPr id="323" name="Group 224"/>
            <p:cNvGrpSpPr/>
            <p:nvPr/>
          </p:nvGrpSpPr>
          <p:grpSpPr>
            <a:xfrm>
              <a:off x="609600" y="5029192"/>
              <a:ext cx="7086600" cy="1796390"/>
              <a:chOff x="609600" y="5029192"/>
              <a:chExt cx="7086600" cy="1796390"/>
            </a:xfrm>
          </p:grpSpPr>
          <p:grpSp>
            <p:nvGrpSpPr>
              <p:cNvPr id="336" name="Group 129"/>
              <p:cNvGrpSpPr/>
              <p:nvPr/>
            </p:nvGrpSpPr>
            <p:grpSpPr>
              <a:xfrm rot="21281062">
                <a:off x="609600" y="5029192"/>
                <a:ext cx="7086600" cy="1796390"/>
                <a:chOff x="855509" y="4444378"/>
                <a:chExt cx="7086600" cy="1796390"/>
              </a:xfrm>
              <a:scene3d>
                <a:camera prst="isometricOffAxis2Top"/>
                <a:lightRig rig="threePt" dir="t"/>
              </a:scene3d>
            </p:grpSpPr>
            <p:sp>
              <p:nvSpPr>
                <p:cNvPr id="340" name="Rounded Rectangle 339"/>
                <p:cNvSpPr/>
                <p:nvPr/>
              </p:nvSpPr>
              <p:spPr>
                <a:xfrm rot="20975702">
                  <a:off x="855509" y="4512319"/>
                  <a:ext cx="7086600" cy="16807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endParaRPr>
                </a:p>
              </p:txBody>
            </p:sp>
            <p:sp>
              <p:nvSpPr>
                <p:cNvPr id="341" name="AutoShape 31"/>
                <p:cNvSpPr>
                  <a:spLocks noChangeArrowheads="1"/>
                </p:cNvSpPr>
                <p:nvPr/>
              </p:nvSpPr>
              <p:spPr bwMode="auto">
                <a:xfrm rot="20975702">
                  <a:off x="2016638" y="5495070"/>
                  <a:ext cx="431341" cy="357937"/>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42" name="AutoShape 30"/>
                <p:cNvSpPr>
                  <a:spLocks noChangeArrowheads="1"/>
                </p:cNvSpPr>
                <p:nvPr/>
              </p:nvSpPr>
              <p:spPr bwMode="auto">
                <a:xfrm rot="20975702">
                  <a:off x="3449425" y="5113526"/>
                  <a:ext cx="397967" cy="333263"/>
                </a:xfrm>
                <a:prstGeom prst="roundRect">
                  <a:avLst>
                    <a:gd name="adj" fmla="val 16667"/>
                  </a:avLst>
                </a:prstGeom>
                <a:solidFill>
                  <a:srgbClr val="FFFFFF"/>
                </a:solidFill>
                <a:ln w="63500" cmpd="thickThin">
                  <a:solidFill>
                    <a:srgbClr val="8064A2"/>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43" name="AutoShape 29"/>
                <p:cNvSpPr>
                  <a:spLocks noChangeArrowheads="1"/>
                </p:cNvSpPr>
                <p:nvPr/>
              </p:nvSpPr>
              <p:spPr bwMode="auto">
                <a:xfrm rot="20975702">
                  <a:off x="2857704" y="5940781"/>
                  <a:ext cx="495606" cy="299987"/>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44" name="AutoShape 28"/>
                <p:cNvSpPr>
                  <a:spLocks noChangeArrowheads="1"/>
                </p:cNvSpPr>
                <p:nvPr/>
              </p:nvSpPr>
              <p:spPr bwMode="auto">
                <a:xfrm rot="20975702">
                  <a:off x="4333661" y="4597686"/>
                  <a:ext cx="432573" cy="344628"/>
                </a:xfrm>
                <a:prstGeom prst="roundRect">
                  <a:avLst>
                    <a:gd name="adj" fmla="val 16667"/>
                  </a:avLst>
                </a:prstGeom>
                <a:solidFill>
                  <a:srgbClr val="FFFFFF"/>
                </a:solidFill>
                <a:ln w="63500" cmpd="thickThin">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45" name="AutoShape 27"/>
                <p:cNvSpPr>
                  <a:spLocks noChangeArrowheads="1"/>
                </p:cNvSpPr>
                <p:nvPr/>
              </p:nvSpPr>
              <p:spPr bwMode="auto">
                <a:xfrm rot="20975702">
                  <a:off x="5735624" y="4444378"/>
                  <a:ext cx="474595" cy="369464"/>
                </a:xfrm>
                <a:prstGeom prst="roundRect">
                  <a:avLst>
                    <a:gd name="adj" fmla="val 16667"/>
                  </a:avLst>
                </a:prstGeom>
                <a:solidFill>
                  <a:srgbClr val="FFFFFF"/>
                </a:solidFill>
                <a:ln w="63500" cmpd="thickThin">
                  <a:solidFill>
                    <a:schemeClr val="accent1"/>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46" name="AutoShape 26"/>
                <p:cNvSpPr>
                  <a:spLocks noChangeArrowheads="1"/>
                </p:cNvSpPr>
                <p:nvPr/>
              </p:nvSpPr>
              <p:spPr bwMode="auto">
                <a:xfrm rot="20975702">
                  <a:off x="4221787" y="5579786"/>
                  <a:ext cx="376958" cy="287488"/>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47" name="AutoShape 25"/>
                <p:cNvSpPr>
                  <a:spLocks noChangeArrowheads="1"/>
                </p:cNvSpPr>
                <p:nvPr/>
              </p:nvSpPr>
              <p:spPr bwMode="auto">
                <a:xfrm rot="20975702">
                  <a:off x="6674544" y="4876115"/>
                  <a:ext cx="495606" cy="314270"/>
                </a:xfrm>
                <a:prstGeom prst="roundRect">
                  <a:avLst>
                    <a:gd name="adj" fmla="val 16667"/>
                  </a:avLst>
                </a:prstGeom>
                <a:solidFill>
                  <a:srgbClr val="FFFFFF"/>
                </a:solidFill>
                <a:ln w="63500" cmpd="thickThin">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48" name="AutoShape 24"/>
                <p:cNvSpPr>
                  <a:spLocks noChangeArrowheads="1"/>
                </p:cNvSpPr>
                <p:nvPr/>
              </p:nvSpPr>
              <p:spPr bwMode="auto">
                <a:xfrm rot="20975702">
                  <a:off x="5597966" y="5285130"/>
                  <a:ext cx="482010" cy="390565"/>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49" name="AutoShape 23"/>
                <p:cNvSpPr>
                  <a:spLocks noChangeArrowheads="1"/>
                </p:cNvSpPr>
                <p:nvPr/>
              </p:nvSpPr>
              <p:spPr bwMode="auto">
                <a:xfrm rot="20975702">
                  <a:off x="4972438" y="5681756"/>
                  <a:ext cx="412799" cy="345440"/>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50" name="AutoShape 11"/>
                <p:cNvSpPr>
                  <a:spLocks noChangeShapeType="1"/>
                </p:cNvSpPr>
                <p:nvPr/>
              </p:nvSpPr>
              <p:spPr bwMode="auto">
                <a:xfrm rot="20975702" flipH="1" flipV="1">
                  <a:off x="2499260" y="5750361"/>
                  <a:ext cx="355946" cy="334236"/>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51" name="AutoShape 10"/>
                <p:cNvSpPr>
                  <a:spLocks noChangeShapeType="1"/>
                </p:cNvSpPr>
                <p:nvPr/>
              </p:nvSpPr>
              <p:spPr bwMode="auto">
                <a:xfrm rot="20975702" flipV="1">
                  <a:off x="3334452" y="5889025"/>
                  <a:ext cx="904696" cy="70612"/>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52" name="AutoShape 7"/>
                <p:cNvSpPr>
                  <a:spLocks noChangeShapeType="1"/>
                </p:cNvSpPr>
                <p:nvPr/>
              </p:nvSpPr>
              <p:spPr bwMode="auto">
                <a:xfrm rot="20975702">
                  <a:off x="4629033" y="5775933"/>
                  <a:ext cx="337405" cy="160057"/>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53" name="AutoShape 6"/>
                <p:cNvSpPr>
                  <a:spLocks noChangeShapeType="1"/>
                </p:cNvSpPr>
                <p:nvPr/>
              </p:nvSpPr>
              <p:spPr bwMode="auto">
                <a:xfrm rot="20975702" flipV="1">
                  <a:off x="5231598" y="5516538"/>
                  <a:ext cx="361121" cy="300670"/>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54" name="AutoShape 4"/>
                <p:cNvSpPr>
                  <a:spLocks noChangeShapeType="1"/>
                </p:cNvSpPr>
                <p:nvPr/>
              </p:nvSpPr>
              <p:spPr bwMode="auto">
                <a:xfrm rot="20975702">
                  <a:off x="6139165" y="4737599"/>
                  <a:ext cx="570997" cy="433098"/>
                </a:xfrm>
                <a:prstGeom prst="straightConnector1">
                  <a:avLst/>
                </a:prstGeom>
                <a:ln>
                  <a:headEnd/>
                  <a:tailEn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55" name="AutoShape 2"/>
                <p:cNvSpPr>
                  <a:spLocks noChangeShapeType="1"/>
                </p:cNvSpPr>
                <p:nvPr/>
              </p:nvSpPr>
              <p:spPr bwMode="auto">
                <a:xfrm rot="20975702">
                  <a:off x="5864016" y="5308394"/>
                  <a:ext cx="912112" cy="0"/>
                </a:xfrm>
                <a:prstGeom prst="straightConnector1">
                  <a:avLst/>
                </a:prstGeom>
                <a:ln>
                  <a:headEnd/>
                  <a:tailEn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56" name="Oval 355"/>
                <p:cNvSpPr/>
                <p:nvPr/>
              </p:nvSpPr>
              <p:spPr>
                <a:xfrm rot="20975702">
                  <a:off x="2006322" y="5501074"/>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357" name="Oval 356"/>
                <p:cNvSpPr/>
                <p:nvPr/>
              </p:nvSpPr>
              <p:spPr>
                <a:xfrm rot="20975702">
                  <a:off x="3462943" y="5112296"/>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358" name="Oval 357"/>
                <p:cNvSpPr/>
                <p:nvPr/>
              </p:nvSpPr>
              <p:spPr>
                <a:xfrm rot="20975702">
                  <a:off x="4322154" y="4590602"/>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359" name="Oval 358"/>
                <p:cNvSpPr/>
                <p:nvPr/>
              </p:nvSpPr>
              <p:spPr>
                <a:xfrm rot="20975702">
                  <a:off x="5729485" y="4453489"/>
                  <a:ext cx="375721" cy="2386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360" name="Oval 359"/>
                <p:cNvSpPr/>
                <p:nvPr/>
              </p:nvSpPr>
              <p:spPr>
                <a:xfrm rot="20975702">
                  <a:off x="6761083" y="4870602"/>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361" name="Oval 360"/>
                <p:cNvSpPr/>
                <p:nvPr/>
              </p:nvSpPr>
              <p:spPr>
                <a:xfrm rot="20975702">
                  <a:off x="5603168" y="5325839"/>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362" name="Oval 361"/>
                <p:cNvSpPr/>
                <p:nvPr/>
              </p:nvSpPr>
              <p:spPr>
                <a:xfrm rot="20975702">
                  <a:off x="4999566" y="5679292"/>
                  <a:ext cx="375721" cy="2386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363" name="Oval 362"/>
                <p:cNvSpPr/>
                <p:nvPr/>
              </p:nvSpPr>
              <p:spPr>
                <a:xfrm rot="20975702">
                  <a:off x="4217385" y="5580307"/>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364" name="Oval 363"/>
                <p:cNvSpPr/>
                <p:nvPr/>
              </p:nvSpPr>
              <p:spPr>
                <a:xfrm rot="20975702">
                  <a:off x="2945537" y="5935161"/>
                  <a:ext cx="375721" cy="2386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grpSp>
          <p:sp>
            <p:nvSpPr>
              <p:cNvPr id="337" name="AutoShape 5"/>
              <p:cNvSpPr>
                <a:spLocks noChangeShapeType="1"/>
              </p:cNvSpPr>
              <p:nvPr/>
            </p:nvSpPr>
            <p:spPr bwMode="auto">
              <a:xfrm rot="20975702" flipH="1" flipV="1">
                <a:off x="4715873" y="5662338"/>
                <a:ext cx="973036" cy="185847"/>
              </a:xfrm>
              <a:prstGeom prst="straightConnector1">
                <a:avLst/>
              </a:prstGeom>
              <a:ln>
                <a:headEnd/>
                <a:tailEn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38" name="AutoShape 5"/>
              <p:cNvSpPr>
                <a:spLocks noChangeShapeType="1"/>
              </p:cNvSpPr>
              <p:nvPr/>
            </p:nvSpPr>
            <p:spPr bwMode="auto">
              <a:xfrm rot="20975702" flipH="1" flipV="1">
                <a:off x="3729108" y="5794474"/>
                <a:ext cx="538390" cy="45719"/>
              </a:xfrm>
              <a:prstGeom prst="straightConnector1">
                <a:avLst/>
              </a:prstGeom>
              <a:ln>
                <a:headEnd/>
                <a:tailEn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39" name="AutoShape 5"/>
              <p:cNvSpPr>
                <a:spLocks noChangeShapeType="1"/>
              </p:cNvSpPr>
              <p:nvPr/>
            </p:nvSpPr>
            <p:spPr bwMode="auto">
              <a:xfrm rot="20975702" flipH="1" flipV="1">
                <a:off x="2211690" y="5846639"/>
                <a:ext cx="1063020" cy="117722"/>
              </a:xfrm>
              <a:prstGeom prst="straightConnector1">
                <a:avLst/>
              </a:prstGeom>
              <a:ln>
                <a:headEnd/>
                <a:tailEn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grpSp>
          <p:nvGrpSpPr>
            <p:cNvPr id="324" name="Group 154"/>
            <p:cNvGrpSpPr/>
            <p:nvPr/>
          </p:nvGrpSpPr>
          <p:grpSpPr>
            <a:xfrm>
              <a:off x="5486400" y="2438400"/>
              <a:ext cx="2819400" cy="685800"/>
              <a:chOff x="5486400" y="2438400"/>
              <a:chExt cx="2819400" cy="685800"/>
            </a:xfrm>
          </p:grpSpPr>
          <p:sp>
            <p:nvSpPr>
              <p:cNvPr id="334" name="Right Brace 333"/>
              <p:cNvSpPr/>
              <p:nvPr/>
            </p:nvSpPr>
            <p:spPr>
              <a:xfrm>
                <a:off x="5486400" y="2438400"/>
                <a:ext cx="228600" cy="6858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335" name="TextBox 16"/>
              <p:cNvSpPr txBox="1"/>
              <p:nvPr/>
            </p:nvSpPr>
            <p:spPr>
              <a:xfrm>
                <a:off x="5791200" y="2438400"/>
                <a:ext cx="25146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Under Transport Service Provider (TSP) control</a:t>
                </a:r>
                <a:endParaRPr lang="en-US" dirty="0"/>
              </a:p>
            </p:txBody>
          </p:sp>
        </p:grpSp>
        <p:sp>
          <p:nvSpPr>
            <p:cNvPr id="325" name="AutoShape 33"/>
            <p:cNvSpPr>
              <a:spLocks noChangeArrowheads="1"/>
            </p:cNvSpPr>
            <p:nvPr/>
          </p:nvSpPr>
          <p:spPr bwMode="auto">
            <a:xfrm>
              <a:off x="1371600" y="762000"/>
              <a:ext cx="1600200" cy="697285"/>
            </a:xfrm>
            <a:prstGeom prst="roundRect">
              <a:avLst>
                <a:gd name="adj" fmla="val 16667"/>
              </a:avLst>
            </a:prstGeom>
            <a:solidFill>
              <a:srgbClr val="FFFFFF"/>
            </a:solidFill>
            <a:ln w="63500" cmpd="thickThin">
              <a:solidFill>
                <a:srgbClr val="4BACC6"/>
              </a:solidFill>
              <a:round/>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solidFill>
                    <a:srgbClr val="FF0000"/>
                  </a:solidFill>
                </a:rPr>
                <a:t>ISP ‘A’ Client  Controller</a:t>
              </a:r>
              <a:endParaRPr lang="en-US" sz="1600" b="1" dirty="0">
                <a:solidFill>
                  <a:srgbClr val="FF0000"/>
                </a:solidFill>
              </a:endParaRPr>
            </a:p>
          </p:txBody>
        </p:sp>
        <p:sp>
          <p:nvSpPr>
            <p:cNvPr id="326" name="Text Box 14"/>
            <p:cNvSpPr txBox="1">
              <a:spLocks noChangeArrowheads="1"/>
            </p:cNvSpPr>
            <p:nvPr/>
          </p:nvSpPr>
          <p:spPr bwMode="auto">
            <a:xfrm>
              <a:off x="2895600" y="1752600"/>
              <a:ext cx="3181268" cy="522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600" b="1" dirty="0" smtClean="0">
                  <a:solidFill>
                    <a:srgbClr val="FF0000"/>
                  </a:solidFill>
                  <a:latin typeface="Arial" pitchFamily="34" charset="0"/>
                  <a:ea typeface="Calibri" pitchFamily="34" charset="0"/>
                  <a:cs typeface="Arial" pitchFamily="34" charset="0"/>
                </a:rPr>
                <a:t>OpenFlow Protocol</a:t>
              </a:r>
              <a:endParaRPr lang="en-US" sz="3600" dirty="0" smtClean="0">
                <a:solidFill>
                  <a:prstClr val="white"/>
                </a:solidFill>
                <a:latin typeface="Arial" pitchFamily="34" charset="0"/>
                <a:cs typeface="Arial" pitchFamily="34" charset="0"/>
              </a:endParaRPr>
            </a:p>
          </p:txBody>
        </p:sp>
        <p:sp>
          <p:nvSpPr>
            <p:cNvPr id="327" name="AutoShape 33"/>
            <p:cNvSpPr>
              <a:spLocks noChangeArrowheads="1"/>
            </p:cNvSpPr>
            <p:nvPr/>
          </p:nvSpPr>
          <p:spPr bwMode="auto">
            <a:xfrm>
              <a:off x="3657600" y="762000"/>
              <a:ext cx="1600200" cy="697285"/>
            </a:xfrm>
            <a:prstGeom prst="roundRect">
              <a:avLst>
                <a:gd name="adj" fmla="val 16667"/>
              </a:avLst>
            </a:prstGeom>
            <a:solidFill>
              <a:srgbClr val="FFFFFF"/>
            </a:solidFill>
            <a:ln w="63500" cmpd="thickThin">
              <a:solidFill>
                <a:schemeClr val="accent4"/>
              </a:solidFill>
              <a:round/>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solidFill>
                    <a:srgbClr val="8064A2"/>
                  </a:solidFill>
                </a:rPr>
                <a:t>ISP ‘B’ Client  Controller</a:t>
              </a:r>
              <a:endParaRPr lang="en-US" sz="1600" b="1" dirty="0">
                <a:solidFill>
                  <a:srgbClr val="8064A2"/>
                </a:solidFill>
              </a:endParaRPr>
            </a:p>
          </p:txBody>
        </p:sp>
        <p:sp>
          <p:nvSpPr>
            <p:cNvPr id="328" name="AutoShape 33"/>
            <p:cNvSpPr>
              <a:spLocks noChangeArrowheads="1"/>
            </p:cNvSpPr>
            <p:nvPr/>
          </p:nvSpPr>
          <p:spPr bwMode="auto">
            <a:xfrm>
              <a:off x="5715000" y="762000"/>
              <a:ext cx="1600200" cy="697285"/>
            </a:xfrm>
            <a:prstGeom prst="roundRect">
              <a:avLst>
                <a:gd name="adj" fmla="val 16667"/>
              </a:avLst>
            </a:prstGeom>
            <a:solidFill>
              <a:srgbClr val="FFFFFF"/>
            </a:solidFill>
            <a:ln w="63500" cmpd="thickThin">
              <a:solidFill>
                <a:srgbClr val="00B050"/>
              </a:solidFill>
              <a:round/>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solidFill>
                    <a:srgbClr val="009900"/>
                  </a:solidFill>
                </a:rPr>
                <a:t>ISP ‘C’ Client  Controller</a:t>
              </a:r>
              <a:endParaRPr lang="en-US" sz="1600" b="1" dirty="0">
                <a:solidFill>
                  <a:srgbClr val="009900"/>
                </a:solidFill>
              </a:endParaRPr>
            </a:p>
          </p:txBody>
        </p:sp>
        <p:grpSp>
          <p:nvGrpSpPr>
            <p:cNvPr id="329" name="Group 154"/>
            <p:cNvGrpSpPr/>
            <p:nvPr/>
          </p:nvGrpSpPr>
          <p:grpSpPr>
            <a:xfrm>
              <a:off x="7924798" y="4191000"/>
              <a:ext cx="1219199" cy="1981200"/>
              <a:chOff x="5486400" y="2438400"/>
              <a:chExt cx="2819400" cy="685800"/>
            </a:xfrm>
          </p:grpSpPr>
          <p:sp>
            <p:nvSpPr>
              <p:cNvPr id="332" name="Right Brace 331"/>
              <p:cNvSpPr/>
              <p:nvPr/>
            </p:nvSpPr>
            <p:spPr>
              <a:xfrm>
                <a:off x="5486400" y="2438400"/>
                <a:ext cx="228600" cy="6858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333" name="TextBox 16"/>
              <p:cNvSpPr txBox="1"/>
              <p:nvPr/>
            </p:nvSpPr>
            <p:spPr>
              <a:xfrm>
                <a:off x="5791201" y="2438400"/>
                <a:ext cx="2514599" cy="6072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Isolated</a:t>
                </a:r>
              </a:p>
              <a:p>
                <a:r>
                  <a:rPr lang="en-US" dirty="0" smtClean="0"/>
                  <a:t>Client</a:t>
                </a:r>
              </a:p>
              <a:p>
                <a:r>
                  <a:rPr lang="en-US" dirty="0" smtClean="0"/>
                  <a:t>Slices </a:t>
                </a:r>
              </a:p>
              <a:p>
                <a:r>
                  <a:rPr lang="en-US" dirty="0" smtClean="0"/>
                  <a:t>of the Transport Network</a:t>
                </a:r>
                <a:endParaRPr lang="en-US" dirty="0"/>
              </a:p>
            </p:txBody>
          </p:sp>
        </p:grpSp>
        <p:sp>
          <p:nvSpPr>
            <p:cNvPr id="330" name="TextBox 16"/>
            <p:cNvSpPr txBox="1"/>
            <p:nvPr/>
          </p:nvSpPr>
          <p:spPr>
            <a:xfrm>
              <a:off x="152400" y="3352800"/>
              <a:ext cx="25146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Slice == Bandwidth +  Control over Switching </a:t>
              </a:r>
              <a:endParaRPr lang="en-US" dirty="0"/>
            </a:p>
          </p:txBody>
        </p:sp>
        <p:cxnSp>
          <p:nvCxnSpPr>
            <p:cNvPr id="331" name="Straight Arrow Connector 330"/>
            <p:cNvCxnSpPr>
              <a:stCxn id="330" idx="2"/>
            </p:cNvCxnSpPr>
            <p:nvPr/>
          </p:nvCxnSpPr>
          <p:spPr>
            <a:xfrm rot="16200000" flipH="1">
              <a:off x="1370916" y="4037915"/>
              <a:ext cx="268069" cy="19050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Rounded Rectangle 662"/>
          <p:cNvSpPr/>
          <p:nvPr/>
        </p:nvSpPr>
        <p:spPr>
          <a:xfrm>
            <a:off x="0" y="609600"/>
            <a:ext cx="9144000" cy="6248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4" name="Rectangle 1"/>
          <p:cNvSpPr txBox="1">
            <a:spLocks noChangeArrowheads="1"/>
          </p:cNvSpPr>
          <p:nvPr/>
        </p:nvSpPr>
        <p:spPr>
          <a:xfrm>
            <a:off x="381000" y="0"/>
            <a:ext cx="8229600" cy="5334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Common Map</a:t>
            </a:r>
          </a:p>
        </p:txBody>
      </p:sp>
      <p:grpSp>
        <p:nvGrpSpPr>
          <p:cNvPr id="2" name="Group 106"/>
          <p:cNvGrpSpPr/>
          <p:nvPr/>
        </p:nvGrpSpPr>
        <p:grpSpPr>
          <a:xfrm>
            <a:off x="381000" y="3086100"/>
            <a:ext cx="762000" cy="609600"/>
            <a:chOff x="1828800" y="2590800"/>
            <a:chExt cx="762000" cy="609600"/>
          </a:xfrm>
        </p:grpSpPr>
        <p:sp>
          <p:nvSpPr>
            <p:cNvPr id="104"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105" name="Rectangle 31"/>
            <p:cNvSpPr>
              <a:spLocks noChangeArrowheads="1"/>
            </p:cNvSpPr>
            <p:nvPr/>
          </p:nvSpPr>
          <p:spPr bwMode="auto">
            <a:xfrm>
              <a:off x="24384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106" name="Rectangle 31"/>
            <p:cNvSpPr>
              <a:spLocks noChangeArrowheads="1"/>
            </p:cNvSpPr>
            <p:nvPr/>
          </p:nvSpPr>
          <p:spPr bwMode="auto">
            <a:xfrm>
              <a:off x="18288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3" name="Group 147"/>
          <p:cNvGrpSpPr/>
          <p:nvPr/>
        </p:nvGrpSpPr>
        <p:grpSpPr>
          <a:xfrm>
            <a:off x="4876800" y="5600700"/>
            <a:ext cx="762000" cy="609600"/>
            <a:chOff x="1828800" y="2590800"/>
            <a:chExt cx="762000" cy="609600"/>
          </a:xfrm>
        </p:grpSpPr>
        <p:sp>
          <p:nvSpPr>
            <p:cNvPr id="149"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150" name="Rectangle 31"/>
            <p:cNvSpPr>
              <a:spLocks noChangeArrowheads="1"/>
            </p:cNvSpPr>
            <p:nvPr/>
          </p:nvSpPr>
          <p:spPr bwMode="auto">
            <a:xfrm>
              <a:off x="24384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151" name="Rectangle 31"/>
            <p:cNvSpPr>
              <a:spLocks noChangeArrowheads="1"/>
            </p:cNvSpPr>
            <p:nvPr/>
          </p:nvSpPr>
          <p:spPr bwMode="auto">
            <a:xfrm>
              <a:off x="18288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sp>
        <p:nvSpPr>
          <p:cNvPr id="172" name="Line 17"/>
          <p:cNvSpPr>
            <a:spLocks noChangeShapeType="1"/>
          </p:cNvSpPr>
          <p:nvPr/>
        </p:nvSpPr>
        <p:spPr bwMode="auto">
          <a:xfrm flipV="1">
            <a:off x="3810000" y="4762498"/>
            <a:ext cx="609600" cy="990601"/>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73" name="Line 17"/>
          <p:cNvSpPr>
            <a:spLocks noChangeShapeType="1"/>
          </p:cNvSpPr>
          <p:nvPr/>
        </p:nvSpPr>
        <p:spPr bwMode="auto">
          <a:xfrm flipV="1">
            <a:off x="3581400" y="4762500"/>
            <a:ext cx="533400" cy="9144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75" name="Line 17"/>
          <p:cNvSpPr>
            <a:spLocks noChangeShapeType="1"/>
          </p:cNvSpPr>
          <p:nvPr/>
        </p:nvSpPr>
        <p:spPr bwMode="auto">
          <a:xfrm flipH="1" flipV="1">
            <a:off x="4724400" y="4762498"/>
            <a:ext cx="609600" cy="838201"/>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76" name="Line 17"/>
          <p:cNvSpPr>
            <a:spLocks noChangeShapeType="1"/>
          </p:cNvSpPr>
          <p:nvPr/>
        </p:nvSpPr>
        <p:spPr bwMode="auto">
          <a:xfrm>
            <a:off x="4572000" y="4762500"/>
            <a:ext cx="533400" cy="8382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77" name="AutoShape 22"/>
          <p:cNvSpPr>
            <a:spLocks noChangeArrowheads="1"/>
          </p:cNvSpPr>
          <p:nvPr/>
        </p:nvSpPr>
        <p:spPr bwMode="auto">
          <a:xfrm>
            <a:off x="609600" y="1219200"/>
            <a:ext cx="2286000" cy="4572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600" b="1" dirty="0" smtClean="0">
                <a:solidFill>
                  <a:prstClr val="black"/>
                </a:solidFill>
              </a:rPr>
              <a:t>ISP# 1’s </a:t>
            </a:r>
            <a:r>
              <a:rPr lang="en-US" sz="1600" b="1" dirty="0" err="1" smtClean="0">
                <a:solidFill>
                  <a:prstClr val="black"/>
                </a:solidFill>
              </a:rPr>
              <a:t>NetOS</a:t>
            </a:r>
            <a:endParaRPr lang="en-US" sz="1600" dirty="0" smtClean="0">
              <a:solidFill>
                <a:prstClr val="black"/>
              </a:solidFill>
              <a:latin typeface="Arial" pitchFamily="34" charset="0"/>
            </a:endParaRPr>
          </a:p>
        </p:txBody>
      </p:sp>
      <p:sp>
        <p:nvSpPr>
          <p:cNvPr id="178" name="Rounded Rectangle 177"/>
          <p:cNvSpPr/>
          <p:nvPr/>
        </p:nvSpPr>
        <p:spPr>
          <a:xfrm>
            <a:off x="762000" y="838200"/>
            <a:ext cx="533400" cy="3429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prstClr val="black"/>
                </a:solidFill>
              </a:rPr>
              <a:t>App</a:t>
            </a:r>
            <a:endParaRPr lang="en-US" sz="1400" dirty="0">
              <a:solidFill>
                <a:prstClr val="black"/>
              </a:solidFill>
            </a:endParaRPr>
          </a:p>
        </p:txBody>
      </p:sp>
      <p:sp>
        <p:nvSpPr>
          <p:cNvPr id="179" name="Rounded Rectangle 178"/>
          <p:cNvSpPr/>
          <p:nvPr/>
        </p:nvSpPr>
        <p:spPr>
          <a:xfrm>
            <a:off x="1447800" y="838200"/>
            <a:ext cx="533400" cy="3429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prstClr val="black"/>
                </a:solidFill>
              </a:rPr>
              <a:t>App</a:t>
            </a:r>
            <a:endParaRPr lang="en-US" sz="1400" dirty="0">
              <a:solidFill>
                <a:prstClr val="black"/>
              </a:solidFill>
            </a:endParaRPr>
          </a:p>
        </p:txBody>
      </p:sp>
      <p:sp>
        <p:nvSpPr>
          <p:cNvPr id="180" name="Rounded Rectangle 179"/>
          <p:cNvSpPr/>
          <p:nvPr/>
        </p:nvSpPr>
        <p:spPr>
          <a:xfrm>
            <a:off x="2133600" y="838200"/>
            <a:ext cx="533400" cy="3429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solidFill>
                  <a:prstClr val="black"/>
                </a:solidFill>
              </a:rPr>
              <a:t>App</a:t>
            </a:r>
            <a:endParaRPr lang="en-US" sz="1400" dirty="0">
              <a:solidFill>
                <a:prstClr val="black"/>
              </a:solidFill>
            </a:endParaRPr>
          </a:p>
        </p:txBody>
      </p:sp>
      <p:sp>
        <p:nvSpPr>
          <p:cNvPr id="209" name="Line 17"/>
          <p:cNvSpPr>
            <a:spLocks noChangeShapeType="1"/>
          </p:cNvSpPr>
          <p:nvPr/>
        </p:nvSpPr>
        <p:spPr bwMode="auto">
          <a:xfrm>
            <a:off x="1143000" y="3543300"/>
            <a:ext cx="762000" cy="3048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210" name="Line 17"/>
          <p:cNvSpPr>
            <a:spLocks noChangeShapeType="1"/>
          </p:cNvSpPr>
          <p:nvPr/>
        </p:nvSpPr>
        <p:spPr bwMode="auto">
          <a:xfrm flipH="1">
            <a:off x="1143000" y="4038600"/>
            <a:ext cx="762000" cy="762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213" name="Line 17"/>
          <p:cNvSpPr>
            <a:spLocks noChangeShapeType="1"/>
          </p:cNvSpPr>
          <p:nvPr/>
        </p:nvSpPr>
        <p:spPr bwMode="auto">
          <a:xfrm flipH="1">
            <a:off x="1143000" y="4381500"/>
            <a:ext cx="762000" cy="762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217" name="Line 17"/>
          <p:cNvSpPr>
            <a:spLocks noChangeShapeType="1"/>
          </p:cNvSpPr>
          <p:nvPr/>
        </p:nvSpPr>
        <p:spPr bwMode="auto">
          <a:xfrm flipH="1">
            <a:off x="6705600" y="3695700"/>
            <a:ext cx="1066800" cy="381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218" name="Line 17"/>
          <p:cNvSpPr>
            <a:spLocks noChangeShapeType="1"/>
          </p:cNvSpPr>
          <p:nvPr/>
        </p:nvSpPr>
        <p:spPr bwMode="auto">
          <a:xfrm>
            <a:off x="6705600" y="4229100"/>
            <a:ext cx="1066800" cy="5334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219" name="Line 17"/>
          <p:cNvSpPr>
            <a:spLocks noChangeShapeType="1"/>
          </p:cNvSpPr>
          <p:nvPr/>
        </p:nvSpPr>
        <p:spPr bwMode="auto">
          <a:xfrm flipV="1">
            <a:off x="6781800" y="3467100"/>
            <a:ext cx="990600" cy="335282"/>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220" name="Line 17"/>
          <p:cNvSpPr>
            <a:spLocks noChangeShapeType="1"/>
          </p:cNvSpPr>
          <p:nvPr/>
        </p:nvSpPr>
        <p:spPr bwMode="auto">
          <a:xfrm flipH="1" flipV="1">
            <a:off x="6629400" y="4457700"/>
            <a:ext cx="1143000" cy="6096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cxnSp>
        <p:nvCxnSpPr>
          <p:cNvPr id="253" name="Straight Connector 252"/>
          <p:cNvCxnSpPr>
            <a:stCxn id="177" idx="2"/>
            <a:endCxn id="109" idx="0"/>
          </p:cNvCxnSpPr>
          <p:nvPr/>
        </p:nvCxnSpPr>
        <p:spPr bwMode="auto">
          <a:xfrm rot="5400000">
            <a:off x="-247650" y="2686050"/>
            <a:ext cx="3009900" cy="990600"/>
          </a:xfrm>
          <a:prstGeom prst="line">
            <a:avLst/>
          </a:prstGeom>
          <a:ln>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57" name="Straight Connector 256"/>
          <p:cNvCxnSpPr>
            <a:stCxn id="222" idx="2"/>
            <a:endCxn id="104" idx="0"/>
          </p:cNvCxnSpPr>
          <p:nvPr/>
        </p:nvCxnSpPr>
        <p:spPr bwMode="auto">
          <a:xfrm rot="5400000">
            <a:off x="3295650" y="-857250"/>
            <a:ext cx="1409700" cy="6477000"/>
          </a:xfrm>
          <a:prstGeom prst="line">
            <a:avLst/>
          </a:prstGeom>
          <a:ln w="19050">
            <a:solidFill>
              <a:srgbClr val="7030A0"/>
            </a:solidFill>
            <a:prstDash val="sys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60" name="Straight Connector 259"/>
          <p:cNvCxnSpPr/>
          <p:nvPr/>
        </p:nvCxnSpPr>
        <p:spPr bwMode="auto">
          <a:xfrm rot="10800000" flipV="1">
            <a:off x="2819400" y="3124200"/>
            <a:ext cx="1371600" cy="457200"/>
          </a:xfrm>
          <a:prstGeom prst="line">
            <a:avLst/>
          </a:prstGeom>
          <a:ln w="28575">
            <a:solidFill>
              <a:srgbClr val="00B050"/>
            </a:solidFill>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08" name="Line 17"/>
          <p:cNvSpPr>
            <a:spLocks noChangeShapeType="1"/>
          </p:cNvSpPr>
          <p:nvPr/>
        </p:nvSpPr>
        <p:spPr bwMode="auto">
          <a:xfrm>
            <a:off x="1143000" y="3314700"/>
            <a:ext cx="762000" cy="3048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cxnSp>
        <p:nvCxnSpPr>
          <p:cNvPr id="273" name="Straight Connector 272"/>
          <p:cNvCxnSpPr/>
          <p:nvPr/>
        </p:nvCxnSpPr>
        <p:spPr bwMode="auto">
          <a:xfrm>
            <a:off x="4724400" y="3200400"/>
            <a:ext cx="1717430" cy="838200"/>
          </a:xfrm>
          <a:prstGeom prst="line">
            <a:avLst/>
          </a:prstGeom>
          <a:ln w="28575">
            <a:solidFill>
              <a:srgbClr val="00B050"/>
            </a:solidFill>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76" name="Straight Connector 275"/>
          <p:cNvCxnSpPr>
            <a:stCxn id="222" idx="2"/>
            <a:endCxn id="161" idx="0"/>
          </p:cNvCxnSpPr>
          <p:nvPr/>
        </p:nvCxnSpPr>
        <p:spPr bwMode="auto">
          <a:xfrm rot="16200000" flipH="1">
            <a:off x="6267450" y="2647950"/>
            <a:ext cx="2857500" cy="914400"/>
          </a:xfrm>
          <a:prstGeom prst="line">
            <a:avLst/>
          </a:prstGeom>
          <a:ln w="19050">
            <a:solidFill>
              <a:srgbClr val="7030A0"/>
            </a:solidFill>
            <a:prstDash val="sys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79" name="Straight Connector 278"/>
          <p:cNvCxnSpPr>
            <a:stCxn id="177" idx="2"/>
          </p:cNvCxnSpPr>
          <p:nvPr/>
        </p:nvCxnSpPr>
        <p:spPr bwMode="auto">
          <a:xfrm rot="16200000" flipH="1">
            <a:off x="4171950" y="-742950"/>
            <a:ext cx="1562100" cy="6400800"/>
          </a:xfrm>
          <a:prstGeom prst="line">
            <a:avLst/>
          </a:prstGeom>
          <a:ln>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82" name="Straight Connector 281"/>
          <p:cNvCxnSpPr>
            <a:stCxn id="222" idx="2"/>
            <a:endCxn id="175" idx="0"/>
          </p:cNvCxnSpPr>
          <p:nvPr/>
        </p:nvCxnSpPr>
        <p:spPr bwMode="auto">
          <a:xfrm rot="5400000">
            <a:off x="4324351" y="2686049"/>
            <a:ext cx="3924299" cy="1905000"/>
          </a:xfrm>
          <a:prstGeom prst="line">
            <a:avLst/>
          </a:prstGeom>
          <a:ln w="19050">
            <a:solidFill>
              <a:srgbClr val="7030A0"/>
            </a:solidFill>
            <a:prstDash val="sysDash"/>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nvGrpSpPr>
          <p:cNvPr id="4" name="Group 151"/>
          <p:cNvGrpSpPr/>
          <p:nvPr/>
        </p:nvGrpSpPr>
        <p:grpSpPr>
          <a:xfrm>
            <a:off x="7772400" y="3238500"/>
            <a:ext cx="762000" cy="609600"/>
            <a:chOff x="1828800" y="2590800"/>
            <a:chExt cx="762000" cy="609600"/>
          </a:xfrm>
        </p:grpSpPr>
        <p:sp>
          <p:nvSpPr>
            <p:cNvPr id="153"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154"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155" name="Rectangle 31"/>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5" name="Group 97"/>
          <p:cNvGrpSpPr/>
          <p:nvPr/>
        </p:nvGrpSpPr>
        <p:grpSpPr>
          <a:xfrm flipH="1">
            <a:off x="6019800" y="3619500"/>
            <a:ext cx="914400" cy="838200"/>
            <a:chOff x="3429000" y="1752600"/>
            <a:chExt cx="990600" cy="838200"/>
          </a:xfrm>
        </p:grpSpPr>
        <p:sp>
          <p:nvSpPr>
            <p:cNvPr id="187" name="Rectangle 24"/>
            <p:cNvSpPr>
              <a:spLocks noChangeArrowheads="1"/>
            </p:cNvSpPr>
            <p:nvPr/>
          </p:nvSpPr>
          <p:spPr bwMode="auto">
            <a:xfrm>
              <a:off x="3429000" y="1752600"/>
              <a:ext cx="990600" cy="838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kern="0" dirty="0" smtClean="0">
                <a:solidFill>
                  <a:sysClr val="windowText" lastClr="000000"/>
                </a:solidFill>
              </a:endParaRPr>
            </a:p>
          </p:txBody>
        </p:sp>
        <p:sp>
          <p:nvSpPr>
            <p:cNvPr id="188" name="Rounded Rectangle 187"/>
            <p:cNvSpPr/>
            <p:nvPr/>
          </p:nvSpPr>
          <p:spPr bwMode="auto">
            <a:xfrm>
              <a:off x="3429000" y="1752600"/>
              <a:ext cx="533400" cy="838200"/>
            </a:xfrm>
            <a:prstGeom prst="round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P</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K</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T</a:t>
              </a:r>
            </a:p>
          </p:txBody>
        </p:sp>
        <p:sp>
          <p:nvSpPr>
            <p:cNvPr id="189" name="Rectangle 32"/>
            <p:cNvSpPr>
              <a:spLocks noChangeArrowheads="1"/>
            </p:cNvSpPr>
            <p:nvPr/>
          </p:nvSpPr>
          <p:spPr bwMode="auto">
            <a:xfrm>
              <a:off x="3429000" y="1905000"/>
              <a:ext cx="228600" cy="6096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altLang="ko-KR" sz="1200" kern="0" smtClean="0">
                  <a:solidFill>
                    <a:sysClr val="windowText" lastClr="000000"/>
                  </a:solidFill>
                </a:rPr>
                <a:t>E</a:t>
              </a:r>
            </a:p>
            <a:p>
              <a:pPr algn="ctr">
                <a:defRPr/>
              </a:pPr>
              <a:r>
                <a:rPr lang="en-US" altLang="ko-KR" sz="1200" kern="0" smtClean="0">
                  <a:solidFill>
                    <a:sysClr val="windowText" lastClr="000000"/>
                  </a:solidFill>
                </a:rPr>
                <a:t>T</a:t>
              </a:r>
            </a:p>
            <a:p>
              <a:pPr algn="ctr">
                <a:defRPr/>
              </a:pPr>
              <a:r>
                <a:rPr lang="en-US" altLang="ko-KR" sz="1200" kern="0" smtClean="0">
                  <a:solidFill>
                    <a:sysClr val="windowText" lastClr="000000"/>
                  </a:solidFill>
                </a:rPr>
                <a:t>H</a:t>
              </a:r>
            </a:p>
          </p:txBody>
        </p:sp>
        <p:cxnSp>
          <p:nvCxnSpPr>
            <p:cNvPr id="190" name="Straight Connector 189"/>
            <p:cNvCxnSpPr/>
            <p:nvPr/>
          </p:nvCxnSpPr>
          <p:spPr bwMode="auto">
            <a:xfrm rot="16200000" flipH="1">
              <a:off x="3544094" y="2170906"/>
              <a:ext cx="838200" cy="1588"/>
            </a:xfrm>
            <a:prstGeom prst="line">
              <a:avLst/>
            </a:prstGeom>
            <a:solidFill>
              <a:srgbClr val="BBE0E3"/>
            </a:solidFill>
            <a:ln w="9525" cap="flat" cmpd="sng" algn="ctr">
              <a:solidFill>
                <a:srgbClr val="000000"/>
              </a:solidFill>
              <a:prstDash val="solid"/>
              <a:round/>
              <a:headEnd type="none" w="med" len="med"/>
              <a:tailEnd type="none" w="med" len="med"/>
            </a:ln>
            <a:effectLst/>
          </p:spPr>
        </p:cxnSp>
        <p:sp>
          <p:nvSpPr>
            <p:cNvPr id="191" name="Rectangle 15"/>
            <p:cNvSpPr>
              <a:spLocks noChangeArrowheads="1"/>
            </p:cNvSpPr>
            <p:nvPr/>
          </p:nvSpPr>
          <p:spPr bwMode="auto">
            <a:xfrm>
              <a:off x="4191000" y="1828800"/>
              <a:ext cx="228600" cy="685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altLang="ko-KR" sz="900" kern="0" dirty="0" smtClean="0">
                  <a:solidFill>
                    <a:sysClr val="windowText" lastClr="000000"/>
                  </a:solidFill>
                </a:rPr>
                <a:t>S</a:t>
              </a:r>
            </a:p>
            <a:p>
              <a:pPr algn="ctr">
                <a:defRPr/>
              </a:pPr>
              <a:r>
                <a:rPr lang="en-US" altLang="ko-KR" sz="900" kern="0" dirty="0" smtClean="0">
                  <a:solidFill>
                    <a:sysClr val="windowText" lastClr="000000"/>
                  </a:solidFill>
                </a:rPr>
                <a:t>O</a:t>
              </a:r>
            </a:p>
            <a:p>
              <a:pPr algn="ctr">
                <a:defRPr/>
              </a:pPr>
              <a:r>
                <a:rPr lang="en-US" altLang="ko-KR" sz="900" kern="0" dirty="0" smtClean="0">
                  <a:solidFill>
                    <a:sysClr val="windowText" lastClr="000000"/>
                  </a:solidFill>
                </a:rPr>
                <a:t>N</a:t>
              </a:r>
            </a:p>
            <a:p>
              <a:pPr algn="ctr">
                <a:defRPr/>
              </a:pPr>
              <a:r>
                <a:rPr lang="en-US" altLang="ko-KR" sz="900" kern="0" dirty="0" smtClean="0">
                  <a:solidFill>
                    <a:sysClr val="windowText" lastClr="000000"/>
                  </a:solidFill>
                </a:rPr>
                <a:t>E</a:t>
              </a:r>
            </a:p>
            <a:p>
              <a:pPr algn="ctr">
                <a:defRPr/>
              </a:pPr>
              <a:r>
                <a:rPr lang="en-US" altLang="ko-KR" sz="900" kern="0" dirty="0" smtClean="0">
                  <a:solidFill>
                    <a:sysClr val="windowText" lastClr="000000"/>
                  </a:solidFill>
                </a:rPr>
                <a:t>T</a:t>
              </a:r>
            </a:p>
          </p:txBody>
        </p:sp>
        <p:sp>
          <p:nvSpPr>
            <p:cNvPr id="192" name="TextBox 191"/>
            <p:cNvSpPr txBox="1"/>
            <p:nvPr/>
          </p:nvSpPr>
          <p:spPr>
            <a:xfrm>
              <a:off x="4089400" y="1752600"/>
              <a:ext cx="152400" cy="738664"/>
            </a:xfrm>
            <a:prstGeom prst="rect">
              <a:avLst/>
            </a:prstGeom>
            <a:noFill/>
          </p:spPr>
          <p:txBody>
            <a:bodyPr wrap="square" rtlCol="0">
              <a:spAutoFit/>
            </a:bodyPr>
            <a:lstStyle/>
            <a:p>
              <a:pPr>
                <a:defRPr/>
              </a:pPr>
              <a:r>
                <a:rPr lang="en-US" sz="1400" kern="0" dirty="0" smtClean="0">
                  <a:solidFill>
                    <a:sysClr val="windowText" lastClr="000000"/>
                  </a:solidFill>
                </a:rPr>
                <a:t>T</a:t>
              </a:r>
            </a:p>
            <a:p>
              <a:pPr>
                <a:defRPr/>
              </a:pPr>
              <a:r>
                <a:rPr lang="en-US" sz="1400" kern="0" dirty="0" smtClean="0">
                  <a:solidFill>
                    <a:sysClr val="windowText" lastClr="000000"/>
                  </a:solidFill>
                </a:rPr>
                <a:t>D</a:t>
              </a:r>
            </a:p>
            <a:p>
              <a:pPr>
                <a:defRPr/>
              </a:pPr>
              <a:r>
                <a:rPr lang="en-US" sz="1400" kern="0" dirty="0" smtClean="0">
                  <a:solidFill>
                    <a:sysClr val="windowText" lastClr="000000"/>
                  </a:solidFill>
                </a:rPr>
                <a:t>M</a:t>
              </a:r>
            </a:p>
          </p:txBody>
        </p:sp>
      </p:grpSp>
      <p:cxnSp>
        <p:nvCxnSpPr>
          <p:cNvPr id="287" name="Straight Connector 286"/>
          <p:cNvCxnSpPr>
            <a:stCxn id="177" idx="2"/>
          </p:cNvCxnSpPr>
          <p:nvPr/>
        </p:nvCxnSpPr>
        <p:spPr bwMode="auto">
          <a:xfrm rot="16200000" flipH="1">
            <a:off x="666750" y="2762250"/>
            <a:ext cx="3924300" cy="1752600"/>
          </a:xfrm>
          <a:prstGeom prst="line">
            <a:avLst/>
          </a:prstGeom>
          <a:ln>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nvGrpSpPr>
          <p:cNvPr id="6" name="Group 258"/>
          <p:cNvGrpSpPr/>
          <p:nvPr/>
        </p:nvGrpSpPr>
        <p:grpSpPr>
          <a:xfrm rot="19039767">
            <a:off x="2994224" y="3511779"/>
            <a:ext cx="976122" cy="1032373"/>
            <a:chOff x="3577390" y="3632442"/>
            <a:chExt cx="1092876" cy="1130569"/>
          </a:xfrm>
        </p:grpSpPr>
        <p:grpSp>
          <p:nvGrpSpPr>
            <p:cNvPr id="7" name="Group 42"/>
            <p:cNvGrpSpPr>
              <a:grpSpLocks/>
            </p:cNvGrpSpPr>
            <p:nvPr/>
          </p:nvGrpSpPr>
          <p:grpSpPr bwMode="auto">
            <a:xfrm rot="2568603">
              <a:off x="3739098" y="4122975"/>
              <a:ext cx="827603" cy="115752"/>
              <a:chOff x="3066" y="1214"/>
              <a:chExt cx="1104" cy="104"/>
            </a:xfrm>
          </p:grpSpPr>
          <p:sp>
            <p:nvSpPr>
              <p:cNvPr id="236" name="Line 43"/>
              <p:cNvSpPr>
                <a:spLocks noChangeShapeType="1"/>
              </p:cNvSpPr>
              <p:nvPr/>
            </p:nvSpPr>
            <p:spPr bwMode="auto">
              <a:xfrm>
                <a:off x="3066" y="1214"/>
                <a:ext cx="1104" cy="8"/>
              </a:xfrm>
              <a:prstGeom prst="line">
                <a:avLst/>
              </a:prstGeom>
              <a:noFill/>
              <a:ln w="76200">
                <a:solidFill>
                  <a:srgbClr val="FF0000"/>
                </a:solidFill>
                <a:round/>
                <a:headEnd/>
                <a:tailEnd/>
              </a:ln>
              <a:effectLst/>
            </p:spPr>
            <p:txBody>
              <a:bodyPr/>
              <a:lstStyle/>
              <a:p>
                <a:pPr>
                  <a:defRPr/>
                </a:pPr>
                <a:endParaRPr lang="en-US" kern="0" smtClean="0">
                  <a:solidFill>
                    <a:sysClr val="windowText" lastClr="000000"/>
                  </a:solidFill>
                </a:endParaRPr>
              </a:p>
            </p:txBody>
          </p:sp>
          <p:sp>
            <p:nvSpPr>
              <p:cNvPr id="237" name="Line 44"/>
              <p:cNvSpPr>
                <a:spLocks noChangeShapeType="1"/>
              </p:cNvSpPr>
              <p:nvPr/>
            </p:nvSpPr>
            <p:spPr bwMode="auto">
              <a:xfrm>
                <a:off x="3066" y="1262"/>
                <a:ext cx="1104" cy="8"/>
              </a:xfrm>
              <a:prstGeom prst="line">
                <a:avLst/>
              </a:prstGeom>
              <a:noFill/>
              <a:ln w="76200">
                <a:solidFill>
                  <a:srgbClr val="FFCC00"/>
                </a:solidFill>
                <a:round/>
                <a:headEnd/>
                <a:tailEnd/>
              </a:ln>
              <a:effectLst/>
            </p:spPr>
            <p:txBody>
              <a:bodyPr/>
              <a:lstStyle/>
              <a:p>
                <a:pPr>
                  <a:defRPr/>
                </a:pPr>
                <a:endParaRPr lang="en-US" kern="0" smtClean="0">
                  <a:solidFill>
                    <a:sysClr val="windowText" lastClr="000000"/>
                  </a:solidFill>
                </a:endParaRPr>
              </a:p>
            </p:txBody>
          </p:sp>
          <p:sp>
            <p:nvSpPr>
              <p:cNvPr id="238" name="Line 45"/>
              <p:cNvSpPr>
                <a:spLocks noChangeShapeType="1"/>
              </p:cNvSpPr>
              <p:nvPr/>
            </p:nvSpPr>
            <p:spPr bwMode="auto">
              <a:xfrm>
                <a:off x="3066" y="1310"/>
                <a:ext cx="1104" cy="8"/>
              </a:xfrm>
              <a:prstGeom prst="line">
                <a:avLst/>
              </a:prstGeom>
              <a:noFill/>
              <a:ln w="76200">
                <a:solidFill>
                  <a:srgbClr val="027EBA"/>
                </a:solidFill>
                <a:round/>
                <a:headEnd/>
                <a:tailEnd/>
              </a:ln>
              <a:effectLst/>
            </p:spPr>
            <p:txBody>
              <a:bodyPr/>
              <a:lstStyle/>
              <a:p>
                <a:pPr>
                  <a:defRPr/>
                </a:pPr>
                <a:endParaRPr lang="en-US" kern="0" smtClean="0">
                  <a:solidFill>
                    <a:sysClr val="windowText" lastClr="000000"/>
                  </a:solidFill>
                </a:endParaRPr>
              </a:p>
            </p:txBody>
          </p:sp>
        </p:grpSp>
        <p:pic>
          <p:nvPicPr>
            <p:cNvPr id="254" name="Picture 41"/>
            <p:cNvPicPr>
              <a:picLocks noChangeAspect="1" noChangeArrowheads="1"/>
            </p:cNvPicPr>
            <p:nvPr/>
          </p:nvPicPr>
          <p:blipFill>
            <a:blip r:embed="rId2" cstate="print"/>
            <a:srcRect/>
            <a:stretch>
              <a:fillRect/>
            </a:stretch>
          </p:blipFill>
          <p:spPr bwMode="auto">
            <a:xfrm rot="2222206">
              <a:off x="3577390" y="3632442"/>
              <a:ext cx="316498" cy="345714"/>
            </a:xfrm>
            <a:prstGeom prst="rect">
              <a:avLst/>
            </a:prstGeom>
            <a:noFill/>
          </p:spPr>
        </p:pic>
        <p:pic>
          <p:nvPicPr>
            <p:cNvPr id="258" name="Picture 41"/>
            <p:cNvPicPr>
              <a:picLocks noChangeAspect="1" noChangeArrowheads="1"/>
            </p:cNvPicPr>
            <p:nvPr/>
          </p:nvPicPr>
          <p:blipFill>
            <a:blip r:embed="rId2" cstate="print"/>
            <a:srcRect/>
            <a:stretch>
              <a:fillRect/>
            </a:stretch>
          </p:blipFill>
          <p:spPr bwMode="auto">
            <a:xfrm rot="13259255">
              <a:off x="4344067" y="4406701"/>
              <a:ext cx="326199" cy="356310"/>
            </a:xfrm>
            <a:prstGeom prst="rect">
              <a:avLst/>
            </a:prstGeom>
            <a:noFill/>
          </p:spPr>
        </p:pic>
      </p:grpSp>
      <p:grpSp>
        <p:nvGrpSpPr>
          <p:cNvPr id="8" name="Group 159"/>
          <p:cNvGrpSpPr/>
          <p:nvPr/>
        </p:nvGrpSpPr>
        <p:grpSpPr>
          <a:xfrm>
            <a:off x="7772400" y="4533900"/>
            <a:ext cx="762000" cy="609600"/>
            <a:chOff x="1828800" y="2590800"/>
            <a:chExt cx="762000" cy="609600"/>
          </a:xfrm>
        </p:grpSpPr>
        <p:sp>
          <p:nvSpPr>
            <p:cNvPr id="161"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162" name="Rectangle 31"/>
            <p:cNvSpPr>
              <a:spLocks noChangeArrowheads="1"/>
            </p:cNvSpPr>
            <p:nvPr/>
          </p:nvSpPr>
          <p:spPr bwMode="auto">
            <a:xfrm>
              <a:off x="24384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163" name="Rectangle 31"/>
            <p:cNvSpPr>
              <a:spLocks noChangeArrowheads="1"/>
            </p:cNvSpPr>
            <p:nvPr/>
          </p:nvSpPr>
          <p:spPr bwMode="auto">
            <a:xfrm>
              <a:off x="18288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9" name="Group 107"/>
          <p:cNvGrpSpPr/>
          <p:nvPr/>
        </p:nvGrpSpPr>
        <p:grpSpPr>
          <a:xfrm>
            <a:off x="381000" y="4686300"/>
            <a:ext cx="762000" cy="609600"/>
            <a:chOff x="1828800" y="2590800"/>
            <a:chExt cx="762000" cy="609600"/>
          </a:xfrm>
        </p:grpSpPr>
        <p:sp>
          <p:nvSpPr>
            <p:cNvPr id="109"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110"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111" name="Rectangle 31"/>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sp>
        <p:nvSpPr>
          <p:cNvPr id="226" name="Freeform 225"/>
          <p:cNvSpPr/>
          <p:nvPr/>
        </p:nvSpPr>
        <p:spPr>
          <a:xfrm>
            <a:off x="1447800" y="3276600"/>
            <a:ext cx="5791200" cy="1905000"/>
          </a:xfrm>
          <a:custGeom>
            <a:avLst/>
            <a:gdLst>
              <a:gd name="connsiteX0" fmla="*/ 787758 w 6731358"/>
              <a:gd name="connsiteY0" fmla="*/ 3146738 h 4179195"/>
              <a:gd name="connsiteX1" fmla="*/ 79420 w 6731358"/>
              <a:gd name="connsiteY1" fmla="*/ 2425522 h 4179195"/>
              <a:gd name="connsiteX2" fmla="*/ 311240 w 6731358"/>
              <a:gd name="connsiteY2" fmla="*/ 1549758 h 4179195"/>
              <a:gd name="connsiteX3" fmla="*/ 53662 w 6731358"/>
              <a:gd name="connsiteY3" fmla="*/ 725510 h 4179195"/>
              <a:gd name="connsiteX4" fmla="*/ 427150 w 6731358"/>
              <a:gd name="connsiteY4" fmla="*/ 107324 h 4179195"/>
              <a:gd name="connsiteX5" fmla="*/ 903668 w 6731358"/>
              <a:gd name="connsiteY5" fmla="*/ 81567 h 4179195"/>
              <a:gd name="connsiteX6" fmla="*/ 2603679 w 6731358"/>
              <a:gd name="connsiteY6" fmla="*/ 352023 h 4179195"/>
              <a:gd name="connsiteX7" fmla="*/ 4393843 w 6731358"/>
              <a:gd name="connsiteY7" fmla="*/ 133082 h 4179195"/>
              <a:gd name="connsiteX8" fmla="*/ 5578699 w 6731358"/>
              <a:gd name="connsiteY8" fmla="*/ 210355 h 4179195"/>
              <a:gd name="connsiteX9" fmla="*/ 6570372 w 6731358"/>
              <a:gd name="connsiteY9" fmla="*/ 1008845 h 4179195"/>
              <a:gd name="connsiteX10" fmla="*/ 6544614 w 6731358"/>
              <a:gd name="connsiteY10" fmla="*/ 2528553 h 4179195"/>
              <a:gd name="connsiteX11" fmla="*/ 6274158 w 6731358"/>
              <a:gd name="connsiteY11" fmla="*/ 3481589 h 4179195"/>
              <a:gd name="connsiteX12" fmla="*/ 5655972 w 6731358"/>
              <a:gd name="connsiteY12" fmla="*/ 4048260 h 4179195"/>
              <a:gd name="connsiteX13" fmla="*/ 4316569 w 6731358"/>
              <a:gd name="connsiteY13" fmla="*/ 4164169 h 4179195"/>
              <a:gd name="connsiteX14" fmla="*/ 3582474 w 6731358"/>
              <a:gd name="connsiteY14" fmla="*/ 3958107 h 4179195"/>
              <a:gd name="connsiteX15" fmla="*/ 2668074 w 6731358"/>
              <a:gd name="connsiteY15" fmla="*/ 4112654 h 4179195"/>
              <a:gd name="connsiteX16" fmla="*/ 1367307 w 6731358"/>
              <a:gd name="connsiteY16" fmla="*/ 3906592 h 4179195"/>
              <a:gd name="connsiteX17" fmla="*/ 787758 w 6731358"/>
              <a:gd name="connsiteY17" fmla="*/ 3146738 h 41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31358" h="4179195">
                <a:moveTo>
                  <a:pt x="787758" y="3146738"/>
                </a:moveTo>
                <a:cubicBezTo>
                  <a:pt x="573110" y="2899893"/>
                  <a:pt x="158840" y="2691685"/>
                  <a:pt x="79420" y="2425522"/>
                </a:cubicBezTo>
                <a:cubicBezTo>
                  <a:pt x="0" y="2159359"/>
                  <a:pt x="315533" y="1833093"/>
                  <a:pt x="311240" y="1549758"/>
                </a:cubicBezTo>
                <a:cubicBezTo>
                  <a:pt x="306947" y="1266423"/>
                  <a:pt x="34344" y="965916"/>
                  <a:pt x="53662" y="725510"/>
                </a:cubicBezTo>
                <a:cubicBezTo>
                  <a:pt x="72980" y="485104"/>
                  <a:pt x="285482" y="214648"/>
                  <a:pt x="427150" y="107324"/>
                </a:cubicBezTo>
                <a:cubicBezTo>
                  <a:pt x="568818" y="0"/>
                  <a:pt x="540913" y="40784"/>
                  <a:pt x="903668" y="81567"/>
                </a:cubicBezTo>
                <a:cubicBezTo>
                  <a:pt x="1266423" y="122350"/>
                  <a:pt x="2021983" y="343437"/>
                  <a:pt x="2603679" y="352023"/>
                </a:cubicBezTo>
                <a:cubicBezTo>
                  <a:pt x="3185375" y="360609"/>
                  <a:pt x="3898006" y="156693"/>
                  <a:pt x="4393843" y="133082"/>
                </a:cubicBezTo>
                <a:cubicBezTo>
                  <a:pt x="4889680" y="109471"/>
                  <a:pt x="5215944" y="64395"/>
                  <a:pt x="5578699" y="210355"/>
                </a:cubicBezTo>
                <a:cubicBezTo>
                  <a:pt x="5941454" y="356315"/>
                  <a:pt x="6409386" y="622479"/>
                  <a:pt x="6570372" y="1008845"/>
                </a:cubicBezTo>
                <a:cubicBezTo>
                  <a:pt x="6731358" y="1395211"/>
                  <a:pt x="6593983" y="2116429"/>
                  <a:pt x="6544614" y="2528553"/>
                </a:cubicBezTo>
                <a:cubicBezTo>
                  <a:pt x="6495245" y="2940677"/>
                  <a:pt x="6422265" y="3228305"/>
                  <a:pt x="6274158" y="3481589"/>
                </a:cubicBezTo>
                <a:cubicBezTo>
                  <a:pt x="6126051" y="3734873"/>
                  <a:pt x="5982237" y="3934497"/>
                  <a:pt x="5655972" y="4048260"/>
                </a:cubicBezTo>
                <a:cubicBezTo>
                  <a:pt x="5329707" y="4162023"/>
                  <a:pt x="4662152" y="4179195"/>
                  <a:pt x="4316569" y="4164169"/>
                </a:cubicBezTo>
                <a:cubicBezTo>
                  <a:pt x="3970986" y="4149143"/>
                  <a:pt x="3857223" y="3966693"/>
                  <a:pt x="3582474" y="3958107"/>
                </a:cubicBezTo>
                <a:cubicBezTo>
                  <a:pt x="3307725" y="3949521"/>
                  <a:pt x="3037268" y="4121240"/>
                  <a:pt x="2668074" y="4112654"/>
                </a:cubicBezTo>
                <a:cubicBezTo>
                  <a:pt x="2298880" y="4104068"/>
                  <a:pt x="1684986" y="4069724"/>
                  <a:pt x="1367307" y="3906592"/>
                </a:cubicBezTo>
                <a:cubicBezTo>
                  <a:pt x="1049628" y="3743460"/>
                  <a:pt x="1002406" y="3393583"/>
                  <a:pt x="787758" y="3146738"/>
                </a:cubicBezTo>
                <a:close/>
              </a:path>
            </a:pathLst>
          </a:custGeom>
          <a:solidFill>
            <a:srgbClr val="E3E818">
              <a:alpha val="21176"/>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0" name="Group 97"/>
          <p:cNvGrpSpPr/>
          <p:nvPr/>
        </p:nvGrpSpPr>
        <p:grpSpPr>
          <a:xfrm>
            <a:off x="1828800" y="3543300"/>
            <a:ext cx="990600" cy="838200"/>
            <a:chOff x="3429000" y="1752600"/>
            <a:chExt cx="990600" cy="838200"/>
          </a:xfrm>
        </p:grpSpPr>
        <p:sp>
          <p:nvSpPr>
            <p:cNvPr id="194" name="Rectangle 24"/>
            <p:cNvSpPr>
              <a:spLocks noChangeArrowheads="1"/>
            </p:cNvSpPr>
            <p:nvPr/>
          </p:nvSpPr>
          <p:spPr bwMode="auto">
            <a:xfrm>
              <a:off x="3429000" y="1752600"/>
              <a:ext cx="990600" cy="838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kern="0" dirty="0" smtClean="0">
                <a:solidFill>
                  <a:sysClr val="windowText" lastClr="000000"/>
                </a:solidFill>
              </a:endParaRPr>
            </a:p>
          </p:txBody>
        </p:sp>
        <p:sp>
          <p:nvSpPr>
            <p:cNvPr id="195" name="Rounded Rectangle 194"/>
            <p:cNvSpPr/>
            <p:nvPr/>
          </p:nvSpPr>
          <p:spPr bwMode="auto">
            <a:xfrm>
              <a:off x="3429000" y="1752600"/>
              <a:ext cx="533400" cy="838200"/>
            </a:xfrm>
            <a:prstGeom prst="round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P</a:t>
              </a:r>
            </a:p>
            <a:p>
              <a:pPr algn="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K</a:t>
              </a:r>
            </a:p>
            <a:p>
              <a:pPr algn="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T</a:t>
              </a:r>
            </a:p>
          </p:txBody>
        </p:sp>
        <p:sp>
          <p:nvSpPr>
            <p:cNvPr id="196" name="Rectangle 32"/>
            <p:cNvSpPr>
              <a:spLocks noChangeArrowheads="1"/>
            </p:cNvSpPr>
            <p:nvPr/>
          </p:nvSpPr>
          <p:spPr bwMode="auto">
            <a:xfrm>
              <a:off x="3429000" y="1905000"/>
              <a:ext cx="228600" cy="6096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p:txBody>
        </p:sp>
        <p:cxnSp>
          <p:nvCxnSpPr>
            <p:cNvPr id="197" name="Straight Connector 196"/>
            <p:cNvCxnSpPr/>
            <p:nvPr/>
          </p:nvCxnSpPr>
          <p:spPr bwMode="auto">
            <a:xfrm rot="16200000" flipH="1">
              <a:off x="3544094" y="2170906"/>
              <a:ext cx="838200" cy="1588"/>
            </a:xfrm>
            <a:prstGeom prst="line">
              <a:avLst/>
            </a:prstGeom>
            <a:solidFill>
              <a:srgbClr val="BBE0E3"/>
            </a:solidFill>
            <a:ln w="9525" cap="flat" cmpd="sng" algn="ctr">
              <a:solidFill>
                <a:srgbClr val="000000"/>
              </a:solidFill>
              <a:prstDash val="solid"/>
              <a:round/>
              <a:headEnd type="none" w="med" len="med"/>
              <a:tailEnd type="none" w="med" len="med"/>
            </a:ln>
            <a:effectLst/>
          </p:spPr>
        </p:cxnSp>
        <p:sp>
          <p:nvSpPr>
            <p:cNvPr id="198" name="Rectangle 15"/>
            <p:cNvSpPr>
              <a:spLocks noChangeArrowheads="1"/>
            </p:cNvSpPr>
            <p:nvPr/>
          </p:nvSpPr>
          <p:spPr bwMode="auto">
            <a:xfrm>
              <a:off x="4191000" y="1828800"/>
              <a:ext cx="228600" cy="685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altLang="ko-KR" sz="900" kern="0" dirty="0" smtClean="0">
                  <a:solidFill>
                    <a:sysClr val="windowText" lastClr="000000"/>
                  </a:solidFill>
                </a:rPr>
                <a:t>S</a:t>
              </a:r>
            </a:p>
            <a:p>
              <a:pPr algn="ctr">
                <a:defRPr/>
              </a:pPr>
              <a:r>
                <a:rPr lang="en-US" altLang="ko-KR" sz="900" kern="0" dirty="0" smtClean="0">
                  <a:solidFill>
                    <a:sysClr val="windowText" lastClr="000000"/>
                  </a:solidFill>
                </a:rPr>
                <a:t>O</a:t>
              </a:r>
            </a:p>
            <a:p>
              <a:pPr algn="ctr">
                <a:defRPr/>
              </a:pPr>
              <a:r>
                <a:rPr lang="en-US" altLang="ko-KR" sz="900" kern="0" dirty="0" smtClean="0">
                  <a:solidFill>
                    <a:sysClr val="windowText" lastClr="000000"/>
                  </a:solidFill>
                </a:rPr>
                <a:t>N</a:t>
              </a:r>
            </a:p>
            <a:p>
              <a:pPr algn="ctr">
                <a:defRPr/>
              </a:pPr>
              <a:r>
                <a:rPr lang="en-US" altLang="ko-KR" sz="900" kern="0" dirty="0" smtClean="0">
                  <a:solidFill>
                    <a:sysClr val="windowText" lastClr="000000"/>
                  </a:solidFill>
                </a:rPr>
                <a:t>E</a:t>
              </a:r>
            </a:p>
            <a:p>
              <a:pPr algn="ctr">
                <a:defRPr/>
              </a:pPr>
              <a:r>
                <a:rPr lang="en-US" altLang="ko-KR" sz="900" kern="0" dirty="0" smtClean="0">
                  <a:solidFill>
                    <a:sysClr val="windowText" lastClr="000000"/>
                  </a:solidFill>
                </a:rPr>
                <a:t>T</a:t>
              </a:r>
            </a:p>
          </p:txBody>
        </p:sp>
        <p:sp>
          <p:nvSpPr>
            <p:cNvPr id="199" name="TextBox 198"/>
            <p:cNvSpPr txBox="1"/>
            <p:nvPr/>
          </p:nvSpPr>
          <p:spPr>
            <a:xfrm>
              <a:off x="3962400" y="1752600"/>
              <a:ext cx="152400" cy="738664"/>
            </a:xfrm>
            <a:prstGeom prst="rect">
              <a:avLst/>
            </a:prstGeom>
            <a:noFill/>
          </p:spPr>
          <p:txBody>
            <a:bodyPr wrap="square" rtlCol="0">
              <a:spAutoFit/>
            </a:bodyPr>
            <a:lstStyle/>
            <a:p>
              <a:pPr>
                <a:defRPr/>
              </a:pPr>
              <a:r>
                <a:rPr lang="en-US" sz="1400" kern="0" dirty="0" smtClean="0">
                  <a:solidFill>
                    <a:sysClr val="windowText" lastClr="000000"/>
                  </a:solidFill>
                </a:rPr>
                <a:t>T</a:t>
              </a:r>
            </a:p>
            <a:p>
              <a:pPr>
                <a:defRPr/>
              </a:pPr>
              <a:r>
                <a:rPr lang="en-US" sz="1400" kern="0" dirty="0" smtClean="0">
                  <a:solidFill>
                    <a:sysClr val="windowText" lastClr="000000"/>
                  </a:solidFill>
                </a:rPr>
                <a:t>D</a:t>
              </a:r>
            </a:p>
            <a:p>
              <a:pPr>
                <a:defRPr/>
              </a:pPr>
              <a:r>
                <a:rPr lang="en-US" sz="1400" kern="0" dirty="0" smtClean="0">
                  <a:solidFill>
                    <a:sysClr val="windowText" lastClr="000000"/>
                  </a:solidFill>
                </a:rPr>
                <a:t>M</a:t>
              </a:r>
            </a:p>
          </p:txBody>
        </p:sp>
      </p:grpSp>
      <p:grpSp>
        <p:nvGrpSpPr>
          <p:cNvPr id="11" name="Group 155"/>
          <p:cNvGrpSpPr/>
          <p:nvPr/>
        </p:nvGrpSpPr>
        <p:grpSpPr>
          <a:xfrm rot="19039767">
            <a:off x="4996901" y="3574134"/>
            <a:ext cx="902800" cy="931868"/>
            <a:chOff x="3577390" y="3632442"/>
            <a:chExt cx="1092876" cy="1130569"/>
          </a:xfrm>
        </p:grpSpPr>
        <p:grpSp>
          <p:nvGrpSpPr>
            <p:cNvPr id="12" name="Group 42"/>
            <p:cNvGrpSpPr>
              <a:grpSpLocks/>
            </p:cNvGrpSpPr>
            <p:nvPr/>
          </p:nvGrpSpPr>
          <p:grpSpPr bwMode="auto">
            <a:xfrm rot="2568603">
              <a:off x="3739096" y="4122975"/>
              <a:ext cx="827603" cy="115752"/>
              <a:chOff x="3066" y="1214"/>
              <a:chExt cx="1104" cy="104"/>
            </a:xfrm>
          </p:grpSpPr>
          <p:sp>
            <p:nvSpPr>
              <p:cNvPr id="174" name="Line 43"/>
              <p:cNvSpPr>
                <a:spLocks noChangeShapeType="1"/>
              </p:cNvSpPr>
              <p:nvPr/>
            </p:nvSpPr>
            <p:spPr bwMode="auto">
              <a:xfrm>
                <a:off x="3066" y="1214"/>
                <a:ext cx="1104" cy="8"/>
              </a:xfrm>
              <a:prstGeom prst="line">
                <a:avLst/>
              </a:prstGeom>
              <a:noFill/>
              <a:ln w="76200">
                <a:solidFill>
                  <a:srgbClr val="FF0000"/>
                </a:solidFill>
                <a:round/>
                <a:headEnd/>
                <a:tailEnd/>
              </a:ln>
              <a:effectLst/>
            </p:spPr>
            <p:txBody>
              <a:bodyPr/>
              <a:lstStyle/>
              <a:p>
                <a:pPr>
                  <a:defRPr/>
                </a:pPr>
                <a:endParaRPr lang="en-US" kern="0" smtClean="0">
                  <a:solidFill>
                    <a:sysClr val="windowText" lastClr="000000"/>
                  </a:solidFill>
                </a:endParaRPr>
              </a:p>
            </p:txBody>
          </p:sp>
          <p:sp>
            <p:nvSpPr>
              <p:cNvPr id="182" name="Line 44"/>
              <p:cNvSpPr>
                <a:spLocks noChangeShapeType="1"/>
              </p:cNvSpPr>
              <p:nvPr/>
            </p:nvSpPr>
            <p:spPr bwMode="auto">
              <a:xfrm>
                <a:off x="3066" y="1262"/>
                <a:ext cx="1104" cy="8"/>
              </a:xfrm>
              <a:prstGeom prst="line">
                <a:avLst/>
              </a:prstGeom>
              <a:noFill/>
              <a:ln w="76200">
                <a:solidFill>
                  <a:srgbClr val="FFCC00"/>
                </a:solidFill>
                <a:round/>
                <a:headEnd/>
                <a:tailEnd/>
              </a:ln>
              <a:effectLst/>
            </p:spPr>
            <p:txBody>
              <a:bodyPr/>
              <a:lstStyle/>
              <a:p>
                <a:pPr>
                  <a:defRPr/>
                </a:pPr>
                <a:endParaRPr lang="en-US" kern="0" smtClean="0">
                  <a:solidFill>
                    <a:sysClr val="windowText" lastClr="000000"/>
                  </a:solidFill>
                </a:endParaRPr>
              </a:p>
            </p:txBody>
          </p:sp>
          <p:sp>
            <p:nvSpPr>
              <p:cNvPr id="183" name="Line 45"/>
              <p:cNvSpPr>
                <a:spLocks noChangeShapeType="1"/>
              </p:cNvSpPr>
              <p:nvPr/>
            </p:nvSpPr>
            <p:spPr bwMode="auto">
              <a:xfrm>
                <a:off x="3066" y="1310"/>
                <a:ext cx="1104" cy="8"/>
              </a:xfrm>
              <a:prstGeom prst="line">
                <a:avLst/>
              </a:prstGeom>
              <a:noFill/>
              <a:ln w="76200">
                <a:solidFill>
                  <a:srgbClr val="027EBA"/>
                </a:solidFill>
                <a:round/>
                <a:headEnd/>
                <a:tailEnd/>
              </a:ln>
              <a:effectLst/>
            </p:spPr>
            <p:txBody>
              <a:bodyPr/>
              <a:lstStyle/>
              <a:p>
                <a:pPr>
                  <a:defRPr/>
                </a:pPr>
                <a:endParaRPr lang="en-US" kern="0" smtClean="0">
                  <a:solidFill>
                    <a:sysClr val="windowText" lastClr="000000"/>
                  </a:solidFill>
                </a:endParaRPr>
              </a:p>
            </p:txBody>
          </p:sp>
        </p:grpSp>
        <p:pic>
          <p:nvPicPr>
            <p:cNvPr id="158" name="Picture 41"/>
            <p:cNvPicPr>
              <a:picLocks noChangeAspect="1" noChangeArrowheads="1"/>
            </p:cNvPicPr>
            <p:nvPr/>
          </p:nvPicPr>
          <p:blipFill>
            <a:blip r:embed="rId2" cstate="print"/>
            <a:srcRect/>
            <a:stretch>
              <a:fillRect/>
            </a:stretch>
          </p:blipFill>
          <p:spPr bwMode="auto">
            <a:xfrm rot="2222206">
              <a:off x="3577390" y="3632442"/>
              <a:ext cx="316498" cy="345714"/>
            </a:xfrm>
            <a:prstGeom prst="rect">
              <a:avLst/>
            </a:prstGeom>
            <a:noFill/>
          </p:spPr>
        </p:pic>
        <p:pic>
          <p:nvPicPr>
            <p:cNvPr id="159" name="Picture 41"/>
            <p:cNvPicPr>
              <a:picLocks noChangeAspect="1" noChangeArrowheads="1"/>
            </p:cNvPicPr>
            <p:nvPr/>
          </p:nvPicPr>
          <p:blipFill>
            <a:blip r:embed="rId3" cstate="print"/>
            <a:srcRect/>
            <a:stretch>
              <a:fillRect/>
            </a:stretch>
          </p:blipFill>
          <p:spPr bwMode="auto">
            <a:xfrm rot="13259255">
              <a:off x="4344067" y="4406701"/>
              <a:ext cx="326199" cy="356310"/>
            </a:xfrm>
            <a:prstGeom prst="rect">
              <a:avLst/>
            </a:prstGeom>
            <a:noFill/>
          </p:spPr>
        </p:pic>
      </p:grpSp>
      <p:sp>
        <p:nvSpPr>
          <p:cNvPr id="222" name="AutoShape 22"/>
          <p:cNvSpPr>
            <a:spLocks noChangeArrowheads="1"/>
          </p:cNvSpPr>
          <p:nvPr/>
        </p:nvSpPr>
        <p:spPr bwMode="auto">
          <a:xfrm>
            <a:off x="6096000" y="1219200"/>
            <a:ext cx="2286000" cy="4572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600" b="1" dirty="0" smtClean="0">
                <a:solidFill>
                  <a:prstClr val="black"/>
                </a:solidFill>
              </a:rPr>
              <a:t>ISP# 2’s </a:t>
            </a:r>
            <a:r>
              <a:rPr lang="en-US" sz="1600" b="1" dirty="0" err="1" smtClean="0">
                <a:solidFill>
                  <a:prstClr val="black"/>
                </a:solidFill>
              </a:rPr>
              <a:t>NetOS</a:t>
            </a:r>
            <a:endParaRPr lang="en-US" sz="1600" dirty="0" smtClean="0">
              <a:solidFill>
                <a:prstClr val="black"/>
              </a:solidFill>
              <a:latin typeface="Arial" pitchFamily="34" charset="0"/>
            </a:endParaRPr>
          </a:p>
        </p:txBody>
      </p:sp>
      <p:sp>
        <p:nvSpPr>
          <p:cNvPr id="223" name="Rounded Rectangle 222"/>
          <p:cNvSpPr/>
          <p:nvPr/>
        </p:nvSpPr>
        <p:spPr>
          <a:xfrm>
            <a:off x="6248400" y="838200"/>
            <a:ext cx="533400" cy="3429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prstClr val="black"/>
                </a:solidFill>
              </a:rPr>
              <a:t>App</a:t>
            </a:r>
            <a:endParaRPr lang="en-US" sz="1400" dirty="0">
              <a:solidFill>
                <a:prstClr val="black"/>
              </a:solidFill>
            </a:endParaRPr>
          </a:p>
        </p:txBody>
      </p:sp>
      <p:sp>
        <p:nvSpPr>
          <p:cNvPr id="224" name="Rounded Rectangle 223"/>
          <p:cNvSpPr/>
          <p:nvPr/>
        </p:nvSpPr>
        <p:spPr>
          <a:xfrm>
            <a:off x="6934200" y="838200"/>
            <a:ext cx="533400" cy="3429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prstClr val="black"/>
                </a:solidFill>
              </a:rPr>
              <a:t>App</a:t>
            </a:r>
            <a:endParaRPr lang="en-US" sz="1400" dirty="0">
              <a:solidFill>
                <a:prstClr val="black"/>
              </a:solidFill>
            </a:endParaRPr>
          </a:p>
        </p:txBody>
      </p:sp>
      <p:sp>
        <p:nvSpPr>
          <p:cNvPr id="225" name="Rounded Rectangle 224"/>
          <p:cNvSpPr/>
          <p:nvPr/>
        </p:nvSpPr>
        <p:spPr>
          <a:xfrm>
            <a:off x="7620000" y="838200"/>
            <a:ext cx="533400" cy="3429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solidFill>
                  <a:prstClr val="black"/>
                </a:solidFill>
              </a:rPr>
              <a:t>App</a:t>
            </a:r>
            <a:endParaRPr lang="en-US" sz="1400" dirty="0">
              <a:solidFill>
                <a:prstClr val="black"/>
              </a:solidFill>
            </a:endParaRPr>
          </a:p>
        </p:txBody>
      </p:sp>
      <p:sp>
        <p:nvSpPr>
          <p:cNvPr id="255" name="AutoShape 22"/>
          <p:cNvSpPr>
            <a:spLocks noChangeArrowheads="1"/>
          </p:cNvSpPr>
          <p:nvPr/>
        </p:nvSpPr>
        <p:spPr bwMode="auto">
          <a:xfrm>
            <a:off x="3200400" y="2819400"/>
            <a:ext cx="2362200" cy="38100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600" b="1" dirty="0" smtClean="0">
                <a:ln>
                  <a:solidFill>
                    <a:srgbClr val="4F81BD"/>
                  </a:solidFill>
                </a:ln>
                <a:solidFill>
                  <a:prstClr val="white"/>
                </a:solidFill>
                <a:latin typeface="Arial Black" pitchFamily="34" charset="0"/>
              </a:rPr>
              <a:t>TSP’s Slicing Plane</a:t>
            </a:r>
          </a:p>
        </p:txBody>
      </p:sp>
      <p:cxnSp>
        <p:nvCxnSpPr>
          <p:cNvPr id="274" name="Straight Connector 273"/>
          <p:cNvCxnSpPr/>
          <p:nvPr/>
        </p:nvCxnSpPr>
        <p:spPr bwMode="auto">
          <a:xfrm rot="16200000" flipH="1">
            <a:off x="4152900" y="3467100"/>
            <a:ext cx="647701" cy="114300"/>
          </a:xfrm>
          <a:prstGeom prst="line">
            <a:avLst/>
          </a:prstGeom>
          <a:ln w="28575">
            <a:solidFill>
              <a:srgbClr val="00B050"/>
            </a:solidFill>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78" name="Straight Connector 277"/>
          <p:cNvCxnSpPr>
            <a:stCxn id="177" idx="2"/>
          </p:cNvCxnSpPr>
          <p:nvPr/>
        </p:nvCxnSpPr>
        <p:spPr bwMode="auto">
          <a:xfrm rot="16200000" flipH="1">
            <a:off x="2400300" y="1028700"/>
            <a:ext cx="1143000" cy="2438400"/>
          </a:xfrm>
          <a:prstGeom prst="line">
            <a:avLst/>
          </a:prstGeom>
          <a:ln>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83" name="Straight Connector 282"/>
          <p:cNvCxnSpPr>
            <a:stCxn id="177" idx="2"/>
          </p:cNvCxnSpPr>
          <p:nvPr/>
        </p:nvCxnSpPr>
        <p:spPr bwMode="auto">
          <a:xfrm rot="16200000" flipH="1">
            <a:off x="2247900" y="1181100"/>
            <a:ext cx="1143000" cy="2133600"/>
          </a:xfrm>
          <a:prstGeom prst="line">
            <a:avLst/>
          </a:prstGeom>
          <a:ln>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84" name="Straight Connector 283"/>
          <p:cNvCxnSpPr>
            <a:stCxn id="177" idx="2"/>
          </p:cNvCxnSpPr>
          <p:nvPr/>
        </p:nvCxnSpPr>
        <p:spPr bwMode="auto">
          <a:xfrm rot="16200000" flipH="1">
            <a:off x="2095500" y="1333500"/>
            <a:ext cx="1143000" cy="1828800"/>
          </a:xfrm>
          <a:prstGeom prst="line">
            <a:avLst/>
          </a:prstGeom>
          <a:ln>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92" name="Straight Connector 291"/>
          <p:cNvCxnSpPr>
            <a:stCxn id="222" idx="2"/>
          </p:cNvCxnSpPr>
          <p:nvPr/>
        </p:nvCxnSpPr>
        <p:spPr bwMode="auto">
          <a:xfrm rot="5400000">
            <a:off x="5219700" y="800100"/>
            <a:ext cx="1143000" cy="2895600"/>
          </a:xfrm>
          <a:prstGeom prst="line">
            <a:avLst/>
          </a:prstGeom>
          <a:ln w="19050">
            <a:solidFill>
              <a:srgbClr val="7030A0"/>
            </a:solidFill>
            <a:prstDash val="sys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00" name="Straight Connector 299"/>
          <p:cNvCxnSpPr>
            <a:stCxn id="222" idx="2"/>
          </p:cNvCxnSpPr>
          <p:nvPr/>
        </p:nvCxnSpPr>
        <p:spPr bwMode="auto">
          <a:xfrm rot="5400000">
            <a:off x="5448300" y="1028700"/>
            <a:ext cx="1143000" cy="2438400"/>
          </a:xfrm>
          <a:prstGeom prst="line">
            <a:avLst/>
          </a:prstGeom>
          <a:ln w="19050">
            <a:solidFill>
              <a:srgbClr val="7030A0"/>
            </a:solidFill>
            <a:prstDash val="sys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03" name="Straight Connector 302"/>
          <p:cNvCxnSpPr>
            <a:stCxn id="222" idx="2"/>
          </p:cNvCxnSpPr>
          <p:nvPr/>
        </p:nvCxnSpPr>
        <p:spPr bwMode="auto">
          <a:xfrm rot="5400000">
            <a:off x="5638800" y="1219200"/>
            <a:ext cx="1143000" cy="2057400"/>
          </a:xfrm>
          <a:prstGeom prst="line">
            <a:avLst/>
          </a:prstGeom>
          <a:ln w="19050">
            <a:solidFill>
              <a:srgbClr val="7030A0"/>
            </a:solidFill>
            <a:prstDash val="sysDash"/>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332" name="AutoShape 22"/>
          <p:cNvSpPr>
            <a:spLocks noChangeArrowheads="1"/>
          </p:cNvSpPr>
          <p:nvPr/>
        </p:nvSpPr>
        <p:spPr bwMode="auto">
          <a:xfrm>
            <a:off x="3657600" y="1143000"/>
            <a:ext cx="1447800" cy="60960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600" b="1" dirty="0" smtClean="0">
                <a:ln>
                  <a:solidFill>
                    <a:srgbClr val="4F81BD"/>
                  </a:solidFill>
                </a:ln>
                <a:solidFill>
                  <a:prstClr val="white"/>
                </a:solidFill>
                <a:latin typeface="Arial Black" pitchFamily="34" charset="0"/>
              </a:rPr>
              <a:t>TSP’s NMS/EMS</a:t>
            </a:r>
          </a:p>
        </p:txBody>
      </p:sp>
      <p:cxnSp>
        <p:nvCxnSpPr>
          <p:cNvPr id="333" name="Straight Connector 332"/>
          <p:cNvCxnSpPr>
            <a:stCxn id="332" idx="2"/>
            <a:endCxn id="199" idx="0"/>
          </p:cNvCxnSpPr>
          <p:nvPr/>
        </p:nvCxnSpPr>
        <p:spPr bwMode="auto">
          <a:xfrm rot="5400000">
            <a:off x="2514600" y="1676400"/>
            <a:ext cx="1790700" cy="1943100"/>
          </a:xfrm>
          <a:prstGeom prst="line">
            <a:avLst/>
          </a:prstGeom>
          <a:ln w="12700">
            <a:solidFill>
              <a:srgbClr val="00B050"/>
            </a:solidFill>
            <a:prstDash val="sys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41" name="Straight Connector 340"/>
          <p:cNvCxnSpPr>
            <a:stCxn id="332" idx="2"/>
            <a:endCxn id="203" idx="3"/>
          </p:cNvCxnSpPr>
          <p:nvPr/>
        </p:nvCxnSpPr>
        <p:spPr bwMode="auto">
          <a:xfrm rot="16200000" flipH="1">
            <a:off x="3409950" y="2724150"/>
            <a:ext cx="2095501" cy="152400"/>
          </a:xfrm>
          <a:prstGeom prst="line">
            <a:avLst/>
          </a:prstGeom>
          <a:ln w="12700">
            <a:solidFill>
              <a:srgbClr val="00B050"/>
            </a:solidFill>
            <a:prstDash val="sys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45" name="Straight Connector 344"/>
          <p:cNvCxnSpPr>
            <a:stCxn id="332" idx="2"/>
          </p:cNvCxnSpPr>
          <p:nvPr/>
        </p:nvCxnSpPr>
        <p:spPr bwMode="auto">
          <a:xfrm rot="16200000" flipH="1">
            <a:off x="4476750" y="1657350"/>
            <a:ext cx="1905000" cy="2095500"/>
          </a:xfrm>
          <a:prstGeom prst="line">
            <a:avLst/>
          </a:prstGeom>
          <a:ln w="12700">
            <a:solidFill>
              <a:srgbClr val="00B050"/>
            </a:solidFill>
            <a:prstDash val="sysDash"/>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352" name="Line 17"/>
          <p:cNvSpPr>
            <a:spLocks noChangeShapeType="1"/>
          </p:cNvSpPr>
          <p:nvPr/>
        </p:nvSpPr>
        <p:spPr bwMode="auto">
          <a:xfrm flipH="1">
            <a:off x="1143000" y="4267200"/>
            <a:ext cx="685800" cy="6858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354" name="Line 17"/>
          <p:cNvSpPr>
            <a:spLocks noChangeShapeType="1"/>
          </p:cNvSpPr>
          <p:nvPr/>
        </p:nvSpPr>
        <p:spPr bwMode="auto">
          <a:xfrm flipV="1">
            <a:off x="3733800" y="4724400"/>
            <a:ext cx="533400" cy="9144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grpSp>
        <p:nvGrpSpPr>
          <p:cNvPr id="13" name="Group 143"/>
          <p:cNvGrpSpPr/>
          <p:nvPr/>
        </p:nvGrpSpPr>
        <p:grpSpPr>
          <a:xfrm>
            <a:off x="3124200" y="5600700"/>
            <a:ext cx="762000" cy="609600"/>
            <a:chOff x="1828800" y="2590800"/>
            <a:chExt cx="762000" cy="609600"/>
          </a:xfrm>
        </p:grpSpPr>
        <p:sp>
          <p:nvSpPr>
            <p:cNvPr id="145"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146"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147" name="Rectangle 31"/>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sp>
        <p:nvSpPr>
          <p:cNvPr id="355" name="Line 17"/>
          <p:cNvSpPr>
            <a:spLocks noChangeShapeType="1"/>
          </p:cNvSpPr>
          <p:nvPr/>
        </p:nvSpPr>
        <p:spPr bwMode="auto">
          <a:xfrm flipV="1">
            <a:off x="6934200" y="3581400"/>
            <a:ext cx="838200" cy="3048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grpSp>
        <p:nvGrpSpPr>
          <p:cNvPr id="14" name="Group 97"/>
          <p:cNvGrpSpPr/>
          <p:nvPr/>
        </p:nvGrpSpPr>
        <p:grpSpPr>
          <a:xfrm rot="5400000" flipH="1">
            <a:off x="4076700" y="3886200"/>
            <a:ext cx="914400" cy="838200"/>
            <a:chOff x="3429000" y="1752600"/>
            <a:chExt cx="990600" cy="838200"/>
          </a:xfrm>
        </p:grpSpPr>
        <p:sp>
          <p:nvSpPr>
            <p:cNvPr id="165" name="Rectangle 24"/>
            <p:cNvSpPr>
              <a:spLocks noChangeArrowheads="1"/>
            </p:cNvSpPr>
            <p:nvPr/>
          </p:nvSpPr>
          <p:spPr bwMode="auto">
            <a:xfrm>
              <a:off x="3429000" y="1752600"/>
              <a:ext cx="990600" cy="838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kern="0" dirty="0" smtClean="0">
                <a:solidFill>
                  <a:sysClr val="windowText" lastClr="000000"/>
                </a:solidFill>
              </a:endParaRPr>
            </a:p>
          </p:txBody>
        </p:sp>
        <p:sp>
          <p:nvSpPr>
            <p:cNvPr id="166" name="Rounded Rectangle 165"/>
            <p:cNvSpPr/>
            <p:nvPr/>
          </p:nvSpPr>
          <p:spPr bwMode="auto">
            <a:xfrm>
              <a:off x="3429000" y="1752600"/>
              <a:ext cx="533400" cy="838200"/>
            </a:xfrm>
            <a:prstGeom prst="round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P</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K</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T</a:t>
              </a:r>
            </a:p>
          </p:txBody>
        </p:sp>
        <p:sp>
          <p:nvSpPr>
            <p:cNvPr id="167" name="Rectangle 32"/>
            <p:cNvSpPr>
              <a:spLocks noChangeArrowheads="1"/>
            </p:cNvSpPr>
            <p:nvPr/>
          </p:nvSpPr>
          <p:spPr bwMode="auto">
            <a:xfrm>
              <a:off x="3429000" y="1905000"/>
              <a:ext cx="228600" cy="6096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p:txBody>
        </p:sp>
        <p:cxnSp>
          <p:nvCxnSpPr>
            <p:cNvPr id="202" name="Straight Connector 201"/>
            <p:cNvCxnSpPr/>
            <p:nvPr/>
          </p:nvCxnSpPr>
          <p:spPr bwMode="auto">
            <a:xfrm rot="16200000" flipH="1">
              <a:off x="3544094" y="2170906"/>
              <a:ext cx="838200" cy="1588"/>
            </a:xfrm>
            <a:prstGeom prst="line">
              <a:avLst/>
            </a:prstGeom>
            <a:solidFill>
              <a:srgbClr val="BBE0E3"/>
            </a:solidFill>
            <a:ln w="9525" cap="flat" cmpd="sng" algn="ctr">
              <a:solidFill>
                <a:srgbClr val="000000"/>
              </a:solidFill>
              <a:prstDash val="solid"/>
              <a:round/>
              <a:headEnd type="none" w="med" len="med"/>
              <a:tailEnd type="none" w="med" len="med"/>
            </a:ln>
            <a:effectLst/>
          </p:spPr>
        </p:cxnSp>
        <p:sp>
          <p:nvSpPr>
            <p:cNvPr id="203" name="Rectangle 15"/>
            <p:cNvSpPr>
              <a:spLocks noChangeArrowheads="1"/>
            </p:cNvSpPr>
            <p:nvPr/>
          </p:nvSpPr>
          <p:spPr bwMode="auto">
            <a:xfrm>
              <a:off x="4191000" y="1828800"/>
              <a:ext cx="228600" cy="685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altLang="ko-KR" sz="900" kern="0" dirty="0" smtClean="0">
                  <a:solidFill>
                    <a:sysClr val="windowText" lastClr="000000"/>
                  </a:solidFill>
                </a:rPr>
                <a:t>S</a:t>
              </a:r>
            </a:p>
            <a:p>
              <a:pPr algn="ctr">
                <a:defRPr/>
              </a:pPr>
              <a:r>
                <a:rPr lang="en-US" altLang="ko-KR" sz="900" kern="0" dirty="0" smtClean="0">
                  <a:solidFill>
                    <a:sysClr val="windowText" lastClr="000000"/>
                  </a:solidFill>
                </a:rPr>
                <a:t>O</a:t>
              </a:r>
            </a:p>
            <a:p>
              <a:pPr algn="ctr">
                <a:defRPr/>
              </a:pPr>
              <a:r>
                <a:rPr lang="en-US" altLang="ko-KR" sz="900" kern="0" dirty="0" smtClean="0">
                  <a:solidFill>
                    <a:sysClr val="windowText" lastClr="000000"/>
                  </a:solidFill>
                </a:rPr>
                <a:t>N</a:t>
              </a:r>
            </a:p>
            <a:p>
              <a:pPr algn="ctr">
                <a:defRPr/>
              </a:pPr>
              <a:r>
                <a:rPr lang="en-US" altLang="ko-KR" sz="900" kern="0" dirty="0" smtClean="0">
                  <a:solidFill>
                    <a:sysClr val="windowText" lastClr="000000"/>
                  </a:solidFill>
                </a:rPr>
                <a:t>E</a:t>
              </a:r>
            </a:p>
            <a:p>
              <a:pPr algn="ctr">
                <a:defRPr/>
              </a:pPr>
              <a:r>
                <a:rPr lang="en-US" altLang="ko-KR" sz="900" kern="0" dirty="0" smtClean="0">
                  <a:solidFill>
                    <a:sysClr val="windowText" lastClr="000000"/>
                  </a:solidFill>
                </a:rPr>
                <a:t>T</a:t>
              </a:r>
            </a:p>
          </p:txBody>
        </p:sp>
        <p:sp>
          <p:nvSpPr>
            <p:cNvPr id="204" name="TextBox 203"/>
            <p:cNvSpPr txBox="1"/>
            <p:nvPr/>
          </p:nvSpPr>
          <p:spPr>
            <a:xfrm>
              <a:off x="4089400" y="1752600"/>
              <a:ext cx="152400" cy="738664"/>
            </a:xfrm>
            <a:prstGeom prst="rect">
              <a:avLst/>
            </a:prstGeom>
            <a:noFill/>
          </p:spPr>
          <p:txBody>
            <a:bodyPr wrap="square" rtlCol="0">
              <a:spAutoFit/>
            </a:bodyPr>
            <a:lstStyle/>
            <a:p>
              <a:pPr>
                <a:defRPr/>
              </a:pPr>
              <a:r>
                <a:rPr lang="en-US" sz="1400" kern="0" dirty="0" smtClean="0">
                  <a:solidFill>
                    <a:sysClr val="windowText" lastClr="000000"/>
                  </a:solidFill>
                </a:rPr>
                <a:t>T</a:t>
              </a:r>
            </a:p>
            <a:p>
              <a:pPr>
                <a:defRPr/>
              </a:pPr>
              <a:r>
                <a:rPr lang="en-US" sz="1400" kern="0" dirty="0" smtClean="0">
                  <a:solidFill>
                    <a:sysClr val="windowText" lastClr="000000"/>
                  </a:solidFill>
                </a:rPr>
                <a:t>D</a:t>
              </a:r>
            </a:p>
            <a:p>
              <a:pPr>
                <a:defRPr/>
              </a:pPr>
              <a:r>
                <a:rPr lang="en-US" sz="1400" kern="0" dirty="0" smtClean="0">
                  <a:solidFill>
                    <a:sysClr val="windowText" lastClr="000000"/>
                  </a:solidFill>
                </a:rPr>
                <a:t>M</a:t>
              </a:r>
            </a:p>
          </p:txBody>
        </p:sp>
      </p:grpSp>
      <p:sp>
        <p:nvSpPr>
          <p:cNvPr id="356" name="TextBox 355"/>
          <p:cNvSpPr txBox="1"/>
          <p:nvPr/>
        </p:nvSpPr>
        <p:spPr>
          <a:xfrm>
            <a:off x="6172200" y="5181600"/>
            <a:ext cx="2819400" cy="646331"/>
          </a:xfrm>
          <a:prstGeom prst="rect">
            <a:avLst/>
          </a:prstGeom>
          <a:noFill/>
        </p:spPr>
        <p:txBody>
          <a:bodyPr wrap="square" rtlCol="0">
            <a:spAutoFit/>
          </a:bodyPr>
          <a:lstStyle/>
          <a:p>
            <a:r>
              <a:rPr lang="en-US" dirty="0" smtClean="0">
                <a:solidFill>
                  <a:srgbClr val="4F81BD"/>
                </a:solidFill>
              </a:rPr>
              <a:t>Transport Service Provider’s (TSP) virtualized network</a:t>
            </a:r>
            <a:endParaRPr lang="en-US" dirty="0">
              <a:solidFill>
                <a:srgbClr val="4F81BD"/>
              </a:solidFill>
            </a:endParaRPr>
          </a:p>
        </p:txBody>
      </p:sp>
      <p:sp>
        <p:nvSpPr>
          <p:cNvPr id="357" name="TextBox 356"/>
          <p:cNvSpPr txBox="1"/>
          <p:nvPr/>
        </p:nvSpPr>
        <p:spPr>
          <a:xfrm>
            <a:off x="152400" y="5410200"/>
            <a:ext cx="2971800" cy="923330"/>
          </a:xfrm>
          <a:prstGeom prst="rect">
            <a:avLst/>
          </a:prstGeom>
          <a:noFill/>
        </p:spPr>
        <p:txBody>
          <a:bodyPr wrap="square" rtlCol="0">
            <a:spAutoFit/>
          </a:bodyPr>
          <a:lstStyle/>
          <a:p>
            <a:r>
              <a:rPr lang="en-US" dirty="0" smtClean="0">
                <a:solidFill>
                  <a:srgbClr val="F79646">
                    <a:lumMod val="75000"/>
                  </a:srgbClr>
                </a:solidFill>
              </a:rPr>
              <a:t>Internet Service Provider’s</a:t>
            </a:r>
          </a:p>
          <a:p>
            <a:r>
              <a:rPr lang="en-US" dirty="0" smtClean="0">
                <a:solidFill>
                  <a:srgbClr val="F79646">
                    <a:lumMod val="75000"/>
                  </a:srgbClr>
                </a:solidFill>
              </a:rPr>
              <a:t>(ISP# 1) OF enabled network</a:t>
            </a:r>
          </a:p>
          <a:p>
            <a:r>
              <a:rPr lang="en-US" dirty="0" smtClean="0">
                <a:solidFill>
                  <a:srgbClr val="F79646">
                    <a:lumMod val="75000"/>
                  </a:srgbClr>
                </a:solidFill>
              </a:rPr>
              <a:t>with slice of TSP’s network</a:t>
            </a:r>
            <a:endParaRPr lang="en-US" dirty="0">
              <a:solidFill>
                <a:srgbClr val="F79646">
                  <a:lumMod val="75000"/>
                </a:srgbClr>
              </a:solidFill>
            </a:endParaRPr>
          </a:p>
        </p:txBody>
      </p:sp>
      <p:sp>
        <p:nvSpPr>
          <p:cNvPr id="358" name="TextBox 357"/>
          <p:cNvSpPr txBox="1"/>
          <p:nvPr/>
        </p:nvSpPr>
        <p:spPr>
          <a:xfrm>
            <a:off x="5715000" y="5858470"/>
            <a:ext cx="3429000" cy="923330"/>
          </a:xfrm>
          <a:prstGeom prst="rect">
            <a:avLst/>
          </a:prstGeom>
          <a:noFill/>
        </p:spPr>
        <p:txBody>
          <a:bodyPr wrap="square" rtlCol="0">
            <a:spAutoFit/>
          </a:bodyPr>
          <a:lstStyle/>
          <a:p>
            <a:r>
              <a:rPr lang="en-US" dirty="0" smtClean="0">
                <a:solidFill>
                  <a:srgbClr val="7030A0"/>
                </a:solidFill>
              </a:rPr>
              <a:t>Internet Service Provider’s (ISP# 2) OF enabled network with another slice of TSP’s network</a:t>
            </a:r>
            <a:endParaRPr lang="en-US"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7"/>
                                        </p:tgtEl>
                                        <p:attrNameLst>
                                          <p:attrName>style.visibility</p:attrName>
                                        </p:attrNameLst>
                                      </p:cBhvr>
                                      <p:to>
                                        <p:strVal val="visible"/>
                                      </p:to>
                                    </p:set>
                                    <p:animEffect transition="in" filter="fade">
                                      <p:cBhvr>
                                        <p:cTn id="39" dur="1000"/>
                                        <p:tgtEl>
                                          <p:spTgt spid="177"/>
                                        </p:tgtEl>
                                      </p:cBhvr>
                                    </p:animEffect>
                                  </p:childTnLst>
                                </p:cTn>
                              </p:par>
                              <p:par>
                                <p:cTn id="40" presetID="10" presetClass="entr" presetSubtype="0" fill="hold" nodeType="withEffect">
                                  <p:stCondLst>
                                    <p:cond delay="0"/>
                                  </p:stCondLst>
                                  <p:childTnLst>
                                    <p:set>
                                      <p:cBhvr>
                                        <p:cTn id="41" dur="1" fill="hold">
                                          <p:stCondLst>
                                            <p:cond delay="0"/>
                                          </p:stCondLst>
                                        </p:cTn>
                                        <p:tgtEl>
                                          <p:spTgt spid="253"/>
                                        </p:tgtEl>
                                        <p:attrNameLst>
                                          <p:attrName>style.visibility</p:attrName>
                                        </p:attrNameLst>
                                      </p:cBhvr>
                                      <p:to>
                                        <p:strVal val="visible"/>
                                      </p:to>
                                    </p:set>
                                    <p:animEffect transition="in" filter="fade">
                                      <p:cBhvr>
                                        <p:cTn id="42" dur="1000"/>
                                        <p:tgtEl>
                                          <p:spTgt spid="253"/>
                                        </p:tgtEl>
                                      </p:cBhvr>
                                    </p:animEffect>
                                  </p:childTnLst>
                                </p:cTn>
                              </p:par>
                              <p:par>
                                <p:cTn id="43" presetID="10" presetClass="entr" presetSubtype="0" fill="hold" nodeType="withEffect">
                                  <p:stCondLst>
                                    <p:cond delay="0"/>
                                  </p:stCondLst>
                                  <p:childTnLst>
                                    <p:set>
                                      <p:cBhvr>
                                        <p:cTn id="44" dur="1" fill="hold">
                                          <p:stCondLst>
                                            <p:cond delay="0"/>
                                          </p:stCondLst>
                                        </p:cTn>
                                        <p:tgtEl>
                                          <p:spTgt spid="287"/>
                                        </p:tgtEl>
                                        <p:attrNameLst>
                                          <p:attrName>style.visibility</p:attrName>
                                        </p:attrNameLst>
                                      </p:cBhvr>
                                      <p:to>
                                        <p:strVal val="visible"/>
                                      </p:to>
                                    </p:set>
                                    <p:animEffect transition="in" filter="fade">
                                      <p:cBhvr>
                                        <p:cTn id="45" dur="1000"/>
                                        <p:tgtEl>
                                          <p:spTgt spid="287"/>
                                        </p:tgtEl>
                                      </p:cBhvr>
                                    </p:animEffect>
                                  </p:childTnLst>
                                </p:cTn>
                              </p:par>
                              <p:par>
                                <p:cTn id="46" presetID="10" presetClass="entr" presetSubtype="0" fill="hold" nodeType="withEffect">
                                  <p:stCondLst>
                                    <p:cond delay="0"/>
                                  </p:stCondLst>
                                  <p:childTnLst>
                                    <p:set>
                                      <p:cBhvr>
                                        <p:cTn id="47" dur="1" fill="hold">
                                          <p:stCondLst>
                                            <p:cond delay="0"/>
                                          </p:stCondLst>
                                        </p:cTn>
                                        <p:tgtEl>
                                          <p:spTgt spid="284"/>
                                        </p:tgtEl>
                                        <p:attrNameLst>
                                          <p:attrName>style.visibility</p:attrName>
                                        </p:attrNameLst>
                                      </p:cBhvr>
                                      <p:to>
                                        <p:strVal val="visible"/>
                                      </p:to>
                                    </p:set>
                                    <p:animEffect transition="in" filter="fade">
                                      <p:cBhvr>
                                        <p:cTn id="48" dur="1000"/>
                                        <p:tgtEl>
                                          <p:spTgt spid="284"/>
                                        </p:tgtEl>
                                      </p:cBhvr>
                                    </p:animEffect>
                                  </p:childTnLst>
                                </p:cTn>
                              </p:par>
                              <p:par>
                                <p:cTn id="49" presetID="10" presetClass="entr" presetSubtype="0" fill="hold" nodeType="withEffect">
                                  <p:stCondLst>
                                    <p:cond delay="0"/>
                                  </p:stCondLst>
                                  <p:childTnLst>
                                    <p:set>
                                      <p:cBhvr>
                                        <p:cTn id="50" dur="1" fill="hold">
                                          <p:stCondLst>
                                            <p:cond delay="0"/>
                                          </p:stCondLst>
                                        </p:cTn>
                                        <p:tgtEl>
                                          <p:spTgt spid="283"/>
                                        </p:tgtEl>
                                        <p:attrNameLst>
                                          <p:attrName>style.visibility</p:attrName>
                                        </p:attrNameLst>
                                      </p:cBhvr>
                                      <p:to>
                                        <p:strVal val="visible"/>
                                      </p:to>
                                    </p:set>
                                    <p:animEffect transition="in" filter="fade">
                                      <p:cBhvr>
                                        <p:cTn id="51" dur="1000"/>
                                        <p:tgtEl>
                                          <p:spTgt spid="283"/>
                                        </p:tgtEl>
                                      </p:cBhvr>
                                    </p:animEffect>
                                  </p:childTnLst>
                                </p:cTn>
                              </p:par>
                              <p:par>
                                <p:cTn id="52" presetID="10" presetClass="entr" presetSubtype="0" fill="hold" nodeType="withEffect">
                                  <p:stCondLst>
                                    <p:cond delay="0"/>
                                  </p:stCondLst>
                                  <p:childTnLst>
                                    <p:set>
                                      <p:cBhvr>
                                        <p:cTn id="53" dur="1" fill="hold">
                                          <p:stCondLst>
                                            <p:cond delay="0"/>
                                          </p:stCondLst>
                                        </p:cTn>
                                        <p:tgtEl>
                                          <p:spTgt spid="278"/>
                                        </p:tgtEl>
                                        <p:attrNameLst>
                                          <p:attrName>style.visibility</p:attrName>
                                        </p:attrNameLst>
                                      </p:cBhvr>
                                      <p:to>
                                        <p:strVal val="visible"/>
                                      </p:to>
                                    </p:set>
                                    <p:animEffect transition="in" filter="fade">
                                      <p:cBhvr>
                                        <p:cTn id="54" dur="1000"/>
                                        <p:tgtEl>
                                          <p:spTgt spid="278"/>
                                        </p:tgtEl>
                                      </p:cBhvr>
                                    </p:animEffect>
                                  </p:childTnLst>
                                </p:cTn>
                              </p:par>
                              <p:par>
                                <p:cTn id="55" presetID="10" presetClass="entr" presetSubtype="0" fill="hold" nodeType="withEffect">
                                  <p:stCondLst>
                                    <p:cond delay="0"/>
                                  </p:stCondLst>
                                  <p:childTnLst>
                                    <p:set>
                                      <p:cBhvr>
                                        <p:cTn id="56" dur="1" fill="hold">
                                          <p:stCondLst>
                                            <p:cond delay="0"/>
                                          </p:stCondLst>
                                        </p:cTn>
                                        <p:tgtEl>
                                          <p:spTgt spid="279"/>
                                        </p:tgtEl>
                                        <p:attrNameLst>
                                          <p:attrName>style.visibility</p:attrName>
                                        </p:attrNameLst>
                                      </p:cBhvr>
                                      <p:to>
                                        <p:strVal val="visible"/>
                                      </p:to>
                                    </p:set>
                                    <p:animEffect transition="in" filter="fade">
                                      <p:cBhvr>
                                        <p:cTn id="57" dur="1000"/>
                                        <p:tgtEl>
                                          <p:spTgt spid="279"/>
                                        </p:tgtEl>
                                      </p:cBhvr>
                                    </p:animEffect>
                                  </p:childTnLst>
                                </p:cTn>
                              </p:par>
                              <p:par>
                                <p:cTn id="58" presetID="10" presetClass="entr" presetSubtype="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childTnLst>
                                </p:cTn>
                              </p:par>
                              <p:par>
                                <p:cTn id="61" presetID="10" presetClass="entr" presetSubtype="0"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childTnLst>
                                </p:cTn>
                              </p:par>
                              <p:par>
                                <p:cTn id="64" presetID="10" presetClass="entr" presetSubtype="0" fill="hold"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1000"/>
                                        <p:tgtEl>
                                          <p:spTgt spid="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0"/>
                                        </p:tgtEl>
                                        <p:attrNameLst>
                                          <p:attrName>style.visibility</p:attrName>
                                        </p:attrNameLst>
                                      </p:cBhvr>
                                      <p:to>
                                        <p:strVal val="visible"/>
                                      </p:to>
                                    </p:set>
                                    <p:animEffect transition="in" filter="fade">
                                      <p:cBhvr>
                                        <p:cTn id="69" dur="1000"/>
                                        <p:tgtEl>
                                          <p:spTgt spid="18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79"/>
                                        </p:tgtEl>
                                        <p:attrNameLst>
                                          <p:attrName>style.visibility</p:attrName>
                                        </p:attrNameLst>
                                      </p:cBhvr>
                                      <p:to>
                                        <p:strVal val="visible"/>
                                      </p:to>
                                    </p:set>
                                    <p:animEffect transition="in" filter="fade">
                                      <p:cBhvr>
                                        <p:cTn id="72" dur="1000"/>
                                        <p:tgtEl>
                                          <p:spTgt spid="17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78"/>
                                        </p:tgtEl>
                                        <p:attrNameLst>
                                          <p:attrName>style.visibility</p:attrName>
                                        </p:attrNameLst>
                                      </p:cBhvr>
                                      <p:to>
                                        <p:strVal val="visible"/>
                                      </p:to>
                                    </p:set>
                                    <p:animEffect transition="in" filter="fade">
                                      <p:cBhvr>
                                        <p:cTn id="75" dur="1000"/>
                                        <p:tgtEl>
                                          <p:spTgt spid="17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13"/>
                                        </p:tgtEl>
                                        <p:attrNameLst>
                                          <p:attrName>style.visibility</p:attrName>
                                        </p:attrNameLst>
                                      </p:cBhvr>
                                      <p:to>
                                        <p:strVal val="visible"/>
                                      </p:to>
                                    </p:set>
                                    <p:animEffect transition="in" filter="fade">
                                      <p:cBhvr>
                                        <p:cTn id="78" dur="1000"/>
                                        <p:tgtEl>
                                          <p:spTgt spid="21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52"/>
                                        </p:tgtEl>
                                        <p:attrNameLst>
                                          <p:attrName>style.visibility</p:attrName>
                                        </p:attrNameLst>
                                      </p:cBhvr>
                                      <p:to>
                                        <p:strVal val="visible"/>
                                      </p:to>
                                    </p:set>
                                    <p:animEffect transition="in" filter="fade">
                                      <p:cBhvr>
                                        <p:cTn id="81" dur="1000"/>
                                        <p:tgtEl>
                                          <p:spTgt spid="35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10"/>
                                        </p:tgtEl>
                                        <p:attrNameLst>
                                          <p:attrName>style.visibility</p:attrName>
                                        </p:attrNameLst>
                                      </p:cBhvr>
                                      <p:to>
                                        <p:strVal val="visible"/>
                                      </p:to>
                                    </p:set>
                                    <p:animEffect transition="in" filter="fade">
                                      <p:cBhvr>
                                        <p:cTn id="84" dur="1000"/>
                                        <p:tgtEl>
                                          <p:spTgt spid="21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73"/>
                                        </p:tgtEl>
                                        <p:attrNameLst>
                                          <p:attrName>style.visibility</p:attrName>
                                        </p:attrNameLst>
                                      </p:cBhvr>
                                      <p:to>
                                        <p:strVal val="visible"/>
                                      </p:to>
                                    </p:set>
                                    <p:animEffect transition="in" filter="fade">
                                      <p:cBhvr>
                                        <p:cTn id="87" dur="1000"/>
                                        <p:tgtEl>
                                          <p:spTgt spid="17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54"/>
                                        </p:tgtEl>
                                        <p:attrNameLst>
                                          <p:attrName>style.visibility</p:attrName>
                                        </p:attrNameLst>
                                      </p:cBhvr>
                                      <p:to>
                                        <p:strVal val="visible"/>
                                      </p:to>
                                    </p:set>
                                    <p:animEffect transition="in" filter="fade">
                                      <p:cBhvr>
                                        <p:cTn id="90" dur="1000"/>
                                        <p:tgtEl>
                                          <p:spTgt spid="35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72"/>
                                        </p:tgtEl>
                                        <p:attrNameLst>
                                          <p:attrName>style.visibility</p:attrName>
                                        </p:attrNameLst>
                                      </p:cBhvr>
                                      <p:to>
                                        <p:strVal val="visible"/>
                                      </p:to>
                                    </p:set>
                                    <p:animEffect transition="in" filter="fade">
                                      <p:cBhvr>
                                        <p:cTn id="93" dur="1000"/>
                                        <p:tgtEl>
                                          <p:spTgt spid="17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17"/>
                                        </p:tgtEl>
                                        <p:attrNameLst>
                                          <p:attrName>style.visibility</p:attrName>
                                        </p:attrNameLst>
                                      </p:cBhvr>
                                      <p:to>
                                        <p:strVal val="visible"/>
                                      </p:to>
                                    </p:set>
                                    <p:animEffect transition="in" filter="fade">
                                      <p:cBhvr>
                                        <p:cTn id="96" dur="1000"/>
                                        <p:tgtEl>
                                          <p:spTgt spid="21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55"/>
                                        </p:tgtEl>
                                        <p:attrNameLst>
                                          <p:attrName>style.visibility</p:attrName>
                                        </p:attrNameLst>
                                      </p:cBhvr>
                                      <p:to>
                                        <p:strVal val="visible"/>
                                      </p:to>
                                    </p:set>
                                    <p:animEffect transition="in" filter="fade">
                                      <p:cBhvr>
                                        <p:cTn id="99" dur="1000"/>
                                        <p:tgtEl>
                                          <p:spTgt spid="35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19"/>
                                        </p:tgtEl>
                                        <p:attrNameLst>
                                          <p:attrName>style.visibility</p:attrName>
                                        </p:attrNameLst>
                                      </p:cBhvr>
                                      <p:to>
                                        <p:strVal val="visible"/>
                                      </p:to>
                                    </p:set>
                                    <p:animEffect transition="in" filter="fade">
                                      <p:cBhvr>
                                        <p:cTn id="102" dur="1000"/>
                                        <p:tgtEl>
                                          <p:spTgt spid="219"/>
                                        </p:tgtEl>
                                      </p:cBhvr>
                                    </p:animEffect>
                                  </p:childTnLst>
                                </p:cTn>
                              </p:par>
                              <p:par>
                                <p:cTn id="103" presetID="1" presetClass="entr" presetSubtype="0" fill="hold" grpId="0" nodeType="withEffect">
                                  <p:stCondLst>
                                    <p:cond delay="0"/>
                                  </p:stCondLst>
                                  <p:childTnLst>
                                    <p:set>
                                      <p:cBhvr>
                                        <p:cTn id="104" dur="1" fill="hold">
                                          <p:stCondLst>
                                            <p:cond delay="0"/>
                                          </p:stCondLst>
                                        </p:cTn>
                                        <p:tgtEl>
                                          <p:spTgt spid="35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23"/>
                                        </p:tgtEl>
                                        <p:attrNameLst>
                                          <p:attrName>style.visibility</p:attrName>
                                        </p:attrNameLst>
                                      </p:cBhvr>
                                      <p:to>
                                        <p:strVal val="visible"/>
                                      </p:to>
                                    </p:set>
                                    <p:animEffect transition="in" filter="fade">
                                      <p:cBhvr>
                                        <p:cTn id="109" dur="1000"/>
                                        <p:tgtEl>
                                          <p:spTgt spid="22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24"/>
                                        </p:tgtEl>
                                        <p:attrNameLst>
                                          <p:attrName>style.visibility</p:attrName>
                                        </p:attrNameLst>
                                      </p:cBhvr>
                                      <p:to>
                                        <p:strVal val="visible"/>
                                      </p:to>
                                    </p:set>
                                    <p:animEffect transition="in" filter="fade">
                                      <p:cBhvr>
                                        <p:cTn id="112" dur="1000"/>
                                        <p:tgtEl>
                                          <p:spTgt spid="22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25"/>
                                        </p:tgtEl>
                                        <p:attrNameLst>
                                          <p:attrName>style.visibility</p:attrName>
                                        </p:attrNameLst>
                                      </p:cBhvr>
                                      <p:to>
                                        <p:strVal val="visible"/>
                                      </p:to>
                                    </p:set>
                                    <p:animEffect transition="in" filter="fade">
                                      <p:cBhvr>
                                        <p:cTn id="115" dur="1000"/>
                                        <p:tgtEl>
                                          <p:spTgt spid="22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22"/>
                                        </p:tgtEl>
                                        <p:attrNameLst>
                                          <p:attrName>style.visibility</p:attrName>
                                        </p:attrNameLst>
                                      </p:cBhvr>
                                      <p:to>
                                        <p:strVal val="visible"/>
                                      </p:to>
                                    </p:set>
                                    <p:animEffect transition="in" filter="fade">
                                      <p:cBhvr>
                                        <p:cTn id="118" dur="1000"/>
                                        <p:tgtEl>
                                          <p:spTgt spid="222"/>
                                        </p:tgtEl>
                                      </p:cBhvr>
                                    </p:animEffect>
                                  </p:childTnLst>
                                </p:cTn>
                              </p:par>
                              <p:par>
                                <p:cTn id="119" presetID="10" presetClass="entr" presetSubtype="0" fill="hold" nodeType="withEffect">
                                  <p:stCondLst>
                                    <p:cond delay="0"/>
                                  </p:stCondLst>
                                  <p:childTnLst>
                                    <p:set>
                                      <p:cBhvr>
                                        <p:cTn id="120" dur="1" fill="hold">
                                          <p:stCondLst>
                                            <p:cond delay="0"/>
                                          </p:stCondLst>
                                        </p:cTn>
                                        <p:tgtEl>
                                          <p:spTgt spid="276"/>
                                        </p:tgtEl>
                                        <p:attrNameLst>
                                          <p:attrName>style.visibility</p:attrName>
                                        </p:attrNameLst>
                                      </p:cBhvr>
                                      <p:to>
                                        <p:strVal val="visible"/>
                                      </p:to>
                                    </p:set>
                                    <p:animEffect transition="in" filter="fade">
                                      <p:cBhvr>
                                        <p:cTn id="121" dur="1000"/>
                                        <p:tgtEl>
                                          <p:spTgt spid="276"/>
                                        </p:tgtEl>
                                      </p:cBhvr>
                                    </p:animEffect>
                                  </p:childTnLst>
                                </p:cTn>
                              </p:par>
                              <p:par>
                                <p:cTn id="122" presetID="10" presetClass="entr" presetSubtype="0" fill="hold" nodeType="withEffect">
                                  <p:stCondLst>
                                    <p:cond delay="0"/>
                                  </p:stCondLst>
                                  <p:childTnLst>
                                    <p:set>
                                      <p:cBhvr>
                                        <p:cTn id="123" dur="1" fill="hold">
                                          <p:stCondLst>
                                            <p:cond delay="0"/>
                                          </p:stCondLst>
                                        </p:cTn>
                                        <p:tgtEl>
                                          <p:spTgt spid="282"/>
                                        </p:tgtEl>
                                        <p:attrNameLst>
                                          <p:attrName>style.visibility</p:attrName>
                                        </p:attrNameLst>
                                      </p:cBhvr>
                                      <p:to>
                                        <p:strVal val="visible"/>
                                      </p:to>
                                    </p:set>
                                    <p:animEffect transition="in" filter="fade">
                                      <p:cBhvr>
                                        <p:cTn id="124" dur="1000"/>
                                        <p:tgtEl>
                                          <p:spTgt spid="282"/>
                                        </p:tgtEl>
                                      </p:cBhvr>
                                    </p:animEffect>
                                  </p:childTnLst>
                                </p:cTn>
                              </p:par>
                              <p:par>
                                <p:cTn id="125" presetID="10" presetClass="entr" presetSubtype="0" fill="hold" nodeType="withEffect">
                                  <p:stCondLst>
                                    <p:cond delay="0"/>
                                  </p:stCondLst>
                                  <p:childTnLst>
                                    <p:set>
                                      <p:cBhvr>
                                        <p:cTn id="126" dur="1" fill="hold">
                                          <p:stCondLst>
                                            <p:cond delay="0"/>
                                          </p:stCondLst>
                                        </p:cTn>
                                        <p:tgtEl>
                                          <p:spTgt spid="303"/>
                                        </p:tgtEl>
                                        <p:attrNameLst>
                                          <p:attrName>style.visibility</p:attrName>
                                        </p:attrNameLst>
                                      </p:cBhvr>
                                      <p:to>
                                        <p:strVal val="visible"/>
                                      </p:to>
                                    </p:set>
                                    <p:animEffect transition="in" filter="fade">
                                      <p:cBhvr>
                                        <p:cTn id="127" dur="1000"/>
                                        <p:tgtEl>
                                          <p:spTgt spid="303"/>
                                        </p:tgtEl>
                                      </p:cBhvr>
                                    </p:animEffect>
                                  </p:childTnLst>
                                </p:cTn>
                              </p:par>
                              <p:par>
                                <p:cTn id="128" presetID="10" presetClass="entr" presetSubtype="0" fill="hold" nodeType="withEffect">
                                  <p:stCondLst>
                                    <p:cond delay="0"/>
                                  </p:stCondLst>
                                  <p:childTnLst>
                                    <p:set>
                                      <p:cBhvr>
                                        <p:cTn id="129" dur="1" fill="hold">
                                          <p:stCondLst>
                                            <p:cond delay="0"/>
                                          </p:stCondLst>
                                        </p:cTn>
                                        <p:tgtEl>
                                          <p:spTgt spid="300"/>
                                        </p:tgtEl>
                                        <p:attrNameLst>
                                          <p:attrName>style.visibility</p:attrName>
                                        </p:attrNameLst>
                                      </p:cBhvr>
                                      <p:to>
                                        <p:strVal val="visible"/>
                                      </p:to>
                                    </p:set>
                                    <p:animEffect transition="in" filter="fade">
                                      <p:cBhvr>
                                        <p:cTn id="130" dur="1000"/>
                                        <p:tgtEl>
                                          <p:spTgt spid="300"/>
                                        </p:tgtEl>
                                      </p:cBhvr>
                                    </p:animEffect>
                                  </p:childTnLst>
                                </p:cTn>
                              </p:par>
                              <p:par>
                                <p:cTn id="131" presetID="10" presetClass="entr" presetSubtype="0" fill="hold" nodeType="withEffect">
                                  <p:stCondLst>
                                    <p:cond delay="0"/>
                                  </p:stCondLst>
                                  <p:childTnLst>
                                    <p:set>
                                      <p:cBhvr>
                                        <p:cTn id="132" dur="1" fill="hold">
                                          <p:stCondLst>
                                            <p:cond delay="0"/>
                                          </p:stCondLst>
                                        </p:cTn>
                                        <p:tgtEl>
                                          <p:spTgt spid="292"/>
                                        </p:tgtEl>
                                        <p:attrNameLst>
                                          <p:attrName>style.visibility</p:attrName>
                                        </p:attrNameLst>
                                      </p:cBhvr>
                                      <p:to>
                                        <p:strVal val="visible"/>
                                      </p:to>
                                    </p:set>
                                    <p:animEffect transition="in" filter="fade">
                                      <p:cBhvr>
                                        <p:cTn id="133" dur="1000"/>
                                        <p:tgtEl>
                                          <p:spTgt spid="292"/>
                                        </p:tgtEl>
                                      </p:cBhvr>
                                    </p:animEffect>
                                  </p:childTnLst>
                                </p:cTn>
                              </p:par>
                              <p:par>
                                <p:cTn id="134" presetID="10" presetClass="entr" presetSubtype="0" fill="hold" nodeType="withEffect">
                                  <p:stCondLst>
                                    <p:cond delay="0"/>
                                  </p:stCondLst>
                                  <p:childTnLst>
                                    <p:set>
                                      <p:cBhvr>
                                        <p:cTn id="135" dur="1" fill="hold">
                                          <p:stCondLst>
                                            <p:cond delay="0"/>
                                          </p:stCondLst>
                                        </p:cTn>
                                        <p:tgtEl>
                                          <p:spTgt spid="257"/>
                                        </p:tgtEl>
                                        <p:attrNameLst>
                                          <p:attrName>style.visibility</p:attrName>
                                        </p:attrNameLst>
                                      </p:cBhvr>
                                      <p:to>
                                        <p:strVal val="visible"/>
                                      </p:to>
                                    </p:set>
                                    <p:animEffect transition="in" filter="fade">
                                      <p:cBhvr>
                                        <p:cTn id="136" dur="1000"/>
                                        <p:tgtEl>
                                          <p:spTgt spid="257"/>
                                        </p:tgtEl>
                                      </p:cBhvr>
                                    </p:animEffect>
                                  </p:childTnLst>
                                </p:cTn>
                              </p:par>
                              <p:par>
                                <p:cTn id="137" presetID="10" presetClass="entr" presetSubtype="0" fill="hold" nodeType="with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fade">
                                      <p:cBhvr>
                                        <p:cTn id="139" dur="1000"/>
                                        <p:tgtEl>
                                          <p:spTgt spid="3"/>
                                        </p:tgtEl>
                                      </p:cBhvr>
                                    </p:animEffect>
                                  </p:childTnLst>
                                </p:cTn>
                              </p:par>
                              <p:par>
                                <p:cTn id="140" presetID="10" presetClass="entr" presetSubtype="0" fill="hold" nodeType="withEffect">
                                  <p:stCondLst>
                                    <p:cond delay="0"/>
                                  </p:stCondLst>
                                  <p:childTnLst>
                                    <p:set>
                                      <p:cBhvr>
                                        <p:cTn id="141" dur="1" fill="hold">
                                          <p:stCondLst>
                                            <p:cond delay="0"/>
                                          </p:stCondLst>
                                        </p:cTn>
                                        <p:tgtEl>
                                          <p:spTgt spid="8"/>
                                        </p:tgtEl>
                                        <p:attrNameLst>
                                          <p:attrName>style.visibility</p:attrName>
                                        </p:attrNameLst>
                                      </p:cBhvr>
                                      <p:to>
                                        <p:strVal val="visible"/>
                                      </p:to>
                                    </p:set>
                                    <p:animEffect transition="in" filter="fade">
                                      <p:cBhvr>
                                        <p:cTn id="142" dur="1000"/>
                                        <p:tgtEl>
                                          <p:spTgt spid="8"/>
                                        </p:tgtEl>
                                      </p:cBhvr>
                                    </p:animEffect>
                                  </p:childTnLst>
                                </p:cTn>
                              </p:par>
                              <p:par>
                                <p:cTn id="143" presetID="10" presetClass="entr" presetSubtype="0" fill="hold" nodeType="withEffect">
                                  <p:stCondLst>
                                    <p:cond delay="0"/>
                                  </p:stCondLst>
                                  <p:childTnLst>
                                    <p:set>
                                      <p:cBhvr>
                                        <p:cTn id="144" dur="1" fill="hold">
                                          <p:stCondLst>
                                            <p:cond delay="0"/>
                                          </p:stCondLst>
                                        </p:cTn>
                                        <p:tgtEl>
                                          <p:spTgt spid="2"/>
                                        </p:tgtEl>
                                        <p:attrNameLst>
                                          <p:attrName>style.visibility</p:attrName>
                                        </p:attrNameLst>
                                      </p:cBhvr>
                                      <p:to>
                                        <p:strVal val="visible"/>
                                      </p:to>
                                    </p:set>
                                    <p:animEffect transition="in" filter="fade">
                                      <p:cBhvr>
                                        <p:cTn id="145" dur="1000"/>
                                        <p:tgtEl>
                                          <p:spTgt spid="2"/>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09"/>
                                        </p:tgtEl>
                                        <p:attrNameLst>
                                          <p:attrName>style.visibility</p:attrName>
                                        </p:attrNameLst>
                                      </p:cBhvr>
                                      <p:to>
                                        <p:strVal val="visible"/>
                                      </p:to>
                                    </p:set>
                                    <p:animEffect transition="in" filter="fade">
                                      <p:cBhvr>
                                        <p:cTn id="148" dur="1000"/>
                                        <p:tgtEl>
                                          <p:spTgt spid="209"/>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208"/>
                                        </p:tgtEl>
                                        <p:attrNameLst>
                                          <p:attrName>style.visibility</p:attrName>
                                        </p:attrNameLst>
                                      </p:cBhvr>
                                      <p:to>
                                        <p:strVal val="visible"/>
                                      </p:to>
                                    </p:set>
                                    <p:animEffect transition="in" filter="fade">
                                      <p:cBhvr>
                                        <p:cTn id="151" dur="1000"/>
                                        <p:tgtEl>
                                          <p:spTgt spid="208"/>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76"/>
                                        </p:tgtEl>
                                        <p:attrNameLst>
                                          <p:attrName>style.visibility</p:attrName>
                                        </p:attrNameLst>
                                      </p:cBhvr>
                                      <p:to>
                                        <p:strVal val="visible"/>
                                      </p:to>
                                    </p:set>
                                    <p:animEffect transition="in" filter="fade">
                                      <p:cBhvr>
                                        <p:cTn id="154" dur="1000"/>
                                        <p:tgtEl>
                                          <p:spTgt spid="176"/>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75"/>
                                        </p:tgtEl>
                                        <p:attrNameLst>
                                          <p:attrName>style.visibility</p:attrName>
                                        </p:attrNameLst>
                                      </p:cBhvr>
                                      <p:to>
                                        <p:strVal val="visible"/>
                                      </p:to>
                                    </p:set>
                                    <p:animEffect transition="in" filter="fade">
                                      <p:cBhvr>
                                        <p:cTn id="157" dur="1000"/>
                                        <p:tgtEl>
                                          <p:spTgt spid="175"/>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220"/>
                                        </p:tgtEl>
                                        <p:attrNameLst>
                                          <p:attrName>style.visibility</p:attrName>
                                        </p:attrNameLst>
                                      </p:cBhvr>
                                      <p:to>
                                        <p:strVal val="visible"/>
                                      </p:to>
                                    </p:set>
                                    <p:animEffect transition="in" filter="fade">
                                      <p:cBhvr>
                                        <p:cTn id="160" dur="1000"/>
                                        <p:tgtEl>
                                          <p:spTgt spid="220"/>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218"/>
                                        </p:tgtEl>
                                        <p:attrNameLst>
                                          <p:attrName>style.visibility</p:attrName>
                                        </p:attrNameLst>
                                      </p:cBhvr>
                                      <p:to>
                                        <p:strVal val="visible"/>
                                      </p:to>
                                    </p:set>
                                    <p:animEffect transition="in" filter="fade">
                                      <p:cBhvr>
                                        <p:cTn id="163" dur="1000"/>
                                        <p:tgtEl>
                                          <p:spTgt spid="218"/>
                                        </p:tgtEl>
                                      </p:cBhvr>
                                    </p:animEffect>
                                  </p:childTnLst>
                                </p:cTn>
                              </p:par>
                              <p:par>
                                <p:cTn id="164" presetID="1" presetClass="entr" presetSubtype="0" fill="hold" grpId="0" nodeType="withEffect">
                                  <p:stCondLst>
                                    <p:cond delay="0"/>
                                  </p:stCondLst>
                                  <p:childTnLst>
                                    <p:set>
                                      <p:cBhvr>
                                        <p:cTn id="165" dur="1" fill="hold">
                                          <p:stCondLst>
                                            <p:cond delay="0"/>
                                          </p:stCondLst>
                                        </p:cTn>
                                        <p:tgtEl>
                                          <p:spTgt spid="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73" grpId="0" animBg="1"/>
      <p:bldP spid="175" grpId="0" animBg="1"/>
      <p:bldP spid="176" grpId="0" animBg="1"/>
      <p:bldP spid="177" grpId="0" animBg="1"/>
      <p:bldP spid="178" grpId="0" animBg="1"/>
      <p:bldP spid="179" grpId="0" animBg="1"/>
      <p:bldP spid="180" grpId="0" animBg="1"/>
      <p:bldP spid="209" grpId="0" animBg="1"/>
      <p:bldP spid="210" grpId="0" animBg="1"/>
      <p:bldP spid="213" grpId="0" animBg="1"/>
      <p:bldP spid="217" grpId="0" animBg="1"/>
      <p:bldP spid="218" grpId="0" animBg="1"/>
      <p:bldP spid="219" grpId="0" animBg="1"/>
      <p:bldP spid="220" grpId="0" animBg="1"/>
      <p:bldP spid="208" grpId="0" animBg="1"/>
      <p:bldP spid="226" grpId="0" animBg="1"/>
      <p:bldP spid="222" grpId="0" animBg="1"/>
      <p:bldP spid="223" grpId="0" animBg="1"/>
      <p:bldP spid="224" grpId="0" animBg="1"/>
      <p:bldP spid="225" grpId="0" animBg="1"/>
      <p:bldP spid="255" grpId="0" animBg="1"/>
      <p:bldP spid="332" grpId="0" animBg="1"/>
      <p:bldP spid="352" grpId="0" animBg="1"/>
      <p:bldP spid="354" grpId="0" animBg="1"/>
      <p:bldP spid="355" grpId="0" animBg="1"/>
      <p:bldP spid="356" grpId="0"/>
      <p:bldP spid="357" grpId="0"/>
      <p:bldP spid="3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Rounded Rectangle 662"/>
          <p:cNvSpPr/>
          <p:nvPr/>
        </p:nvSpPr>
        <p:spPr>
          <a:xfrm>
            <a:off x="0" y="609600"/>
            <a:ext cx="9144000" cy="6248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4" name="Rectangle 1"/>
          <p:cNvSpPr txBox="1">
            <a:spLocks noChangeArrowheads="1"/>
          </p:cNvSpPr>
          <p:nvPr/>
        </p:nvSpPr>
        <p:spPr>
          <a:xfrm>
            <a:off x="381000" y="0"/>
            <a:ext cx="8229600" cy="5334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ISP# 1’s network</a:t>
            </a:r>
          </a:p>
        </p:txBody>
      </p:sp>
      <p:sp>
        <p:nvSpPr>
          <p:cNvPr id="5" name="Line 17"/>
          <p:cNvSpPr>
            <a:spLocks noChangeShapeType="1"/>
          </p:cNvSpPr>
          <p:nvPr/>
        </p:nvSpPr>
        <p:spPr bwMode="auto">
          <a:xfrm flipV="1">
            <a:off x="3810000" y="4762498"/>
            <a:ext cx="609600" cy="990601"/>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6" name="Line 17"/>
          <p:cNvSpPr>
            <a:spLocks noChangeShapeType="1"/>
          </p:cNvSpPr>
          <p:nvPr/>
        </p:nvSpPr>
        <p:spPr bwMode="auto">
          <a:xfrm flipV="1">
            <a:off x="3581400" y="4762500"/>
            <a:ext cx="533400" cy="9144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7" name="Line 17"/>
          <p:cNvSpPr>
            <a:spLocks noChangeShapeType="1"/>
          </p:cNvSpPr>
          <p:nvPr/>
        </p:nvSpPr>
        <p:spPr bwMode="auto">
          <a:xfrm flipH="1">
            <a:off x="1143000" y="4038600"/>
            <a:ext cx="762000" cy="762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8" name="Line 17"/>
          <p:cNvSpPr>
            <a:spLocks noChangeShapeType="1"/>
          </p:cNvSpPr>
          <p:nvPr/>
        </p:nvSpPr>
        <p:spPr bwMode="auto">
          <a:xfrm flipH="1">
            <a:off x="1143000" y="4381500"/>
            <a:ext cx="762000" cy="762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9" name="Line 17"/>
          <p:cNvSpPr>
            <a:spLocks noChangeShapeType="1"/>
          </p:cNvSpPr>
          <p:nvPr/>
        </p:nvSpPr>
        <p:spPr bwMode="auto">
          <a:xfrm flipH="1">
            <a:off x="6705600" y="3695700"/>
            <a:ext cx="1066800" cy="381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0" name="Line 17"/>
          <p:cNvSpPr>
            <a:spLocks noChangeShapeType="1"/>
          </p:cNvSpPr>
          <p:nvPr/>
        </p:nvSpPr>
        <p:spPr bwMode="auto">
          <a:xfrm flipV="1">
            <a:off x="6781800" y="3467100"/>
            <a:ext cx="990600" cy="335282"/>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grpSp>
        <p:nvGrpSpPr>
          <p:cNvPr id="2" name="Group 10"/>
          <p:cNvGrpSpPr/>
          <p:nvPr/>
        </p:nvGrpSpPr>
        <p:grpSpPr>
          <a:xfrm>
            <a:off x="7772400" y="3238500"/>
            <a:ext cx="762000" cy="609600"/>
            <a:chOff x="1828800" y="2590800"/>
            <a:chExt cx="762000" cy="609600"/>
          </a:xfrm>
        </p:grpSpPr>
        <p:sp>
          <p:nvSpPr>
            <p:cNvPr id="12"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13"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14" name="Rectangle 31"/>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3" name="Group 97"/>
          <p:cNvGrpSpPr/>
          <p:nvPr/>
        </p:nvGrpSpPr>
        <p:grpSpPr>
          <a:xfrm flipH="1">
            <a:off x="6019800" y="3619500"/>
            <a:ext cx="914400" cy="838200"/>
            <a:chOff x="3429000" y="1752600"/>
            <a:chExt cx="990600" cy="838200"/>
          </a:xfrm>
        </p:grpSpPr>
        <p:sp>
          <p:nvSpPr>
            <p:cNvPr id="16" name="Rectangle 24"/>
            <p:cNvSpPr>
              <a:spLocks noChangeArrowheads="1"/>
            </p:cNvSpPr>
            <p:nvPr/>
          </p:nvSpPr>
          <p:spPr bwMode="auto">
            <a:xfrm>
              <a:off x="3429000" y="1752600"/>
              <a:ext cx="990600" cy="838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kern="0" dirty="0" smtClean="0">
                <a:solidFill>
                  <a:sysClr val="windowText" lastClr="000000"/>
                </a:solidFill>
              </a:endParaRPr>
            </a:p>
          </p:txBody>
        </p:sp>
        <p:sp>
          <p:nvSpPr>
            <p:cNvPr id="17" name="Rounded Rectangle 16"/>
            <p:cNvSpPr/>
            <p:nvPr/>
          </p:nvSpPr>
          <p:spPr bwMode="auto">
            <a:xfrm>
              <a:off x="3429000" y="1752600"/>
              <a:ext cx="533400" cy="838200"/>
            </a:xfrm>
            <a:prstGeom prst="round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P</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K</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T</a:t>
              </a:r>
            </a:p>
          </p:txBody>
        </p:sp>
        <p:sp>
          <p:nvSpPr>
            <p:cNvPr id="18" name="Rectangle 32"/>
            <p:cNvSpPr>
              <a:spLocks noChangeArrowheads="1"/>
            </p:cNvSpPr>
            <p:nvPr/>
          </p:nvSpPr>
          <p:spPr bwMode="auto">
            <a:xfrm>
              <a:off x="3429000" y="1905000"/>
              <a:ext cx="228600" cy="6096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altLang="ko-KR" sz="1200" kern="0" smtClean="0">
                  <a:solidFill>
                    <a:sysClr val="windowText" lastClr="000000"/>
                  </a:solidFill>
                </a:rPr>
                <a:t>E</a:t>
              </a:r>
            </a:p>
            <a:p>
              <a:pPr algn="ctr">
                <a:defRPr/>
              </a:pPr>
              <a:r>
                <a:rPr lang="en-US" altLang="ko-KR" sz="1200" kern="0" smtClean="0">
                  <a:solidFill>
                    <a:sysClr val="windowText" lastClr="000000"/>
                  </a:solidFill>
                </a:rPr>
                <a:t>T</a:t>
              </a:r>
            </a:p>
            <a:p>
              <a:pPr algn="ctr">
                <a:defRPr/>
              </a:pPr>
              <a:r>
                <a:rPr lang="en-US" altLang="ko-KR" sz="1200" kern="0" smtClean="0">
                  <a:solidFill>
                    <a:sysClr val="windowText" lastClr="000000"/>
                  </a:solidFill>
                </a:rPr>
                <a:t>H</a:t>
              </a:r>
            </a:p>
          </p:txBody>
        </p:sp>
        <p:cxnSp>
          <p:nvCxnSpPr>
            <p:cNvPr id="19" name="Straight Connector 18"/>
            <p:cNvCxnSpPr/>
            <p:nvPr/>
          </p:nvCxnSpPr>
          <p:spPr bwMode="auto">
            <a:xfrm rot="16200000" flipH="1">
              <a:off x="3544094" y="2170906"/>
              <a:ext cx="838200" cy="1588"/>
            </a:xfrm>
            <a:prstGeom prst="line">
              <a:avLst/>
            </a:prstGeom>
            <a:solidFill>
              <a:srgbClr val="BBE0E3"/>
            </a:solidFill>
            <a:ln w="9525" cap="flat" cmpd="sng" algn="ctr">
              <a:solidFill>
                <a:srgbClr val="000000"/>
              </a:solidFill>
              <a:prstDash val="solid"/>
              <a:round/>
              <a:headEnd type="none" w="med" len="med"/>
              <a:tailEnd type="none" w="med" len="med"/>
            </a:ln>
            <a:effectLst/>
          </p:spPr>
        </p:cxnSp>
        <p:sp>
          <p:nvSpPr>
            <p:cNvPr id="20" name="Rectangle 15"/>
            <p:cNvSpPr>
              <a:spLocks noChangeArrowheads="1"/>
            </p:cNvSpPr>
            <p:nvPr/>
          </p:nvSpPr>
          <p:spPr bwMode="auto">
            <a:xfrm>
              <a:off x="4191000" y="1828800"/>
              <a:ext cx="228600" cy="685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altLang="ko-KR" sz="900" kern="0" dirty="0" smtClean="0">
                  <a:solidFill>
                    <a:sysClr val="windowText" lastClr="000000"/>
                  </a:solidFill>
                </a:rPr>
                <a:t>S</a:t>
              </a:r>
            </a:p>
            <a:p>
              <a:pPr algn="ctr">
                <a:defRPr/>
              </a:pPr>
              <a:r>
                <a:rPr lang="en-US" altLang="ko-KR" sz="900" kern="0" dirty="0" smtClean="0">
                  <a:solidFill>
                    <a:sysClr val="windowText" lastClr="000000"/>
                  </a:solidFill>
                </a:rPr>
                <a:t>O</a:t>
              </a:r>
            </a:p>
            <a:p>
              <a:pPr algn="ctr">
                <a:defRPr/>
              </a:pPr>
              <a:r>
                <a:rPr lang="en-US" altLang="ko-KR" sz="900" kern="0" dirty="0" smtClean="0">
                  <a:solidFill>
                    <a:sysClr val="windowText" lastClr="000000"/>
                  </a:solidFill>
                </a:rPr>
                <a:t>N</a:t>
              </a:r>
            </a:p>
            <a:p>
              <a:pPr algn="ctr">
                <a:defRPr/>
              </a:pPr>
              <a:r>
                <a:rPr lang="en-US" altLang="ko-KR" sz="900" kern="0" dirty="0" smtClean="0">
                  <a:solidFill>
                    <a:sysClr val="windowText" lastClr="000000"/>
                  </a:solidFill>
                </a:rPr>
                <a:t>E</a:t>
              </a:r>
            </a:p>
            <a:p>
              <a:pPr algn="ctr">
                <a:defRPr/>
              </a:pPr>
              <a:r>
                <a:rPr lang="en-US" altLang="ko-KR" sz="900" kern="0" dirty="0" smtClean="0">
                  <a:solidFill>
                    <a:sysClr val="windowText" lastClr="000000"/>
                  </a:solidFill>
                </a:rPr>
                <a:t>T</a:t>
              </a:r>
            </a:p>
          </p:txBody>
        </p:sp>
        <p:sp>
          <p:nvSpPr>
            <p:cNvPr id="21" name="TextBox 20"/>
            <p:cNvSpPr txBox="1"/>
            <p:nvPr/>
          </p:nvSpPr>
          <p:spPr>
            <a:xfrm>
              <a:off x="4089400" y="1752600"/>
              <a:ext cx="152400" cy="738664"/>
            </a:xfrm>
            <a:prstGeom prst="rect">
              <a:avLst/>
            </a:prstGeom>
            <a:noFill/>
          </p:spPr>
          <p:txBody>
            <a:bodyPr wrap="square" rtlCol="0">
              <a:spAutoFit/>
            </a:bodyPr>
            <a:lstStyle/>
            <a:p>
              <a:pPr>
                <a:defRPr/>
              </a:pPr>
              <a:r>
                <a:rPr lang="en-US" sz="1400" kern="0" dirty="0" smtClean="0">
                  <a:solidFill>
                    <a:sysClr val="windowText" lastClr="000000"/>
                  </a:solidFill>
                </a:rPr>
                <a:t>T</a:t>
              </a:r>
            </a:p>
            <a:p>
              <a:pPr>
                <a:defRPr/>
              </a:pPr>
              <a:r>
                <a:rPr lang="en-US" sz="1400" kern="0" dirty="0" smtClean="0">
                  <a:solidFill>
                    <a:sysClr val="windowText" lastClr="000000"/>
                  </a:solidFill>
                </a:rPr>
                <a:t>D</a:t>
              </a:r>
            </a:p>
            <a:p>
              <a:pPr>
                <a:defRPr/>
              </a:pPr>
              <a:r>
                <a:rPr lang="en-US" sz="1400" kern="0" dirty="0" smtClean="0">
                  <a:solidFill>
                    <a:sysClr val="windowText" lastClr="000000"/>
                  </a:solidFill>
                </a:rPr>
                <a:t>M</a:t>
              </a:r>
            </a:p>
          </p:txBody>
        </p:sp>
      </p:grpSp>
      <p:grpSp>
        <p:nvGrpSpPr>
          <p:cNvPr id="4" name="Group 21"/>
          <p:cNvGrpSpPr/>
          <p:nvPr/>
        </p:nvGrpSpPr>
        <p:grpSpPr>
          <a:xfrm rot="19039767">
            <a:off x="2994224" y="3511779"/>
            <a:ext cx="976122" cy="1032373"/>
            <a:chOff x="3577390" y="3632442"/>
            <a:chExt cx="1092876" cy="1130569"/>
          </a:xfrm>
        </p:grpSpPr>
        <p:grpSp>
          <p:nvGrpSpPr>
            <p:cNvPr id="11" name="Group 42"/>
            <p:cNvGrpSpPr>
              <a:grpSpLocks/>
            </p:cNvGrpSpPr>
            <p:nvPr/>
          </p:nvGrpSpPr>
          <p:grpSpPr bwMode="auto">
            <a:xfrm rot="2568603">
              <a:off x="3739096" y="4122975"/>
              <a:ext cx="827603" cy="115752"/>
              <a:chOff x="3066" y="1214"/>
              <a:chExt cx="1104" cy="104"/>
            </a:xfrm>
          </p:grpSpPr>
          <p:sp>
            <p:nvSpPr>
              <p:cNvPr id="26" name="Line 43"/>
              <p:cNvSpPr>
                <a:spLocks noChangeShapeType="1"/>
              </p:cNvSpPr>
              <p:nvPr/>
            </p:nvSpPr>
            <p:spPr bwMode="auto">
              <a:xfrm>
                <a:off x="3066" y="1214"/>
                <a:ext cx="1104" cy="8"/>
              </a:xfrm>
              <a:prstGeom prst="line">
                <a:avLst/>
              </a:prstGeom>
              <a:noFill/>
              <a:ln w="76200">
                <a:solidFill>
                  <a:srgbClr val="FF0000"/>
                </a:solidFill>
                <a:round/>
                <a:headEnd/>
                <a:tailEnd/>
              </a:ln>
              <a:effectLst/>
            </p:spPr>
            <p:txBody>
              <a:bodyPr/>
              <a:lstStyle/>
              <a:p>
                <a:pPr>
                  <a:defRPr/>
                </a:pPr>
                <a:endParaRPr lang="en-US" kern="0" smtClean="0">
                  <a:solidFill>
                    <a:sysClr val="windowText" lastClr="000000"/>
                  </a:solidFill>
                </a:endParaRPr>
              </a:p>
            </p:txBody>
          </p:sp>
          <p:sp>
            <p:nvSpPr>
              <p:cNvPr id="27" name="Line 44"/>
              <p:cNvSpPr>
                <a:spLocks noChangeShapeType="1"/>
              </p:cNvSpPr>
              <p:nvPr/>
            </p:nvSpPr>
            <p:spPr bwMode="auto">
              <a:xfrm>
                <a:off x="3066" y="1262"/>
                <a:ext cx="1104" cy="8"/>
              </a:xfrm>
              <a:prstGeom prst="line">
                <a:avLst/>
              </a:prstGeom>
              <a:noFill/>
              <a:ln w="76200">
                <a:solidFill>
                  <a:srgbClr val="FFCC00"/>
                </a:solidFill>
                <a:round/>
                <a:headEnd/>
                <a:tailEnd/>
              </a:ln>
              <a:effectLst/>
            </p:spPr>
            <p:txBody>
              <a:bodyPr/>
              <a:lstStyle/>
              <a:p>
                <a:pPr>
                  <a:defRPr/>
                </a:pPr>
                <a:endParaRPr lang="en-US" kern="0" smtClean="0">
                  <a:solidFill>
                    <a:sysClr val="windowText" lastClr="000000"/>
                  </a:solidFill>
                </a:endParaRPr>
              </a:p>
            </p:txBody>
          </p:sp>
          <p:sp>
            <p:nvSpPr>
              <p:cNvPr id="28" name="Line 45"/>
              <p:cNvSpPr>
                <a:spLocks noChangeShapeType="1"/>
              </p:cNvSpPr>
              <p:nvPr/>
            </p:nvSpPr>
            <p:spPr bwMode="auto">
              <a:xfrm>
                <a:off x="3066" y="1310"/>
                <a:ext cx="1104" cy="8"/>
              </a:xfrm>
              <a:prstGeom prst="line">
                <a:avLst/>
              </a:prstGeom>
              <a:noFill/>
              <a:ln w="76200">
                <a:solidFill>
                  <a:srgbClr val="027EBA"/>
                </a:solidFill>
                <a:round/>
                <a:headEnd/>
                <a:tailEnd/>
              </a:ln>
              <a:effectLst/>
            </p:spPr>
            <p:txBody>
              <a:bodyPr/>
              <a:lstStyle/>
              <a:p>
                <a:pPr>
                  <a:defRPr/>
                </a:pPr>
                <a:endParaRPr lang="en-US" kern="0" smtClean="0">
                  <a:solidFill>
                    <a:sysClr val="windowText" lastClr="000000"/>
                  </a:solidFill>
                </a:endParaRPr>
              </a:p>
            </p:txBody>
          </p:sp>
        </p:grpSp>
        <p:pic>
          <p:nvPicPr>
            <p:cNvPr id="24" name="Picture 41"/>
            <p:cNvPicPr>
              <a:picLocks noChangeAspect="1" noChangeArrowheads="1"/>
            </p:cNvPicPr>
            <p:nvPr/>
          </p:nvPicPr>
          <p:blipFill>
            <a:blip r:embed="rId2" cstate="print"/>
            <a:srcRect/>
            <a:stretch>
              <a:fillRect/>
            </a:stretch>
          </p:blipFill>
          <p:spPr bwMode="auto">
            <a:xfrm rot="2222206">
              <a:off x="3577390" y="3632442"/>
              <a:ext cx="316498" cy="345714"/>
            </a:xfrm>
            <a:prstGeom prst="rect">
              <a:avLst/>
            </a:prstGeom>
            <a:noFill/>
          </p:spPr>
        </p:pic>
        <p:pic>
          <p:nvPicPr>
            <p:cNvPr id="25" name="Picture 41"/>
            <p:cNvPicPr>
              <a:picLocks noChangeAspect="1" noChangeArrowheads="1"/>
            </p:cNvPicPr>
            <p:nvPr/>
          </p:nvPicPr>
          <p:blipFill>
            <a:blip r:embed="rId2" cstate="print"/>
            <a:srcRect/>
            <a:stretch>
              <a:fillRect/>
            </a:stretch>
          </p:blipFill>
          <p:spPr bwMode="auto">
            <a:xfrm rot="13259255">
              <a:off x="4344067" y="4406701"/>
              <a:ext cx="326199" cy="356310"/>
            </a:xfrm>
            <a:prstGeom prst="rect">
              <a:avLst/>
            </a:prstGeom>
            <a:noFill/>
          </p:spPr>
        </p:pic>
      </p:grpSp>
      <p:grpSp>
        <p:nvGrpSpPr>
          <p:cNvPr id="15" name="Group 28"/>
          <p:cNvGrpSpPr/>
          <p:nvPr/>
        </p:nvGrpSpPr>
        <p:grpSpPr>
          <a:xfrm>
            <a:off x="381000" y="4686300"/>
            <a:ext cx="762000" cy="609600"/>
            <a:chOff x="1828800" y="2590800"/>
            <a:chExt cx="762000" cy="609600"/>
          </a:xfrm>
        </p:grpSpPr>
        <p:sp>
          <p:nvSpPr>
            <p:cNvPr id="30"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31"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32" name="Rectangle 31"/>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22" name="Group 97"/>
          <p:cNvGrpSpPr/>
          <p:nvPr/>
        </p:nvGrpSpPr>
        <p:grpSpPr>
          <a:xfrm>
            <a:off x="1828800" y="3543300"/>
            <a:ext cx="990600" cy="838200"/>
            <a:chOff x="3429000" y="1752600"/>
            <a:chExt cx="990600" cy="838200"/>
          </a:xfrm>
        </p:grpSpPr>
        <p:sp>
          <p:nvSpPr>
            <p:cNvPr id="34" name="Rectangle 24"/>
            <p:cNvSpPr>
              <a:spLocks noChangeArrowheads="1"/>
            </p:cNvSpPr>
            <p:nvPr/>
          </p:nvSpPr>
          <p:spPr bwMode="auto">
            <a:xfrm>
              <a:off x="3429000" y="1752600"/>
              <a:ext cx="990600" cy="838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kern="0" dirty="0" smtClean="0">
                <a:solidFill>
                  <a:sysClr val="windowText" lastClr="000000"/>
                </a:solidFill>
              </a:endParaRPr>
            </a:p>
          </p:txBody>
        </p:sp>
        <p:sp>
          <p:nvSpPr>
            <p:cNvPr id="35" name="Rounded Rectangle 34"/>
            <p:cNvSpPr/>
            <p:nvPr/>
          </p:nvSpPr>
          <p:spPr bwMode="auto">
            <a:xfrm>
              <a:off x="3429000" y="1752600"/>
              <a:ext cx="533400" cy="838200"/>
            </a:xfrm>
            <a:prstGeom prst="round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P</a:t>
              </a:r>
            </a:p>
            <a:p>
              <a:pPr algn="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K</a:t>
              </a:r>
            </a:p>
            <a:p>
              <a:pPr algn="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T</a:t>
              </a:r>
            </a:p>
          </p:txBody>
        </p:sp>
        <p:sp>
          <p:nvSpPr>
            <p:cNvPr id="36" name="Rectangle 32"/>
            <p:cNvSpPr>
              <a:spLocks noChangeArrowheads="1"/>
            </p:cNvSpPr>
            <p:nvPr/>
          </p:nvSpPr>
          <p:spPr bwMode="auto">
            <a:xfrm>
              <a:off x="3429000" y="1905000"/>
              <a:ext cx="228600" cy="6096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p:txBody>
        </p:sp>
        <p:cxnSp>
          <p:nvCxnSpPr>
            <p:cNvPr id="37" name="Straight Connector 36"/>
            <p:cNvCxnSpPr/>
            <p:nvPr/>
          </p:nvCxnSpPr>
          <p:spPr bwMode="auto">
            <a:xfrm rot="16200000" flipH="1">
              <a:off x="3544094" y="2170906"/>
              <a:ext cx="838200" cy="1588"/>
            </a:xfrm>
            <a:prstGeom prst="line">
              <a:avLst/>
            </a:prstGeom>
            <a:solidFill>
              <a:srgbClr val="BBE0E3"/>
            </a:solidFill>
            <a:ln w="9525" cap="flat" cmpd="sng" algn="ctr">
              <a:solidFill>
                <a:srgbClr val="000000"/>
              </a:solidFill>
              <a:prstDash val="solid"/>
              <a:round/>
              <a:headEnd type="none" w="med" len="med"/>
              <a:tailEnd type="none" w="med" len="med"/>
            </a:ln>
            <a:effectLst/>
          </p:spPr>
        </p:cxnSp>
        <p:sp>
          <p:nvSpPr>
            <p:cNvPr id="38" name="Rectangle 15"/>
            <p:cNvSpPr>
              <a:spLocks noChangeArrowheads="1"/>
            </p:cNvSpPr>
            <p:nvPr/>
          </p:nvSpPr>
          <p:spPr bwMode="auto">
            <a:xfrm>
              <a:off x="4191000" y="1828800"/>
              <a:ext cx="228600" cy="685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altLang="ko-KR" sz="900" kern="0" dirty="0" smtClean="0">
                  <a:solidFill>
                    <a:sysClr val="windowText" lastClr="000000"/>
                  </a:solidFill>
                </a:rPr>
                <a:t>S</a:t>
              </a:r>
            </a:p>
            <a:p>
              <a:pPr algn="ctr">
                <a:defRPr/>
              </a:pPr>
              <a:r>
                <a:rPr lang="en-US" altLang="ko-KR" sz="900" kern="0" dirty="0" smtClean="0">
                  <a:solidFill>
                    <a:sysClr val="windowText" lastClr="000000"/>
                  </a:solidFill>
                </a:rPr>
                <a:t>O</a:t>
              </a:r>
            </a:p>
            <a:p>
              <a:pPr algn="ctr">
                <a:defRPr/>
              </a:pPr>
              <a:r>
                <a:rPr lang="en-US" altLang="ko-KR" sz="900" kern="0" dirty="0" smtClean="0">
                  <a:solidFill>
                    <a:sysClr val="windowText" lastClr="000000"/>
                  </a:solidFill>
                </a:rPr>
                <a:t>N</a:t>
              </a:r>
            </a:p>
            <a:p>
              <a:pPr algn="ctr">
                <a:defRPr/>
              </a:pPr>
              <a:r>
                <a:rPr lang="en-US" altLang="ko-KR" sz="900" kern="0" dirty="0" smtClean="0">
                  <a:solidFill>
                    <a:sysClr val="windowText" lastClr="000000"/>
                  </a:solidFill>
                </a:rPr>
                <a:t>E</a:t>
              </a:r>
            </a:p>
            <a:p>
              <a:pPr algn="ctr">
                <a:defRPr/>
              </a:pPr>
              <a:r>
                <a:rPr lang="en-US" altLang="ko-KR" sz="900" kern="0" dirty="0" smtClean="0">
                  <a:solidFill>
                    <a:sysClr val="windowText" lastClr="000000"/>
                  </a:solidFill>
                </a:rPr>
                <a:t>T</a:t>
              </a:r>
            </a:p>
          </p:txBody>
        </p:sp>
        <p:sp>
          <p:nvSpPr>
            <p:cNvPr id="39" name="TextBox 38"/>
            <p:cNvSpPr txBox="1"/>
            <p:nvPr/>
          </p:nvSpPr>
          <p:spPr>
            <a:xfrm>
              <a:off x="3962400" y="1752600"/>
              <a:ext cx="152400" cy="738664"/>
            </a:xfrm>
            <a:prstGeom prst="rect">
              <a:avLst/>
            </a:prstGeom>
            <a:noFill/>
          </p:spPr>
          <p:txBody>
            <a:bodyPr wrap="square" rtlCol="0">
              <a:spAutoFit/>
            </a:bodyPr>
            <a:lstStyle/>
            <a:p>
              <a:pPr>
                <a:defRPr/>
              </a:pPr>
              <a:r>
                <a:rPr lang="en-US" sz="1400" kern="0" dirty="0" smtClean="0">
                  <a:solidFill>
                    <a:sysClr val="windowText" lastClr="000000"/>
                  </a:solidFill>
                </a:rPr>
                <a:t>T</a:t>
              </a:r>
            </a:p>
            <a:p>
              <a:pPr>
                <a:defRPr/>
              </a:pPr>
              <a:r>
                <a:rPr lang="en-US" sz="1400" kern="0" dirty="0" smtClean="0">
                  <a:solidFill>
                    <a:sysClr val="windowText" lastClr="000000"/>
                  </a:solidFill>
                </a:rPr>
                <a:t>D</a:t>
              </a:r>
            </a:p>
            <a:p>
              <a:pPr>
                <a:defRPr/>
              </a:pPr>
              <a:r>
                <a:rPr lang="en-US" sz="1400" kern="0" dirty="0" smtClean="0">
                  <a:solidFill>
                    <a:sysClr val="windowText" lastClr="000000"/>
                  </a:solidFill>
                </a:rPr>
                <a:t>M</a:t>
              </a:r>
            </a:p>
          </p:txBody>
        </p:sp>
      </p:grpSp>
      <p:grpSp>
        <p:nvGrpSpPr>
          <p:cNvPr id="23" name="Group 39"/>
          <p:cNvGrpSpPr/>
          <p:nvPr/>
        </p:nvGrpSpPr>
        <p:grpSpPr>
          <a:xfrm rot="19039767">
            <a:off x="4996901" y="3574134"/>
            <a:ext cx="902800" cy="931868"/>
            <a:chOff x="3577390" y="3632442"/>
            <a:chExt cx="1092876" cy="1130569"/>
          </a:xfrm>
        </p:grpSpPr>
        <p:grpSp>
          <p:nvGrpSpPr>
            <p:cNvPr id="29" name="Group 42"/>
            <p:cNvGrpSpPr>
              <a:grpSpLocks/>
            </p:cNvGrpSpPr>
            <p:nvPr/>
          </p:nvGrpSpPr>
          <p:grpSpPr bwMode="auto">
            <a:xfrm rot="2568603">
              <a:off x="3739094" y="4122975"/>
              <a:ext cx="827603" cy="115752"/>
              <a:chOff x="3066" y="1214"/>
              <a:chExt cx="1104" cy="104"/>
            </a:xfrm>
          </p:grpSpPr>
          <p:sp>
            <p:nvSpPr>
              <p:cNvPr id="44" name="Line 43"/>
              <p:cNvSpPr>
                <a:spLocks noChangeShapeType="1"/>
              </p:cNvSpPr>
              <p:nvPr/>
            </p:nvSpPr>
            <p:spPr bwMode="auto">
              <a:xfrm>
                <a:off x="3066" y="1214"/>
                <a:ext cx="1104" cy="8"/>
              </a:xfrm>
              <a:prstGeom prst="line">
                <a:avLst/>
              </a:prstGeom>
              <a:noFill/>
              <a:ln w="76200">
                <a:solidFill>
                  <a:srgbClr val="FF0000"/>
                </a:solidFill>
                <a:round/>
                <a:headEnd/>
                <a:tailEnd/>
              </a:ln>
              <a:effectLst/>
            </p:spPr>
            <p:txBody>
              <a:bodyPr/>
              <a:lstStyle/>
              <a:p>
                <a:pPr>
                  <a:defRPr/>
                </a:pPr>
                <a:endParaRPr lang="en-US" kern="0" smtClean="0">
                  <a:solidFill>
                    <a:sysClr val="windowText" lastClr="000000"/>
                  </a:solidFill>
                </a:endParaRPr>
              </a:p>
            </p:txBody>
          </p:sp>
          <p:sp>
            <p:nvSpPr>
              <p:cNvPr id="45" name="Line 44"/>
              <p:cNvSpPr>
                <a:spLocks noChangeShapeType="1"/>
              </p:cNvSpPr>
              <p:nvPr/>
            </p:nvSpPr>
            <p:spPr bwMode="auto">
              <a:xfrm>
                <a:off x="3066" y="1262"/>
                <a:ext cx="1104" cy="8"/>
              </a:xfrm>
              <a:prstGeom prst="line">
                <a:avLst/>
              </a:prstGeom>
              <a:noFill/>
              <a:ln w="76200">
                <a:solidFill>
                  <a:srgbClr val="FFCC00"/>
                </a:solidFill>
                <a:round/>
                <a:headEnd/>
                <a:tailEnd/>
              </a:ln>
              <a:effectLst/>
            </p:spPr>
            <p:txBody>
              <a:bodyPr/>
              <a:lstStyle/>
              <a:p>
                <a:pPr>
                  <a:defRPr/>
                </a:pPr>
                <a:endParaRPr lang="en-US" kern="0" smtClean="0">
                  <a:solidFill>
                    <a:sysClr val="windowText" lastClr="000000"/>
                  </a:solidFill>
                </a:endParaRPr>
              </a:p>
            </p:txBody>
          </p:sp>
          <p:sp>
            <p:nvSpPr>
              <p:cNvPr id="46" name="Line 45"/>
              <p:cNvSpPr>
                <a:spLocks noChangeShapeType="1"/>
              </p:cNvSpPr>
              <p:nvPr/>
            </p:nvSpPr>
            <p:spPr bwMode="auto">
              <a:xfrm>
                <a:off x="3066" y="1310"/>
                <a:ext cx="1104" cy="8"/>
              </a:xfrm>
              <a:prstGeom prst="line">
                <a:avLst/>
              </a:prstGeom>
              <a:noFill/>
              <a:ln w="76200">
                <a:solidFill>
                  <a:srgbClr val="027EBA"/>
                </a:solidFill>
                <a:round/>
                <a:headEnd/>
                <a:tailEnd/>
              </a:ln>
              <a:effectLst/>
            </p:spPr>
            <p:txBody>
              <a:bodyPr/>
              <a:lstStyle/>
              <a:p>
                <a:pPr>
                  <a:defRPr/>
                </a:pPr>
                <a:endParaRPr lang="en-US" kern="0" smtClean="0">
                  <a:solidFill>
                    <a:sysClr val="windowText" lastClr="000000"/>
                  </a:solidFill>
                </a:endParaRPr>
              </a:p>
            </p:txBody>
          </p:sp>
        </p:grpSp>
        <p:pic>
          <p:nvPicPr>
            <p:cNvPr id="42" name="Picture 41"/>
            <p:cNvPicPr>
              <a:picLocks noChangeAspect="1" noChangeArrowheads="1"/>
            </p:cNvPicPr>
            <p:nvPr/>
          </p:nvPicPr>
          <p:blipFill>
            <a:blip r:embed="rId2" cstate="print"/>
            <a:srcRect/>
            <a:stretch>
              <a:fillRect/>
            </a:stretch>
          </p:blipFill>
          <p:spPr bwMode="auto">
            <a:xfrm rot="2222206">
              <a:off x="3577390" y="3632442"/>
              <a:ext cx="316498" cy="345714"/>
            </a:xfrm>
            <a:prstGeom prst="rect">
              <a:avLst/>
            </a:prstGeom>
            <a:noFill/>
          </p:spPr>
        </p:pic>
        <p:pic>
          <p:nvPicPr>
            <p:cNvPr id="43" name="Picture 41"/>
            <p:cNvPicPr>
              <a:picLocks noChangeAspect="1" noChangeArrowheads="1"/>
            </p:cNvPicPr>
            <p:nvPr/>
          </p:nvPicPr>
          <p:blipFill>
            <a:blip r:embed="rId3" cstate="print"/>
            <a:srcRect/>
            <a:stretch>
              <a:fillRect/>
            </a:stretch>
          </p:blipFill>
          <p:spPr bwMode="auto">
            <a:xfrm rot="13259255">
              <a:off x="4344067" y="4406701"/>
              <a:ext cx="326199" cy="356310"/>
            </a:xfrm>
            <a:prstGeom prst="rect">
              <a:avLst/>
            </a:prstGeom>
            <a:noFill/>
          </p:spPr>
        </p:pic>
      </p:grpSp>
      <p:sp>
        <p:nvSpPr>
          <p:cNvPr id="47" name="Line 17"/>
          <p:cNvSpPr>
            <a:spLocks noChangeShapeType="1"/>
          </p:cNvSpPr>
          <p:nvPr/>
        </p:nvSpPr>
        <p:spPr bwMode="auto">
          <a:xfrm flipH="1">
            <a:off x="1143000" y="4267200"/>
            <a:ext cx="685800" cy="6858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48" name="Line 17"/>
          <p:cNvSpPr>
            <a:spLocks noChangeShapeType="1"/>
          </p:cNvSpPr>
          <p:nvPr/>
        </p:nvSpPr>
        <p:spPr bwMode="auto">
          <a:xfrm flipV="1">
            <a:off x="3733800" y="4724400"/>
            <a:ext cx="533400" cy="9144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grpSp>
        <p:nvGrpSpPr>
          <p:cNvPr id="33" name="Group 48"/>
          <p:cNvGrpSpPr/>
          <p:nvPr/>
        </p:nvGrpSpPr>
        <p:grpSpPr>
          <a:xfrm>
            <a:off x="3124200" y="5600700"/>
            <a:ext cx="762000" cy="609600"/>
            <a:chOff x="1828800" y="2590800"/>
            <a:chExt cx="762000" cy="609600"/>
          </a:xfrm>
        </p:grpSpPr>
        <p:sp>
          <p:nvSpPr>
            <p:cNvPr id="50"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51"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52" name="Rectangle 31"/>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sp>
        <p:nvSpPr>
          <p:cNvPr id="53" name="Line 17"/>
          <p:cNvSpPr>
            <a:spLocks noChangeShapeType="1"/>
          </p:cNvSpPr>
          <p:nvPr/>
        </p:nvSpPr>
        <p:spPr bwMode="auto">
          <a:xfrm flipV="1">
            <a:off x="6934200" y="3581400"/>
            <a:ext cx="838200" cy="3048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grpSp>
        <p:nvGrpSpPr>
          <p:cNvPr id="40" name="Group 97"/>
          <p:cNvGrpSpPr/>
          <p:nvPr/>
        </p:nvGrpSpPr>
        <p:grpSpPr>
          <a:xfrm rot="5400000" flipH="1">
            <a:off x="4076700" y="3886200"/>
            <a:ext cx="914400" cy="838200"/>
            <a:chOff x="3429000" y="1752600"/>
            <a:chExt cx="990600" cy="838200"/>
          </a:xfrm>
        </p:grpSpPr>
        <p:sp>
          <p:nvSpPr>
            <p:cNvPr id="55" name="Rectangle 24"/>
            <p:cNvSpPr>
              <a:spLocks noChangeArrowheads="1"/>
            </p:cNvSpPr>
            <p:nvPr/>
          </p:nvSpPr>
          <p:spPr bwMode="auto">
            <a:xfrm>
              <a:off x="3429000" y="1752600"/>
              <a:ext cx="990600" cy="838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kern="0" dirty="0" smtClean="0">
                <a:solidFill>
                  <a:sysClr val="windowText" lastClr="000000"/>
                </a:solidFill>
              </a:endParaRPr>
            </a:p>
          </p:txBody>
        </p:sp>
        <p:sp>
          <p:nvSpPr>
            <p:cNvPr id="56" name="Rounded Rectangle 55"/>
            <p:cNvSpPr/>
            <p:nvPr/>
          </p:nvSpPr>
          <p:spPr bwMode="auto">
            <a:xfrm>
              <a:off x="3429000" y="1752600"/>
              <a:ext cx="533400" cy="838200"/>
            </a:xfrm>
            <a:prstGeom prst="round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P</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K</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T</a:t>
              </a:r>
            </a:p>
          </p:txBody>
        </p:sp>
        <p:sp>
          <p:nvSpPr>
            <p:cNvPr id="57" name="Rectangle 32"/>
            <p:cNvSpPr>
              <a:spLocks noChangeArrowheads="1"/>
            </p:cNvSpPr>
            <p:nvPr/>
          </p:nvSpPr>
          <p:spPr bwMode="auto">
            <a:xfrm>
              <a:off x="3429000" y="1905000"/>
              <a:ext cx="228600" cy="6096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p:txBody>
        </p:sp>
        <p:cxnSp>
          <p:nvCxnSpPr>
            <p:cNvPr id="58" name="Straight Connector 57"/>
            <p:cNvCxnSpPr/>
            <p:nvPr/>
          </p:nvCxnSpPr>
          <p:spPr bwMode="auto">
            <a:xfrm rot="16200000" flipH="1">
              <a:off x="3544094" y="2170906"/>
              <a:ext cx="838200" cy="1588"/>
            </a:xfrm>
            <a:prstGeom prst="line">
              <a:avLst/>
            </a:prstGeom>
            <a:solidFill>
              <a:srgbClr val="BBE0E3"/>
            </a:solidFill>
            <a:ln w="9525" cap="flat" cmpd="sng" algn="ctr">
              <a:solidFill>
                <a:srgbClr val="000000"/>
              </a:solidFill>
              <a:prstDash val="solid"/>
              <a:round/>
              <a:headEnd type="none" w="med" len="med"/>
              <a:tailEnd type="none" w="med" len="med"/>
            </a:ln>
            <a:effectLst/>
          </p:spPr>
        </p:cxnSp>
        <p:sp>
          <p:nvSpPr>
            <p:cNvPr id="59" name="Rectangle 15"/>
            <p:cNvSpPr>
              <a:spLocks noChangeArrowheads="1"/>
            </p:cNvSpPr>
            <p:nvPr/>
          </p:nvSpPr>
          <p:spPr bwMode="auto">
            <a:xfrm>
              <a:off x="4191000" y="1828800"/>
              <a:ext cx="228600" cy="685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altLang="ko-KR" sz="900" kern="0" dirty="0" smtClean="0">
                  <a:solidFill>
                    <a:sysClr val="windowText" lastClr="000000"/>
                  </a:solidFill>
                </a:rPr>
                <a:t>S</a:t>
              </a:r>
            </a:p>
            <a:p>
              <a:pPr algn="ctr">
                <a:defRPr/>
              </a:pPr>
              <a:r>
                <a:rPr lang="en-US" altLang="ko-KR" sz="900" kern="0" dirty="0" smtClean="0">
                  <a:solidFill>
                    <a:sysClr val="windowText" lastClr="000000"/>
                  </a:solidFill>
                </a:rPr>
                <a:t>O</a:t>
              </a:r>
            </a:p>
            <a:p>
              <a:pPr algn="ctr">
                <a:defRPr/>
              </a:pPr>
              <a:r>
                <a:rPr lang="en-US" altLang="ko-KR" sz="900" kern="0" dirty="0" smtClean="0">
                  <a:solidFill>
                    <a:sysClr val="windowText" lastClr="000000"/>
                  </a:solidFill>
                </a:rPr>
                <a:t>N</a:t>
              </a:r>
            </a:p>
            <a:p>
              <a:pPr algn="ctr">
                <a:defRPr/>
              </a:pPr>
              <a:r>
                <a:rPr lang="en-US" altLang="ko-KR" sz="900" kern="0" dirty="0" smtClean="0">
                  <a:solidFill>
                    <a:sysClr val="windowText" lastClr="000000"/>
                  </a:solidFill>
                </a:rPr>
                <a:t>E</a:t>
              </a:r>
            </a:p>
            <a:p>
              <a:pPr algn="ctr">
                <a:defRPr/>
              </a:pPr>
              <a:r>
                <a:rPr lang="en-US" altLang="ko-KR" sz="900" kern="0" dirty="0" smtClean="0">
                  <a:solidFill>
                    <a:sysClr val="windowText" lastClr="000000"/>
                  </a:solidFill>
                </a:rPr>
                <a:t>T</a:t>
              </a:r>
            </a:p>
          </p:txBody>
        </p:sp>
        <p:sp>
          <p:nvSpPr>
            <p:cNvPr id="60" name="TextBox 59"/>
            <p:cNvSpPr txBox="1"/>
            <p:nvPr/>
          </p:nvSpPr>
          <p:spPr>
            <a:xfrm>
              <a:off x="4089400" y="1752600"/>
              <a:ext cx="152400" cy="738664"/>
            </a:xfrm>
            <a:prstGeom prst="rect">
              <a:avLst/>
            </a:prstGeom>
            <a:noFill/>
          </p:spPr>
          <p:txBody>
            <a:bodyPr wrap="square" rtlCol="0">
              <a:spAutoFit/>
            </a:bodyPr>
            <a:lstStyle/>
            <a:p>
              <a:pPr>
                <a:defRPr/>
              </a:pPr>
              <a:r>
                <a:rPr lang="en-US" sz="1400" kern="0" dirty="0" smtClean="0">
                  <a:solidFill>
                    <a:sysClr val="windowText" lastClr="000000"/>
                  </a:solidFill>
                </a:rPr>
                <a:t>T</a:t>
              </a:r>
            </a:p>
            <a:p>
              <a:pPr>
                <a:defRPr/>
              </a:pPr>
              <a:r>
                <a:rPr lang="en-US" sz="1400" kern="0" dirty="0" smtClean="0">
                  <a:solidFill>
                    <a:sysClr val="windowText" lastClr="000000"/>
                  </a:solidFill>
                </a:rPr>
                <a:t>D</a:t>
              </a:r>
            </a:p>
            <a:p>
              <a:pPr>
                <a:defRPr/>
              </a:pPr>
              <a:r>
                <a:rPr lang="en-US" sz="1400" kern="0" dirty="0" smtClean="0">
                  <a:solidFill>
                    <a:sysClr val="windowText" lastClr="000000"/>
                  </a:solidFill>
                </a:rPr>
                <a:t>M</a:t>
              </a:r>
            </a:p>
          </p:txBody>
        </p:sp>
      </p:grpSp>
      <p:grpSp>
        <p:nvGrpSpPr>
          <p:cNvPr id="41" name="Group 60"/>
          <p:cNvGrpSpPr/>
          <p:nvPr/>
        </p:nvGrpSpPr>
        <p:grpSpPr>
          <a:xfrm>
            <a:off x="533400" y="1143000"/>
            <a:ext cx="762000" cy="609600"/>
            <a:chOff x="1828800" y="2590800"/>
            <a:chExt cx="762000" cy="609600"/>
          </a:xfrm>
        </p:grpSpPr>
        <p:sp>
          <p:nvSpPr>
            <p:cNvPr id="62"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63"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64" name="Rectangle 63"/>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49" name="Group 64"/>
          <p:cNvGrpSpPr/>
          <p:nvPr/>
        </p:nvGrpSpPr>
        <p:grpSpPr>
          <a:xfrm>
            <a:off x="3276600" y="2438400"/>
            <a:ext cx="762000" cy="609600"/>
            <a:chOff x="1828800" y="2590800"/>
            <a:chExt cx="762000" cy="609600"/>
          </a:xfrm>
        </p:grpSpPr>
        <p:sp>
          <p:nvSpPr>
            <p:cNvPr id="66"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67"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68" name="Rectangle 67"/>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54" name="Group 68"/>
          <p:cNvGrpSpPr/>
          <p:nvPr/>
        </p:nvGrpSpPr>
        <p:grpSpPr>
          <a:xfrm>
            <a:off x="7620000" y="1066800"/>
            <a:ext cx="762000" cy="609600"/>
            <a:chOff x="1828800" y="2590800"/>
            <a:chExt cx="762000" cy="609600"/>
          </a:xfrm>
        </p:grpSpPr>
        <p:sp>
          <p:nvSpPr>
            <p:cNvPr id="70"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71"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72" name="Rectangle 71"/>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sp>
        <p:nvSpPr>
          <p:cNvPr id="73" name="Line 17"/>
          <p:cNvSpPr>
            <a:spLocks noChangeShapeType="1"/>
          </p:cNvSpPr>
          <p:nvPr/>
        </p:nvSpPr>
        <p:spPr bwMode="auto">
          <a:xfrm flipH="1">
            <a:off x="1295400" y="1219200"/>
            <a:ext cx="6324600" cy="76200"/>
          </a:xfrm>
          <a:prstGeom prst="line">
            <a:avLst/>
          </a:prstGeom>
          <a:ln>
            <a:solidFill>
              <a:schemeClr val="accent2"/>
            </a:solidFill>
            <a:prstDash val="dash"/>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74" name="Line 17"/>
          <p:cNvSpPr>
            <a:spLocks noChangeShapeType="1"/>
          </p:cNvSpPr>
          <p:nvPr/>
        </p:nvSpPr>
        <p:spPr bwMode="auto">
          <a:xfrm flipH="1" flipV="1">
            <a:off x="1295400" y="1676400"/>
            <a:ext cx="2133600" cy="762000"/>
          </a:xfrm>
          <a:prstGeom prst="line">
            <a:avLst/>
          </a:prstGeom>
          <a:ln>
            <a:solidFill>
              <a:schemeClr val="accent2"/>
            </a:solidFill>
            <a:prstDash val="dash"/>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75" name="Line 17"/>
          <p:cNvSpPr>
            <a:spLocks noChangeShapeType="1"/>
          </p:cNvSpPr>
          <p:nvPr/>
        </p:nvSpPr>
        <p:spPr bwMode="auto">
          <a:xfrm flipH="1">
            <a:off x="4038600" y="1600200"/>
            <a:ext cx="3581400" cy="838200"/>
          </a:xfrm>
          <a:prstGeom prst="line">
            <a:avLst/>
          </a:prstGeom>
          <a:ln>
            <a:solidFill>
              <a:schemeClr val="accent2"/>
            </a:solidFill>
            <a:prstDash val="dash"/>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cxnSp>
        <p:nvCxnSpPr>
          <p:cNvPr id="77" name="Straight Connector 76"/>
          <p:cNvCxnSpPr/>
          <p:nvPr/>
        </p:nvCxnSpPr>
        <p:spPr>
          <a:xfrm>
            <a:off x="0" y="3124200"/>
            <a:ext cx="91440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629400" y="2514600"/>
            <a:ext cx="2514600" cy="369332"/>
          </a:xfrm>
          <a:prstGeom prst="rect">
            <a:avLst/>
          </a:prstGeom>
          <a:noFill/>
        </p:spPr>
        <p:txBody>
          <a:bodyPr wrap="square" rtlCol="0">
            <a:spAutoFit/>
          </a:bodyPr>
          <a:lstStyle/>
          <a:p>
            <a:r>
              <a:rPr lang="en-US" dirty="0" smtClean="0">
                <a:solidFill>
                  <a:srgbClr val="1F497D"/>
                </a:solidFill>
              </a:rPr>
              <a:t>Packet (virtual) topology</a:t>
            </a:r>
            <a:endParaRPr lang="en-US" dirty="0">
              <a:solidFill>
                <a:srgbClr val="1F497D"/>
              </a:solidFill>
            </a:endParaRPr>
          </a:p>
        </p:txBody>
      </p:sp>
      <p:sp>
        <p:nvSpPr>
          <p:cNvPr id="81" name="TextBox 80"/>
          <p:cNvSpPr txBox="1"/>
          <p:nvPr/>
        </p:nvSpPr>
        <p:spPr>
          <a:xfrm>
            <a:off x="6629400" y="5498068"/>
            <a:ext cx="2514600" cy="369332"/>
          </a:xfrm>
          <a:prstGeom prst="rect">
            <a:avLst/>
          </a:prstGeom>
          <a:noFill/>
        </p:spPr>
        <p:txBody>
          <a:bodyPr wrap="square" rtlCol="0">
            <a:spAutoFit/>
          </a:bodyPr>
          <a:lstStyle/>
          <a:p>
            <a:r>
              <a:rPr lang="en-US" dirty="0" smtClean="0">
                <a:solidFill>
                  <a:srgbClr val="1F497D"/>
                </a:solidFill>
              </a:rPr>
              <a:t>Actual topology</a:t>
            </a:r>
            <a:endParaRPr lang="en-US" dirty="0">
              <a:solidFill>
                <a:srgbClr val="1F497D"/>
              </a:solidFill>
            </a:endParaRPr>
          </a:p>
        </p:txBody>
      </p:sp>
      <p:sp>
        <p:nvSpPr>
          <p:cNvPr id="83" name="Freeform 82"/>
          <p:cNvSpPr/>
          <p:nvPr/>
        </p:nvSpPr>
        <p:spPr>
          <a:xfrm>
            <a:off x="1110953" y="3389831"/>
            <a:ext cx="6819544" cy="1486969"/>
          </a:xfrm>
          <a:custGeom>
            <a:avLst/>
            <a:gdLst>
              <a:gd name="connsiteX0" fmla="*/ 0 w 6819544"/>
              <a:gd name="connsiteY0" fmla="*/ 1486969 h 1486969"/>
              <a:gd name="connsiteX1" fmla="*/ 572568 w 6819544"/>
              <a:gd name="connsiteY1" fmla="*/ 871671 h 1486969"/>
              <a:gd name="connsiteX2" fmla="*/ 1204957 w 6819544"/>
              <a:gd name="connsiteY2" fmla="*/ 529840 h 1486969"/>
              <a:gd name="connsiteX3" fmla="*/ 2726109 w 6819544"/>
              <a:gd name="connsiteY3" fmla="*/ 487111 h 1486969"/>
              <a:gd name="connsiteX4" fmla="*/ 4187440 w 6819544"/>
              <a:gd name="connsiteY4" fmla="*/ 487111 h 1486969"/>
              <a:gd name="connsiteX5" fmla="*/ 4939469 w 6819544"/>
              <a:gd name="connsiteY5" fmla="*/ 478565 h 1486969"/>
              <a:gd name="connsiteX6" fmla="*/ 5759866 w 6819544"/>
              <a:gd name="connsiteY6" fmla="*/ 384561 h 1486969"/>
              <a:gd name="connsiteX7" fmla="*/ 6819544 w 6819544"/>
              <a:gd name="connsiteY7" fmla="*/ 0 h 148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9544" h="1486969">
                <a:moveTo>
                  <a:pt x="0" y="1486969"/>
                </a:moveTo>
                <a:cubicBezTo>
                  <a:pt x="185871" y="1259081"/>
                  <a:pt x="371742" y="1031193"/>
                  <a:pt x="572568" y="871671"/>
                </a:cubicBezTo>
                <a:cubicBezTo>
                  <a:pt x="773394" y="712150"/>
                  <a:pt x="846033" y="593933"/>
                  <a:pt x="1204957" y="529840"/>
                </a:cubicBezTo>
                <a:cubicBezTo>
                  <a:pt x="1563881" y="465747"/>
                  <a:pt x="2229029" y="494232"/>
                  <a:pt x="2726109" y="487111"/>
                </a:cubicBezTo>
                <a:cubicBezTo>
                  <a:pt x="3223189" y="479990"/>
                  <a:pt x="4187440" y="487111"/>
                  <a:pt x="4187440" y="487111"/>
                </a:cubicBezTo>
                <a:lnTo>
                  <a:pt x="4939469" y="478565"/>
                </a:lnTo>
                <a:cubicBezTo>
                  <a:pt x="5201540" y="461473"/>
                  <a:pt x="5446520" y="464322"/>
                  <a:pt x="5759866" y="384561"/>
                </a:cubicBezTo>
                <a:cubicBezTo>
                  <a:pt x="6073212" y="304800"/>
                  <a:pt x="6446378" y="152400"/>
                  <a:pt x="6819544" y="0"/>
                </a:cubicBezTo>
              </a:path>
            </a:pathLst>
          </a:cu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84" name="Freeform 83"/>
          <p:cNvSpPr/>
          <p:nvPr/>
        </p:nvSpPr>
        <p:spPr>
          <a:xfrm>
            <a:off x="1110953" y="4069222"/>
            <a:ext cx="3226038" cy="1553911"/>
          </a:xfrm>
          <a:custGeom>
            <a:avLst/>
            <a:gdLst>
              <a:gd name="connsiteX0" fmla="*/ 0 w 3226038"/>
              <a:gd name="connsiteY0" fmla="*/ 1143713 h 1553911"/>
              <a:gd name="connsiteX1" fmla="*/ 863126 w 3226038"/>
              <a:gd name="connsiteY1" fmla="*/ 263496 h 1553911"/>
              <a:gd name="connsiteX2" fmla="*/ 1845892 w 3226038"/>
              <a:gd name="connsiteY2" fmla="*/ 41305 h 1553911"/>
              <a:gd name="connsiteX3" fmla="*/ 2751746 w 3226038"/>
              <a:gd name="connsiteY3" fmla="*/ 15668 h 1553911"/>
              <a:gd name="connsiteX4" fmla="*/ 3170490 w 3226038"/>
              <a:gd name="connsiteY4" fmla="*/ 92580 h 1553911"/>
              <a:gd name="connsiteX5" fmla="*/ 3085032 w 3226038"/>
              <a:gd name="connsiteY5" fmla="*/ 562599 h 1553911"/>
              <a:gd name="connsiteX6" fmla="*/ 2512464 w 3226038"/>
              <a:gd name="connsiteY6" fmla="*/ 1553911 h 155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6038" h="1553911">
                <a:moveTo>
                  <a:pt x="0" y="1143713"/>
                </a:moveTo>
                <a:cubicBezTo>
                  <a:pt x="277739" y="795472"/>
                  <a:pt x="555478" y="447231"/>
                  <a:pt x="863126" y="263496"/>
                </a:cubicBezTo>
                <a:cubicBezTo>
                  <a:pt x="1170774" y="79761"/>
                  <a:pt x="1531122" y="82610"/>
                  <a:pt x="1845892" y="41305"/>
                </a:cubicBezTo>
                <a:cubicBezTo>
                  <a:pt x="2160662" y="0"/>
                  <a:pt x="2530980" y="7122"/>
                  <a:pt x="2751746" y="15668"/>
                </a:cubicBezTo>
                <a:cubicBezTo>
                  <a:pt x="2972512" y="24214"/>
                  <a:pt x="3114942" y="1425"/>
                  <a:pt x="3170490" y="92580"/>
                </a:cubicBezTo>
                <a:cubicBezTo>
                  <a:pt x="3226038" y="183735"/>
                  <a:pt x="3194703" y="319044"/>
                  <a:pt x="3085032" y="562599"/>
                </a:cubicBezTo>
                <a:cubicBezTo>
                  <a:pt x="2975361" y="806154"/>
                  <a:pt x="2743912" y="1180032"/>
                  <a:pt x="2512464" y="1553911"/>
                </a:cubicBezTo>
              </a:path>
            </a:pathLst>
          </a:cu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85" name="Freeform 84"/>
          <p:cNvSpPr/>
          <p:nvPr/>
        </p:nvSpPr>
        <p:spPr>
          <a:xfrm>
            <a:off x="3888336" y="3649054"/>
            <a:ext cx="3973795" cy="2008262"/>
          </a:xfrm>
          <a:custGeom>
            <a:avLst/>
            <a:gdLst>
              <a:gd name="connsiteX0" fmla="*/ 0 w 3973795"/>
              <a:gd name="connsiteY0" fmla="*/ 2008262 h 2008262"/>
              <a:gd name="connsiteX1" fmla="*/ 692210 w 3973795"/>
              <a:gd name="connsiteY1" fmla="*/ 846034 h 2008262"/>
              <a:gd name="connsiteX2" fmla="*/ 948584 w 3973795"/>
              <a:gd name="connsiteY2" fmla="*/ 478565 h 2008262"/>
              <a:gd name="connsiteX3" fmla="*/ 2247544 w 3973795"/>
              <a:gd name="connsiteY3" fmla="*/ 452927 h 2008262"/>
              <a:gd name="connsiteX4" fmla="*/ 2956845 w 3973795"/>
              <a:gd name="connsiteY4" fmla="*/ 401653 h 2008262"/>
              <a:gd name="connsiteX5" fmla="*/ 3973795 w 3973795"/>
              <a:gd name="connsiteY5" fmla="*/ 0 h 200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3795" h="2008262">
                <a:moveTo>
                  <a:pt x="0" y="2008262"/>
                </a:moveTo>
                <a:cubicBezTo>
                  <a:pt x="267056" y="1554622"/>
                  <a:pt x="534113" y="1100983"/>
                  <a:pt x="692210" y="846034"/>
                </a:cubicBezTo>
                <a:cubicBezTo>
                  <a:pt x="850307" y="591085"/>
                  <a:pt x="689362" y="544083"/>
                  <a:pt x="948584" y="478565"/>
                </a:cubicBezTo>
                <a:cubicBezTo>
                  <a:pt x="1207806" y="413047"/>
                  <a:pt x="1912834" y="465746"/>
                  <a:pt x="2247544" y="452927"/>
                </a:cubicBezTo>
                <a:cubicBezTo>
                  <a:pt x="2582254" y="440108"/>
                  <a:pt x="2669137" y="477141"/>
                  <a:pt x="2956845" y="401653"/>
                </a:cubicBezTo>
                <a:cubicBezTo>
                  <a:pt x="3244553" y="326165"/>
                  <a:pt x="3609174" y="163082"/>
                  <a:pt x="3973795" y="0"/>
                </a:cubicBezTo>
              </a:path>
            </a:pathLst>
          </a:cu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86" name="Oval 85"/>
          <p:cNvSpPr/>
          <p:nvPr/>
        </p:nvSpPr>
        <p:spPr>
          <a:xfrm>
            <a:off x="1295400" y="1447800"/>
            <a:ext cx="45719" cy="4571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Oval 86"/>
          <p:cNvSpPr/>
          <p:nvPr/>
        </p:nvSpPr>
        <p:spPr>
          <a:xfrm>
            <a:off x="3657600" y="2392681"/>
            <a:ext cx="45719" cy="4571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7574281" y="1371600"/>
            <a:ext cx="45719" cy="4571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Down Arrow 88"/>
          <p:cNvSpPr/>
          <p:nvPr/>
        </p:nvSpPr>
        <p:spPr>
          <a:xfrm rot="19088706">
            <a:off x="1162744" y="4300095"/>
            <a:ext cx="2443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0" name="Down Arrow 89"/>
          <p:cNvSpPr/>
          <p:nvPr/>
        </p:nvSpPr>
        <p:spPr>
          <a:xfrm rot="7578940">
            <a:off x="4066344" y="5192560"/>
            <a:ext cx="2443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1" name="Down Arrow 90"/>
          <p:cNvSpPr/>
          <p:nvPr/>
        </p:nvSpPr>
        <p:spPr>
          <a:xfrm rot="19088706">
            <a:off x="7030142" y="3385697"/>
            <a:ext cx="2443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2" name="TextBox 91"/>
          <p:cNvSpPr txBox="1"/>
          <p:nvPr/>
        </p:nvSpPr>
        <p:spPr>
          <a:xfrm>
            <a:off x="76200" y="3352800"/>
            <a:ext cx="1752600" cy="646331"/>
          </a:xfrm>
          <a:prstGeom prst="rect">
            <a:avLst/>
          </a:prstGeom>
          <a:noFill/>
        </p:spPr>
        <p:txBody>
          <a:bodyPr wrap="square" rtlCol="0">
            <a:spAutoFit/>
          </a:bodyPr>
          <a:lstStyle/>
          <a:p>
            <a:r>
              <a:rPr lang="en-US" dirty="0" smtClean="0">
                <a:solidFill>
                  <a:prstClr val="black"/>
                </a:solidFill>
              </a:rPr>
              <a:t>Notice the spare interfaces</a:t>
            </a:r>
            <a:endParaRPr lang="en-US" dirty="0">
              <a:solidFill>
                <a:prstClr val="black"/>
              </a:solidFill>
            </a:endParaRPr>
          </a:p>
        </p:txBody>
      </p:sp>
      <p:sp>
        <p:nvSpPr>
          <p:cNvPr id="93" name="Down Arrow 92"/>
          <p:cNvSpPr/>
          <p:nvPr/>
        </p:nvSpPr>
        <p:spPr>
          <a:xfrm rot="193167">
            <a:off x="4353907" y="3435560"/>
            <a:ext cx="244300" cy="381000"/>
          </a:xfrm>
          <a:prstGeom prst="down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4" name="TextBox 93"/>
          <p:cNvSpPr txBox="1"/>
          <p:nvPr/>
        </p:nvSpPr>
        <p:spPr>
          <a:xfrm>
            <a:off x="2819400" y="3124200"/>
            <a:ext cx="3429000" cy="369332"/>
          </a:xfrm>
          <a:prstGeom prst="rect">
            <a:avLst/>
          </a:prstGeom>
          <a:noFill/>
        </p:spPr>
        <p:txBody>
          <a:bodyPr wrap="square" rtlCol="0">
            <a:spAutoFit/>
          </a:bodyPr>
          <a:lstStyle/>
          <a:p>
            <a:r>
              <a:rPr lang="en-US" dirty="0" smtClean="0">
                <a:solidFill>
                  <a:prstClr val="black"/>
                </a:solidFill>
              </a:rPr>
              <a:t>..and spare bandwidth in the slice</a:t>
            </a:r>
            <a:endParaRPr lang="en-US" dirty="0">
              <a:solidFill>
                <a:prstClr val="black"/>
              </a:solidFill>
            </a:endParaRPr>
          </a:p>
        </p:txBody>
      </p:sp>
      <p:sp>
        <p:nvSpPr>
          <p:cNvPr id="95" name="Slide Number Placeholder 94"/>
          <p:cNvSpPr>
            <a:spLocks noGrp="1"/>
          </p:cNvSpPr>
          <p:nvPr>
            <p:ph type="sldNum" sz="quarter" idx="12"/>
          </p:nvPr>
        </p:nvSpPr>
        <p:spPr/>
        <p:txBody>
          <a:bodyPr/>
          <a:lstStyle/>
          <a:p>
            <a:fld id="{81C256F2-8016-4B24-AF78-7FA03D20BBBE}" type="slidenum">
              <a:rPr lang="en-US" smtClean="0">
                <a:solidFill>
                  <a:prstClr val="white">
                    <a:tint val="75000"/>
                  </a:prstClr>
                </a:solidFill>
              </a:rPr>
              <a:pPr/>
              <a:t>28</a:t>
            </a:fld>
            <a:endParaRPr lang="en-US">
              <a:solidFill>
                <a:prstClr val="white">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83" grpId="0" animBg="1"/>
      <p:bldP spid="84" grpId="0" animBg="1"/>
      <p:bldP spid="85" grpId="0" animBg="1"/>
      <p:bldP spid="89" grpId="0" animBg="1"/>
      <p:bldP spid="90" grpId="0" animBg="1"/>
      <p:bldP spid="91" grpId="0" animBg="1"/>
      <p:bldP spid="92" grpId="0"/>
      <p:bldP spid="93" grpId="0" animBg="1"/>
      <p:bldP spid="9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Rounded Rectangle 662"/>
          <p:cNvSpPr/>
          <p:nvPr/>
        </p:nvSpPr>
        <p:spPr>
          <a:xfrm>
            <a:off x="0" y="609600"/>
            <a:ext cx="9144000" cy="6248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4" name="Rectangle 1"/>
          <p:cNvSpPr txBox="1">
            <a:spLocks noChangeArrowheads="1"/>
          </p:cNvSpPr>
          <p:nvPr/>
        </p:nvSpPr>
        <p:spPr>
          <a:xfrm>
            <a:off x="381000" y="0"/>
            <a:ext cx="8229600" cy="5334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ISP# 1’s network</a:t>
            </a:r>
          </a:p>
        </p:txBody>
      </p:sp>
      <p:sp>
        <p:nvSpPr>
          <p:cNvPr id="5" name="Line 17"/>
          <p:cNvSpPr>
            <a:spLocks noChangeShapeType="1"/>
          </p:cNvSpPr>
          <p:nvPr/>
        </p:nvSpPr>
        <p:spPr bwMode="auto">
          <a:xfrm flipV="1">
            <a:off x="3810000" y="4762498"/>
            <a:ext cx="609600" cy="990601"/>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6" name="Line 17"/>
          <p:cNvSpPr>
            <a:spLocks noChangeShapeType="1"/>
          </p:cNvSpPr>
          <p:nvPr/>
        </p:nvSpPr>
        <p:spPr bwMode="auto">
          <a:xfrm flipV="1">
            <a:off x="3581400" y="4762500"/>
            <a:ext cx="533400" cy="9144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7" name="Line 17"/>
          <p:cNvSpPr>
            <a:spLocks noChangeShapeType="1"/>
          </p:cNvSpPr>
          <p:nvPr/>
        </p:nvSpPr>
        <p:spPr bwMode="auto">
          <a:xfrm flipH="1">
            <a:off x="1143000" y="4038600"/>
            <a:ext cx="762000" cy="762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8" name="Line 17"/>
          <p:cNvSpPr>
            <a:spLocks noChangeShapeType="1"/>
          </p:cNvSpPr>
          <p:nvPr/>
        </p:nvSpPr>
        <p:spPr bwMode="auto">
          <a:xfrm flipH="1">
            <a:off x="1143000" y="4381500"/>
            <a:ext cx="762000" cy="762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9" name="Line 17"/>
          <p:cNvSpPr>
            <a:spLocks noChangeShapeType="1"/>
          </p:cNvSpPr>
          <p:nvPr/>
        </p:nvSpPr>
        <p:spPr bwMode="auto">
          <a:xfrm flipH="1">
            <a:off x="6705600" y="3695700"/>
            <a:ext cx="1066800" cy="381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0" name="Line 17"/>
          <p:cNvSpPr>
            <a:spLocks noChangeShapeType="1"/>
          </p:cNvSpPr>
          <p:nvPr/>
        </p:nvSpPr>
        <p:spPr bwMode="auto">
          <a:xfrm flipV="1">
            <a:off x="6781800" y="3467100"/>
            <a:ext cx="990600" cy="335282"/>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grpSp>
        <p:nvGrpSpPr>
          <p:cNvPr id="2" name="Group 10"/>
          <p:cNvGrpSpPr/>
          <p:nvPr/>
        </p:nvGrpSpPr>
        <p:grpSpPr>
          <a:xfrm>
            <a:off x="7772400" y="3238500"/>
            <a:ext cx="762000" cy="609600"/>
            <a:chOff x="1828800" y="2590800"/>
            <a:chExt cx="762000" cy="609600"/>
          </a:xfrm>
        </p:grpSpPr>
        <p:sp>
          <p:nvSpPr>
            <p:cNvPr id="12"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13"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14" name="Rectangle 31"/>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3" name="Group 97"/>
          <p:cNvGrpSpPr/>
          <p:nvPr/>
        </p:nvGrpSpPr>
        <p:grpSpPr>
          <a:xfrm flipH="1">
            <a:off x="6019800" y="3619500"/>
            <a:ext cx="914400" cy="838200"/>
            <a:chOff x="3429000" y="1752600"/>
            <a:chExt cx="990600" cy="838200"/>
          </a:xfrm>
        </p:grpSpPr>
        <p:sp>
          <p:nvSpPr>
            <p:cNvPr id="16" name="Rectangle 24"/>
            <p:cNvSpPr>
              <a:spLocks noChangeArrowheads="1"/>
            </p:cNvSpPr>
            <p:nvPr/>
          </p:nvSpPr>
          <p:spPr bwMode="auto">
            <a:xfrm>
              <a:off x="3429000" y="1752600"/>
              <a:ext cx="990600" cy="838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kern="0" dirty="0" smtClean="0">
                <a:solidFill>
                  <a:sysClr val="windowText" lastClr="000000"/>
                </a:solidFill>
              </a:endParaRPr>
            </a:p>
          </p:txBody>
        </p:sp>
        <p:sp>
          <p:nvSpPr>
            <p:cNvPr id="17" name="Rounded Rectangle 16"/>
            <p:cNvSpPr/>
            <p:nvPr/>
          </p:nvSpPr>
          <p:spPr bwMode="auto">
            <a:xfrm>
              <a:off x="3429000" y="1752600"/>
              <a:ext cx="533400" cy="838200"/>
            </a:xfrm>
            <a:prstGeom prst="round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P</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K</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T</a:t>
              </a:r>
            </a:p>
          </p:txBody>
        </p:sp>
        <p:sp>
          <p:nvSpPr>
            <p:cNvPr id="18" name="Rectangle 32"/>
            <p:cNvSpPr>
              <a:spLocks noChangeArrowheads="1"/>
            </p:cNvSpPr>
            <p:nvPr/>
          </p:nvSpPr>
          <p:spPr bwMode="auto">
            <a:xfrm>
              <a:off x="3429000" y="1905000"/>
              <a:ext cx="228600" cy="6096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altLang="ko-KR" sz="1200" kern="0" smtClean="0">
                  <a:solidFill>
                    <a:sysClr val="windowText" lastClr="000000"/>
                  </a:solidFill>
                </a:rPr>
                <a:t>E</a:t>
              </a:r>
            </a:p>
            <a:p>
              <a:pPr algn="ctr">
                <a:defRPr/>
              </a:pPr>
              <a:r>
                <a:rPr lang="en-US" altLang="ko-KR" sz="1200" kern="0" smtClean="0">
                  <a:solidFill>
                    <a:sysClr val="windowText" lastClr="000000"/>
                  </a:solidFill>
                </a:rPr>
                <a:t>T</a:t>
              </a:r>
            </a:p>
            <a:p>
              <a:pPr algn="ctr">
                <a:defRPr/>
              </a:pPr>
              <a:r>
                <a:rPr lang="en-US" altLang="ko-KR" sz="1200" kern="0" smtClean="0">
                  <a:solidFill>
                    <a:sysClr val="windowText" lastClr="000000"/>
                  </a:solidFill>
                </a:rPr>
                <a:t>H</a:t>
              </a:r>
            </a:p>
          </p:txBody>
        </p:sp>
        <p:cxnSp>
          <p:nvCxnSpPr>
            <p:cNvPr id="19" name="Straight Connector 18"/>
            <p:cNvCxnSpPr/>
            <p:nvPr/>
          </p:nvCxnSpPr>
          <p:spPr bwMode="auto">
            <a:xfrm rot="16200000" flipH="1">
              <a:off x="3544094" y="2170906"/>
              <a:ext cx="838200" cy="1588"/>
            </a:xfrm>
            <a:prstGeom prst="line">
              <a:avLst/>
            </a:prstGeom>
            <a:solidFill>
              <a:srgbClr val="BBE0E3"/>
            </a:solidFill>
            <a:ln w="9525" cap="flat" cmpd="sng" algn="ctr">
              <a:solidFill>
                <a:srgbClr val="000000"/>
              </a:solidFill>
              <a:prstDash val="solid"/>
              <a:round/>
              <a:headEnd type="none" w="med" len="med"/>
              <a:tailEnd type="none" w="med" len="med"/>
            </a:ln>
            <a:effectLst/>
          </p:spPr>
        </p:cxnSp>
        <p:sp>
          <p:nvSpPr>
            <p:cNvPr id="20" name="Rectangle 15"/>
            <p:cNvSpPr>
              <a:spLocks noChangeArrowheads="1"/>
            </p:cNvSpPr>
            <p:nvPr/>
          </p:nvSpPr>
          <p:spPr bwMode="auto">
            <a:xfrm>
              <a:off x="4191000" y="1828800"/>
              <a:ext cx="228600" cy="685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altLang="ko-KR" sz="900" kern="0" dirty="0" smtClean="0">
                  <a:solidFill>
                    <a:sysClr val="windowText" lastClr="000000"/>
                  </a:solidFill>
                </a:rPr>
                <a:t>S</a:t>
              </a:r>
            </a:p>
            <a:p>
              <a:pPr algn="ctr">
                <a:defRPr/>
              </a:pPr>
              <a:r>
                <a:rPr lang="en-US" altLang="ko-KR" sz="900" kern="0" dirty="0" smtClean="0">
                  <a:solidFill>
                    <a:sysClr val="windowText" lastClr="000000"/>
                  </a:solidFill>
                </a:rPr>
                <a:t>O</a:t>
              </a:r>
            </a:p>
            <a:p>
              <a:pPr algn="ctr">
                <a:defRPr/>
              </a:pPr>
              <a:r>
                <a:rPr lang="en-US" altLang="ko-KR" sz="900" kern="0" dirty="0" smtClean="0">
                  <a:solidFill>
                    <a:sysClr val="windowText" lastClr="000000"/>
                  </a:solidFill>
                </a:rPr>
                <a:t>N</a:t>
              </a:r>
            </a:p>
            <a:p>
              <a:pPr algn="ctr">
                <a:defRPr/>
              </a:pPr>
              <a:r>
                <a:rPr lang="en-US" altLang="ko-KR" sz="900" kern="0" dirty="0" smtClean="0">
                  <a:solidFill>
                    <a:sysClr val="windowText" lastClr="000000"/>
                  </a:solidFill>
                </a:rPr>
                <a:t>E</a:t>
              </a:r>
            </a:p>
            <a:p>
              <a:pPr algn="ctr">
                <a:defRPr/>
              </a:pPr>
              <a:r>
                <a:rPr lang="en-US" altLang="ko-KR" sz="900" kern="0" dirty="0" smtClean="0">
                  <a:solidFill>
                    <a:sysClr val="windowText" lastClr="000000"/>
                  </a:solidFill>
                </a:rPr>
                <a:t>T</a:t>
              </a:r>
            </a:p>
          </p:txBody>
        </p:sp>
        <p:sp>
          <p:nvSpPr>
            <p:cNvPr id="21" name="TextBox 20"/>
            <p:cNvSpPr txBox="1"/>
            <p:nvPr/>
          </p:nvSpPr>
          <p:spPr>
            <a:xfrm>
              <a:off x="4089400" y="1752600"/>
              <a:ext cx="152400" cy="738664"/>
            </a:xfrm>
            <a:prstGeom prst="rect">
              <a:avLst/>
            </a:prstGeom>
            <a:noFill/>
          </p:spPr>
          <p:txBody>
            <a:bodyPr wrap="square" rtlCol="0">
              <a:spAutoFit/>
            </a:bodyPr>
            <a:lstStyle/>
            <a:p>
              <a:pPr>
                <a:defRPr/>
              </a:pPr>
              <a:r>
                <a:rPr lang="en-US" sz="1400" kern="0" dirty="0" smtClean="0">
                  <a:solidFill>
                    <a:sysClr val="windowText" lastClr="000000"/>
                  </a:solidFill>
                </a:rPr>
                <a:t>T</a:t>
              </a:r>
            </a:p>
            <a:p>
              <a:pPr>
                <a:defRPr/>
              </a:pPr>
              <a:r>
                <a:rPr lang="en-US" sz="1400" kern="0" dirty="0" smtClean="0">
                  <a:solidFill>
                    <a:sysClr val="windowText" lastClr="000000"/>
                  </a:solidFill>
                </a:rPr>
                <a:t>D</a:t>
              </a:r>
            </a:p>
            <a:p>
              <a:pPr>
                <a:defRPr/>
              </a:pPr>
              <a:r>
                <a:rPr lang="en-US" sz="1400" kern="0" dirty="0" smtClean="0">
                  <a:solidFill>
                    <a:sysClr val="windowText" lastClr="000000"/>
                  </a:solidFill>
                </a:rPr>
                <a:t>M</a:t>
              </a:r>
            </a:p>
          </p:txBody>
        </p:sp>
      </p:grpSp>
      <p:grpSp>
        <p:nvGrpSpPr>
          <p:cNvPr id="4" name="Group 21"/>
          <p:cNvGrpSpPr/>
          <p:nvPr/>
        </p:nvGrpSpPr>
        <p:grpSpPr>
          <a:xfrm rot="19039767">
            <a:off x="2994224" y="3511779"/>
            <a:ext cx="976122" cy="1032373"/>
            <a:chOff x="3577390" y="3632442"/>
            <a:chExt cx="1092876" cy="1130569"/>
          </a:xfrm>
        </p:grpSpPr>
        <p:grpSp>
          <p:nvGrpSpPr>
            <p:cNvPr id="11" name="Group 42"/>
            <p:cNvGrpSpPr>
              <a:grpSpLocks/>
            </p:cNvGrpSpPr>
            <p:nvPr/>
          </p:nvGrpSpPr>
          <p:grpSpPr bwMode="auto">
            <a:xfrm rot="2568603">
              <a:off x="3739096" y="4122975"/>
              <a:ext cx="827603" cy="115752"/>
              <a:chOff x="3066" y="1214"/>
              <a:chExt cx="1104" cy="104"/>
            </a:xfrm>
          </p:grpSpPr>
          <p:sp>
            <p:nvSpPr>
              <p:cNvPr id="26" name="Line 43"/>
              <p:cNvSpPr>
                <a:spLocks noChangeShapeType="1"/>
              </p:cNvSpPr>
              <p:nvPr/>
            </p:nvSpPr>
            <p:spPr bwMode="auto">
              <a:xfrm>
                <a:off x="3066" y="1214"/>
                <a:ext cx="1104" cy="8"/>
              </a:xfrm>
              <a:prstGeom prst="line">
                <a:avLst/>
              </a:prstGeom>
              <a:noFill/>
              <a:ln w="76200">
                <a:solidFill>
                  <a:srgbClr val="FF0000"/>
                </a:solidFill>
                <a:round/>
                <a:headEnd/>
                <a:tailEnd/>
              </a:ln>
              <a:effectLst/>
            </p:spPr>
            <p:txBody>
              <a:bodyPr/>
              <a:lstStyle/>
              <a:p>
                <a:pPr>
                  <a:defRPr/>
                </a:pPr>
                <a:endParaRPr lang="en-US" kern="0" smtClean="0">
                  <a:solidFill>
                    <a:sysClr val="windowText" lastClr="000000"/>
                  </a:solidFill>
                </a:endParaRPr>
              </a:p>
            </p:txBody>
          </p:sp>
          <p:sp>
            <p:nvSpPr>
              <p:cNvPr id="27" name="Line 44"/>
              <p:cNvSpPr>
                <a:spLocks noChangeShapeType="1"/>
              </p:cNvSpPr>
              <p:nvPr/>
            </p:nvSpPr>
            <p:spPr bwMode="auto">
              <a:xfrm>
                <a:off x="3066" y="1262"/>
                <a:ext cx="1104" cy="8"/>
              </a:xfrm>
              <a:prstGeom prst="line">
                <a:avLst/>
              </a:prstGeom>
              <a:noFill/>
              <a:ln w="76200">
                <a:solidFill>
                  <a:srgbClr val="FFCC00"/>
                </a:solidFill>
                <a:round/>
                <a:headEnd/>
                <a:tailEnd/>
              </a:ln>
              <a:effectLst/>
            </p:spPr>
            <p:txBody>
              <a:bodyPr/>
              <a:lstStyle/>
              <a:p>
                <a:pPr>
                  <a:defRPr/>
                </a:pPr>
                <a:endParaRPr lang="en-US" kern="0" smtClean="0">
                  <a:solidFill>
                    <a:sysClr val="windowText" lastClr="000000"/>
                  </a:solidFill>
                </a:endParaRPr>
              </a:p>
            </p:txBody>
          </p:sp>
          <p:sp>
            <p:nvSpPr>
              <p:cNvPr id="28" name="Line 45"/>
              <p:cNvSpPr>
                <a:spLocks noChangeShapeType="1"/>
              </p:cNvSpPr>
              <p:nvPr/>
            </p:nvSpPr>
            <p:spPr bwMode="auto">
              <a:xfrm>
                <a:off x="3066" y="1310"/>
                <a:ext cx="1104" cy="8"/>
              </a:xfrm>
              <a:prstGeom prst="line">
                <a:avLst/>
              </a:prstGeom>
              <a:noFill/>
              <a:ln w="76200">
                <a:solidFill>
                  <a:srgbClr val="027EBA"/>
                </a:solidFill>
                <a:round/>
                <a:headEnd/>
                <a:tailEnd/>
              </a:ln>
              <a:effectLst/>
            </p:spPr>
            <p:txBody>
              <a:bodyPr/>
              <a:lstStyle/>
              <a:p>
                <a:pPr>
                  <a:defRPr/>
                </a:pPr>
                <a:endParaRPr lang="en-US" kern="0" smtClean="0">
                  <a:solidFill>
                    <a:sysClr val="windowText" lastClr="000000"/>
                  </a:solidFill>
                </a:endParaRPr>
              </a:p>
            </p:txBody>
          </p:sp>
        </p:grpSp>
        <p:pic>
          <p:nvPicPr>
            <p:cNvPr id="24" name="Picture 41"/>
            <p:cNvPicPr>
              <a:picLocks noChangeAspect="1" noChangeArrowheads="1"/>
            </p:cNvPicPr>
            <p:nvPr/>
          </p:nvPicPr>
          <p:blipFill>
            <a:blip r:embed="rId2" cstate="print"/>
            <a:srcRect/>
            <a:stretch>
              <a:fillRect/>
            </a:stretch>
          </p:blipFill>
          <p:spPr bwMode="auto">
            <a:xfrm rot="2222206">
              <a:off x="3577390" y="3632442"/>
              <a:ext cx="316498" cy="345714"/>
            </a:xfrm>
            <a:prstGeom prst="rect">
              <a:avLst/>
            </a:prstGeom>
            <a:noFill/>
          </p:spPr>
        </p:pic>
        <p:pic>
          <p:nvPicPr>
            <p:cNvPr id="25" name="Picture 41"/>
            <p:cNvPicPr>
              <a:picLocks noChangeAspect="1" noChangeArrowheads="1"/>
            </p:cNvPicPr>
            <p:nvPr/>
          </p:nvPicPr>
          <p:blipFill>
            <a:blip r:embed="rId2" cstate="print"/>
            <a:srcRect/>
            <a:stretch>
              <a:fillRect/>
            </a:stretch>
          </p:blipFill>
          <p:spPr bwMode="auto">
            <a:xfrm rot="13259255">
              <a:off x="4344067" y="4406701"/>
              <a:ext cx="326199" cy="356310"/>
            </a:xfrm>
            <a:prstGeom prst="rect">
              <a:avLst/>
            </a:prstGeom>
            <a:noFill/>
          </p:spPr>
        </p:pic>
      </p:grpSp>
      <p:grpSp>
        <p:nvGrpSpPr>
          <p:cNvPr id="15" name="Group 28"/>
          <p:cNvGrpSpPr/>
          <p:nvPr/>
        </p:nvGrpSpPr>
        <p:grpSpPr>
          <a:xfrm>
            <a:off x="381000" y="4686300"/>
            <a:ext cx="762000" cy="609600"/>
            <a:chOff x="1828800" y="2590800"/>
            <a:chExt cx="762000" cy="609600"/>
          </a:xfrm>
        </p:grpSpPr>
        <p:sp>
          <p:nvSpPr>
            <p:cNvPr id="30"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31"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32" name="Rectangle 31"/>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22" name="Group 97"/>
          <p:cNvGrpSpPr/>
          <p:nvPr/>
        </p:nvGrpSpPr>
        <p:grpSpPr>
          <a:xfrm>
            <a:off x="1828800" y="3543300"/>
            <a:ext cx="990600" cy="838200"/>
            <a:chOff x="3429000" y="1752600"/>
            <a:chExt cx="990600" cy="838200"/>
          </a:xfrm>
        </p:grpSpPr>
        <p:sp>
          <p:nvSpPr>
            <p:cNvPr id="34" name="Rectangle 24"/>
            <p:cNvSpPr>
              <a:spLocks noChangeArrowheads="1"/>
            </p:cNvSpPr>
            <p:nvPr/>
          </p:nvSpPr>
          <p:spPr bwMode="auto">
            <a:xfrm>
              <a:off x="3429000" y="1752600"/>
              <a:ext cx="990600" cy="838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kern="0" dirty="0" smtClean="0">
                <a:solidFill>
                  <a:sysClr val="windowText" lastClr="000000"/>
                </a:solidFill>
              </a:endParaRPr>
            </a:p>
          </p:txBody>
        </p:sp>
        <p:sp>
          <p:nvSpPr>
            <p:cNvPr id="35" name="Rounded Rectangle 34"/>
            <p:cNvSpPr/>
            <p:nvPr/>
          </p:nvSpPr>
          <p:spPr bwMode="auto">
            <a:xfrm>
              <a:off x="3429000" y="1752600"/>
              <a:ext cx="533400" cy="838200"/>
            </a:xfrm>
            <a:prstGeom prst="round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P</a:t>
              </a:r>
            </a:p>
            <a:p>
              <a:pPr algn="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K</a:t>
              </a:r>
            </a:p>
            <a:p>
              <a:pPr algn="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T</a:t>
              </a:r>
            </a:p>
          </p:txBody>
        </p:sp>
        <p:sp>
          <p:nvSpPr>
            <p:cNvPr id="36" name="Rectangle 32"/>
            <p:cNvSpPr>
              <a:spLocks noChangeArrowheads="1"/>
            </p:cNvSpPr>
            <p:nvPr/>
          </p:nvSpPr>
          <p:spPr bwMode="auto">
            <a:xfrm>
              <a:off x="3429000" y="1905000"/>
              <a:ext cx="228600" cy="6096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p:txBody>
        </p:sp>
        <p:cxnSp>
          <p:nvCxnSpPr>
            <p:cNvPr id="37" name="Straight Connector 36"/>
            <p:cNvCxnSpPr/>
            <p:nvPr/>
          </p:nvCxnSpPr>
          <p:spPr bwMode="auto">
            <a:xfrm rot="16200000" flipH="1">
              <a:off x="3544094" y="2170906"/>
              <a:ext cx="838200" cy="1588"/>
            </a:xfrm>
            <a:prstGeom prst="line">
              <a:avLst/>
            </a:prstGeom>
            <a:solidFill>
              <a:srgbClr val="BBE0E3"/>
            </a:solidFill>
            <a:ln w="9525" cap="flat" cmpd="sng" algn="ctr">
              <a:solidFill>
                <a:srgbClr val="000000"/>
              </a:solidFill>
              <a:prstDash val="solid"/>
              <a:round/>
              <a:headEnd type="none" w="med" len="med"/>
              <a:tailEnd type="none" w="med" len="med"/>
            </a:ln>
            <a:effectLst/>
          </p:spPr>
        </p:cxnSp>
        <p:sp>
          <p:nvSpPr>
            <p:cNvPr id="38" name="Rectangle 15"/>
            <p:cNvSpPr>
              <a:spLocks noChangeArrowheads="1"/>
            </p:cNvSpPr>
            <p:nvPr/>
          </p:nvSpPr>
          <p:spPr bwMode="auto">
            <a:xfrm>
              <a:off x="4191000" y="1828800"/>
              <a:ext cx="228600" cy="685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altLang="ko-KR" sz="900" kern="0" dirty="0" smtClean="0">
                  <a:solidFill>
                    <a:sysClr val="windowText" lastClr="000000"/>
                  </a:solidFill>
                </a:rPr>
                <a:t>S</a:t>
              </a:r>
            </a:p>
            <a:p>
              <a:pPr algn="ctr">
                <a:defRPr/>
              </a:pPr>
              <a:r>
                <a:rPr lang="en-US" altLang="ko-KR" sz="900" kern="0" dirty="0" smtClean="0">
                  <a:solidFill>
                    <a:sysClr val="windowText" lastClr="000000"/>
                  </a:solidFill>
                </a:rPr>
                <a:t>O</a:t>
              </a:r>
            </a:p>
            <a:p>
              <a:pPr algn="ctr">
                <a:defRPr/>
              </a:pPr>
              <a:r>
                <a:rPr lang="en-US" altLang="ko-KR" sz="900" kern="0" dirty="0" smtClean="0">
                  <a:solidFill>
                    <a:sysClr val="windowText" lastClr="000000"/>
                  </a:solidFill>
                </a:rPr>
                <a:t>N</a:t>
              </a:r>
            </a:p>
            <a:p>
              <a:pPr algn="ctr">
                <a:defRPr/>
              </a:pPr>
              <a:r>
                <a:rPr lang="en-US" altLang="ko-KR" sz="900" kern="0" dirty="0" smtClean="0">
                  <a:solidFill>
                    <a:sysClr val="windowText" lastClr="000000"/>
                  </a:solidFill>
                </a:rPr>
                <a:t>E</a:t>
              </a:r>
            </a:p>
            <a:p>
              <a:pPr algn="ctr">
                <a:defRPr/>
              </a:pPr>
              <a:r>
                <a:rPr lang="en-US" altLang="ko-KR" sz="900" kern="0" dirty="0" smtClean="0">
                  <a:solidFill>
                    <a:sysClr val="windowText" lastClr="000000"/>
                  </a:solidFill>
                </a:rPr>
                <a:t>T</a:t>
              </a:r>
            </a:p>
          </p:txBody>
        </p:sp>
        <p:sp>
          <p:nvSpPr>
            <p:cNvPr id="39" name="TextBox 38"/>
            <p:cNvSpPr txBox="1"/>
            <p:nvPr/>
          </p:nvSpPr>
          <p:spPr>
            <a:xfrm>
              <a:off x="3962400" y="1752600"/>
              <a:ext cx="152400" cy="738664"/>
            </a:xfrm>
            <a:prstGeom prst="rect">
              <a:avLst/>
            </a:prstGeom>
            <a:noFill/>
          </p:spPr>
          <p:txBody>
            <a:bodyPr wrap="square" rtlCol="0">
              <a:spAutoFit/>
            </a:bodyPr>
            <a:lstStyle/>
            <a:p>
              <a:pPr>
                <a:defRPr/>
              </a:pPr>
              <a:r>
                <a:rPr lang="en-US" sz="1400" kern="0" dirty="0" smtClean="0">
                  <a:solidFill>
                    <a:sysClr val="windowText" lastClr="000000"/>
                  </a:solidFill>
                </a:rPr>
                <a:t>T</a:t>
              </a:r>
            </a:p>
            <a:p>
              <a:pPr>
                <a:defRPr/>
              </a:pPr>
              <a:r>
                <a:rPr lang="en-US" sz="1400" kern="0" dirty="0" smtClean="0">
                  <a:solidFill>
                    <a:sysClr val="windowText" lastClr="000000"/>
                  </a:solidFill>
                </a:rPr>
                <a:t>D</a:t>
              </a:r>
            </a:p>
            <a:p>
              <a:pPr>
                <a:defRPr/>
              </a:pPr>
              <a:r>
                <a:rPr lang="en-US" sz="1400" kern="0" dirty="0" smtClean="0">
                  <a:solidFill>
                    <a:sysClr val="windowText" lastClr="000000"/>
                  </a:solidFill>
                </a:rPr>
                <a:t>M</a:t>
              </a:r>
            </a:p>
          </p:txBody>
        </p:sp>
      </p:grpSp>
      <p:grpSp>
        <p:nvGrpSpPr>
          <p:cNvPr id="23" name="Group 39"/>
          <p:cNvGrpSpPr/>
          <p:nvPr/>
        </p:nvGrpSpPr>
        <p:grpSpPr>
          <a:xfrm rot="19039767">
            <a:off x="4996901" y="3574134"/>
            <a:ext cx="902800" cy="931868"/>
            <a:chOff x="3577390" y="3632442"/>
            <a:chExt cx="1092876" cy="1130569"/>
          </a:xfrm>
        </p:grpSpPr>
        <p:grpSp>
          <p:nvGrpSpPr>
            <p:cNvPr id="29" name="Group 42"/>
            <p:cNvGrpSpPr>
              <a:grpSpLocks/>
            </p:cNvGrpSpPr>
            <p:nvPr/>
          </p:nvGrpSpPr>
          <p:grpSpPr bwMode="auto">
            <a:xfrm rot="2568603">
              <a:off x="3739094" y="4122975"/>
              <a:ext cx="827603" cy="115752"/>
              <a:chOff x="3066" y="1214"/>
              <a:chExt cx="1104" cy="104"/>
            </a:xfrm>
          </p:grpSpPr>
          <p:sp>
            <p:nvSpPr>
              <p:cNvPr id="44" name="Line 43"/>
              <p:cNvSpPr>
                <a:spLocks noChangeShapeType="1"/>
              </p:cNvSpPr>
              <p:nvPr/>
            </p:nvSpPr>
            <p:spPr bwMode="auto">
              <a:xfrm>
                <a:off x="3066" y="1214"/>
                <a:ext cx="1104" cy="8"/>
              </a:xfrm>
              <a:prstGeom prst="line">
                <a:avLst/>
              </a:prstGeom>
              <a:noFill/>
              <a:ln w="76200">
                <a:solidFill>
                  <a:srgbClr val="FF0000"/>
                </a:solidFill>
                <a:round/>
                <a:headEnd/>
                <a:tailEnd/>
              </a:ln>
              <a:effectLst/>
            </p:spPr>
            <p:txBody>
              <a:bodyPr/>
              <a:lstStyle/>
              <a:p>
                <a:pPr>
                  <a:defRPr/>
                </a:pPr>
                <a:endParaRPr lang="en-US" kern="0" smtClean="0">
                  <a:solidFill>
                    <a:sysClr val="windowText" lastClr="000000"/>
                  </a:solidFill>
                </a:endParaRPr>
              </a:p>
            </p:txBody>
          </p:sp>
          <p:sp>
            <p:nvSpPr>
              <p:cNvPr id="45" name="Line 44"/>
              <p:cNvSpPr>
                <a:spLocks noChangeShapeType="1"/>
              </p:cNvSpPr>
              <p:nvPr/>
            </p:nvSpPr>
            <p:spPr bwMode="auto">
              <a:xfrm>
                <a:off x="3066" y="1262"/>
                <a:ext cx="1104" cy="8"/>
              </a:xfrm>
              <a:prstGeom prst="line">
                <a:avLst/>
              </a:prstGeom>
              <a:noFill/>
              <a:ln w="76200">
                <a:solidFill>
                  <a:srgbClr val="FFCC00"/>
                </a:solidFill>
                <a:round/>
                <a:headEnd/>
                <a:tailEnd/>
              </a:ln>
              <a:effectLst/>
            </p:spPr>
            <p:txBody>
              <a:bodyPr/>
              <a:lstStyle/>
              <a:p>
                <a:pPr>
                  <a:defRPr/>
                </a:pPr>
                <a:endParaRPr lang="en-US" kern="0" smtClean="0">
                  <a:solidFill>
                    <a:sysClr val="windowText" lastClr="000000"/>
                  </a:solidFill>
                </a:endParaRPr>
              </a:p>
            </p:txBody>
          </p:sp>
          <p:sp>
            <p:nvSpPr>
              <p:cNvPr id="46" name="Line 45"/>
              <p:cNvSpPr>
                <a:spLocks noChangeShapeType="1"/>
              </p:cNvSpPr>
              <p:nvPr/>
            </p:nvSpPr>
            <p:spPr bwMode="auto">
              <a:xfrm>
                <a:off x="3066" y="1310"/>
                <a:ext cx="1104" cy="8"/>
              </a:xfrm>
              <a:prstGeom prst="line">
                <a:avLst/>
              </a:prstGeom>
              <a:noFill/>
              <a:ln w="76200">
                <a:solidFill>
                  <a:srgbClr val="027EBA"/>
                </a:solidFill>
                <a:round/>
                <a:headEnd/>
                <a:tailEnd/>
              </a:ln>
              <a:effectLst/>
            </p:spPr>
            <p:txBody>
              <a:bodyPr/>
              <a:lstStyle/>
              <a:p>
                <a:pPr>
                  <a:defRPr/>
                </a:pPr>
                <a:endParaRPr lang="en-US" kern="0" smtClean="0">
                  <a:solidFill>
                    <a:sysClr val="windowText" lastClr="000000"/>
                  </a:solidFill>
                </a:endParaRPr>
              </a:p>
            </p:txBody>
          </p:sp>
        </p:grpSp>
        <p:pic>
          <p:nvPicPr>
            <p:cNvPr id="42" name="Picture 41"/>
            <p:cNvPicPr>
              <a:picLocks noChangeAspect="1" noChangeArrowheads="1"/>
            </p:cNvPicPr>
            <p:nvPr/>
          </p:nvPicPr>
          <p:blipFill>
            <a:blip r:embed="rId2" cstate="print"/>
            <a:srcRect/>
            <a:stretch>
              <a:fillRect/>
            </a:stretch>
          </p:blipFill>
          <p:spPr bwMode="auto">
            <a:xfrm rot="2222206">
              <a:off x="3577390" y="3632442"/>
              <a:ext cx="316498" cy="345714"/>
            </a:xfrm>
            <a:prstGeom prst="rect">
              <a:avLst/>
            </a:prstGeom>
            <a:noFill/>
          </p:spPr>
        </p:pic>
        <p:pic>
          <p:nvPicPr>
            <p:cNvPr id="43" name="Picture 41"/>
            <p:cNvPicPr>
              <a:picLocks noChangeAspect="1" noChangeArrowheads="1"/>
            </p:cNvPicPr>
            <p:nvPr/>
          </p:nvPicPr>
          <p:blipFill>
            <a:blip r:embed="rId3" cstate="print"/>
            <a:srcRect/>
            <a:stretch>
              <a:fillRect/>
            </a:stretch>
          </p:blipFill>
          <p:spPr bwMode="auto">
            <a:xfrm rot="13259255">
              <a:off x="4344067" y="4406701"/>
              <a:ext cx="326199" cy="356310"/>
            </a:xfrm>
            <a:prstGeom prst="rect">
              <a:avLst/>
            </a:prstGeom>
            <a:noFill/>
          </p:spPr>
        </p:pic>
      </p:grpSp>
      <p:sp>
        <p:nvSpPr>
          <p:cNvPr id="47" name="Line 17"/>
          <p:cNvSpPr>
            <a:spLocks noChangeShapeType="1"/>
          </p:cNvSpPr>
          <p:nvPr/>
        </p:nvSpPr>
        <p:spPr bwMode="auto">
          <a:xfrm flipH="1">
            <a:off x="1143000" y="4267200"/>
            <a:ext cx="685800" cy="6858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48" name="Line 17"/>
          <p:cNvSpPr>
            <a:spLocks noChangeShapeType="1"/>
          </p:cNvSpPr>
          <p:nvPr/>
        </p:nvSpPr>
        <p:spPr bwMode="auto">
          <a:xfrm flipV="1">
            <a:off x="3733800" y="4724400"/>
            <a:ext cx="533400" cy="9144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grpSp>
        <p:nvGrpSpPr>
          <p:cNvPr id="33" name="Group 48"/>
          <p:cNvGrpSpPr/>
          <p:nvPr/>
        </p:nvGrpSpPr>
        <p:grpSpPr>
          <a:xfrm>
            <a:off x="3124200" y="5600700"/>
            <a:ext cx="762000" cy="609600"/>
            <a:chOff x="1828800" y="2590800"/>
            <a:chExt cx="762000" cy="609600"/>
          </a:xfrm>
        </p:grpSpPr>
        <p:sp>
          <p:nvSpPr>
            <p:cNvPr id="50"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51"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52" name="Rectangle 31"/>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sp>
        <p:nvSpPr>
          <p:cNvPr id="53" name="Line 17"/>
          <p:cNvSpPr>
            <a:spLocks noChangeShapeType="1"/>
          </p:cNvSpPr>
          <p:nvPr/>
        </p:nvSpPr>
        <p:spPr bwMode="auto">
          <a:xfrm flipV="1">
            <a:off x="6934200" y="3581400"/>
            <a:ext cx="838200" cy="3048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grpSp>
        <p:nvGrpSpPr>
          <p:cNvPr id="40" name="Group 97"/>
          <p:cNvGrpSpPr/>
          <p:nvPr/>
        </p:nvGrpSpPr>
        <p:grpSpPr>
          <a:xfrm rot="5400000" flipH="1">
            <a:off x="4076700" y="3886200"/>
            <a:ext cx="914400" cy="838200"/>
            <a:chOff x="3429000" y="1752600"/>
            <a:chExt cx="990600" cy="838200"/>
          </a:xfrm>
        </p:grpSpPr>
        <p:sp>
          <p:nvSpPr>
            <p:cNvPr id="55" name="Rectangle 24"/>
            <p:cNvSpPr>
              <a:spLocks noChangeArrowheads="1"/>
            </p:cNvSpPr>
            <p:nvPr/>
          </p:nvSpPr>
          <p:spPr bwMode="auto">
            <a:xfrm>
              <a:off x="3429000" y="1752600"/>
              <a:ext cx="990600" cy="838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kern="0" dirty="0" smtClean="0">
                <a:solidFill>
                  <a:sysClr val="windowText" lastClr="000000"/>
                </a:solidFill>
              </a:endParaRPr>
            </a:p>
          </p:txBody>
        </p:sp>
        <p:sp>
          <p:nvSpPr>
            <p:cNvPr id="56" name="Rounded Rectangle 55"/>
            <p:cNvSpPr/>
            <p:nvPr/>
          </p:nvSpPr>
          <p:spPr bwMode="auto">
            <a:xfrm>
              <a:off x="3429000" y="1752600"/>
              <a:ext cx="533400" cy="838200"/>
            </a:xfrm>
            <a:prstGeom prst="round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P</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K</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T</a:t>
              </a:r>
            </a:p>
          </p:txBody>
        </p:sp>
        <p:sp>
          <p:nvSpPr>
            <p:cNvPr id="57" name="Rectangle 32"/>
            <p:cNvSpPr>
              <a:spLocks noChangeArrowheads="1"/>
            </p:cNvSpPr>
            <p:nvPr/>
          </p:nvSpPr>
          <p:spPr bwMode="auto">
            <a:xfrm>
              <a:off x="3429000" y="1905000"/>
              <a:ext cx="228600" cy="6096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p:txBody>
        </p:sp>
        <p:cxnSp>
          <p:nvCxnSpPr>
            <p:cNvPr id="58" name="Straight Connector 57"/>
            <p:cNvCxnSpPr/>
            <p:nvPr/>
          </p:nvCxnSpPr>
          <p:spPr bwMode="auto">
            <a:xfrm rot="16200000" flipH="1">
              <a:off x="3544094" y="2170906"/>
              <a:ext cx="838200" cy="1588"/>
            </a:xfrm>
            <a:prstGeom prst="line">
              <a:avLst/>
            </a:prstGeom>
            <a:solidFill>
              <a:srgbClr val="BBE0E3"/>
            </a:solidFill>
            <a:ln w="9525" cap="flat" cmpd="sng" algn="ctr">
              <a:solidFill>
                <a:srgbClr val="000000"/>
              </a:solidFill>
              <a:prstDash val="solid"/>
              <a:round/>
              <a:headEnd type="none" w="med" len="med"/>
              <a:tailEnd type="none" w="med" len="med"/>
            </a:ln>
            <a:effectLst/>
          </p:spPr>
        </p:cxnSp>
        <p:sp>
          <p:nvSpPr>
            <p:cNvPr id="59" name="Rectangle 15"/>
            <p:cNvSpPr>
              <a:spLocks noChangeArrowheads="1"/>
            </p:cNvSpPr>
            <p:nvPr/>
          </p:nvSpPr>
          <p:spPr bwMode="auto">
            <a:xfrm>
              <a:off x="4191000" y="1828800"/>
              <a:ext cx="228600" cy="685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altLang="ko-KR" sz="900" kern="0" dirty="0" smtClean="0">
                  <a:solidFill>
                    <a:sysClr val="windowText" lastClr="000000"/>
                  </a:solidFill>
                </a:rPr>
                <a:t>S</a:t>
              </a:r>
            </a:p>
            <a:p>
              <a:pPr algn="ctr">
                <a:defRPr/>
              </a:pPr>
              <a:r>
                <a:rPr lang="en-US" altLang="ko-KR" sz="900" kern="0" dirty="0" smtClean="0">
                  <a:solidFill>
                    <a:sysClr val="windowText" lastClr="000000"/>
                  </a:solidFill>
                </a:rPr>
                <a:t>O</a:t>
              </a:r>
            </a:p>
            <a:p>
              <a:pPr algn="ctr">
                <a:defRPr/>
              </a:pPr>
              <a:r>
                <a:rPr lang="en-US" altLang="ko-KR" sz="900" kern="0" dirty="0" smtClean="0">
                  <a:solidFill>
                    <a:sysClr val="windowText" lastClr="000000"/>
                  </a:solidFill>
                </a:rPr>
                <a:t>N</a:t>
              </a:r>
            </a:p>
            <a:p>
              <a:pPr algn="ctr">
                <a:defRPr/>
              </a:pPr>
              <a:r>
                <a:rPr lang="en-US" altLang="ko-KR" sz="900" kern="0" dirty="0" smtClean="0">
                  <a:solidFill>
                    <a:sysClr val="windowText" lastClr="000000"/>
                  </a:solidFill>
                </a:rPr>
                <a:t>E</a:t>
              </a:r>
            </a:p>
            <a:p>
              <a:pPr algn="ctr">
                <a:defRPr/>
              </a:pPr>
              <a:r>
                <a:rPr lang="en-US" altLang="ko-KR" sz="900" kern="0" dirty="0" smtClean="0">
                  <a:solidFill>
                    <a:sysClr val="windowText" lastClr="000000"/>
                  </a:solidFill>
                </a:rPr>
                <a:t>T</a:t>
              </a:r>
            </a:p>
          </p:txBody>
        </p:sp>
        <p:sp>
          <p:nvSpPr>
            <p:cNvPr id="60" name="TextBox 59"/>
            <p:cNvSpPr txBox="1"/>
            <p:nvPr/>
          </p:nvSpPr>
          <p:spPr>
            <a:xfrm>
              <a:off x="4089400" y="1752600"/>
              <a:ext cx="152400" cy="738664"/>
            </a:xfrm>
            <a:prstGeom prst="rect">
              <a:avLst/>
            </a:prstGeom>
            <a:noFill/>
          </p:spPr>
          <p:txBody>
            <a:bodyPr wrap="square" rtlCol="0">
              <a:spAutoFit/>
            </a:bodyPr>
            <a:lstStyle/>
            <a:p>
              <a:pPr>
                <a:defRPr/>
              </a:pPr>
              <a:r>
                <a:rPr lang="en-US" sz="1400" kern="0" dirty="0" smtClean="0">
                  <a:solidFill>
                    <a:sysClr val="windowText" lastClr="000000"/>
                  </a:solidFill>
                </a:rPr>
                <a:t>T</a:t>
              </a:r>
            </a:p>
            <a:p>
              <a:pPr>
                <a:defRPr/>
              </a:pPr>
              <a:r>
                <a:rPr lang="en-US" sz="1400" kern="0" dirty="0" smtClean="0">
                  <a:solidFill>
                    <a:sysClr val="windowText" lastClr="000000"/>
                  </a:solidFill>
                </a:rPr>
                <a:t>D</a:t>
              </a:r>
            </a:p>
            <a:p>
              <a:pPr>
                <a:defRPr/>
              </a:pPr>
              <a:r>
                <a:rPr lang="en-US" sz="1400" kern="0" dirty="0" smtClean="0">
                  <a:solidFill>
                    <a:sysClr val="windowText" lastClr="000000"/>
                  </a:solidFill>
                </a:rPr>
                <a:t>M</a:t>
              </a:r>
            </a:p>
          </p:txBody>
        </p:sp>
      </p:grpSp>
      <p:grpSp>
        <p:nvGrpSpPr>
          <p:cNvPr id="41" name="Group 60"/>
          <p:cNvGrpSpPr/>
          <p:nvPr/>
        </p:nvGrpSpPr>
        <p:grpSpPr>
          <a:xfrm>
            <a:off x="533400" y="1143000"/>
            <a:ext cx="762000" cy="609600"/>
            <a:chOff x="1828800" y="2590800"/>
            <a:chExt cx="762000" cy="609600"/>
          </a:xfrm>
        </p:grpSpPr>
        <p:sp>
          <p:nvSpPr>
            <p:cNvPr id="62"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63"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64" name="Rectangle 63"/>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49" name="Group 64"/>
          <p:cNvGrpSpPr/>
          <p:nvPr/>
        </p:nvGrpSpPr>
        <p:grpSpPr>
          <a:xfrm>
            <a:off x="3276600" y="2438400"/>
            <a:ext cx="762000" cy="609600"/>
            <a:chOff x="1828800" y="2590800"/>
            <a:chExt cx="762000" cy="609600"/>
          </a:xfrm>
        </p:grpSpPr>
        <p:sp>
          <p:nvSpPr>
            <p:cNvPr id="66"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67"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68" name="Rectangle 67"/>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54" name="Group 68"/>
          <p:cNvGrpSpPr/>
          <p:nvPr/>
        </p:nvGrpSpPr>
        <p:grpSpPr>
          <a:xfrm>
            <a:off x="7620000" y="1066800"/>
            <a:ext cx="762000" cy="609600"/>
            <a:chOff x="1828800" y="2590800"/>
            <a:chExt cx="762000" cy="609600"/>
          </a:xfrm>
        </p:grpSpPr>
        <p:sp>
          <p:nvSpPr>
            <p:cNvPr id="70"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71"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72" name="Rectangle 71"/>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sp>
        <p:nvSpPr>
          <p:cNvPr id="73" name="Line 17"/>
          <p:cNvSpPr>
            <a:spLocks noChangeShapeType="1"/>
          </p:cNvSpPr>
          <p:nvPr/>
        </p:nvSpPr>
        <p:spPr bwMode="auto">
          <a:xfrm flipH="1">
            <a:off x="1295400" y="1219200"/>
            <a:ext cx="6324600" cy="76200"/>
          </a:xfrm>
          <a:prstGeom prst="line">
            <a:avLst/>
          </a:prstGeom>
          <a:ln>
            <a:solidFill>
              <a:schemeClr val="accent2"/>
            </a:solidFill>
            <a:prstDash val="dash"/>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74" name="Line 17"/>
          <p:cNvSpPr>
            <a:spLocks noChangeShapeType="1"/>
          </p:cNvSpPr>
          <p:nvPr/>
        </p:nvSpPr>
        <p:spPr bwMode="auto">
          <a:xfrm flipH="1" flipV="1">
            <a:off x="1295400" y="1676400"/>
            <a:ext cx="2133600" cy="762000"/>
          </a:xfrm>
          <a:prstGeom prst="line">
            <a:avLst/>
          </a:prstGeom>
          <a:ln>
            <a:solidFill>
              <a:schemeClr val="accent2"/>
            </a:solidFill>
            <a:prstDash val="dash"/>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75" name="Line 17"/>
          <p:cNvSpPr>
            <a:spLocks noChangeShapeType="1"/>
          </p:cNvSpPr>
          <p:nvPr/>
        </p:nvSpPr>
        <p:spPr bwMode="auto">
          <a:xfrm flipH="1">
            <a:off x="4038600" y="1600200"/>
            <a:ext cx="3581400" cy="838200"/>
          </a:xfrm>
          <a:prstGeom prst="line">
            <a:avLst/>
          </a:prstGeom>
          <a:ln>
            <a:solidFill>
              <a:schemeClr val="accent2"/>
            </a:solidFill>
            <a:prstDash val="dash"/>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cxnSp>
        <p:nvCxnSpPr>
          <p:cNvPr id="77" name="Straight Connector 76"/>
          <p:cNvCxnSpPr/>
          <p:nvPr/>
        </p:nvCxnSpPr>
        <p:spPr>
          <a:xfrm>
            <a:off x="0" y="3124200"/>
            <a:ext cx="91440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629400" y="2514600"/>
            <a:ext cx="2514600" cy="369332"/>
          </a:xfrm>
          <a:prstGeom prst="rect">
            <a:avLst/>
          </a:prstGeom>
          <a:noFill/>
        </p:spPr>
        <p:txBody>
          <a:bodyPr wrap="square" rtlCol="0">
            <a:spAutoFit/>
          </a:bodyPr>
          <a:lstStyle/>
          <a:p>
            <a:r>
              <a:rPr lang="en-US" dirty="0" smtClean="0">
                <a:solidFill>
                  <a:srgbClr val="1F497D"/>
                </a:solidFill>
              </a:rPr>
              <a:t>Packet (virtual) topology</a:t>
            </a:r>
            <a:endParaRPr lang="en-US" dirty="0">
              <a:solidFill>
                <a:srgbClr val="1F497D"/>
              </a:solidFill>
            </a:endParaRPr>
          </a:p>
        </p:txBody>
      </p:sp>
      <p:sp>
        <p:nvSpPr>
          <p:cNvPr id="81" name="TextBox 80"/>
          <p:cNvSpPr txBox="1"/>
          <p:nvPr/>
        </p:nvSpPr>
        <p:spPr>
          <a:xfrm>
            <a:off x="6629400" y="5498068"/>
            <a:ext cx="2514600" cy="369332"/>
          </a:xfrm>
          <a:prstGeom prst="rect">
            <a:avLst/>
          </a:prstGeom>
          <a:noFill/>
        </p:spPr>
        <p:txBody>
          <a:bodyPr wrap="square" rtlCol="0">
            <a:spAutoFit/>
          </a:bodyPr>
          <a:lstStyle/>
          <a:p>
            <a:r>
              <a:rPr lang="en-US" dirty="0" smtClean="0">
                <a:solidFill>
                  <a:srgbClr val="1F497D"/>
                </a:solidFill>
              </a:rPr>
              <a:t>Actual topology</a:t>
            </a:r>
            <a:endParaRPr lang="en-US" dirty="0">
              <a:solidFill>
                <a:srgbClr val="1F497D"/>
              </a:solidFill>
            </a:endParaRPr>
          </a:p>
        </p:txBody>
      </p:sp>
      <p:sp>
        <p:nvSpPr>
          <p:cNvPr id="83" name="Freeform 82"/>
          <p:cNvSpPr/>
          <p:nvPr/>
        </p:nvSpPr>
        <p:spPr>
          <a:xfrm>
            <a:off x="1110953" y="3389831"/>
            <a:ext cx="6819544" cy="1486969"/>
          </a:xfrm>
          <a:custGeom>
            <a:avLst/>
            <a:gdLst>
              <a:gd name="connsiteX0" fmla="*/ 0 w 6819544"/>
              <a:gd name="connsiteY0" fmla="*/ 1486969 h 1486969"/>
              <a:gd name="connsiteX1" fmla="*/ 572568 w 6819544"/>
              <a:gd name="connsiteY1" fmla="*/ 871671 h 1486969"/>
              <a:gd name="connsiteX2" fmla="*/ 1204957 w 6819544"/>
              <a:gd name="connsiteY2" fmla="*/ 529840 h 1486969"/>
              <a:gd name="connsiteX3" fmla="*/ 2726109 w 6819544"/>
              <a:gd name="connsiteY3" fmla="*/ 487111 h 1486969"/>
              <a:gd name="connsiteX4" fmla="*/ 4187440 w 6819544"/>
              <a:gd name="connsiteY4" fmla="*/ 487111 h 1486969"/>
              <a:gd name="connsiteX5" fmla="*/ 4939469 w 6819544"/>
              <a:gd name="connsiteY5" fmla="*/ 478565 h 1486969"/>
              <a:gd name="connsiteX6" fmla="*/ 5759866 w 6819544"/>
              <a:gd name="connsiteY6" fmla="*/ 384561 h 1486969"/>
              <a:gd name="connsiteX7" fmla="*/ 6819544 w 6819544"/>
              <a:gd name="connsiteY7" fmla="*/ 0 h 148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9544" h="1486969">
                <a:moveTo>
                  <a:pt x="0" y="1486969"/>
                </a:moveTo>
                <a:cubicBezTo>
                  <a:pt x="185871" y="1259081"/>
                  <a:pt x="371742" y="1031193"/>
                  <a:pt x="572568" y="871671"/>
                </a:cubicBezTo>
                <a:cubicBezTo>
                  <a:pt x="773394" y="712150"/>
                  <a:pt x="846033" y="593933"/>
                  <a:pt x="1204957" y="529840"/>
                </a:cubicBezTo>
                <a:cubicBezTo>
                  <a:pt x="1563881" y="465747"/>
                  <a:pt x="2229029" y="494232"/>
                  <a:pt x="2726109" y="487111"/>
                </a:cubicBezTo>
                <a:cubicBezTo>
                  <a:pt x="3223189" y="479990"/>
                  <a:pt x="4187440" y="487111"/>
                  <a:pt x="4187440" y="487111"/>
                </a:cubicBezTo>
                <a:lnTo>
                  <a:pt x="4939469" y="478565"/>
                </a:lnTo>
                <a:cubicBezTo>
                  <a:pt x="5201540" y="461473"/>
                  <a:pt x="5446520" y="464322"/>
                  <a:pt x="5759866" y="384561"/>
                </a:cubicBezTo>
                <a:cubicBezTo>
                  <a:pt x="6073212" y="304800"/>
                  <a:pt x="6446378" y="152400"/>
                  <a:pt x="6819544" y="0"/>
                </a:cubicBezTo>
              </a:path>
            </a:pathLst>
          </a:cu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84" name="Freeform 83"/>
          <p:cNvSpPr/>
          <p:nvPr/>
        </p:nvSpPr>
        <p:spPr>
          <a:xfrm>
            <a:off x="1110953" y="4069222"/>
            <a:ext cx="3226038" cy="1553911"/>
          </a:xfrm>
          <a:custGeom>
            <a:avLst/>
            <a:gdLst>
              <a:gd name="connsiteX0" fmla="*/ 0 w 3226038"/>
              <a:gd name="connsiteY0" fmla="*/ 1143713 h 1553911"/>
              <a:gd name="connsiteX1" fmla="*/ 863126 w 3226038"/>
              <a:gd name="connsiteY1" fmla="*/ 263496 h 1553911"/>
              <a:gd name="connsiteX2" fmla="*/ 1845892 w 3226038"/>
              <a:gd name="connsiteY2" fmla="*/ 41305 h 1553911"/>
              <a:gd name="connsiteX3" fmla="*/ 2751746 w 3226038"/>
              <a:gd name="connsiteY3" fmla="*/ 15668 h 1553911"/>
              <a:gd name="connsiteX4" fmla="*/ 3170490 w 3226038"/>
              <a:gd name="connsiteY4" fmla="*/ 92580 h 1553911"/>
              <a:gd name="connsiteX5" fmla="*/ 3085032 w 3226038"/>
              <a:gd name="connsiteY5" fmla="*/ 562599 h 1553911"/>
              <a:gd name="connsiteX6" fmla="*/ 2512464 w 3226038"/>
              <a:gd name="connsiteY6" fmla="*/ 1553911 h 155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6038" h="1553911">
                <a:moveTo>
                  <a:pt x="0" y="1143713"/>
                </a:moveTo>
                <a:cubicBezTo>
                  <a:pt x="277739" y="795472"/>
                  <a:pt x="555478" y="447231"/>
                  <a:pt x="863126" y="263496"/>
                </a:cubicBezTo>
                <a:cubicBezTo>
                  <a:pt x="1170774" y="79761"/>
                  <a:pt x="1531122" y="82610"/>
                  <a:pt x="1845892" y="41305"/>
                </a:cubicBezTo>
                <a:cubicBezTo>
                  <a:pt x="2160662" y="0"/>
                  <a:pt x="2530980" y="7122"/>
                  <a:pt x="2751746" y="15668"/>
                </a:cubicBezTo>
                <a:cubicBezTo>
                  <a:pt x="2972512" y="24214"/>
                  <a:pt x="3114942" y="1425"/>
                  <a:pt x="3170490" y="92580"/>
                </a:cubicBezTo>
                <a:cubicBezTo>
                  <a:pt x="3226038" y="183735"/>
                  <a:pt x="3194703" y="319044"/>
                  <a:pt x="3085032" y="562599"/>
                </a:cubicBezTo>
                <a:cubicBezTo>
                  <a:pt x="2975361" y="806154"/>
                  <a:pt x="2743912" y="1180032"/>
                  <a:pt x="2512464" y="1553911"/>
                </a:cubicBezTo>
              </a:path>
            </a:pathLst>
          </a:cu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85" name="Freeform 84"/>
          <p:cNvSpPr/>
          <p:nvPr/>
        </p:nvSpPr>
        <p:spPr>
          <a:xfrm>
            <a:off x="3888336" y="3649054"/>
            <a:ext cx="3973795" cy="2008262"/>
          </a:xfrm>
          <a:custGeom>
            <a:avLst/>
            <a:gdLst>
              <a:gd name="connsiteX0" fmla="*/ 0 w 3973795"/>
              <a:gd name="connsiteY0" fmla="*/ 2008262 h 2008262"/>
              <a:gd name="connsiteX1" fmla="*/ 692210 w 3973795"/>
              <a:gd name="connsiteY1" fmla="*/ 846034 h 2008262"/>
              <a:gd name="connsiteX2" fmla="*/ 948584 w 3973795"/>
              <a:gd name="connsiteY2" fmla="*/ 478565 h 2008262"/>
              <a:gd name="connsiteX3" fmla="*/ 2247544 w 3973795"/>
              <a:gd name="connsiteY3" fmla="*/ 452927 h 2008262"/>
              <a:gd name="connsiteX4" fmla="*/ 2956845 w 3973795"/>
              <a:gd name="connsiteY4" fmla="*/ 401653 h 2008262"/>
              <a:gd name="connsiteX5" fmla="*/ 3973795 w 3973795"/>
              <a:gd name="connsiteY5" fmla="*/ 0 h 200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3795" h="2008262">
                <a:moveTo>
                  <a:pt x="0" y="2008262"/>
                </a:moveTo>
                <a:cubicBezTo>
                  <a:pt x="267056" y="1554622"/>
                  <a:pt x="534113" y="1100983"/>
                  <a:pt x="692210" y="846034"/>
                </a:cubicBezTo>
                <a:cubicBezTo>
                  <a:pt x="850307" y="591085"/>
                  <a:pt x="689362" y="544083"/>
                  <a:pt x="948584" y="478565"/>
                </a:cubicBezTo>
                <a:cubicBezTo>
                  <a:pt x="1207806" y="413047"/>
                  <a:pt x="1912834" y="465746"/>
                  <a:pt x="2247544" y="452927"/>
                </a:cubicBezTo>
                <a:cubicBezTo>
                  <a:pt x="2582254" y="440108"/>
                  <a:pt x="2669137" y="477141"/>
                  <a:pt x="2956845" y="401653"/>
                </a:cubicBezTo>
                <a:cubicBezTo>
                  <a:pt x="3244553" y="326165"/>
                  <a:pt x="3609174" y="163082"/>
                  <a:pt x="3973795" y="0"/>
                </a:cubicBezTo>
              </a:path>
            </a:pathLst>
          </a:cu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86" name="Oval 85"/>
          <p:cNvSpPr/>
          <p:nvPr/>
        </p:nvSpPr>
        <p:spPr>
          <a:xfrm>
            <a:off x="1295400" y="1447800"/>
            <a:ext cx="45719" cy="4571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Oval 86"/>
          <p:cNvSpPr/>
          <p:nvPr/>
        </p:nvSpPr>
        <p:spPr>
          <a:xfrm>
            <a:off x="3657600" y="2392681"/>
            <a:ext cx="45719" cy="4571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7574281" y="1371600"/>
            <a:ext cx="45719" cy="4571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Line 17"/>
          <p:cNvSpPr>
            <a:spLocks noChangeShapeType="1"/>
          </p:cNvSpPr>
          <p:nvPr/>
        </p:nvSpPr>
        <p:spPr bwMode="auto">
          <a:xfrm flipH="1">
            <a:off x="1295400" y="1371600"/>
            <a:ext cx="6324600" cy="76200"/>
          </a:xfrm>
          <a:prstGeom prst="line">
            <a:avLst/>
          </a:prstGeom>
          <a:ln>
            <a:solidFill>
              <a:schemeClr val="accent2"/>
            </a:solidFill>
            <a:prstDash val="dash"/>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96" name="Line 17"/>
          <p:cNvSpPr>
            <a:spLocks noChangeShapeType="1"/>
          </p:cNvSpPr>
          <p:nvPr/>
        </p:nvSpPr>
        <p:spPr bwMode="auto">
          <a:xfrm flipH="1" flipV="1">
            <a:off x="1371600" y="1524000"/>
            <a:ext cx="2286000" cy="838200"/>
          </a:xfrm>
          <a:prstGeom prst="line">
            <a:avLst/>
          </a:prstGeom>
          <a:ln>
            <a:solidFill>
              <a:schemeClr val="accent2"/>
            </a:solidFill>
            <a:prstDash val="dash"/>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98" name="Line 17"/>
          <p:cNvSpPr>
            <a:spLocks noChangeShapeType="1"/>
          </p:cNvSpPr>
          <p:nvPr/>
        </p:nvSpPr>
        <p:spPr bwMode="auto">
          <a:xfrm flipH="1">
            <a:off x="3733800" y="1447800"/>
            <a:ext cx="3886200" cy="914400"/>
          </a:xfrm>
          <a:prstGeom prst="line">
            <a:avLst/>
          </a:prstGeom>
          <a:ln>
            <a:solidFill>
              <a:schemeClr val="accent2"/>
            </a:solidFill>
            <a:prstDash val="dash"/>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99" name="Freeform 98"/>
          <p:cNvSpPr/>
          <p:nvPr/>
        </p:nvSpPr>
        <p:spPr>
          <a:xfrm>
            <a:off x="1181456" y="3505200"/>
            <a:ext cx="6819544" cy="1486969"/>
          </a:xfrm>
          <a:custGeom>
            <a:avLst/>
            <a:gdLst>
              <a:gd name="connsiteX0" fmla="*/ 0 w 6819544"/>
              <a:gd name="connsiteY0" fmla="*/ 1486969 h 1486969"/>
              <a:gd name="connsiteX1" fmla="*/ 572568 w 6819544"/>
              <a:gd name="connsiteY1" fmla="*/ 871671 h 1486969"/>
              <a:gd name="connsiteX2" fmla="*/ 1204957 w 6819544"/>
              <a:gd name="connsiteY2" fmla="*/ 529840 h 1486969"/>
              <a:gd name="connsiteX3" fmla="*/ 2726109 w 6819544"/>
              <a:gd name="connsiteY3" fmla="*/ 487111 h 1486969"/>
              <a:gd name="connsiteX4" fmla="*/ 4187440 w 6819544"/>
              <a:gd name="connsiteY4" fmla="*/ 487111 h 1486969"/>
              <a:gd name="connsiteX5" fmla="*/ 4939469 w 6819544"/>
              <a:gd name="connsiteY5" fmla="*/ 478565 h 1486969"/>
              <a:gd name="connsiteX6" fmla="*/ 5759866 w 6819544"/>
              <a:gd name="connsiteY6" fmla="*/ 384561 h 1486969"/>
              <a:gd name="connsiteX7" fmla="*/ 6819544 w 6819544"/>
              <a:gd name="connsiteY7" fmla="*/ 0 h 148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9544" h="1486969">
                <a:moveTo>
                  <a:pt x="0" y="1486969"/>
                </a:moveTo>
                <a:cubicBezTo>
                  <a:pt x="185871" y="1259081"/>
                  <a:pt x="371742" y="1031193"/>
                  <a:pt x="572568" y="871671"/>
                </a:cubicBezTo>
                <a:cubicBezTo>
                  <a:pt x="773394" y="712150"/>
                  <a:pt x="846033" y="593933"/>
                  <a:pt x="1204957" y="529840"/>
                </a:cubicBezTo>
                <a:cubicBezTo>
                  <a:pt x="1563881" y="465747"/>
                  <a:pt x="2229029" y="494232"/>
                  <a:pt x="2726109" y="487111"/>
                </a:cubicBezTo>
                <a:cubicBezTo>
                  <a:pt x="3223189" y="479990"/>
                  <a:pt x="4187440" y="487111"/>
                  <a:pt x="4187440" y="487111"/>
                </a:cubicBezTo>
                <a:lnTo>
                  <a:pt x="4939469" y="478565"/>
                </a:lnTo>
                <a:cubicBezTo>
                  <a:pt x="5201540" y="461473"/>
                  <a:pt x="5446520" y="464322"/>
                  <a:pt x="5759866" y="384561"/>
                </a:cubicBezTo>
                <a:cubicBezTo>
                  <a:pt x="6073212" y="304800"/>
                  <a:pt x="6446378" y="152400"/>
                  <a:pt x="6819544" y="0"/>
                </a:cubicBezTo>
              </a:path>
            </a:pathLst>
          </a:cu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100" name="Freeform 99"/>
          <p:cNvSpPr/>
          <p:nvPr/>
        </p:nvSpPr>
        <p:spPr>
          <a:xfrm>
            <a:off x="990600" y="3962401"/>
            <a:ext cx="3505200" cy="1676399"/>
          </a:xfrm>
          <a:custGeom>
            <a:avLst/>
            <a:gdLst>
              <a:gd name="connsiteX0" fmla="*/ 0 w 3226038"/>
              <a:gd name="connsiteY0" fmla="*/ 1143713 h 1553911"/>
              <a:gd name="connsiteX1" fmla="*/ 863126 w 3226038"/>
              <a:gd name="connsiteY1" fmla="*/ 263496 h 1553911"/>
              <a:gd name="connsiteX2" fmla="*/ 1845892 w 3226038"/>
              <a:gd name="connsiteY2" fmla="*/ 41305 h 1553911"/>
              <a:gd name="connsiteX3" fmla="*/ 2751746 w 3226038"/>
              <a:gd name="connsiteY3" fmla="*/ 15668 h 1553911"/>
              <a:gd name="connsiteX4" fmla="*/ 3170490 w 3226038"/>
              <a:gd name="connsiteY4" fmla="*/ 92580 h 1553911"/>
              <a:gd name="connsiteX5" fmla="*/ 3085032 w 3226038"/>
              <a:gd name="connsiteY5" fmla="*/ 562599 h 1553911"/>
              <a:gd name="connsiteX6" fmla="*/ 2512464 w 3226038"/>
              <a:gd name="connsiteY6" fmla="*/ 1553911 h 155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6038" h="1553911">
                <a:moveTo>
                  <a:pt x="0" y="1143713"/>
                </a:moveTo>
                <a:cubicBezTo>
                  <a:pt x="277739" y="795472"/>
                  <a:pt x="555478" y="447231"/>
                  <a:pt x="863126" y="263496"/>
                </a:cubicBezTo>
                <a:cubicBezTo>
                  <a:pt x="1170774" y="79761"/>
                  <a:pt x="1531122" y="82610"/>
                  <a:pt x="1845892" y="41305"/>
                </a:cubicBezTo>
                <a:cubicBezTo>
                  <a:pt x="2160662" y="0"/>
                  <a:pt x="2530980" y="7122"/>
                  <a:pt x="2751746" y="15668"/>
                </a:cubicBezTo>
                <a:cubicBezTo>
                  <a:pt x="2972512" y="24214"/>
                  <a:pt x="3114942" y="1425"/>
                  <a:pt x="3170490" y="92580"/>
                </a:cubicBezTo>
                <a:cubicBezTo>
                  <a:pt x="3226038" y="183735"/>
                  <a:pt x="3194703" y="319044"/>
                  <a:pt x="3085032" y="562599"/>
                </a:cubicBezTo>
                <a:cubicBezTo>
                  <a:pt x="2975361" y="806154"/>
                  <a:pt x="2743912" y="1180032"/>
                  <a:pt x="2512464" y="1553911"/>
                </a:cubicBezTo>
              </a:path>
            </a:pathLst>
          </a:cu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101" name="Freeform 100"/>
          <p:cNvSpPr/>
          <p:nvPr/>
        </p:nvSpPr>
        <p:spPr>
          <a:xfrm>
            <a:off x="3722405" y="3505200"/>
            <a:ext cx="4202395" cy="2160662"/>
          </a:xfrm>
          <a:custGeom>
            <a:avLst/>
            <a:gdLst>
              <a:gd name="connsiteX0" fmla="*/ 0 w 3973795"/>
              <a:gd name="connsiteY0" fmla="*/ 2008262 h 2008262"/>
              <a:gd name="connsiteX1" fmla="*/ 692210 w 3973795"/>
              <a:gd name="connsiteY1" fmla="*/ 846034 h 2008262"/>
              <a:gd name="connsiteX2" fmla="*/ 948584 w 3973795"/>
              <a:gd name="connsiteY2" fmla="*/ 478565 h 2008262"/>
              <a:gd name="connsiteX3" fmla="*/ 2247544 w 3973795"/>
              <a:gd name="connsiteY3" fmla="*/ 452927 h 2008262"/>
              <a:gd name="connsiteX4" fmla="*/ 2956845 w 3973795"/>
              <a:gd name="connsiteY4" fmla="*/ 401653 h 2008262"/>
              <a:gd name="connsiteX5" fmla="*/ 3973795 w 3973795"/>
              <a:gd name="connsiteY5" fmla="*/ 0 h 200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3795" h="2008262">
                <a:moveTo>
                  <a:pt x="0" y="2008262"/>
                </a:moveTo>
                <a:cubicBezTo>
                  <a:pt x="267056" y="1554622"/>
                  <a:pt x="534113" y="1100983"/>
                  <a:pt x="692210" y="846034"/>
                </a:cubicBezTo>
                <a:cubicBezTo>
                  <a:pt x="850307" y="591085"/>
                  <a:pt x="689362" y="544083"/>
                  <a:pt x="948584" y="478565"/>
                </a:cubicBezTo>
                <a:cubicBezTo>
                  <a:pt x="1207806" y="413047"/>
                  <a:pt x="1912834" y="465746"/>
                  <a:pt x="2247544" y="452927"/>
                </a:cubicBezTo>
                <a:cubicBezTo>
                  <a:pt x="2582254" y="440108"/>
                  <a:pt x="2669137" y="477141"/>
                  <a:pt x="2956845" y="401653"/>
                </a:cubicBezTo>
                <a:cubicBezTo>
                  <a:pt x="3244553" y="326165"/>
                  <a:pt x="3609174" y="163082"/>
                  <a:pt x="3973795" y="0"/>
                </a:cubicBezTo>
              </a:path>
            </a:pathLst>
          </a:cu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102" name="TextBox 101"/>
          <p:cNvSpPr txBox="1"/>
          <p:nvPr/>
        </p:nvSpPr>
        <p:spPr>
          <a:xfrm>
            <a:off x="609600" y="6324600"/>
            <a:ext cx="7848600" cy="369332"/>
          </a:xfrm>
          <a:prstGeom prst="rect">
            <a:avLst/>
          </a:prstGeom>
          <a:noFill/>
        </p:spPr>
        <p:txBody>
          <a:bodyPr wrap="square" rtlCol="0">
            <a:spAutoFit/>
          </a:bodyPr>
          <a:lstStyle/>
          <a:p>
            <a:r>
              <a:rPr lang="en-US" dirty="0" smtClean="0">
                <a:solidFill>
                  <a:srgbClr val="C0504D"/>
                </a:solidFill>
              </a:rPr>
              <a:t>ISP# 1 redirects </a:t>
            </a:r>
            <a:r>
              <a:rPr lang="en-US" dirty="0" err="1" smtClean="0">
                <a:solidFill>
                  <a:srgbClr val="C0504D"/>
                </a:solidFill>
              </a:rPr>
              <a:t>bw</a:t>
            </a:r>
            <a:r>
              <a:rPr lang="en-US" dirty="0" smtClean="0">
                <a:solidFill>
                  <a:srgbClr val="C0504D"/>
                </a:solidFill>
              </a:rPr>
              <a:t> between the spare interfaces to dynamically </a:t>
            </a:r>
            <a:r>
              <a:rPr lang="en-US" u="sng" dirty="0" smtClean="0">
                <a:solidFill>
                  <a:srgbClr val="C0504D"/>
                </a:solidFill>
              </a:rPr>
              <a:t>create</a:t>
            </a:r>
            <a:r>
              <a:rPr lang="en-US" dirty="0" smtClean="0">
                <a:solidFill>
                  <a:srgbClr val="C0504D"/>
                </a:solidFill>
              </a:rPr>
              <a:t> new links!! </a:t>
            </a:r>
            <a:endParaRPr lang="en-US" dirty="0">
              <a:solidFill>
                <a:srgbClr val="C0504D"/>
              </a:solidFill>
            </a:endParaRPr>
          </a:p>
        </p:txBody>
      </p:sp>
      <p:sp>
        <p:nvSpPr>
          <p:cNvPr id="91" name="Slide Number Placeholder 90"/>
          <p:cNvSpPr>
            <a:spLocks noGrp="1"/>
          </p:cNvSpPr>
          <p:nvPr>
            <p:ph type="sldNum" sz="quarter" idx="12"/>
          </p:nvPr>
        </p:nvSpPr>
        <p:spPr/>
        <p:txBody>
          <a:bodyPr/>
          <a:lstStyle/>
          <a:p>
            <a:fld id="{81C256F2-8016-4B24-AF78-7FA03D20BBBE}" type="slidenum">
              <a:rPr lang="en-US" smtClean="0">
                <a:solidFill>
                  <a:prstClr val="white">
                    <a:tint val="75000"/>
                  </a:prstClr>
                </a:solidFill>
              </a:rPr>
              <a:pPr/>
              <a:t>29</a:t>
            </a:fld>
            <a:endParaRPr lang="en-US">
              <a:solidFill>
                <a:prstClr val="white">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subTnLst>
                                    <p:set>
                                      <p:cBhvr override="childStyle">
                                        <p:cTn dur="1" fill="hold" display="0" masterRel="nextClick" afterEffect="1"/>
                                        <p:tgtEl>
                                          <p:spTgt spid="99"/>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subTnLst>
                                    <p:set>
                                      <p:cBhvr override="childStyle">
                                        <p:cTn dur="1" fill="hold" display="0" masterRel="nextClick" afterEffect="1"/>
                                        <p:tgtEl>
                                          <p:spTgt spid="9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childTnLst>
                                  <p:subTnLst>
                                    <p:set>
                                      <p:cBhvr override="childStyle">
                                        <p:cTn dur="1" fill="hold" display="0" masterRel="nextClick" afterEffect="1"/>
                                        <p:tgtEl>
                                          <p:spTgt spid="100"/>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96"/>
                                        </p:tgtEl>
                                        <p:attrNameLst>
                                          <p:attrName>style.visibility</p:attrName>
                                        </p:attrNameLst>
                                      </p:cBhvr>
                                      <p:to>
                                        <p:strVal val="visible"/>
                                      </p:to>
                                    </p:set>
                                  </p:childTnLst>
                                  <p:subTnLst>
                                    <p:set>
                                      <p:cBhvr override="childStyle">
                                        <p:cTn dur="1" fill="hold" display="0" masterRel="nextClick" afterEffect="1"/>
                                        <p:tgtEl>
                                          <p:spTgt spid="9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8" grpId="0" animBg="1"/>
      <p:bldP spid="99" grpId="0" animBg="1"/>
      <p:bldP spid="100" grpId="0" animBg="1"/>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438400" y="2362200"/>
            <a:ext cx="575353" cy="390294"/>
            <a:chOff x="7162800" y="228598"/>
            <a:chExt cx="914400" cy="762002"/>
          </a:xfrm>
          <a:solidFill>
            <a:schemeClr val="accent5"/>
          </a:solidFill>
        </p:grpSpPr>
        <p:sp>
          <p:nvSpPr>
            <p:cNvPr id="61" name="Can 60"/>
            <p:cNvSpPr/>
            <p:nvPr/>
          </p:nvSpPr>
          <p:spPr>
            <a:xfrm>
              <a:off x="7162800" y="228600"/>
              <a:ext cx="914400" cy="762000"/>
            </a:xfrm>
            <a:prstGeom prst="can">
              <a:avLst>
                <a:gd name="adj" fmla="val 50000"/>
              </a:avLst>
            </a:prstGeom>
            <a:grp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62" name="Down Arrow 61"/>
            <p:cNvSpPr/>
            <p:nvPr/>
          </p:nvSpPr>
          <p:spPr>
            <a:xfrm rot="3594206">
              <a:off x="7374449" y="400693"/>
              <a:ext cx="186303" cy="244316"/>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Down Arrow 62"/>
            <p:cNvSpPr/>
            <p:nvPr/>
          </p:nvSpPr>
          <p:spPr>
            <a:xfrm rot="14184123">
              <a:off x="7619914" y="186212"/>
              <a:ext cx="211272" cy="29604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Right Arrow 63"/>
            <p:cNvSpPr/>
            <p:nvPr/>
          </p:nvSpPr>
          <p:spPr>
            <a:xfrm rot="10800000">
              <a:off x="7315199" y="228598"/>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ight Arrow 64"/>
            <p:cNvSpPr/>
            <p:nvPr/>
          </p:nvSpPr>
          <p:spPr>
            <a:xfrm rot="276230">
              <a:off x="7628747" y="391284"/>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 name="Group 13"/>
          <p:cNvGrpSpPr/>
          <p:nvPr/>
        </p:nvGrpSpPr>
        <p:grpSpPr>
          <a:xfrm>
            <a:off x="4629364" y="2581506"/>
            <a:ext cx="575353" cy="390294"/>
            <a:chOff x="7162800" y="228598"/>
            <a:chExt cx="914400" cy="762002"/>
          </a:xfrm>
          <a:solidFill>
            <a:schemeClr val="accent5"/>
          </a:solidFill>
        </p:grpSpPr>
        <p:sp>
          <p:nvSpPr>
            <p:cNvPr id="73" name="Can 72"/>
            <p:cNvSpPr/>
            <p:nvPr/>
          </p:nvSpPr>
          <p:spPr>
            <a:xfrm>
              <a:off x="7162800" y="228600"/>
              <a:ext cx="914400" cy="762000"/>
            </a:xfrm>
            <a:prstGeom prst="can">
              <a:avLst>
                <a:gd name="adj" fmla="val 50000"/>
              </a:avLst>
            </a:prstGeom>
            <a:grp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74" name="Down Arrow 73"/>
            <p:cNvSpPr/>
            <p:nvPr/>
          </p:nvSpPr>
          <p:spPr>
            <a:xfrm rot="3594206">
              <a:off x="7374449" y="400693"/>
              <a:ext cx="186303" cy="244316"/>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Down Arrow 74"/>
            <p:cNvSpPr/>
            <p:nvPr/>
          </p:nvSpPr>
          <p:spPr>
            <a:xfrm rot="14184123">
              <a:off x="7619914" y="186212"/>
              <a:ext cx="211272" cy="29604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ight Arrow 75"/>
            <p:cNvSpPr/>
            <p:nvPr/>
          </p:nvSpPr>
          <p:spPr>
            <a:xfrm rot="10800000">
              <a:off x="7315199" y="228598"/>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ight Arrow 76"/>
            <p:cNvSpPr/>
            <p:nvPr/>
          </p:nvSpPr>
          <p:spPr>
            <a:xfrm rot="276230">
              <a:off x="7628747" y="391284"/>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114" name="Straight Connector 113"/>
          <p:cNvCxnSpPr>
            <a:stCxn id="61" idx="4"/>
            <a:endCxn id="73" idx="2"/>
          </p:cNvCxnSpPr>
          <p:nvPr/>
        </p:nvCxnSpPr>
        <p:spPr>
          <a:xfrm>
            <a:off x="3013753" y="2557348"/>
            <a:ext cx="1615611" cy="219306"/>
          </a:xfrm>
          <a:prstGeom prst="line">
            <a:avLst/>
          </a:prstGeom>
          <a:ln/>
        </p:spPr>
        <p:style>
          <a:lnRef idx="3">
            <a:schemeClr val="accent1"/>
          </a:lnRef>
          <a:fillRef idx="0">
            <a:schemeClr val="accent1"/>
          </a:fillRef>
          <a:effectRef idx="2">
            <a:schemeClr val="accent1"/>
          </a:effectRef>
          <a:fontRef idx="minor">
            <a:schemeClr val="tx1"/>
          </a:fontRef>
        </p:style>
      </p:cxnSp>
      <p:grpSp>
        <p:nvGrpSpPr>
          <p:cNvPr id="4" name="Group 13"/>
          <p:cNvGrpSpPr/>
          <p:nvPr/>
        </p:nvGrpSpPr>
        <p:grpSpPr>
          <a:xfrm>
            <a:off x="3810000" y="533400"/>
            <a:ext cx="575353" cy="390294"/>
            <a:chOff x="7162800" y="228598"/>
            <a:chExt cx="914400" cy="762002"/>
          </a:xfrm>
          <a:solidFill>
            <a:schemeClr val="accent5"/>
          </a:solidFill>
        </p:grpSpPr>
        <p:sp>
          <p:nvSpPr>
            <p:cNvPr id="15" name="Can 14"/>
            <p:cNvSpPr/>
            <p:nvPr/>
          </p:nvSpPr>
          <p:spPr>
            <a:xfrm>
              <a:off x="7162800" y="228600"/>
              <a:ext cx="914400" cy="762000"/>
            </a:xfrm>
            <a:prstGeom prst="can">
              <a:avLst>
                <a:gd name="adj" fmla="val 50000"/>
              </a:avLst>
            </a:prstGeom>
            <a:grp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16" name="Down Arrow 15"/>
            <p:cNvSpPr/>
            <p:nvPr/>
          </p:nvSpPr>
          <p:spPr>
            <a:xfrm rot="3594206">
              <a:off x="7374449" y="400693"/>
              <a:ext cx="186303" cy="244316"/>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Down Arrow 16"/>
            <p:cNvSpPr/>
            <p:nvPr/>
          </p:nvSpPr>
          <p:spPr>
            <a:xfrm rot="14184123">
              <a:off x="7619914" y="186212"/>
              <a:ext cx="211272" cy="29604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ight Arrow 17"/>
            <p:cNvSpPr/>
            <p:nvPr/>
          </p:nvSpPr>
          <p:spPr>
            <a:xfrm rot="10800000">
              <a:off x="7315199" y="228598"/>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ight Arrow 18"/>
            <p:cNvSpPr/>
            <p:nvPr/>
          </p:nvSpPr>
          <p:spPr>
            <a:xfrm rot="276230">
              <a:off x="7628747" y="391284"/>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 name="Group 13"/>
          <p:cNvGrpSpPr/>
          <p:nvPr/>
        </p:nvGrpSpPr>
        <p:grpSpPr>
          <a:xfrm>
            <a:off x="1824519" y="1410629"/>
            <a:ext cx="575353" cy="390294"/>
            <a:chOff x="7162800" y="228598"/>
            <a:chExt cx="914400" cy="762002"/>
          </a:xfrm>
          <a:solidFill>
            <a:schemeClr val="accent5"/>
          </a:solidFill>
        </p:grpSpPr>
        <p:sp>
          <p:nvSpPr>
            <p:cNvPr id="29" name="Can 28"/>
            <p:cNvSpPr/>
            <p:nvPr/>
          </p:nvSpPr>
          <p:spPr>
            <a:xfrm>
              <a:off x="7162800" y="228600"/>
              <a:ext cx="914400" cy="762000"/>
            </a:xfrm>
            <a:prstGeom prst="can">
              <a:avLst>
                <a:gd name="adj" fmla="val 50000"/>
              </a:avLst>
            </a:prstGeom>
            <a:grp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30" name="Down Arrow 29"/>
            <p:cNvSpPr/>
            <p:nvPr/>
          </p:nvSpPr>
          <p:spPr>
            <a:xfrm rot="3594206">
              <a:off x="7374449" y="400693"/>
              <a:ext cx="186303" cy="244316"/>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Down Arrow 32"/>
            <p:cNvSpPr/>
            <p:nvPr/>
          </p:nvSpPr>
          <p:spPr>
            <a:xfrm rot="14184123">
              <a:off x="7619914" y="186212"/>
              <a:ext cx="211272" cy="29604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rot="10800000">
              <a:off x="7315199" y="228598"/>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ight Arrow 34"/>
            <p:cNvSpPr/>
            <p:nvPr/>
          </p:nvSpPr>
          <p:spPr>
            <a:xfrm rot="276230">
              <a:off x="7628747" y="391284"/>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6" name="Group 13"/>
          <p:cNvGrpSpPr/>
          <p:nvPr/>
        </p:nvGrpSpPr>
        <p:grpSpPr>
          <a:xfrm>
            <a:off x="1752600" y="609600"/>
            <a:ext cx="575353" cy="390294"/>
            <a:chOff x="7162800" y="228598"/>
            <a:chExt cx="914400" cy="762002"/>
          </a:xfrm>
          <a:solidFill>
            <a:schemeClr val="accent5"/>
          </a:solidFill>
        </p:grpSpPr>
        <p:sp>
          <p:nvSpPr>
            <p:cNvPr id="37" name="Can 36"/>
            <p:cNvSpPr/>
            <p:nvPr/>
          </p:nvSpPr>
          <p:spPr>
            <a:xfrm>
              <a:off x="7162800" y="228600"/>
              <a:ext cx="914400" cy="762000"/>
            </a:xfrm>
            <a:prstGeom prst="can">
              <a:avLst>
                <a:gd name="adj" fmla="val 50000"/>
              </a:avLst>
            </a:prstGeom>
            <a:grp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38" name="Down Arrow 37"/>
            <p:cNvSpPr/>
            <p:nvPr/>
          </p:nvSpPr>
          <p:spPr>
            <a:xfrm rot="3594206">
              <a:off x="7374449" y="400693"/>
              <a:ext cx="186303" cy="244316"/>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Down Arrow 38"/>
            <p:cNvSpPr/>
            <p:nvPr/>
          </p:nvSpPr>
          <p:spPr>
            <a:xfrm rot="14184123">
              <a:off x="7619914" y="186212"/>
              <a:ext cx="211272" cy="29604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ight Arrow 39"/>
            <p:cNvSpPr/>
            <p:nvPr/>
          </p:nvSpPr>
          <p:spPr>
            <a:xfrm rot="10800000">
              <a:off x="7315199" y="228598"/>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ight Arrow 40"/>
            <p:cNvSpPr/>
            <p:nvPr/>
          </p:nvSpPr>
          <p:spPr>
            <a:xfrm rot="276230">
              <a:off x="7628747" y="391284"/>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 name="Group 13"/>
          <p:cNvGrpSpPr/>
          <p:nvPr/>
        </p:nvGrpSpPr>
        <p:grpSpPr>
          <a:xfrm>
            <a:off x="3276600" y="1219200"/>
            <a:ext cx="575353" cy="390294"/>
            <a:chOff x="7162800" y="228598"/>
            <a:chExt cx="914400" cy="762002"/>
          </a:xfrm>
          <a:solidFill>
            <a:schemeClr val="accent5"/>
          </a:solidFill>
        </p:grpSpPr>
        <p:sp>
          <p:nvSpPr>
            <p:cNvPr id="43" name="Can 42"/>
            <p:cNvSpPr/>
            <p:nvPr/>
          </p:nvSpPr>
          <p:spPr>
            <a:xfrm>
              <a:off x="7162800" y="228600"/>
              <a:ext cx="914400" cy="762000"/>
            </a:xfrm>
            <a:prstGeom prst="can">
              <a:avLst>
                <a:gd name="adj" fmla="val 50000"/>
              </a:avLst>
            </a:prstGeom>
            <a:grp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44" name="Down Arrow 43"/>
            <p:cNvSpPr/>
            <p:nvPr/>
          </p:nvSpPr>
          <p:spPr>
            <a:xfrm rot="3594206">
              <a:off x="7374449" y="400693"/>
              <a:ext cx="186303" cy="244316"/>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Down Arrow 44"/>
            <p:cNvSpPr/>
            <p:nvPr/>
          </p:nvSpPr>
          <p:spPr>
            <a:xfrm rot="14184123">
              <a:off x="7619914" y="186212"/>
              <a:ext cx="211272" cy="29604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ight Arrow 45"/>
            <p:cNvSpPr/>
            <p:nvPr/>
          </p:nvSpPr>
          <p:spPr>
            <a:xfrm rot="10800000">
              <a:off x="7315199" y="228598"/>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ight Arrow 46"/>
            <p:cNvSpPr/>
            <p:nvPr/>
          </p:nvSpPr>
          <p:spPr>
            <a:xfrm rot="276230">
              <a:off x="7628747" y="391284"/>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 name="Group 13"/>
          <p:cNvGrpSpPr/>
          <p:nvPr/>
        </p:nvGrpSpPr>
        <p:grpSpPr>
          <a:xfrm>
            <a:off x="6355422" y="2386360"/>
            <a:ext cx="575353" cy="390294"/>
            <a:chOff x="7162800" y="228598"/>
            <a:chExt cx="914400" cy="762002"/>
          </a:xfrm>
          <a:solidFill>
            <a:schemeClr val="accent5"/>
          </a:solidFill>
        </p:grpSpPr>
        <p:sp>
          <p:nvSpPr>
            <p:cNvPr id="49" name="Can 48"/>
            <p:cNvSpPr/>
            <p:nvPr/>
          </p:nvSpPr>
          <p:spPr>
            <a:xfrm>
              <a:off x="7162800" y="228600"/>
              <a:ext cx="914400" cy="762000"/>
            </a:xfrm>
            <a:prstGeom prst="can">
              <a:avLst>
                <a:gd name="adj" fmla="val 50000"/>
              </a:avLst>
            </a:prstGeom>
            <a:grp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50" name="Down Arrow 49"/>
            <p:cNvSpPr/>
            <p:nvPr/>
          </p:nvSpPr>
          <p:spPr>
            <a:xfrm rot="3594206">
              <a:off x="7374449" y="400693"/>
              <a:ext cx="186303" cy="244316"/>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Down Arrow 50"/>
            <p:cNvSpPr/>
            <p:nvPr/>
          </p:nvSpPr>
          <p:spPr>
            <a:xfrm rot="14184123">
              <a:off x="7619914" y="186212"/>
              <a:ext cx="211272" cy="29604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ight Arrow 51"/>
            <p:cNvSpPr/>
            <p:nvPr/>
          </p:nvSpPr>
          <p:spPr>
            <a:xfrm rot="10800000">
              <a:off x="7315199" y="228598"/>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ight Arrow 52"/>
            <p:cNvSpPr/>
            <p:nvPr/>
          </p:nvSpPr>
          <p:spPr>
            <a:xfrm rot="276230">
              <a:off x="7628747" y="391284"/>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9" name="Group 13"/>
          <p:cNvGrpSpPr/>
          <p:nvPr/>
        </p:nvGrpSpPr>
        <p:grpSpPr>
          <a:xfrm>
            <a:off x="5334000" y="1371600"/>
            <a:ext cx="575353" cy="390294"/>
            <a:chOff x="7162800" y="228598"/>
            <a:chExt cx="914400" cy="762002"/>
          </a:xfrm>
          <a:solidFill>
            <a:schemeClr val="accent5"/>
          </a:solidFill>
        </p:grpSpPr>
        <p:sp>
          <p:nvSpPr>
            <p:cNvPr id="67" name="Can 66"/>
            <p:cNvSpPr/>
            <p:nvPr/>
          </p:nvSpPr>
          <p:spPr>
            <a:xfrm>
              <a:off x="7162800" y="228600"/>
              <a:ext cx="914400" cy="762000"/>
            </a:xfrm>
            <a:prstGeom prst="can">
              <a:avLst>
                <a:gd name="adj" fmla="val 50000"/>
              </a:avLst>
            </a:prstGeom>
            <a:grp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68" name="Down Arrow 67"/>
            <p:cNvSpPr/>
            <p:nvPr/>
          </p:nvSpPr>
          <p:spPr>
            <a:xfrm rot="3594206">
              <a:off x="7374449" y="400693"/>
              <a:ext cx="186303" cy="244316"/>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Down Arrow 68"/>
            <p:cNvSpPr/>
            <p:nvPr/>
          </p:nvSpPr>
          <p:spPr>
            <a:xfrm rot="14184123">
              <a:off x="7619914" y="186212"/>
              <a:ext cx="211272" cy="29604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ight Arrow 69"/>
            <p:cNvSpPr/>
            <p:nvPr/>
          </p:nvSpPr>
          <p:spPr>
            <a:xfrm rot="10800000">
              <a:off x="7315199" y="228598"/>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ight Arrow 70"/>
            <p:cNvSpPr/>
            <p:nvPr/>
          </p:nvSpPr>
          <p:spPr>
            <a:xfrm rot="276230">
              <a:off x="7628747" y="391284"/>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 name="Group 13"/>
          <p:cNvGrpSpPr/>
          <p:nvPr/>
        </p:nvGrpSpPr>
        <p:grpSpPr>
          <a:xfrm>
            <a:off x="6858000" y="1143000"/>
            <a:ext cx="575353" cy="390294"/>
            <a:chOff x="7162800" y="228598"/>
            <a:chExt cx="914400" cy="762002"/>
          </a:xfrm>
          <a:solidFill>
            <a:schemeClr val="accent5"/>
          </a:solidFill>
        </p:grpSpPr>
        <p:sp>
          <p:nvSpPr>
            <p:cNvPr id="79" name="Can 78"/>
            <p:cNvSpPr/>
            <p:nvPr/>
          </p:nvSpPr>
          <p:spPr>
            <a:xfrm>
              <a:off x="7162800" y="228600"/>
              <a:ext cx="914400" cy="762000"/>
            </a:xfrm>
            <a:prstGeom prst="can">
              <a:avLst>
                <a:gd name="adj" fmla="val 50000"/>
              </a:avLst>
            </a:prstGeom>
            <a:grp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80" name="Down Arrow 79"/>
            <p:cNvSpPr/>
            <p:nvPr/>
          </p:nvSpPr>
          <p:spPr>
            <a:xfrm rot="3594206">
              <a:off x="7374449" y="400693"/>
              <a:ext cx="186303" cy="244316"/>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Down Arrow 80"/>
            <p:cNvSpPr/>
            <p:nvPr/>
          </p:nvSpPr>
          <p:spPr>
            <a:xfrm rot="14184123">
              <a:off x="7619914" y="186212"/>
              <a:ext cx="211272" cy="29604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ight Arrow 81"/>
            <p:cNvSpPr/>
            <p:nvPr/>
          </p:nvSpPr>
          <p:spPr>
            <a:xfrm rot="10800000">
              <a:off x="7315199" y="228598"/>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ight Arrow 82"/>
            <p:cNvSpPr/>
            <p:nvPr/>
          </p:nvSpPr>
          <p:spPr>
            <a:xfrm rot="276230">
              <a:off x="7628747" y="391284"/>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1" name="Group 13"/>
          <p:cNvGrpSpPr/>
          <p:nvPr/>
        </p:nvGrpSpPr>
        <p:grpSpPr>
          <a:xfrm>
            <a:off x="5715000" y="533400"/>
            <a:ext cx="575353" cy="390294"/>
            <a:chOff x="7162800" y="228598"/>
            <a:chExt cx="914400" cy="762002"/>
          </a:xfrm>
          <a:solidFill>
            <a:schemeClr val="accent5"/>
          </a:solidFill>
        </p:grpSpPr>
        <p:sp>
          <p:nvSpPr>
            <p:cNvPr id="91" name="Can 90"/>
            <p:cNvSpPr/>
            <p:nvPr/>
          </p:nvSpPr>
          <p:spPr>
            <a:xfrm>
              <a:off x="7162800" y="228600"/>
              <a:ext cx="914400" cy="762000"/>
            </a:xfrm>
            <a:prstGeom prst="can">
              <a:avLst>
                <a:gd name="adj" fmla="val 50000"/>
              </a:avLst>
            </a:prstGeom>
            <a:grp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92" name="Down Arrow 91"/>
            <p:cNvSpPr/>
            <p:nvPr/>
          </p:nvSpPr>
          <p:spPr>
            <a:xfrm rot="3594206">
              <a:off x="7374449" y="400693"/>
              <a:ext cx="186303" cy="244316"/>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3" name="Down Arrow 92"/>
            <p:cNvSpPr/>
            <p:nvPr/>
          </p:nvSpPr>
          <p:spPr>
            <a:xfrm rot="14184123">
              <a:off x="7619914" y="186212"/>
              <a:ext cx="211272" cy="29604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4" name="Right Arrow 93"/>
            <p:cNvSpPr/>
            <p:nvPr/>
          </p:nvSpPr>
          <p:spPr>
            <a:xfrm rot="10800000">
              <a:off x="7315199" y="228598"/>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Right Arrow 94"/>
            <p:cNvSpPr/>
            <p:nvPr/>
          </p:nvSpPr>
          <p:spPr>
            <a:xfrm rot="276230">
              <a:off x="7628747" y="391284"/>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103" name="Straight Connector 102"/>
          <p:cNvCxnSpPr>
            <a:stCxn id="37" idx="4"/>
            <a:endCxn id="15" idx="2"/>
          </p:cNvCxnSpPr>
          <p:nvPr/>
        </p:nvCxnSpPr>
        <p:spPr>
          <a:xfrm flipV="1">
            <a:off x="2327953" y="728548"/>
            <a:ext cx="1482047" cy="7620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04" name="Straight Connector 103"/>
          <p:cNvCxnSpPr>
            <a:stCxn id="37" idx="3"/>
            <a:endCxn id="29" idx="1"/>
          </p:cNvCxnSpPr>
          <p:nvPr/>
        </p:nvCxnSpPr>
        <p:spPr>
          <a:xfrm rot="16200000" flipH="1">
            <a:off x="1870868" y="1169302"/>
            <a:ext cx="410736" cy="71919"/>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07" name="Straight Connector 106"/>
          <p:cNvCxnSpPr>
            <a:stCxn id="29" idx="4"/>
            <a:endCxn id="43" idx="2"/>
          </p:cNvCxnSpPr>
          <p:nvPr/>
        </p:nvCxnSpPr>
        <p:spPr>
          <a:xfrm flipV="1">
            <a:off x="2399872" y="1414348"/>
            <a:ext cx="876728" cy="191429"/>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11" name="Straight Connector 110"/>
          <p:cNvCxnSpPr>
            <a:stCxn id="29" idx="3"/>
            <a:endCxn id="61" idx="2"/>
          </p:cNvCxnSpPr>
          <p:nvPr/>
        </p:nvCxnSpPr>
        <p:spPr>
          <a:xfrm rot="16200000" flipH="1">
            <a:off x="1897086" y="2016033"/>
            <a:ext cx="756425" cy="326204"/>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17" name="Straight Connector 116"/>
          <p:cNvCxnSpPr>
            <a:endCxn id="43" idx="3"/>
          </p:cNvCxnSpPr>
          <p:nvPr/>
        </p:nvCxnSpPr>
        <p:spPr>
          <a:xfrm rot="5400000" flipH="1" flipV="1">
            <a:off x="2853585" y="1727709"/>
            <a:ext cx="828906" cy="592477"/>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20" name="Straight Connector 119"/>
          <p:cNvCxnSpPr>
            <a:stCxn id="43" idx="4"/>
            <a:endCxn id="67" idx="2"/>
          </p:cNvCxnSpPr>
          <p:nvPr/>
        </p:nvCxnSpPr>
        <p:spPr>
          <a:xfrm>
            <a:off x="3851953" y="1414348"/>
            <a:ext cx="1482047" cy="15240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24" name="Straight Connector 123"/>
          <p:cNvCxnSpPr>
            <a:stCxn id="43" idx="1"/>
            <a:endCxn id="15" idx="3"/>
          </p:cNvCxnSpPr>
          <p:nvPr/>
        </p:nvCxnSpPr>
        <p:spPr>
          <a:xfrm rot="5400000" flipH="1" flipV="1">
            <a:off x="3683224" y="804748"/>
            <a:ext cx="295507" cy="53340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30" name="Straight Connector 129"/>
          <p:cNvCxnSpPr>
            <a:stCxn id="15" idx="4"/>
            <a:endCxn id="91" idx="2"/>
          </p:cNvCxnSpPr>
          <p:nvPr/>
        </p:nvCxnSpPr>
        <p:spPr>
          <a:xfrm>
            <a:off x="4385353" y="728548"/>
            <a:ext cx="1329647"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34" name="Straight Connector 133"/>
          <p:cNvCxnSpPr>
            <a:stCxn id="91" idx="4"/>
            <a:endCxn id="81" idx="3"/>
          </p:cNvCxnSpPr>
          <p:nvPr/>
        </p:nvCxnSpPr>
        <p:spPr>
          <a:xfrm>
            <a:off x="6290353" y="728548"/>
            <a:ext cx="924309" cy="401893"/>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37" name="Straight Connector 136"/>
          <p:cNvCxnSpPr>
            <a:stCxn id="67" idx="4"/>
            <a:endCxn id="79" idx="2"/>
          </p:cNvCxnSpPr>
          <p:nvPr/>
        </p:nvCxnSpPr>
        <p:spPr>
          <a:xfrm flipV="1">
            <a:off x="5909353" y="1338148"/>
            <a:ext cx="948647" cy="22860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40" name="Straight Connector 139"/>
          <p:cNvCxnSpPr>
            <a:stCxn id="67" idx="3"/>
            <a:endCxn id="75" idx="3"/>
          </p:cNvCxnSpPr>
          <p:nvPr/>
        </p:nvCxnSpPr>
        <p:spPr>
          <a:xfrm rot="5400000">
            <a:off x="4900326" y="1847595"/>
            <a:ext cx="807053" cy="635651"/>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44" name="Straight Connector 143"/>
          <p:cNvCxnSpPr>
            <a:stCxn id="73" idx="4"/>
            <a:endCxn id="49" idx="2"/>
          </p:cNvCxnSpPr>
          <p:nvPr/>
        </p:nvCxnSpPr>
        <p:spPr>
          <a:xfrm flipV="1">
            <a:off x="5204717" y="2581508"/>
            <a:ext cx="1150706" cy="195146"/>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66" name="Straight Connector 165"/>
          <p:cNvCxnSpPr>
            <a:stCxn id="69" idx="2"/>
            <a:endCxn id="91" idx="3"/>
          </p:cNvCxnSpPr>
          <p:nvPr/>
        </p:nvCxnSpPr>
        <p:spPr>
          <a:xfrm flipV="1">
            <a:off x="5765669" y="923694"/>
            <a:ext cx="237008" cy="450474"/>
          </a:xfrm>
          <a:prstGeom prst="line">
            <a:avLst/>
          </a:prstGeom>
          <a:ln/>
        </p:spPr>
        <p:style>
          <a:lnRef idx="3">
            <a:schemeClr val="accent1"/>
          </a:lnRef>
          <a:fillRef idx="0">
            <a:schemeClr val="accent1"/>
          </a:fillRef>
          <a:effectRef idx="2">
            <a:schemeClr val="accent1"/>
          </a:effectRef>
          <a:fontRef idx="minor">
            <a:schemeClr val="tx1"/>
          </a:fontRef>
        </p:style>
      </p:cxnSp>
      <p:grpSp>
        <p:nvGrpSpPr>
          <p:cNvPr id="12" name="Group 437"/>
          <p:cNvGrpSpPr/>
          <p:nvPr/>
        </p:nvGrpSpPr>
        <p:grpSpPr>
          <a:xfrm>
            <a:off x="1676400" y="3810000"/>
            <a:ext cx="6400800" cy="2667000"/>
            <a:chOff x="1676400" y="3810000"/>
            <a:chExt cx="6400800" cy="2667000"/>
          </a:xfrm>
        </p:grpSpPr>
        <p:cxnSp>
          <p:nvCxnSpPr>
            <p:cNvPr id="319" name="Straight Connector 318"/>
            <p:cNvCxnSpPr>
              <a:stCxn id="263" idx="2"/>
              <a:endCxn id="251" idx="4"/>
            </p:cNvCxnSpPr>
            <p:nvPr/>
          </p:nvCxnSpPr>
          <p:spPr>
            <a:xfrm rot="10800000">
              <a:off x="2309680" y="4026760"/>
              <a:ext cx="1347921" cy="152400"/>
            </a:xfrm>
            <a:prstGeom prst="line">
              <a:avLst/>
            </a:prstGeom>
            <a:ln w="28575">
              <a:solidFill>
                <a:srgbClr val="92D050"/>
              </a:solidFill>
              <a:prstDash val="solid"/>
            </a:ln>
          </p:spPr>
          <p:style>
            <a:lnRef idx="3">
              <a:schemeClr val="accent1"/>
            </a:lnRef>
            <a:fillRef idx="0">
              <a:schemeClr val="accent1"/>
            </a:fillRef>
            <a:effectRef idx="2">
              <a:schemeClr val="accent1"/>
            </a:effectRef>
            <a:fontRef idx="minor">
              <a:schemeClr val="tx1"/>
            </a:fontRef>
          </p:style>
        </p:cxnSp>
        <p:cxnSp>
          <p:nvCxnSpPr>
            <p:cNvPr id="347" name="Straight Connector 346"/>
            <p:cNvCxnSpPr>
              <a:stCxn id="272" idx="1"/>
              <a:endCxn id="260" idx="4"/>
            </p:cNvCxnSpPr>
            <p:nvPr/>
          </p:nvCxnSpPr>
          <p:spPr>
            <a:xfrm rot="16200000" flipV="1">
              <a:off x="3662230" y="5722210"/>
              <a:ext cx="445361" cy="102461"/>
            </a:xfrm>
            <a:prstGeom prst="line">
              <a:avLst/>
            </a:prstGeom>
            <a:ln w="28575">
              <a:solidFill>
                <a:srgbClr val="92D050"/>
              </a:solidFill>
              <a:prstDash val="solid"/>
            </a:ln>
          </p:spPr>
          <p:style>
            <a:lnRef idx="3">
              <a:schemeClr val="accent1"/>
            </a:lnRef>
            <a:fillRef idx="0">
              <a:schemeClr val="accent1"/>
            </a:fillRef>
            <a:effectRef idx="2">
              <a:schemeClr val="accent1"/>
            </a:effectRef>
            <a:fontRef idx="minor">
              <a:schemeClr val="tx1"/>
            </a:fontRef>
          </p:style>
        </p:cxnSp>
        <p:cxnSp>
          <p:nvCxnSpPr>
            <p:cNvPr id="356" name="Straight Connector 355"/>
            <p:cNvCxnSpPr>
              <a:stCxn id="284" idx="2"/>
              <a:endCxn id="275" idx="3"/>
            </p:cNvCxnSpPr>
            <p:nvPr/>
          </p:nvCxnSpPr>
          <p:spPr>
            <a:xfrm rot="10800000">
              <a:off x="5231540" y="5410200"/>
              <a:ext cx="635860" cy="521560"/>
            </a:xfrm>
            <a:prstGeom prst="line">
              <a:avLst/>
            </a:prstGeom>
            <a:ln w="28575">
              <a:solidFill>
                <a:srgbClr val="92D050"/>
              </a:solidFill>
              <a:prstDash val="solid"/>
            </a:ln>
          </p:spPr>
          <p:style>
            <a:lnRef idx="3">
              <a:schemeClr val="accent1"/>
            </a:lnRef>
            <a:fillRef idx="0">
              <a:schemeClr val="accent1"/>
            </a:fillRef>
            <a:effectRef idx="2">
              <a:schemeClr val="accent1"/>
            </a:effectRef>
            <a:fontRef idx="minor">
              <a:schemeClr val="tx1"/>
            </a:fontRef>
          </p:style>
        </p:cxnSp>
        <p:grpSp>
          <p:nvGrpSpPr>
            <p:cNvPr id="13" name="Group 249"/>
            <p:cNvGrpSpPr/>
            <p:nvPr/>
          </p:nvGrpSpPr>
          <p:grpSpPr>
            <a:xfrm>
              <a:off x="1905000" y="3810000"/>
              <a:ext cx="457200" cy="381000"/>
              <a:chOff x="4800600" y="2286000"/>
              <a:chExt cx="609600" cy="609600"/>
            </a:xfrm>
          </p:grpSpPr>
          <p:sp>
            <p:nvSpPr>
              <p:cNvPr id="251" name="Cube 250"/>
              <p:cNvSpPr/>
              <p:nvPr/>
            </p:nvSpPr>
            <p:spPr>
              <a:xfrm>
                <a:off x="4800600" y="2286000"/>
                <a:ext cx="609600" cy="609600"/>
              </a:xfrm>
              <a:prstGeom prst="cube">
                <a:avLst>
                  <a:gd name="adj" fmla="val 13785"/>
                </a:avLst>
              </a:prstGeom>
              <a:solidFill>
                <a:schemeClr val="accent3">
                  <a:lumMod val="75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252" name="Quad Arrow 251"/>
              <p:cNvSpPr/>
              <p:nvPr/>
            </p:nvSpPr>
            <p:spPr>
              <a:xfrm rot="2594847">
                <a:off x="4870821" y="2391587"/>
                <a:ext cx="401140" cy="436806"/>
              </a:xfrm>
              <a:prstGeom prst="quadArrow">
                <a:avLst>
                  <a:gd name="adj1" fmla="val 11257"/>
                  <a:gd name="adj2" fmla="val 11960"/>
                  <a:gd name="adj3" fmla="val 2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4" name="Group 252"/>
            <p:cNvGrpSpPr/>
            <p:nvPr/>
          </p:nvGrpSpPr>
          <p:grpSpPr>
            <a:xfrm>
              <a:off x="1676400" y="5029200"/>
              <a:ext cx="457200" cy="381000"/>
              <a:chOff x="4495800" y="2286000"/>
              <a:chExt cx="609600" cy="609600"/>
            </a:xfrm>
          </p:grpSpPr>
          <p:sp>
            <p:nvSpPr>
              <p:cNvPr id="254" name="Cube 253"/>
              <p:cNvSpPr/>
              <p:nvPr/>
            </p:nvSpPr>
            <p:spPr>
              <a:xfrm>
                <a:off x="4495800" y="2286000"/>
                <a:ext cx="609600" cy="609600"/>
              </a:xfrm>
              <a:prstGeom prst="cube">
                <a:avLst>
                  <a:gd name="adj" fmla="val 13785"/>
                </a:avLst>
              </a:prstGeom>
              <a:solidFill>
                <a:schemeClr val="accent3">
                  <a:lumMod val="75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255" name="Quad Arrow 254"/>
              <p:cNvSpPr/>
              <p:nvPr/>
            </p:nvSpPr>
            <p:spPr>
              <a:xfrm rot="2594847">
                <a:off x="4532435" y="2427538"/>
                <a:ext cx="401140" cy="436806"/>
              </a:xfrm>
              <a:prstGeom prst="quadArrow">
                <a:avLst>
                  <a:gd name="adj1" fmla="val 11257"/>
                  <a:gd name="adj2" fmla="val 11960"/>
                  <a:gd name="adj3" fmla="val 2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0" name="Group 255"/>
            <p:cNvGrpSpPr/>
            <p:nvPr/>
          </p:nvGrpSpPr>
          <p:grpSpPr>
            <a:xfrm>
              <a:off x="7391400" y="6096000"/>
              <a:ext cx="457200" cy="381000"/>
              <a:chOff x="4495800" y="2286000"/>
              <a:chExt cx="609600" cy="609600"/>
            </a:xfrm>
          </p:grpSpPr>
          <p:sp>
            <p:nvSpPr>
              <p:cNvPr id="257" name="Cube 256"/>
              <p:cNvSpPr/>
              <p:nvPr/>
            </p:nvSpPr>
            <p:spPr>
              <a:xfrm>
                <a:off x="4495800" y="2286000"/>
                <a:ext cx="609600" cy="609600"/>
              </a:xfrm>
              <a:prstGeom prst="cube">
                <a:avLst>
                  <a:gd name="adj" fmla="val 13785"/>
                </a:avLst>
              </a:prstGeom>
              <a:solidFill>
                <a:schemeClr val="accent3">
                  <a:lumMod val="75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258" name="Quad Arrow 257"/>
              <p:cNvSpPr/>
              <p:nvPr/>
            </p:nvSpPr>
            <p:spPr>
              <a:xfrm rot="2594847">
                <a:off x="4532435" y="2427538"/>
                <a:ext cx="401140" cy="436806"/>
              </a:xfrm>
              <a:prstGeom prst="quadArrow">
                <a:avLst>
                  <a:gd name="adj1" fmla="val 11257"/>
                  <a:gd name="adj2" fmla="val 11960"/>
                  <a:gd name="adj3" fmla="val 2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1" name="Group 258"/>
            <p:cNvGrpSpPr/>
            <p:nvPr/>
          </p:nvGrpSpPr>
          <p:grpSpPr>
            <a:xfrm>
              <a:off x="3429000" y="5334000"/>
              <a:ext cx="457200" cy="381000"/>
              <a:chOff x="4495800" y="2286000"/>
              <a:chExt cx="609600" cy="609600"/>
            </a:xfrm>
          </p:grpSpPr>
          <p:sp>
            <p:nvSpPr>
              <p:cNvPr id="260" name="Cube 259"/>
              <p:cNvSpPr/>
              <p:nvPr/>
            </p:nvSpPr>
            <p:spPr>
              <a:xfrm>
                <a:off x="4495800" y="2286000"/>
                <a:ext cx="609600" cy="609600"/>
              </a:xfrm>
              <a:prstGeom prst="cube">
                <a:avLst>
                  <a:gd name="adj" fmla="val 13785"/>
                </a:avLst>
              </a:prstGeom>
              <a:solidFill>
                <a:schemeClr val="accent3">
                  <a:lumMod val="75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261" name="Quad Arrow 260"/>
              <p:cNvSpPr/>
              <p:nvPr/>
            </p:nvSpPr>
            <p:spPr>
              <a:xfrm rot="2594847">
                <a:off x="4532435" y="2427538"/>
                <a:ext cx="401140" cy="436806"/>
              </a:xfrm>
              <a:prstGeom prst="quadArrow">
                <a:avLst>
                  <a:gd name="adj1" fmla="val 11257"/>
                  <a:gd name="adj2" fmla="val 11960"/>
                  <a:gd name="adj3" fmla="val 2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2" name="Group 261"/>
            <p:cNvGrpSpPr/>
            <p:nvPr/>
          </p:nvGrpSpPr>
          <p:grpSpPr>
            <a:xfrm>
              <a:off x="3657600" y="3962400"/>
              <a:ext cx="457200" cy="381000"/>
              <a:chOff x="5715000" y="1798320"/>
              <a:chExt cx="609600" cy="609600"/>
            </a:xfrm>
          </p:grpSpPr>
          <p:sp>
            <p:nvSpPr>
              <p:cNvPr id="263" name="Cube 262"/>
              <p:cNvSpPr/>
              <p:nvPr/>
            </p:nvSpPr>
            <p:spPr>
              <a:xfrm>
                <a:off x="5715000" y="1798320"/>
                <a:ext cx="609600" cy="609600"/>
              </a:xfrm>
              <a:prstGeom prst="cube">
                <a:avLst>
                  <a:gd name="adj" fmla="val 13785"/>
                </a:avLst>
              </a:prstGeom>
              <a:solidFill>
                <a:schemeClr val="accent3">
                  <a:lumMod val="75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264" name="Quad Arrow 263"/>
              <p:cNvSpPr/>
              <p:nvPr/>
            </p:nvSpPr>
            <p:spPr>
              <a:xfrm rot="2594847">
                <a:off x="5785225" y="1903904"/>
                <a:ext cx="401140" cy="436806"/>
              </a:xfrm>
              <a:prstGeom prst="quadArrow">
                <a:avLst>
                  <a:gd name="adj1" fmla="val 11257"/>
                  <a:gd name="adj2" fmla="val 11960"/>
                  <a:gd name="adj3" fmla="val 2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3" name="Group 267"/>
            <p:cNvGrpSpPr/>
            <p:nvPr/>
          </p:nvGrpSpPr>
          <p:grpSpPr>
            <a:xfrm>
              <a:off x="2362200" y="5791200"/>
              <a:ext cx="457200" cy="381000"/>
              <a:chOff x="4495800" y="2286000"/>
              <a:chExt cx="609600" cy="609600"/>
            </a:xfrm>
          </p:grpSpPr>
          <p:sp>
            <p:nvSpPr>
              <p:cNvPr id="269" name="Cube 268"/>
              <p:cNvSpPr/>
              <p:nvPr/>
            </p:nvSpPr>
            <p:spPr>
              <a:xfrm>
                <a:off x="4495800" y="2286000"/>
                <a:ext cx="609600" cy="609600"/>
              </a:xfrm>
              <a:prstGeom prst="cube">
                <a:avLst>
                  <a:gd name="adj" fmla="val 13785"/>
                </a:avLst>
              </a:prstGeom>
              <a:solidFill>
                <a:schemeClr val="accent3">
                  <a:lumMod val="75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270" name="Quad Arrow 269"/>
              <p:cNvSpPr/>
              <p:nvPr/>
            </p:nvSpPr>
            <p:spPr>
              <a:xfrm rot="2594847">
                <a:off x="4532435" y="2427538"/>
                <a:ext cx="401140" cy="436806"/>
              </a:xfrm>
              <a:prstGeom prst="quadArrow">
                <a:avLst>
                  <a:gd name="adj1" fmla="val 11257"/>
                  <a:gd name="adj2" fmla="val 11960"/>
                  <a:gd name="adj3" fmla="val 2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4" name="Group 270"/>
            <p:cNvGrpSpPr/>
            <p:nvPr/>
          </p:nvGrpSpPr>
          <p:grpSpPr>
            <a:xfrm>
              <a:off x="3733801" y="5943600"/>
              <a:ext cx="457200" cy="381000"/>
              <a:chOff x="3581400" y="2286000"/>
              <a:chExt cx="609600" cy="609600"/>
            </a:xfrm>
          </p:grpSpPr>
          <p:sp>
            <p:nvSpPr>
              <p:cNvPr id="272" name="Cube 271"/>
              <p:cNvSpPr/>
              <p:nvPr/>
            </p:nvSpPr>
            <p:spPr>
              <a:xfrm>
                <a:off x="3581400" y="2286000"/>
                <a:ext cx="609600" cy="609600"/>
              </a:xfrm>
              <a:prstGeom prst="cube">
                <a:avLst>
                  <a:gd name="adj" fmla="val 13785"/>
                </a:avLst>
              </a:prstGeom>
              <a:solidFill>
                <a:schemeClr val="accent3">
                  <a:lumMod val="75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273" name="Quad Arrow 272"/>
              <p:cNvSpPr/>
              <p:nvPr/>
            </p:nvSpPr>
            <p:spPr>
              <a:xfrm rot="2594847">
                <a:off x="3651624" y="2391587"/>
                <a:ext cx="401140" cy="436806"/>
              </a:xfrm>
              <a:prstGeom prst="quadArrow">
                <a:avLst>
                  <a:gd name="adj1" fmla="val 11257"/>
                  <a:gd name="adj2" fmla="val 11960"/>
                  <a:gd name="adj3" fmla="val 2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5" name="Group 273"/>
            <p:cNvGrpSpPr/>
            <p:nvPr/>
          </p:nvGrpSpPr>
          <p:grpSpPr>
            <a:xfrm>
              <a:off x="5029200" y="5029200"/>
              <a:ext cx="457200" cy="381000"/>
              <a:chOff x="4495800" y="2286000"/>
              <a:chExt cx="609600" cy="609600"/>
            </a:xfrm>
          </p:grpSpPr>
          <p:sp>
            <p:nvSpPr>
              <p:cNvPr id="275" name="Cube 274"/>
              <p:cNvSpPr/>
              <p:nvPr/>
            </p:nvSpPr>
            <p:spPr>
              <a:xfrm>
                <a:off x="4495800" y="2286000"/>
                <a:ext cx="609600" cy="609600"/>
              </a:xfrm>
              <a:prstGeom prst="cube">
                <a:avLst>
                  <a:gd name="adj" fmla="val 13785"/>
                </a:avLst>
              </a:prstGeom>
              <a:solidFill>
                <a:schemeClr val="accent3">
                  <a:lumMod val="75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276" name="Quad Arrow 275"/>
              <p:cNvSpPr/>
              <p:nvPr/>
            </p:nvSpPr>
            <p:spPr>
              <a:xfrm rot="2594847">
                <a:off x="4532435" y="2427538"/>
                <a:ext cx="401140" cy="436806"/>
              </a:xfrm>
              <a:prstGeom prst="quadArrow">
                <a:avLst>
                  <a:gd name="adj1" fmla="val 11257"/>
                  <a:gd name="adj2" fmla="val 11960"/>
                  <a:gd name="adj3" fmla="val 2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6" name="Group 276"/>
            <p:cNvGrpSpPr/>
            <p:nvPr/>
          </p:nvGrpSpPr>
          <p:grpSpPr>
            <a:xfrm>
              <a:off x="4648200" y="4038600"/>
              <a:ext cx="457200" cy="381000"/>
              <a:chOff x="4292600" y="2286000"/>
              <a:chExt cx="609600" cy="609600"/>
            </a:xfrm>
          </p:grpSpPr>
          <p:sp>
            <p:nvSpPr>
              <p:cNvPr id="278" name="Cube 277"/>
              <p:cNvSpPr/>
              <p:nvPr/>
            </p:nvSpPr>
            <p:spPr>
              <a:xfrm>
                <a:off x="4292600" y="2286000"/>
                <a:ext cx="609600" cy="609600"/>
              </a:xfrm>
              <a:prstGeom prst="cube">
                <a:avLst>
                  <a:gd name="adj" fmla="val 13785"/>
                </a:avLst>
              </a:prstGeom>
              <a:solidFill>
                <a:schemeClr val="accent3">
                  <a:lumMod val="75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279" name="Quad Arrow 278"/>
              <p:cNvSpPr/>
              <p:nvPr/>
            </p:nvSpPr>
            <p:spPr>
              <a:xfrm rot="2594847">
                <a:off x="4362825" y="2427538"/>
                <a:ext cx="401140" cy="436806"/>
              </a:xfrm>
              <a:prstGeom prst="quadArrow">
                <a:avLst>
                  <a:gd name="adj1" fmla="val 11257"/>
                  <a:gd name="adj2" fmla="val 11960"/>
                  <a:gd name="adj3" fmla="val 2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7" name="Group 279"/>
            <p:cNvGrpSpPr/>
            <p:nvPr/>
          </p:nvGrpSpPr>
          <p:grpSpPr>
            <a:xfrm>
              <a:off x="6400800" y="4114800"/>
              <a:ext cx="457200" cy="381000"/>
              <a:chOff x="4699000" y="2164080"/>
              <a:chExt cx="609600" cy="609600"/>
            </a:xfrm>
          </p:grpSpPr>
          <p:sp>
            <p:nvSpPr>
              <p:cNvPr id="281" name="Cube 280"/>
              <p:cNvSpPr/>
              <p:nvPr/>
            </p:nvSpPr>
            <p:spPr>
              <a:xfrm>
                <a:off x="4699000" y="2164080"/>
                <a:ext cx="609600" cy="609600"/>
              </a:xfrm>
              <a:prstGeom prst="cube">
                <a:avLst>
                  <a:gd name="adj" fmla="val 13785"/>
                </a:avLst>
              </a:prstGeom>
              <a:solidFill>
                <a:schemeClr val="accent3">
                  <a:lumMod val="75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282" name="Quad Arrow 281"/>
              <p:cNvSpPr/>
              <p:nvPr/>
            </p:nvSpPr>
            <p:spPr>
              <a:xfrm rot="2594847">
                <a:off x="4769223" y="2269667"/>
                <a:ext cx="401140" cy="436806"/>
              </a:xfrm>
              <a:prstGeom prst="quadArrow">
                <a:avLst>
                  <a:gd name="adj1" fmla="val 11257"/>
                  <a:gd name="adj2" fmla="val 11960"/>
                  <a:gd name="adj3" fmla="val 2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8" name="Group 282"/>
            <p:cNvGrpSpPr/>
            <p:nvPr/>
          </p:nvGrpSpPr>
          <p:grpSpPr>
            <a:xfrm>
              <a:off x="5867400" y="5715000"/>
              <a:ext cx="457200" cy="381000"/>
              <a:chOff x="4495800" y="2286000"/>
              <a:chExt cx="609600" cy="609600"/>
            </a:xfrm>
          </p:grpSpPr>
          <p:sp>
            <p:nvSpPr>
              <p:cNvPr id="284" name="Cube 283"/>
              <p:cNvSpPr/>
              <p:nvPr/>
            </p:nvSpPr>
            <p:spPr>
              <a:xfrm>
                <a:off x="4495800" y="2286000"/>
                <a:ext cx="609600" cy="609600"/>
              </a:xfrm>
              <a:prstGeom prst="cube">
                <a:avLst>
                  <a:gd name="adj" fmla="val 13785"/>
                </a:avLst>
              </a:prstGeom>
              <a:solidFill>
                <a:schemeClr val="accent3">
                  <a:lumMod val="75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285" name="Quad Arrow 284"/>
              <p:cNvSpPr/>
              <p:nvPr/>
            </p:nvSpPr>
            <p:spPr>
              <a:xfrm rot="2594847">
                <a:off x="4532435" y="2427538"/>
                <a:ext cx="401140" cy="436806"/>
              </a:xfrm>
              <a:prstGeom prst="quadArrow">
                <a:avLst>
                  <a:gd name="adj1" fmla="val 11257"/>
                  <a:gd name="adj2" fmla="val 11960"/>
                  <a:gd name="adj3" fmla="val 2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1" name="Group 285"/>
            <p:cNvGrpSpPr/>
            <p:nvPr/>
          </p:nvGrpSpPr>
          <p:grpSpPr>
            <a:xfrm>
              <a:off x="7620000" y="4191000"/>
              <a:ext cx="457200" cy="381000"/>
              <a:chOff x="4495800" y="2286000"/>
              <a:chExt cx="609600" cy="609600"/>
            </a:xfrm>
          </p:grpSpPr>
          <p:sp>
            <p:nvSpPr>
              <p:cNvPr id="287" name="Cube 286"/>
              <p:cNvSpPr/>
              <p:nvPr/>
            </p:nvSpPr>
            <p:spPr>
              <a:xfrm>
                <a:off x="4495800" y="2286000"/>
                <a:ext cx="609600" cy="609600"/>
              </a:xfrm>
              <a:prstGeom prst="cube">
                <a:avLst>
                  <a:gd name="adj" fmla="val 13785"/>
                </a:avLst>
              </a:prstGeom>
              <a:solidFill>
                <a:schemeClr val="accent3">
                  <a:lumMod val="75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288" name="Quad Arrow 287"/>
              <p:cNvSpPr/>
              <p:nvPr/>
            </p:nvSpPr>
            <p:spPr>
              <a:xfrm rot="2594847">
                <a:off x="4532435" y="2427538"/>
                <a:ext cx="401140" cy="436806"/>
              </a:xfrm>
              <a:prstGeom prst="quadArrow">
                <a:avLst>
                  <a:gd name="adj1" fmla="val 11257"/>
                  <a:gd name="adj2" fmla="val 11960"/>
                  <a:gd name="adj3" fmla="val 2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323" name="Straight Connector 322"/>
            <p:cNvCxnSpPr>
              <a:stCxn id="263" idx="3"/>
              <a:endCxn id="254" idx="4"/>
            </p:cNvCxnSpPr>
            <p:nvPr/>
          </p:nvCxnSpPr>
          <p:spPr>
            <a:xfrm rot="5400000">
              <a:off x="2519230" y="3905250"/>
              <a:ext cx="902560" cy="1778861"/>
            </a:xfrm>
            <a:prstGeom prst="line">
              <a:avLst/>
            </a:prstGeom>
            <a:ln w="28575">
              <a:solidFill>
                <a:srgbClr val="92D050"/>
              </a:solidFill>
              <a:prstDash val="solid"/>
            </a:ln>
          </p:spPr>
          <p:style>
            <a:lnRef idx="3">
              <a:schemeClr val="accent1"/>
            </a:lnRef>
            <a:fillRef idx="0">
              <a:schemeClr val="accent1"/>
            </a:fillRef>
            <a:effectRef idx="2">
              <a:schemeClr val="accent1"/>
            </a:effectRef>
            <a:fontRef idx="minor">
              <a:schemeClr val="tx1"/>
            </a:fontRef>
          </p:style>
        </p:cxnSp>
        <p:cxnSp>
          <p:nvCxnSpPr>
            <p:cNvPr id="328" name="Straight Connector 327"/>
            <p:cNvCxnSpPr>
              <a:stCxn id="254" idx="0"/>
              <a:endCxn id="251" idx="3"/>
            </p:cNvCxnSpPr>
            <p:nvPr/>
          </p:nvCxnSpPr>
          <p:spPr>
            <a:xfrm rot="5400000" flipH="1" flipV="1">
              <a:off x="1600200" y="4522060"/>
              <a:ext cx="838200" cy="176080"/>
            </a:xfrm>
            <a:prstGeom prst="line">
              <a:avLst/>
            </a:prstGeom>
            <a:ln w="28575">
              <a:solidFill>
                <a:srgbClr val="92D050"/>
              </a:solidFill>
              <a:prstDash val="solid"/>
            </a:ln>
          </p:spPr>
          <p:style>
            <a:lnRef idx="3">
              <a:schemeClr val="accent1"/>
            </a:lnRef>
            <a:fillRef idx="0">
              <a:schemeClr val="accent1"/>
            </a:fillRef>
            <a:effectRef idx="2">
              <a:schemeClr val="accent1"/>
            </a:effectRef>
            <a:fontRef idx="minor">
              <a:schemeClr val="tx1"/>
            </a:fontRef>
          </p:style>
        </p:cxnSp>
        <p:cxnSp>
          <p:nvCxnSpPr>
            <p:cNvPr id="334" name="Straight Connector 333"/>
            <p:cNvCxnSpPr>
              <a:stCxn id="275" idx="2"/>
            </p:cNvCxnSpPr>
            <p:nvPr/>
          </p:nvCxnSpPr>
          <p:spPr>
            <a:xfrm rot="10800000">
              <a:off x="4876800" y="4419600"/>
              <a:ext cx="152400" cy="826360"/>
            </a:xfrm>
            <a:prstGeom prst="line">
              <a:avLst/>
            </a:prstGeom>
            <a:ln w="28575">
              <a:solidFill>
                <a:srgbClr val="92D050"/>
              </a:solidFill>
              <a:prstDash val="solid"/>
            </a:ln>
          </p:spPr>
          <p:style>
            <a:lnRef idx="3">
              <a:schemeClr val="accent1"/>
            </a:lnRef>
            <a:fillRef idx="0">
              <a:schemeClr val="accent1"/>
            </a:fillRef>
            <a:effectRef idx="2">
              <a:schemeClr val="accent1"/>
            </a:effectRef>
            <a:fontRef idx="minor">
              <a:schemeClr val="tx1"/>
            </a:fontRef>
          </p:style>
        </p:cxnSp>
        <p:cxnSp>
          <p:nvCxnSpPr>
            <p:cNvPr id="344" name="Straight Connector 343"/>
            <p:cNvCxnSpPr>
              <a:stCxn id="269" idx="4"/>
              <a:endCxn id="272" idx="2"/>
            </p:cNvCxnSpPr>
            <p:nvPr/>
          </p:nvCxnSpPr>
          <p:spPr>
            <a:xfrm>
              <a:off x="2766879" y="6007960"/>
              <a:ext cx="966921" cy="152400"/>
            </a:xfrm>
            <a:prstGeom prst="line">
              <a:avLst/>
            </a:prstGeom>
            <a:ln w="28575">
              <a:solidFill>
                <a:srgbClr val="92D050"/>
              </a:solidFill>
              <a:prstDash val="solid"/>
            </a:ln>
          </p:spPr>
          <p:style>
            <a:lnRef idx="3">
              <a:schemeClr val="accent1"/>
            </a:lnRef>
            <a:fillRef idx="0">
              <a:schemeClr val="accent1"/>
            </a:fillRef>
            <a:effectRef idx="2">
              <a:schemeClr val="accent1"/>
            </a:effectRef>
            <a:fontRef idx="minor">
              <a:schemeClr val="tx1"/>
            </a:fontRef>
          </p:style>
        </p:cxnSp>
        <p:cxnSp>
          <p:nvCxnSpPr>
            <p:cNvPr id="350" name="Straight Connector 349"/>
            <p:cNvCxnSpPr>
              <a:stCxn id="260" idx="2"/>
              <a:endCxn id="269" idx="1"/>
            </p:cNvCxnSpPr>
            <p:nvPr/>
          </p:nvCxnSpPr>
          <p:spPr>
            <a:xfrm rot="10800000" flipV="1">
              <a:off x="2564540" y="5550759"/>
              <a:ext cx="864460" cy="292961"/>
            </a:xfrm>
            <a:prstGeom prst="line">
              <a:avLst/>
            </a:prstGeom>
            <a:ln w="28575">
              <a:solidFill>
                <a:srgbClr val="92D050"/>
              </a:solidFill>
              <a:prstDash val="solid"/>
            </a:ln>
          </p:spPr>
          <p:style>
            <a:lnRef idx="3">
              <a:schemeClr val="accent1"/>
            </a:lnRef>
            <a:fillRef idx="0">
              <a:schemeClr val="accent1"/>
            </a:fillRef>
            <a:effectRef idx="2">
              <a:schemeClr val="accent1"/>
            </a:effectRef>
            <a:fontRef idx="minor">
              <a:schemeClr val="tx1"/>
            </a:fontRef>
          </p:style>
        </p:cxnSp>
        <p:cxnSp>
          <p:nvCxnSpPr>
            <p:cNvPr id="353" name="Straight Connector 352"/>
            <p:cNvCxnSpPr>
              <a:stCxn id="278" idx="4"/>
              <a:endCxn id="281" idx="2"/>
            </p:cNvCxnSpPr>
            <p:nvPr/>
          </p:nvCxnSpPr>
          <p:spPr>
            <a:xfrm>
              <a:off x="5052879" y="4255360"/>
              <a:ext cx="1347921" cy="76200"/>
            </a:xfrm>
            <a:prstGeom prst="line">
              <a:avLst/>
            </a:prstGeom>
            <a:ln w="28575">
              <a:solidFill>
                <a:srgbClr val="92D050"/>
              </a:solidFill>
              <a:prstDash val="solid"/>
            </a:ln>
          </p:spPr>
          <p:style>
            <a:lnRef idx="3">
              <a:schemeClr val="accent1"/>
            </a:lnRef>
            <a:fillRef idx="0">
              <a:schemeClr val="accent1"/>
            </a:fillRef>
            <a:effectRef idx="2">
              <a:schemeClr val="accent1"/>
            </a:effectRef>
            <a:fontRef idx="minor">
              <a:schemeClr val="tx1"/>
            </a:fontRef>
          </p:style>
        </p:cxnSp>
        <p:cxnSp>
          <p:nvCxnSpPr>
            <p:cNvPr id="359" name="Straight Connector 358"/>
            <p:cNvCxnSpPr>
              <a:stCxn id="257" idx="2"/>
              <a:endCxn id="284" idx="4"/>
            </p:cNvCxnSpPr>
            <p:nvPr/>
          </p:nvCxnSpPr>
          <p:spPr>
            <a:xfrm rot="10800000">
              <a:off x="6272080" y="5931760"/>
              <a:ext cx="1119321" cy="381000"/>
            </a:xfrm>
            <a:prstGeom prst="line">
              <a:avLst/>
            </a:prstGeom>
            <a:ln w="28575">
              <a:solidFill>
                <a:srgbClr val="92D050"/>
              </a:solidFill>
              <a:prstDash val="solid"/>
            </a:ln>
          </p:spPr>
          <p:style>
            <a:lnRef idx="3">
              <a:schemeClr val="accent1"/>
            </a:lnRef>
            <a:fillRef idx="0">
              <a:schemeClr val="accent1"/>
            </a:fillRef>
            <a:effectRef idx="2">
              <a:schemeClr val="accent1"/>
            </a:effectRef>
            <a:fontRef idx="minor">
              <a:schemeClr val="tx1"/>
            </a:fontRef>
          </p:style>
        </p:cxnSp>
        <p:cxnSp>
          <p:nvCxnSpPr>
            <p:cNvPr id="362" name="Straight Connector 361"/>
            <p:cNvCxnSpPr>
              <a:stCxn id="287" idx="3"/>
              <a:endCxn id="257" idx="1"/>
            </p:cNvCxnSpPr>
            <p:nvPr/>
          </p:nvCxnSpPr>
          <p:spPr>
            <a:xfrm rot="5400000">
              <a:off x="6919780" y="5245960"/>
              <a:ext cx="1576521" cy="228600"/>
            </a:xfrm>
            <a:prstGeom prst="line">
              <a:avLst/>
            </a:prstGeom>
            <a:ln w="28575">
              <a:solidFill>
                <a:srgbClr val="92D050"/>
              </a:solidFill>
              <a:prstDash val="solid"/>
            </a:ln>
          </p:spPr>
          <p:style>
            <a:lnRef idx="3">
              <a:schemeClr val="accent1"/>
            </a:lnRef>
            <a:fillRef idx="0">
              <a:schemeClr val="accent1"/>
            </a:fillRef>
            <a:effectRef idx="2">
              <a:schemeClr val="accent1"/>
            </a:effectRef>
            <a:fontRef idx="minor">
              <a:schemeClr val="tx1"/>
            </a:fontRef>
          </p:style>
        </p:cxnSp>
        <p:cxnSp>
          <p:nvCxnSpPr>
            <p:cNvPr id="363" name="Straight Connector 362"/>
            <p:cNvCxnSpPr>
              <a:stCxn id="287" idx="2"/>
              <a:endCxn id="281" idx="4"/>
            </p:cNvCxnSpPr>
            <p:nvPr/>
          </p:nvCxnSpPr>
          <p:spPr>
            <a:xfrm rot="10800000">
              <a:off x="6805480" y="4331560"/>
              <a:ext cx="814521" cy="76200"/>
            </a:xfrm>
            <a:prstGeom prst="line">
              <a:avLst/>
            </a:prstGeom>
            <a:ln w="28575">
              <a:solidFill>
                <a:srgbClr val="92D050"/>
              </a:solidFill>
              <a:prstDash val="solid"/>
            </a:ln>
          </p:spPr>
          <p:style>
            <a:lnRef idx="3">
              <a:schemeClr val="accent1"/>
            </a:lnRef>
            <a:fillRef idx="0">
              <a:schemeClr val="accent1"/>
            </a:fillRef>
            <a:effectRef idx="2">
              <a:schemeClr val="accent1"/>
            </a:effectRef>
            <a:fontRef idx="minor">
              <a:schemeClr val="tx1"/>
            </a:fontRef>
          </p:style>
        </p:cxnSp>
        <p:cxnSp>
          <p:nvCxnSpPr>
            <p:cNvPr id="370" name="Straight Connector 369"/>
            <p:cNvCxnSpPr>
              <a:stCxn id="287" idx="3"/>
              <a:endCxn id="299" idx="7"/>
            </p:cNvCxnSpPr>
            <p:nvPr/>
          </p:nvCxnSpPr>
          <p:spPr>
            <a:xfrm rot="5400000">
              <a:off x="7386426" y="4543520"/>
              <a:ext cx="407434" cy="464394"/>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73" name="Straight Connector 372"/>
            <p:cNvCxnSpPr>
              <a:stCxn id="257" idx="1"/>
              <a:endCxn id="317" idx="6"/>
            </p:cNvCxnSpPr>
            <p:nvPr/>
          </p:nvCxnSpPr>
          <p:spPr>
            <a:xfrm rot="16200000" flipV="1">
              <a:off x="7301218" y="5855999"/>
              <a:ext cx="285716" cy="299328"/>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76" name="Straight Connector 375"/>
            <p:cNvCxnSpPr>
              <a:stCxn id="284" idx="0"/>
              <a:endCxn id="296" idx="5"/>
            </p:cNvCxnSpPr>
            <p:nvPr/>
          </p:nvCxnSpPr>
          <p:spPr>
            <a:xfrm rot="5400000" flipH="1" flipV="1">
              <a:off x="6054735" y="5595059"/>
              <a:ext cx="187467" cy="52416"/>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79" name="Straight Connector 378"/>
            <p:cNvCxnSpPr>
              <a:stCxn id="314" idx="3"/>
              <a:endCxn id="278" idx="4"/>
            </p:cNvCxnSpPr>
            <p:nvPr/>
          </p:nvCxnSpPr>
          <p:spPr>
            <a:xfrm rot="10800000">
              <a:off x="5052880" y="4255360"/>
              <a:ext cx="353825" cy="403766"/>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94" name="Straight Connector 393"/>
            <p:cNvCxnSpPr>
              <a:stCxn id="290" idx="4"/>
              <a:endCxn id="260" idx="4"/>
            </p:cNvCxnSpPr>
            <p:nvPr/>
          </p:nvCxnSpPr>
          <p:spPr>
            <a:xfrm rot="10800000" flipV="1">
              <a:off x="3833680" y="5318436"/>
              <a:ext cx="577835" cy="232324"/>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400" name="Straight Connector 399"/>
            <p:cNvCxnSpPr>
              <a:stCxn id="308" idx="3"/>
              <a:endCxn id="254" idx="4"/>
            </p:cNvCxnSpPr>
            <p:nvPr/>
          </p:nvCxnSpPr>
          <p:spPr>
            <a:xfrm rot="10800000">
              <a:off x="2081079" y="5245961"/>
              <a:ext cx="430024" cy="98965"/>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403" name="Straight Connector 402"/>
            <p:cNvCxnSpPr>
              <a:stCxn id="308" idx="5"/>
              <a:endCxn id="269" idx="1"/>
            </p:cNvCxnSpPr>
            <p:nvPr/>
          </p:nvCxnSpPr>
          <p:spPr>
            <a:xfrm rot="10800000" flipV="1">
              <a:off x="2564540" y="5527533"/>
              <a:ext cx="104936" cy="316188"/>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406" name="Straight Connector 405"/>
            <p:cNvCxnSpPr>
              <a:stCxn id="305" idx="3"/>
              <a:endCxn id="263" idx="3"/>
            </p:cNvCxnSpPr>
            <p:nvPr/>
          </p:nvCxnSpPr>
          <p:spPr>
            <a:xfrm rot="10800000" flipH="1">
              <a:off x="3349304" y="4343401"/>
              <a:ext cx="510636" cy="544325"/>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736" name="Group 44"/>
            <p:cNvGrpSpPr>
              <a:grpSpLocks/>
            </p:cNvGrpSpPr>
            <p:nvPr/>
          </p:nvGrpSpPr>
          <p:grpSpPr bwMode="auto">
            <a:xfrm rot="20060217">
              <a:off x="2736358" y="5059238"/>
              <a:ext cx="699484" cy="127727"/>
              <a:chOff x="3066" y="1214"/>
              <a:chExt cx="1104" cy="104"/>
            </a:xfrm>
          </p:grpSpPr>
          <p:sp>
            <p:nvSpPr>
              <p:cNvPr id="411" name="Line 45"/>
              <p:cNvSpPr>
                <a:spLocks noChangeShapeType="1"/>
              </p:cNvSpPr>
              <p:nvPr/>
            </p:nvSpPr>
            <p:spPr bwMode="auto">
              <a:xfrm>
                <a:off x="3066" y="1214"/>
                <a:ext cx="1104" cy="8"/>
              </a:xfrm>
              <a:prstGeom prst="line">
                <a:avLst/>
              </a:prstGeom>
              <a:noFill/>
              <a:ln w="76200">
                <a:solidFill>
                  <a:srgbClr val="FF0000"/>
                </a:solidFill>
                <a:round/>
                <a:headEnd/>
                <a:tailEnd/>
              </a:ln>
              <a:effectLst/>
            </p:spPr>
            <p:txBody>
              <a:bodyPr/>
              <a:lstStyle/>
              <a:p>
                <a:endParaRPr lang="en-US">
                  <a:solidFill>
                    <a:prstClr val="white"/>
                  </a:solidFill>
                </a:endParaRPr>
              </a:p>
            </p:txBody>
          </p:sp>
          <p:sp>
            <p:nvSpPr>
              <p:cNvPr id="412" name="Line 46"/>
              <p:cNvSpPr>
                <a:spLocks noChangeShapeType="1"/>
              </p:cNvSpPr>
              <p:nvPr/>
            </p:nvSpPr>
            <p:spPr bwMode="auto">
              <a:xfrm>
                <a:off x="3066" y="1262"/>
                <a:ext cx="1104" cy="8"/>
              </a:xfrm>
              <a:prstGeom prst="line">
                <a:avLst/>
              </a:prstGeom>
              <a:noFill/>
              <a:ln w="76200">
                <a:solidFill>
                  <a:srgbClr val="FFCC00"/>
                </a:solidFill>
                <a:round/>
                <a:headEnd/>
                <a:tailEnd/>
              </a:ln>
              <a:effectLst/>
            </p:spPr>
            <p:txBody>
              <a:bodyPr/>
              <a:lstStyle/>
              <a:p>
                <a:endParaRPr lang="en-US">
                  <a:solidFill>
                    <a:prstClr val="white"/>
                  </a:solidFill>
                </a:endParaRPr>
              </a:p>
            </p:txBody>
          </p:sp>
          <p:sp>
            <p:nvSpPr>
              <p:cNvPr id="413" name="Line 47"/>
              <p:cNvSpPr>
                <a:spLocks noChangeShapeType="1"/>
              </p:cNvSpPr>
              <p:nvPr/>
            </p:nvSpPr>
            <p:spPr bwMode="auto">
              <a:xfrm>
                <a:off x="3066" y="1310"/>
                <a:ext cx="1104" cy="8"/>
              </a:xfrm>
              <a:prstGeom prst="line">
                <a:avLst/>
              </a:prstGeom>
              <a:noFill/>
              <a:ln w="76200">
                <a:solidFill>
                  <a:srgbClr val="027EBA"/>
                </a:solidFill>
                <a:round/>
                <a:headEnd/>
                <a:tailEnd/>
              </a:ln>
              <a:effectLst/>
            </p:spPr>
            <p:txBody>
              <a:bodyPr/>
              <a:lstStyle/>
              <a:p>
                <a:endParaRPr lang="en-US">
                  <a:solidFill>
                    <a:prstClr val="white"/>
                  </a:solidFill>
                </a:endParaRPr>
              </a:p>
            </p:txBody>
          </p:sp>
        </p:grpSp>
        <p:grpSp>
          <p:nvGrpSpPr>
            <p:cNvPr id="737" name="Group 55"/>
            <p:cNvGrpSpPr>
              <a:grpSpLocks/>
            </p:cNvGrpSpPr>
            <p:nvPr/>
          </p:nvGrpSpPr>
          <p:grpSpPr bwMode="auto">
            <a:xfrm rot="2943919">
              <a:off x="2515702" y="5172343"/>
              <a:ext cx="341843" cy="360673"/>
              <a:chOff x="1008" y="1872"/>
              <a:chExt cx="480" cy="480"/>
            </a:xfrm>
          </p:grpSpPr>
          <p:sp>
            <p:nvSpPr>
              <p:cNvPr id="308" name="Oval 56"/>
              <p:cNvSpPr>
                <a:spLocks noChangeArrowheads="1"/>
              </p:cNvSpPr>
              <p:nvPr/>
            </p:nvSpPr>
            <p:spPr bwMode="auto">
              <a:xfrm>
                <a:off x="1008" y="1872"/>
                <a:ext cx="480" cy="480"/>
              </a:xfrm>
              <a:prstGeom prst="ellipse">
                <a:avLst/>
              </a:prstGeom>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sp>
            <p:nvSpPr>
              <p:cNvPr id="309" name="AutoShape 57"/>
              <p:cNvSpPr>
                <a:spLocks noChangeArrowheads="1"/>
              </p:cNvSpPr>
              <p:nvPr/>
            </p:nvSpPr>
            <p:spPr bwMode="auto">
              <a:xfrm>
                <a:off x="1056" y="1920"/>
                <a:ext cx="384" cy="384"/>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tx1"/>
              </a:solidFill>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grpSp>
        <p:grpSp>
          <p:nvGrpSpPr>
            <p:cNvPr id="738" name="Group 55"/>
            <p:cNvGrpSpPr>
              <a:grpSpLocks/>
            </p:cNvGrpSpPr>
            <p:nvPr/>
          </p:nvGrpSpPr>
          <p:grpSpPr bwMode="auto">
            <a:xfrm rot="2943919">
              <a:off x="3353903" y="4715143"/>
              <a:ext cx="341843" cy="360673"/>
              <a:chOff x="1008" y="1872"/>
              <a:chExt cx="480" cy="480"/>
            </a:xfrm>
          </p:grpSpPr>
          <p:sp>
            <p:nvSpPr>
              <p:cNvPr id="305" name="Oval 56"/>
              <p:cNvSpPr>
                <a:spLocks noChangeArrowheads="1"/>
              </p:cNvSpPr>
              <p:nvPr/>
            </p:nvSpPr>
            <p:spPr bwMode="auto">
              <a:xfrm>
                <a:off x="1008" y="1872"/>
                <a:ext cx="480" cy="480"/>
              </a:xfrm>
              <a:prstGeom prst="ellipse">
                <a:avLst/>
              </a:prstGeom>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sp>
            <p:nvSpPr>
              <p:cNvPr id="306" name="AutoShape 57"/>
              <p:cNvSpPr>
                <a:spLocks noChangeArrowheads="1"/>
              </p:cNvSpPr>
              <p:nvPr/>
            </p:nvSpPr>
            <p:spPr bwMode="auto">
              <a:xfrm>
                <a:off x="1056" y="1920"/>
                <a:ext cx="384" cy="384"/>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tx1"/>
              </a:solidFill>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grpSp>
        <p:grpSp>
          <p:nvGrpSpPr>
            <p:cNvPr id="739" name="Group 44"/>
            <p:cNvGrpSpPr>
              <a:grpSpLocks/>
            </p:cNvGrpSpPr>
            <p:nvPr/>
          </p:nvGrpSpPr>
          <p:grpSpPr bwMode="auto">
            <a:xfrm rot="1036931">
              <a:off x="3660679" y="4978487"/>
              <a:ext cx="832039" cy="147185"/>
              <a:chOff x="3066" y="1214"/>
              <a:chExt cx="1104" cy="104"/>
            </a:xfrm>
          </p:grpSpPr>
          <p:sp>
            <p:nvSpPr>
              <p:cNvPr id="415" name="Line 45"/>
              <p:cNvSpPr>
                <a:spLocks noChangeShapeType="1"/>
              </p:cNvSpPr>
              <p:nvPr/>
            </p:nvSpPr>
            <p:spPr bwMode="auto">
              <a:xfrm>
                <a:off x="3066" y="1214"/>
                <a:ext cx="1104" cy="8"/>
              </a:xfrm>
              <a:prstGeom prst="line">
                <a:avLst/>
              </a:prstGeom>
              <a:noFill/>
              <a:ln w="76200">
                <a:solidFill>
                  <a:srgbClr val="FF0000"/>
                </a:solidFill>
                <a:round/>
                <a:headEnd/>
                <a:tailEnd/>
              </a:ln>
              <a:effectLst/>
            </p:spPr>
            <p:txBody>
              <a:bodyPr/>
              <a:lstStyle/>
              <a:p>
                <a:endParaRPr lang="en-US">
                  <a:solidFill>
                    <a:prstClr val="white"/>
                  </a:solidFill>
                </a:endParaRPr>
              </a:p>
            </p:txBody>
          </p:sp>
          <p:sp>
            <p:nvSpPr>
              <p:cNvPr id="416" name="Line 46"/>
              <p:cNvSpPr>
                <a:spLocks noChangeShapeType="1"/>
              </p:cNvSpPr>
              <p:nvPr/>
            </p:nvSpPr>
            <p:spPr bwMode="auto">
              <a:xfrm>
                <a:off x="3066" y="1262"/>
                <a:ext cx="1104" cy="8"/>
              </a:xfrm>
              <a:prstGeom prst="line">
                <a:avLst/>
              </a:prstGeom>
              <a:noFill/>
              <a:ln w="76200">
                <a:solidFill>
                  <a:srgbClr val="FFCC00"/>
                </a:solidFill>
                <a:round/>
                <a:headEnd/>
                <a:tailEnd/>
              </a:ln>
              <a:effectLst/>
            </p:spPr>
            <p:txBody>
              <a:bodyPr/>
              <a:lstStyle/>
              <a:p>
                <a:endParaRPr lang="en-US">
                  <a:solidFill>
                    <a:prstClr val="white"/>
                  </a:solidFill>
                </a:endParaRPr>
              </a:p>
            </p:txBody>
          </p:sp>
          <p:sp>
            <p:nvSpPr>
              <p:cNvPr id="417" name="Line 47"/>
              <p:cNvSpPr>
                <a:spLocks noChangeShapeType="1"/>
              </p:cNvSpPr>
              <p:nvPr/>
            </p:nvSpPr>
            <p:spPr bwMode="auto">
              <a:xfrm>
                <a:off x="3066" y="1310"/>
                <a:ext cx="1104" cy="8"/>
              </a:xfrm>
              <a:prstGeom prst="line">
                <a:avLst/>
              </a:prstGeom>
              <a:noFill/>
              <a:ln w="76200">
                <a:solidFill>
                  <a:srgbClr val="027EBA"/>
                </a:solidFill>
                <a:round/>
                <a:headEnd/>
                <a:tailEnd/>
              </a:ln>
              <a:effectLst/>
            </p:spPr>
            <p:txBody>
              <a:bodyPr/>
              <a:lstStyle/>
              <a:p>
                <a:endParaRPr lang="en-US">
                  <a:solidFill>
                    <a:prstClr val="white"/>
                  </a:solidFill>
                </a:endParaRPr>
              </a:p>
            </p:txBody>
          </p:sp>
        </p:grpSp>
        <p:grpSp>
          <p:nvGrpSpPr>
            <p:cNvPr id="740" name="Group 55"/>
            <p:cNvGrpSpPr>
              <a:grpSpLocks/>
            </p:cNvGrpSpPr>
            <p:nvPr/>
          </p:nvGrpSpPr>
          <p:grpSpPr bwMode="auto">
            <a:xfrm rot="2943919">
              <a:off x="4376829" y="5019943"/>
              <a:ext cx="341843" cy="360673"/>
              <a:chOff x="1008" y="1872"/>
              <a:chExt cx="480" cy="480"/>
            </a:xfrm>
          </p:grpSpPr>
          <p:sp>
            <p:nvSpPr>
              <p:cNvPr id="290" name="Oval 56"/>
              <p:cNvSpPr>
                <a:spLocks noChangeArrowheads="1"/>
              </p:cNvSpPr>
              <p:nvPr/>
            </p:nvSpPr>
            <p:spPr bwMode="auto">
              <a:xfrm>
                <a:off x="1008" y="1872"/>
                <a:ext cx="480" cy="480"/>
              </a:xfrm>
              <a:prstGeom prst="ellipse">
                <a:avLst/>
              </a:prstGeom>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sp>
            <p:nvSpPr>
              <p:cNvPr id="291" name="AutoShape 57"/>
              <p:cNvSpPr>
                <a:spLocks noChangeArrowheads="1"/>
              </p:cNvSpPr>
              <p:nvPr/>
            </p:nvSpPr>
            <p:spPr bwMode="auto">
              <a:xfrm>
                <a:off x="1056" y="1920"/>
                <a:ext cx="384" cy="384"/>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tx1"/>
              </a:solidFill>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grpSp>
        <p:grpSp>
          <p:nvGrpSpPr>
            <p:cNvPr id="741" name="Group 44"/>
            <p:cNvGrpSpPr>
              <a:grpSpLocks/>
            </p:cNvGrpSpPr>
            <p:nvPr/>
          </p:nvGrpSpPr>
          <p:grpSpPr bwMode="auto">
            <a:xfrm rot="2772552">
              <a:off x="5577190" y="4957200"/>
              <a:ext cx="699484" cy="127727"/>
              <a:chOff x="3066" y="1214"/>
              <a:chExt cx="1104" cy="104"/>
            </a:xfrm>
          </p:grpSpPr>
          <p:sp>
            <p:nvSpPr>
              <p:cNvPr id="423" name="Line 45"/>
              <p:cNvSpPr>
                <a:spLocks noChangeShapeType="1"/>
              </p:cNvSpPr>
              <p:nvPr/>
            </p:nvSpPr>
            <p:spPr bwMode="auto">
              <a:xfrm>
                <a:off x="3066" y="1214"/>
                <a:ext cx="1104" cy="8"/>
              </a:xfrm>
              <a:prstGeom prst="line">
                <a:avLst/>
              </a:prstGeom>
              <a:noFill/>
              <a:ln w="76200">
                <a:solidFill>
                  <a:srgbClr val="FF0000"/>
                </a:solidFill>
                <a:round/>
                <a:headEnd/>
                <a:tailEnd/>
              </a:ln>
              <a:effectLst/>
            </p:spPr>
            <p:txBody>
              <a:bodyPr/>
              <a:lstStyle/>
              <a:p>
                <a:endParaRPr lang="en-US">
                  <a:solidFill>
                    <a:prstClr val="white"/>
                  </a:solidFill>
                </a:endParaRPr>
              </a:p>
            </p:txBody>
          </p:sp>
          <p:sp>
            <p:nvSpPr>
              <p:cNvPr id="424" name="Line 46"/>
              <p:cNvSpPr>
                <a:spLocks noChangeShapeType="1"/>
              </p:cNvSpPr>
              <p:nvPr/>
            </p:nvSpPr>
            <p:spPr bwMode="auto">
              <a:xfrm>
                <a:off x="3066" y="1262"/>
                <a:ext cx="1104" cy="8"/>
              </a:xfrm>
              <a:prstGeom prst="line">
                <a:avLst/>
              </a:prstGeom>
              <a:noFill/>
              <a:ln w="76200">
                <a:solidFill>
                  <a:srgbClr val="FFCC00"/>
                </a:solidFill>
                <a:round/>
                <a:headEnd/>
                <a:tailEnd/>
              </a:ln>
              <a:effectLst/>
            </p:spPr>
            <p:txBody>
              <a:bodyPr/>
              <a:lstStyle/>
              <a:p>
                <a:endParaRPr lang="en-US">
                  <a:solidFill>
                    <a:prstClr val="white"/>
                  </a:solidFill>
                </a:endParaRPr>
              </a:p>
            </p:txBody>
          </p:sp>
          <p:sp>
            <p:nvSpPr>
              <p:cNvPr id="425" name="Line 47"/>
              <p:cNvSpPr>
                <a:spLocks noChangeShapeType="1"/>
              </p:cNvSpPr>
              <p:nvPr/>
            </p:nvSpPr>
            <p:spPr bwMode="auto">
              <a:xfrm>
                <a:off x="3066" y="1310"/>
                <a:ext cx="1104" cy="8"/>
              </a:xfrm>
              <a:prstGeom prst="line">
                <a:avLst/>
              </a:prstGeom>
              <a:noFill/>
              <a:ln w="76200">
                <a:solidFill>
                  <a:srgbClr val="027EBA"/>
                </a:solidFill>
                <a:round/>
                <a:headEnd/>
                <a:tailEnd/>
              </a:ln>
              <a:effectLst/>
            </p:spPr>
            <p:txBody>
              <a:bodyPr/>
              <a:lstStyle/>
              <a:p>
                <a:endParaRPr lang="en-US">
                  <a:solidFill>
                    <a:prstClr val="white"/>
                  </a:solidFill>
                </a:endParaRPr>
              </a:p>
            </p:txBody>
          </p:sp>
        </p:grpSp>
        <p:grpSp>
          <p:nvGrpSpPr>
            <p:cNvPr id="742" name="Group 44"/>
            <p:cNvGrpSpPr>
              <a:grpSpLocks/>
            </p:cNvGrpSpPr>
            <p:nvPr/>
          </p:nvGrpSpPr>
          <p:grpSpPr bwMode="auto">
            <a:xfrm rot="1132632">
              <a:off x="6242667" y="5508128"/>
              <a:ext cx="890991" cy="142776"/>
              <a:chOff x="3066" y="1214"/>
              <a:chExt cx="1104" cy="104"/>
            </a:xfrm>
          </p:grpSpPr>
          <p:sp>
            <p:nvSpPr>
              <p:cNvPr id="427" name="Line 45"/>
              <p:cNvSpPr>
                <a:spLocks noChangeShapeType="1"/>
              </p:cNvSpPr>
              <p:nvPr/>
            </p:nvSpPr>
            <p:spPr bwMode="auto">
              <a:xfrm>
                <a:off x="3066" y="1214"/>
                <a:ext cx="1104" cy="8"/>
              </a:xfrm>
              <a:prstGeom prst="line">
                <a:avLst/>
              </a:prstGeom>
              <a:noFill/>
              <a:ln w="76200">
                <a:solidFill>
                  <a:srgbClr val="FF0000"/>
                </a:solidFill>
                <a:round/>
                <a:headEnd/>
                <a:tailEnd/>
              </a:ln>
              <a:effectLst/>
            </p:spPr>
            <p:txBody>
              <a:bodyPr/>
              <a:lstStyle/>
              <a:p>
                <a:endParaRPr lang="en-US">
                  <a:solidFill>
                    <a:prstClr val="white"/>
                  </a:solidFill>
                </a:endParaRPr>
              </a:p>
            </p:txBody>
          </p:sp>
          <p:sp>
            <p:nvSpPr>
              <p:cNvPr id="428" name="Line 46"/>
              <p:cNvSpPr>
                <a:spLocks noChangeShapeType="1"/>
              </p:cNvSpPr>
              <p:nvPr/>
            </p:nvSpPr>
            <p:spPr bwMode="auto">
              <a:xfrm>
                <a:off x="3066" y="1262"/>
                <a:ext cx="1104" cy="8"/>
              </a:xfrm>
              <a:prstGeom prst="line">
                <a:avLst/>
              </a:prstGeom>
              <a:noFill/>
              <a:ln w="76200">
                <a:solidFill>
                  <a:srgbClr val="FFCC00"/>
                </a:solidFill>
                <a:round/>
                <a:headEnd/>
                <a:tailEnd/>
              </a:ln>
              <a:effectLst/>
            </p:spPr>
            <p:txBody>
              <a:bodyPr/>
              <a:lstStyle/>
              <a:p>
                <a:endParaRPr lang="en-US">
                  <a:solidFill>
                    <a:prstClr val="white"/>
                  </a:solidFill>
                </a:endParaRPr>
              </a:p>
            </p:txBody>
          </p:sp>
          <p:sp>
            <p:nvSpPr>
              <p:cNvPr id="429" name="Line 47"/>
              <p:cNvSpPr>
                <a:spLocks noChangeShapeType="1"/>
              </p:cNvSpPr>
              <p:nvPr/>
            </p:nvSpPr>
            <p:spPr bwMode="auto">
              <a:xfrm>
                <a:off x="3066" y="1310"/>
                <a:ext cx="1104" cy="8"/>
              </a:xfrm>
              <a:prstGeom prst="line">
                <a:avLst/>
              </a:prstGeom>
              <a:noFill/>
              <a:ln w="76200">
                <a:solidFill>
                  <a:srgbClr val="027EBA"/>
                </a:solidFill>
                <a:round/>
                <a:headEnd/>
                <a:tailEnd/>
              </a:ln>
              <a:effectLst/>
            </p:spPr>
            <p:txBody>
              <a:bodyPr/>
              <a:lstStyle/>
              <a:p>
                <a:endParaRPr lang="en-US">
                  <a:solidFill>
                    <a:prstClr val="white"/>
                  </a:solidFill>
                </a:endParaRPr>
              </a:p>
            </p:txBody>
          </p:sp>
        </p:grpSp>
        <p:grpSp>
          <p:nvGrpSpPr>
            <p:cNvPr id="743" name="Group 55"/>
            <p:cNvGrpSpPr>
              <a:grpSpLocks/>
            </p:cNvGrpSpPr>
            <p:nvPr/>
          </p:nvGrpSpPr>
          <p:grpSpPr bwMode="auto">
            <a:xfrm rot="2943919">
              <a:off x="6020902" y="5172343"/>
              <a:ext cx="341843" cy="360673"/>
              <a:chOff x="1008" y="1872"/>
              <a:chExt cx="480" cy="480"/>
            </a:xfrm>
          </p:grpSpPr>
          <p:sp>
            <p:nvSpPr>
              <p:cNvPr id="296" name="Oval 56"/>
              <p:cNvSpPr>
                <a:spLocks noChangeArrowheads="1"/>
              </p:cNvSpPr>
              <p:nvPr/>
            </p:nvSpPr>
            <p:spPr bwMode="auto">
              <a:xfrm>
                <a:off x="1008" y="1872"/>
                <a:ext cx="480" cy="480"/>
              </a:xfrm>
              <a:prstGeom prst="ellipse">
                <a:avLst/>
              </a:prstGeom>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sp>
            <p:nvSpPr>
              <p:cNvPr id="297" name="AutoShape 57"/>
              <p:cNvSpPr>
                <a:spLocks noChangeArrowheads="1"/>
              </p:cNvSpPr>
              <p:nvPr/>
            </p:nvSpPr>
            <p:spPr bwMode="auto">
              <a:xfrm>
                <a:off x="1056" y="1920"/>
                <a:ext cx="384" cy="384"/>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tx1"/>
              </a:solidFill>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grpSp>
        <p:grpSp>
          <p:nvGrpSpPr>
            <p:cNvPr id="744" name="Group 44"/>
            <p:cNvGrpSpPr>
              <a:grpSpLocks/>
            </p:cNvGrpSpPr>
            <p:nvPr/>
          </p:nvGrpSpPr>
          <p:grpSpPr bwMode="auto">
            <a:xfrm rot="604778">
              <a:off x="5613289" y="4706489"/>
              <a:ext cx="1549585" cy="144276"/>
              <a:chOff x="3066" y="1214"/>
              <a:chExt cx="1104" cy="104"/>
            </a:xfrm>
          </p:grpSpPr>
          <p:sp>
            <p:nvSpPr>
              <p:cNvPr id="431" name="Line 45"/>
              <p:cNvSpPr>
                <a:spLocks noChangeShapeType="1"/>
              </p:cNvSpPr>
              <p:nvPr/>
            </p:nvSpPr>
            <p:spPr bwMode="auto">
              <a:xfrm>
                <a:off x="3066" y="1214"/>
                <a:ext cx="1104" cy="8"/>
              </a:xfrm>
              <a:prstGeom prst="line">
                <a:avLst/>
              </a:prstGeom>
              <a:noFill/>
              <a:ln w="76200">
                <a:solidFill>
                  <a:srgbClr val="FF0000"/>
                </a:solidFill>
                <a:round/>
                <a:headEnd/>
                <a:tailEnd/>
              </a:ln>
              <a:effectLst/>
            </p:spPr>
            <p:txBody>
              <a:bodyPr/>
              <a:lstStyle/>
              <a:p>
                <a:endParaRPr lang="en-US">
                  <a:solidFill>
                    <a:prstClr val="white"/>
                  </a:solidFill>
                </a:endParaRPr>
              </a:p>
            </p:txBody>
          </p:sp>
          <p:sp>
            <p:nvSpPr>
              <p:cNvPr id="432" name="Line 46"/>
              <p:cNvSpPr>
                <a:spLocks noChangeShapeType="1"/>
              </p:cNvSpPr>
              <p:nvPr/>
            </p:nvSpPr>
            <p:spPr bwMode="auto">
              <a:xfrm>
                <a:off x="3066" y="1262"/>
                <a:ext cx="1104" cy="8"/>
              </a:xfrm>
              <a:prstGeom prst="line">
                <a:avLst/>
              </a:prstGeom>
              <a:noFill/>
              <a:ln w="76200">
                <a:solidFill>
                  <a:srgbClr val="FFCC00"/>
                </a:solidFill>
                <a:round/>
                <a:headEnd/>
                <a:tailEnd/>
              </a:ln>
              <a:effectLst/>
            </p:spPr>
            <p:txBody>
              <a:bodyPr/>
              <a:lstStyle/>
              <a:p>
                <a:endParaRPr lang="en-US">
                  <a:solidFill>
                    <a:prstClr val="white"/>
                  </a:solidFill>
                </a:endParaRPr>
              </a:p>
            </p:txBody>
          </p:sp>
          <p:sp>
            <p:nvSpPr>
              <p:cNvPr id="433" name="Line 47"/>
              <p:cNvSpPr>
                <a:spLocks noChangeShapeType="1"/>
              </p:cNvSpPr>
              <p:nvPr/>
            </p:nvSpPr>
            <p:spPr bwMode="auto">
              <a:xfrm>
                <a:off x="3066" y="1310"/>
                <a:ext cx="1104" cy="8"/>
              </a:xfrm>
              <a:prstGeom prst="line">
                <a:avLst/>
              </a:prstGeom>
              <a:noFill/>
              <a:ln w="76200">
                <a:solidFill>
                  <a:srgbClr val="027EBA"/>
                </a:solidFill>
                <a:round/>
                <a:headEnd/>
                <a:tailEnd/>
              </a:ln>
              <a:effectLst/>
            </p:spPr>
            <p:txBody>
              <a:bodyPr/>
              <a:lstStyle/>
              <a:p>
                <a:endParaRPr lang="en-US">
                  <a:solidFill>
                    <a:prstClr val="white"/>
                  </a:solidFill>
                </a:endParaRPr>
              </a:p>
            </p:txBody>
          </p:sp>
        </p:grpSp>
        <p:grpSp>
          <p:nvGrpSpPr>
            <p:cNvPr id="745" name="Group 44"/>
            <p:cNvGrpSpPr>
              <a:grpSpLocks/>
            </p:cNvGrpSpPr>
            <p:nvPr/>
          </p:nvGrpSpPr>
          <p:grpSpPr bwMode="auto">
            <a:xfrm rot="5400000">
              <a:off x="6712493" y="5274316"/>
              <a:ext cx="890991" cy="142776"/>
              <a:chOff x="3066" y="1214"/>
              <a:chExt cx="1104" cy="104"/>
            </a:xfrm>
          </p:grpSpPr>
          <p:sp>
            <p:nvSpPr>
              <p:cNvPr id="435" name="Line 45"/>
              <p:cNvSpPr>
                <a:spLocks noChangeShapeType="1"/>
              </p:cNvSpPr>
              <p:nvPr/>
            </p:nvSpPr>
            <p:spPr bwMode="auto">
              <a:xfrm>
                <a:off x="3066" y="1214"/>
                <a:ext cx="1104" cy="8"/>
              </a:xfrm>
              <a:prstGeom prst="line">
                <a:avLst/>
              </a:prstGeom>
              <a:noFill/>
              <a:ln w="76200">
                <a:solidFill>
                  <a:srgbClr val="FF0000"/>
                </a:solidFill>
                <a:round/>
                <a:headEnd/>
                <a:tailEnd/>
              </a:ln>
              <a:effectLst/>
            </p:spPr>
            <p:txBody>
              <a:bodyPr/>
              <a:lstStyle/>
              <a:p>
                <a:endParaRPr lang="en-US">
                  <a:solidFill>
                    <a:prstClr val="white"/>
                  </a:solidFill>
                </a:endParaRPr>
              </a:p>
            </p:txBody>
          </p:sp>
          <p:sp>
            <p:nvSpPr>
              <p:cNvPr id="436" name="Line 46"/>
              <p:cNvSpPr>
                <a:spLocks noChangeShapeType="1"/>
              </p:cNvSpPr>
              <p:nvPr/>
            </p:nvSpPr>
            <p:spPr bwMode="auto">
              <a:xfrm>
                <a:off x="3066" y="1262"/>
                <a:ext cx="1104" cy="8"/>
              </a:xfrm>
              <a:prstGeom prst="line">
                <a:avLst/>
              </a:prstGeom>
              <a:noFill/>
              <a:ln w="76200">
                <a:solidFill>
                  <a:srgbClr val="FFCC00"/>
                </a:solidFill>
                <a:round/>
                <a:headEnd/>
                <a:tailEnd/>
              </a:ln>
              <a:effectLst/>
            </p:spPr>
            <p:txBody>
              <a:bodyPr/>
              <a:lstStyle/>
              <a:p>
                <a:endParaRPr lang="en-US">
                  <a:solidFill>
                    <a:prstClr val="white"/>
                  </a:solidFill>
                </a:endParaRPr>
              </a:p>
            </p:txBody>
          </p:sp>
          <p:sp>
            <p:nvSpPr>
              <p:cNvPr id="437" name="Line 47"/>
              <p:cNvSpPr>
                <a:spLocks noChangeShapeType="1"/>
              </p:cNvSpPr>
              <p:nvPr/>
            </p:nvSpPr>
            <p:spPr bwMode="auto">
              <a:xfrm>
                <a:off x="3066" y="1310"/>
                <a:ext cx="1104" cy="8"/>
              </a:xfrm>
              <a:prstGeom prst="line">
                <a:avLst/>
              </a:prstGeom>
              <a:noFill/>
              <a:ln w="76200">
                <a:solidFill>
                  <a:srgbClr val="027EBA"/>
                </a:solidFill>
                <a:round/>
                <a:headEnd/>
                <a:tailEnd/>
              </a:ln>
              <a:effectLst/>
            </p:spPr>
            <p:txBody>
              <a:bodyPr/>
              <a:lstStyle/>
              <a:p>
                <a:endParaRPr lang="en-US">
                  <a:solidFill>
                    <a:prstClr val="white"/>
                  </a:solidFill>
                </a:endParaRPr>
              </a:p>
            </p:txBody>
          </p:sp>
        </p:grpSp>
        <p:grpSp>
          <p:nvGrpSpPr>
            <p:cNvPr id="747" name="Group 55"/>
            <p:cNvGrpSpPr>
              <a:grpSpLocks/>
            </p:cNvGrpSpPr>
            <p:nvPr/>
          </p:nvGrpSpPr>
          <p:grpSpPr bwMode="auto">
            <a:xfrm rot="2943919">
              <a:off x="7011503" y="5553344"/>
              <a:ext cx="341843" cy="360673"/>
              <a:chOff x="1008" y="1872"/>
              <a:chExt cx="480" cy="480"/>
            </a:xfrm>
          </p:grpSpPr>
          <p:sp>
            <p:nvSpPr>
              <p:cNvPr id="317" name="Oval 56"/>
              <p:cNvSpPr>
                <a:spLocks noChangeArrowheads="1"/>
              </p:cNvSpPr>
              <p:nvPr/>
            </p:nvSpPr>
            <p:spPr bwMode="auto">
              <a:xfrm>
                <a:off x="1008" y="1872"/>
                <a:ext cx="480" cy="480"/>
              </a:xfrm>
              <a:prstGeom prst="ellipse">
                <a:avLst/>
              </a:prstGeom>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sp>
            <p:nvSpPr>
              <p:cNvPr id="318" name="AutoShape 57"/>
              <p:cNvSpPr>
                <a:spLocks noChangeArrowheads="1"/>
              </p:cNvSpPr>
              <p:nvPr/>
            </p:nvSpPr>
            <p:spPr bwMode="auto">
              <a:xfrm>
                <a:off x="1056" y="1920"/>
                <a:ext cx="384" cy="384"/>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tx1"/>
              </a:solidFill>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grpSp>
        <p:grpSp>
          <p:nvGrpSpPr>
            <p:cNvPr id="748" name="Group 55"/>
            <p:cNvGrpSpPr>
              <a:grpSpLocks/>
            </p:cNvGrpSpPr>
            <p:nvPr/>
          </p:nvGrpSpPr>
          <p:grpSpPr bwMode="auto">
            <a:xfrm rot="2943919">
              <a:off x="7011504" y="4791343"/>
              <a:ext cx="341843" cy="360673"/>
              <a:chOff x="1008" y="1872"/>
              <a:chExt cx="480" cy="480"/>
            </a:xfrm>
          </p:grpSpPr>
          <p:sp>
            <p:nvSpPr>
              <p:cNvPr id="299" name="Oval 56"/>
              <p:cNvSpPr>
                <a:spLocks noChangeArrowheads="1"/>
              </p:cNvSpPr>
              <p:nvPr/>
            </p:nvSpPr>
            <p:spPr bwMode="auto">
              <a:xfrm>
                <a:off x="1008" y="1872"/>
                <a:ext cx="480" cy="480"/>
              </a:xfrm>
              <a:prstGeom prst="ellipse">
                <a:avLst/>
              </a:prstGeom>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sp>
            <p:nvSpPr>
              <p:cNvPr id="300" name="AutoShape 57"/>
              <p:cNvSpPr>
                <a:spLocks noChangeArrowheads="1"/>
              </p:cNvSpPr>
              <p:nvPr/>
            </p:nvSpPr>
            <p:spPr bwMode="auto">
              <a:xfrm>
                <a:off x="1056" y="1920"/>
                <a:ext cx="384" cy="384"/>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tx1"/>
              </a:solidFill>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grpSp>
        <p:grpSp>
          <p:nvGrpSpPr>
            <p:cNvPr id="749" name="Group 55"/>
            <p:cNvGrpSpPr>
              <a:grpSpLocks/>
            </p:cNvGrpSpPr>
            <p:nvPr/>
          </p:nvGrpSpPr>
          <p:grpSpPr bwMode="auto">
            <a:xfrm rot="2943919">
              <a:off x="5411303" y="4486544"/>
              <a:ext cx="341843" cy="360673"/>
              <a:chOff x="1008" y="1872"/>
              <a:chExt cx="480" cy="480"/>
            </a:xfrm>
          </p:grpSpPr>
          <p:sp>
            <p:nvSpPr>
              <p:cNvPr id="314" name="Oval 56"/>
              <p:cNvSpPr>
                <a:spLocks noChangeArrowheads="1"/>
              </p:cNvSpPr>
              <p:nvPr/>
            </p:nvSpPr>
            <p:spPr bwMode="auto">
              <a:xfrm>
                <a:off x="1008" y="1872"/>
                <a:ext cx="480" cy="480"/>
              </a:xfrm>
              <a:prstGeom prst="ellipse">
                <a:avLst/>
              </a:prstGeom>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sp>
            <p:nvSpPr>
              <p:cNvPr id="315" name="AutoShape 57"/>
              <p:cNvSpPr>
                <a:spLocks noChangeArrowheads="1"/>
              </p:cNvSpPr>
              <p:nvPr/>
            </p:nvSpPr>
            <p:spPr bwMode="auto">
              <a:xfrm>
                <a:off x="1056" y="1920"/>
                <a:ext cx="384" cy="384"/>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tx1"/>
              </a:solidFill>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grpSp>
      </p:grpSp>
      <p:cxnSp>
        <p:nvCxnSpPr>
          <p:cNvPr id="439" name="Straight Connector 438"/>
          <p:cNvCxnSpPr>
            <a:stCxn id="29" idx="3"/>
            <a:endCxn id="251" idx="1"/>
          </p:cNvCxnSpPr>
          <p:nvPr/>
        </p:nvCxnSpPr>
        <p:spPr>
          <a:xfrm rot="5400000">
            <a:off x="1078969" y="2829294"/>
            <a:ext cx="2061598" cy="4856"/>
          </a:xfrm>
          <a:prstGeom prst="line">
            <a:avLst/>
          </a:prstGeom>
          <a:ln w="19050" cap="sq">
            <a:prstDash val="sysDash"/>
            <a:bevel/>
          </a:ln>
        </p:spPr>
        <p:style>
          <a:lnRef idx="3">
            <a:schemeClr val="accent1"/>
          </a:lnRef>
          <a:fillRef idx="0">
            <a:schemeClr val="accent1"/>
          </a:fillRef>
          <a:effectRef idx="2">
            <a:schemeClr val="accent1"/>
          </a:effectRef>
          <a:fontRef idx="minor">
            <a:schemeClr val="tx1"/>
          </a:fontRef>
        </p:style>
      </p:cxnSp>
      <p:cxnSp>
        <p:nvCxnSpPr>
          <p:cNvPr id="463" name="Straight Connector 462"/>
          <p:cNvCxnSpPr>
            <a:stCxn id="15" idx="3"/>
          </p:cNvCxnSpPr>
          <p:nvPr/>
        </p:nvCxnSpPr>
        <p:spPr>
          <a:xfrm rot="5400000">
            <a:off x="2523816" y="2464739"/>
            <a:ext cx="3114906" cy="32817"/>
          </a:xfrm>
          <a:prstGeom prst="line">
            <a:avLst/>
          </a:prstGeom>
          <a:ln w="19050" cap="sq">
            <a:prstDash val="sysDash"/>
            <a:bevel/>
          </a:ln>
        </p:spPr>
        <p:style>
          <a:lnRef idx="3">
            <a:schemeClr val="accent1"/>
          </a:lnRef>
          <a:fillRef idx="0">
            <a:schemeClr val="accent1"/>
          </a:fillRef>
          <a:effectRef idx="2">
            <a:schemeClr val="accent1"/>
          </a:effectRef>
          <a:fontRef idx="minor">
            <a:schemeClr val="tx1"/>
          </a:fontRef>
        </p:style>
      </p:cxnSp>
      <p:cxnSp>
        <p:nvCxnSpPr>
          <p:cNvPr id="466" name="Straight Connector 465"/>
          <p:cNvCxnSpPr>
            <a:stCxn id="73" idx="3"/>
            <a:endCxn id="278" idx="0"/>
          </p:cNvCxnSpPr>
          <p:nvPr/>
        </p:nvCxnSpPr>
        <p:spPr>
          <a:xfrm rot="5400000">
            <a:off x="4376651" y="3498210"/>
            <a:ext cx="1066800" cy="13981"/>
          </a:xfrm>
          <a:prstGeom prst="line">
            <a:avLst/>
          </a:prstGeom>
          <a:ln w="19050" cap="sq">
            <a:prstDash val="sysDash"/>
            <a:bevel/>
          </a:ln>
        </p:spPr>
        <p:style>
          <a:lnRef idx="3">
            <a:schemeClr val="accent1"/>
          </a:lnRef>
          <a:fillRef idx="0">
            <a:schemeClr val="accent1"/>
          </a:fillRef>
          <a:effectRef idx="2">
            <a:schemeClr val="accent1"/>
          </a:effectRef>
          <a:fontRef idx="minor">
            <a:schemeClr val="tx1"/>
          </a:fontRef>
        </p:style>
      </p:cxnSp>
      <p:cxnSp>
        <p:nvCxnSpPr>
          <p:cNvPr id="478" name="Straight Connector 477"/>
          <p:cNvCxnSpPr>
            <a:stCxn id="49" idx="3"/>
            <a:endCxn id="281" idx="1"/>
          </p:cNvCxnSpPr>
          <p:nvPr/>
        </p:nvCxnSpPr>
        <p:spPr>
          <a:xfrm rot="5400000">
            <a:off x="5927787" y="3452008"/>
            <a:ext cx="1390667" cy="39959"/>
          </a:xfrm>
          <a:prstGeom prst="line">
            <a:avLst/>
          </a:prstGeom>
          <a:ln w="19050" cap="sq">
            <a:prstDash val="sysDash"/>
            <a:bevel/>
          </a:ln>
        </p:spPr>
        <p:style>
          <a:lnRef idx="3">
            <a:schemeClr val="accent1"/>
          </a:lnRef>
          <a:fillRef idx="0">
            <a:schemeClr val="accent1"/>
          </a:fillRef>
          <a:effectRef idx="2">
            <a:schemeClr val="accent1"/>
          </a:effectRef>
          <a:fontRef idx="minor">
            <a:schemeClr val="tx1"/>
          </a:fontRef>
        </p:style>
      </p:cxnSp>
      <p:cxnSp>
        <p:nvCxnSpPr>
          <p:cNvPr id="488" name="Straight Connector 487"/>
          <p:cNvCxnSpPr>
            <a:endCxn id="299" idx="1"/>
          </p:cNvCxnSpPr>
          <p:nvPr/>
        </p:nvCxnSpPr>
        <p:spPr>
          <a:xfrm rot="16200000" flipH="1">
            <a:off x="5544775" y="3142027"/>
            <a:ext cx="3272825" cy="36771"/>
          </a:xfrm>
          <a:prstGeom prst="line">
            <a:avLst/>
          </a:prstGeom>
          <a:ln w="19050" cap="sq">
            <a:prstDash val="sysDash"/>
            <a:bevel/>
          </a:ln>
        </p:spPr>
        <p:style>
          <a:lnRef idx="3">
            <a:schemeClr val="accent1"/>
          </a:lnRef>
          <a:fillRef idx="0">
            <a:schemeClr val="accent1"/>
          </a:fillRef>
          <a:effectRef idx="2">
            <a:schemeClr val="accent1"/>
          </a:effectRef>
          <a:fontRef idx="minor">
            <a:schemeClr val="tx1"/>
          </a:fontRef>
        </p:style>
      </p:cxnSp>
      <p:cxnSp>
        <p:nvCxnSpPr>
          <p:cNvPr id="237" name="Straight Connector 236"/>
          <p:cNvCxnSpPr>
            <a:stCxn id="49" idx="1"/>
          </p:cNvCxnSpPr>
          <p:nvPr/>
        </p:nvCxnSpPr>
        <p:spPr>
          <a:xfrm rot="5400000" flipH="1" flipV="1">
            <a:off x="6471769" y="1695331"/>
            <a:ext cx="862361" cy="519701"/>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47" name="Straight Connector 246"/>
          <p:cNvCxnSpPr>
            <a:stCxn id="275" idx="2"/>
            <a:endCxn id="290" idx="7"/>
          </p:cNvCxnSpPr>
          <p:nvPr/>
        </p:nvCxnSpPr>
        <p:spPr>
          <a:xfrm rot="10800000">
            <a:off x="4723272" y="5208034"/>
            <a:ext cx="305929" cy="37926"/>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707" name="Straight Connector 706"/>
          <p:cNvCxnSpPr>
            <a:endCxn id="305" idx="1"/>
          </p:cNvCxnSpPr>
          <p:nvPr/>
        </p:nvCxnSpPr>
        <p:spPr>
          <a:xfrm rot="5400000">
            <a:off x="2001474" y="3140699"/>
            <a:ext cx="3120425" cy="39428"/>
          </a:xfrm>
          <a:prstGeom prst="line">
            <a:avLst/>
          </a:prstGeom>
          <a:ln w="19050" cap="sq">
            <a:prstDash val="sysDash"/>
            <a:bevel/>
          </a:ln>
        </p:spPr>
        <p:style>
          <a:lnRef idx="3">
            <a:schemeClr val="accent1"/>
          </a:lnRef>
          <a:fillRef idx="0">
            <a:schemeClr val="accent1"/>
          </a:fillRef>
          <a:effectRef idx="2">
            <a:schemeClr val="accent1"/>
          </a:effectRef>
          <a:fontRef idx="minor">
            <a:schemeClr val="tx1"/>
          </a:fontRef>
        </p:style>
      </p:cxnSp>
      <p:cxnSp>
        <p:nvCxnSpPr>
          <p:cNvPr id="710" name="Straight Connector 709"/>
          <p:cNvCxnSpPr>
            <a:stCxn id="67" idx="3"/>
            <a:endCxn id="314" idx="1"/>
          </p:cNvCxnSpPr>
          <p:nvPr/>
        </p:nvCxnSpPr>
        <p:spPr>
          <a:xfrm rot="5400000">
            <a:off x="4245459" y="3115808"/>
            <a:ext cx="2730133" cy="22305"/>
          </a:xfrm>
          <a:prstGeom prst="line">
            <a:avLst/>
          </a:prstGeom>
          <a:ln w="19050" cap="sq">
            <a:prstDash val="sysDash"/>
            <a:bevel/>
          </a:ln>
        </p:spPr>
        <p:style>
          <a:lnRef idx="3">
            <a:schemeClr val="accent1"/>
          </a:lnRef>
          <a:fillRef idx="0">
            <a:schemeClr val="accent1"/>
          </a:fillRef>
          <a:effectRef idx="2">
            <a:schemeClr val="accent1"/>
          </a:effectRef>
          <a:fontRef idx="minor">
            <a:schemeClr val="tx1"/>
          </a:fontRef>
        </p:style>
      </p:cxnSp>
      <p:cxnSp>
        <p:nvCxnSpPr>
          <p:cNvPr id="746" name="Straight Connector 745"/>
          <p:cNvCxnSpPr>
            <a:stCxn id="61" idx="3"/>
          </p:cNvCxnSpPr>
          <p:nvPr/>
        </p:nvCxnSpPr>
        <p:spPr>
          <a:xfrm rot="5400000">
            <a:off x="1481985" y="3937510"/>
            <a:ext cx="2429108" cy="59077"/>
          </a:xfrm>
          <a:prstGeom prst="line">
            <a:avLst/>
          </a:prstGeom>
          <a:ln w="19050" cap="sq">
            <a:prstDash val="sysDash"/>
            <a:bevel/>
          </a:ln>
        </p:spPr>
        <p:style>
          <a:lnRef idx="3">
            <a:schemeClr val="accent1"/>
          </a:lnRef>
          <a:fillRef idx="0">
            <a:schemeClr val="accent1"/>
          </a:fillRef>
          <a:effectRef idx="2">
            <a:schemeClr val="accent1"/>
          </a:effectRef>
          <a:fontRef idx="minor">
            <a:schemeClr val="tx1"/>
          </a:fontRef>
        </p:style>
      </p:cxnSp>
      <p:sp>
        <p:nvSpPr>
          <p:cNvPr id="493" name="Rounded Rectangle 492"/>
          <p:cNvSpPr/>
          <p:nvPr/>
        </p:nvSpPr>
        <p:spPr>
          <a:xfrm>
            <a:off x="914400" y="3810000"/>
            <a:ext cx="7620000" cy="2743200"/>
          </a:xfrm>
          <a:prstGeom prst="roundRect">
            <a:avLst/>
          </a:prstGeom>
          <a:solidFill>
            <a:srgbClr val="5AC04C">
              <a:alpha val="7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Arial Bold" pitchFamily="34" charset="0"/>
                <a:cs typeface="Arial Bold" pitchFamily="34" charset="0"/>
              </a:rPr>
              <a:t>Transport Network</a:t>
            </a:r>
          </a:p>
        </p:txBody>
      </p:sp>
      <p:sp>
        <p:nvSpPr>
          <p:cNvPr id="492" name="Rounded Rectangle 491"/>
          <p:cNvSpPr/>
          <p:nvPr/>
        </p:nvSpPr>
        <p:spPr>
          <a:xfrm>
            <a:off x="914400" y="228600"/>
            <a:ext cx="7620000" cy="2743200"/>
          </a:xfrm>
          <a:prstGeom prst="roundRect">
            <a:avLst/>
          </a:prstGeom>
          <a:solidFill>
            <a:srgbClr val="4F81BD">
              <a:alpha val="7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prstClr val="white"/>
                </a:solidFill>
                <a:latin typeface="Arial Bold" pitchFamily="34" charset="0"/>
                <a:cs typeface="Arial Bold" pitchFamily="34" charset="0"/>
              </a:rPr>
              <a:t>IP Network</a:t>
            </a:r>
          </a:p>
        </p:txBody>
      </p:sp>
      <p:sp>
        <p:nvSpPr>
          <p:cNvPr id="190" name="Slide Number Placeholder 189"/>
          <p:cNvSpPr>
            <a:spLocks noGrp="1"/>
          </p:cNvSpPr>
          <p:nvPr>
            <p:ph type="sldNum" sz="quarter" idx="12"/>
          </p:nvPr>
        </p:nvSpPr>
        <p:spPr/>
        <p:txBody>
          <a:bodyPr/>
          <a:lstStyle/>
          <a:p>
            <a:fld id="{81C256F2-8016-4B24-AF78-7FA03D20BBBE}" type="slidenum">
              <a:rPr lang="en-US" smtClean="0">
                <a:solidFill>
                  <a:prstClr val="white">
                    <a:tint val="75000"/>
                  </a:prstClr>
                </a:solidFill>
              </a:rPr>
              <a:pPr/>
              <a:t>3</a:t>
            </a:fld>
            <a:endParaRPr lang="en-US">
              <a:solidFill>
                <a:prstClr val="white">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2"/>
                                        </p:tgtEl>
                                        <p:attrNameLst>
                                          <p:attrName>style.visibility</p:attrName>
                                        </p:attrNameLst>
                                      </p:cBhvr>
                                      <p:to>
                                        <p:strVal val="visible"/>
                                      </p:to>
                                    </p:set>
                                    <p:animEffect transition="in" filter="fade">
                                      <p:cBhvr>
                                        <p:cTn id="7" dur="1000"/>
                                        <p:tgtEl>
                                          <p:spTgt spid="49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3"/>
                                        </p:tgtEl>
                                        <p:attrNameLst>
                                          <p:attrName>style.visibility</p:attrName>
                                        </p:attrNameLst>
                                      </p:cBhvr>
                                      <p:to>
                                        <p:strVal val="visible"/>
                                      </p:to>
                                    </p:set>
                                    <p:animEffect transition="in" filter="fade">
                                      <p:cBhvr>
                                        <p:cTn id="10" dur="1000"/>
                                        <p:tgtEl>
                                          <p:spTgt spid="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 grpId="0" animBg="1"/>
      <p:bldP spid="4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Rounded Rectangle 662"/>
          <p:cNvSpPr/>
          <p:nvPr/>
        </p:nvSpPr>
        <p:spPr>
          <a:xfrm>
            <a:off x="0" y="609600"/>
            <a:ext cx="9144000" cy="6248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4" name="Rectangle 1"/>
          <p:cNvSpPr txBox="1">
            <a:spLocks noChangeArrowheads="1"/>
          </p:cNvSpPr>
          <p:nvPr/>
        </p:nvSpPr>
        <p:spPr>
          <a:xfrm>
            <a:off x="381000" y="0"/>
            <a:ext cx="8229600" cy="5334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ISP# 2’s network</a:t>
            </a:r>
          </a:p>
        </p:txBody>
      </p:sp>
      <p:cxnSp>
        <p:nvCxnSpPr>
          <p:cNvPr id="77" name="Straight Connector 76"/>
          <p:cNvCxnSpPr/>
          <p:nvPr/>
        </p:nvCxnSpPr>
        <p:spPr>
          <a:xfrm>
            <a:off x="0" y="3124200"/>
            <a:ext cx="91440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629400" y="2514600"/>
            <a:ext cx="2514600" cy="369332"/>
          </a:xfrm>
          <a:prstGeom prst="rect">
            <a:avLst/>
          </a:prstGeom>
          <a:noFill/>
        </p:spPr>
        <p:txBody>
          <a:bodyPr wrap="square" rtlCol="0">
            <a:spAutoFit/>
          </a:bodyPr>
          <a:lstStyle/>
          <a:p>
            <a:r>
              <a:rPr lang="en-US" dirty="0" smtClean="0">
                <a:solidFill>
                  <a:srgbClr val="1F497D"/>
                </a:solidFill>
              </a:rPr>
              <a:t>Packet (virtual) topology</a:t>
            </a:r>
            <a:endParaRPr lang="en-US" dirty="0">
              <a:solidFill>
                <a:srgbClr val="1F497D"/>
              </a:solidFill>
            </a:endParaRPr>
          </a:p>
        </p:txBody>
      </p:sp>
      <p:sp>
        <p:nvSpPr>
          <p:cNvPr id="81" name="TextBox 80"/>
          <p:cNvSpPr txBox="1"/>
          <p:nvPr/>
        </p:nvSpPr>
        <p:spPr>
          <a:xfrm>
            <a:off x="6629400" y="5498068"/>
            <a:ext cx="2514600" cy="369332"/>
          </a:xfrm>
          <a:prstGeom prst="rect">
            <a:avLst/>
          </a:prstGeom>
          <a:noFill/>
        </p:spPr>
        <p:txBody>
          <a:bodyPr wrap="square" rtlCol="0">
            <a:spAutoFit/>
          </a:bodyPr>
          <a:lstStyle/>
          <a:p>
            <a:r>
              <a:rPr lang="en-US" dirty="0" smtClean="0">
                <a:solidFill>
                  <a:srgbClr val="1F497D"/>
                </a:solidFill>
              </a:rPr>
              <a:t>Actual topology</a:t>
            </a:r>
            <a:endParaRPr lang="en-US" dirty="0">
              <a:solidFill>
                <a:srgbClr val="1F497D"/>
              </a:solidFill>
            </a:endParaRPr>
          </a:p>
        </p:txBody>
      </p:sp>
      <p:grpSp>
        <p:nvGrpSpPr>
          <p:cNvPr id="2" name="Group 90"/>
          <p:cNvGrpSpPr/>
          <p:nvPr/>
        </p:nvGrpSpPr>
        <p:grpSpPr>
          <a:xfrm>
            <a:off x="381000" y="3276600"/>
            <a:ext cx="762000" cy="609600"/>
            <a:chOff x="1828800" y="2590800"/>
            <a:chExt cx="762000" cy="609600"/>
          </a:xfrm>
        </p:grpSpPr>
        <p:sp>
          <p:nvSpPr>
            <p:cNvPr id="92"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93" name="Rectangle 31"/>
            <p:cNvSpPr>
              <a:spLocks noChangeArrowheads="1"/>
            </p:cNvSpPr>
            <p:nvPr/>
          </p:nvSpPr>
          <p:spPr bwMode="auto">
            <a:xfrm>
              <a:off x="24384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94" name="Rectangle 31"/>
            <p:cNvSpPr>
              <a:spLocks noChangeArrowheads="1"/>
            </p:cNvSpPr>
            <p:nvPr/>
          </p:nvSpPr>
          <p:spPr bwMode="auto">
            <a:xfrm>
              <a:off x="18288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3" name="Group 96"/>
          <p:cNvGrpSpPr/>
          <p:nvPr/>
        </p:nvGrpSpPr>
        <p:grpSpPr>
          <a:xfrm>
            <a:off x="4876800" y="5791200"/>
            <a:ext cx="762000" cy="609600"/>
            <a:chOff x="1828800" y="2590800"/>
            <a:chExt cx="762000" cy="609600"/>
          </a:xfrm>
        </p:grpSpPr>
        <p:sp>
          <p:nvSpPr>
            <p:cNvPr id="103"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104" name="Rectangle 31"/>
            <p:cNvSpPr>
              <a:spLocks noChangeArrowheads="1"/>
            </p:cNvSpPr>
            <p:nvPr/>
          </p:nvSpPr>
          <p:spPr bwMode="auto">
            <a:xfrm>
              <a:off x="24384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105" name="Rectangle 31"/>
            <p:cNvSpPr>
              <a:spLocks noChangeArrowheads="1"/>
            </p:cNvSpPr>
            <p:nvPr/>
          </p:nvSpPr>
          <p:spPr bwMode="auto">
            <a:xfrm>
              <a:off x="18288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sp>
        <p:nvSpPr>
          <p:cNvPr id="106" name="Line 17"/>
          <p:cNvSpPr>
            <a:spLocks noChangeShapeType="1"/>
          </p:cNvSpPr>
          <p:nvPr/>
        </p:nvSpPr>
        <p:spPr bwMode="auto">
          <a:xfrm flipH="1" flipV="1">
            <a:off x="4724400" y="4952998"/>
            <a:ext cx="609600" cy="838201"/>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07" name="Line 17"/>
          <p:cNvSpPr>
            <a:spLocks noChangeShapeType="1"/>
          </p:cNvSpPr>
          <p:nvPr/>
        </p:nvSpPr>
        <p:spPr bwMode="auto">
          <a:xfrm>
            <a:off x="4572000" y="4953000"/>
            <a:ext cx="533400" cy="8382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08" name="Line 17"/>
          <p:cNvSpPr>
            <a:spLocks noChangeShapeType="1"/>
          </p:cNvSpPr>
          <p:nvPr/>
        </p:nvSpPr>
        <p:spPr bwMode="auto">
          <a:xfrm>
            <a:off x="1143000" y="3733800"/>
            <a:ext cx="762000" cy="3048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09" name="Line 17"/>
          <p:cNvSpPr>
            <a:spLocks noChangeShapeType="1"/>
          </p:cNvSpPr>
          <p:nvPr/>
        </p:nvSpPr>
        <p:spPr bwMode="auto">
          <a:xfrm>
            <a:off x="6705600" y="4419600"/>
            <a:ext cx="1066800" cy="5334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10" name="Line 17"/>
          <p:cNvSpPr>
            <a:spLocks noChangeShapeType="1"/>
          </p:cNvSpPr>
          <p:nvPr/>
        </p:nvSpPr>
        <p:spPr bwMode="auto">
          <a:xfrm flipH="1" flipV="1">
            <a:off x="6629400" y="4648200"/>
            <a:ext cx="1143000" cy="6096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11" name="Line 17"/>
          <p:cNvSpPr>
            <a:spLocks noChangeShapeType="1"/>
          </p:cNvSpPr>
          <p:nvPr/>
        </p:nvSpPr>
        <p:spPr bwMode="auto">
          <a:xfrm>
            <a:off x="1143000" y="3505200"/>
            <a:ext cx="762000" cy="3048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grpSp>
        <p:nvGrpSpPr>
          <p:cNvPr id="4" name="Group 97"/>
          <p:cNvGrpSpPr/>
          <p:nvPr/>
        </p:nvGrpSpPr>
        <p:grpSpPr>
          <a:xfrm flipH="1">
            <a:off x="6019800" y="3810000"/>
            <a:ext cx="914400" cy="838200"/>
            <a:chOff x="3429000" y="1752600"/>
            <a:chExt cx="990600" cy="838200"/>
          </a:xfrm>
        </p:grpSpPr>
        <p:sp>
          <p:nvSpPr>
            <p:cNvPr id="113" name="Rectangle 24"/>
            <p:cNvSpPr>
              <a:spLocks noChangeArrowheads="1"/>
            </p:cNvSpPr>
            <p:nvPr/>
          </p:nvSpPr>
          <p:spPr bwMode="auto">
            <a:xfrm>
              <a:off x="3429000" y="1752600"/>
              <a:ext cx="990600" cy="838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kern="0" dirty="0" smtClean="0">
                <a:solidFill>
                  <a:sysClr val="windowText" lastClr="000000"/>
                </a:solidFill>
              </a:endParaRPr>
            </a:p>
          </p:txBody>
        </p:sp>
        <p:sp>
          <p:nvSpPr>
            <p:cNvPr id="114" name="Rounded Rectangle 113"/>
            <p:cNvSpPr/>
            <p:nvPr/>
          </p:nvSpPr>
          <p:spPr bwMode="auto">
            <a:xfrm>
              <a:off x="3429000" y="1752600"/>
              <a:ext cx="533400" cy="838200"/>
            </a:xfrm>
            <a:prstGeom prst="round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P</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K</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T</a:t>
              </a:r>
            </a:p>
          </p:txBody>
        </p:sp>
        <p:sp>
          <p:nvSpPr>
            <p:cNvPr id="115" name="Rectangle 32"/>
            <p:cNvSpPr>
              <a:spLocks noChangeArrowheads="1"/>
            </p:cNvSpPr>
            <p:nvPr/>
          </p:nvSpPr>
          <p:spPr bwMode="auto">
            <a:xfrm>
              <a:off x="3429000" y="1905000"/>
              <a:ext cx="228600" cy="6096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altLang="ko-KR" sz="1200" kern="0" smtClean="0">
                  <a:solidFill>
                    <a:sysClr val="windowText" lastClr="000000"/>
                  </a:solidFill>
                </a:rPr>
                <a:t>E</a:t>
              </a:r>
            </a:p>
            <a:p>
              <a:pPr algn="ctr">
                <a:defRPr/>
              </a:pPr>
              <a:r>
                <a:rPr lang="en-US" altLang="ko-KR" sz="1200" kern="0" smtClean="0">
                  <a:solidFill>
                    <a:sysClr val="windowText" lastClr="000000"/>
                  </a:solidFill>
                </a:rPr>
                <a:t>T</a:t>
              </a:r>
            </a:p>
            <a:p>
              <a:pPr algn="ctr">
                <a:defRPr/>
              </a:pPr>
              <a:r>
                <a:rPr lang="en-US" altLang="ko-KR" sz="1200" kern="0" smtClean="0">
                  <a:solidFill>
                    <a:sysClr val="windowText" lastClr="000000"/>
                  </a:solidFill>
                </a:rPr>
                <a:t>H</a:t>
              </a:r>
            </a:p>
          </p:txBody>
        </p:sp>
        <p:cxnSp>
          <p:nvCxnSpPr>
            <p:cNvPr id="116" name="Straight Connector 115"/>
            <p:cNvCxnSpPr/>
            <p:nvPr/>
          </p:nvCxnSpPr>
          <p:spPr bwMode="auto">
            <a:xfrm rot="16200000" flipH="1">
              <a:off x="3544094" y="2170906"/>
              <a:ext cx="838200" cy="1588"/>
            </a:xfrm>
            <a:prstGeom prst="line">
              <a:avLst/>
            </a:prstGeom>
            <a:solidFill>
              <a:srgbClr val="BBE0E3"/>
            </a:solidFill>
            <a:ln w="9525" cap="flat" cmpd="sng" algn="ctr">
              <a:solidFill>
                <a:srgbClr val="000000"/>
              </a:solidFill>
              <a:prstDash val="solid"/>
              <a:round/>
              <a:headEnd type="none" w="med" len="med"/>
              <a:tailEnd type="none" w="med" len="med"/>
            </a:ln>
            <a:effectLst/>
          </p:spPr>
        </p:cxnSp>
        <p:sp>
          <p:nvSpPr>
            <p:cNvPr id="117" name="Rectangle 15"/>
            <p:cNvSpPr>
              <a:spLocks noChangeArrowheads="1"/>
            </p:cNvSpPr>
            <p:nvPr/>
          </p:nvSpPr>
          <p:spPr bwMode="auto">
            <a:xfrm>
              <a:off x="4191000" y="1828800"/>
              <a:ext cx="228600" cy="685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altLang="ko-KR" sz="900" kern="0" dirty="0" smtClean="0">
                  <a:solidFill>
                    <a:sysClr val="windowText" lastClr="000000"/>
                  </a:solidFill>
                </a:rPr>
                <a:t>S</a:t>
              </a:r>
            </a:p>
            <a:p>
              <a:pPr algn="ctr">
                <a:defRPr/>
              </a:pPr>
              <a:r>
                <a:rPr lang="en-US" altLang="ko-KR" sz="900" kern="0" dirty="0" smtClean="0">
                  <a:solidFill>
                    <a:sysClr val="windowText" lastClr="000000"/>
                  </a:solidFill>
                </a:rPr>
                <a:t>O</a:t>
              </a:r>
            </a:p>
            <a:p>
              <a:pPr algn="ctr">
                <a:defRPr/>
              </a:pPr>
              <a:r>
                <a:rPr lang="en-US" altLang="ko-KR" sz="900" kern="0" dirty="0" smtClean="0">
                  <a:solidFill>
                    <a:sysClr val="windowText" lastClr="000000"/>
                  </a:solidFill>
                </a:rPr>
                <a:t>N</a:t>
              </a:r>
            </a:p>
            <a:p>
              <a:pPr algn="ctr">
                <a:defRPr/>
              </a:pPr>
              <a:r>
                <a:rPr lang="en-US" altLang="ko-KR" sz="900" kern="0" dirty="0" smtClean="0">
                  <a:solidFill>
                    <a:sysClr val="windowText" lastClr="000000"/>
                  </a:solidFill>
                </a:rPr>
                <a:t>E</a:t>
              </a:r>
            </a:p>
            <a:p>
              <a:pPr algn="ctr">
                <a:defRPr/>
              </a:pPr>
              <a:r>
                <a:rPr lang="en-US" altLang="ko-KR" sz="900" kern="0" dirty="0" smtClean="0">
                  <a:solidFill>
                    <a:sysClr val="windowText" lastClr="000000"/>
                  </a:solidFill>
                </a:rPr>
                <a:t>T</a:t>
              </a:r>
            </a:p>
          </p:txBody>
        </p:sp>
        <p:sp>
          <p:nvSpPr>
            <p:cNvPr id="118" name="TextBox 117"/>
            <p:cNvSpPr txBox="1"/>
            <p:nvPr/>
          </p:nvSpPr>
          <p:spPr>
            <a:xfrm>
              <a:off x="4089400" y="1752600"/>
              <a:ext cx="152400" cy="738664"/>
            </a:xfrm>
            <a:prstGeom prst="rect">
              <a:avLst/>
            </a:prstGeom>
            <a:noFill/>
          </p:spPr>
          <p:txBody>
            <a:bodyPr wrap="square" rtlCol="0">
              <a:spAutoFit/>
            </a:bodyPr>
            <a:lstStyle/>
            <a:p>
              <a:pPr>
                <a:defRPr/>
              </a:pPr>
              <a:r>
                <a:rPr lang="en-US" sz="1400" kern="0" dirty="0" smtClean="0">
                  <a:solidFill>
                    <a:sysClr val="windowText" lastClr="000000"/>
                  </a:solidFill>
                </a:rPr>
                <a:t>T</a:t>
              </a:r>
            </a:p>
            <a:p>
              <a:pPr>
                <a:defRPr/>
              </a:pPr>
              <a:r>
                <a:rPr lang="en-US" sz="1400" kern="0" dirty="0" smtClean="0">
                  <a:solidFill>
                    <a:sysClr val="windowText" lastClr="000000"/>
                  </a:solidFill>
                </a:rPr>
                <a:t>D</a:t>
              </a:r>
            </a:p>
            <a:p>
              <a:pPr>
                <a:defRPr/>
              </a:pPr>
              <a:r>
                <a:rPr lang="en-US" sz="1400" kern="0" dirty="0" smtClean="0">
                  <a:solidFill>
                    <a:sysClr val="windowText" lastClr="000000"/>
                  </a:solidFill>
                </a:rPr>
                <a:t>M</a:t>
              </a:r>
            </a:p>
          </p:txBody>
        </p:sp>
      </p:grpSp>
      <p:grpSp>
        <p:nvGrpSpPr>
          <p:cNvPr id="5" name="Group 118"/>
          <p:cNvGrpSpPr/>
          <p:nvPr/>
        </p:nvGrpSpPr>
        <p:grpSpPr>
          <a:xfrm rot="19039767">
            <a:off x="2994224" y="3702279"/>
            <a:ext cx="976122" cy="1032373"/>
            <a:chOff x="3577390" y="3632442"/>
            <a:chExt cx="1092876" cy="1130569"/>
          </a:xfrm>
        </p:grpSpPr>
        <p:grpSp>
          <p:nvGrpSpPr>
            <p:cNvPr id="6" name="Group 42"/>
            <p:cNvGrpSpPr>
              <a:grpSpLocks/>
            </p:cNvGrpSpPr>
            <p:nvPr/>
          </p:nvGrpSpPr>
          <p:grpSpPr bwMode="auto">
            <a:xfrm rot="2568603">
              <a:off x="3739096" y="4122975"/>
              <a:ext cx="827603" cy="115752"/>
              <a:chOff x="3066" y="1214"/>
              <a:chExt cx="1104" cy="104"/>
            </a:xfrm>
          </p:grpSpPr>
          <p:sp>
            <p:nvSpPr>
              <p:cNvPr id="123" name="Line 43"/>
              <p:cNvSpPr>
                <a:spLocks noChangeShapeType="1"/>
              </p:cNvSpPr>
              <p:nvPr/>
            </p:nvSpPr>
            <p:spPr bwMode="auto">
              <a:xfrm>
                <a:off x="3066" y="1214"/>
                <a:ext cx="1104" cy="8"/>
              </a:xfrm>
              <a:prstGeom prst="line">
                <a:avLst/>
              </a:prstGeom>
              <a:noFill/>
              <a:ln w="76200">
                <a:solidFill>
                  <a:srgbClr val="FF0000"/>
                </a:solidFill>
                <a:round/>
                <a:headEnd/>
                <a:tailEnd/>
              </a:ln>
              <a:effectLst/>
            </p:spPr>
            <p:txBody>
              <a:bodyPr/>
              <a:lstStyle/>
              <a:p>
                <a:pPr>
                  <a:defRPr/>
                </a:pPr>
                <a:endParaRPr lang="en-US" kern="0" smtClean="0">
                  <a:solidFill>
                    <a:sysClr val="windowText" lastClr="000000"/>
                  </a:solidFill>
                </a:endParaRPr>
              </a:p>
            </p:txBody>
          </p:sp>
          <p:sp>
            <p:nvSpPr>
              <p:cNvPr id="124" name="Line 44"/>
              <p:cNvSpPr>
                <a:spLocks noChangeShapeType="1"/>
              </p:cNvSpPr>
              <p:nvPr/>
            </p:nvSpPr>
            <p:spPr bwMode="auto">
              <a:xfrm>
                <a:off x="3066" y="1262"/>
                <a:ext cx="1104" cy="8"/>
              </a:xfrm>
              <a:prstGeom prst="line">
                <a:avLst/>
              </a:prstGeom>
              <a:noFill/>
              <a:ln w="76200">
                <a:solidFill>
                  <a:srgbClr val="FFCC00"/>
                </a:solidFill>
                <a:round/>
                <a:headEnd/>
                <a:tailEnd/>
              </a:ln>
              <a:effectLst/>
            </p:spPr>
            <p:txBody>
              <a:bodyPr/>
              <a:lstStyle/>
              <a:p>
                <a:pPr>
                  <a:defRPr/>
                </a:pPr>
                <a:endParaRPr lang="en-US" kern="0" smtClean="0">
                  <a:solidFill>
                    <a:sysClr val="windowText" lastClr="000000"/>
                  </a:solidFill>
                </a:endParaRPr>
              </a:p>
            </p:txBody>
          </p:sp>
          <p:sp>
            <p:nvSpPr>
              <p:cNvPr id="125" name="Line 45"/>
              <p:cNvSpPr>
                <a:spLocks noChangeShapeType="1"/>
              </p:cNvSpPr>
              <p:nvPr/>
            </p:nvSpPr>
            <p:spPr bwMode="auto">
              <a:xfrm>
                <a:off x="3066" y="1310"/>
                <a:ext cx="1104" cy="8"/>
              </a:xfrm>
              <a:prstGeom prst="line">
                <a:avLst/>
              </a:prstGeom>
              <a:noFill/>
              <a:ln w="76200">
                <a:solidFill>
                  <a:srgbClr val="027EBA"/>
                </a:solidFill>
                <a:round/>
                <a:headEnd/>
                <a:tailEnd/>
              </a:ln>
              <a:effectLst/>
            </p:spPr>
            <p:txBody>
              <a:bodyPr/>
              <a:lstStyle/>
              <a:p>
                <a:pPr>
                  <a:defRPr/>
                </a:pPr>
                <a:endParaRPr lang="en-US" kern="0" smtClean="0">
                  <a:solidFill>
                    <a:sysClr val="windowText" lastClr="000000"/>
                  </a:solidFill>
                </a:endParaRPr>
              </a:p>
            </p:txBody>
          </p:sp>
        </p:grpSp>
        <p:pic>
          <p:nvPicPr>
            <p:cNvPr id="121" name="Picture 41"/>
            <p:cNvPicPr>
              <a:picLocks noChangeAspect="1" noChangeArrowheads="1"/>
            </p:cNvPicPr>
            <p:nvPr/>
          </p:nvPicPr>
          <p:blipFill>
            <a:blip r:embed="rId2" cstate="print"/>
            <a:srcRect/>
            <a:stretch>
              <a:fillRect/>
            </a:stretch>
          </p:blipFill>
          <p:spPr bwMode="auto">
            <a:xfrm rot="2222206">
              <a:off x="3577390" y="3632442"/>
              <a:ext cx="316498" cy="345714"/>
            </a:xfrm>
            <a:prstGeom prst="rect">
              <a:avLst/>
            </a:prstGeom>
            <a:noFill/>
          </p:spPr>
        </p:pic>
        <p:pic>
          <p:nvPicPr>
            <p:cNvPr id="122" name="Picture 41"/>
            <p:cNvPicPr>
              <a:picLocks noChangeAspect="1" noChangeArrowheads="1"/>
            </p:cNvPicPr>
            <p:nvPr/>
          </p:nvPicPr>
          <p:blipFill>
            <a:blip r:embed="rId2" cstate="print"/>
            <a:srcRect/>
            <a:stretch>
              <a:fillRect/>
            </a:stretch>
          </p:blipFill>
          <p:spPr bwMode="auto">
            <a:xfrm rot="13259255">
              <a:off x="4344067" y="4406701"/>
              <a:ext cx="326199" cy="356310"/>
            </a:xfrm>
            <a:prstGeom prst="rect">
              <a:avLst/>
            </a:prstGeom>
            <a:noFill/>
          </p:spPr>
        </p:pic>
      </p:grpSp>
      <p:grpSp>
        <p:nvGrpSpPr>
          <p:cNvPr id="7" name="Group 125"/>
          <p:cNvGrpSpPr/>
          <p:nvPr/>
        </p:nvGrpSpPr>
        <p:grpSpPr>
          <a:xfrm>
            <a:off x="7772400" y="4724400"/>
            <a:ext cx="762000" cy="609600"/>
            <a:chOff x="1828800" y="2590800"/>
            <a:chExt cx="762000" cy="609600"/>
          </a:xfrm>
        </p:grpSpPr>
        <p:sp>
          <p:nvSpPr>
            <p:cNvPr id="127"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128" name="Rectangle 31"/>
            <p:cNvSpPr>
              <a:spLocks noChangeArrowheads="1"/>
            </p:cNvSpPr>
            <p:nvPr/>
          </p:nvSpPr>
          <p:spPr bwMode="auto">
            <a:xfrm>
              <a:off x="24384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129" name="Rectangle 31"/>
            <p:cNvSpPr>
              <a:spLocks noChangeArrowheads="1"/>
            </p:cNvSpPr>
            <p:nvPr/>
          </p:nvSpPr>
          <p:spPr bwMode="auto">
            <a:xfrm>
              <a:off x="18288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8" name="Group 97"/>
          <p:cNvGrpSpPr/>
          <p:nvPr/>
        </p:nvGrpSpPr>
        <p:grpSpPr>
          <a:xfrm>
            <a:off x="1828800" y="3733800"/>
            <a:ext cx="990600" cy="838200"/>
            <a:chOff x="3429000" y="1752600"/>
            <a:chExt cx="990600" cy="838200"/>
          </a:xfrm>
        </p:grpSpPr>
        <p:sp>
          <p:nvSpPr>
            <p:cNvPr id="131" name="Rectangle 24"/>
            <p:cNvSpPr>
              <a:spLocks noChangeArrowheads="1"/>
            </p:cNvSpPr>
            <p:nvPr/>
          </p:nvSpPr>
          <p:spPr bwMode="auto">
            <a:xfrm>
              <a:off x="3429000" y="1752600"/>
              <a:ext cx="990600" cy="838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kern="0" dirty="0" smtClean="0">
                <a:solidFill>
                  <a:sysClr val="windowText" lastClr="000000"/>
                </a:solidFill>
              </a:endParaRPr>
            </a:p>
          </p:txBody>
        </p:sp>
        <p:sp>
          <p:nvSpPr>
            <p:cNvPr id="132" name="Rounded Rectangle 131"/>
            <p:cNvSpPr/>
            <p:nvPr/>
          </p:nvSpPr>
          <p:spPr bwMode="auto">
            <a:xfrm>
              <a:off x="3429000" y="1752600"/>
              <a:ext cx="533400" cy="838200"/>
            </a:xfrm>
            <a:prstGeom prst="round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P</a:t>
              </a:r>
            </a:p>
            <a:p>
              <a:pPr algn="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K</a:t>
              </a:r>
            </a:p>
            <a:p>
              <a:pPr algn="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T</a:t>
              </a:r>
            </a:p>
          </p:txBody>
        </p:sp>
        <p:sp>
          <p:nvSpPr>
            <p:cNvPr id="133" name="Rectangle 32"/>
            <p:cNvSpPr>
              <a:spLocks noChangeArrowheads="1"/>
            </p:cNvSpPr>
            <p:nvPr/>
          </p:nvSpPr>
          <p:spPr bwMode="auto">
            <a:xfrm>
              <a:off x="3429000" y="1905000"/>
              <a:ext cx="228600" cy="6096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p:txBody>
        </p:sp>
        <p:cxnSp>
          <p:nvCxnSpPr>
            <p:cNvPr id="134" name="Straight Connector 133"/>
            <p:cNvCxnSpPr/>
            <p:nvPr/>
          </p:nvCxnSpPr>
          <p:spPr bwMode="auto">
            <a:xfrm rot="16200000" flipH="1">
              <a:off x="3544094" y="2170906"/>
              <a:ext cx="838200" cy="1588"/>
            </a:xfrm>
            <a:prstGeom prst="line">
              <a:avLst/>
            </a:prstGeom>
            <a:solidFill>
              <a:srgbClr val="BBE0E3"/>
            </a:solidFill>
            <a:ln w="9525" cap="flat" cmpd="sng" algn="ctr">
              <a:solidFill>
                <a:srgbClr val="000000"/>
              </a:solidFill>
              <a:prstDash val="solid"/>
              <a:round/>
              <a:headEnd type="none" w="med" len="med"/>
              <a:tailEnd type="none" w="med" len="med"/>
            </a:ln>
            <a:effectLst/>
          </p:spPr>
        </p:cxnSp>
        <p:sp>
          <p:nvSpPr>
            <p:cNvPr id="135" name="Rectangle 15"/>
            <p:cNvSpPr>
              <a:spLocks noChangeArrowheads="1"/>
            </p:cNvSpPr>
            <p:nvPr/>
          </p:nvSpPr>
          <p:spPr bwMode="auto">
            <a:xfrm>
              <a:off x="4191000" y="1828800"/>
              <a:ext cx="228600" cy="685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altLang="ko-KR" sz="900" kern="0" dirty="0" smtClean="0">
                  <a:solidFill>
                    <a:sysClr val="windowText" lastClr="000000"/>
                  </a:solidFill>
                </a:rPr>
                <a:t>S</a:t>
              </a:r>
            </a:p>
            <a:p>
              <a:pPr algn="ctr">
                <a:defRPr/>
              </a:pPr>
              <a:r>
                <a:rPr lang="en-US" altLang="ko-KR" sz="900" kern="0" dirty="0" smtClean="0">
                  <a:solidFill>
                    <a:sysClr val="windowText" lastClr="000000"/>
                  </a:solidFill>
                </a:rPr>
                <a:t>O</a:t>
              </a:r>
            </a:p>
            <a:p>
              <a:pPr algn="ctr">
                <a:defRPr/>
              </a:pPr>
              <a:r>
                <a:rPr lang="en-US" altLang="ko-KR" sz="900" kern="0" dirty="0" smtClean="0">
                  <a:solidFill>
                    <a:sysClr val="windowText" lastClr="000000"/>
                  </a:solidFill>
                </a:rPr>
                <a:t>N</a:t>
              </a:r>
            </a:p>
            <a:p>
              <a:pPr algn="ctr">
                <a:defRPr/>
              </a:pPr>
              <a:r>
                <a:rPr lang="en-US" altLang="ko-KR" sz="900" kern="0" dirty="0" smtClean="0">
                  <a:solidFill>
                    <a:sysClr val="windowText" lastClr="000000"/>
                  </a:solidFill>
                </a:rPr>
                <a:t>E</a:t>
              </a:r>
            </a:p>
            <a:p>
              <a:pPr algn="ctr">
                <a:defRPr/>
              </a:pPr>
              <a:r>
                <a:rPr lang="en-US" altLang="ko-KR" sz="900" kern="0" dirty="0" smtClean="0">
                  <a:solidFill>
                    <a:sysClr val="windowText" lastClr="000000"/>
                  </a:solidFill>
                </a:rPr>
                <a:t>T</a:t>
              </a:r>
            </a:p>
          </p:txBody>
        </p:sp>
        <p:sp>
          <p:nvSpPr>
            <p:cNvPr id="136" name="TextBox 135"/>
            <p:cNvSpPr txBox="1"/>
            <p:nvPr/>
          </p:nvSpPr>
          <p:spPr>
            <a:xfrm>
              <a:off x="3962400" y="1752600"/>
              <a:ext cx="152400" cy="738664"/>
            </a:xfrm>
            <a:prstGeom prst="rect">
              <a:avLst/>
            </a:prstGeom>
            <a:noFill/>
          </p:spPr>
          <p:txBody>
            <a:bodyPr wrap="square" rtlCol="0">
              <a:spAutoFit/>
            </a:bodyPr>
            <a:lstStyle/>
            <a:p>
              <a:pPr>
                <a:defRPr/>
              </a:pPr>
              <a:r>
                <a:rPr lang="en-US" sz="1400" kern="0" dirty="0" smtClean="0">
                  <a:solidFill>
                    <a:sysClr val="windowText" lastClr="000000"/>
                  </a:solidFill>
                </a:rPr>
                <a:t>T</a:t>
              </a:r>
            </a:p>
            <a:p>
              <a:pPr>
                <a:defRPr/>
              </a:pPr>
              <a:r>
                <a:rPr lang="en-US" sz="1400" kern="0" dirty="0" smtClean="0">
                  <a:solidFill>
                    <a:sysClr val="windowText" lastClr="000000"/>
                  </a:solidFill>
                </a:rPr>
                <a:t>D</a:t>
              </a:r>
            </a:p>
            <a:p>
              <a:pPr>
                <a:defRPr/>
              </a:pPr>
              <a:r>
                <a:rPr lang="en-US" sz="1400" kern="0" dirty="0" smtClean="0">
                  <a:solidFill>
                    <a:sysClr val="windowText" lastClr="000000"/>
                  </a:solidFill>
                </a:rPr>
                <a:t>M</a:t>
              </a:r>
            </a:p>
          </p:txBody>
        </p:sp>
      </p:grpSp>
      <p:grpSp>
        <p:nvGrpSpPr>
          <p:cNvPr id="9" name="Group 136"/>
          <p:cNvGrpSpPr/>
          <p:nvPr/>
        </p:nvGrpSpPr>
        <p:grpSpPr>
          <a:xfrm rot="19039767">
            <a:off x="4996901" y="3764634"/>
            <a:ext cx="902800" cy="931868"/>
            <a:chOff x="3577390" y="3632442"/>
            <a:chExt cx="1092876" cy="1130569"/>
          </a:xfrm>
        </p:grpSpPr>
        <p:grpSp>
          <p:nvGrpSpPr>
            <p:cNvPr id="10" name="Group 42"/>
            <p:cNvGrpSpPr>
              <a:grpSpLocks/>
            </p:cNvGrpSpPr>
            <p:nvPr/>
          </p:nvGrpSpPr>
          <p:grpSpPr bwMode="auto">
            <a:xfrm rot="2568603">
              <a:off x="3739094" y="4122975"/>
              <a:ext cx="827603" cy="115752"/>
              <a:chOff x="3066" y="1214"/>
              <a:chExt cx="1104" cy="104"/>
            </a:xfrm>
          </p:grpSpPr>
          <p:sp>
            <p:nvSpPr>
              <p:cNvPr id="141" name="Line 43"/>
              <p:cNvSpPr>
                <a:spLocks noChangeShapeType="1"/>
              </p:cNvSpPr>
              <p:nvPr/>
            </p:nvSpPr>
            <p:spPr bwMode="auto">
              <a:xfrm>
                <a:off x="3066" y="1214"/>
                <a:ext cx="1104" cy="8"/>
              </a:xfrm>
              <a:prstGeom prst="line">
                <a:avLst/>
              </a:prstGeom>
              <a:noFill/>
              <a:ln w="76200">
                <a:solidFill>
                  <a:srgbClr val="FF0000"/>
                </a:solidFill>
                <a:round/>
                <a:headEnd/>
                <a:tailEnd/>
              </a:ln>
              <a:effectLst/>
            </p:spPr>
            <p:txBody>
              <a:bodyPr/>
              <a:lstStyle/>
              <a:p>
                <a:pPr>
                  <a:defRPr/>
                </a:pPr>
                <a:endParaRPr lang="en-US" kern="0" smtClean="0">
                  <a:solidFill>
                    <a:sysClr val="windowText" lastClr="000000"/>
                  </a:solidFill>
                </a:endParaRPr>
              </a:p>
            </p:txBody>
          </p:sp>
          <p:sp>
            <p:nvSpPr>
              <p:cNvPr id="142" name="Line 44"/>
              <p:cNvSpPr>
                <a:spLocks noChangeShapeType="1"/>
              </p:cNvSpPr>
              <p:nvPr/>
            </p:nvSpPr>
            <p:spPr bwMode="auto">
              <a:xfrm>
                <a:off x="3066" y="1262"/>
                <a:ext cx="1104" cy="8"/>
              </a:xfrm>
              <a:prstGeom prst="line">
                <a:avLst/>
              </a:prstGeom>
              <a:noFill/>
              <a:ln w="76200">
                <a:solidFill>
                  <a:srgbClr val="FFCC00"/>
                </a:solidFill>
                <a:round/>
                <a:headEnd/>
                <a:tailEnd/>
              </a:ln>
              <a:effectLst/>
            </p:spPr>
            <p:txBody>
              <a:bodyPr/>
              <a:lstStyle/>
              <a:p>
                <a:pPr>
                  <a:defRPr/>
                </a:pPr>
                <a:endParaRPr lang="en-US" kern="0" smtClean="0">
                  <a:solidFill>
                    <a:sysClr val="windowText" lastClr="000000"/>
                  </a:solidFill>
                </a:endParaRPr>
              </a:p>
            </p:txBody>
          </p:sp>
          <p:sp>
            <p:nvSpPr>
              <p:cNvPr id="143" name="Line 45"/>
              <p:cNvSpPr>
                <a:spLocks noChangeShapeType="1"/>
              </p:cNvSpPr>
              <p:nvPr/>
            </p:nvSpPr>
            <p:spPr bwMode="auto">
              <a:xfrm>
                <a:off x="3066" y="1310"/>
                <a:ext cx="1104" cy="8"/>
              </a:xfrm>
              <a:prstGeom prst="line">
                <a:avLst/>
              </a:prstGeom>
              <a:noFill/>
              <a:ln w="76200">
                <a:solidFill>
                  <a:srgbClr val="027EBA"/>
                </a:solidFill>
                <a:round/>
                <a:headEnd/>
                <a:tailEnd/>
              </a:ln>
              <a:effectLst/>
            </p:spPr>
            <p:txBody>
              <a:bodyPr/>
              <a:lstStyle/>
              <a:p>
                <a:pPr>
                  <a:defRPr/>
                </a:pPr>
                <a:endParaRPr lang="en-US" kern="0" smtClean="0">
                  <a:solidFill>
                    <a:sysClr val="windowText" lastClr="000000"/>
                  </a:solidFill>
                </a:endParaRPr>
              </a:p>
            </p:txBody>
          </p:sp>
        </p:grpSp>
        <p:pic>
          <p:nvPicPr>
            <p:cNvPr id="139" name="Picture 41"/>
            <p:cNvPicPr>
              <a:picLocks noChangeAspect="1" noChangeArrowheads="1"/>
            </p:cNvPicPr>
            <p:nvPr/>
          </p:nvPicPr>
          <p:blipFill>
            <a:blip r:embed="rId2" cstate="print"/>
            <a:srcRect/>
            <a:stretch>
              <a:fillRect/>
            </a:stretch>
          </p:blipFill>
          <p:spPr bwMode="auto">
            <a:xfrm rot="2222206">
              <a:off x="3577390" y="3632442"/>
              <a:ext cx="316498" cy="345714"/>
            </a:xfrm>
            <a:prstGeom prst="rect">
              <a:avLst/>
            </a:prstGeom>
            <a:noFill/>
          </p:spPr>
        </p:pic>
        <p:pic>
          <p:nvPicPr>
            <p:cNvPr id="140" name="Picture 41"/>
            <p:cNvPicPr>
              <a:picLocks noChangeAspect="1" noChangeArrowheads="1"/>
            </p:cNvPicPr>
            <p:nvPr/>
          </p:nvPicPr>
          <p:blipFill>
            <a:blip r:embed="rId3" cstate="print"/>
            <a:srcRect/>
            <a:stretch>
              <a:fillRect/>
            </a:stretch>
          </p:blipFill>
          <p:spPr bwMode="auto">
            <a:xfrm rot="13259255">
              <a:off x="4344067" y="4406701"/>
              <a:ext cx="326199" cy="356310"/>
            </a:xfrm>
            <a:prstGeom prst="rect">
              <a:avLst/>
            </a:prstGeom>
            <a:noFill/>
          </p:spPr>
        </p:pic>
      </p:grpSp>
      <p:grpSp>
        <p:nvGrpSpPr>
          <p:cNvPr id="11" name="Group 97"/>
          <p:cNvGrpSpPr/>
          <p:nvPr/>
        </p:nvGrpSpPr>
        <p:grpSpPr>
          <a:xfrm rot="5400000" flipH="1">
            <a:off x="4076700" y="4076700"/>
            <a:ext cx="914400" cy="838200"/>
            <a:chOff x="3429000" y="1752600"/>
            <a:chExt cx="990600" cy="838200"/>
          </a:xfrm>
        </p:grpSpPr>
        <p:sp>
          <p:nvSpPr>
            <p:cNvPr id="145" name="Rectangle 24"/>
            <p:cNvSpPr>
              <a:spLocks noChangeArrowheads="1"/>
            </p:cNvSpPr>
            <p:nvPr/>
          </p:nvSpPr>
          <p:spPr bwMode="auto">
            <a:xfrm>
              <a:off x="3429000" y="1752600"/>
              <a:ext cx="990600" cy="838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kern="0" dirty="0" smtClean="0">
                <a:solidFill>
                  <a:sysClr val="windowText" lastClr="000000"/>
                </a:solidFill>
              </a:endParaRPr>
            </a:p>
          </p:txBody>
        </p:sp>
        <p:sp>
          <p:nvSpPr>
            <p:cNvPr id="146" name="Rounded Rectangle 145"/>
            <p:cNvSpPr/>
            <p:nvPr/>
          </p:nvSpPr>
          <p:spPr bwMode="auto">
            <a:xfrm>
              <a:off x="3429000" y="1752600"/>
              <a:ext cx="533400" cy="838200"/>
            </a:xfrm>
            <a:prstGeom prst="round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P</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K</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T</a:t>
              </a:r>
            </a:p>
          </p:txBody>
        </p:sp>
        <p:sp>
          <p:nvSpPr>
            <p:cNvPr id="147" name="Rectangle 32"/>
            <p:cNvSpPr>
              <a:spLocks noChangeArrowheads="1"/>
            </p:cNvSpPr>
            <p:nvPr/>
          </p:nvSpPr>
          <p:spPr bwMode="auto">
            <a:xfrm>
              <a:off x="3429000" y="1905000"/>
              <a:ext cx="228600" cy="6096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p:txBody>
        </p:sp>
        <p:cxnSp>
          <p:nvCxnSpPr>
            <p:cNvPr id="148" name="Straight Connector 147"/>
            <p:cNvCxnSpPr/>
            <p:nvPr/>
          </p:nvCxnSpPr>
          <p:spPr bwMode="auto">
            <a:xfrm rot="16200000" flipH="1">
              <a:off x="3544094" y="2170906"/>
              <a:ext cx="838200" cy="1588"/>
            </a:xfrm>
            <a:prstGeom prst="line">
              <a:avLst/>
            </a:prstGeom>
            <a:solidFill>
              <a:srgbClr val="BBE0E3"/>
            </a:solidFill>
            <a:ln w="9525" cap="flat" cmpd="sng" algn="ctr">
              <a:solidFill>
                <a:srgbClr val="000000"/>
              </a:solidFill>
              <a:prstDash val="solid"/>
              <a:round/>
              <a:headEnd type="none" w="med" len="med"/>
              <a:tailEnd type="none" w="med" len="med"/>
            </a:ln>
            <a:effectLst/>
          </p:spPr>
        </p:cxnSp>
        <p:sp>
          <p:nvSpPr>
            <p:cNvPr id="149" name="Rectangle 15"/>
            <p:cNvSpPr>
              <a:spLocks noChangeArrowheads="1"/>
            </p:cNvSpPr>
            <p:nvPr/>
          </p:nvSpPr>
          <p:spPr bwMode="auto">
            <a:xfrm>
              <a:off x="4191000" y="1828800"/>
              <a:ext cx="228600" cy="685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altLang="ko-KR" sz="900" kern="0" dirty="0" smtClean="0">
                  <a:solidFill>
                    <a:sysClr val="windowText" lastClr="000000"/>
                  </a:solidFill>
                </a:rPr>
                <a:t>S</a:t>
              </a:r>
            </a:p>
            <a:p>
              <a:pPr algn="ctr">
                <a:defRPr/>
              </a:pPr>
              <a:r>
                <a:rPr lang="en-US" altLang="ko-KR" sz="900" kern="0" dirty="0" smtClean="0">
                  <a:solidFill>
                    <a:sysClr val="windowText" lastClr="000000"/>
                  </a:solidFill>
                </a:rPr>
                <a:t>O</a:t>
              </a:r>
            </a:p>
            <a:p>
              <a:pPr algn="ctr">
                <a:defRPr/>
              </a:pPr>
              <a:r>
                <a:rPr lang="en-US" altLang="ko-KR" sz="900" kern="0" dirty="0" smtClean="0">
                  <a:solidFill>
                    <a:sysClr val="windowText" lastClr="000000"/>
                  </a:solidFill>
                </a:rPr>
                <a:t>N</a:t>
              </a:r>
            </a:p>
            <a:p>
              <a:pPr algn="ctr">
                <a:defRPr/>
              </a:pPr>
              <a:r>
                <a:rPr lang="en-US" altLang="ko-KR" sz="900" kern="0" dirty="0" smtClean="0">
                  <a:solidFill>
                    <a:sysClr val="windowText" lastClr="000000"/>
                  </a:solidFill>
                </a:rPr>
                <a:t>E</a:t>
              </a:r>
            </a:p>
            <a:p>
              <a:pPr algn="ctr">
                <a:defRPr/>
              </a:pPr>
              <a:r>
                <a:rPr lang="en-US" altLang="ko-KR" sz="900" kern="0" dirty="0" smtClean="0">
                  <a:solidFill>
                    <a:sysClr val="windowText" lastClr="000000"/>
                  </a:solidFill>
                </a:rPr>
                <a:t>T</a:t>
              </a:r>
            </a:p>
          </p:txBody>
        </p:sp>
        <p:sp>
          <p:nvSpPr>
            <p:cNvPr id="150" name="TextBox 149"/>
            <p:cNvSpPr txBox="1"/>
            <p:nvPr/>
          </p:nvSpPr>
          <p:spPr>
            <a:xfrm>
              <a:off x="4089400" y="1752600"/>
              <a:ext cx="152400" cy="738664"/>
            </a:xfrm>
            <a:prstGeom prst="rect">
              <a:avLst/>
            </a:prstGeom>
            <a:noFill/>
          </p:spPr>
          <p:txBody>
            <a:bodyPr wrap="square" rtlCol="0">
              <a:spAutoFit/>
            </a:bodyPr>
            <a:lstStyle/>
            <a:p>
              <a:pPr>
                <a:defRPr/>
              </a:pPr>
              <a:r>
                <a:rPr lang="en-US" sz="1400" kern="0" dirty="0" smtClean="0">
                  <a:solidFill>
                    <a:sysClr val="windowText" lastClr="000000"/>
                  </a:solidFill>
                </a:rPr>
                <a:t>T</a:t>
              </a:r>
            </a:p>
            <a:p>
              <a:pPr>
                <a:defRPr/>
              </a:pPr>
              <a:r>
                <a:rPr lang="en-US" sz="1400" kern="0" dirty="0" smtClean="0">
                  <a:solidFill>
                    <a:sysClr val="windowText" lastClr="000000"/>
                  </a:solidFill>
                </a:rPr>
                <a:t>D</a:t>
              </a:r>
            </a:p>
            <a:p>
              <a:pPr>
                <a:defRPr/>
              </a:pPr>
              <a:r>
                <a:rPr lang="en-US" sz="1400" kern="0" dirty="0" smtClean="0">
                  <a:solidFill>
                    <a:sysClr val="windowText" lastClr="000000"/>
                  </a:solidFill>
                </a:rPr>
                <a:t>M</a:t>
              </a:r>
            </a:p>
          </p:txBody>
        </p:sp>
      </p:grpSp>
      <p:grpSp>
        <p:nvGrpSpPr>
          <p:cNvPr id="12" name="Group 150"/>
          <p:cNvGrpSpPr/>
          <p:nvPr/>
        </p:nvGrpSpPr>
        <p:grpSpPr>
          <a:xfrm>
            <a:off x="381000" y="1371600"/>
            <a:ext cx="762000" cy="609600"/>
            <a:chOff x="1828800" y="2590800"/>
            <a:chExt cx="762000" cy="609600"/>
          </a:xfrm>
        </p:grpSpPr>
        <p:sp>
          <p:nvSpPr>
            <p:cNvPr id="152"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153" name="Rectangle 31"/>
            <p:cNvSpPr>
              <a:spLocks noChangeArrowheads="1"/>
            </p:cNvSpPr>
            <p:nvPr/>
          </p:nvSpPr>
          <p:spPr bwMode="auto">
            <a:xfrm>
              <a:off x="24384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154" name="Rectangle 31"/>
            <p:cNvSpPr>
              <a:spLocks noChangeArrowheads="1"/>
            </p:cNvSpPr>
            <p:nvPr/>
          </p:nvSpPr>
          <p:spPr bwMode="auto">
            <a:xfrm>
              <a:off x="18288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13" name="Group 154"/>
          <p:cNvGrpSpPr/>
          <p:nvPr/>
        </p:nvGrpSpPr>
        <p:grpSpPr>
          <a:xfrm>
            <a:off x="4572000" y="1447800"/>
            <a:ext cx="762000" cy="609600"/>
            <a:chOff x="1828800" y="2590800"/>
            <a:chExt cx="762000" cy="609600"/>
          </a:xfrm>
        </p:grpSpPr>
        <p:sp>
          <p:nvSpPr>
            <p:cNvPr id="156"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157" name="Rectangle 31"/>
            <p:cNvSpPr>
              <a:spLocks noChangeArrowheads="1"/>
            </p:cNvSpPr>
            <p:nvPr/>
          </p:nvSpPr>
          <p:spPr bwMode="auto">
            <a:xfrm>
              <a:off x="24384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158" name="Rectangle 31"/>
            <p:cNvSpPr>
              <a:spLocks noChangeArrowheads="1"/>
            </p:cNvSpPr>
            <p:nvPr/>
          </p:nvSpPr>
          <p:spPr bwMode="auto">
            <a:xfrm>
              <a:off x="18288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14" name="Group 158"/>
          <p:cNvGrpSpPr/>
          <p:nvPr/>
        </p:nvGrpSpPr>
        <p:grpSpPr>
          <a:xfrm>
            <a:off x="7772400" y="1447800"/>
            <a:ext cx="762000" cy="609600"/>
            <a:chOff x="1828800" y="2590800"/>
            <a:chExt cx="762000" cy="609600"/>
          </a:xfrm>
        </p:grpSpPr>
        <p:sp>
          <p:nvSpPr>
            <p:cNvPr id="160"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161" name="Rectangle 31"/>
            <p:cNvSpPr>
              <a:spLocks noChangeArrowheads="1"/>
            </p:cNvSpPr>
            <p:nvPr/>
          </p:nvSpPr>
          <p:spPr bwMode="auto">
            <a:xfrm>
              <a:off x="24384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162" name="Rectangle 31"/>
            <p:cNvSpPr>
              <a:spLocks noChangeArrowheads="1"/>
            </p:cNvSpPr>
            <p:nvPr/>
          </p:nvSpPr>
          <p:spPr bwMode="auto">
            <a:xfrm>
              <a:off x="18288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sp>
        <p:nvSpPr>
          <p:cNvPr id="163" name="Line 17"/>
          <p:cNvSpPr>
            <a:spLocks noChangeShapeType="1"/>
          </p:cNvSpPr>
          <p:nvPr/>
        </p:nvSpPr>
        <p:spPr bwMode="auto">
          <a:xfrm flipH="1" flipV="1">
            <a:off x="1143000" y="1752595"/>
            <a:ext cx="3429000" cy="45719"/>
          </a:xfrm>
          <a:prstGeom prst="line">
            <a:avLst/>
          </a:prstGeom>
          <a:ln>
            <a:solidFill>
              <a:schemeClr val="accent4"/>
            </a:solidFill>
            <a:prstDash val="dash"/>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64" name="Line 17"/>
          <p:cNvSpPr>
            <a:spLocks noChangeShapeType="1"/>
          </p:cNvSpPr>
          <p:nvPr/>
        </p:nvSpPr>
        <p:spPr bwMode="auto">
          <a:xfrm flipH="1">
            <a:off x="5334000" y="1722116"/>
            <a:ext cx="2362200" cy="45719"/>
          </a:xfrm>
          <a:prstGeom prst="line">
            <a:avLst/>
          </a:prstGeom>
          <a:ln>
            <a:solidFill>
              <a:schemeClr val="accent4"/>
            </a:solidFill>
            <a:prstDash val="dash"/>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66" name="Freeform 165"/>
          <p:cNvSpPr/>
          <p:nvPr/>
        </p:nvSpPr>
        <p:spPr>
          <a:xfrm>
            <a:off x="1102407" y="3708875"/>
            <a:ext cx="1256232" cy="452927"/>
          </a:xfrm>
          <a:custGeom>
            <a:avLst/>
            <a:gdLst>
              <a:gd name="connsiteX0" fmla="*/ 0 w 1256232"/>
              <a:gd name="connsiteY0" fmla="*/ 0 h 452927"/>
              <a:gd name="connsiteX1" fmla="*/ 888763 w 1256232"/>
              <a:gd name="connsiteY1" fmla="*/ 376015 h 452927"/>
              <a:gd name="connsiteX2" fmla="*/ 1256232 w 1256232"/>
              <a:gd name="connsiteY2" fmla="*/ 452927 h 452927"/>
            </a:gdLst>
            <a:ahLst/>
            <a:cxnLst>
              <a:cxn ang="0">
                <a:pos x="connsiteX0" y="connsiteY0"/>
              </a:cxn>
              <a:cxn ang="0">
                <a:pos x="connsiteX1" y="connsiteY1"/>
              </a:cxn>
              <a:cxn ang="0">
                <a:pos x="connsiteX2" y="connsiteY2"/>
              </a:cxn>
            </a:cxnLst>
            <a:rect l="l" t="t" r="r" b="b"/>
            <a:pathLst>
              <a:path w="1256232" h="452927">
                <a:moveTo>
                  <a:pt x="0" y="0"/>
                </a:moveTo>
                <a:cubicBezTo>
                  <a:pt x="339695" y="150263"/>
                  <a:pt x="679391" y="300527"/>
                  <a:pt x="888763" y="376015"/>
                </a:cubicBezTo>
                <a:cubicBezTo>
                  <a:pt x="1098135" y="451503"/>
                  <a:pt x="1177183" y="452215"/>
                  <a:pt x="1256232" y="452927"/>
                </a:cubicBezTo>
              </a:path>
            </a:pathLst>
          </a:custGeom>
          <a:ln w="1016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168" name="Freeform 167"/>
          <p:cNvSpPr/>
          <p:nvPr/>
        </p:nvSpPr>
        <p:spPr>
          <a:xfrm>
            <a:off x="2341548" y="4170348"/>
            <a:ext cx="2068082" cy="316194"/>
          </a:xfrm>
          <a:custGeom>
            <a:avLst/>
            <a:gdLst>
              <a:gd name="connsiteX0" fmla="*/ 0 w 2068082"/>
              <a:gd name="connsiteY0" fmla="*/ 0 h 316194"/>
              <a:gd name="connsiteX1" fmla="*/ 991312 w 2068082"/>
              <a:gd name="connsiteY1" fmla="*/ 17091 h 316194"/>
              <a:gd name="connsiteX2" fmla="*/ 1811708 w 2068082"/>
              <a:gd name="connsiteY2" fmla="*/ 85458 h 316194"/>
              <a:gd name="connsiteX3" fmla="*/ 2068082 w 2068082"/>
              <a:gd name="connsiteY3" fmla="*/ 316194 h 316194"/>
            </a:gdLst>
            <a:ahLst/>
            <a:cxnLst>
              <a:cxn ang="0">
                <a:pos x="connsiteX0" y="connsiteY0"/>
              </a:cxn>
              <a:cxn ang="0">
                <a:pos x="connsiteX1" y="connsiteY1"/>
              </a:cxn>
              <a:cxn ang="0">
                <a:pos x="connsiteX2" y="connsiteY2"/>
              </a:cxn>
              <a:cxn ang="0">
                <a:pos x="connsiteX3" y="connsiteY3"/>
              </a:cxn>
            </a:cxnLst>
            <a:rect l="l" t="t" r="r" b="b"/>
            <a:pathLst>
              <a:path w="2068082" h="316194">
                <a:moveTo>
                  <a:pt x="0" y="0"/>
                </a:moveTo>
                <a:cubicBezTo>
                  <a:pt x="344680" y="1424"/>
                  <a:pt x="689361" y="2848"/>
                  <a:pt x="991312" y="17091"/>
                </a:cubicBezTo>
                <a:cubicBezTo>
                  <a:pt x="1293263" y="31334"/>
                  <a:pt x="1632246" y="35608"/>
                  <a:pt x="1811708" y="85458"/>
                </a:cubicBezTo>
                <a:cubicBezTo>
                  <a:pt x="1991170" y="135308"/>
                  <a:pt x="2029626" y="225751"/>
                  <a:pt x="2068082" y="316194"/>
                </a:cubicBezTo>
              </a:path>
            </a:pathLst>
          </a:cu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169" name="Freeform 168"/>
          <p:cNvSpPr/>
          <p:nvPr/>
        </p:nvSpPr>
        <p:spPr>
          <a:xfrm>
            <a:off x="4409630" y="4495088"/>
            <a:ext cx="717847" cy="1333144"/>
          </a:xfrm>
          <a:custGeom>
            <a:avLst/>
            <a:gdLst>
              <a:gd name="connsiteX0" fmla="*/ 0 w 717847"/>
              <a:gd name="connsiteY0" fmla="*/ 0 h 1333144"/>
              <a:gd name="connsiteX1" fmla="*/ 239282 w 717847"/>
              <a:gd name="connsiteY1" fmla="*/ 606751 h 1333144"/>
              <a:gd name="connsiteX2" fmla="*/ 717847 w 717847"/>
              <a:gd name="connsiteY2" fmla="*/ 1333144 h 1333144"/>
            </a:gdLst>
            <a:ahLst/>
            <a:cxnLst>
              <a:cxn ang="0">
                <a:pos x="connsiteX0" y="connsiteY0"/>
              </a:cxn>
              <a:cxn ang="0">
                <a:pos x="connsiteX1" y="connsiteY1"/>
              </a:cxn>
              <a:cxn ang="0">
                <a:pos x="connsiteX2" y="connsiteY2"/>
              </a:cxn>
            </a:cxnLst>
            <a:rect l="l" t="t" r="r" b="b"/>
            <a:pathLst>
              <a:path w="717847" h="1333144">
                <a:moveTo>
                  <a:pt x="0" y="0"/>
                </a:moveTo>
                <a:cubicBezTo>
                  <a:pt x="59820" y="192280"/>
                  <a:pt x="119641" y="384560"/>
                  <a:pt x="239282" y="606751"/>
                </a:cubicBezTo>
                <a:cubicBezTo>
                  <a:pt x="358923" y="828942"/>
                  <a:pt x="538385" y="1081043"/>
                  <a:pt x="717847" y="1333144"/>
                </a:cubicBezTo>
              </a:path>
            </a:pathLst>
          </a:custGeom>
          <a:ln w="1016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170" name="Line 17"/>
          <p:cNvSpPr>
            <a:spLocks noChangeShapeType="1"/>
          </p:cNvSpPr>
          <p:nvPr/>
        </p:nvSpPr>
        <p:spPr bwMode="auto">
          <a:xfrm flipH="1" flipV="1">
            <a:off x="1143000" y="1752600"/>
            <a:ext cx="3429000" cy="45719"/>
          </a:xfrm>
          <a:prstGeom prst="line">
            <a:avLst/>
          </a:prstGeom>
          <a:ln w="76200">
            <a:solidFill>
              <a:schemeClr val="accent4"/>
            </a:solidFill>
            <a:prstDash val="sysDash"/>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71" name="Freeform 170"/>
          <p:cNvSpPr/>
          <p:nvPr/>
        </p:nvSpPr>
        <p:spPr>
          <a:xfrm>
            <a:off x="2351518" y="4191000"/>
            <a:ext cx="2068082" cy="316194"/>
          </a:xfrm>
          <a:custGeom>
            <a:avLst/>
            <a:gdLst>
              <a:gd name="connsiteX0" fmla="*/ 0 w 2068082"/>
              <a:gd name="connsiteY0" fmla="*/ 0 h 316194"/>
              <a:gd name="connsiteX1" fmla="*/ 991312 w 2068082"/>
              <a:gd name="connsiteY1" fmla="*/ 17091 h 316194"/>
              <a:gd name="connsiteX2" fmla="*/ 1811708 w 2068082"/>
              <a:gd name="connsiteY2" fmla="*/ 85458 h 316194"/>
              <a:gd name="connsiteX3" fmla="*/ 2068082 w 2068082"/>
              <a:gd name="connsiteY3" fmla="*/ 316194 h 316194"/>
            </a:gdLst>
            <a:ahLst/>
            <a:cxnLst>
              <a:cxn ang="0">
                <a:pos x="connsiteX0" y="connsiteY0"/>
              </a:cxn>
              <a:cxn ang="0">
                <a:pos x="connsiteX1" y="connsiteY1"/>
              </a:cxn>
              <a:cxn ang="0">
                <a:pos x="connsiteX2" y="connsiteY2"/>
              </a:cxn>
              <a:cxn ang="0">
                <a:pos x="connsiteX3" y="connsiteY3"/>
              </a:cxn>
            </a:cxnLst>
            <a:rect l="l" t="t" r="r" b="b"/>
            <a:pathLst>
              <a:path w="2068082" h="316194">
                <a:moveTo>
                  <a:pt x="0" y="0"/>
                </a:moveTo>
                <a:cubicBezTo>
                  <a:pt x="344680" y="1424"/>
                  <a:pt x="689361" y="2848"/>
                  <a:pt x="991312" y="17091"/>
                </a:cubicBezTo>
                <a:cubicBezTo>
                  <a:pt x="1293263" y="31334"/>
                  <a:pt x="1632246" y="35608"/>
                  <a:pt x="1811708" y="85458"/>
                </a:cubicBezTo>
                <a:cubicBezTo>
                  <a:pt x="1991170" y="135308"/>
                  <a:pt x="2029626" y="225751"/>
                  <a:pt x="2068082" y="316194"/>
                </a:cubicBezTo>
              </a:path>
            </a:pathLst>
          </a:custGeom>
          <a:ln w="1016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172" name="Line 17"/>
          <p:cNvSpPr>
            <a:spLocks noChangeShapeType="1"/>
          </p:cNvSpPr>
          <p:nvPr/>
        </p:nvSpPr>
        <p:spPr bwMode="auto">
          <a:xfrm flipH="1">
            <a:off x="5334000" y="1706881"/>
            <a:ext cx="2362200" cy="45719"/>
          </a:xfrm>
          <a:prstGeom prst="line">
            <a:avLst/>
          </a:prstGeom>
          <a:ln w="76200">
            <a:solidFill>
              <a:schemeClr val="accent4"/>
            </a:solidFill>
            <a:prstDash val="sysDash"/>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73" name="Freeform 172"/>
          <p:cNvSpPr/>
          <p:nvPr/>
        </p:nvSpPr>
        <p:spPr>
          <a:xfrm>
            <a:off x="4606184" y="4477996"/>
            <a:ext cx="726392" cy="1298961"/>
          </a:xfrm>
          <a:custGeom>
            <a:avLst/>
            <a:gdLst>
              <a:gd name="connsiteX0" fmla="*/ 726392 w 726392"/>
              <a:gd name="connsiteY0" fmla="*/ 1298961 h 1298961"/>
              <a:gd name="connsiteX1" fmla="*/ 111095 w 726392"/>
              <a:gd name="connsiteY1" fmla="*/ 444382 h 1298961"/>
              <a:gd name="connsiteX2" fmla="*/ 59820 w 726392"/>
              <a:gd name="connsiteY2" fmla="*/ 0 h 1298961"/>
            </a:gdLst>
            <a:ahLst/>
            <a:cxnLst>
              <a:cxn ang="0">
                <a:pos x="connsiteX0" y="connsiteY0"/>
              </a:cxn>
              <a:cxn ang="0">
                <a:pos x="connsiteX1" y="connsiteY1"/>
              </a:cxn>
              <a:cxn ang="0">
                <a:pos x="connsiteX2" y="connsiteY2"/>
              </a:cxn>
            </a:cxnLst>
            <a:rect l="l" t="t" r="r" b="b"/>
            <a:pathLst>
              <a:path w="726392" h="1298961">
                <a:moveTo>
                  <a:pt x="726392" y="1298961"/>
                </a:moveTo>
                <a:cubicBezTo>
                  <a:pt x="474291" y="979918"/>
                  <a:pt x="222190" y="660876"/>
                  <a:pt x="111095" y="444382"/>
                </a:cubicBezTo>
                <a:cubicBezTo>
                  <a:pt x="0" y="227888"/>
                  <a:pt x="29910" y="113944"/>
                  <a:pt x="59820" y="0"/>
                </a:cubicBezTo>
              </a:path>
            </a:pathLst>
          </a:custGeom>
          <a:ln w="1016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174" name="Freeform 173"/>
          <p:cNvSpPr/>
          <p:nvPr/>
        </p:nvSpPr>
        <p:spPr>
          <a:xfrm>
            <a:off x="4683095" y="4213077"/>
            <a:ext cx="1760434" cy="247828"/>
          </a:xfrm>
          <a:custGeom>
            <a:avLst/>
            <a:gdLst>
              <a:gd name="connsiteX0" fmla="*/ 0 w 1760434"/>
              <a:gd name="connsiteY0" fmla="*/ 247828 h 247828"/>
              <a:gd name="connsiteX1" fmla="*/ 136733 w 1760434"/>
              <a:gd name="connsiteY1" fmla="*/ 42729 h 247828"/>
              <a:gd name="connsiteX2" fmla="*/ 230737 w 1760434"/>
              <a:gd name="connsiteY2" fmla="*/ 0 h 247828"/>
              <a:gd name="connsiteX3" fmla="*/ 1410056 w 1760434"/>
              <a:gd name="connsiteY3" fmla="*/ 17091 h 247828"/>
              <a:gd name="connsiteX4" fmla="*/ 1760434 w 1760434"/>
              <a:gd name="connsiteY4" fmla="*/ 51274 h 247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434" h="247828">
                <a:moveTo>
                  <a:pt x="0" y="247828"/>
                </a:moveTo>
                <a:cubicBezTo>
                  <a:pt x="49138" y="165931"/>
                  <a:pt x="98277" y="84034"/>
                  <a:pt x="136733" y="42729"/>
                </a:cubicBezTo>
                <a:cubicBezTo>
                  <a:pt x="175189" y="1424"/>
                  <a:pt x="230737" y="0"/>
                  <a:pt x="230737" y="0"/>
                </a:cubicBezTo>
                <a:lnTo>
                  <a:pt x="1410056" y="17091"/>
                </a:lnTo>
                <a:cubicBezTo>
                  <a:pt x="1665005" y="25637"/>
                  <a:pt x="1712719" y="38455"/>
                  <a:pt x="1760434" y="51274"/>
                </a:cubicBezTo>
              </a:path>
            </a:pathLst>
          </a:cu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175" name="Freeform 174"/>
          <p:cNvSpPr/>
          <p:nvPr/>
        </p:nvSpPr>
        <p:spPr>
          <a:xfrm>
            <a:off x="6400801" y="4267200"/>
            <a:ext cx="1495514" cy="749181"/>
          </a:xfrm>
          <a:custGeom>
            <a:avLst/>
            <a:gdLst>
              <a:gd name="connsiteX0" fmla="*/ 0 w 1444239"/>
              <a:gd name="connsiteY0" fmla="*/ 0 h 769121"/>
              <a:gd name="connsiteX1" fmla="*/ 1444239 w 1444239"/>
              <a:gd name="connsiteY1" fmla="*/ 769121 h 769121"/>
            </a:gdLst>
            <a:ahLst/>
            <a:cxnLst>
              <a:cxn ang="0">
                <a:pos x="connsiteX0" y="connsiteY0"/>
              </a:cxn>
              <a:cxn ang="0">
                <a:pos x="connsiteX1" y="connsiteY1"/>
              </a:cxn>
            </a:cxnLst>
            <a:rect l="l" t="t" r="r" b="b"/>
            <a:pathLst>
              <a:path w="1444239" h="769121">
                <a:moveTo>
                  <a:pt x="0" y="0"/>
                </a:moveTo>
                <a:lnTo>
                  <a:pt x="1444239" y="769121"/>
                </a:lnTo>
              </a:path>
            </a:pathLst>
          </a:custGeom>
          <a:ln w="1016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176" name="Freeform 175"/>
          <p:cNvSpPr/>
          <p:nvPr/>
        </p:nvSpPr>
        <p:spPr>
          <a:xfrm>
            <a:off x="4648200" y="4247972"/>
            <a:ext cx="1760434" cy="247828"/>
          </a:xfrm>
          <a:custGeom>
            <a:avLst/>
            <a:gdLst>
              <a:gd name="connsiteX0" fmla="*/ 0 w 1760434"/>
              <a:gd name="connsiteY0" fmla="*/ 247828 h 247828"/>
              <a:gd name="connsiteX1" fmla="*/ 136733 w 1760434"/>
              <a:gd name="connsiteY1" fmla="*/ 42729 h 247828"/>
              <a:gd name="connsiteX2" fmla="*/ 230737 w 1760434"/>
              <a:gd name="connsiteY2" fmla="*/ 0 h 247828"/>
              <a:gd name="connsiteX3" fmla="*/ 1410056 w 1760434"/>
              <a:gd name="connsiteY3" fmla="*/ 17091 h 247828"/>
              <a:gd name="connsiteX4" fmla="*/ 1760434 w 1760434"/>
              <a:gd name="connsiteY4" fmla="*/ 51274 h 247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434" h="247828">
                <a:moveTo>
                  <a:pt x="0" y="247828"/>
                </a:moveTo>
                <a:cubicBezTo>
                  <a:pt x="49138" y="165931"/>
                  <a:pt x="98277" y="84034"/>
                  <a:pt x="136733" y="42729"/>
                </a:cubicBezTo>
                <a:cubicBezTo>
                  <a:pt x="175189" y="1424"/>
                  <a:pt x="230737" y="0"/>
                  <a:pt x="230737" y="0"/>
                </a:cubicBezTo>
                <a:lnTo>
                  <a:pt x="1410056" y="17091"/>
                </a:lnTo>
                <a:cubicBezTo>
                  <a:pt x="1665005" y="25637"/>
                  <a:pt x="1712719" y="38455"/>
                  <a:pt x="1760434" y="51274"/>
                </a:cubicBezTo>
              </a:path>
            </a:pathLst>
          </a:custGeom>
          <a:ln w="1016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178" name="TextBox 177"/>
          <p:cNvSpPr txBox="1"/>
          <p:nvPr/>
        </p:nvSpPr>
        <p:spPr>
          <a:xfrm>
            <a:off x="1371600" y="6400800"/>
            <a:ext cx="6096000" cy="369332"/>
          </a:xfrm>
          <a:prstGeom prst="rect">
            <a:avLst/>
          </a:prstGeom>
          <a:noFill/>
        </p:spPr>
        <p:txBody>
          <a:bodyPr wrap="square" rtlCol="0">
            <a:spAutoFit/>
          </a:bodyPr>
          <a:lstStyle/>
          <a:p>
            <a:r>
              <a:rPr lang="en-US" dirty="0" smtClean="0">
                <a:solidFill>
                  <a:srgbClr val="7030A0"/>
                </a:solidFill>
              </a:rPr>
              <a:t>ISP# 2 uses </a:t>
            </a:r>
            <a:r>
              <a:rPr lang="en-US" u="sng" dirty="0" smtClean="0">
                <a:solidFill>
                  <a:srgbClr val="7030A0"/>
                </a:solidFill>
              </a:rPr>
              <a:t>variable bandwidth</a:t>
            </a:r>
            <a:r>
              <a:rPr lang="en-US" dirty="0" smtClean="0">
                <a:solidFill>
                  <a:srgbClr val="7030A0"/>
                </a:solidFill>
              </a:rPr>
              <a:t> packet links!! </a:t>
            </a:r>
            <a:endParaRPr lang="en-US" dirty="0">
              <a:solidFill>
                <a:srgbClr val="7030A0"/>
              </a:solidFill>
            </a:endParaRPr>
          </a:p>
        </p:txBody>
      </p:sp>
      <p:sp>
        <p:nvSpPr>
          <p:cNvPr id="85" name="TextBox 84"/>
          <p:cNvSpPr txBox="1"/>
          <p:nvPr/>
        </p:nvSpPr>
        <p:spPr>
          <a:xfrm>
            <a:off x="3124200" y="3200400"/>
            <a:ext cx="3505200" cy="369332"/>
          </a:xfrm>
          <a:prstGeom prst="rect">
            <a:avLst/>
          </a:prstGeom>
          <a:noFill/>
        </p:spPr>
        <p:txBody>
          <a:bodyPr wrap="square" rtlCol="0">
            <a:spAutoFit/>
          </a:bodyPr>
          <a:lstStyle/>
          <a:p>
            <a:r>
              <a:rPr lang="en-US" dirty="0" smtClean="0">
                <a:solidFill>
                  <a:srgbClr val="7030A0"/>
                </a:solidFill>
              </a:rPr>
              <a:t>Only static link </a:t>
            </a:r>
            <a:r>
              <a:rPr lang="en-US" dirty="0" err="1" smtClean="0">
                <a:solidFill>
                  <a:srgbClr val="7030A0"/>
                </a:solidFill>
              </a:rPr>
              <a:t>bw</a:t>
            </a:r>
            <a:r>
              <a:rPr lang="en-US" dirty="0" smtClean="0">
                <a:solidFill>
                  <a:srgbClr val="7030A0"/>
                </a:solidFill>
              </a:rPr>
              <a:t> paid for up-front</a:t>
            </a:r>
            <a:endParaRPr lang="en-US" dirty="0">
              <a:solidFill>
                <a:srgbClr val="7030A0"/>
              </a:solidFill>
            </a:endParaRPr>
          </a:p>
        </p:txBody>
      </p:sp>
      <p:cxnSp>
        <p:nvCxnSpPr>
          <p:cNvPr id="87" name="Straight Arrow Connector 86"/>
          <p:cNvCxnSpPr/>
          <p:nvPr/>
        </p:nvCxnSpPr>
        <p:spPr>
          <a:xfrm rot="10800000" flipV="1">
            <a:off x="3657600" y="3581400"/>
            <a:ext cx="914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4572000" y="3581400"/>
            <a:ext cx="838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8" name="Slide Number Placeholder 87"/>
          <p:cNvSpPr>
            <a:spLocks noGrp="1"/>
          </p:cNvSpPr>
          <p:nvPr>
            <p:ph type="sldNum" sz="quarter" idx="12"/>
          </p:nvPr>
        </p:nvSpPr>
        <p:spPr/>
        <p:txBody>
          <a:bodyPr/>
          <a:lstStyle/>
          <a:p>
            <a:fld id="{81C256F2-8016-4B24-AF78-7FA03D20BBBE}" type="slidenum">
              <a:rPr lang="en-US" smtClean="0">
                <a:solidFill>
                  <a:prstClr val="white">
                    <a:tint val="75000"/>
                  </a:prstClr>
                </a:solidFill>
              </a:rPr>
              <a:pPr/>
              <a:t>30</a:t>
            </a:fld>
            <a:endParaRPr lang="en-US">
              <a:solidFill>
                <a:prstClr val="white">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1000"/>
                                        <p:tgtEl>
                                          <p:spTgt spid="10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fade">
                                      <p:cBhvr>
                                        <p:cTn id="29" dur="1000"/>
                                        <p:tgtEl>
                                          <p:spTgt spid="1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1000"/>
                                        <p:tgtEl>
                                          <p:spTgt spid="10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1000"/>
                                        <p:tgtEl>
                                          <p:spTgt spid="10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0"/>
                                        </p:tgtEl>
                                        <p:attrNameLst>
                                          <p:attrName>style.visibility</p:attrName>
                                        </p:attrNameLst>
                                      </p:cBhvr>
                                      <p:to>
                                        <p:strVal val="visible"/>
                                      </p:to>
                                    </p:set>
                                    <p:animEffect transition="in" filter="fade">
                                      <p:cBhvr>
                                        <p:cTn id="38" dur="1000"/>
                                        <p:tgtEl>
                                          <p:spTgt spid="1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9"/>
                                        </p:tgtEl>
                                        <p:attrNameLst>
                                          <p:attrName>style.visibility</p:attrName>
                                        </p:attrNameLst>
                                      </p:cBhvr>
                                      <p:to>
                                        <p:strVal val="visible"/>
                                      </p:to>
                                    </p:set>
                                    <p:animEffect transition="in" filter="fade">
                                      <p:cBhvr>
                                        <p:cTn id="41" dur="1000"/>
                                        <p:tgtEl>
                                          <p:spTgt spid="109"/>
                                        </p:tgtEl>
                                      </p:cBhvr>
                                    </p:animEffect>
                                  </p:childTnLst>
                                </p:cTn>
                              </p:par>
                              <p:par>
                                <p:cTn id="42" presetID="10"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childTnLst>
                                </p:cTn>
                              </p:par>
                              <p:par>
                                <p:cTn id="45" presetID="10"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7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7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85"/>
                                        </p:tgtEl>
                                        <p:attrNameLst>
                                          <p:attrName>style.visibility</p:attrName>
                                        </p:attrNameLst>
                                      </p:cBhvr>
                                      <p:to>
                                        <p:strVal val="visible"/>
                                      </p:to>
                                    </p:set>
                                    <p:animEffect transition="in" filter="fade">
                                      <p:cBhvr>
                                        <p:cTn id="75" dur="500"/>
                                        <p:tgtEl>
                                          <p:spTgt spid="85"/>
                                        </p:tgtEl>
                                      </p:cBhvr>
                                    </p:animEffect>
                                  </p:childTnLst>
                                  <p:subTnLst>
                                    <p:set>
                                      <p:cBhvr override="childStyle">
                                        <p:cTn dur="1" fill="hold" display="0" masterRel="nextClick" afterEffect="1"/>
                                        <p:tgtEl>
                                          <p:spTgt spid="85"/>
                                        </p:tgtEl>
                                        <p:attrNameLst>
                                          <p:attrName>style.visibility</p:attrName>
                                        </p:attrNameLst>
                                      </p:cBhvr>
                                      <p:to>
                                        <p:strVal val="hidden"/>
                                      </p:to>
                                    </p:set>
                                  </p:subTnLst>
                                </p:cTn>
                              </p:par>
                              <p:par>
                                <p:cTn id="76" presetID="10" presetClass="entr" presetSubtype="0" fill="hold" nodeType="withEffect">
                                  <p:stCondLst>
                                    <p:cond delay="0"/>
                                  </p:stCondLst>
                                  <p:childTnLst>
                                    <p:set>
                                      <p:cBhvr>
                                        <p:cTn id="77" dur="1" fill="hold">
                                          <p:stCondLst>
                                            <p:cond delay="0"/>
                                          </p:stCondLst>
                                        </p:cTn>
                                        <p:tgtEl>
                                          <p:spTgt spid="87"/>
                                        </p:tgtEl>
                                        <p:attrNameLst>
                                          <p:attrName>style.visibility</p:attrName>
                                        </p:attrNameLst>
                                      </p:cBhvr>
                                      <p:to>
                                        <p:strVal val="visible"/>
                                      </p:to>
                                    </p:set>
                                    <p:animEffect transition="in" filter="fade">
                                      <p:cBhvr>
                                        <p:cTn id="78" dur="500"/>
                                        <p:tgtEl>
                                          <p:spTgt spid="87"/>
                                        </p:tgtEl>
                                      </p:cBhvr>
                                    </p:animEffect>
                                  </p:childTnLst>
                                  <p:subTnLst>
                                    <p:set>
                                      <p:cBhvr override="childStyle">
                                        <p:cTn dur="1" fill="hold" display="0" masterRel="nextClick" afterEffect="1"/>
                                        <p:tgtEl>
                                          <p:spTgt spid="87"/>
                                        </p:tgtEl>
                                        <p:attrNameLst>
                                          <p:attrName>style.visibility</p:attrName>
                                        </p:attrNameLst>
                                      </p:cBhvr>
                                      <p:to>
                                        <p:strVal val="hidden"/>
                                      </p:to>
                                    </p:set>
                                  </p:subTnLst>
                                </p:cTn>
                              </p:par>
                              <p:par>
                                <p:cTn id="79" presetID="10" presetClass="entr" presetSubtype="0" fill="hold" nodeType="withEffect">
                                  <p:stCondLst>
                                    <p:cond delay="0"/>
                                  </p:stCondLst>
                                  <p:childTnLst>
                                    <p:set>
                                      <p:cBhvr>
                                        <p:cTn id="80" dur="1" fill="hold">
                                          <p:stCondLst>
                                            <p:cond delay="0"/>
                                          </p:stCondLst>
                                        </p:cTn>
                                        <p:tgtEl>
                                          <p:spTgt spid="89"/>
                                        </p:tgtEl>
                                        <p:attrNameLst>
                                          <p:attrName>style.visibility</p:attrName>
                                        </p:attrNameLst>
                                      </p:cBhvr>
                                      <p:to>
                                        <p:strVal val="visible"/>
                                      </p:to>
                                    </p:set>
                                    <p:animEffect transition="in" filter="fade">
                                      <p:cBhvr>
                                        <p:cTn id="81" dur="500"/>
                                        <p:tgtEl>
                                          <p:spTgt spid="89"/>
                                        </p:tgtEl>
                                      </p:cBhvr>
                                    </p:animEffect>
                                  </p:childTnLst>
                                  <p:subTnLst>
                                    <p:set>
                                      <p:cBhvr override="childStyle">
                                        <p:cTn dur="1" fill="hold" display="0" masterRel="nextClick" afterEffect="1"/>
                                        <p:tgtEl>
                                          <p:spTgt spid="89"/>
                                        </p:tgtEl>
                                        <p:attrNameLst>
                                          <p:attrName>style.visibility</p:attrName>
                                        </p:attrNameLst>
                                      </p:cBhvr>
                                      <p:to>
                                        <p:strVal val="hidden"/>
                                      </p:to>
                                    </p:set>
                                  </p:sub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7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70"/>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71"/>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172"/>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P spid="108" grpId="0" animBg="1"/>
      <p:bldP spid="109" grpId="0" animBg="1"/>
      <p:bldP spid="110" grpId="0" animBg="1"/>
      <p:bldP spid="111" grpId="0" animBg="1"/>
      <p:bldP spid="163" grpId="0" animBg="1"/>
      <p:bldP spid="164" grpId="0" animBg="1"/>
      <p:bldP spid="166"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8" grpId="0"/>
      <p:bldP spid="8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533400"/>
          </a:xfrm>
          <a:prstGeom prst="rect">
            <a:avLst/>
          </a:prstGeom>
        </p:spPr>
        <p: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lang="en-US" sz="4000" kern="0" dirty="0" smtClean="0">
                <a:solidFill>
                  <a:srgbClr val="FFFF00"/>
                </a:solidFill>
                <a:latin typeface="+mj-lt"/>
                <a:ea typeface="+mj-ea"/>
                <a:cs typeface="+mj-cs"/>
              </a:rPr>
              <a:t>Outline</a:t>
            </a:r>
            <a:endParaRPr kumimoji="1" lang="en-US" sz="4000" b="0" i="0" u="none" strike="noStrike" kern="0" cap="none" spc="0" normalizeH="0" baseline="0" noProof="0" dirty="0" smtClean="0">
              <a:ln>
                <a:noFill/>
              </a:ln>
              <a:solidFill>
                <a:srgbClr val="FFFF00"/>
              </a:solidFill>
              <a:effectLst/>
              <a:uLnTx/>
              <a:uFillTx/>
              <a:latin typeface="+mj-lt"/>
              <a:ea typeface="+mj-ea"/>
              <a:cs typeface="+mj-cs"/>
            </a:endParaRPr>
          </a:p>
        </p:txBody>
      </p:sp>
      <p:sp>
        <p:nvSpPr>
          <p:cNvPr id="3" name="Rectangle 2"/>
          <p:cNvSpPr/>
          <p:nvPr/>
        </p:nvSpPr>
        <p:spPr>
          <a:xfrm>
            <a:off x="-152400" y="838200"/>
            <a:ext cx="9296400" cy="5955476"/>
          </a:xfrm>
          <a:prstGeom prst="rect">
            <a:avLst/>
          </a:prstGeom>
        </p:spPr>
        <p:txBody>
          <a:bodyPr wrap="square">
            <a:spAutoFit/>
          </a:bodyPr>
          <a:lstStyle/>
          <a:p>
            <a:pPr lvl="1">
              <a:buFont typeface="Arial" pitchFamily="34" charset="0"/>
              <a:buChar char="•"/>
            </a:pPr>
            <a:r>
              <a:rPr lang="en-US" sz="2800" dirty="0" smtClean="0"/>
              <a:t>   Motivation</a:t>
            </a:r>
          </a:p>
          <a:p>
            <a:pPr lvl="2">
              <a:spcBef>
                <a:spcPts val="600"/>
              </a:spcBef>
              <a:buSzPct val="50000"/>
              <a:buFont typeface="Wingdings" pitchFamily="2" charset="2"/>
              <a:buChar char="v"/>
            </a:pPr>
            <a:r>
              <a:rPr lang="en-US" sz="2400" dirty="0" smtClean="0"/>
              <a:t>  IP and Transport </a:t>
            </a:r>
            <a:r>
              <a:rPr lang="en-US" sz="2400" u="sng" dirty="0" smtClean="0"/>
              <a:t>must</a:t>
            </a:r>
            <a:r>
              <a:rPr lang="en-US" sz="2400" dirty="0" smtClean="0"/>
              <a:t> work together for mutual benefit</a:t>
            </a:r>
          </a:p>
          <a:p>
            <a:pPr lvl="2">
              <a:spcBef>
                <a:spcPts val="600"/>
              </a:spcBef>
              <a:buSzPct val="50000"/>
              <a:buFont typeface="Wingdings" pitchFamily="2" charset="2"/>
              <a:buChar char="v"/>
            </a:pPr>
            <a:r>
              <a:rPr lang="en-US" sz="2400" dirty="0"/>
              <a:t> </a:t>
            </a:r>
            <a:r>
              <a:rPr lang="en-US" sz="2400" dirty="0" smtClean="0"/>
              <a:t> But does NOT happen today!</a:t>
            </a:r>
            <a:endParaRPr lang="en-US" sz="2800" dirty="0" smtClean="0"/>
          </a:p>
          <a:p>
            <a:pPr lvl="1">
              <a:spcBef>
                <a:spcPts val="1800"/>
              </a:spcBef>
              <a:spcAft>
                <a:spcPts val="600"/>
              </a:spcAft>
              <a:buFont typeface="Arial" pitchFamily="34" charset="0"/>
              <a:buChar char="•"/>
            </a:pPr>
            <a:r>
              <a:rPr lang="en-US" sz="2800" dirty="0" smtClean="0"/>
              <a:t>   Unified Control </a:t>
            </a:r>
            <a:r>
              <a:rPr lang="en-US" sz="2800" u="sng" dirty="0" smtClean="0"/>
              <a:t>Architecture</a:t>
            </a:r>
          </a:p>
          <a:p>
            <a:pPr marL="1371600" lvl="2" indent="-457200">
              <a:spcBef>
                <a:spcPts val="600"/>
              </a:spcBef>
              <a:buFont typeface="+mj-lt"/>
              <a:buAutoNum type="arabicPeriod"/>
            </a:pPr>
            <a:r>
              <a:rPr lang="en-US" sz="2400" dirty="0" smtClean="0"/>
              <a:t>  Common </a:t>
            </a:r>
            <a:r>
              <a:rPr lang="en-US" sz="2400" u="sng" dirty="0" smtClean="0"/>
              <a:t>Flow </a:t>
            </a:r>
            <a:r>
              <a:rPr lang="en-US" sz="2400" dirty="0" smtClean="0"/>
              <a:t>Abstraction</a:t>
            </a:r>
          </a:p>
          <a:p>
            <a:pPr marL="1371600" lvl="2" indent="-457200">
              <a:spcBef>
                <a:spcPts val="600"/>
              </a:spcBef>
              <a:buFont typeface="+mj-lt"/>
              <a:buAutoNum type="arabicPeriod"/>
            </a:pPr>
            <a:r>
              <a:rPr lang="en-US" sz="2400" dirty="0" smtClean="0"/>
              <a:t>  Common </a:t>
            </a:r>
            <a:r>
              <a:rPr lang="en-US" sz="2400" u="sng" dirty="0" smtClean="0"/>
              <a:t>Map</a:t>
            </a:r>
            <a:r>
              <a:rPr lang="en-US" sz="2400" dirty="0" smtClean="0"/>
              <a:t> Abstraction</a:t>
            </a:r>
          </a:p>
          <a:p>
            <a:pPr marL="914400" lvl="1" indent="-457200">
              <a:spcBef>
                <a:spcPts val="1800"/>
              </a:spcBef>
              <a:spcAft>
                <a:spcPts val="600"/>
              </a:spcAft>
              <a:buFont typeface="Arial" pitchFamily="34" charset="0"/>
              <a:buChar char="•"/>
            </a:pPr>
            <a:r>
              <a:rPr lang="en-US" sz="2800" dirty="0" smtClean="0"/>
              <a:t>Three Challenges</a:t>
            </a:r>
          </a:p>
          <a:p>
            <a:pPr marL="1428750" lvl="2" indent="-514350">
              <a:spcBef>
                <a:spcPts val="600"/>
              </a:spcBef>
              <a:spcAft>
                <a:spcPts val="600"/>
              </a:spcAft>
              <a:buFont typeface="+mj-lt"/>
              <a:buAutoNum type="arabicPeriod"/>
            </a:pPr>
            <a:r>
              <a:rPr lang="en-US" sz="2400" dirty="0" smtClean="0"/>
              <a:t>Has to be simple! &gt;&gt; Two orders of magnitude simpler</a:t>
            </a:r>
          </a:p>
          <a:p>
            <a:pPr marL="1428750" lvl="2" indent="-514350">
              <a:spcBef>
                <a:spcPts val="600"/>
              </a:spcBef>
              <a:spcAft>
                <a:spcPts val="600"/>
              </a:spcAft>
              <a:buFont typeface="+mj-lt"/>
              <a:buAutoNum type="arabicPeriod"/>
            </a:pPr>
            <a:r>
              <a:rPr lang="en-US" sz="2400" dirty="0" smtClean="0"/>
              <a:t>Need to share information &gt;&gt; Slicing &amp; Switching-as-a-Service</a:t>
            </a:r>
          </a:p>
          <a:p>
            <a:pPr marL="1428750" lvl="2" indent="-514350">
              <a:spcBef>
                <a:spcPts val="600"/>
              </a:spcBef>
              <a:spcAft>
                <a:spcPts val="600"/>
              </a:spcAft>
              <a:buFont typeface="+mj-lt"/>
              <a:buAutoNum type="arabicPeriod"/>
            </a:pPr>
            <a:r>
              <a:rPr lang="en-US" sz="2400" dirty="0" smtClean="0"/>
              <a:t>Conservative nature of operators </a:t>
            </a:r>
          </a:p>
          <a:p>
            <a:pPr marL="1428750" lvl="2" indent="-514350">
              <a:spcBef>
                <a:spcPts val="1800"/>
              </a:spcBef>
              <a:spcAft>
                <a:spcPts val="600"/>
              </a:spcAft>
              <a:buFont typeface="+mj-lt"/>
              <a:buAutoNum type="arabicPeriod"/>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35"/>
                                      </p:to>
                                    </p:set>
                                    <p:animEffect filter="image" prLst="opacity: 0.3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1" end="1"/>
                                            </p:txEl>
                                          </p:spTgt>
                                        </p:tgtEl>
                                        <p:attrNameLst>
                                          <p:attrName>style.opacity</p:attrName>
                                        </p:attrNameLst>
                                      </p:cBhvr>
                                      <p:to>
                                        <p:strVal val="0.35"/>
                                      </p:to>
                                    </p:set>
                                    <p:animEffect filter="image" prLst="opacity: 0.35">
                                      <p:cBhvr rctx="IE">
                                        <p:cTn id="10" dur="indefinite"/>
                                        <p:tgtEl>
                                          <p:spTgt spid="3">
                                            <p:txEl>
                                              <p:pRg st="1" end="1"/>
                                            </p:txEl>
                                          </p:spTgt>
                                        </p:tgtEl>
                                      </p:cBhvr>
                                    </p:animEffect>
                                  </p:childTnLst>
                                </p:cTn>
                              </p:par>
                              <p:par>
                                <p:cTn id="11" presetID="9" presetClass="emph" presetSubtype="0" nodeType="withEffect">
                                  <p:stCondLst>
                                    <p:cond delay="0"/>
                                  </p:stCondLst>
                                  <p:childTnLst>
                                    <p:set>
                                      <p:cBhvr rctx="PPT">
                                        <p:cTn id="12" dur="indefinite"/>
                                        <p:tgtEl>
                                          <p:spTgt spid="3">
                                            <p:txEl>
                                              <p:pRg st="2" end="2"/>
                                            </p:txEl>
                                          </p:spTgt>
                                        </p:tgtEl>
                                        <p:attrNameLst>
                                          <p:attrName>style.opacity</p:attrName>
                                        </p:attrNameLst>
                                      </p:cBhvr>
                                      <p:to>
                                        <p:strVal val="0.35"/>
                                      </p:to>
                                    </p:set>
                                    <p:animEffect filter="image" prLst="opacity: 0.35">
                                      <p:cBhvr rctx="IE">
                                        <p:cTn id="13" dur="indefinite"/>
                                        <p:tgtEl>
                                          <p:spTgt spid="3">
                                            <p:txEl>
                                              <p:pRg st="2" end="2"/>
                                            </p:txEl>
                                          </p:spTgt>
                                        </p:tgtEl>
                                      </p:cBhvr>
                                    </p:animEffect>
                                  </p:childTnLst>
                                </p:cTn>
                              </p:par>
                              <p:par>
                                <p:cTn id="14" presetID="9" presetClass="emph" presetSubtype="0" nodeType="withEffect">
                                  <p:stCondLst>
                                    <p:cond delay="0"/>
                                  </p:stCondLst>
                                  <p:childTnLst>
                                    <p:set>
                                      <p:cBhvr rctx="PPT">
                                        <p:cTn id="15" dur="indefinite"/>
                                        <p:tgtEl>
                                          <p:spTgt spid="3">
                                            <p:txEl>
                                              <p:pRg st="3" end="3"/>
                                            </p:txEl>
                                          </p:spTgt>
                                        </p:tgtEl>
                                        <p:attrNameLst>
                                          <p:attrName>style.opacity</p:attrName>
                                        </p:attrNameLst>
                                      </p:cBhvr>
                                      <p:to>
                                        <p:strVal val="0.35"/>
                                      </p:to>
                                    </p:set>
                                    <p:animEffect filter="image" prLst="opacity: 0.35">
                                      <p:cBhvr rctx="IE">
                                        <p:cTn id="16" dur="indefinite"/>
                                        <p:tgtEl>
                                          <p:spTgt spid="3">
                                            <p:txEl>
                                              <p:pRg st="3" end="3"/>
                                            </p:txEl>
                                          </p:spTgt>
                                        </p:tgtEl>
                                      </p:cBhvr>
                                    </p:animEffect>
                                  </p:childTnLst>
                                </p:cTn>
                              </p:par>
                              <p:par>
                                <p:cTn id="17" presetID="9" presetClass="emph" presetSubtype="0" nodeType="withEffect">
                                  <p:stCondLst>
                                    <p:cond delay="0"/>
                                  </p:stCondLst>
                                  <p:childTnLst>
                                    <p:set>
                                      <p:cBhvr rctx="PPT">
                                        <p:cTn id="18" dur="indefinite"/>
                                        <p:tgtEl>
                                          <p:spTgt spid="3">
                                            <p:txEl>
                                              <p:pRg st="4" end="4"/>
                                            </p:txEl>
                                          </p:spTgt>
                                        </p:tgtEl>
                                        <p:attrNameLst>
                                          <p:attrName>style.opacity</p:attrName>
                                        </p:attrNameLst>
                                      </p:cBhvr>
                                      <p:to>
                                        <p:strVal val="0.35"/>
                                      </p:to>
                                    </p:set>
                                    <p:animEffect filter="image" prLst="opacity: 0.35">
                                      <p:cBhvr rctx="IE">
                                        <p:cTn id="19" dur="indefinite"/>
                                        <p:tgtEl>
                                          <p:spTgt spid="3">
                                            <p:txEl>
                                              <p:pRg st="4" end="4"/>
                                            </p:txEl>
                                          </p:spTgt>
                                        </p:tgtEl>
                                      </p:cBhvr>
                                    </p:animEffect>
                                  </p:childTnLst>
                                </p:cTn>
                              </p:par>
                              <p:par>
                                <p:cTn id="20" presetID="9" presetClass="emph" presetSubtype="0" nodeType="withEffect">
                                  <p:stCondLst>
                                    <p:cond delay="0"/>
                                  </p:stCondLst>
                                  <p:childTnLst>
                                    <p:set>
                                      <p:cBhvr rctx="PPT">
                                        <p:cTn id="21" dur="indefinite"/>
                                        <p:tgtEl>
                                          <p:spTgt spid="3">
                                            <p:txEl>
                                              <p:pRg st="5" end="5"/>
                                            </p:txEl>
                                          </p:spTgt>
                                        </p:tgtEl>
                                        <p:attrNameLst>
                                          <p:attrName>style.opacity</p:attrName>
                                        </p:attrNameLst>
                                      </p:cBhvr>
                                      <p:to>
                                        <p:strVal val="0.35"/>
                                      </p:to>
                                    </p:set>
                                    <p:animEffect filter="image" prLst="opacity: 0.35">
                                      <p:cBhvr rctx="IE">
                                        <p:cTn id="22" dur="indefinite"/>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609600" y="0"/>
            <a:ext cx="8229600" cy="609600"/>
          </a:xfrm>
          <a:prstGeom prst="rect">
            <a:avLst/>
          </a:prstGeom>
        </p:spPr>
        <p:txBody>
          <a:bodyPr/>
          <a:lstStyle/>
          <a:p>
            <a:pPr algn="ctr" fontAlgn="base" latinLnBrk="1">
              <a:spcBef>
                <a:spcPct val="0"/>
              </a:spcBef>
              <a:spcAft>
                <a:spcPct val="0"/>
              </a:spcAft>
              <a:defRPr/>
            </a:pPr>
            <a:endParaRPr kumimoji="1" lang="en-US" sz="3600" kern="0" dirty="0" smtClean="0">
              <a:solidFill>
                <a:srgbClr val="FFFF00"/>
              </a:solidFill>
            </a:endParaRPr>
          </a:p>
        </p:txBody>
      </p:sp>
      <p:sp>
        <p:nvSpPr>
          <p:cNvPr id="5" name="TextBox 4"/>
          <p:cNvSpPr txBox="1"/>
          <p:nvPr/>
        </p:nvSpPr>
        <p:spPr>
          <a:xfrm>
            <a:off x="228600" y="990600"/>
            <a:ext cx="8382000" cy="3600986"/>
          </a:xfrm>
          <a:prstGeom prst="rect">
            <a:avLst/>
          </a:prstGeom>
          <a:noFill/>
        </p:spPr>
        <p:txBody>
          <a:bodyPr wrap="square" rtlCol="0">
            <a:spAutoFit/>
          </a:bodyPr>
          <a:lstStyle/>
          <a:p>
            <a:pPr>
              <a:lnSpc>
                <a:spcPct val="150000"/>
              </a:lnSpc>
            </a:pPr>
            <a:r>
              <a:rPr lang="en-US" sz="3200" dirty="0" smtClean="0"/>
              <a:t>Transport network operators </a:t>
            </a:r>
          </a:p>
          <a:p>
            <a:pPr>
              <a:lnSpc>
                <a:spcPct val="150000"/>
              </a:lnSpc>
              <a:buFont typeface="Arial" pitchFamily="34" charset="0"/>
              <a:buChar char="•"/>
            </a:pPr>
            <a:r>
              <a:rPr lang="en-US" sz="2400" dirty="0" smtClean="0"/>
              <a:t>   dislike giving up precise </a:t>
            </a:r>
            <a:r>
              <a:rPr lang="en-US" sz="2400" u="sng" dirty="0" smtClean="0"/>
              <a:t>(manual) control</a:t>
            </a:r>
          </a:p>
          <a:p>
            <a:pPr>
              <a:lnSpc>
                <a:spcPct val="150000"/>
              </a:lnSpc>
              <a:buFont typeface="Arial" pitchFamily="34" charset="0"/>
              <a:buChar char="•"/>
            </a:pPr>
            <a:r>
              <a:rPr lang="en-US" sz="2400" dirty="0" smtClean="0"/>
              <a:t>   to an automated software control plane</a:t>
            </a:r>
          </a:p>
          <a:p>
            <a:pPr>
              <a:lnSpc>
                <a:spcPct val="150000"/>
              </a:lnSpc>
              <a:buFont typeface="Arial" pitchFamily="34" charset="0"/>
              <a:buChar char="•"/>
            </a:pPr>
            <a:r>
              <a:rPr lang="en-US" sz="2400" dirty="0"/>
              <a:t>  </a:t>
            </a:r>
            <a:r>
              <a:rPr lang="en-US" sz="2400" dirty="0" smtClean="0"/>
              <a:t> irrespective of how intelligent it may be</a:t>
            </a:r>
          </a:p>
          <a:p>
            <a:pPr>
              <a:lnSpc>
                <a:spcPct val="150000"/>
              </a:lnSpc>
            </a:pPr>
            <a:r>
              <a:rPr lang="en-US" sz="2400" dirty="0" smtClean="0"/>
              <a:t>&amp;</a:t>
            </a:r>
          </a:p>
          <a:p>
            <a:pPr>
              <a:lnSpc>
                <a:spcPct val="150000"/>
              </a:lnSpc>
              <a:buFont typeface="Arial" pitchFamily="34" charset="0"/>
              <a:buChar char="•"/>
            </a:pPr>
            <a:r>
              <a:rPr lang="en-US" sz="2400" dirty="0" smtClean="0"/>
              <a:t>   decades worth of established procedures 	</a:t>
            </a:r>
            <a:endParaRPr lang="en-US" sz="2400" dirty="0"/>
          </a:p>
        </p:txBody>
      </p:sp>
      <p:sp>
        <p:nvSpPr>
          <p:cNvPr id="10" name="Rectangle 9"/>
          <p:cNvSpPr/>
          <p:nvPr/>
        </p:nvSpPr>
        <p:spPr>
          <a:xfrm>
            <a:off x="1905000" y="5486400"/>
            <a:ext cx="5817490" cy="584775"/>
          </a:xfrm>
          <a:prstGeom prst="rect">
            <a:avLst/>
          </a:prstGeom>
        </p:spPr>
        <p:txBody>
          <a:bodyPr wrap="none">
            <a:spAutoFit/>
          </a:bodyPr>
          <a:lstStyle/>
          <a:p>
            <a:r>
              <a:rPr lang="en-US" sz="3200" dirty="0" smtClean="0"/>
              <a:t>Is there a gradual adoption path?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2"/>
          <p:cNvSpPr>
            <a:spLocks noChangeShapeType="1"/>
          </p:cNvSpPr>
          <p:nvPr/>
        </p:nvSpPr>
        <p:spPr bwMode="auto">
          <a:xfrm flipV="1">
            <a:off x="2510793" y="3010809"/>
            <a:ext cx="1716696" cy="1175554"/>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6" name="AutoShape 21"/>
          <p:cNvSpPr>
            <a:spLocks noChangeShapeType="1"/>
          </p:cNvSpPr>
          <p:nvPr/>
        </p:nvSpPr>
        <p:spPr bwMode="auto">
          <a:xfrm flipV="1">
            <a:off x="3834466" y="3010809"/>
            <a:ext cx="393024" cy="1175554"/>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7" name="AutoShape 20"/>
          <p:cNvSpPr>
            <a:spLocks noChangeShapeType="1"/>
          </p:cNvSpPr>
          <p:nvPr/>
        </p:nvSpPr>
        <p:spPr bwMode="auto">
          <a:xfrm flipV="1">
            <a:off x="3226392" y="3010809"/>
            <a:ext cx="1001099" cy="1636556"/>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8" name="AutoShape 19"/>
          <p:cNvSpPr>
            <a:spLocks noChangeShapeType="1"/>
          </p:cNvSpPr>
          <p:nvPr/>
        </p:nvSpPr>
        <p:spPr bwMode="auto">
          <a:xfrm flipH="1" flipV="1">
            <a:off x="4267200" y="3047998"/>
            <a:ext cx="761999" cy="1066801"/>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9" name="AutoShape 18"/>
          <p:cNvSpPr>
            <a:spLocks noChangeShapeType="1"/>
          </p:cNvSpPr>
          <p:nvPr/>
        </p:nvSpPr>
        <p:spPr bwMode="auto">
          <a:xfrm flipH="1" flipV="1">
            <a:off x="4357263" y="3010808"/>
            <a:ext cx="2119736" cy="1180191"/>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0" name="AutoShape 17"/>
          <p:cNvSpPr>
            <a:spLocks noChangeShapeType="1"/>
          </p:cNvSpPr>
          <p:nvPr/>
        </p:nvSpPr>
        <p:spPr bwMode="auto">
          <a:xfrm flipH="1" flipV="1">
            <a:off x="4357264" y="3010809"/>
            <a:ext cx="1546139" cy="1636556"/>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1" name="AutoShape 16"/>
          <p:cNvSpPr>
            <a:spLocks noChangeShapeType="1"/>
          </p:cNvSpPr>
          <p:nvPr/>
        </p:nvSpPr>
        <p:spPr bwMode="auto">
          <a:xfrm flipH="1" flipV="1">
            <a:off x="4227490" y="3010809"/>
            <a:ext cx="407854" cy="1636556"/>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 name="Text Box 14"/>
          <p:cNvSpPr txBox="1">
            <a:spLocks noChangeArrowheads="1"/>
          </p:cNvSpPr>
          <p:nvPr/>
        </p:nvSpPr>
        <p:spPr bwMode="auto">
          <a:xfrm>
            <a:off x="2667001" y="3200400"/>
            <a:ext cx="3181268" cy="522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2000" b="1" dirty="0" smtClean="0">
                <a:solidFill>
                  <a:srgbClr val="FF0000"/>
                </a:solidFill>
                <a:latin typeface="Arial" pitchFamily="34" charset="0"/>
                <a:ea typeface="Calibri" pitchFamily="34" charset="0"/>
                <a:cs typeface="Arial" pitchFamily="34" charset="0"/>
              </a:rPr>
              <a:t>OpenFlow Protocol</a:t>
            </a:r>
            <a:endParaRPr lang="en-US" sz="4400" dirty="0" smtClean="0">
              <a:solidFill>
                <a:prstClr val="white"/>
              </a:solidFill>
              <a:latin typeface="Arial" pitchFamily="34" charset="0"/>
              <a:cs typeface="Arial" pitchFamily="34" charset="0"/>
            </a:endParaRPr>
          </a:p>
        </p:txBody>
      </p:sp>
      <p:grpSp>
        <p:nvGrpSpPr>
          <p:cNvPr id="2" name="Group 49"/>
          <p:cNvGrpSpPr/>
          <p:nvPr/>
        </p:nvGrpSpPr>
        <p:grpSpPr>
          <a:xfrm>
            <a:off x="3686156" y="2438400"/>
            <a:ext cx="1279183" cy="468685"/>
            <a:chOff x="3457555" y="2133600"/>
            <a:chExt cx="1279183" cy="468685"/>
          </a:xfrm>
        </p:grpSpPr>
        <p:sp>
          <p:nvSpPr>
            <p:cNvPr id="4" name="AutoShape 33"/>
            <p:cNvSpPr>
              <a:spLocks noChangeArrowheads="1"/>
            </p:cNvSpPr>
            <p:nvPr/>
          </p:nvSpPr>
          <p:spPr bwMode="auto">
            <a:xfrm>
              <a:off x="3457555" y="2133600"/>
              <a:ext cx="1279183" cy="468685"/>
            </a:xfrm>
            <a:prstGeom prst="roundRect">
              <a:avLst>
                <a:gd name="adj" fmla="val 16667"/>
              </a:avLst>
            </a:prstGeom>
            <a:solidFill>
              <a:srgbClr val="FFFFFF"/>
            </a:solidFill>
            <a:ln w="63500" cmpd="thickThin">
              <a:solidFill>
                <a:srgbClr val="4BACC6"/>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5" name="Oval 34"/>
            <p:cNvSpPr/>
            <p:nvPr/>
          </p:nvSpPr>
          <p:spPr>
            <a:xfrm>
              <a:off x="3855522" y="2230967"/>
              <a:ext cx="469651" cy="2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C</a:t>
              </a:r>
              <a:endParaRPr lang="en-US" sz="1400" dirty="0">
                <a:solidFill>
                  <a:prstClr val="white"/>
                </a:solidFill>
              </a:endParaRPr>
            </a:p>
          </p:txBody>
        </p:sp>
      </p:grpSp>
      <p:grpSp>
        <p:nvGrpSpPr>
          <p:cNvPr id="3" name="Group 67"/>
          <p:cNvGrpSpPr/>
          <p:nvPr/>
        </p:nvGrpSpPr>
        <p:grpSpPr>
          <a:xfrm>
            <a:off x="838200" y="3886200"/>
            <a:ext cx="7239000" cy="2590800"/>
            <a:chOff x="1447800" y="3733800"/>
            <a:chExt cx="6481184" cy="1548195"/>
          </a:xfrm>
        </p:grpSpPr>
        <p:grpSp>
          <p:nvGrpSpPr>
            <p:cNvPr id="12" name="Group 65"/>
            <p:cNvGrpSpPr/>
            <p:nvPr/>
          </p:nvGrpSpPr>
          <p:grpSpPr>
            <a:xfrm>
              <a:off x="1447800" y="3733800"/>
              <a:ext cx="6481184" cy="1548195"/>
              <a:chOff x="1454077" y="3713838"/>
              <a:chExt cx="6481184" cy="1548195"/>
            </a:xfrm>
          </p:grpSpPr>
          <p:sp>
            <p:nvSpPr>
              <p:cNvPr id="5" name="Oval 32"/>
              <p:cNvSpPr>
                <a:spLocks noChangeArrowheads="1"/>
              </p:cNvSpPr>
              <p:nvPr/>
            </p:nvSpPr>
            <p:spPr bwMode="auto">
              <a:xfrm>
                <a:off x="1454077" y="3713838"/>
                <a:ext cx="6481184" cy="1548195"/>
              </a:xfrm>
              <a:prstGeom prst="ellipse">
                <a:avLst/>
              </a:prstGeom>
              <a:noFill/>
              <a:ln w="9525">
                <a:solidFill>
                  <a:schemeClr val="accent6">
                    <a:lumMod val="20000"/>
                    <a:lumOff val="80000"/>
                  </a:schemeClr>
                </a:solidFill>
                <a:prstDash val="dash"/>
                <a:round/>
                <a:headEnd/>
                <a:tailEnd/>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 name="AutoShape 31"/>
              <p:cNvSpPr>
                <a:spLocks noChangeArrowheads="1"/>
              </p:cNvSpPr>
              <p:nvPr/>
            </p:nvSpPr>
            <p:spPr bwMode="auto">
              <a:xfrm>
                <a:off x="2205519" y="4288367"/>
                <a:ext cx="431341" cy="292100"/>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pPr algn="ctr"/>
                <a:r>
                  <a:rPr lang="en-US" sz="1200" b="1" dirty="0" smtClean="0">
                    <a:solidFill>
                      <a:prstClr val="black"/>
                    </a:solidFill>
                    <a:latin typeface="Arial" pitchFamily="34" charset="0"/>
                    <a:cs typeface="Arial" pitchFamily="34" charset="0"/>
                  </a:rPr>
                  <a:t>CK</a:t>
                </a:r>
                <a:endParaRPr lang="en-US" sz="1600" b="1" dirty="0">
                  <a:solidFill>
                    <a:prstClr val="black"/>
                  </a:solidFill>
                  <a:latin typeface="Arial" pitchFamily="34" charset="0"/>
                  <a:cs typeface="Arial" pitchFamily="34" charset="0"/>
                </a:endParaRPr>
              </a:p>
            </p:txBody>
          </p:sp>
          <p:sp>
            <p:nvSpPr>
              <p:cNvPr id="9" name="AutoShape 28"/>
              <p:cNvSpPr>
                <a:spLocks noChangeArrowheads="1"/>
              </p:cNvSpPr>
              <p:nvPr/>
            </p:nvSpPr>
            <p:spPr bwMode="auto">
              <a:xfrm>
                <a:off x="4647704" y="3909761"/>
                <a:ext cx="432573" cy="281238"/>
              </a:xfrm>
              <a:prstGeom prst="roundRect">
                <a:avLst>
                  <a:gd name="adj" fmla="val 16667"/>
                </a:avLst>
              </a:prstGeom>
              <a:solidFill>
                <a:srgbClr val="FFFFFF"/>
              </a:solidFill>
              <a:ln w="63500" cmpd="thickThin">
                <a:solidFill>
                  <a:srgbClr val="000000"/>
                </a:solidFill>
                <a:round/>
                <a:headEnd/>
                <a:tailEnd/>
              </a:ln>
              <a:effectLst/>
            </p:spPr>
            <p:txBody>
              <a:bodyPr vert="horz" wrap="square" lIns="91440" tIns="45720" rIns="91440" bIns="45720" numCol="1" anchor="t" anchorCtr="0" compatLnSpc="1">
                <a:prstTxWarp prst="textNoShape">
                  <a:avLst/>
                </a:prstTxWarp>
              </a:bodyPr>
              <a:lstStyle/>
              <a:p>
                <a:pPr algn="ctr"/>
                <a:r>
                  <a:rPr lang="en-US" sz="1200" b="1" dirty="0" smtClean="0">
                    <a:solidFill>
                      <a:prstClr val="black"/>
                    </a:solidFill>
                    <a:latin typeface="Arial" pitchFamily="34" charset="0"/>
                    <a:cs typeface="Arial" pitchFamily="34" charset="0"/>
                  </a:rPr>
                  <a:t>CK</a:t>
                </a:r>
                <a:endParaRPr lang="en-US" sz="1200" b="1" dirty="0">
                  <a:solidFill>
                    <a:prstClr val="black"/>
                  </a:solidFill>
                  <a:latin typeface="Arial" pitchFamily="34" charset="0"/>
                  <a:cs typeface="Arial" pitchFamily="34" charset="0"/>
                </a:endParaRPr>
              </a:p>
            </p:txBody>
          </p:sp>
          <p:sp>
            <p:nvSpPr>
              <p:cNvPr id="23" name="AutoShape 13"/>
              <p:cNvSpPr>
                <a:spLocks noChangeShapeType="1"/>
              </p:cNvSpPr>
              <p:nvPr/>
            </p:nvSpPr>
            <p:spPr bwMode="auto">
              <a:xfrm flipV="1">
                <a:off x="2636857" y="4323438"/>
                <a:ext cx="1103220" cy="139526"/>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 name="AutoShape 12"/>
              <p:cNvSpPr>
                <a:spLocks noChangeShapeType="1"/>
              </p:cNvSpPr>
              <p:nvPr/>
            </p:nvSpPr>
            <p:spPr bwMode="auto">
              <a:xfrm flipV="1">
                <a:off x="3452568" y="4475837"/>
                <a:ext cx="363710" cy="413555"/>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5" name="AutoShape 11"/>
              <p:cNvSpPr>
                <a:spLocks noChangeShapeType="1"/>
              </p:cNvSpPr>
              <p:nvPr/>
            </p:nvSpPr>
            <p:spPr bwMode="auto">
              <a:xfrm flipH="1" flipV="1">
                <a:off x="2636857" y="4559008"/>
                <a:ext cx="355946" cy="27275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6" name="AutoShape 10"/>
              <p:cNvSpPr>
                <a:spLocks noChangeShapeType="1"/>
              </p:cNvSpPr>
              <p:nvPr/>
            </p:nvSpPr>
            <p:spPr bwMode="auto">
              <a:xfrm flipV="1">
                <a:off x="3452567" y="4835608"/>
                <a:ext cx="904696" cy="57624"/>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7" name="AutoShape 9"/>
              <p:cNvSpPr>
                <a:spLocks noChangeShapeType="1"/>
              </p:cNvSpPr>
              <p:nvPr/>
            </p:nvSpPr>
            <p:spPr bwMode="auto">
              <a:xfrm flipV="1">
                <a:off x="4023564" y="4078796"/>
                <a:ext cx="611781" cy="253551"/>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8" name="AutoShape 8"/>
              <p:cNvSpPr>
                <a:spLocks noChangeShapeType="1"/>
              </p:cNvSpPr>
              <p:nvPr/>
            </p:nvSpPr>
            <p:spPr bwMode="auto">
              <a:xfrm>
                <a:off x="5080277" y="4078796"/>
                <a:ext cx="1022000" cy="92242"/>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9" name="AutoShape 7"/>
              <p:cNvSpPr>
                <a:spLocks noChangeShapeType="1"/>
              </p:cNvSpPr>
              <p:nvPr/>
            </p:nvSpPr>
            <p:spPr bwMode="auto">
              <a:xfrm>
                <a:off x="4742872" y="4893232"/>
                <a:ext cx="337405" cy="130617"/>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0" name="AutoShape 6"/>
              <p:cNvSpPr>
                <a:spLocks noChangeShapeType="1"/>
              </p:cNvSpPr>
              <p:nvPr/>
            </p:nvSpPr>
            <p:spPr bwMode="auto">
              <a:xfrm flipV="1">
                <a:off x="5369483" y="4856837"/>
                <a:ext cx="427994" cy="163171"/>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1" name="AutoShape 5"/>
              <p:cNvSpPr>
                <a:spLocks noChangeShapeType="1"/>
              </p:cNvSpPr>
              <p:nvPr/>
            </p:nvSpPr>
            <p:spPr bwMode="auto">
              <a:xfrm flipH="1" flipV="1">
                <a:off x="4965337" y="4186363"/>
                <a:ext cx="244713" cy="645402"/>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2" name="AutoShape 4"/>
              <p:cNvSpPr>
                <a:spLocks noChangeShapeType="1"/>
              </p:cNvSpPr>
              <p:nvPr/>
            </p:nvSpPr>
            <p:spPr bwMode="auto">
              <a:xfrm>
                <a:off x="6389122" y="4297772"/>
                <a:ext cx="570997" cy="353435"/>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3" name="AutoShape 3"/>
              <p:cNvSpPr>
                <a:spLocks noChangeShapeType="1"/>
              </p:cNvSpPr>
              <p:nvPr/>
            </p:nvSpPr>
            <p:spPr bwMode="auto">
              <a:xfrm flipH="1">
                <a:off x="6051713" y="4374606"/>
                <a:ext cx="159435" cy="368801"/>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4" name="AutoShape 2"/>
              <p:cNvSpPr>
                <a:spLocks noChangeShapeType="1"/>
              </p:cNvSpPr>
              <p:nvPr/>
            </p:nvSpPr>
            <p:spPr bwMode="auto">
              <a:xfrm>
                <a:off x="6051713" y="4743408"/>
                <a:ext cx="912112" cy="0"/>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 name="AutoShape 30"/>
              <p:cNvSpPr>
                <a:spLocks noChangeArrowheads="1"/>
              </p:cNvSpPr>
              <p:nvPr/>
            </p:nvSpPr>
            <p:spPr bwMode="auto">
              <a:xfrm>
                <a:off x="3686156" y="4190998"/>
                <a:ext cx="434921" cy="284839"/>
              </a:xfrm>
              <a:prstGeom prst="roundRect">
                <a:avLst>
                  <a:gd name="adj" fmla="val 16667"/>
                </a:avLst>
              </a:prstGeom>
              <a:solidFill>
                <a:srgbClr val="FFFFFF"/>
              </a:solidFill>
              <a:ln w="63500" cmpd="thickThin">
                <a:solidFill>
                  <a:srgbClr val="8064A2"/>
                </a:solidFill>
                <a:round/>
                <a:headEnd/>
                <a:tailEnd/>
              </a:ln>
              <a:effectLst/>
            </p:spPr>
            <p:txBody>
              <a:bodyPr vert="horz" wrap="square" lIns="91440" tIns="45720" rIns="91440" bIns="45720" numCol="1" anchor="t" anchorCtr="0" compatLnSpc="1">
                <a:prstTxWarp prst="textNoShape">
                  <a:avLst/>
                </a:prstTxWarp>
              </a:bodyPr>
              <a:lstStyle/>
              <a:p>
                <a:r>
                  <a:rPr lang="en-US" sz="1200" b="1" dirty="0" smtClean="0">
                    <a:solidFill>
                      <a:prstClr val="black"/>
                    </a:solidFill>
                    <a:latin typeface="Arial" pitchFamily="34" charset="0"/>
                    <a:cs typeface="Arial" pitchFamily="34" charset="0"/>
                  </a:rPr>
                  <a:t>CK</a:t>
                </a:r>
                <a:endParaRPr lang="en-US" b="1" dirty="0">
                  <a:solidFill>
                    <a:prstClr val="black"/>
                  </a:solidFill>
                  <a:latin typeface="Arial" pitchFamily="34" charset="0"/>
                  <a:cs typeface="Arial" pitchFamily="34" charset="0"/>
                </a:endParaRPr>
              </a:p>
            </p:txBody>
          </p:sp>
          <p:sp>
            <p:nvSpPr>
              <p:cNvPr id="14" name="AutoShape 23"/>
              <p:cNvSpPr>
                <a:spLocks noChangeArrowheads="1"/>
              </p:cNvSpPr>
              <p:nvPr/>
            </p:nvSpPr>
            <p:spPr bwMode="auto">
              <a:xfrm>
                <a:off x="5080277" y="4872567"/>
                <a:ext cx="412799" cy="281900"/>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pPr algn="ctr"/>
                <a:r>
                  <a:rPr lang="en-US" sz="1200" b="1" dirty="0" smtClean="0">
                    <a:solidFill>
                      <a:prstClr val="black"/>
                    </a:solidFill>
                    <a:latin typeface="Arial" pitchFamily="34" charset="0"/>
                    <a:cs typeface="Arial" pitchFamily="34" charset="0"/>
                  </a:rPr>
                  <a:t>P</a:t>
                </a:r>
                <a:endParaRPr lang="en-US" sz="1200" b="1" dirty="0">
                  <a:solidFill>
                    <a:prstClr val="black"/>
                  </a:solidFill>
                  <a:latin typeface="Arial" pitchFamily="34" charset="0"/>
                  <a:cs typeface="Arial" pitchFamily="34" charset="0"/>
                </a:endParaRPr>
              </a:p>
            </p:txBody>
          </p:sp>
          <p:sp>
            <p:nvSpPr>
              <p:cNvPr id="8" name="AutoShape 29"/>
              <p:cNvSpPr>
                <a:spLocks noChangeArrowheads="1"/>
              </p:cNvSpPr>
              <p:nvPr/>
            </p:nvSpPr>
            <p:spPr bwMode="auto">
              <a:xfrm>
                <a:off x="2956962" y="4775199"/>
                <a:ext cx="495606" cy="244808"/>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pPr algn="ctr"/>
                <a:r>
                  <a:rPr lang="en-US" sz="1200" b="1" dirty="0" smtClean="0">
                    <a:solidFill>
                      <a:prstClr val="black"/>
                    </a:solidFill>
                    <a:latin typeface="Arial" pitchFamily="34" charset="0"/>
                    <a:cs typeface="Arial" pitchFamily="34" charset="0"/>
                  </a:rPr>
                  <a:t>P</a:t>
                </a:r>
                <a:endParaRPr lang="en-US" sz="1200" b="1" dirty="0">
                  <a:solidFill>
                    <a:prstClr val="black"/>
                  </a:solidFill>
                  <a:latin typeface="Arial" pitchFamily="34" charset="0"/>
                  <a:cs typeface="Arial" pitchFamily="34" charset="0"/>
                </a:endParaRPr>
              </a:p>
            </p:txBody>
          </p:sp>
          <p:sp>
            <p:nvSpPr>
              <p:cNvPr id="11" name="AutoShape 26"/>
              <p:cNvSpPr>
                <a:spLocks noChangeArrowheads="1"/>
              </p:cNvSpPr>
              <p:nvPr/>
            </p:nvSpPr>
            <p:spPr bwMode="auto">
              <a:xfrm>
                <a:off x="4365915" y="4677832"/>
                <a:ext cx="440962" cy="255205"/>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r>
                  <a:rPr lang="en-US" sz="1200" b="1" dirty="0" smtClean="0">
                    <a:solidFill>
                      <a:prstClr val="black"/>
                    </a:solidFill>
                    <a:latin typeface="Arial" pitchFamily="34" charset="0"/>
                    <a:cs typeface="Arial" pitchFamily="34" charset="0"/>
                  </a:rPr>
                  <a:t>CK</a:t>
                </a:r>
                <a:endParaRPr lang="en-US" sz="1200" b="1" dirty="0">
                  <a:solidFill>
                    <a:prstClr val="black"/>
                  </a:solidFill>
                  <a:latin typeface="Arial" pitchFamily="34" charset="0"/>
                  <a:cs typeface="Arial" pitchFamily="34" charset="0"/>
                </a:endParaRPr>
              </a:p>
            </p:txBody>
          </p:sp>
          <p:sp>
            <p:nvSpPr>
              <p:cNvPr id="10" name="AutoShape 27"/>
              <p:cNvSpPr>
                <a:spLocks noChangeArrowheads="1"/>
              </p:cNvSpPr>
              <p:nvPr/>
            </p:nvSpPr>
            <p:spPr bwMode="auto">
              <a:xfrm>
                <a:off x="6051713" y="3996267"/>
                <a:ext cx="474595" cy="301506"/>
              </a:xfrm>
              <a:prstGeom prst="roundRect">
                <a:avLst>
                  <a:gd name="adj" fmla="val 16667"/>
                </a:avLst>
              </a:prstGeom>
              <a:solidFill>
                <a:srgbClr val="FFFFFF"/>
              </a:solidFill>
              <a:ln w="63500" cmpd="thickThin">
                <a:solidFill>
                  <a:schemeClr val="accent1"/>
                </a:solidFill>
                <a:round/>
                <a:headEnd/>
                <a:tailEnd/>
              </a:ln>
              <a:effectLst/>
            </p:spPr>
            <p:txBody>
              <a:bodyPr vert="horz" wrap="square" lIns="91440" tIns="45720" rIns="91440" bIns="45720" numCol="1" anchor="t" anchorCtr="0" compatLnSpc="1">
                <a:prstTxWarp prst="textNoShape">
                  <a:avLst/>
                </a:prstTxWarp>
              </a:bodyPr>
              <a:lstStyle/>
              <a:p>
                <a:pPr algn="ctr"/>
                <a:r>
                  <a:rPr lang="en-US" sz="1200" b="1" dirty="0" smtClean="0">
                    <a:solidFill>
                      <a:prstClr val="black"/>
                    </a:solidFill>
                    <a:latin typeface="Arial" pitchFamily="34" charset="0"/>
                    <a:cs typeface="Arial" pitchFamily="34" charset="0"/>
                  </a:rPr>
                  <a:t>P</a:t>
                </a:r>
                <a:endParaRPr lang="en-US" sz="1200" b="1" dirty="0">
                  <a:solidFill>
                    <a:prstClr val="black"/>
                  </a:solidFill>
                  <a:latin typeface="Arial" pitchFamily="34" charset="0"/>
                  <a:cs typeface="Arial" pitchFamily="34" charset="0"/>
                </a:endParaRPr>
              </a:p>
            </p:txBody>
          </p:sp>
          <p:sp>
            <p:nvSpPr>
              <p:cNvPr id="13" name="AutoShape 24"/>
              <p:cNvSpPr>
                <a:spLocks noChangeArrowheads="1"/>
              </p:cNvSpPr>
              <p:nvPr/>
            </p:nvSpPr>
            <p:spPr bwMode="auto">
              <a:xfrm>
                <a:off x="5797477" y="4651207"/>
                <a:ext cx="447040" cy="281831"/>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pPr algn="ctr"/>
                <a:r>
                  <a:rPr lang="en-US" sz="1200" b="1" dirty="0" smtClean="0">
                    <a:solidFill>
                      <a:prstClr val="black"/>
                    </a:solidFill>
                    <a:latin typeface="Arial" pitchFamily="34" charset="0"/>
                    <a:cs typeface="Arial" pitchFamily="34" charset="0"/>
                  </a:rPr>
                  <a:t>CK</a:t>
                </a:r>
                <a:endParaRPr lang="en-US" sz="1200" b="1" dirty="0">
                  <a:solidFill>
                    <a:prstClr val="black"/>
                  </a:solidFill>
                  <a:latin typeface="Arial" pitchFamily="34" charset="0"/>
                  <a:cs typeface="Arial" pitchFamily="34" charset="0"/>
                </a:endParaRPr>
              </a:p>
            </p:txBody>
          </p:sp>
        </p:grpSp>
        <p:sp>
          <p:nvSpPr>
            <p:cNvPr id="67" name="AutoShape 27"/>
            <p:cNvSpPr>
              <a:spLocks noChangeArrowheads="1"/>
            </p:cNvSpPr>
            <p:nvPr/>
          </p:nvSpPr>
          <p:spPr bwMode="auto">
            <a:xfrm>
              <a:off x="6858000" y="4572000"/>
              <a:ext cx="474595" cy="301506"/>
            </a:xfrm>
            <a:prstGeom prst="roundRect">
              <a:avLst>
                <a:gd name="adj" fmla="val 16667"/>
              </a:avLst>
            </a:prstGeom>
            <a:solidFill>
              <a:srgbClr val="FFFFFF"/>
            </a:solidFill>
            <a:ln w="63500" cmpd="thickThin">
              <a:solidFill>
                <a:schemeClr val="accent1"/>
              </a:solidFill>
              <a:round/>
              <a:headEnd/>
              <a:tailEnd/>
            </a:ln>
            <a:effectLst/>
          </p:spPr>
          <p:txBody>
            <a:bodyPr vert="horz" wrap="square" lIns="91440" tIns="45720" rIns="91440" bIns="45720" numCol="1" anchor="t" anchorCtr="0" compatLnSpc="1">
              <a:prstTxWarp prst="textNoShape">
                <a:avLst/>
              </a:prstTxWarp>
            </a:bodyPr>
            <a:lstStyle/>
            <a:p>
              <a:pPr algn="ctr"/>
              <a:r>
                <a:rPr lang="en-US" sz="1200" b="1" dirty="0" smtClean="0">
                  <a:solidFill>
                    <a:prstClr val="black"/>
                  </a:solidFill>
                  <a:latin typeface="Arial" pitchFamily="34" charset="0"/>
                  <a:cs typeface="Arial" pitchFamily="34" charset="0"/>
                </a:rPr>
                <a:t>P</a:t>
              </a:r>
              <a:endParaRPr lang="en-US" sz="1200" b="1" dirty="0">
                <a:solidFill>
                  <a:prstClr val="black"/>
                </a:solidFill>
                <a:latin typeface="Arial" pitchFamily="34" charset="0"/>
                <a:cs typeface="Arial" pitchFamily="34" charset="0"/>
              </a:endParaRPr>
            </a:p>
          </p:txBody>
        </p:sp>
      </p:grpSp>
      <p:sp>
        <p:nvSpPr>
          <p:cNvPr id="50" name="Rectangle 2"/>
          <p:cNvSpPr txBox="1">
            <a:spLocks noChangeArrowheads="1"/>
          </p:cNvSpPr>
          <p:nvPr/>
        </p:nvSpPr>
        <p:spPr>
          <a:xfrm>
            <a:off x="457200" y="0"/>
            <a:ext cx="8229600" cy="6096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Gradual Adoption Path</a:t>
            </a:r>
            <a:endParaRPr kumimoji="1" lang="en-US" sz="4000" kern="0" dirty="0">
              <a:solidFill>
                <a:srgbClr val="FFFF00"/>
              </a:solidFill>
            </a:endParaRPr>
          </a:p>
        </p:txBody>
      </p:sp>
      <p:grpSp>
        <p:nvGrpSpPr>
          <p:cNvPr id="36" name="Group 60"/>
          <p:cNvGrpSpPr/>
          <p:nvPr/>
        </p:nvGrpSpPr>
        <p:grpSpPr>
          <a:xfrm rot="21074200">
            <a:off x="1094717" y="3597917"/>
            <a:ext cx="7086600" cy="1680752"/>
            <a:chOff x="1066800" y="3810000"/>
            <a:chExt cx="7086600" cy="1371600"/>
          </a:xfrm>
          <a:scene3d>
            <a:camera prst="isometricOffAxis2Top"/>
            <a:lightRig rig="threePt" dir="t"/>
          </a:scene3d>
        </p:grpSpPr>
        <p:sp>
          <p:nvSpPr>
            <p:cNvPr id="52" name="Rounded Rectangle 51"/>
            <p:cNvSpPr/>
            <p:nvPr/>
          </p:nvSpPr>
          <p:spPr>
            <a:xfrm>
              <a:off x="1066800" y="3810000"/>
              <a:ext cx="7086600" cy="1371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53" name="AutoShape 31"/>
            <p:cNvSpPr>
              <a:spLocks noChangeArrowheads="1"/>
            </p:cNvSpPr>
            <p:nvPr/>
          </p:nvSpPr>
          <p:spPr bwMode="auto">
            <a:xfrm>
              <a:off x="2205519" y="4288367"/>
              <a:ext cx="431341" cy="292100"/>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4" name="AutoShape 30"/>
            <p:cNvSpPr>
              <a:spLocks noChangeArrowheads="1"/>
            </p:cNvSpPr>
            <p:nvPr/>
          </p:nvSpPr>
          <p:spPr bwMode="auto">
            <a:xfrm>
              <a:off x="3686156" y="4190999"/>
              <a:ext cx="397967" cy="271964"/>
            </a:xfrm>
            <a:prstGeom prst="roundRect">
              <a:avLst>
                <a:gd name="adj" fmla="val 16667"/>
              </a:avLst>
            </a:prstGeom>
            <a:solidFill>
              <a:srgbClr val="FFFFFF"/>
            </a:solidFill>
            <a:ln w="63500" cmpd="thickThin">
              <a:solidFill>
                <a:srgbClr val="8064A2"/>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5" name="AutoShape 29"/>
            <p:cNvSpPr>
              <a:spLocks noChangeArrowheads="1"/>
            </p:cNvSpPr>
            <p:nvPr/>
          </p:nvSpPr>
          <p:spPr bwMode="auto">
            <a:xfrm>
              <a:off x="2956962" y="4775199"/>
              <a:ext cx="495606" cy="244808"/>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6" name="AutoShape 28"/>
            <p:cNvSpPr>
              <a:spLocks noChangeArrowheads="1"/>
            </p:cNvSpPr>
            <p:nvPr/>
          </p:nvSpPr>
          <p:spPr bwMode="auto">
            <a:xfrm>
              <a:off x="4647704" y="3909761"/>
              <a:ext cx="432573" cy="281238"/>
            </a:xfrm>
            <a:prstGeom prst="roundRect">
              <a:avLst>
                <a:gd name="adj" fmla="val 16667"/>
              </a:avLst>
            </a:prstGeom>
            <a:solidFill>
              <a:srgbClr val="FFFFFF"/>
            </a:solidFill>
            <a:ln w="63500" cmpd="thickThin">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8" name="AutoShape 27"/>
            <p:cNvSpPr>
              <a:spLocks noChangeArrowheads="1"/>
            </p:cNvSpPr>
            <p:nvPr/>
          </p:nvSpPr>
          <p:spPr bwMode="auto">
            <a:xfrm>
              <a:off x="6051713" y="3996267"/>
              <a:ext cx="474595" cy="301506"/>
            </a:xfrm>
            <a:prstGeom prst="roundRect">
              <a:avLst>
                <a:gd name="adj" fmla="val 16667"/>
              </a:avLst>
            </a:prstGeom>
            <a:solidFill>
              <a:srgbClr val="FFFFFF"/>
            </a:solidFill>
            <a:ln w="63500" cmpd="thickThin">
              <a:solidFill>
                <a:schemeClr val="accent1"/>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0" name="AutoShape 26"/>
            <p:cNvSpPr>
              <a:spLocks noChangeArrowheads="1"/>
            </p:cNvSpPr>
            <p:nvPr/>
          </p:nvSpPr>
          <p:spPr bwMode="auto">
            <a:xfrm>
              <a:off x="4365915" y="4677833"/>
              <a:ext cx="376958" cy="234608"/>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1" name="AutoShape 25"/>
            <p:cNvSpPr>
              <a:spLocks noChangeArrowheads="1"/>
            </p:cNvSpPr>
            <p:nvPr/>
          </p:nvSpPr>
          <p:spPr bwMode="auto">
            <a:xfrm>
              <a:off x="6902030" y="4483099"/>
              <a:ext cx="495606" cy="256464"/>
            </a:xfrm>
            <a:prstGeom prst="roundRect">
              <a:avLst>
                <a:gd name="adj" fmla="val 16667"/>
              </a:avLst>
            </a:prstGeom>
            <a:solidFill>
              <a:srgbClr val="FFFFFF"/>
            </a:solidFill>
            <a:ln w="63500" cmpd="thickThin">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6" name="AutoShape 24"/>
            <p:cNvSpPr>
              <a:spLocks noChangeArrowheads="1"/>
            </p:cNvSpPr>
            <p:nvPr/>
          </p:nvSpPr>
          <p:spPr bwMode="auto">
            <a:xfrm>
              <a:off x="5762507" y="4651207"/>
              <a:ext cx="482010" cy="318726"/>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8" name="AutoShape 23"/>
            <p:cNvSpPr>
              <a:spLocks noChangeArrowheads="1"/>
            </p:cNvSpPr>
            <p:nvPr/>
          </p:nvSpPr>
          <p:spPr bwMode="auto">
            <a:xfrm>
              <a:off x="5080277" y="4872567"/>
              <a:ext cx="412799" cy="281900"/>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9" name="AutoShape 13"/>
            <p:cNvSpPr>
              <a:spLocks noChangeShapeType="1"/>
            </p:cNvSpPr>
            <p:nvPr/>
          </p:nvSpPr>
          <p:spPr bwMode="auto">
            <a:xfrm flipV="1">
              <a:off x="2636857" y="4332347"/>
              <a:ext cx="923234" cy="130617"/>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0" name="AutoShape 12"/>
            <p:cNvSpPr>
              <a:spLocks noChangeShapeType="1"/>
            </p:cNvSpPr>
            <p:nvPr/>
          </p:nvSpPr>
          <p:spPr bwMode="auto">
            <a:xfrm flipV="1">
              <a:off x="3452567" y="4559008"/>
              <a:ext cx="381899" cy="330385"/>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1" name="AutoShape 11"/>
            <p:cNvSpPr>
              <a:spLocks noChangeShapeType="1"/>
            </p:cNvSpPr>
            <p:nvPr/>
          </p:nvSpPr>
          <p:spPr bwMode="auto">
            <a:xfrm flipH="1" flipV="1">
              <a:off x="2636857" y="4559008"/>
              <a:ext cx="355946" cy="27275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2" name="AutoShape 10"/>
            <p:cNvSpPr>
              <a:spLocks noChangeShapeType="1"/>
            </p:cNvSpPr>
            <p:nvPr/>
          </p:nvSpPr>
          <p:spPr bwMode="auto">
            <a:xfrm flipV="1">
              <a:off x="3452567" y="4835608"/>
              <a:ext cx="904696" cy="57624"/>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3" name="AutoShape 9"/>
            <p:cNvSpPr>
              <a:spLocks noChangeShapeType="1"/>
            </p:cNvSpPr>
            <p:nvPr/>
          </p:nvSpPr>
          <p:spPr bwMode="auto">
            <a:xfrm flipV="1">
              <a:off x="4023564" y="4078796"/>
              <a:ext cx="611781" cy="253551"/>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4" name="AutoShape 8"/>
            <p:cNvSpPr>
              <a:spLocks noChangeShapeType="1"/>
            </p:cNvSpPr>
            <p:nvPr/>
          </p:nvSpPr>
          <p:spPr bwMode="auto">
            <a:xfrm>
              <a:off x="5080277" y="4078796"/>
              <a:ext cx="578413" cy="664612"/>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5" name="AutoShape 7"/>
            <p:cNvSpPr>
              <a:spLocks noChangeShapeType="1"/>
            </p:cNvSpPr>
            <p:nvPr/>
          </p:nvSpPr>
          <p:spPr bwMode="auto">
            <a:xfrm>
              <a:off x="4742872" y="4893232"/>
              <a:ext cx="337405" cy="130617"/>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6" name="AutoShape 6"/>
            <p:cNvSpPr>
              <a:spLocks noChangeShapeType="1"/>
            </p:cNvSpPr>
            <p:nvPr/>
          </p:nvSpPr>
          <p:spPr bwMode="auto">
            <a:xfrm flipV="1">
              <a:off x="5369483" y="4743408"/>
              <a:ext cx="289206" cy="276601"/>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7" name="AutoShape 5"/>
            <p:cNvSpPr>
              <a:spLocks noChangeShapeType="1"/>
            </p:cNvSpPr>
            <p:nvPr/>
          </p:nvSpPr>
          <p:spPr bwMode="auto">
            <a:xfrm flipH="1" flipV="1">
              <a:off x="4965337" y="4186363"/>
              <a:ext cx="244713" cy="645402"/>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8" name="AutoShape 4"/>
            <p:cNvSpPr>
              <a:spLocks noChangeShapeType="1"/>
            </p:cNvSpPr>
            <p:nvPr/>
          </p:nvSpPr>
          <p:spPr bwMode="auto">
            <a:xfrm>
              <a:off x="6389122" y="4297772"/>
              <a:ext cx="570997" cy="353435"/>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9" name="AutoShape 3"/>
            <p:cNvSpPr>
              <a:spLocks noChangeShapeType="1"/>
            </p:cNvSpPr>
            <p:nvPr/>
          </p:nvSpPr>
          <p:spPr bwMode="auto">
            <a:xfrm flipH="1">
              <a:off x="6051713" y="4374606"/>
              <a:ext cx="159435" cy="368801"/>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80" name="AutoShape 2"/>
            <p:cNvSpPr>
              <a:spLocks noChangeShapeType="1"/>
            </p:cNvSpPr>
            <p:nvPr/>
          </p:nvSpPr>
          <p:spPr bwMode="auto">
            <a:xfrm>
              <a:off x="6051713" y="4743408"/>
              <a:ext cx="912112" cy="0"/>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81" name="Oval 80"/>
            <p:cNvSpPr/>
            <p:nvPr/>
          </p:nvSpPr>
          <p:spPr>
            <a:xfrm>
              <a:off x="2205519" y="4288367"/>
              <a:ext cx="375721" cy="19473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82" name="Oval 81"/>
            <p:cNvSpPr/>
            <p:nvPr/>
          </p:nvSpPr>
          <p:spPr>
            <a:xfrm>
              <a:off x="3708402" y="4191000"/>
              <a:ext cx="375721" cy="19473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83" name="Oval 82"/>
            <p:cNvSpPr/>
            <p:nvPr/>
          </p:nvSpPr>
          <p:spPr>
            <a:xfrm>
              <a:off x="4647704" y="3898900"/>
              <a:ext cx="375721" cy="19473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84" name="Oval 83"/>
            <p:cNvSpPr/>
            <p:nvPr/>
          </p:nvSpPr>
          <p:spPr>
            <a:xfrm>
              <a:off x="6056657" y="3996267"/>
              <a:ext cx="375721" cy="19473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85" name="Oval 84"/>
            <p:cNvSpPr/>
            <p:nvPr/>
          </p:nvSpPr>
          <p:spPr>
            <a:xfrm>
              <a:off x="6995959" y="4483100"/>
              <a:ext cx="375721" cy="19473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86" name="Oval 85"/>
            <p:cNvSpPr/>
            <p:nvPr/>
          </p:nvSpPr>
          <p:spPr>
            <a:xfrm>
              <a:off x="5774866" y="4677833"/>
              <a:ext cx="375721" cy="19473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87" name="Oval 86"/>
            <p:cNvSpPr/>
            <p:nvPr/>
          </p:nvSpPr>
          <p:spPr>
            <a:xfrm>
              <a:off x="5117355" y="4872567"/>
              <a:ext cx="375721" cy="19473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88" name="Oval 87"/>
            <p:cNvSpPr/>
            <p:nvPr/>
          </p:nvSpPr>
          <p:spPr>
            <a:xfrm>
              <a:off x="4365913" y="4677833"/>
              <a:ext cx="375721" cy="19473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89" name="Oval 88"/>
            <p:cNvSpPr/>
            <p:nvPr/>
          </p:nvSpPr>
          <p:spPr>
            <a:xfrm>
              <a:off x="3050891" y="4775200"/>
              <a:ext cx="375721" cy="19473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grpSp>
      <p:grpSp>
        <p:nvGrpSpPr>
          <p:cNvPr id="37" name="Group 50"/>
          <p:cNvGrpSpPr/>
          <p:nvPr/>
        </p:nvGrpSpPr>
        <p:grpSpPr>
          <a:xfrm>
            <a:off x="3810001" y="990600"/>
            <a:ext cx="1279183" cy="468685"/>
            <a:chOff x="3429000" y="685800"/>
            <a:chExt cx="1279183" cy="468685"/>
          </a:xfrm>
        </p:grpSpPr>
        <p:sp>
          <p:nvSpPr>
            <p:cNvPr id="91" name="AutoShape 33"/>
            <p:cNvSpPr>
              <a:spLocks noChangeArrowheads="1"/>
            </p:cNvSpPr>
            <p:nvPr/>
          </p:nvSpPr>
          <p:spPr bwMode="auto">
            <a:xfrm>
              <a:off x="3429000" y="685800"/>
              <a:ext cx="1279183" cy="468685"/>
            </a:xfrm>
            <a:prstGeom prst="roundRect">
              <a:avLst>
                <a:gd name="adj" fmla="val 1666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2" name="Oval 91"/>
            <p:cNvSpPr/>
            <p:nvPr/>
          </p:nvSpPr>
          <p:spPr>
            <a:xfrm>
              <a:off x="3826967" y="783167"/>
              <a:ext cx="469651" cy="2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C</a:t>
              </a:r>
              <a:endParaRPr lang="en-US" sz="1400" dirty="0">
                <a:solidFill>
                  <a:prstClr val="white"/>
                </a:solidFill>
              </a:endParaRPr>
            </a:p>
          </p:txBody>
        </p:sp>
      </p:grpSp>
      <p:grpSp>
        <p:nvGrpSpPr>
          <p:cNvPr id="38" name="Group 51"/>
          <p:cNvGrpSpPr/>
          <p:nvPr/>
        </p:nvGrpSpPr>
        <p:grpSpPr>
          <a:xfrm>
            <a:off x="5883618" y="990600"/>
            <a:ext cx="1279183" cy="468685"/>
            <a:chOff x="5655017" y="685800"/>
            <a:chExt cx="1279183" cy="468685"/>
          </a:xfrm>
        </p:grpSpPr>
        <p:sp>
          <p:nvSpPr>
            <p:cNvPr id="94" name="AutoShape 33"/>
            <p:cNvSpPr>
              <a:spLocks noChangeArrowheads="1"/>
            </p:cNvSpPr>
            <p:nvPr/>
          </p:nvSpPr>
          <p:spPr bwMode="auto">
            <a:xfrm>
              <a:off x="5655017" y="685800"/>
              <a:ext cx="1279183" cy="468685"/>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5" name="Oval 94"/>
            <p:cNvSpPr/>
            <p:nvPr/>
          </p:nvSpPr>
          <p:spPr>
            <a:xfrm>
              <a:off x="6052984" y="783167"/>
              <a:ext cx="469651" cy="2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C</a:t>
              </a:r>
              <a:endParaRPr lang="en-US" sz="1400" dirty="0">
                <a:solidFill>
                  <a:prstClr val="white"/>
                </a:solidFill>
              </a:endParaRPr>
            </a:p>
          </p:txBody>
        </p:sp>
      </p:grpSp>
      <p:sp>
        <p:nvSpPr>
          <p:cNvPr id="96" name="AutoShape 18"/>
          <p:cNvSpPr>
            <a:spLocks noChangeShapeType="1"/>
          </p:cNvSpPr>
          <p:nvPr/>
        </p:nvSpPr>
        <p:spPr bwMode="auto">
          <a:xfrm flipH="1">
            <a:off x="4419600" y="1447800"/>
            <a:ext cx="2133599" cy="1066800"/>
          </a:xfrm>
          <a:prstGeom prst="straightConnector1">
            <a:avLst/>
          </a:prstGeom>
          <a:ln>
            <a:headEnd type="triangle" w="med" len="med"/>
            <a:tailEnd type="triangle" w="med" len="med"/>
          </a:ln>
        </p:spPr>
        <p:style>
          <a:lnRef idx="3">
            <a:schemeClr val="accent5"/>
          </a:lnRef>
          <a:fillRef idx="0">
            <a:schemeClr val="accent5"/>
          </a:fillRef>
          <a:effectRef idx="2">
            <a:schemeClr val="accent5"/>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7" name="AutoShape 18"/>
          <p:cNvSpPr>
            <a:spLocks noChangeShapeType="1"/>
          </p:cNvSpPr>
          <p:nvPr/>
        </p:nvSpPr>
        <p:spPr bwMode="auto">
          <a:xfrm flipH="1">
            <a:off x="4389118" y="1447800"/>
            <a:ext cx="45719" cy="1066800"/>
          </a:xfrm>
          <a:prstGeom prst="straightConnector1">
            <a:avLst/>
          </a:prstGeom>
          <a:ln>
            <a:headEnd type="triangle" w="med" len="med"/>
            <a:tailEnd type="triangle" w="med" len="med"/>
          </a:ln>
        </p:spPr>
        <p:style>
          <a:lnRef idx="3">
            <a:schemeClr val="accent5"/>
          </a:lnRef>
          <a:fillRef idx="0">
            <a:schemeClr val="accent5"/>
          </a:fillRef>
          <a:effectRef idx="2">
            <a:schemeClr val="accent5"/>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14" name="AutoShape 18"/>
          <p:cNvSpPr>
            <a:spLocks noChangeShapeType="1"/>
          </p:cNvSpPr>
          <p:nvPr/>
        </p:nvSpPr>
        <p:spPr bwMode="auto">
          <a:xfrm>
            <a:off x="2743201" y="1447800"/>
            <a:ext cx="1524000" cy="1066800"/>
          </a:xfrm>
          <a:prstGeom prst="straightConnector1">
            <a:avLst/>
          </a:prstGeom>
          <a:ln>
            <a:headEnd type="triangle" w="med" len="med"/>
            <a:tailEnd type="triangle" w="med" len="med"/>
          </a:ln>
        </p:spPr>
        <p:style>
          <a:lnRef idx="3">
            <a:schemeClr val="accent5"/>
          </a:lnRef>
          <a:fillRef idx="0">
            <a:schemeClr val="accent5"/>
          </a:fillRef>
          <a:effectRef idx="2">
            <a:schemeClr val="accent5"/>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nvGrpSpPr>
          <p:cNvPr id="39" name="Group 59"/>
          <p:cNvGrpSpPr/>
          <p:nvPr/>
        </p:nvGrpSpPr>
        <p:grpSpPr>
          <a:xfrm>
            <a:off x="3505201" y="2514600"/>
            <a:ext cx="1676400" cy="468685"/>
            <a:chOff x="5791200" y="2209800"/>
            <a:chExt cx="1676400" cy="468685"/>
          </a:xfrm>
        </p:grpSpPr>
        <p:sp>
          <p:nvSpPr>
            <p:cNvPr id="117" name="AutoShape 33"/>
            <p:cNvSpPr>
              <a:spLocks noChangeArrowheads="1"/>
            </p:cNvSpPr>
            <p:nvPr/>
          </p:nvSpPr>
          <p:spPr bwMode="auto">
            <a:xfrm>
              <a:off x="5791200" y="2209800"/>
              <a:ext cx="1676400" cy="468685"/>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TextBox 117"/>
            <p:cNvSpPr txBox="1"/>
            <p:nvPr/>
          </p:nvSpPr>
          <p:spPr>
            <a:xfrm>
              <a:off x="5943600" y="2286000"/>
              <a:ext cx="1447800" cy="369332"/>
            </a:xfrm>
            <a:prstGeom prst="rect">
              <a:avLst/>
            </a:prstGeom>
            <a:noFill/>
          </p:spPr>
          <p:txBody>
            <a:bodyPr wrap="square" rtlCol="0">
              <a:spAutoFit/>
            </a:bodyPr>
            <a:lstStyle/>
            <a:p>
              <a:r>
                <a:rPr lang="en-US" b="1" dirty="0" smtClean="0">
                  <a:solidFill>
                    <a:prstClr val="black"/>
                  </a:solidFill>
                </a:rPr>
                <a:t>Slicing Plane</a:t>
              </a:r>
              <a:endParaRPr lang="en-US" b="1" dirty="0">
                <a:solidFill>
                  <a:prstClr val="black"/>
                </a:solidFill>
              </a:endParaRPr>
            </a:p>
          </p:txBody>
        </p:sp>
      </p:grpSp>
      <p:grpSp>
        <p:nvGrpSpPr>
          <p:cNvPr id="40" name="Group 130"/>
          <p:cNvGrpSpPr/>
          <p:nvPr/>
        </p:nvGrpSpPr>
        <p:grpSpPr>
          <a:xfrm>
            <a:off x="855509" y="4267200"/>
            <a:ext cx="7086600" cy="1796390"/>
            <a:chOff x="855509" y="4604410"/>
            <a:chExt cx="7086600" cy="1796390"/>
          </a:xfrm>
        </p:grpSpPr>
        <p:grpSp>
          <p:nvGrpSpPr>
            <p:cNvPr id="41" name="Group 129"/>
            <p:cNvGrpSpPr/>
            <p:nvPr/>
          </p:nvGrpSpPr>
          <p:grpSpPr>
            <a:xfrm rot="21281062">
              <a:off x="855509" y="4604408"/>
              <a:ext cx="7086600" cy="1796390"/>
              <a:chOff x="855509" y="4444378"/>
              <a:chExt cx="7086600" cy="1796390"/>
            </a:xfrm>
            <a:scene3d>
              <a:camera prst="isometricOffAxis2Top"/>
              <a:lightRig rig="threePt" dir="t"/>
            </a:scene3d>
          </p:grpSpPr>
          <p:sp>
            <p:nvSpPr>
              <p:cNvPr id="122" name="Rounded Rectangle 121"/>
              <p:cNvSpPr/>
              <p:nvPr/>
            </p:nvSpPr>
            <p:spPr>
              <a:xfrm rot="20975702">
                <a:off x="855509" y="4512319"/>
                <a:ext cx="7086600" cy="168075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3" name="AutoShape 31"/>
              <p:cNvSpPr>
                <a:spLocks noChangeArrowheads="1"/>
              </p:cNvSpPr>
              <p:nvPr/>
            </p:nvSpPr>
            <p:spPr bwMode="auto">
              <a:xfrm rot="20975702">
                <a:off x="2016638" y="5495070"/>
                <a:ext cx="431341" cy="357937"/>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24" name="AutoShape 30"/>
              <p:cNvSpPr>
                <a:spLocks noChangeArrowheads="1"/>
              </p:cNvSpPr>
              <p:nvPr/>
            </p:nvSpPr>
            <p:spPr bwMode="auto">
              <a:xfrm rot="20975702">
                <a:off x="3449425" y="5113526"/>
                <a:ext cx="397967" cy="333263"/>
              </a:xfrm>
              <a:prstGeom prst="roundRect">
                <a:avLst>
                  <a:gd name="adj" fmla="val 16667"/>
                </a:avLst>
              </a:prstGeom>
              <a:solidFill>
                <a:srgbClr val="FFFFFF"/>
              </a:solidFill>
              <a:ln w="63500" cmpd="thickThin">
                <a:solidFill>
                  <a:srgbClr val="8064A2"/>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25" name="AutoShape 29"/>
              <p:cNvSpPr>
                <a:spLocks noChangeArrowheads="1"/>
              </p:cNvSpPr>
              <p:nvPr/>
            </p:nvSpPr>
            <p:spPr bwMode="auto">
              <a:xfrm rot="20975702">
                <a:off x="2857704" y="5940781"/>
                <a:ext cx="495606" cy="299987"/>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26" name="AutoShape 28"/>
              <p:cNvSpPr>
                <a:spLocks noChangeArrowheads="1"/>
              </p:cNvSpPr>
              <p:nvPr/>
            </p:nvSpPr>
            <p:spPr bwMode="auto">
              <a:xfrm rot="20975702">
                <a:off x="4333661" y="4597686"/>
                <a:ext cx="432573" cy="344628"/>
              </a:xfrm>
              <a:prstGeom prst="roundRect">
                <a:avLst>
                  <a:gd name="adj" fmla="val 16667"/>
                </a:avLst>
              </a:prstGeom>
              <a:solidFill>
                <a:srgbClr val="FFFFFF"/>
              </a:solidFill>
              <a:ln w="63500" cmpd="thickThin">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27" name="AutoShape 27"/>
              <p:cNvSpPr>
                <a:spLocks noChangeArrowheads="1"/>
              </p:cNvSpPr>
              <p:nvPr/>
            </p:nvSpPr>
            <p:spPr bwMode="auto">
              <a:xfrm rot="20975702">
                <a:off x="5735624" y="4444378"/>
                <a:ext cx="474595" cy="369464"/>
              </a:xfrm>
              <a:prstGeom prst="roundRect">
                <a:avLst>
                  <a:gd name="adj" fmla="val 16667"/>
                </a:avLst>
              </a:prstGeom>
              <a:solidFill>
                <a:srgbClr val="FFFFFF"/>
              </a:solidFill>
              <a:ln w="63500" cmpd="thickThin">
                <a:solidFill>
                  <a:schemeClr val="accent1"/>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28" name="AutoShape 26"/>
              <p:cNvSpPr>
                <a:spLocks noChangeArrowheads="1"/>
              </p:cNvSpPr>
              <p:nvPr/>
            </p:nvSpPr>
            <p:spPr bwMode="auto">
              <a:xfrm rot="20975702">
                <a:off x="4221787" y="5579786"/>
                <a:ext cx="376958" cy="287488"/>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29" name="AutoShape 25"/>
              <p:cNvSpPr>
                <a:spLocks noChangeArrowheads="1"/>
              </p:cNvSpPr>
              <p:nvPr/>
            </p:nvSpPr>
            <p:spPr bwMode="auto">
              <a:xfrm rot="20975702">
                <a:off x="6674544" y="4876115"/>
                <a:ext cx="495606" cy="314270"/>
              </a:xfrm>
              <a:prstGeom prst="roundRect">
                <a:avLst>
                  <a:gd name="adj" fmla="val 16667"/>
                </a:avLst>
              </a:prstGeom>
              <a:solidFill>
                <a:srgbClr val="FFFFFF"/>
              </a:solidFill>
              <a:ln w="63500" cmpd="thickThin">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0" name="AutoShape 24"/>
              <p:cNvSpPr>
                <a:spLocks noChangeArrowheads="1"/>
              </p:cNvSpPr>
              <p:nvPr/>
            </p:nvSpPr>
            <p:spPr bwMode="auto">
              <a:xfrm rot="20975702">
                <a:off x="5597966" y="5285130"/>
                <a:ext cx="482010" cy="390565"/>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1" name="AutoShape 23"/>
              <p:cNvSpPr>
                <a:spLocks noChangeArrowheads="1"/>
              </p:cNvSpPr>
              <p:nvPr/>
            </p:nvSpPr>
            <p:spPr bwMode="auto">
              <a:xfrm rot="20975702">
                <a:off x="4972438" y="5681756"/>
                <a:ext cx="412799" cy="345440"/>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2" name="AutoShape 12"/>
              <p:cNvSpPr>
                <a:spLocks noChangeShapeType="1"/>
              </p:cNvSpPr>
              <p:nvPr/>
            </p:nvSpPr>
            <p:spPr bwMode="auto">
              <a:xfrm rot="20975702" flipV="1">
                <a:off x="3292192" y="5429596"/>
                <a:ext cx="268233" cy="587135"/>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3" name="AutoShape 11"/>
              <p:cNvSpPr>
                <a:spLocks noChangeShapeType="1"/>
              </p:cNvSpPr>
              <p:nvPr/>
            </p:nvSpPr>
            <p:spPr bwMode="auto">
              <a:xfrm rot="20975702" flipH="1" flipV="1">
                <a:off x="2499260" y="5750361"/>
                <a:ext cx="355946" cy="334236"/>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4" name="AutoShape 10"/>
              <p:cNvSpPr>
                <a:spLocks noChangeShapeType="1"/>
              </p:cNvSpPr>
              <p:nvPr/>
            </p:nvSpPr>
            <p:spPr bwMode="auto">
              <a:xfrm rot="20975702" flipV="1">
                <a:off x="3334452" y="5889025"/>
                <a:ext cx="904696" cy="70612"/>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5" name="AutoShape 9"/>
              <p:cNvSpPr>
                <a:spLocks noChangeShapeType="1"/>
              </p:cNvSpPr>
              <p:nvPr/>
            </p:nvSpPr>
            <p:spPr bwMode="auto">
              <a:xfrm rot="20975702">
                <a:off x="3830645" y="5221875"/>
                <a:ext cx="391656" cy="532874"/>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6" name="AutoShape 7"/>
              <p:cNvSpPr>
                <a:spLocks noChangeShapeType="1"/>
              </p:cNvSpPr>
              <p:nvPr/>
            </p:nvSpPr>
            <p:spPr bwMode="auto">
              <a:xfrm rot="20975702">
                <a:off x="4629033" y="5775933"/>
                <a:ext cx="337405" cy="160057"/>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7" name="AutoShape 6"/>
              <p:cNvSpPr>
                <a:spLocks noChangeShapeType="1"/>
              </p:cNvSpPr>
              <p:nvPr/>
            </p:nvSpPr>
            <p:spPr bwMode="auto">
              <a:xfrm rot="20975702" flipV="1">
                <a:off x="5231598" y="5516538"/>
                <a:ext cx="361121" cy="300670"/>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8" name="AutoShape 5"/>
              <p:cNvSpPr>
                <a:spLocks noChangeShapeType="1"/>
              </p:cNvSpPr>
              <p:nvPr/>
            </p:nvSpPr>
            <p:spPr bwMode="auto">
              <a:xfrm rot="20975702" flipH="1" flipV="1">
                <a:off x="4749129" y="4886989"/>
                <a:ext cx="244713" cy="790872"/>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9" name="AutoShape 4"/>
              <p:cNvSpPr>
                <a:spLocks noChangeShapeType="1"/>
              </p:cNvSpPr>
              <p:nvPr/>
            </p:nvSpPr>
            <p:spPr bwMode="auto">
              <a:xfrm rot="20975702">
                <a:off x="6139165" y="4737599"/>
                <a:ext cx="570997" cy="43309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40" name="AutoShape 3"/>
              <p:cNvSpPr>
                <a:spLocks noChangeShapeType="1"/>
              </p:cNvSpPr>
              <p:nvPr/>
            </p:nvSpPr>
            <p:spPr bwMode="auto">
              <a:xfrm rot="20975702" flipH="1">
                <a:off x="5829393" y="4928151"/>
                <a:ext cx="159435" cy="451927"/>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41" name="AutoShape 2"/>
              <p:cNvSpPr>
                <a:spLocks noChangeShapeType="1"/>
              </p:cNvSpPr>
              <p:nvPr/>
            </p:nvSpPr>
            <p:spPr bwMode="auto">
              <a:xfrm rot="20975702">
                <a:off x="5864016" y="5308394"/>
                <a:ext cx="912112" cy="0"/>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42" name="Oval 141"/>
              <p:cNvSpPr/>
              <p:nvPr/>
            </p:nvSpPr>
            <p:spPr>
              <a:xfrm rot="20975702">
                <a:off x="2006322" y="5501074"/>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43" name="Oval 142"/>
              <p:cNvSpPr/>
              <p:nvPr/>
            </p:nvSpPr>
            <p:spPr>
              <a:xfrm rot="20975702">
                <a:off x="3462943" y="5112296"/>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44" name="Oval 143"/>
              <p:cNvSpPr/>
              <p:nvPr/>
            </p:nvSpPr>
            <p:spPr>
              <a:xfrm rot="20975702">
                <a:off x="4322154" y="4590602"/>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45" name="Oval 144"/>
              <p:cNvSpPr/>
              <p:nvPr/>
            </p:nvSpPr>
            <p:spPr>
              <a:xfrm rot="20975702">
                <a:off x="5729485" y="4453489"/>
                <a:ext cx="375721" cy="2386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46" name="Oval 145"/>
              <p:cNvSpPr/>
              <p:nvPr/>
            </p:nvSpPr>
            <p:spPr>
              <a:xfrm rot="20975702">
                <a:off x="6761083" y="4870602"/>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47" name="Oval 146"/>
              <p:cNvSpPr/>
              <p:nvPr/>
            </p:nvSpPr>
            <p:spPr>
              <a:xfrm rot="20975702">
                <a:off x="5603168" y="5325839"/>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48" name="Oval 147"/>
              <p:cNvSpPr/>
              <p:nvPr/>
            </p:nvSpPr>
            <p:spPr>
              <a:xfrm rot="20975702">
                <a:off x="4999566" y="5679292"/>
                <a:ext cx="375721" cy="2386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49" name="Oval 148"/>
              <p:cNvSpPr/>
              <p:nvPr/>
            </p:nvSpPr>
            <p:spPr>
              <a:xfrm rot="20975702">
                <a:off x="4217385" y="5580307"/>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50" name="Oval 149"/>
              <p:cNvSpPr/>
              <p:nvPr/>
            </p:nvSpPr>
            <p:spPr>
              <a:xfrm rot="20975702">
                <a:off x="2945537" y="5935161"/>
                <a:ext cx="375721" cy="2386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grpSp>
        <p:sp>
          <p:nvSpPr>
            <p:cNvPr id="121" name="AutoShape 5"/>
            <p:cNvSpPr>
              <a:spLocks noChangeShapeType="1"/>
            </p:cNvSpPr>
            <p:nvPr/>
          </p:nvSpPr>
          <p:spPr bwMode="auto">
            <a:xfrm rot="20975702" flipH="1" flipV="1">
              <a:off x="4961782" y="5237548"/>
              <a:ext cx="973036" cy="185847"/>
            </a:xfrm>
            <a:prstGeom prst="straightConnector1">
              <a:avLst/>
            </a:prstGeom>
            <a:ln>
              <a:headEnd/>
              <a:tailEn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grpSp>
        <p:nvGrpSpPr>
          <p:cNvPr id="42" name="Group 224"/>
          <p:cNvGrpSpPr/>
          <p:nvPr/>
        </p:nvGrpSpPr>
        <p:grpSpPr>
          <a:xfrm>
            <a:off x="609600" y="5029198"/>
            <a:ext cx="7086600" cy="1796390"/>
            <a:chOff x="609600" y="5029198"/>
            <a:chExt cx="7086600" cy="1796390"/>
          </a:xfrm>
        </p:grpSpPr>
        <p:grpSp>
          <p:nvGrpSpPr>
            <p:cNvPr id="43" name="Group 129"/>
            <p:cNvGrpSpPr/>
            <p:nvPr/>
          </p:nvGrpSpPr>
          <p:grpSpPr>
            <a:xfrm rot="21281062">
              <a:off x="609600" y="5029196"/>
              <a:ext cx="7086600" cy="1796390"/>
              <a:chOff x="855509" y="4444378"/>
              <a:chExt cx="7086600" cy="1796390"/>
            </a:xfrm>
            <a:scene3d>
              <a:camera prst="isometricOffAxis2Top"/>
              <a:lightRig rig="threePt" dir="t"/>
            </a:scene3d>
          </p:grpSpPr>
          <p:sp>
            <p:nvSpPr>
              <p:cNvPr id="156" name="Rounded Rectangle 155"/>
              <p:cNvSpPr/>
              <p:nvPr/>
            </p:nvSpPr>
            <p:spPr>
              <a:xfrm rot="20975702">
                <a:off x="855509" y="4512319"/>
                <a:ext cx="7086600" cy="16807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endParaRPr>
              </a:p>
            </p:txBody>
          </p:sp>
          <p:sp>
            <p:nvSpPr>
              <p:cNvPr id="157" name="AutoShape 31"/>
              <p:cNvSpPr>
                <a:spLocks noChangeArrowheads="1"/>
              </p:cNvSpPr>
              <p:nvPr/>
            </p:nvSpPr>
            <p:spPr bwMode="auto">
              <a:xfrm rot="20975702">
                <a:off x="2016638" y="5495070"/>
                <a:ext cx="431341" cy="357937"/>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58" name="AutoShape 30"/>
              <p:cNvSpPr>
                <a:spLocks noChangeArrowheads="1"/>
              </p:cNvSpPr>
              <p:nvPr/>
            </p:nvSpPr>
            <p:spPr bwMode="auto">
              <a:xfrm rot="20975702">
                <a:off x="3449425" y="5113526"/>
                <a:ext cx="397967" cy="333263"/>
              </a:xfrm>
              <a:prstGeom prst="roundRect">
                <a:avLst>
                  <a:gd name="adj" fmla="val 16667"/>
                </a:avLst>
              </a:prstGeom>
              <a:solidFill>
                <a:srgbClr val="FFFFFF"/>
              </a:solidFill>
              <a:ln w="63500" cmpd="thickThin">
                <a:solidFill>
                  <a:srgbClr val="8064A2"/>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59" name="AutoShape 29"/>
              <p:cNvSpPr>
                <a:spLocks noChangeArrowheads="1"/>
              </p:cNvSpPr>
              <p:nvPr/>
            </p:nvSpPr>
            <p:spPr bwMode="auto">
              <a:xfrm rot="20975702">
                <a:off x="2857704" y="5940781"/>
                <a:ext cx="495606" cy="299987"/>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60" name="AutoShape 28"/>
              <p:cNvSpPr>
                <a:spLocks noChangeArrowheads="1"/>
              </p:cNvSpPr>
              <p:nvPr/>
            </p:nvSpPr>
            <p:spPr bwMode="auto">
              <a:xfrm rot="20975702">
                <a:off x="4333661" y="4597686"/>
                <a:ext cx="432573" cy="344628"/>
              </a:xfrm>
              <a:prstGeom prst="roundRect">
                <a:avLst>
                  <a:gd name="adj" fmla="val 16667"/>
                </a:avLst>
              </a:prstGeom>
              <a:solidFill>
                <a:srgbClr val="FFFFFF"/>
              </a:solidFill>
              <a:ln w="63500" cmpd="thickThin">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61" name="AutoShape 27"/>
              <p:cNvSpPr>
                <a:spLocks noChangeArrowheads="1"/>
              </p:cNvSpPr>
              <p:nvPr/>
            </p:nvSpPr>
            <p:spPr bwMode="auto">
              <a:xfrm rot="20975702">
                <a:off x="5735624" y="4444378"/>
                <a:ext cx="474595" cy="369464"/>
              </a:xfrm>
              <a:prstGeom prst="roundRect">
                <a:avLst>
                  <a:gd name="adj" fmla="val 16667"/>
                </a:avLst>
              </a:prstGeom>
              <a:solidFill>
                <a:srgbClr val="FFFFFF"/>
              </a:solidFill>
              <a:ln w="63500" cmpd="thickThin">
                <a:solidFill>
                  <a:schemeClr val="accent1"/>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62" name="AutoShape 26"/>
              <p:cNvSpPr>
                <a:spLocks noChangeArrowheads="1"/>
              </p:cNvSpPr>
              <p:nvPr/>
            </p:nvSpPr>
            <p:spPr bwMode="auto">
              <a:xfrm rot="20975702">
                <a:off x="4221787" y="5579786"/>
                <a:ext cx="376958" cy="287488"/>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63" name="AutoShape 25"/>
              <p:cNvSpPr>
                <a:spLocks noChangeArrowheads="1"/>
              </p:cNvSpPr>
              <p:nvPr/>
            </p:nvSpPr>
            <p:spPr bwMode="auto">
              <a:xfrm rot="20975702">
                <a:off x="6674544" y="4876115"/>
                <a:ext cx="495606" cy="314270"/>
              </a:xfrm>
              <a:prstGeom prst="roundRect">
                <a:avLst>
                  <a:gd name="adj" fmla="val 16667"/>
                </a:avLst>
              </a:prstGeom>
              <a:solidFill>
                <a:srgbClr val="FFFFFF"/>
              </a:solidFill>
              <a:ln w="63500" cmpd="thickThin">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64" name="AutoShape 24"/>
              <p:cNvSpPr>
                <a:spLocks noChangeArrowheads="1"/>
              </p:cNvSpPr>
              <p:nvPr/>
            </p:nvSpPr>
            <p:spPr bwMode="auto">
              <a:xfrm rot="20975702">
                <a:off x="5597966" y="5285130"/>
                <a:ext cx="482010" cy="390565"/>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65" name="AutoShape 23"/>
              <p:cNvSpPr>
                <a:spLocks noChangeArrowheads="1"/>
              </p:cNvSpPr>
              <p:nvPr/>
            </p:nvSpPr>
            <p:spPr bwMode="auto">
              <a:xfrm rot="20975702">
                <a:off x="4972438" y="5681756"/>
                <a:ext cx="412799" cy="345440"/>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66" name="AutoShape 11"/>
              <p:cNvSpPr>
                <a:spLocks noChangeShapeType="1"/>
              </p:cNvSpPr>
              <p:nvPr/>
            </p:nvSpPr>
            <p:spPr bwMode="auto">
              <a:xfrm rot="20975702" flipH="1" flipV="1">
                <a:off x="2499260" y="5750361"/>
                <a:ext cx="355946" cy="334236"/>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67" name="AutoShape 10"/>
              <p:cNvSpPr>
                <a:spLocks noChangeShapeType="1"/>
              </p:cNvSpPr>
              <p:nvPr/>
            </p:nvSpPr>
            <p:spPr bwMode="auto">
              <a:xfrm rot="20975702" flipV="1">
                <a:off x="3334452" y="5889025"/>
                <a:ext cx="904696" cy="70612"/>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68" name="AutoShape 7"/>
              <p:cNvSpPr>
                <a:spLocks noChangeShapeType="1"/>
              </p:cNvSpPr>
              <p:nvPr/>
            </p:nvSpPr>
            <p:spPr bwMode="auto">
              <a:xfrm rot="20975702">
                <a:off x="4629033" y="5775933"/>
                <a:ext cx="337405" cy="160057"/>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69" name="AutoShape 6"/>
              <p:cNvSpPr>
                <a:spLocks noChangeShapeType="1"/>
              </p:cNvSpPr>
              <p:nvPr/>
            </p:nvSpPr>
            <p:spPr bwMode="auto">
              <a:xfrm rot="20975702" flipV="1">
                <a:off x="5231598" y="5516538"/>
                <a:ext cx="361121" cy="300670"/>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70" name="AutoShape 4"/>
              <p:cNvSpPr>
                <a:spLocks noChangeShapeType="1"/>
              </p:cNvSpPr>
              <p:nvPr/>
            </p:nvSpPr>
            <p:spPr bwMode="auto">
              <a:xfrm rot="20975702">
                <a:off x="6139165" y="4737599"/>
                <a:ext cx="570997" cy="433098"/>
              </a:xfrm>
              <a:prstGeom prst="straightConnector1">
                <a:avLst/>
              </a:prstGeom>
              <a:ln>
                <a:headEnd/>
                <a:tailEn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71" name="AutoShape 2"/>
              <p:cNvSpPr>
                <a:spLocks noChangeShapeType="1"/>
              </p:cNvSpPr>
              <p:nvPr/>
            </p:nvSpPr>
            <p:spPr bwMode="auto">
              <a:xfrm rot="20975702">
                <a:off x="5864016" y="5308394"/>
                <a:ext cx="912112" cy="0"/>
              </a:xfrm>
              <a:prstGeom prst="straightConnector1">
                <a:avLst/>
              </a:prstGeom>
              <a:ln>
                <a:headEnd/>
                <a:tailEn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72" name="Oval 171"/>
              <p:cNvSpPr/>
              <p:nvPr/>
            </p:nvSpPr>
            <p:spPr>
              <a:xfrm rot="20975702">
                <a:off x="2006322" y="5501074"/>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73" name="Oval 172"/>
              <p:cNvSpPr/>
              <p:nvPr/>
            </p:nvSpPr>
            <p:spPr>
              <a:xfrm rot="20975702">
                <a:off x="3462943" y="5112296"/>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74" name="Oval 173"/>
              <p:cNvSpPr/>
              <p:nvPr/>
            </p:nvSpPr>
            <p:spPr>
              <a:xfrm rot="20975702">
                <a:off x="4322154" y="4590602"/>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75" name="Oval 174"/>
              <p:cNvSpPr/>
              <p:nvPr/>
            </p:nvSpPr>
            <p:spPr>
              <a:xfrm rot="20975702">
                <a:off x="5729485" y="4453489"/>
                <a:ext cx="375721" cy="2386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76" name="Oval 175"/>
              <p:cNvSpPr/>
              <p:nvPr/>
            </p:nvSpPr>
            <p:spPr>
              <a:xfrm rot="20975702">
                <a:off x="6761083" y="4870602"/>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77" name="Oval 176"/>
              <p:cNvSpPr/>
              <p:nvPr/>
            </p:nvSpPr>
            <p:spPr>
              <a:xfrm rot="20975702">
                <a:off x="5603168" y="5325839"/>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78" name="Oval 177"/>
              <p:cNvSpPr/>
              <p:nvPr/>
            </p:nvSpPr>
            <p:spPr>
              <a:xfrm rot="20975702">
                <a:off x="4999566" y="5679292"/>
                <a:ext cx="375721" cy="2386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79" name="Oval 178"/>
              <p:cNvSpPr/>
              <p:nvPr/>
            </p:nvSpPr>
            <p:spPr>
              <a:xfrm rot="20975702">
                <a:off x="4217385" y="5580307"/>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80" name="Oval 179"/>
              <p:cNvSpPr/>
              <p:nvPr/>
            </p:nvSpPr>
            <p:spPr>
              <a:xfrm rot="20975702">
                <a:off x="2945537" y="5935161"/>
                <a:ext cx="375721" cy="2386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grpSp>
        <p:sp>
          <p:nvSpPr>
            <p:cNvPr id="153" name="AutoShape 5"/>
            <p:cNvSpPr>
              <a:spLocks noChangeShapeType="1"/>
            </p:cNvSpPr>
            <p:nvPr/>
          </p:nvSpPr>
          <p:spPr bwMode="auto">
            <a:xfrm rot="20975702" flipH="1" flipV="1">
              <a:off x="4715873" y="5662338"/>
              <a:ext cx="973036" cy="185847"/>
            </a:xfrm>
            <a:prstGeom prst="straightConnector1">
              <a:avLst/>
            </a:prstGeom>
            <a:ln>
              <a:headEnd/>
              <a:tailEn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54" name="AutoShape 5"/>
            <p:cNvSpPr>
              <a:spLocks noChangeShapeType="1"/>
            </p:cNvSpPr>
            <p:nvPr/>
          </p:nvSpPr>
          <p:spPr bwMode="auto">
            <a:xfrm rot="20975702" flipH="1" flipV="1">
              <a:off x="3729108" y="5794474"/>
              <a:ext cx="538390" cy="45719"/>
            </a:xfrm>
            <a:prstGeom prst="straightConnector1">
              <a:avLst/>
            </a:prstGeom>
            <a:ln>
              <a:headEnd/>
              <a:tailEn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55" name="AutoShape 5"/>
            <p:cNvSpPr>
              <a:spLocks noChangeShapeType="1"/>
            </p:cNvSpPr>
            <p:nvPr/>
          </p:nvSpPr>
          <p:spPr bwMode="auto">
            <a:xfrm rot="20975702" flipH="1" flipV="1">
              <a:off x="2211690" y="5846639"/>
              <a:ext cx="1063020" cy="117722"/>
            </a:xfrm>
            <a:prstGeom prst="straightConnector1">
              <a:avLst/>
            </a:prstGeom>
            <a:ln>
              <a:headEnd/>
              <a:tailEn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grpSp>
        <p:nvGrpSpPr>
          <p:cNvPr id="44" name="Group 154"/>
          <p:cNvGrpSpPr/>
          <p:nvPr/>
        </p:nvGrpSpPr>
        <p:grpSpPr>
          <a:xfrm>
            <a:off x="5486400" y="2438400"/>
            <a:ext cx="2819400" cy="685800"/>
            <a:chOff x="5486400" y="2438400"/>
            <a:chExt cx="2819400" cy="685800"/>
          </a:xfrm>
        </p:grpSpPr>
        <p:sp>
          <p:nvSpPr>
            <p:cNvPr id="182" name="Right Brace 181"/>
            <p:cNvSpPr/>
            <p:nvPr/>
          </p:nvSpPr>
          <p:spPr>
            <a:xfrm>
              <a:off x="5486400" y="2438400"/>
              <a:ext cx="228600" cy="6858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prstClr val="white"/>
                </a:solidFill>
              </a:endParaRPr>
            </a:p>
          </p:txBody>
        </p:sp>
        <p:sp>
          <p:nvSpPr>
            <p:cNvPr id="183" name="TextBox 16"/>
            <p:cNvSpPr txBox="1"/>
            <p:nvPr/>
          </p:nvSpPr>
          <p:spPr>
            <a:xfrm>
              <a:off x="5791200" y="2438400"/>
              <a:ext cx="25146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prstClr val="white"/>
                  </a:solidFill>
                </a:rPr>
                <a:t>Under Transport Service Provider (TSP) control</a:t>
              </a:r>
              <a:endParaRPr lang="en-US" b="1" dirty="0">
                <a:solidFill>
                  <a:prstClr val="white"/>
                </a:solidFill>
              </a:endParaRPr>
            </a:p>
          </p:txBody>
        </p:sp>
      </p:grpSp>
      <p:sp>
        <p:nvSpPr>
          <p:cNvPr id="184" name="AutoShape 33"/>
          <p:cNvSpPr>
            <a:spLocks noChangeArrowheads="1"/>
          </p:cNvSpPr>
          <p:nvPr/>
        </p:nvSpPr>
        <p:spPr bwMode="auto">
          <a:xfrm>
            <a:off x="1371600" y="762000"/>
            <a:ext cx="1600200" cy="697285"/>
          </a:xfrm>
          <a:prstGeom prst="roundRect">
            <a:avLst>
              <a:gd name="adj" fmla="val 16667"/>
            </a:avLst>
          </a:prstGeom>
          <a:solidFill>
            <a:srgbClr val="FFFFFF"/>
          </a:solidFill>
          <a:ln w="63500" cmpd="thickThin">
            <a:solidFill>
              <a:srgbClr val="4BACC6"/>
            </a:solidFill>
            <a:round/>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solidFill>
                  <a:srgbClr val="FF0000"/>
                </a:solidFill>
              </a:rPr>
              <a:t>ISP ‘A’ Client  Controller</a:t>
            </a:r>
            <a:endParaRPr lang="en-US" sz="1600" b="1" dirty="0">
              <a:solidFill>
                <a:srgbClr val="FF0000"/>
              </a:solidFill>
            </a:endParaRPr>
          </a:p>
        </p:txBody>
      </p:sp>
      <p:sp>
        <p:nvSpPr>
          <p:cNvPr id="186" name="Text Box 14"/>
          <p:cNvSpPr txBox="1">
            <a:spLocks noChangeArrowheads="1"/>
          </p:cNvSpPr>
          <p:nvPr/>
        </p:nvSpPr>
        <p:spPr bwMode="auto">
          <a:xfrm>
            <a:off x="2667000" y="1905000"/>
            <a:ext cx="3181268" cy="522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2000" b="1" dirty="0" smtClean="0">
                <a:solidFill>
                  <a:srgbClr val="FF0000"/>
                </a:solidFill>
                <a:latin typeface="Arial" pitchFamily="34" charset="0"/>
                <a:ea typeface="Calibri" pitchFamily="34" charset="0"/>
                <a:cs typeface="Arial" pitchFamily="34" charset="0"/>
              </a:rPr>
              <a:t>OpenFlow Protocol</a:t>
            </a:r>
            <a:endParaRPr lang="en-US" sz="4400" dirty="0" smtClean="0">
              <a:solidFill>
                <a:prstClr val="white"/>
              </a:solidFill>
              <a:latin typeface="Arial" pitchFamily="34" charset="0"/>
              <a:cs typeface="Arial" pitchFamily="34" charset="0"/>
            </a:endParaRPr>
          </a:p>
        </p:txBody>
      </p:sp>
      <p:sp>
        <p:nvSpPr>
          <p:cNvPr id="187" name="AutoShape 33"/>
          <p:cNvSpPr>
            <a:spLocks noChangeArrowheads="1"/>
          </p:cNvSpPr>
          <p:nvPr/>
        </p:nvSpPr>
        <p:spPr bwMode="auto">
          <a:xfrm>
            <a:off x="3657600" y="762000"/>
            <a:ext cx="1600200" cy="697285"/>
          </a:xfrm>
          <a:prstGeom prst="roundRect">
            <a:avLst>
              <a:gd name="adj" fmla="val 16667"/>
            </a:avLst>
          </a:prstGeom>
          <a:solidFill>
            <a:srgbClr val="FFFFFF"/>
          </a:solidFill>
          <a:ln w="63500" cmpd="thickThin">
            <a:solidFill>
              <a:schemeClr val="accent4"/>
            </a:solidFill>
            <a:round/>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solidFill>
                  <a:srgbClr val="8064A2"/>
                </a:solidFill>
              </a:rPr>
              <a:t>ISP ‘B’ Client  Controller</a:t>
            </a:r>
            <a:endParaRPr lang="en-US" sz="1600" b="1" dirty="0">
              <a:solidFill>
                <a:srgbClr val="8064A2"/>
              </a:solidFill>
            </a:endParaRPr>
          </a:p>
        </p:txBody>
      </p:sp>
      <p:sp>
        <p:nvSpPr>
          <p:cNvPr id="188" name="AutoShape 33"/>
          <p:cNvSpPr>
            <a:spLocks noChangeArrowheads="1"/>
          </p:cNvSpPr>
          <p:nvPr/>
        </p:nvSpPr>
        <p:spPr bwMode="auto">
          <a:xfrm>
            <a:off x="5715000" y="762000"/>
            <a:ext cx="1600200" cy="697285"/>
          </a:xfrm>
          <a:prstGeom prst="roundRect">
            <a:avLst>
              <a:gd name="adj" fmla="val 16667"/>
            </a:avLst>
          </a:prstGeom>
          <a:solidFill>
            <a:srgbClr val="FFFFFF"/>
          </a:solidFill>
          <a:ln w="63500" cmpd="thickThin">
            <a:solidFill>
              <a:srgbClr val="00B050"/>
            </a:solidFill>
            <a:round/>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solidFill>
                  <a:srgbClr val="009900"/>
                </a:solidFill>
              </a:rPr>
              <a:t>ISP ‘C’ Client  Controller</a:t>
            </a:r>
            <a:endParaRPr lang="en-US" sz="1600" b="1" dirty="0">
              <a:solidFill>
                <a:srgbClr val="009900"/>
              </a:solidFill>
            </a:endParaRPr>
          </a:p>
        </p:txBody>
      </p:sp>
      <p:sp>
        <p:nvSpPr>
          <p:cNvPr id="185" name="Slide Number Placeholder 184"/>
          <p:cNvSpPr>
            <a:spLocks noGrp="1"/>
          </p:cNvSpPr>
          <p:nvPr>
            <p:ph type="sldNum" sz="quarter" idx="12"/>
          </p:nvPr>
        </p:nvSpPr>
        <p:spPr/>
        <p:txBody>
          <a:bodyPr/>
          <a:lstStyle/>
          <a:p>
            <a:fld id="{81C256F2-8016-4B24-AF78-7FA03D20BBBE}" type="slidenum">
              <a:rPr lang="en-US" smtClean="0">
                <a:solidFill>
                  <a:prstClr val="white">
                    <a:tint val="75000"/>
                  </a:prstClr>
                </a:solidFill>
              </a:rPr>
              <a:pPr/>
              <a:t>33</a:t>
            </a:fld>
            <a:endParaRPr lang="en-US">
              <a:solidFill>
                <a:prstClr val="white">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anim calcmode="lin" valueType="num">
                                      <p:cBhvr>
                                        <p:cTn id="11" dur="1000" fill="hold"/>
                                        <p:tgtEl>
                                          <p:spTgt spid="22"/>
                                        </p:tgtEl>
                                        <p:attrNameLst>
                                          <p:attrName>ppt_x</p:attrName>
                                        </p:attrNameLst>
                                      </p:cBhvr>
                                      <p:tavLst>
                                        <p:tav tm="0">
                                          <p:val>
                                            <p:strVal val="#ppt_x"/>
                                          </p:val>
                                        </p:tav>
                                        <p:tav tm="100000">
                                          <p:val>
                                            <p:strVal val="#ppt_x"/>
                                          </p:val>
                                        </p:tav>
                                      </p:tavLst>
                                    </p:anim>
                                    <p:anim calcmode="lin" valueType="num">
                                      <p:cBhvr>
                                        <p:cTn id="12" dur="10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par>
                                <p:cTn id="53" presetID="10"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2.77778E-7 -3.33333E-6 L -0.22309 -0.2118 " pathEditMode="relative" rAng="0" ptsTypes="AA">
                                      <p:cBhvr>
                                        <p:cTn id="59" dur="2000" fill="hold"/>
                                        <p:tgtEl>
                                          <p:spTgt spid="2"/>
                                        </p:tgtEl>
                                        <p:attrNameLst>
                                          <p:attrName>ppt_x</p:attrName>
                                          <p:attrName>ppt_y</p:attrName>
                                        </p:attrNameLst>
                                      </p:cBhvr>
                                      <p:rCtr x="-112" y="-106"/>
                                    </p:animMotion>
                                  </p:childTnLst>
                                </p:cTn>
                              </p:par>
                            </p:childTnLst>
                          </p:cTn>
                        </p:par>
                        <p:par>
                          <p:cTn id="60" fill="hold">
                            <p:stCondLst>
                              <p:cond delay="2000"/>
                            </p:stCondLst>
                            <p:childTnLst>
                              <p:par>
                                <p:cTn id="61" presetID="1" presetClass="entr" presetSubtype="0" fill="hold" grpId="0" nodeType="afterEffect">
                                  <p:stCondLst>
                                    <p:cond delay="0"/>
                                  </p:stCondLst>
                                  <p:childTnLst>
                                    <p:set>
                                      <p:cBhvr>
                                        <p:cTn id="62" dur="1" fill="hold">
                                          <p:stCondLst>
                                            <p:cond delay="0"/>
                                          </p:stCondLst>
                                        </p:cTn>
                                        <p:tgtEl>
                                          <p:spTgt spid="114"/>
                                        </p:tgtEl>
                                        <p:attrNameLst>
                                          <p:attrName>style.visibility</p:attrName>
                                        </p:attrNameLst>
                                      </p:cBhvr>
                                      <p:to>
                                        <p:strVal val="visible"/>
                                      </p:to>
                                    </p:set>
                                  </p:childTnLst>
                                </p:cTn>
                              </p:par>
                            </p:childTnLst>
                          </p:cTn>
                        </p:par>
                        <p:par>
                          <p:cTn id="63" fill="hold">
                            <p:stCondLst>
                              <p:cond delay="2000"/>
                            </p:stCondLst>
                            <p:childTnLst>
                              <p:par>
                                <p:cTn id="64" presetID="10" presetClass="entr" presetSubtype="0"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6"/>
                                        </p:tgtEl>
                                        <p:attrNameLst>
                                          <p:attrName>style.visibility</p:attrName>
                                        </p:attrNameLst>
                                      </p:cBhvr>
                                      <p:to>
                                        <p:strVal val="visible"/>
                                      </p:to>
                                    </p:set>
                                    <p:animEffect transition="in" filter="fade">
                                      <p:cBhvr>
                                        <p:cTn id="69" dur="2000"/>
                                        <p:tgtEl>
                                          <p:spTgt spid="18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84"/>
                                        </p:tgtEl>
                                        <p:attrNameLst>
                                          <p:attrName>style.visibility</p:attrName>
                                        </p:attrNameLst>
                                      </p:cBhvr>
                                      <p:to>
                                        <p:strVal val="visible"/>
                                      </p:to>
                                    </p:set>
                                    <p:animEffect transition="in" filter="fade">
                                      <p:cBhvr>
                                        <p:cTn id="74" dur="1000"/>
                                        <p:tgtEl>
                                          <p:spTgt spid="184"/>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7"/>
                                        </p:tgtEl>
                                        <p:attrNameLst>
                                          <p:attrName>style.visibility</p:attrName>
                                        </p:attrNameLst>
                                      </p:cBhvr>
                                      <p:to>
                                        <p:strVal val="visible"/>
                                      </p:to>
                                    </p:set>
                                  </p:childTnLst>
                                </p:cTn>
                              </p:par>
                            </p:childTnLst>
                          </p:cTn>
                        </p:par>
                        <p:par>
                          <p:cTn id="81" fill="hold">
                            <p:stCondLst>
                              <p:cond delay="0"/>
                            </p:stCondLst>
                            <p:childTnLst>
                              <p:par>
                                <p:cTn id="82" presetID="10" presetClass="entr" presetSubtype="0" fill="hold"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500"/>
                                        <p:tgtEl>
                                          <p:spTgt spid="38"/>
                                        </p:tgtEl>
                                      </p:cBhvr>
                                    </p:animEffect>
                                  </p:childTnLst>
                                </p:cTn>
                              </p:par>
                            </p:childTnLst>
                          </p:cTn>
                        </p:par>
                        <p:par>
                          <p:cTn id="85" fill="hold">
                            <p:stCondLst>
                              <p:cond delay="500"/>
                            </p:stCondLst>
                            <p:childTnLst>
                              <p:par>
                                <p:cTn id="86" presetID="1"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childTnLst>
                                </p:cTn>
                              </p:par>
                            </p:childTnLst>
                          </p:cTn>
                        </p:par>
                        <p:par>
                          <p:cTn id="88" fill="hold">
                            <p:stCondLst>
                              <p:cond delay="500"/>
                            </p:stCondLst>
                            <p:childTnLst>
                              <p:par>
                                <p:cTn id="89" presetID="10" presetClass="entr" presetSubtype="0"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500"/>
                                        <p:tgtEl>
                                          <p:spTgt spid="40"/>
                                        </p:tgtEl>
                                      </p:cBhvr>
                                    </p:animEffect>
                                  </p:childTnLst>
                                </p:cTn>
                              </p:par>
                            </p:childTnLst>
                          </p:cTn>
                        </p:par>
                        <p:par>
                          <p:cTn id="92" fill="hold">
                            <p:stCondLst>
                              <p:cond delay="1000"/>
                            </p:stCondLst>
                            <p:childTnLst>
                              <p:par>
                                <p:cTn id="93" presetID="10" presetClass="entr" presetSubtype="0" fill="hold" nodeType="after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1000"/>
                                        <p:tgtEl>
                                          <p:spTgt spid="4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87"/>
                                        </p:tgtEl>
                                        <p:attrNameLst>
                                          <p:attrName>style.visibility</p:attrName>
                                        </p:attrNameLst>
                                      </p:cBhvr>
                                      <p:to>
                                        <p:strVal val="visible"/>
                                      </p:to>
                                    </p:set>
                                    <p:animEffect transition="in" filter="fade">
                                      <p:cBhvr>
                                        <p:cTn id="98" dur="1000"/>
                                        <p:tgtEl>
                                          <p:spTgt spid="18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88"/>
                                        </p:tgtEl>
                                        <p:attrNameLst>
                                          <p:attrName>style.visibility</p:attrName>
                                        </p:attrNameLst>
                                      </p:cBhvr>
                                      <p:to>
                                        <p:strVal val="visible"/>
                                      </p:to>
                                    </p:set>
                                    <p:animEffect transition="in" filter="fade">
                                      <p:cBhvr>
                                        <p:cTn id="101" dur="1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p:bldP spid="96" grpId="0" animBg="1"/>
      <p:bldP spid="97" grpId="0" animBg="1"/>
      <p:bldP spid="114" grpId="0" animBg="1"/>
      <p:bldP spid="184" grpId="0" animBg="1"/>
      <p:bldP spid="186" grpId="0"/>
      <p:bldP spid="187" grpId="0" animBg="1"/>
      <p:bldP spid="18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533400"/>
          </a:xfrm>
          <a:prstGeom prst="rect">
            <a:avLst/>
          </a:prstGeom>
        </p:spPr>
        <p: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lang="en-US" sz="4000" kern="0" dirty="0" smtClean="0">
                <a:solidFill>
                  <a:srgbClr val="FFFF00"/>
                </a:solidFill>
                <a:latin typeface="+mj-lt"/>
                <a:ea typeface="+mj-ea"/>
                <a:cs typeface="+mj-cs"/>
              </a:rPr>
              <a:t>Summary</a:t>
            </a:r>
            <a:endParaRPr kumimoji="1" lang="en-US" sz="4000" b="0" i="0" u="none" strike="noStrike" kern="0" cap="none" spc="0" normalizeH="0" baseline="0" noProof="0" dirty="0" smtClean="0">
              <a:ln>
                <a:noFill/>
              </a:ln>
              <a:solidFill>
                <a:srgbClr val="FFFF00"/>
              </a:solidFill>
              <a:effectLst/>
              <a:uLnTx/>
              <a:uFillTx/>
              <a:latin typeface="+mj-lt"/>
              <a:ea typeface="+mj-ea"/>
              <a:cs typeface="+mj-cs"/>
            </a:endParaRPr>
          </a:p>
        </p:txBody>
      </p:sp>
      <p:sp>
        <p:nvSpPr>
          <p:cNvPr id="3" name="Rectangle 2"/>
          <p:cNvSpPr/>
          <p:nvPr/>
        </p:nvSpPr>
        <p:spPr>
          <a:xfrm>
            <a:off x="-152400" y="838200"/>
            <a:ext cx="9296400" cy="5955476"/>
          </a:xfrm>
          <a:prstGeom prst="rect">
            <a:avLst/>
          </a:prstGeom>
        </p:spPr>
        <p:txBody>
          <a:bodyPr wrap="square">
            <a:spAutoFit/>
          </a:bodyPr>
          <a:lstStyle/>
          <a:p>
            <a:pPr lvl="1">
              <a:buFont typeface="Arial" pitchFamily="34" charset="0"/>
              <a:buChar char="•"/>
            </a:pPr>
            <a:r>
              <a:rPr lang="en-US" sz="2800" dirty="0" smtClean="0"/>
              <a:t>   Motivation</a:t>
            </a:r>
          </a:p>
          <a:p>
            <a:pPr lvl="2">
              <a:spcBef>
                <a:spcPts val="600"/>
              </a:spcBef>
              <a:buSzPct val="50000"/>
              <a:buFont typeface="Wingdings" pitchFamily="2" charset="2"/>
              <a:buChar char="v"/>
            </a:pPr>
            <a:r>
              <a:rPr lang="en-US" sz="2400" dirty="0" smtClean="0"/>
              <a:t>  IP and Transport </a:t>
            </a:r>
            <a:r>
              <a:rPr lang="en-US" sz="2400" u="sng" dirty="0" smtClean="0"/>
              <a:t>must</a:t>
            </a:r>
            <a:r>
              <a:rPr lang="en-US" sz="2400" dirty="0" smtClean="0"/>
              <a:t> work together for mutual benefit</a:t>
            </a:r>
          </a:p>
          <a:p>
            <a:pPr lvl="2">
              <a:spcBef>
                <a:spcPts val="600"/>
              </a:spcBef>
              <a:buSzPct val="50000"/>
              <a:buFont typeface="Wingdings" pitchFamily="2" charset="2"/>
              <a:buChar char="v"/>
            </a:pPr>
            <a:r>
              <a:rPr lang="en-US" sz="2400" dirty="0"/>
              <a:t> </a:t>
            </a:r>
            <a:r>
              <a:rPr lang="en-US" sz="2400" dirty="0" smtClean="0"/>
              <a:t> But does NOT happen today!</a:t>
            </a:r>
            <a:endParaRPr lang="en-US" sz="2800" dirty="0" smtClean="0"/>
          </a:p>
          <a:p>
            <a:pPr lvl="1">
              <a:spcBef>
                <a:spcPts val="1800"/>
              </a:spcBef>
              <a:spcAft>
                <a:spcPts val="600"/>
              </a:spcAft>
              <a:buFont typeface="Arial" pitchFamily="34" charset="0"/>
              <a:buChar char="•"/>
            </a:pPr>
            <a:r>
              <a:rPr lang="en-US" sz="2800" dirty="0" smtClean="0"/>
              <a:t>   Unified Control </a:t>
            </a:r>
            <a:r>
              <a:rPr lang="en-US" sz="2800" u="sng" dirty="0" smtClean="0"/>
              <a:t>Architecture</a:t>
            </a:r>
          </a:p>
          <a:p>
            <a:pPr marL="1371600" lvl="2" indent="-457200">
              <a:spcBef>
                <a:spcPts val="600"/>
              </a:spcBef>
              <a:buFont typeface="+mj-lt"/>
              <a:buAutoNum type="arabicPeriod"/>
            </a:pPr>
            <a:r>
              <a:rPr lang="en-US" sz="2400" dirty="0" smtClean="0"/>
              <a:t>  Common </a:t>
            </a:r>
            <a:r>
              <a:rPr lang="en-US" sz="2400" u="sng" dirty="0" smtClean="0"/>
              <a:t>Flow </a:t>
            </a:r>
            <a:r>
              <a:rPr lang="en-US" sz="2400" dirty="0" smtClean="0"/>
              <a:t>Abstraction</a:t>
            </a:r>
          </a:p>
          <a:p>
            <a:pPr marL="1371600" lvl="2" indent="-457200">
              <a:spcBef>
                <a:spcPts val="600"/>
              </a:spcBef>
              <a:buFont typeface="+mj-lt"/>
              <a:buAutoNum type="arabicPeriod"/>
            </a:pPr>
            <a:r>
              <a:rPr lang="en-US" sz="2400" dirty="0" smtClean="0"/>
              <a:t>  Common </a:t>
            </a:r>
            <a:r>
              <a:rPr lang="en-US" sz="2400" u="sng" dirty="0" smtClean="0"/>
              <a:t>Map</a:t>
            </a:r>
            <a:r>
              <a:rPr lang="en-US" sz="2400" dirty="0" smtClean="0"/>
              <a:t> Abstraction</a:t>
            </a:r>
          </a:p>
          <a:p>
            <a:pPr marL="914400" lvl="1" indent="-457200">
              <a:spcBef>
                <a:spcPts val="1800"/>
              </a:spcBef>
              <a:spcAft>
                <a:spcPts val="600"/>
              </a:spcAft>
              <a:buFont typeface="Arial" pitchFamily="34" charset="0"/>
              <a:buChar char="•"/>
            </a:pPr>
            <a:r>
              <a:rPr lang="en-US" sz="2800" dirty="0" smtClean="0"/>
              <a:t>Three Challenges</a:t>
            </a:r>
          </a:p>
          <a:p>
            <a:pPr marL="1428750" lvl="2" indent="-514350">
              <a:spcBef>
                <a:spcPts val="600"/>
              </a:spcBef>
              <a:spcAft>
                <a:spcPts val="600"/>
              </a:spcAft>
              <a:buFont typeface="+mj-lt"/>
              <a:buAutoNum type="arabicPeriod"/>
            </a:pPr>
            <a:r>
              <a:rPr lang="en-US" sz="2400" dirty="0" smtClean="0"/>
              <a:t>Has to be </a:t>
            </a:r>
            <a:r>
              <a:rPr lang="en-US" sz="2400" u="sng" dirty="0" smtClean="0"/>
              <a:t>simple</a:t>
            </a:r>
            <a:r>
              <a:rPr lang="en-US" sz="2400" dirty="0" smtClean="0"/>
              <a:t>! &gt;&gt; Two orders of magnitude simpler</a:t>
            </a:r>
          </a:p>
          <a:p>
            <a:pPr marL="1428750" lvl="2" indent="-514350">
              <a:spcBef>
                <a:spcPts val="600"/>
              </a:spcBef>
              <a:spcAft>
                <a:spcPts val="600"/>
              </a:spcAft>
              <a:buFont typeface="+mj-lt"/>
              <a:buAutoNum type="arabicPeriod"/>
            </a:pPr>
            <a:r>
              <a:rPr lang="en-US" sz="2400" dirty="0" smtClean="0"/>
              <a:t>Need to </a:t>
            </a:r>
            <a:r>
              <a:rPr lang="en-US" sz="2400" u="sng" dirty="0" smtClean="0"/>
              <a:t>share</a:t>
            </a:r>
            <a:r>
              <a:rPr lang="en-US" sz="2400" dirty="0" smtClean="0"/>
              <a:t> information &gt;&gt; Slicing &amp; Switching-as-a-Service</a:t>
            </a:r>
          </a:p>
          <a:p>
            <a:pPr marL="1428750" lvl="2" indent="-514350">
              <a:spcBef>
                <a:spcPts val="600"/>
              </a:spcBef>
              <a:spcAft>
                <a:spcPts val="600"/>
              </a:spcAft>
              <a:buFont typeface="+mj-lt"/>
              <a:buAutoNum type="arabicPeriod"/>
            </a:pPr>
            <a:r>
              <a:rPr lang="en-US" sz="2400" dirty="0" smtClean="0"/>
              <a:t>Conservative nature of operators &gt;&gt; </a:t>
            </a:r>
            <a:r>
              <a:rPr lang="en-US" sz="2400" u="sng" dirty="0" smtClean="0"/>
              <a:t>Gradual</a:t>
            </a:r>
            <a:r>
              <a:rPr lang="en-US" sz="2400" dirty="0" smtClean="0"/>
              <a:t> Adoption Path</a:t>
            </a:r>
          </a:p>
          <a:p>
            <a:pPr marL="1428750" lvl="2" indent="-514350">
              <a:spcBef>
                <a:spcPts val="1800"/>
              </a:spcBef>
              <a:spcAft>
                <a:spcPts val="600"/>
              </a:spcAft>
              <a:buFont typeface="+mj-lt"/>
              <a:buAutoNum type="arabicPeriod"/>
            </a:pPr>
            <a:endParaRPr lang="en-US" sz="24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762000" y="76200"/>
            <a:ext cx="6553200" cy="1470025"/>
          </a:xfrm>
        </p:spPr>
        <p:txBody>
          <a:bodyPr/>
          <a:lstStyle/>
          <a:p>
            <a:pPr eaLnBrk="1" hangingPunct="1"/>
            <a:r>
              <a:rPr lang="en-US" dirty="0" smtClean="0">
                <a:solidFill>
                  <a:schemeClr val="bg1"/>
                </a:solidFill>
                <a:ea typeface="ＭＳ Ｐゴシック" charset="-128"/>
              </a:rPr>
              <a:t>Software Defined Networks </a:t>
            </a:r>
            <a:br>
              <a:rPr lang="en-US" dirty="0" smtClean="0">
                <a:solidFill>
                  <a:schemeClr val="bg1"/>
                </a:solidFill>
                <a:ea typeface="ＭＳ Ｐゴシック" charset="-128"/>
              </a:rPr>
            </a:br>
            <a:endParaRPr lang="en-US" sz="3200" i="1" dirty="0" smtClean="0">
              <a:solidFill>
                <a:schemeClr val="bg1"/>
              </a:solidFill>
              <a:ea typeface="ＭＳ Ｐゴシック" charset="-128"/>
            </a:endParaRPr>
          </a:p>
        </p:txBody>
      </p:sp>
      <p:sp>
        <p:nvSpPr>
          <p:cNvPr id="15365" name="Text Box 50"/>
          <p:cNvSpPr txBox="1">
            <a:spLocks noChangeArrowheads="1"/>
          </p:cNvSpPr>
          <p:nvPr/>
        </p:nvSpPr>
        <p:spPr bwMode="auto">
          <a:xfrm>
            <a:off x="2133600" y="6096000"/>
            <a:ext cx="5362575" cy="685800"/>
          </a:xfrm>
          <a:prstGeom prst="rect">
            <a:avLst/>
          </a:prstGeom>
          <a:noFill/>
          <a:ln w="9525">
            <a:noFill/>
            <a:miter lim="800000"/>
            <a:headEnd/>
            <a:tailEnd/>
          </a:ln>
        </p:spPr>
        <p:txBody>
          <a:bodyPr/>
          <a:lstStyle/>
          <a:p>
            <a:pPr algn="ctr" defTabSz="457200" fontAlgn="base">
              <a:spcBef>
                <a:spcPct val="0"/>
              </a:spcBef>
              <a:spcAft>
                <a:spcPct val="0"/>
              </a:spcAft>
            </a:pPr>
            <a:r>
              <a:rPr lang="en-US" dirty="0" smtClean="0">
                <a:solidFill>
                  <a:prstClr val="white"/>
                </a:solidFill>
                <a:latin typeface="Arial" charset="0"/>
                <a:ea typeface="ＭＳ Ｐゴシック" charset="-128"/>
              </a:rPr>
              <a:t>Thanks!</a:t>
            </a:r>
            <a:endParaRPr lang="en-US" dirty="0">
              <a:solidFill>
                <a:prstClr val="white"/>
              </a:solidFill>
              <a:latin typeface="Arial" charset="0"/>
              <a:ea typeface="ＭＳ Ｐゴシック" charset="-128"/>
            </a:endParaRPr>
          </a:p>
          <a:p>
            <a:pPr algn="ctr" defTabSz="457200" fontAlgn="base">
              <a:spcBef>
                <a:spcPct val="0"/>
              </a:spcBef>
              <a:spcAft>
                <a:spcPct val="0"/>
              </a:spcAft>
            </a:pPr>
            <a:endParaRPr lang="en-US" b="1" dirty="0">
              <a:solidFill>
                <a:prstClr val="white"/>
              </a:solidFill>
              <a:latin typeface="Arial" charset="0"/>
              <a:ea typeface="ＭＳ Ｐゴシック" charset="-128"/>
            </a:endParaRPr>
          </a:p>
          <a:p>
            <a:pPr algn="ctr" defTabSz="457200" fontAlgn="base">
              <a:spcBef>
                <a:spcPct val="0"/>
              </a:spcBef>
              <a:spcAft>
                <a:spcPct val="0"/>
              </a:spcAft>
            </a:pPr>
            <a:endParaRPr lang="en-US" dirty="0">
              <a:solidFill>
                <a:prstClr val="white"/>
              </a:solidFill>
              <a:latin typeface="Arial" charset="0"/>
              <a:ea typeface="ＭＳ Ｐゴシック" charset="-128"/>
            </a:endParaRPr>
          </a:p>
        </p:txBody>
      </p:sp>
      <p:pic>
        <p:nvPicPr>
          <p:cNvPr id="15367" name="Picture 7" descr="mckeown_group.jpg"/>
          <p:cNvPicPr>
            <a:picLocks noChangeAspect="1"/>
          </p:cNvPicPr>
          <p:nvPr/>
        </p:nvPicPr>
        <p:blipFill>
          <a:blip r:embed="rId3" cstate="print"/>
          <a:srcRect b="22894"/>
          <a:stretch>
            <a:fillRect/>
          </a:stretch>
        </p:blipFill>
        <p:spPr bwMode="auto">
          <a:xfrm>
            <a:off x="228600" y="1447800"/>
            <a:ext cx="8686800" cy="4572000"/>
          </a:xfrm>
          <a:prstGeom prst="rect">
            <a:avLst/>
          </a:prstGeom>
          <a:noFill/>
          <a:ln w="9525">
            <a:noFill/>
            <a:miter lim="800000"/>
            <a:headEnd/>
            <a:tailEnd/>
          </a:ln>
        </p:spPr>
      </p:pic>
      <p:pic>
        <p:nvPicPr>
          <p:cNvPr id="15364" name="Picture 12" descr="SU_Seal_Blk_pos"/>
          <p:cNvPicPr>
            <a:picLocks noChangeAspect="1" noChangeArrowheads="1"/>
          </p:cNvPicPr>
          <p:nvPr/>
        </p:nvPicPr>
        <p:blipFill>
          <a:blip r:embed="rId4" cstate="print"/>
          <a:srcRect/>
          <a:stretch>
            <a:fillRect/>
          </a:stretch>
        </p:blipFill>
        <p:spPr bwMode="auto">
          <a:xfrm>
            <a:off x="7315200" y="50800"/>
            <a:ext cx="1397001" cy="139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743200" y="3048000"/>
            <a:ext cx="3733800" cy="167640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prstClr val="black"/>
                </a:solidFill>
              </a:rPr>
              <a:t>TRANSPORT Network</a:t>
            </a:r>
          </a:p>
        </p:txBody>
      </p:sp>
      <p:sp>
        <p:nvSpPr>
          <p:cNvPr id="7" name="Cloud 6"/>
          <p:cNvSpPr/>
          <p:nvPr/>
        </p:nvSpPr>
        <p:spPr>
          <a:xfrm>
            <a:off x="3276600" y="1905000"/>
            <a:ext cx="3048000" cy="1447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INTERNET</a:t>
            </a:r>
          </a:p>
        </p:txBody>
      </p:sp>
      <p:sp>
        <p:nvSpPr>
          <p:cNvPr id="2" name="Rectangle 2"/>
          <p:cNvSpPr txBox="1">
            <a:spLocks noChangeArrowheads="1"/>
          </p:cNvSpPr>
          <p:nvPr/>
        </p:nvSpPr>
        <p:spPr>
          <a:xfrm>
            <a:off x="457200" y="0"/>
            <a:ext cx="8229600" cy="533400"/>
          </a:xfrm>
          <a:prstGeom prst="rect">
            <a:avLst/>
          </a:prstGeom>
        </p:spPr>
        <p:txBody>
          <a:bodyPr/>
          <a:lstStyle/>
          <a:p>
            <a:pPr algn="ctr" fontAlgn="base" latinLnBrk="1">
              <a:spcBef>
                <a:spcPct val="0"/>
              </a:spcBef>
              <a:spcAft>
                <a:spcPct val="0"/>
              </a:spcAft>
              <a:defRPr/>
            </a:pPr>
            <a:r>
              <a:rPr lang="en-US" sz="4000" kern="0" dirty="0" smtClean="0">
                <a:solidFill>
                  <a:srgbClr val="FFFF00"/>
                </a:solidFill>
              </a:rPr>
              <a:t>The Future?</a:t>
            </a:r>
            <a:endParaRPr kumimoji="1" lang="en-US" sz="4000" kern="0" dirty="0">
              <a:solidFill>
                <a:srgbClr val="FFFF00"/>
              </a:solidFill>
              <a:latin typeface="Times New Roman" pitchFamily="18" charset="0"/>
              <a:cs typeface="Times New Roman" pitchFamily="18" charset="0"/>
            </a:endParaRPr>
          </a:p>
        </p:txBody>
      </p:sp>
      <p:sp>
        <p:nvSpPr>
          <p:cNvPr id="9" name="Cloud 8"/>
          <p:cNvSpPr/>
          <p:nvPr/>
        </p:nvSpPr>
        <p:spPr>
          <a:xfrm>
            <a:off x="2590800" y="1905000"/>
            <a:ext cx="3886200" cy="1752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INTERNET</a:t>
            </a:r>
          </a:p>
        </p:txBody>
      </p:sp>
      <p:sp>
        <p:nvSpPr>
          <p:cNvPr id="6" name="Cloud 5"/>
          <p:cNvSpPr/>
          <p:nvPr/>
        </p:nvSpPr>
        <p:spPr>
          <a:xfrm>
            <a:off x="2438400" y="2514600"/>
            <a:ext cx="1828800" cy="914400"/>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b="1" dirty="0">
                <a:solidFill>
                  <a:prstClr val="black"/>
                </a:solidFill>
              </a:rPr>
              <a:t>Enterprise Private -Lines</a:t>
            </a:r>
          </a:p>
          <a:p>
            <a:pPr algn="ctr"/>
            <a:r>
              <a:rPr lang="en-US" sz="1400" b="1" dirty="0">
                <a:solidFill>
                  <a:prstClr val="black"/>
                </a:solidFill>
              </a:rPr>
              <a:t>Private-Nets</a:t>
            </a:r>
          </a:p>
        </p:txBody>
      </p:sp>
      <p:sp>
        <p:nvSpPr>
          <p:cNvPr id="5" name="Cloud 4"/>
          <p:cNvSpPr/>
          <p:nvPr/>
        </p:nvSpPr>
        <p:spPr>
          <a:xfrm>
            <a:off x="2209800" y="3276600"/>
            <a:ext cx="1219200" cy="838200"/>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b="1" dirty="0">
                <a:solidFill>
                  <a:prstClr val="white"/>
                </a:solidFill>
              </a:rPr>
              <a:t>Cellular</a:t>
            </a:r>
          </a:p>
        </p:txBody>
      </p:sp>
      <p:sp>
        <p:nvSpPr>
          <p:cNvPr id="8" name="Cloud 7"/>
          <p:cNvSpPr/>
          <p:nvPr/>
        </p:nvSpPr>
        <p:spPr>
          <a:xfrm>
            <a:off x="5867400" y="2667000"/>
            <a:ext cx="990600" cy="838200"/>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solidFill>
                  <a:prstClr val="black"/>
                </a:solidFill>
              </a:rPr>
              <a:t>PSTN</a:t>
            </a:r>
          </a:p>
        </p:txBody>
      </p:sp>
      <p:sp>
        <p:nvSpPr>
          <p:cNvPr id="10" name="Cloud 9"/>
          <p:cNvSpPr/>
          <p:nvPr/>
        </p:nvSpPr>
        <p:spPr>
          <a:xfrm>
            <a:off x="2286000" y="1371600"/>
            <a:ext cx="4343400" cy="114300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prstClr val="black"/>
                </a:solidFill>
              </a:rPr>
              <a:t>All Services</a:t>
            </a:r>
          </a:p>
        </p:txBody>
      </p:sp>
      <p:sp>
        <p:nvSpPr>
          <p:cNvPr id="11" name="TextBox 10"/>
          <p:cNvSpPr txBox="1"/>
          <p:nvPr/>
        </p:nvSpPr>
        <p:spPr>
          <a:xfrm>
            <a:off x="1447800" y="5029200"/>
            <a:ext cx="6096000" cy="369332"/>
          </a:xfrm>
          <a:prstGeom prst="rect">
            <a:avLst/>
          </a:prstGeom>
          <a:noFill/>
        </p:spPr>
        <p:txBody>
          <a:bodyPr wrap="square" rtlCol="0">
            <a:spAutoFit/>
          </a:bodyPr>
          <a:lstStyle/>
          <a:p>
            <a:r>
              <a:rPr lang="en-US" dirty="0">
                <a:solidFill>
                  <a:prstClr val="white"/>
                </a:solidFill>
              </a:rPr>
              <a:t>Is there a need for circuit switching in the Transport Network?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0.00105 0 C 0.00157 -0.02708 0.00243 -0.05532 -0.00156 -0.0787 C -0.00208 -0.09028 -0.00312 -0.09375 -0.00451 -0.10255 C -0.0085 -0.12546 -0.00538 -0.11528 -0.00868 -0.12477 C -0.00937 -0.12894 -0.01041 -0.13287 -0.01076 -0.13773 C -0.01093 -0.14051 -0.01093 -0.14352 -0.01128 -0.1463 C -0.01336 -0.16366 -0.01788 -0.17338 -0.02152 -0.18333 C -0.02552 -0.18264 -0.02951 -0.18264 -0.0335 -0.18148 C -0.03559 -0.18079 -0.03472 -0.17847 -0.03611 -0.17269 C -0.03645 -0.1706 -0.0375 -0.16829 -0.0375 -0.16806 " pathEditMode="relative" rAng="0" ptsTypes="fffffffffA">
                                      <p:cBhvr>
                                        <p:cTn id="20" dur="2000" fill="hold"/>
                                        <p:tgtEl>
                                          <p:spTgt spid="8"/>
                                        </p:tgtEl>
                                        <p:attrNameLst>
                                          <p:attrName>ppt_x</p:attrName>
                                          <p:attrName>ppt_y</p:attrName>
                                        </p:attrNameLst>
                                      </p:cBhvr>
                                      <p:rCtr x="-19" y="-92"/>
                                    </p:animMotion>
                                  </p:childTnLst>
                                </p:cTn>
                              </p:par>
                              <p:par>
                                <p:cTn id="21" presetID="0" presetClass="path" presetSubtype="0" accel="50000" decel="50000" fill="hold" grpId="0" nodeType="withEffect">
                                  <p:stCondLst>
                                    <p:cond delay="0"/>
                                  </p:stCondLst>
                                  <p:childTnLst>
                                    <p:animMotion origin="layout" path="M 3.33333E-6 -3.33333E-6 C 0.00104 -0.0081 0.00573 -0.01759 0.00816 -0.0243 C 0.01493 -0.04143 0.01944 -0.06203 0.02639 -0.07916 C 0.02916 -0.08611 0.03281 -0.09051 0.03559 -0.09652 C 0.0375 -0.10902 0.04114 -0.10949 0.04566 -0.11643 C 0.06111 -0.13981 0.07569 -0.17106 0.09496 -0.17777 C 0.10573 -0.17639 0.11666 -0.17407 0.12743 -0.17129 C 0.1342 -0.16203 0.1401 -0.15046 0.14774 -0.14537 C 0.14861 -0.14305 0.15 -0.13889 0.15 -0.13819 " pathEditMode="relative" rAng="0" ptsTypes="ffffffffA">
                                      <p:cBhvr>
                                        <p:cTn id="22" dur="2000" fill="hold"/>
                                        <p:tgtEl>
                                          <p:spTgt spid="6"/>
                                        </p:tgtEl>
                                        <p:attrNameLst>
                                          <p:attrName>ppt_x</p:attrName>
                                          <p:attrName>ppt_y</p:attrName>
                                        </p:attrNameLst>
                                      </p:cBhvr>
                                      <p:rCtr x="75" y="-89"/>
                                    </p:animMotion>
                                  </p:childTnLst>
                                </p:cTn>
                              </p:par>
                              <p:par>
                                <p:cTn id="23" presetID="0" presetClass="path" presetSubtype="0" accel="50000" decel="50000" fill="hold" grpId="0" nodeType="withEffect">
                                  <p:stCondLst>
                                    <p:cond delay="0"/>
                                  </p:stCondLst>
                                  <p:childTnLst>
                                    <p:animMotion origin="layout" path="M -3.33333E-6 1.11111E-6 C 0.00105 -0.01759 0.00209 -0.0338 0.00365 -0.04884 C 0.00556 -0.09167 0.00313 -0.03843 0.00521 -0.07546 C 0.00539 -0.07894 0.00539 -0.08171 0.00556 -0.08495 C 0.00591 -0.0875 0.00625 -0.08935 0.0066 -0.09167 C 0.00695 -0.09329 0.00712 -0.0963 0.0073 -0.09884 C 0.00799 -0.10833 0.00816 -0.11968 0.0092 -0.12824 C 0.0099 -0.14074 0.01042 -0.15324 0.01146 -0.16505 C 0.01198 -0.17986 0.01511 -0.20579 0.01789 -0.21158 C 0.02084 -0.22408 0.02483 -0.22986 0.0283 -0.23889 C 0.02934 -0.24213 0.03056 -0.24468 0.03177 -0.24745 C 0.0323 -0.24884 0.03368 -0.25 0.03368 -0.24977 C 0.03525 -0.24884 0.03681 -0.25 0.03802 -0.24653 C 0.04098 -0.23287 0.03976 -0.23727 0.04167 -0.23241 " pathEditMode="relative" rAng="0" ptsTypes="fffffffffffffA">
                                      <p:cBhvr>
                                        <p:cTn id="24" dur="2000" fill="hold"/>
                                        <p:tgtEl>
                                          <p:spTgt spid="5"/>
                                        </p:tgtEl>
                                        <p:attrNameLst>
                                          <p:attrName>ppt_x</p:attrName>
                                          <p:attrName>ppt_y</p:attrName>
                                        </p:attrNameLst>
                                      </p:cBhvr>
                                      <p:rCtr x="21" y="-125"/>
                                    </p:animMotion>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par>
                                <p:cTn id="32" presetID="10"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9" grpId="0" animBg="1"/>
      <p:bldP spid="6" grpId="0" animBg="1"/>
      <p:bldP spid="6" grpId="1" animBg="1"/>
      <p:bldP spid="5" grpId="0" animBg="1"/>
      <p:bldP spid="5" grpId="1" animBg="1"/>
      <p:bldP spid="8" grpId="0" animBg="1"/>
      <p:bldP spid="8" grpId="1" animBg="1"/>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533400"/>
          </a:xfrm>
          <a:prstGeom prst="rect">
            <a:avLst/>
          </a:prstGeom>
        </p:spPr>
        <p:txBody>
          <a:bodyPr/>
          <a:lstStyle/>
          <a:p>
            <a:pPr lvl="0" algn="ctr" fontAlgn="base" latinLnBrk="1">
              <a:spcBef>
                <a:spcPct val="0"/>
              </a:spcBef>
              <a:spcAft>
                <a:spcPct val="0"/>
              </a:spcAft>
              <a:defRPr/>
            </a:pPr>
            <a:r>
              <a:rPr lang="en-US" sz="4000" kern="0" dirty="0" smtClean="0">
                <a:solidFill>
                  <a:srgbClr val="FFFF00"/>
                </a:solidFill>
                <a:latin typeface="+mj-lt"/>
                <a:ea typeface="+mj-ea"/>
                <a:cs typeface="+mj-cs"/>
              </a:rPr>
              <a:t>Packet and Circuit Switches</a:t>
            </a:r>
            <a:endParaRPr kumimoji="1" lang="en-US" sz="4000" b="0" i="0" u="none" strike="noStrike" kern="0" cap="none" spc="0" normalizeH="0" baseline="0" noProof="0" dirty="0" smtClean="0">
              <a:ln>
                <a:noFill/>
              </a:ln>
              <a:solidFill>
                <a:srgbClr val="FFFF00"/>
              </a:solidFill>
              <a:effectLst/>
              <a:uLnTx/>
              <a:uFillTx/>
              <a:latin typeface="Times New Roman" pitchFamily="18" charset="0"/>
              <a:ea typeface="+mj-ea"/>
              <a:cs typeface="Times New Roman" pitchFamily="18" charset="0"/>
            </a:endParaRPr>
          </a:p>
        </p:txBody>
      </p:sp>
      <p:graphicFrame>
        <p:nvGraphicFramePr>
          <p:cNvPr id="3" name="Table 2"/>
          <p:cNvGraphicFramePr>
            <a:graphicFrameLocks noGrp="1"/>
          </p:cNvGraphicFramePr>
          <p:nvPr/>
        </p:nvGraphicFramePr>
        <p:xfrm>
          <a:off x="76200" y="685800"/>
          <a:ext cx="8991599" cy="5943600"/>
        </p:xfrm>
        <a:graphic>
          <a:graphicData uri="http://schemas.openxmlformats.org/drawingml/2006/table">
            <a:tbl>
              <a:tblPr firstRow="1" bandRow="1">
                <a:tableStyleId>{3B4B98B0-60AC-42C2-AFA5-B58CD77FA1E5}</a:tableStyleId>
              </a:tblPr>
              <a:tblGrid>
                <a:gridCol w="762000"/>
                <a:gridCol w="1905000"/>
                <a:gridCol w="2057400"/>
                <a:gridCol w="1828800"/>
                <a:gridCol w="2438399"/>
              </a:tblGrid>
              <a:tr h="723900">
                <a:tc>
                  <a:txBody>
                    <a:bodyPr/>
                    <a:lstStyle/>
                    <a:p>
                      <a:pPr algn="ctr">
                        <a:lnSpc>
                          <a:spcPct val="150000"/>
                        </a:lnSpc>
                      </a:pPr>
                      <a:endParaRPr lang="en-US" dirty="0"/>
                    </a:p>
                  </a:txBody>
                  <a:tcPr/>
                </a:tc>
                <a:tc>
                  <a:txBody>
                    <a:bodyPr/>
                    <a:lstStyle/>
                    <a:p>
                      <a:pPr algn="ctr">
                        <a:lnSpc>
                          <a:spcPct val="150000"/>
                        </a:lnSpc>
                      </a:pPr>
                      <a:endParaRPr lang="en-US" sz="1500" b="1" dirty="0" smtClean="0">
                        <a:solidFill>
                          <a:schemeClr val="tx1"/>
                        </a:solidFill>
                      </a:endParaRPr>
                    </a:p>
                    <a:p>
                      <a:pPr algn="ctr">
                        <a:lnSpc>
                          <a:spcPct val="150000"/>
                        </a:lnSpc>
                      </a:pPr>
                      <a:endParaRPr lang="en-US" sz="1500" b="1" dirty="0" smtClean="0">
                        <a:solidFill>
                          <a:schemeClr val="tx1"/>
                        </a:solidFill>
                      </a:endParaRPr>
                    </a:p>
                    <a:p>
                      <a:pPr algn="ctr">
                        <a:lnSpc>
                          <a:spcPct val="150000"/>
                        </a:lnSpc>
                      </a:pPr>
                      <a:endParaRPr lang="en-US" sz="1500" b="1" dirty="0" smtClean="0">
                        <a:solidFill>
                          <a:schemeClr val="tx1"/>
                        </a:solidFill>
                      </a:endParaRPr>
                    </a:p>
                    <a:p>
                      <a:pPr algn="ctr">
                        <a:lnSpc>
                          <a:spcPct val="150000"/>
                        </a:lnSpc>
                      </a:pPr>
                      <a:endParaRPr lang="en-US" sz="1500" b="1" dirty="0" smtClean="0">
                        <a:solidFill>
                          <a:schemeClr val="tx1"/>
                        </a:solidFill>
                      </a:endParaRPr>
                    </a:p>
                    <a:p>
                      <a:pPr algn="ctr">
                        <a:lnSpc>
                          <a:spcPct val="150000"/>
                        </a:lnSpc>
                      </a:pPr>
                      <a:endParaRPr lang="en-US" sz="1500" b="1" dirty="0" smtClean="0">
                        <a:solidFill>
                          <a:schemeClr val="tx1"/>
                        </a:solidFill>
                      </a:endParaRPr>
                    </a:p>
                    <a:p>
                      <a:pPr algn="ctr">
                        <a:lnSpc>
                          <a:spcPct val="150000"/>
                        </a:lnSpc>
                      </a:pPr>
                      <a:endParaRPr lang="en-US" sz="1500" b="1" dirty="0" smtClean="0">
                        <a:solidFill>
                          <a:schemeClr val="tx1"/>
                        </a:solidFill>
                      </a:endParaRPr>
                    </a:p>
                    <a:p>
                      <a:pPr algn="ctr">
                        <a:lnSpc>
                          <a:spcPct val="150000"/>
                        </a:lnSpc>
                      </a:pPr>
                      <a:endParaRPr lang="en-US" sz="1500" b="1" dirty="0" smtClean="0">
                        <a:solidFill>
                          <a:schemeClr val="tx1"/>
                        </a:solidFill>
                      </a:endParaRPr>
                    </a:p>
                    <a:p>
                      <a:pPr algn="ctr">
                        <a:lnSpc>
                          <a:spcPct val="150000"/>
                        </a:lnSpc>
                      </a:pPr>
                      <a:endParaRPr lang="en-US" sz="1500" b="1" dirty="0" smtClean="0">
                        <a:solidFill>
                          <a:schemeClr val="tx1"/>
                        </a:solidFill>
                      </a:endParaRPr>
                    </a:p>
                    <a:p>
                      <a:pPr algn="ctr">
                        <a:lnSpc>
                          <a:spcPct val="150000"/>
                        </a:lnSpc>
                      </a:pPr>
                      <a:endParaRPr lang="en-US" sz="1500" b="1" dirty="0" smtClean="0">
                        <a:solidFill>
                          <a:schemeClr val="tx1"/>
                        </a:solidFill>
                      </a:endParaRPr>
                    </a:p>
                    <a:p>
                      <a:pPr marL="0" marR="0" indent="0" algn="ctr" defTabSz="914400" rtl="0" eaLnBrk="1" fontAlgn="auto" latinLnBrk="0" hangingPunct="1">
                        <a:lnSpc>
                          <a:spcPct val="150000"/>
                        </a:lnSpc>
                        <a:spcBef>
                          <a:spcPts val="0"/>
                        </a:spcBef>
                        <a:spcAft>
                          <a:spcPts val="0"/>
                        </a:spcAft>
                        <a:buClrTx/>
                        <a:buSzTx/>
                        <a:buFontTx/>
                        <a:buNone/>
                        <a:tabLst/>
                        <a:defRPr/>
                      </a:pPr>
                      <a:r>
                        <a:rPr lang="en-US" sz="1500" b="1" dirty="0" smtClean="0">
                          <a:solidFill>
                            <a:schemeClr val="tx1"/>
                          </a:solidFill>
                        </a:rPr>
                        <a:t>Glimmerglass</a:t>
                      </a:r>
                      <a:r>
                        <a:rPr lang="en-US" sz="1500" b="1" baseline="0" dirty="0" smtClean="0">
                          <a:solidFill>
                            <a:schemeClr val="tx1"/>
                          </a:solidFill>
                        </a:rPr>
                        <a:t> IOS600</a:t>
                      </a:r>
                      <a:endParaRPr lang="en-US" sz="1500" b="1" dirty="0" smtClean="0">
                        <a:solidFill>
                          <a:schemeClr val="tx1"/>
                        </a:solidFill>
                      </a:endParaRPr>
                    </a:p>
                  </a:txBody>
                  <a:tcPr/>
                </a:tc>
                <a:tc>
                  <a:txBody>
                    <a:bodyPr/>
                    <a:lstStyle/>
                    <a:p>
                      <a:pPr algn="ctr">
                        <a:lnSpc>
                          <a:spcPct val="150000"/>
                        </a:lnSpc>
                      </a:pPr>
                      <a:endParaRPr lang="en-US" sz="1500" b="1" dirty="0" smtClean="0">
                        <a:solidFill>
                          <a:schemeClr val="tx1"/>
                        </a:solidFill>
                      </a:endParaRPr>
                    </a:p>
                    <a:p>
                      <a:pPr algn="ctr">
                        <a:lnSpc>
                          <a:spcPct val="150000"/>
                        </a:lnSpc>
                      </a:pPr>
                      <a:endParaRPr lang="en-US" sz="1500" b="1" dirty="0" smtClean="0">
                        <a:solidFill>
                          <a:schemeClr val="tx1"/>
                        </a:solidFill>
                      </a:endParaRPr>
                    </a:p>
                    <a:p>
                      <a:pPr algn="ctr">
                        <a:lnSpc>
                          <a:spcPct val="150000"/>
                        </a:lnSpc>
                      </a:pPr>
                      <a:endParaRPr lang="en-US" sz="1500" b="1" dirty="0" smtClean="0">
                        <a:solidFill>
                          <a:schemeClr val="tx1"/>
                        </a:solidFill>
                      </a:endParaRPr>
                    </a:p>
                    <a:p>
                      <a:pPr algn="ctr">
                        <a:lnSpc>
                          <a:spcPct val="150000"/>
                        </a:lnSpc>
                      </a:pPr>
                      <a:endParaRPr lang="en-US" sz="1500" b="1" dirty="0" smtClean="0">
                        <a:solidFill>
                          <a:schemeClr val="tx1"/>
                        </a:solidFill>
                      </a:endParaRPr>
                    </a:p>
                    <a:p>
                      <a:pPr algn="ctr">
                        <a:lnSpc>
                          <a:spcPct val="150000"/>
                        </a:lnSpc>
                      </a:pPr>
                      <a:endParaRPr lang="en-US" sz="1500" b="1" dirty="0" smtClean="0">
                        <a:solidFill>
                          <a:schemeClr val="tx1"/>
                        </a:solidFill>
                      </a:endParaRPr>
                    </a:p>
                    <a:p>
                      <a:pPr algn="ctr">
                        <a:lnSpc>
                          <a:spcPct val="150000"/>
                        </a:lnSpc>
                      </a:pPr>
                      <a:endParaRPr lang="en-US" sz="1500" b="1" dirty="0" smtClean="0">
                        <a:solidFill>
                          <a:schemeClr val="tx1"/>
                        </a:solidFill>
                      </a:endParaRPr>
                    </a:p>
                    <a:p>
                      <a:pPr algn="ctr">
                        <a:lnSpc>
                          <a:spcPct val="150000"/>
                        </a:lnSpc>
                      </a:pPr>
                      <a:endParaRPr lang="en-US" sz="1500" b="1" dirty="0" smtClean="0">
                        <a:solidFill>
                          <a:schemeClr val="tx1"/>
                        </a:solidFill>
                      </a:endParaRPr>
                    </a:p>
                    <a:p>
                      <a:pPr algn="ctr">
                        <a:lnSpc>
                          <a:spcPct val="150000"/>
                        </a:lnSpc>
                      </a:pPr>
                      <a:endParaRPr lang="en-US" sz="1500" b="1" dirty="0" smtClean="0">
                        <a:solidFill>
                          <a:schemeClr val="tx1"/>
                        </a:solidFill>
                      </a:endParaRPr>
                    </a:p>
                    <a:p>
                      <a:pPr algn="ctr">
                        <a:lnSpc>
                          <a:spcPct val="150000"/>
                        </a:lnSpc>
                      </a:pPr>
                      <a:endParaRPr lang="en-US" sz="1500" b="1" dirty="0" smtClean="0">
                        <a:solidFill>
                          <a:schemeClr val="tx1"/>
                        </a:solidFill>
                      </a:endParaRPr>
                    </a:p>
                    <a:p>
                      <a:pPr marL="0" marR="0" indent="0" algn="ctr" defTabSz="914400" rtl="0" eaLnBrk="1" fontAlgn="auto" latinLnBrk="0" hangingPunct="1">
                        <a:lnSpc>
                          <a:spcPct val="150000"/>
                        </a:lnSpc>
                        <a:spcBef>
                          <a:spcPts val="0"/>
                        </a:spcBef>
                        <a:spcAft>
                          <a:spcPts val="0"/>
                        </a:spcAft>
                        <a:buClrTx/>
                        <a:buSzTx/>
                        <a:buFontTx/>
                        <a:buNone/>
                        <a:tabLst/>
                        <a:defRPr/>
                      </a:pPr>
                      <a:r>
                        <a:rPr lang="en-US" sz="1500" b="1" dirty="0" smtClean="0">
                          <a:solidFill>
                            <a:schemeClr val="tx1"/>
                          </a:solidFill>
                        </a:rPr>
                        <a:t>Fujitsu </a:t>
                      </a:r>
                      <a:r>
                        <a:rPr lang="en-US" sz="1500" b="1" dirty="0" err="1" smtClean="0">
                          <a:solidFill>
                            <a:schemeClr val="tx1"/>
                          </a:solidFill>
                        </a:rPr>
                        <a:t>Flashwave</a:t>
                      </a:r>
                      <a:r>
                        <a:rPr lang="en-US" sz="1500" b="1" dirty="0" smtClean="0">
                          <a:solidFill>
                            <a:schemeClr val="tx1"/>
                          </a:solidFill>
                        </a:rPr>
                        <a:t> 7500</a:t>
                      </a:r>
                    </a:p>
                  </a:txBody>
                  <a:tcPr/>
                </a:tc>
                <a:tc>
                  <a:txBody>
                    <a:bodyPr/>
                    <a:lstStyle/>
                    <a:p>
                      <a:pPr algn="ctr">
                        <a:lnSpc>
                          <a:spcPct val="150000"/>
                        </a:lnSpc>
                      </a:pPr>
                      <a:endParaRPr lang="en-US" sz="1500" dirty="0" smtClean="0">
                        <a:solidFill>
                          <a:schemeClr val="tx1"/>
                        </a:solidFill>
                      </a:endParaRPr>
                    </a:p>
                    <a:p>
                      <a:pPr algn="ctr">
                        <a:lnSpc>
                          <a:spcPct val="150000"/>
                        </a:lnSpc>
                      </a:pPr>
                      <a:endParaRPr lang="en-US" sz="1500" dirty="0" smtClean="0">
                        <a:solidFill>
                          <a:schemeClr val="tx1"/>
                        </a:solidFill>
                      </a:endParaRPr>
                    </a:p>
                    <a:p>
                      <a:pPr algn="ctr">
                        <a:lnSpc>
                          <a:spcPct val="150000"/>
                        </a:lnSpc>
                      </a:pPr>
                      <a:endParaRPr lang="en-US" sz="1500" dirty="0" smtClean="0">
                        <a:solidFill>
                          <a:schemeClr val="tx1"/>
                        </a:solidFill>
                      </a:endParaRPr>
                    </a:p>
                    <a:p>
                      <a:pPr algn="ctr">
                        <a:lnSpc>
                          <a:spcPct val="150000"/>
                        </a:lnSpc>
                      </a:pPr>
                      <a:endParaRPr lang="en-US" sz="1500" dirty="0" smtClean="0">
                        <a:solidFill>
                          <a:schemeClr val="tx1"/>
                        </a:solidFill>
                      </a:endParaRPr>
                    </a:p>
                    <a:p>
                      <a:pPr algn="ctr">
                        <a:lnSpc>
                          <a:spcPct val="150000"/>
                        </a:lnSpc>
                      </a:pPr>
                      <a:endParaRPr lang="en-US" sz="1500" dirty="0" smtClean="0">
                        <a:solidFill>
                          <a:schemeClr val="tx1"/>
                        </a:solidFill>
                      </a:endParaRPr>
                    </a:p>
                    <a:p>
                      <a:pPr algn="ctr">
                        <a:lnSpc>
                          <a:spcPct val="150000"/>
                        </a:lnSpc>
                      </a:pPr>
                      <a:endParaRPr lang="en-US" sz="1500" dirty="0" smtClean="0">
                        <a:solidFill>
                          <a:schemeClr val="tx1"/>
                        </a:solidFill>
                      </a:endParaRPr>
                    </a:p>
                    <a:p>
                      <a:pPr algn="ctr">
                        <a:lnSpc>
                          <a:spcPct val="150000"/>
                        </a:lnSpc>
                      </a:pPr>
                      <a:endParaRPr lang="en-US" sz="1500" dirty="0" smtClean="0">
                        <a:solidFill>
                          <a:schemeClr val="tx1"/>
                        </a:solidFill>
                      </a:endParaRPr>
                    </a:p>
                    <a:p>
                      <a:pPr algn="ctr">
                        <a:lnSpc>
                          <a:spcPct val="150000"/>
                        </a:lnSpc>
                      </a:pPr>
                      <a:endParaRPr lang="en-US" sz="1500" dirty="0" smtClean="0">
                        <a:solidFill>
                          <a:schemeClr val="tx1"/>
                        </a:solidFill>
                      </a:endParaRPr>
                    </a:p>
                    <a:p>
                      <a:pPr algn="ctr">
                        <a:lnSpc>
                          <a:spcPct val="150000"/>
                        </a:lnSpc>
                      </a:pPr>
                      <a:endParaRPr lang="en-US" sz="1500" dirty="0" smtClean="0">
                        <a:solidFill>
                          <a:schemeClr val="tx1"/>
                        </a:solidFill>
                      </a:endParaRPr>
                    </a:p>
                    <a:p>
                      <a:pPr marL="0" marR="0" indent="0" algn="ctr" defTabSz="914400" rtl="0" eaLnBrk="1" fontAlgn="auto" latinLnBrk="0" hangingPunct="1">
                        <a:lnSpc>
                          <a:spcPct val="150000"/>
                        </a:lnSpc>
                        <a:spcBef>
                          <a:spcPts val="0"/>
                        </a:spcBef>
                        <a:spcAft>
                          <a:spcPts val="0"/>
                        </a:spcAft>
                        <a:buClrTx/>
                        <a:buSzTx/>
                        <a:buFontTx/>
                        <a:buNone/>
                        <a:tabLst/>
                        <a:defRPr/>
                      </a:pPr>
                      <a:r>
                        <a:rPr lang="en-US" sz="1500" b="1" dirty="0" err="1" smtClean="0">
                          <a:solidFill>
                            <a:schemeClr val="tx1"/>
                          </a:solidFill>
                        </a:rPr>
                        <a:t>Ciena</a:t>
                      </a:r>
                      <a:r>
                        <a:rPr lang="en-US" sz="1500" b="1" baseline="0" dirty="0" smtClean="0">
                          <a:solidFill>
                            <a:schemeClr val="tx1"/>
                          </a:solidFill>
                        </a:rPr>
                        <a:t> </a:t>
                      </a:r>
                      <a:r>
                        <a:rPr lang="en-US" sz="1500" b="1" baseline="0" dirty="0" err="1" smtClean="0">
                          <a:solidFill>
                            <a:schemeClr val="tx1"/>
                          </a:solidFill>
                        </a:rPr>
                        <a:t>CoreDirector</a:t>
                      </a:r>
                      <a:endParaRPr lang="en-US" sz="1500" b="1" dirty="0" smtClean="0">
                        <a:solidFill>
                          <a:schemeClr val="tx1"/>
                        </a:solidFill>
                      </a:endParaRPr>
                    </a:p>
                  </a:txBody>
                  <a:tcPr/>
                </a:tc>
                <a:tc>
                  <a:txBody>
                    <a:bodyPr/>
                    <a:lstStyle/>
                    <a:p>
                      <a:pPr algn="ctr">
                        <a:lnSpc>
                          <a:spcPct val="150000"/>
                        </a:lnSpc>
                      </a:pPr>
                      <a:endParaRPr lang="en-US" sz="1500" dirty="0" smtClean="0">
                        <a:solidFill>
                          <a:schemeClr val="tx1"/>
                        </a:solidFill>
                      </a:endParaRPr>
                    </a:p>
                    <a:p>
                      <a:pPr algn="ctr">
                        <a:lnSpc>
                          <a:spcPct val="150000"/>
                        </a:lnSpc>
                      </a:pPr>
                      <a:endParaRPr lang="en-US" sz="1500" dirty="0" smtClean="0">
                        <a:solidFill>
                          <a:schemeClr val="tx1"/>
                        </a:solidFill>
                      </a:endParaRPr>
                    </a:p>
                    <a:p>
                      <a:pPr algn="ctr">
                        <a:lnSpc>
                          <a:spcPct val="150000"/>
                        </a:lnSpc>
                      </a:pPr>
                      <a:endParaRPr lang="en-US" sz="1500" dirty="0" smtClean="0">
                        <a:solidFill>
                          <a:schemeClr val="tx1"/>
                        </a:solidFill>
                      </a:endParaRPr>
                    </a:p>
                    <a:p>
                      <a:pPr algn="ctr">
                        <a:lnSpc>
                          <a:spcPct val="150000"/>
                        </a:lnSpc>
                      </a:pPr>
                      <a:endParaRPr lang="en-US" sz="1500" dirty="0" smtClean="0">
                        <a:solidFill>
                          <a:schemeClr val="tx1"/>
                        </a:solidFill>
                      </a:endParaRPr>
                    </a:p>
                    <a:p>
                      <a:pPr algn="ctr">
                        <a:lnSpc>
                          <a:spcPct val="150000"/>
                        </a:lnSpc>
                      </a:pPr>
                      <a:endParaRPr lang="en-US" sz="1500" dirty="0" smtClean="0">
                        <a:solidFill>
                          <a:schemeClr val="tx1"/>
                        </a:solidFill>
                      </a:endParaRPr>
                    </a:p>
                    <a:p>
                      <a:pPr algn="ctr">
                        <a:lnSpc>
                          <a:spcPct val="150000"/>
                        </a:lnSpc>
                      </a:pPr>
                      <a:endParaRPr lang="en-US" sz="1500" dirty="0" smtClean="0">
                        <a:solidFill>
                          <a:schemeClr val="tx1"/>
                        </a:solidFill>
                      </a:endParaRPr>
                    </a:p>
                    <a:p>
                      <a:pPr algn="ctr">
                        <a:lnSpc>
                          <a:spcPct val="150000"/>
                        </a:lnSpc>
                      </a:pPr>
                      <a:endParaRPr lang="en-US" sz="1500" dirty="0" smtClean="0">
                        <a:solidFill>
                          <a:schemeClr val="tx1"/>
                        </a:solidFill>
                      </a:endParaRPr>
                    </a:p>
                    <a:p>
                      <a:pPr algn="ctr">
                        <a:lnSpc>
                          <a:spcPct val="150000"/>
                        </a:lnSpc>
                      </a:pPr>
                      <a:endParaRPr lang="en-US" sz="1500" dirty="0" smtClean="0">
                        <a:solidFill>
                          <a:schemeClr val="tx1"/>
                        </a:solidFill>
                      </a:endParaRPr>
                    </a:p>
                    <a:p>
                      <a:pPr marL="0" marR="0" indent="0" algn="ctr" defTabSz="914400" rtl="0" eaLnBrk="1" fontAlgn="auto" latinLnBrk="0" hangingPunct="1">
                        <a:lnSpc>
                          <a:spcPct val="150000"/>
                        </a:lnSpc>
                        <a:spcBef>
                          <a:spcPts val="0"/>
                        </a:spcBef>
                        <a:spcAft>
                          <a:spcPts val="0"/>
                        </a:spcAft>
                        <a:buClrTx/>
                        <a:buSzTx/>
                        <a:buFontTx/>
                        <a:buNone/>
                        <a:tabLst/>
                        <a:defRPr/>
                      </a:pPr>
                      <a:endParaRPr lang="en-US" sz="1500" dirty="0" smtClean="0">
                        <a:solidFill>
                          <a:schemeClr val="tx1"/>
                        </a:solidFill>
                      </a:endParaRPr>
                    </a:p>
                    <a:p>
                      <a:pPr marL="0" marR="0" indent="0" algn="ctr" defTabSz="914400" rtl="0" eaLnBrk="1" fontAlgn="auto" latinLnBrk="0" hangingPunct="1">
                        <a:lnSpc>
                          <a:spcPct val="150000"/>
                        </a:lnSpc>
                        <a:spcBef>
                          <a:spcPts val="0"/>
                        </a:spcBef>
                        <a:spcAft>
                          <a:spcPts val="0"/>
                        </a:spcAft>
                        <a:buClrTx/>
                        <a:buSzTx/>
                        <a:buFontTx/>
                        <a:buNone/>
                        <a:tabLst/>
                        <a:defRPr/>
                      </a:pPr>
                      <a:r>
                        <a:rPr lang="en-US" sz="1500" b="1" dirty="0" smtClean="0">
                          <a:solidFill>
                            <a:schemeClr val="tx1"/>
                          </a:solidFill>
                        </a:rPr>
                        <a:t>Cisco CRS-1</a:t>
                      </a:r>
                    </a:p>
                  </a:txBody>
                  <a:tcPr anchor="ctr"/>
                </a:tc>
              </a:tr>
              <a:tr h="484632">
                <a:tc>
                  <a:txBody>
                    <a:bodyPr/>
                    <a:lstStyle/>
                    <a:p>
                      <a:pPr algn="ctr"/>
                      <a:endParaRPr lang="en-US" sz="2400" dirty="0"/>
                    </a:p>
                  </a:txBody>
                  <a:tcPr/>
                </a:tc>
                <a:tc>
                  <a:txBody>
                    <a:bodyPr/>
                    <a:lstStyle/>
                    <a:p>
                      <a:pPr algn="ctr"/>
                      <a:r>
                        <a:rPr lang="en-US" sz="2400" dirty="0" smtClean="0"/>
                        <a:t>Fiber</a:t>
                      </a:r>
                      <a:r>
                        <a:rPr lang="en-US" sz="2400" baseline="0" dirty="0" smtClean="0"/>
                        <a:t> Switch</a:t>
                      </a:r>
                      <a:endParaRPr lang="en-US" sz="2400" dirty="0"/>
                    </a:p>
                  </a:txBody>
                  <a:tcPr/>
                </a:tc>
                <a:tc>
                  <a:txBody>
                    <a:bodyPr/>
                    <a:lstStyle/>
                    <a:p>
                      <a:pPr algn="ctr"/>
                      <a:r>
                        <a:rPr lang="en-US" sz="2400" dirty="0" smtClean="0"/>
                        <a:t>WDM Switch</a:t>
                      </a:r>
                      <a:endParaRPr lang="en-US" sz="2400" dirty="0"/>
                    </a:p>
                  </a:txBody>
                  <a:tcPr/>
                </a:tc>
                <a:tc>
                  <a:txBody>
                    <a:bodyPr/>
                    <a:lstStyle/>
                    <a:p>
                      <a:pPr algn="ctr"/>
                      <a:r>
                        <a:rPr lang="en-US" sz="2400" dirty="0" smtClean="0"/>
                        <a:t> TDM Switch</a:t>
                      </a:r>
                      <a:endParaRPr lang="en-US" sz="2400" dirty="0"/>
                    </a:p>
                  </a:txBody>
                  <a:tcPr/>
                </a:tc>
                <a:tc>
                  <a:txBody>
                    <a:bodyPr/>
                    <a:lstStyle/>
                    <a:p>
                      <a:pPr algn="ctr"/>
                      <a:r>
                        <a:rPr lang="en-US" sz="2400" dirty="0" smtClean="0"/>
                        <a:t> Packet Switch</a:t>
                      </a:r>
                      <a:endParaRPr lang="en-US" sz="2400" dirty="0"/>
                    </a:p>
                  </a:txBody>
                  <a:tcPr/>
                </a:tc>
              </a:tr>
              <a:tr h="484632">
                <a:tc>
                  <a:txBody>
                    <a:bodyPr/>
                    <a:lstStyle/>
                    <a:p>
                      <a:pPr algn="ctr">
                        <a:lnSpc>
                          <a:spcPct val="100000"/>
                        </a:lnSpc>
                      </a:pPr>
                      <a:r>
                        <a:rPr lang="en-US" sz="1600" dirty="0" smtClean="0"/>
                        <a:t>B/w</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a:t>
                      </a:r>
                    </a:p>
                  </a:txBody>
                  <a:tcPr anchor="ctr"/>
                </a:tc>
                <a:tc>
                  <a:txBody>
                    <a:bodyPr/>
                    <a:lstStyle/>
                    <a:p>
                      <a:pPr algn="ctr">
                        <a:lnSpc>
                          <a:spcPct val="100000"/>
                        </a:lnSpc>
                      </a:pPr>
                      <a:r>
                        <a:rPr lang="en-US" sz="1600" dirty="0" smtClean="0"/>
                        <a:t>1</a:t>
                      </a:r>
                      <a:endParaRPr lang="en-US" sz="1600" dirty="0"/>
                    </a:p>
                  </a:txBody>
                  <a:tcPr anchor="ctr"/>
                </a:tc>
                <a:tc>
                  <a:txBody>
                    <a:bodyPr/>
                    <a:lstStyle/>
                    <a:p>
                      <a:pPr algn="ctr">
                        <a:lnSpc>
                          <a:spcPct val="100000"/>
                        </a:lnSpc>
                      </a:pPr>
                      <a:r>
                        <a:rPr lang="en-US" sz="1600" dirty="0" smtClean="0"/>
                        <a:t>1</a:t>
                      </a:r>
                      <a:endParaRPr lang="en-US" sz="1600" dirty="0"/>
                    </a:p>
                  </a:txBody>
                  <a:tcPr anchor="ctr"/>
                </a:tc>
                <a:tc>
                  <a:txBody>
                    <a:bodyPr/>
                    <a:lstStyle/>
                    <a:p>
                      <a:pPr algn="ctr">
                        <a:lnSpc>
                          <a:spcPct val="100000"/>
                        </a:lnSpc>
                      </a:pPr>
                      <a:r>
                        <a:rPr lang="en-US" sz="1600" dirty="0" smtClean="0"/>
                        <a:t>1</a:t>
                      </a:r>
                      <a:endParaRPr lang="en-US" sz="1600" dirty="0"/>
                    </a:p>
                  </a:txBody>
                  <a:tcPr anchor="ctr"/>
                </a:tc>
              </a:tr>
              <a:tr h="484632">
                <a:tc>
                  <a:txBody>
                    <a:bodyPr/>
                    <a:lstStyle/>
                    <a:p>
                      <a:pPr algn="ctr">
                        <a:lnSpc>
                          <a:spcPct val="100000"/>
                        </a:lnSpc>
                      </a:pPr>
                      <a:r>
                        <a:rPr lang="en-US" sz="1600" dirty="0" smtClean="0"/>
                        <a:t>Power</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   W/</a:t>
                      </a:r>
                      <a:r>
                        <a:rPr lang="en-US" sz="1600" dirty="0" err="1" smtClean="0"/>
                        <a:t>Gbps</a:t>
                      </a:r>
                      <a:endParaRPr lang="en-US" sz="1600" dirty="0" smtClean="0"/>
                    </a:p>
                  </a:txBody>
                  <a:tcPr anchor="ctr"/>
                </a:tc>
                <a:tc>
                  <a:txBody>
                    <a:bodyPr/>
                    <a:lstStyle/>
                    <a:p>
                      <a:pPr algn="ctr">
                        <a:lnSpc>
                          <a:spcPct val="100000"/>
                        </a:lnSpc>
                      </a:pPr>
                      <a:r>
                        <a:rPr lang="en-US" sz="1600" dirty="0" smtClean="0"/>
                        <a:t>5</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51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332</a:t>
                      </a:r>
                    </a:p>
                  </a:txBody>
                  <a:tcPr anchor="ctr"/>
                </a:tc>
              </a:tr>
              <a:tr h="484632">
                <a:tc>
                  <a:txBody>
                    <a:bodyPr/>
                    <a:lstStyle/>
                    <a:p>
                      <a:pPr algn="ctr">
                        <a:lnSpc>
                          <a:spcPct val="100000"/>
                        </a:lnSpc>
                      </a:pPr>
                      <a:r>
                        <a:rPr lang="en-US" sz="1400" dirty="0" smtClean="0"/>
                        <a:t>Volume</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   in</a:t>
                      </a:r>
                      <a:r>
                        <a:rPr lang="en-US" sz="1600" baseline="30000" dirty="0" smtClean="0"/>
                        <a:t>3</a:t>
                      </a:r>
                      <a:r>
                        <a:rPr lang="en-US" sz="1600" baseline="0" dirty="0" smtClean="0"/>
                        <a:t>/</a:t>
                      </a:r>
                      <a:r>
                        <a:rPr lang="en-US" sz="1600" baseline="0" dirty="0" err="1" smtClean="0"/>
                        <a:t>Gbps</a:t>
                      </a:r>
                      <a:r>
                        <a:rPr lang="en-US" sz="1600" dirty="0" smtClean="0"/>
                        <a:t>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4</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41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65</a:t>
                      </a:r>
                    </a:p>
                  </a:txBody>
                  <a:tcPr anchor="ctr"/>
                </a:tc>
              </a:tr>
              <a:tr h="484632">
                <a:tc>
                  <a:txBody>
                    <a:bodyPr/>
                    <a:lstStyle/>
                    <a:p>
                      <a:pPr algn="ctr">
                        <a:lnSpc>
                          <a:spcPct val="100000"/>
                        </a:lnSpc>
                      </a:pPr>
                      <a:r>
                        <a:rPr lang="en-US" sz="1600" dirty="0" smtClean="0"/>
                        <a:t>Price</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     $/</a:t>
                      </a:r>
                      <a:r>
                        <a:rPr lang="en-US" sz="1600" dirty="0" err="1" smtClean="0"/>
                        <a:t>Gbps</a:t>
                      </a:r>
                      <a:endParaRPr lang="en-US"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53</a:t>
                      </a:r>
                    </a:p>
                  </a:txBody>
                  <a:tcPr anchor="ctr"/>
                </a:tc>
              </a:tr>
            </a:tbl>
          </a:graphicData>
        </a:graphic>
      </p:graphicFrame>
      <p:pic>
        <p:nvPicPr>
          <p:cNvPr id="4" name="Picture 7"/>
          <p:cNvPicPr>
            <a:picLocks noChangeAspect="1" noChangeArrowheads="1"/>
          </p:cNvPicPr>
          <p:nvPr/>
        </p:nvPicPr>
        <p:blipFill>
          <a:blip r:embed="rId2" cstate="print"/>
          <a:srcRect/>
          <a:stretch>
            <a:fillRect/>
          </a:stretch>
        </p:blipFill>
        <p:spPr bwMode="auto">
          <a:xfrm>
            <a:off x="948406" y="914400"/>
            <a:ext cx="1794794" cy="914400"/>
          </a:xfrm>
          <a:prstGeom prst="rect">
            <a:avLst/>
          </a:prstGeom>
          <a:noFill/>
          <a:ln w="9525">
            <a:noFill/>
            <a:miter lim="800000"/>
            <a:headEnd/>
            <a:tailEnd/>
          </a:ln>
        </p:spPr>
      </p:pic>
      <p:pic>
        <p:nvPicPr>
          <p:cNvPr id="5" name="Picture 6"/>
          <p:cNvPicPr>
            <a:picLocks noChangeAspect="1" noChangeArrowheads="1"/>
          </p:cNvPicPr>
          <p:nvPr/>
        </p:nvPicPr>
        <p:blipFill>
          <a:blip r:embed="rId3" cstate="print"/>
          <a:srcRect/>
          <a:stretch>
            <a:fillRect/>
          </a:stretch>
        </p:blipFill>
        <p:spPr bwMode="auto">
          <a:xfrm>
            <a:off x="2831792" y="838200"/>
            <a:ext cx="1892608" cy="2057400"/>
          </a:xfrm>
          <a:prstGeom prst="rect">
            <a:avLst/>
          </a:prstGeom>
          <a:noFill/>
          <a:ln w="9525">
            <a:noFill/>
            <a:miter lim="800000"/>
            <a:headEnd/>
            <a:tailEnd/>
          </a:ln>
        </p:spPr>
      </p:pic>
      <p:pic>
        <p:nvPicPr>
          <p:cNvPr id="6" name="Picture 2" descr="http://media.ciena.com/images/CoreDirector_FS_enlargement.jpg"/>
          <p:cNvPicPr>
            <a:picLocks noChangeAspect="1" noChangeArrowheads="1"/>
          </p:cNvPicPr>
          <p:nvPr/>
        </p:nvPicPr>
        <p:blipFill>
          <a:blip r:embed="rId4" cstate="print"/>
          <a:srcRect/>
          <a:stretch>
            <a:fillRect/>
          </a:stretch>
        </p:blipFill>
        <p:spPr bwMode="auto">
          <a:xfrm>
            <a:off x="4800600" y="762000"/>
            <a:ext cx="1828800" cy="3048000"/>
          </a:xfrm>
          <a:prstGeom prst="rect">
            <a:avLst/>
          </a:prstGeom>
          <a:noFill/>
        </p:spPr>
      </p:pic>
      <p:pic>
        <p:nvPicPr>
          <p:cNvPr id="7" name="Picture 5"/>
          <p:cNvPicPr>
            <a:picLocks noChangeAspect="1" noChangeArrowheads="1"/>
          </p:cNvPicPr>
          <p:nvPr/>
        </p:nvPicPr>
        <p:blipFill>
          <a:blip r:embed="rId5" cstate="print"/>
          <a:srcRect/>
          <a:stretch>
            <a:fillRect/>
          </a:stretch>
        </p:blipFill>
        <p:spPr bwMode="auto">
          <a:xfrm>
            <a:off x="7391400" y="838200"/>
            <a:ext cx="1143000" cy="3058668"/>
          </a:xfrm>
          <a:prstGeom prst="rect">
            <a:avLst/>
          </a:prstGeom>
          <a:noFill/>
          <a:ln w="9525">
            <a:noFill/>
            <a:miter lim="800000"/>
            <a:headEnd/>
            <a:tailEnd/>
          </a:ln>
          <a:effectLst/>
        </p:spPr>
      </p:pic>
      <p:sp>
        <p:nvSpPr>
          <p:cNvPr id="8" name="Oval 7"/>
          <p:cNvSpPr/>
          <p:nvPr/>
        </p:nvSpPr>
        <p:spPr>
          <a:xfrm>
            <a:off x="7315200" y="5181600"/>
            <a:ext cx="1066800" cy="1447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hart 10"/>
          <p:cNvPicPr>
            <a:picLocks noChangeArrowheads="1"/>
          </p:cNvPicPr>
          <p:nvPr/>
        </p:nvPicPr>
        <p:blipFill>
          <a:blip r:embed="rId2" cstate="print"/>
          <a:srcRect b="-63"/>
          <a:stretch>
            <a:fillRect/>
          </a:stretch>
        </p:blipFill>
        <p:spPr bwMode="auto">
          <a:xfrm>
            <a:off x="533400" y="838200"/>
            <a:ext cx="7924800" cy="5562600"/>
          </a:xfrm>
          <a:prstGeom prst="rect">
            <a:avLst/>
          </a:prstGeom>
          <a:noFill/>
          <a:ln w="9525">
            <a:noFill/>
            <a:miter lim="800000"/>
            <a:headEnd/>
            <a:tailEnd/>
          </a:ln>
        </p:spPr>
      </p:pic>
      <p:sp>
        <p:nvSpPr>
          <p:cNvPr id="2" name="TextBox 1"/>
          <p:cNvSpPr txBox="1"/>
          <p:nvPr/>
        </p:nvSpPr>
        <p:spPr>
          <a:xfrm>
            <a:off x="228600" y="0"/>
            <a:ext cx="8686800" cy="707886"/>
          </a:xfrm>
          <a:prstGeom prst="rect">
            <a:avLst/>
          </a:prstGeom>
          <a:noFill/>
        </p:spPr>
        <p:txBody>
          <a:bodyPr wrap="square" rtlCol="0">
            <a:spAutoFit/>
          </a:bodyPr>
          <a:lstStyle/>
          <a:p>
            <a:pPr algn="ctr"/>
            <a:r>
              <a:rPr lang="en-US" sz="4000" dirty="0" err="1" smtClean="0">
                <a:solidFill>
                  <a:srgbClr val="FFFF00"/>
                </a:solidFill>
              </a:rPr>
              <a:t>Capex</a:t>
            </a:r>
            <a:r>
              <a:rPr lang="en-US" sz="4000" dirty="0" smtClean="0">
                <a:solidFill>
                  <a:srgbClr val="FFFF00"/>
                </a:solidFill>
              </a:rPr>
              <a:t> Results</a:t>
            </a:r>
            <a:endParaRPr lang="en-US" sz="4000" dirty="0">
              <a:solidFill>
                <a:srgbClr val="FFFF00"/>
              </a:solidFill>
            </a:endParaRPr>
          </a:p>
        </p:txBody>
      </p:sp>
      <p:sp>
        <p:nvSpPr>
          <p:cNvPr id="5" name="Down Arrow 4"/>
          <p:cNvSpPr/>
          <p:nvPr/>
        </p:nvSpPr>
        <p:spPr>
          <a:xfrm>
            <a:off x="5943600" y="1295400"/>
            <a:ext cx="228600" cy="2590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4800600" y="1447800"/>
            <a:ext cx="609600" cy="369332"/>
          </a:xfrm>
          <a:prstGeom prst="rect">
            <a:avLst/>
          </a:prstGeom>
          <a:noFill/>
        </p:spPr>
        <p:txBody>
          <a:bodyPr wrap="square" rtlCol="0">
            <a:spAutoFit/>
          </a:bodyPr>
          <a:lstStyle/>
          <a:p>
            <a:r>
              <a:rPr lang="en-US" dirty="0" smtClean="0">
                <a:solidFill>
                  <a:prstClr val="white"/>
                </a:solidFill>
              </a:rPr>
              <a:t>1</a:t>
            </a:r>
            <a:endParaRPr lang="en-US" dirty="0">
              <a:solidFill>
                <a:prstClr val="white"/>
              </a:solidFill>
            </a:endParaRPr>
          </a:p>
        </p:txBody>
      </p:sp>
      <p:sp>
        <p:nvSpPr>
          <p:cNvPr id="8" name="TextBox 7"/>
          <p:cNvSpPr txBox="1"/>
          <p:nvPr/>
        </p:nvSpPr>
        <p:spPr>
          <a:xfrm>
            <a:off x="6096000" y="1981200"/>
            <a:ext cx="685800" cy="381000"/>
          </a:xfrm>
          <a:prstGeom prst="rect">
            <a:avLst/>
          </a:prstGeom>
          <a:noFill/>
        </p:spPr>
        <p:txBody>
          <a:bodyPr wrap="square" rtlCol="0">
            <a:spAutoFit/>
          </a:bodyPr>
          <a:lstStyle/>
          <a:p>
            <a:r>
              <a:rPr lang="en-US" b="1" dirty="0" smtClean="0">
                <a:solidFill>
                  <a:prstClr val="black"/>
                </a:solidFill>
              </a:rPr>
              <a:t>59%</a:t>
            </a:r>
            <a:endParaRPr lang="en-US" b="1" dirty="0">
              <a:solidFill>
                <a:prstClr val="black"/>
              </a:solidFill>
            </a:endParaRPr>
          </a:p>
        </p:txBody>
      </p:sp>
      <p:cxnSp>
        <p:nvCxnSpPr>
          <p:cNvPr id="10" name="Straight Connector 9"/>
          <p:cNvCxnSpPr/>
          <p:nvPr/>
        </p:nvCxnSpPr>
        <p:spPr>
          <a:xfrm>
            <a:off x="2590800" y="1295400"/>
            <a:ext cx="4343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533400"/>
          </a:xfrm>
          <a:prstGeom prst="rect">
            <a:avLst/>
          </a:prstGeom>
        </p:spPr>
        <p: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lang="en-US" sz="4000" kern="0" dirty="0" smtClean="0">
                <a:solidFill>
                  <a:srgbClr val="FFFF00"/>
                </a:solidFill>
                <a:latin typeface="+mj-lt"/>
                <a:ea typeface="+mj-ea"/>
                <a:cs typeface="+mj-cs"/>
              </a:rPr>
              <a:t>Outline</a:t>
            </a:r>
            <a:endParaRPr kumimoji="1" lang="en-US" sz="4000" b="0" i="0" u="none" strike="noStrike" kern="0" cap="none" spc="0" normalizeH="0" baseline="0" noProof="0" dirty="0" smtClean="0">
              <a:ln>
                <a:noFill/>
              </a:ln>
              <a:solidFill>
                <a:srgbClr val="FFFF00"/>
              </a:solidFill>
              <a:effectLst/>
              <a:uLnTx/>
              <a:uFillTx/>
              <a:latin typeface="+mj-lt"/>
              <a:ea typeface="+mj-ea"/>
              <a:cs typeface="+mj-cs"/>
            </a:endParaRPr>
          </a:p>
        </p:txBody>
      </p:sp>
      <p:sp>
        <p:nvSpPr>
          <p:cNvPr id="3" name="Rectangle 2"/>
          <p:cNvSpPr/>
          <p:nvPr/>
        </p:nvSpPr>
        <p:spPr>
          <a:xfrm>
            <a:off x="0" y="838200"/>
            <a:ext cx="9144000" cy="2954655"/>
          </a:xfrm>
          <a:prstGeom prst="rect">
            <a:avLst/>
          </a:prstGeom>
        </p:spPr>
        <p:txBody>
          <a:bodyPr wrap="square">
            <a:spAutoFit/>
          </a:bodyPr>
          <a:lstStyle/>
          <a:p>
            <a:pPr lvl="1">
              <a:buFont typeface="Arial" pitchFamily="34" charset="0"/>
              <a:buChar char="•"/>
            </a:pPr>
            <a:r>
              <a:rPr lang="en-US" sz="2800" dirty="0" smtClean="0"/>
              <a:t>   Motivation</a:t>
            </a:r>
          </a:p>
          <a:p>
            <a:pPr lvl="2">
              <a:buSzPct val="50000"/>
              <a:buFont typeface="Wingdings" pitchFamily="2" charset="2"/>
              <a:buChar char="v"/>
            </a:pPr>
            <a:r>
              <a:rPr lang="en-US" sz="2400" dirty="0" smtClean="0"/>
              <a:t>  IP and Transport </a:t>
            </a:r>
            <a:r>
              <a:rPr lang="en-US" sz="2400" u="sng" dirty="0" smtClean="0"/>
              <a:t>must</a:t>
            </a:r>
            <a:r>
              <a:rPr lang="en-US" sz="2400" dirty="0" smtClean="0"/>
              <a:t> work together for mutual benefit</a:t>
            </a:r>
          </a:p>
          <a:p>
            <a:pPr lvl="2">
              <a:buSzPct val="50000"/>
              <a:buFont typeface="Wingdings" pitchFamily="2" charset="2"/>
              <a:buChar char="v"/>
            </a:pPr>
            <a:r>
              <a:rPr lang="en-US" sz="2400" dirty="0"/>
              <a:t> </a:t>
            </a:r>
            <a:r>
              <a:rPr lang="en-US" sz="2400" dirty="0" smtClean="0"/>
              <a:t> But does NOT happen today!</a:t>
            </a:r>
            <a:endParaRPr lang="en-US" sz="2800" dirty="0" smtClean="0"/>
          </a:p>
          <a:p>
            <a:pPr lvl="1">
              <a:spcBef>
                <a:spcPts val="1800"/>
              </a:spcBef>
              <a:spcAft>
                <a:spcPts val="600"/>
              </a:spcAft>
              <a:buFont typeface="Arial" pitchFamily="34" charset="0"/>
              <a:buChar char="•"/>
            </a:pPr>
            <a:r>
              <a:rPr lang="en-US" sz="2800" dirty="0" smtClean="0"/>
              <a:t>   Unified Control </a:t>
            </a:r>
            <a:r>
              <a:rPr lang="en-US" sz="2800" u="sng" dirty="0" smtClean="0"/>
              <a:t>Architecture</a:t>
            </a:r>
          </a:p>
          <a:p>
            <a:pPr marL="1371600" lvl="2" indent="-457200">
              <a:spcBef>
                <a:spcPts val="600"/>
              </a:spcBef>
              <a:buFont typeface="+mj-lt"/>
              <a:buAutoNum type="arabicPeriod"/>
            </a:pPr>
            <a:r>
              <a:rPr lang="en-US" sz="2400" dirty="0" smtClean="0"/>
              <a:t>  Common </a:t>
            </a:r>
            <a:r>
              <a:rPr lang="en-US" sz="2400" u="sng" dirty="0" smtClean="0"/>
              <a:t>Flow </a:t>
            </a:r>
            <a:r>
              <a:rPr lang="en-US" sz="2400" dirty="0" smtClean="0"/>
              <a:t>Abstraction</a:t>
            </a:r>
          </a:p>
          <a:p>
            <a:pPr marL="1371600" lvl="2" indent="-457200">
              <a:spcBef>
                <a:spcPts val="600"/>
              </a:spcBef>
              <a:buFont typeface="+mj-lt"/>
              <a:buAutoNum type="arabicPeriod"/>
            </a:pPr>
            <a:r>
              <a:rPr lang="en-US" sz="2400" dirty="0" smtClean="0"/>
              <a:t>  Common </a:t>
            </a:r>
            <a:r>
              <a:rPr lang="en-US" sz="2400" u="sng" dirty="0" smtClean="0"/>
              <a:t>Map</a:t>
            </a:r>
            <a:r>
              <a:rPr lang="en-US" sz="2400" dirty="0" smtClean="0"/>
              <a:t> Abstraction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9" presetClass="emph" presetSubtype="0" nodeType="withEffect">
                                  <p:stCondLst>
                                    <p:cond delay="0"/>
                                  </p:stCondLst>
                                  <p:childTnLst>
                                    <p:set>
                                      <p:cBhvr rctx="PPT">
                                        <p:cTn id="9" dur="indefinite"/>
                                        <p:tgtEl>
                                          <p:spTgt spid="3">
                                            <p:txEl>
                                              <p:pRg st="0" end="0"/>
                                            </p:txEl>
                                          </p:spTgt>
                                        </p:tgtEl>
                                        <p:attrNameLst>
                                          <p:attrName>style.opacity</p:attrName>
                                        </p:attrNameLst>
                                      </p:cBhvr>
                                      <p:to>
                                        <p:strVal val="0.15"/>
                                      </p:to>
                                    </p:set>
                                    <p:animEffect filter="image" prLst="opacity: 0.15">
                                      <p:cBhvr rctx="IE">
                                        <p:cTn id="10" dur="indefinite"/>
                                        <p:tgtEl>
                                          <p:spTgt spid="3">
                                            <p:txEl>
                                              <p:pRg st="0" end="0"/>
                                            </p:txEl>
                                          </p:spTgt>
                                        </p:tgtEl>
                                      </p:cBhvr>
                                    </p:animEffect>
                                  </p:childTnLst>
                                </p:cTn>
                              </p:par>
                              <p:par>
                                <p:cTn id="11" presetID="9" presetClass="emph" presetSubtype="0" nodeType="withEffect">
                                  <p:stCondLst>
                                    <p:cond delay="0"/>
                                  </p:stCondLst>
                                  <p:childTnLst>
                                    <p:set>
                                      <p:cBhvr rctx="PPT">
                                        <p:cTn id="12" dur="indefinite"/>
                                        <p:tgtEl>
                                          <p:spTgt spid="3">
                                            <p:txEl>
                                              <p:pRg st="1" end="1"/>
                                            </p:txEl>
                                          </p:spTgt>
                                        </p:tgtEl>
                                        <p:attrNameLst>
                                          <p:attrName>style.opacity</p:attrName>
                                        </p:attrNameLst>
                                      </p:cBhvr>
                                      <p:to>
                                        <p:strVal val="0.15"/>
                                      </p:to>
                                    </p:set>
                                    <p:animEffect filter="image" prLst="opacity: 0.15">
                                      <p:cBhvr rctx="IE">
                                        <p:cTn id="13" dur="indefinite"/>
                                        <p:tgtEl>
                                          <p:spTgt spid="3">
                                            <p:txEl>
                                              <p:pRg st="1" end="1"/>
                                            </p:txEl>
                                          </p:spTgt>
                                        </p:tgtEl>
                                      </p:cBhvr>
                                    </p:animEffect>
                                  </p:childTnLst>
                                </p:cTn>
                              </p:par>
                              <p:par>
                                <p:cTn id="14" presetID="9" presetClass="emph" presetSubtype="0" nodeType="withEffect">
                                  <p:stCondLst>
                                    <p:cond delay="0"/>
                                  </p:stCondLst>
                                  <p:childTnLst>
                                    <p:set>
                                      <p:cBhvr rctx="PPT">
                                        <p:cTn id="15" dur="indefinite"/>
                                        <p:tgtEl>
                                          <p:spTgt spid="3">
                                            <p:txEl>
                                              <p:pRg st="2" end="2"/>
                                            </p:txEl>
                                          </p:spTgt>
                                        </p:tgtEl>
                                        <p:attrNameLst>
                                          <p:attrName>style.opacity</p:attrName>
                                        </p:attrNameLst>
                                      </p:cBhvr>
                                      <p:to>
                                        <p:strVal val="0.15"/>
                                      </p:to>
                                    </p:set>
                                    <p:animEffect filter="image" prLst="opacity: 0.15">
                                      <p:cBhvr rctx="IE">
                                        <p:cTn id="16" dur="indefinite"/>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0"/>
            <a:ext cx="8229600" cy="609600"/>
          </a:xfrm>
          <a:prstGeom prst="rect">
            <a:avLst/>
          </a:prstGeom>
        </p:spPr>
        <p:txBody>
          <a:bodyPr rIns="132080"/>
          <a:lstStyle/>
          <a:p>
            <a:pPr algn="ctr">
              <a:spcBef>
                <a:spcPct val="0"/>
              </a:spcBef>
              <a:defRPr/>
            </a:pPr>
            <a:r>
              <a:rPr lang="en-US" sz="4000" smtClean="0">
                <a:solidFill>
                  <a:srgbClr val="FFFF00"/>
                </a:solidFill>
              </a:rPr>
              <a:t>The Flow Abstraction</a:t>
            </a:r>
            <a:endParaRPr lang="en-US" sz="4000" dirty="0" smtClean="0">
              <a:solidFill>
                <a:srgbClr val="FFFF00"/>
              </a:solidFill>
            </a:endParaRPr>
          </a:p>
        </p:txBody>
      </p:sp>
      <p:sp>
        <p:nvSpPr>
          <p:cNvPr id="7" name="Cloud 6"/>
          <p:cNvSpPr/>
          <p:nvPr/>
        </p:nvSpPr>
        <p:spPr>
          <a:xfrm>
            <a:off x="1600200" y="1143000"/>
            <a:ext cx="6172200" cy="41148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pic>
        <p:nvPicPr>
          <p:cNvPr id="8" name="Picture 4"/>
          <p:cNvPicPr>
            <a:picLocks noChangeArrowheads="1"/>
          </p:cNvPicPr>
          <p:nvPr/>
        </p:nvPicPr>
        <p:blipFill>
          <a:blip r:embed="rId2" cstate="print"/>
          <a:srcRect/>
          <a:stretch>
            <a:fillRect/>
          </a:stretch>
        </p:blipFill>
        <p:spPr bwMode="auto">
          <a:xfrm>
            <a:off x="152400" y="1295400"/>
            <a:ext cx="1143000" cy="858838"/>
          </a:xfrm>
          <a:prstGeom prst="rect">
            <a:avLst/>
          </a:prstGeom>
          <a:ln>
            <a:noFill/>
          </a:ln>
          <a:effectLst>
            <a:softEdge rad="112500"/>
          </a:effectLst>
        </p:spPr>
      </p:pic>
      <p:pic>
        <p:nvPicPr>
          <p:cNvPr id="9" name="Picture 4"/>
          <p:cNvPicPr>
            <a:picLocks noChangeArrowheads="1"/>
          </p:cNvPicPr>
          <p:nvPr/>
        </p:nvPicPr>
        <p:blipFill>
          <a:blip r:embed="rId2" cstate="print"/>
          <a:srcRect/>
          <a:stretch>
            <a:fillRect/>
          </a:stretch>
        </p:blipFill>
        <p:spPr bwMode="auto">
          <a:xfrm>
            <a:off x="7696200" y="1066800"/>
            <a:ext cx="1143000" cy="858838"/>
          </a:xfrm>
          <a:prstGeom prst="rect">
            <a:avLst/>
          </a:prstGeom>
          <a:ln>
            <a:noFill/>
          </a:ln>
          <a:effectLst>
            <a:softEdge rad="112500"/>
          </a:effectLst>
        </p:spPr>
      </p:pic>
      <p:cxnSp>
        <p:nvCxnSpPr>
          <p:cNvPr id="11" name="Straight Connector 10"/>
          <p:cNvCxnSpPr>
            <a:stCxn id="8" idx="2"/>
            <a:endCxn id="7" idx="2"/>
          </p:cNvCxnSpPr>
          <p:nvPr/>
        </p:nvCxnSpPr>
        <p:spPr>
          <a:xfrm rot="16200000" flipH="1">
            <a:off x="648541" y="2229596"/>
            <a:ext cx="1046162" cy="8954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2"/>
            <a:endCxn id="7" idx="0"/>
          </p:cNvCxnSpPr>
          <p:nvPr/>
        </p:nvCxnSpPr>
        <p:spPr>
          <a:xfrm rot="5400000">
            <a:off x="7380098" y="2312798"/>
            <a:ext cx="1274762" cy="50044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939800" y="1866900"/>
            <a:ext cx="7493000" cy="1401233"/>
          </a:xfrm>
          <a:custGeom>
            <a:avLst/>
            <a:gdLst>
              <a:gd name="connsiteX0" fmla="*/ 0 w 7493000"/>
              <a:gd name="connsiteY0" fmla="*/ 114300 h 1401233"/>
              <a:gd name="connsiteX1" fmla="*/ 736600 w 7493000"/>
              <a:gd name="connsiteY1" fmla="*/ 1231900 h 1401233"/>
              <a:gd name="connsiteX2" fmla="*/ 2908300 w 7493000"/>
              <a:gd name="connsiteY2" fmla="*/ 1130300 h 1401233"/>
              <a:gd name="connsiteX3" fmla="*/ 4267200 w 7493000"/>
              <a:gd name="connsiteY3" fmla="*/ 495300 h 1401233"/>
              <a:gd name="connsiteX4" fmla="*/ 5715000 w 7493000"/>
              <a:gd name="connsiteY4" fmla="*/ 850900 h 1401233"/>
              <a:gd name="connsiteX5" fmla="*/ 6692900 w 7493000"/>
              <a:gd name="connsiteY5" fmla="*/ 1130300 h 1401233"/>
              <a:gd name="connsiteX6" fmla="*/ 7493000 w 7493000"/>
              <a:gd name="connsiteY6" fmla="*/ 0 h 140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93000" h="1401233">
                <a:moveTo>
                  <a:pt x="0" y="114300"/>
                </a:moveTo>
                <a:cubicBezTo>
                  <a:pt x="125941" y="588433"/>
                  <a:pt x="251883" y="1062567"/>
                  <a:pt x="736600" y="1231900"/>
                </a:cubicBezTo>
                <a:cubicBezTo>
                  <a:pt x="1221317" y="1401233"/>
                  <a:pt x="2319867" y="1253067"/>
                  <a:pt x="2908300" y="1130300"/>
                </a:cubicBezTo>
                <a:cubicBezTo>
                  <a:pt x="3496733" y="1007533"/>
                  <a:pt x="3799417" y="541867"/>
                  <a:pt x="4267200" y="495300"/>
                </a:cubicBezTo>
                <a:cubicBezTo>
                  <a:pt x="4734983" y="448733"/>
                  <a:pt x="5310717" y="745067"/>
                  <a:pt x="5715000" y="850900"/>
                </a:cubicBezTo>
                <a:cubicBezTo>
                  <a:pt x="6119283" y="956733"/>
                  <a:pt x="6396567" y="1272117"/>
                  <a:pt x="6692900" y="1130300"/>
                </a:cubicBezTo>
                <a:cubicBezTo>
                  <a:pt x="6989233" y="988483"/>
                  <a:pt x="7241116" y="494241"/>
                  <a:pt x="7493000" y="0"/>
                </a:cubicBezTo>
              </a:path>
            </a:pathLst>
          </a:cu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27" name="TextBox 26"/>
          <p:cNvSpPr txBox="1"/>
          <p:nvPr/>
        </p:nvSpPr>
        <p:spPr>
          <a:xfrm>
            <a:off x="3352800" y="3581400"/>
            <a:ext cx="3048000" cy="461665"/>
          </a:xfrm>
          <a:prstGeom prst="rect">
            <a:avLst/>
          </a:prstGeom>
          <a:noFill/>
        </p:spPr>
        <p:txBody>
          <a:bodyPr wrap="square" rtlCol="0">
            <a:spAutoFit/>
          </a:bodyPr>
          <a:lstStyle/>
          <a:p>
            <a:r>
              <a:rPr lang="en-US" sz="2400" dirty="0" smtClean="0">
                <a:solidFill>
                  <a:prstClr val="black"/>
                </a:solidFill>
              </a:rPr>
              <a:t>End – to – End Flow</a:t>
            </a:r>
            <a:endParaRPr lang="en-US" sz="2400" dirty="0">
              <a:solidFill>
                <a:prstClr val="black"/>
              </a:solidFill>
            </a:endParaRPr>
          </a:p>
        </p:txBody>
      </p:sp>
      <p:sp>
        <p:nvSpPr>
          <p:cNvPr id="28" name="TextBox 27"/>
          <p:cNvSpPr txBox="1"/>
          <p:nvPr/>
        </p:nvSpPr>
        <p:spPr>
          <a:xfrm>
            <a:off x="6019800" y="5334000"/>
            <a:ext cx="3124200" cy="1200329"/>
          </a:xfrm>
          <a:prstGeom prst="rect">
            <a:avLst/>
          </a:prstGeom>
          <a:noFill/>
        </p:spPr>
        <p:txBody>
          <a:bodyPr wrap="square" rtlCol="0">
            <a:spAutoFit/>
          </a:bodyPr>
          <a:lstStyle/>
          <a:p>
            <a:r>
              <a:rPr lang="en-US" dirty="0" smtClean="0">
                <a:solidFill>
                  <a:prstClr val="white"/>
                </a:solidFill>
              </a:rPr>
              <a:t>    L4:  TCP </a:t>
            </a:r>
            <a:r>
              <a:rPr lang="en-US" dirty="0" err="1" smtClean="0">
                <a:solidFill>
                  <a:prstClr val="white"/>
                </a:solidFill>
              </a:rPr>
              <a:t>src</a:t>
            </a:r>
            <a:r>
              <a:rPr lang="en-US" dirty="0" smtClean="0">
                <a:solidFill>
                  <a:prstClr val="white"/>
                </a:solidFill>
              </a:rPr>
              <a:t>/</a:t>
            </a:r>
            <a:r>
              <a:rPr lang="en-US" dirty="0" err="1" smtClean="0">
                <a:solidFill>
                  <a:prstClr val="white"/>
                </a:solidFill>
              </a:rPr>
              <a:t>dst</a:t>
            </a:r>
            <a:r>
              <a:rPr lang="en-US" dirty="0" smtClean="0">
                <a:solidFill>
                  <a:prstClr val="white"/>
                </a:solidFill>
              </a:rPr>
              <a:t> port </a:t>
            </a:r>
          </a:p>
          <a:p>
            <a:r>
              <a:rPr lang="en-US" dirty="0" smtClean="0">
                <a:solidFill>
                  <a:prstClr val="white"/>
                </a:solidFill>
              </a:rPr>
              <a:t>    L3:  IP </a:t>
            </a:r>
            <a:r>
              <a:rPr lang="en-US" dirty="0" err="1" smtClean="0">
                <a:solidFill>
                  <a:prstClr val="white"/>
                </a:solidFill>
              </a:rPr>
              <a:t>src</a:t>
            </a:r>
            <a:r>
              <a:rPr lang="en-US" dirty="0" smtClean="0">
                <a:solidFill>
                  <a:prstClr val="white"/>
                </a:solidFill>
              </a:rPr>
              <a:t>/</a:t>
            </a:r>
            <a:r>
              <a:rPr lang="en-US" dirty="0" err="1" smtClean="0">
                <a:solidFill>
                  <a:prstClr val="white"/>
                </a:solidFill>
              </a:rPr>
              <a:t>dst</a:t>
            </a:r>
            <a:r>
              <a:rPr lang="en-US" dirty="0" smtClean="0">
                <a:solidFill>
                  <a:prstClr val="white"/>
                </a:solidFill>
              </a:rPr>
              <a:t> </a:t>
            </a:r>
            <a:r>
              <a:rPr lang="en-US" dirty="0" err="1" smtClean="0">
                <a:solidFill>
                  <a:prstClr val="white"/>
                </a:solidFill>
              </a:rPr>
              <a:t>addr</a:t>
            </a:r>
            <a:r>
              <a:rPr lang="en-US" dirty="0" smtClean="0">
                <a:solidFill>
                  <a:prstClr val="white"/>
                </a:solidFill>
              </a:rPr>
              <a:t>, IP proto</a:t>
            </a:r>
          </a:p>
          <a:p>
            <a:r>
              <a:rPr lang="en-US" dirty="0" smtClean="0">
                <a:solidFill>
                  <a:prstClr val="white"/>
                </a:solidFill>
              </a:rPr>
              <a:t>L2.5:</a:t>
            </a:r>
          </a:p>
          <a:p>
            <a:r>
              <a:rPr lang="en-US" dirty="0" smtClean="0">
                <a:solidFill>
                  <a:prstClr val="white"/>
                </a:solidFill>
              </a:rPr>
              <a:t>   L2:</a:t>
            </a:r>
          </a:p>
        </p:txBody>
      </p:sp>
      <p:sp>
        <p:nvSpPr>
          <p:cNvPr id="29" name="TextBox 28"/>
          <p:cNvSpPr txBox="1"/>
          <p:nvPr/>
        </p:nvSpPr>
        <p:spPr>
          <a:xfrm>
            <a:off x="6248400" y="4953000"/>
            <a:ext cx="2438400" cy="369332"/>
          </a:xfrm>
          <a:prstGeom prst="rect">
            <a:avLst/>
          </a:prstGeom>
          <a:noFill/>
        </p:spPr>
        <p:txBody>
          <a:bodyPr wrap="square" rtlCol="0">
            <a:spAutoFit/>
          </a:bodyPr>
          <a:lstStyle/>
          <a:p>
            <a:r>
              <a:rPr lang="en-US" u="sng" dirty="0" smtClean="0">
                <a:solidFill>
                  <a:prstClr val="white"/>
                </a:solidFill>
              </a:rPr>
              <a:t>Flow Identifiers</a:t>
            </a:r>
            <a:endParaRPr lang="en-US" u="sng" dirty="0">
              <a:solidFill>
                <a:prstClr val="white"/>
              </a:solidFill>
            </a:endParaRPr>
          </a:p>
        </p:txBody>
      </p:sp>
      <p:grpSp>
        <p:nvGrpSpPr>
          <p:cNvPr id="2" name="Group 13"/>
          <p:cNvGrpSpPr/>
          <p:nvPr/>
        </p:nvGrpSpPr>
        <p:grpSpPr>
          <a:xfrm>
            <a:off x="3657600" y="1143000"/>
            <a:ext cx="762000" cy="609602"/>
            <a:chOff x="7162800" y="228598"/>
            <a:chExt cx="914400" cy="762002"/>
          </a:xfrm>
          <a:solidFill>
            <a:schemeClr val="accent5"/>
          </a:solidFill>
        </p:grpSpPr>
        <p:sp>
          <p:nvSpPr>
            <p:cNvPr id="31" name="Can 30"/>
            <p:cNvSpPr/>
            <p:nvPr/>
          </p:nvSpPr>
          <p:spPr>
            <a:xfrm>
              <a:off x="7162800" y="228600"/>
              <a:ext cx="914400" cy="762000"/>
            </a:xfrm>
            <a:prstGeom prst="can">
              <a:avLst>
                <a:gd name="adj" fmla="val 50000"/>
              </a:avLst>
            </a:prstGeom>
            <a:grp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32" name="Down Arrow 31"/>
            <p:cNvSpPr/>
            <p:nvPr/>
          </p:nvSpPr>
          <p:spPr>
            <a:xfrm rot="3594206">
              <a:off x="7374449" y="400693"/>
              <a:ext cx="186303" cy="244316"/>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Down Arrow 32"/>
            <p:cNvSpPr/>
            <p:nvPr/>
          </p:nvSpPr>
          <p:spPr>
            <a:xfrm rot="14184123">
              <a:off x="7619914" y="186212"/>
              <a:ext cx="211272" cy="29604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rot="10800000">
              <a:off x="7315199" y="228598"/>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ight Arrow 34"/>
            <p:cNvSpPr/>
            <p:nvPr/>
          </p:nvSpPr>
          <p:spPr>
            <a:xfrm rot="276230">
              <a:off x="7628747" y="391284"/>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 name="Group 13"/>
          <p:cNvGrpSpPr/>
          <p:nvPr/>
        </p:nvGrpSpPr>
        <p:grpSpPr>
          <a:xfrm>
            <a:off x="4648200" y="1143000"/>
            <a:ext cx="762000" cy="609602"/>
            <a:chOff x="7162800" y="228598"/>
            <a:chExt cx="914400" cy="762002"/>
          </a:xfrm>
          <a:solidFill>
            <a:schemeClr val="accent5"/>
          </a:solidFill>
        </p:grpSpPr>
        <p:sp>
          <p:nvSpPr>
            <p:cNvPr id="43" name="Can 42"/>
            <p:cNvSpPr/>
            <p:nvPr/>
          </p:nvSpPr>
          <p:spPr>
            <a:xfrm>
              <a:off x="7162800" y="228600"/>
              <a:ext cx="914400" cy="762000"/>
            </a:xfrm>
            <a:prstGeom prst="can">
              <a:avLst>
                <a:gd name="adj" fmla="val 50000"/>
              </a:avLst>
            </a:prstGeom>
            <a:grp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44" name="Down Arrow 43"/>
            <p:cNvSpPr/>
            <p:nvPr/>
          </p:nvSpPr>
          <p:spPr>
            <a:xfrm rot="3594206">
              <a:off x="7374449" y="400693"/>
              <a:ext cx="186303" cy="244316"/>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Down Arrow 44"/>
            <p:cNvSpPr/>
            <p:nvPr/>
          </p:nvSpPr>
          <p:spPr>
            <a:xfrm rot="14184123">
              <a:off x="7619914" y="186212"/>
              <a:ext cx="211272" cy="29604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ight Arrow 45"/>
            <p:cNvSpPr/>
            <p:nvPr/>
          </p:nvSpPr>
          <p:spPr>
            <a:xfrm rot="10800000">
              <a:off x="7315199" y="228598"/>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ight Arrow 46"/>
            <p:cNvSpPr/>
            <p:nvPr/>
          </p:nvSpPr>
          <p:spPr>
            <a:xfrm rot="276230">
              <a:off x="7628747" y="391284"/>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 name="Group 56"/>
          <p:cNvGrpSpPr/>
          <p:nvPr/>
        </p:nvGrpSpPr>
        <p:grpSpPr>
          <a:xfrm>
            <a:off x="3200400" y="1358900"/>
            <a:ext cx="3810000" cy="3289300"/>
            <a:chOff x="3200400" y="1358900"/>
            <a:chExt cx="3810000" cy="3289300"/>
          </a:xfrm>
        </p:grpSpPr>
        <p:sp>
          <p:nvSpPr>
            <p:cNvPr id="48" name="Freeform 47"/>
            <p:cNvSpPr/>
            <p:nvPr/>
          </p:nvSpPr>
          <p:spPr>
            <a:xfrm>
              <a:off x="3200400" y="1447800"/>
              <a:ext cx="800100" cy="3048000"/>
            </a:xfrm>
            <a:custGeom>
              <a:avLst/>
              <a:gdLst>
                <a:gd name="connsiteX0" fmla="*/ 0 w 1231900"/>
                <a:gd name="connsiteY0" fmla="*/ 3048000 h 3048000"/>
                <a:gd name="connsiteX1" fmla="*/ 228600 w 1231900"/>
                <a:gd name="connsiteY1" fmla="*/ 2362200 h 3048000"/>
                <a:gd name="connsiteX2" fmla="*/ 901700 w 1231900"/>
                <a:gd name="connsiteY2" fmla="*/ 1231900 h 3048000"/>
                <a:gd name="connsiteX3" fmla="*/ 1231900 w 1231900"/>
                <a:gd name="connsiteY3" fmla="*/ 0 h 3048000"/>
              </a:gdLst>
              <a:ahLst/>
              <a:cxnLst>
                <a:cxn ang="0">
                  <a:pos x="connsiteX0" y="connsiteY0"/>
                </a:cxn>
                <a:cxn ang="0">
                  <a:pos x="connsiteX1" y="connsiteY1"/>
                </a:cxn>
                <a:cxn ang="0">
                  <a:pos x="connsiteX2" y="connsiteY2"/>
                </a:cxn>
                <a:cxn ang="0">
                  <a:pos x="connsiteX3" y="connsiteY3"/>
                </a:cxn>
              </a:cxnLst>
              <a:rect l="l" t="t" r="r" b="b"/>
              <a:pathLst>
                <a:path w="1231900" h="3048000">
                  <a:moveTo>
                    <a:pt x="0" y="3048000"/>
                  </a:moveTo>
                  <a:cubicBezTo>
                    <a:pt x="39158" y="2856441"/>
                    <a:pt x="78317" y="2664883"/>
                    <a:pt x="228600" y="2362200"/>
                  </a:cubicBezTo>
                  <a:cubicBezTo>
                    <a:pt x="378883" y="2059517"/>
                    <a:pt x="734483" y="1625600"/>
                    <a:pt x="901700" y="1231900"/>
                  </a:cubicBezTo>
                  <a:cubicBezTo>
                    <a:pt x="1068917" y="838200"/>
                    <a:pt x="1150408" y="419100"/>
                    <a:pt x="1231900" y="0"/>
                  </a:cubicBezTo>
                </a:path>
              </a:pathLst>
            </a:custGeom>
            <a:ln w="57150">
              <a:solidFill>
                <a:srgbClr val="0099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49" name="Freeform 48"/>
            <p:cNvSpPr/>
            <p:nvPr/>
          </p:nvSpPr>
          <p:spPr>
            <a:xfrm>
              <a:off x="3505200" y="1358900"/>
              <a:ext cx="647700" cy="3048000"/>
            </a:xfrm>
            <a:custGeom>
              <a:avLst/>
              <a:gdLst>
                <a:gd name="connsiteX0" fmla="*/ 0 w 1231900"/>
                <a:gd name="connsiteY0" fmla="*/ 3048000 h 3048000"/>
                <a:gd name="connsiteX1" fmla="*/ 228600 w 1231900"/>
                <a:gd name="connsiteY1" fmla="*/ 2362200 h 3048000"/>
                <a:gd name="connsiteX2" fmla="*/ 901700 w 1231900"/>
                <a:gd name="connsiteY2" fmla="*/ 1231900 h 3048000"/>
                <a:gd name="connsiteX3" fmla="*/ 1231900 w 1231900"/>
                <a:gd name="connsiteY3" fmla="*/ 0 h 3048000"/>
              </a:gdLst>
              <a:ahLst/>
              <a:cxnLst>
                <a:cxn ang="0">
                  <a:pos x="connsiteX0" y="connsiteY0"/>
                </a:cxn>
                <a:cxn ang="0">
                  <a:pos x="connsiteX1" y="connsiteY1"/>
                </a:cxn>
                <a:cxn ang="0">
                  <a:pos x="connsiteX2" y="connsiteY2"/>
                </a:cxn>
                <a:cxn ang="0">
                  <a:pos x="connsiteX3" y="connsiteY3"/>
                </a:cxn>
              </a:cxnLst>
              <a:rect l="l" t="t" r="r" b="b"/>
              <a:pathLst>
                <a:path w="1231900" h="3048000">
                  <a:moveTo>
                    <a:pt x="0" y="3048000"/>
                  </a:moveTo>
                  <a:cubicBezTo>
                    <a:pt x="39158" y="2856441"/>
                    <a:pt x="78317" y="2664883"/>
                    <a:pt x="228600" y="2362200"/>
                  </a:cubicBezTo>
                  <a:cubicBezTo>
                    <a:pt x="378883" y="2059517"/>
                    <a:pt x="734483" y="1625600"/>
                    <a:pt x="901700" y="1231900"/>
                  </a:cubicBezTo>
                  <a:cubicBezTo>
                    <a:pt x="1068917" y="838200"/>
                    <a:pt x="1150408" y="419100"/>
                    <a:pt x="1231900" y="0"/>
                  </a:cubicBezTo>
                </a:path>
              </a:pathLst>
            </a:custGeom>
            <a:ln w="57150">
              <a:solidFill>
                <a:srgbClr val="0099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50" name="Freeform 49"/>
            <p:cNvSpPr/>
            <p:nvPr/>
          </p:nvSpPr>
          <p:spPr>
            <a:xfrm>
              <a:off x="3810000" y="1511300"/>
              <a:ext cx="495300" cy="3048000"/>
            </a:xfrm>
            <a:custGeom>
              <a:avLst/>
              <a:gdLst>
                <a:gd name="connsiteX0" fmla="*/ 0 w 1231900"/>
                <a:gd name="connsiteY0" fmla="*/ 3048000 h 3048000"/>
                <a:gd name="connsiteX1" fmla="*/ 228600 w 1231900"/>
                <a:gd name="connsiteY1" fmla="*/ 2362200 h 3048000"/>
                <a:gd name="connsiteX2" fmla="*/ 901700 w 1231900"/>
                <a:gd name="connsiteY2" fmla="*/ 1231900 h 3048000"/>
                <a:gd name="connsiteX3" fmla="*/ 1231900 w 1231900"/>
                <a:gd name="connsiteY3" fmla="*/ 0 h 3048000"/>
              </a:gdLst>
              <a:ahLst/>
              <a:cxnLst>
                <a:cxn ang="0">
                  <a:pos x="connsiteX0" y="connsiteY0"/>
                </a:cxn>
                <a:cxn ang="0">
                  <a:pos x="connsiteX1" y="connsiteY1"/>
                </a:cxn>
                <a:cxn ang="0">
                  <a:pos x="connsiteX2" y="connsiteY2"/>
                </a:cxn>
                <a:cxn ang="0">
                  <a:pos x="connsiteX3" y="connsiteY3"/>
                </a:cxn>
              </a:cxnLst>
              <a:rect l="l" t="t" r="r" b="b"/>
              <a:pathLst>
                <a:path w="1231900" h="3048000">
                  <a:moveTo>
                    <a:pt x="0" y="3048000"/>
                  </a:moveTo>
                  <a:cubicBezTo>
                    <a:pt x="39158" y="2856441"/>
                    <a:pt x="78317" y="2664883"/>
                    <a:pt x="228600" y="2362200"/>
                  </a:cubicBezTo>
                  <a:cubicBezTo>
                    <a:pt x="378883" y="2059517"/>
                    <a:pt x="734483" y="1625600"/>
                    <a:pt x="901700" y="1231900"/>
                  </a:cubicBezTo>
                  <a:cubicBezTo>
                    <a:pt x="1068917" y="838200"/>
                    <a:pt x="1150408" y="419100"/>
                    <a:pt x="1231900" y="0"/>
                  </a:cubicBezTo>
                </a:path>
              </a:pathLst>
            </a:custGeom>
            <a:ln w="57150">
              <a:solidFill>
                <a:srgbClr val="0099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51" name="Freeform 50"/>
            <p:cNvSpPr/>
            <p:nvPr/>
          </p:nvSpPr>
          <p:spPr>
            <a:xfrm>
              <a:off x="4343400" y="1447800"/>
              <a:ext cx="76200" cy="3048000"/>
            </a:xfrm>
            <a:custGeom>
              <a:avLst/>
              <a:gdLst>
                <a:gd name="connsiteX0" fmla="*/ 0 w 1231900"/>
                <a:gd name="connsiteY0" fmla="*/ 3048000 h 3048000"/>
                <a:gd name="connsiteX1" fmla="*/ 228600 w 1231900"/>
                <a:gd name="connsiteY1" fmla="*/ 2362200 h 3048000"/>
                <a:gd name="connsiteX2" fmla="*/ 901700 w 1231900"/>
                <a:gd name="connsiteY2" fmla="*/ 1231900 h 3048000"/>
                <a:gd name="connsiteX3" fmla="*/ 1231900 w 1231900"/>
                <a:gd name="connsiteY3" fmla="*/ 0 h 3048000"/>
              </a:gdLst>
              <a:ahLst/>
              <a:cxnLst>
                <a:cxn ang="0">
                  <a:pos x="connsiteX0" y="connsiteY0"/>
                </a:cxn>
                <a:cxn ang="0">
                  <a:pos x="connsiteX1" y="connsiteY1"/>
                </a:cxn>
                <a:cxn ang="0">
                  <a:pos x="connsiteX2" y="connsiteY2"/>
                </a:cxn>
                <a:cxn ang="0">
                  <a:pos x="connsiteX3" y="connsiteY3"/>
                </a:cxn>
              </a:cxnLst>
              <a:rect l="l" t="t" r="r" b="b"/>
              <a:pathLst>
                <a:path w="1231900" h="3048000">
                  <a:moveTo>
                    <a:pt x="0" y="3048000"/>
                  </a:moveTo>
                  <a:cubicBezTo>
                    <a:pt x="39158" y="2856441"/>
                    <a:pt x="78317" y="2664883"/>
                    <a:pt x="228600" y="2362200"/>
                  </a:cubicBezTo>
                  <a:cubicBezTo>
                    <a:pt x="378883" y="2059517"/>
                    <a:pt x="734483" y="1625600"/>
                    <a:pt x="901700" y="1231900"/>
                  </a:cubicBezTo>
                  <a:cubicBezTo>
                    <a:pt x="1068917" y="838200"/>
                    <a:pt x="1150408" y="419100"/>
                    <a:pt x="1231900" y="0"/>
                  </a:cubicBezTo>
                </a:path>
              </a:pathLst>
            </a:custGeom>
            <a:ln w="57150">
              <a:solidFill>
                <a:srgbClr val="0099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52" name="Freeform 51"/>
            <p:cNvSpPr/>
            <p:nvPr/>
          </p:nvSpPr>
          <p:spPr>
            <a:xfrm flipH="1">
              <a:off x="4686300" y="1600200"/>
              <a:ext cx="342900" cy="3048000"/>
            </a:xfrm>
            <a:custGeom>
              <a:avLst/>
              <a:gdLst>
                <a:gd name="connsiteX0" fmla="*/ 0 w 1231900"/>
                <a:gd name="connsiteY0" fmla="*/ 3048000 h 3048000"/>
                <a:gd name="connsiteX1" fmla="*/ 228600 w 1231900"/>
                <a:gd name="connsiteY1" fmla="*/ 2362200 h 3048000"/>
                <a:gd name="connsiteX2" fmla="*/ 901700 w 1231900"/>
                <a:gd name="connsiteY2" fmla="*/ 1231900 h 3048000"/>
                <a:gd name="connsiteX3" fmla="*/ 1231900 w 1231900"/>
                <a:gd name="connsiteY3" fmla="*/ 0 h 3048000"/>
              </a:gdLst>
              <a:ahLst/>
              <a:cxnLst>
                <a:cxn ang="0">
                  <a:pos x="connsiteX0" y="connsiteY0"/>
                </a:cxn>
                <a:cxn ang="0">
                  <a:pos x="connsiteX1" y="connsiteY1"/>
                </a:cxn>
                <a:cxn ang="0">
                  <a:pos x="connsiteX2" y="connsiteY2"/>
                </a:cxn>
                <a:cxn ang="0">
                  <a:pos x="connsiteX3" y="connsiteY3"/>
                </a:cxn>
              </a:cxnLst>
              <a:rect l="l" t="t" r="r" b="b"/>
              <a:pathLst>
                <a:path w="1231900" h="3048000">
                  <a:moveTo>
                    <a:pt x="0" y="3048000"/>
                  </a:moveTo>
                  <a:cubicBezTo>
                    <a:pt x="39158" y="2856441"/>
                    <a:pt x="78317" y="2664883"/>
                    <a:pt x="228600" y="2362200"/>
                  </a:cubicBezTo>
                  <a:cubicBezTo>
                    <a:pt x="378883" y="2059517"/>
                    <a:pt x="734483" y="1625600"/>
                    <a:pt x="901700" y="1231900"/>
                  </a:cubicBezTo>
                  <a:cubicBezTo>
                    <a:pt x="1068917" y="838200"/>
                    <a:pt x="1150408" y="419100"/>
                    <a:pt x="1231900" y="0"/>
                  </a:cubicBezTo>
                </a:path>
              </a:pathLst>
            </a:custGeom>
            <a:ln w="57150">
              <a:solidFill>
                <a:srgbClr val="0099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53" name="Freeform 52"/>
            <p:cNvSpPr/>
            <p:nvPr/>
          </p:nvSpPr>
          <p:spPr>
            <a:xfrm flipH="1">
              <a:off x="4838700" y="1600200"/>
              <a:ext cx="419100" cy="3048000"/>
            </a:xfrm>
            <a:custGeom>
              <a:avLst/>
              <a:gdLst>
                <a:gd name="connsiteX0" fmla="*/ 0 w 1231900"/>
                <a:gd name="connsiteY0" fmla="*/ 3048000 h 3048000"/>
                <a:gd name="connsiteX1" fmla="*/ 228600 w 1231900"/>
                <a:gd name="connsiteY1" fmla="*/ 2362200 h 3048000"/>
                <a:gd name="connsiteX2" fmla="*/ 901700 w 1231900"/>
                <a:gd name="connsiteY2" fmla="*/ 1231900 h 3048000"/>
                <a:gd name="connsiteX3" fmla="*/ 1231900 w 1231900"/>
                <a:gd name="connsiteY3" fmla="*/ 0 h 3048000"/>
              </a:gdLst>
              <a:ahLst/>
              <a:cxnLst>
                <a:cxn ang="0">
                  <a:pos x="connsiteX0" y="connsiteY0"/>
                </a:cxn>
                <a:cxn ang="0">
                  <a:pos x="connsiteX1" y="connsiteY1"/>
                </a:cxn>
                <a:cxn ang="0">
                  <a:pos x="connsiteX2" y="connsiteY2"/>
                </a:cxn>
                <a:cxn ang="0">
                  <a:pos x="connsiteX3" y="connsiteY3"/>
                </a:cxn>
              </a:cxnLst>
              <a:rect l="l" t="t" r="r" b="b"/>
              <a:pathLst>
                <a:path w="1231900" h="3048000">
                  <a:moveTo>
                    <a:pt x="0" y="3048000"/>
                  </a:moveTo>
                  <a:cubicBezTo>
                    <a:pt x="39158" y="2856441"/>
                    <a:pt x="78317" y="2664883"/>
                    <a:pt x="228600" y="2362200"/>
                  </a:cubicBezTo>
                  <a:cubicBezTo>
                    <a:pt x="378883" y="2059517"/>
                    <a:pt x="734483" y="1625600"/>
                    <a:pt x="901700" y="1231900"/>
                  </a:cubicBezTo>
                  <a:cubicBezTo>
                    <a:pt x="1068917" y="838200"/>
                    <a:pt x="1150408" y="419100"/>
                    <a:pt x="1231900" y="0"/>
                  </a:cubicBezTo>
                </a:path>
              </a:pathLst>
            </a:custGeom>
            <a:ln w="57150">
              <a:solidFill>
                <a:srgbClr val="0099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54" name="Freeform 53"/>
            <p:cNvSpPr/>
            <p:nvPr/>
          </p:nvSpPr>
          <p:spPr>
            <a:xfrm flipH="1">
              <a:off x="5067300" y="1524000"/>
              <a:ext cx="1257300" cy="3048000"/>
            </a:xfrm>
            <a:custGeom>
              <a:avLst/>
              <a:gdLst>
                <a:gd name="connsiteX0" fmla="*/ 0 w 1231900"/>
                <a:gd name="connsiteY0" fmla="*/ 3048000 h 3048000"/>
                <a:gd name="connsiteX1" fmla="*/ 228600 w 1231900"/>
                <a:gd name="connsiteY1" fmla="*/ 2362200 h 3048000"/>
                <a:gd name="connsiteX2" fmla="*/ 901700 w 1231900"/>
                <a:gd name="connsiteY2" fmla="*/ 1231900 h 3048000"/>
                <a:gd name="connsiteX3" fmla="*/ 1231900 w 1231900"/>
                <a:gd name="connsiteY3" fmla="*/ 0 h 3048000"/>
              </a:gdLst>
              <a:ahLst/>
              <a:cxnLst>
                <a:cxn ang="0">
                  <a:pos x="connsiteX0" y="connsiteY0"/>
                </a:cxn>
                <a:cxn ang="0">
                  <a:pos x="connsiteX1" y="connsiteY1"/>
                </a:cxn>
                <a:cxn ang="0">
                  <a:pos x="connsiteX2" y="connsiteY2"/>
                </a:cxn>
                <a:cxn ang="0">
                  <a:pos x="connsiteX3" y="connsiteY3"/>
                </a:cxn>
              </a:cxnLst>
              <a:rect l="l" t="t" r="r" b="b"/>
              <a:pathLst>
                <a:path w="1231900" h="3048000">
                  <a:moveTo>
                    <a:pt x="0" y="3048000"/>
                  </a:moveTo>
                  <a:cubicBezTo>
                    <a:pt x="39158" y="2856441"/>
                    <a:pt x="78317" y="2664883"/>
                    <a:pt x="228600" y="2362200"/>
                  </a:cubicBezTo>
                  <a:cubicBezTo>
                    <a:pt x="378883" y="2059517"/>
                    <a:pt x="734483" y="1625600"/>
                    <a:pt x="901700" y="1231900"/>
                  </a:cubicBezTo>
                  <a:cubicBezTo>
                    <a:pt x="1068917" y="838200"/>
                    <a:pt x="1150408" y="419100"/>
                    <a:pt x="1231900" y="0"/>
                  </a:cubicBezTo>
                </a:path>
              </a:pathLst>
            </a:custGeom>
            <a:ln w="57150">
              <a:solidFill>
                <a:srgbClr val="0099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55" name="Freeform 54"/>
            <p:cNvSpPr/>
            <p:nvPr/>
          </p:nvSpPr>
          <p:spPr>
            <a:xfrm flipH="1">
              <a:off x="4991100" y="1600200"/>
              <a:ext cx="495300" cy="3048000"/>
            </a:xfrm>
            <a:custGeom>
              <a:avLst/>
              <a:gdLst>
                <a:gd name="connsiteX0" fmla="*/ 0 w 1231900"/>
                <a:gd name="connsiteY0" fmla="*/ 3048000 h 3048000"/>
                <a:gd name="connsiteX1" fmla="*/ 228600 w 1231900"/>
                <a:gd name="connsiteY1" fmla="*/ 2362200 h 3048000"/>
                <a:gd name="connsiteX2" fmla="*/ 901700 w 1231900"/>
                <a:gd name="connsiteY2" fmla="*/ 1231900 h 3048000"/>
                <a:gd name="connsiteX3" fmla="*/ 1231900 w 1231900"/>
                <a:gd name="connsiteY3" fmla="*/ 0 h 3048000"/>
              </a:gdLst>
              <a:ahLst/>
              <a:cxnLst>
                <a:cxn ang="0">
                  <a:pos x="connsiteX0" y="connsiteY0"/>
                </a:cxn>
                <a:cxn ang="0">
                  <a:pos x="connsiteX1" y="connsiteY1"/>
                </a:cxn>
                <a:cxn ang="0">
                  <a:pos x="connsiteX2" y="connsiteY2"/>
                </a:cxn>
                <a:cxn ang="0">
                  <a:pos x="connsiteX3" y="connsiteY3"/>
                </a:cxn>
              </a:cxnLst>
              <a:rect l="l" t="t" r="r" b="b"/>
              <a:pathLst>
                <a:path w="1231900" h="3048000">
                  <a:moveTo>
                    <a:pt x="0" y="3048000"/>
                  </a:moveTo>
                  <a:cubicBezTo>
                    <a:pt x="39158" y="2856441"/>
                    <a:pt x="78317" y="2664883"/>
                    <a:pt x="228600" y="2362200"/>
                  </a:cubicBezTo>
                  <a:cubicBezTo>
                    <a:pt x="378883" y="2059517"/>
                    <a:pt x="734483" y="1625600"/>
                    <a:pt x="901700" y="1231900"/>
                  </a:cubicBezTo>
                  <a:cubicBezTo>
                    <a:pt x="1068917" y="838200"/>
                    <a:pt x="1150408" y="419100"/>
                    <a:pt x="1231900" y="0"/>
                  </a:cubicBezTo>
                </a:path>
              </a:pathLst>
            </a:custGeom>
            <a:ln w="57150">
              <a:solidFill>
                <a:srgbClr val="0099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56" name="Freeform 55"/>
            <p:cNvSpPr/>
            <p:nvPr/>
          </p:nvSpPr>
          <p:spPr>
            <a:xfrm flipH="1">
              <a:off x="5219700" y="1524000"/>
              <a:ext cx="1790700" cy="3048000"/>
            </a:xfrm>
            <a:custGeom>
              <a:avLst/>
              <a:gdLst>
                <a:gd name="connsiteX0" fmla="*/ 0 w 1231900"/>
                <a:gd name="connsiteY0" fmla="*/ 3048000 h 3048000"/>
                <a:gd name="connsiteX1" fmla="*/ 228600 w 1231900"/>
                <a:gd name="connsiteY1" fmla="*/ 2362200 h 3048000"/>
                <a:gd name="connsiteX2" fmla="*/ 901700 w 1231900"/>
                <a:gd name="connsiteY2" fmla="*/ 1231900 h 3048000"/>
                <a:gd name="connsiteX3" fmla="*/ 1231900 w 1231900"/>
                <a:gd name="connsiteY3" fmla="*/ 0 h 3048000"/>
              </a:gdLst>
              <a:ahLst/>
              <a:cxnLst>
                <a:cxn ang="0">
                  <a:pos x="connsiteX0" y="connsiteY0"/>
                </a:cxn>
                <a:cxn ang="0">
                  <a:pos x="connsiteX1" y="connsiteY1"/>
                </a:cxn>
                <a:cxn ang="0">
                  <a:pos x="connsiteX2" y="connsiteY2"/>
                </a:cxn>
                <a:cxn ang="0">
                  <a:pos x="connsiteX3" y="connsiteY3"/>
                </a:cxn>
              </a:cxnLst>
              <a:rect l="l" t="t" r="r" b="b"/>
              <a:pathLst>
                <a:path w="1231900" h="3048000">
                  <a:moveTo>
                    <a:pt x="0" y="3048000"/>
                  </a:moveTo>
                  <a:cubicBezTo>
                    <a:pt x="39158" y="2856441"/>
                    <a:pt x="78317" y="2664883"/>
                    <a:pt x="228600" y="2362200"/>
                  </a:cubicBezTo>
                  <a:cubicBezTo>
                    <a:pt x="378883" y="2059517"/>
                    <a:pt x="734483" y="1625600"/>
                    <a:pt x="901700" y="1231900"/>
                  </a:cubicBezTo>
                  <a:cubicBezTo>
                    <a:pt x="1068917" y="838200"/>
                    <a:pt x="1150408" y="419100"/>
                    <a:pt x="1231900" y="0"/>
                  </a:cubicBezTo>
                </a:path>
              </a:pathLst>
            </a:custGeom>
            <a:ln w="57150">
              <a:solidFill>
                <a:srgbClr val="0099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grpSp>
      <p:sp>
        <p:nvSpPr>
          <p:cNvPr id="58" name="TextBox 57"/>
          <p:cNvSpPr txBox="1"/>
          <p:nvPr/>
        </p:nvSpPr>
        <p:spPr>
          <a:xfrm>
            <a:off x="2362200" y="1981200"/>
            <a:ext cx="1371600" cy="1200329"/>
          </a:xfrm>
          <a:prstGeom prst="rect">
            <a:avLst/>
          </a:prstGeom>
          <a:noFill/>
        </p:spPr>
        <p:txBody>
          <a:bodyPr wrap="square" rtlCol="0">
            <a:spAutoFit/>
          </a:bodyPr>
          <a:lstStyle/>
          <a:p>
            <a:r>
              <a:rPr lang="en-US" sz="2400" dirty="0" err="1" smtClean="0">
                <a:solidFill>
                  <a:prstClr val="black"/>
                </a:solidFill>
              </a:rPr>
              <a:t>CommonDest</a:t>
            </a:r>
            <a:endParaRPr lang="en-US" sz="2400" dirty="0" smtClean="0">
              <a:solidFill>
                <a:prstClr val="black"/>
              </a:solidFill>
            </a:endParaRPr>
          </a:p>
          <a:p>
            <a:r>
              <a:rPr lang="en-US" sz="2400" dirty="0" smtClean="0">
                <a:solidFill>
                  <a:prstClr val="black"/>
                </a:solidFill>
              </a:rPr>
              <a:t>Flow</a:t>
            </a:r>
            <a:endParaRPr lang="en-US" sz="2400" dirty="0">
              <a:solidFill>
                <a:prstClr val="black"/>
              </a:solidFill>
            </a:endParaRPr>
          </a:p>
        </p:txBody>
      </p:sp>
      <p:sp>
        <p:nvSpPr>
          <p:cNvPr id="59" name="TextBox 58"/>
          <p:cNvSpPr txBox="1"/>
          <p:nvPr/>
        </p:nvSpPr>
        <p:spPr>
          <a:xfrm>
            <a:off x="6019800" y="5334000"/>
            <a:ext cx="3124200" cy="1200329"/>
          </a:xfrm>
          <a:prstGeom prst="rect">
            <a:avLst/>
          </a:prstGeom>
          <a:noFill/>
        </p:spPr>
        <p:txBody>
          <a:bodyPr wrap="square" rtlCol="0">
            <a:spAutoFit/>
          </a:bodyPr>
          <a:lstStyle/>
          <a:p>
            <a:r>
              <a:rPr lang="en-US" dirty="0" smtClean="0">
                <a:solidFill>
                  <a:prstClr val="white"/>
                </a:solidFill>
              </a:rPr>
              <a:t>    L4:</a:t>
            </a:r>
          </a:p>
          <a:p>
            <a:r>
              <a:rPr lang="en-US" dirty="0" smtClean="0">
                <a:solidFill>
                  <a:prstClr val="white"/>
                </a:solidFill>
              </a:rPr>
              <a:t>    L3:  IP </a:t>
            </a:r>
            <a:r>
              <a:rPr lang="en-US" dirty="0" err="1" smtClean="0">
                <a:solidFill>
                  <a:prstClr val="white"/>
                </a:solidFill>
              </a:rPr>
              <a:t>dst</a:t>
            </a:r>
            <a:r>
              <a:rPr lang="en-US" dirty="0" smtClean="0">
                <a:solidFill>
                  <a:prstClr val="white"/>
                </a:solidFill>
              </a:rPr>
              <a:t> prefix for China</a:t>
            </a:r>
          </a:p>
          <a:p>
            <a:r>
              <a:rPr lang="en-US" dirty="0" smtClean="0">
                <a:solidFill>
                  <a:prstClr val="white"/>
                </a:solidFill>
              </a:rPr>
              <a:t>L2.5:</a:t>
            </a:r>
          </a:p>
          <a:p>
            <a:r>
              <a:rPr lang="en-US" dirty="0" smtClean="0">
                <a:solidFill>
                  <a:prstClr val="white"/>
                </a:solidFill>
              </a:rPr>
              <a:t>   L2:</a:t>
            </a:r>
          </a:p>
        </p:txBody>
      </p:sp>
      <p:sp>
        <p:nvSpPr>
          <p:cNvPr id="36" name="Slide Number Placeholder 35"/>
          <p:cNvSpPr>
            <a:spLocks noGrp="1"/>
          </p:cNvSpPr>
          <p:nvPr>
            <p:ph type="sldNum" sz="quarter" idx="12"/>
          </p:nvPr>
        </p:nvSpPr>
        <p:spPr/>
        <p:txBody>
          <a:bodyPr/>
          <a:lstStyle/>
          <a:p>
            <a:fld id="{81C256F2-8016-4B24-AF78-7FA03D20BBBE}" type="slidenum">
              <a:rPr lang="en-US" smtClean="0">
                <a:solidFill>
                  <a:prstClr val="white">
                    <a:tint val="75000"/>
                  </a:prstClr>
                </a:solidFill>
              </a:rPr>
              <a:pPr/>
              <a:t>8</a:t>
            </a:fld>
            <a:endParaRPr lang="en-US">
              <a:solidFill>
                <a:prstClr val="white">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8"/>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7" grpId="0"/>
      <p:bldP spid="27" grpId="1"/>
      <p:bldP spid="28" grpId="0"/>
      <p:bldP spid="28" grpId="1"/>
      <p:bldP spid="58" grpId="0"/>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loud 37"/>
          <p:cNvSpPr/>
          <p:nvPr/>
        </p:nvSpPr>
        <p:spPr>
          <a:xfrm>
            <a:off x="152400" y="990600"/>
            <a:ext cx="1676400" cy="13716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 name="Rectangle 3"/>
          <p:cNvSpPr txBox="1">
            <a:spLocks noChangeArrowheads="1"/>
          </p:cNvSpPr>
          <p:nvPr/>
        </p:nvSpPr>
        <p:spPr>
          <a:xfrm>
            <a:off x="457200" y="0"/>
            <a:ext cx="8229600" cy="609600"/>
          </a:xfrm>
          <a:prstGeom prst="rect">
            <a:avLst/>
          </a:prstGeom>
        </p:spPr>
        <p:txBody>
          <a:bodyPr rIns="132080"/>
          <a:lstStyle/>
          <a:p>
            <a:pPr algn="ctr">
              <a:spcBef>
                <a:spcPct val="0"/>
              </a:spcBef>
              <a:defRPr/>
            </a:pPr>
            <a:r>
              <a:rPr lang="en-US" sz="4000" smtClean="0">
                <a:solidFill>
                  <a:srgbClr val="FFFF00"/>
                </a:solidFill>
              </a:rPr>
              <a:t>The Flow Abstraction</a:t>
            </a:r>
            <a:endParaRPr lang="en-US" sz="4000" dirty="0" smtClean="0">
              <a:solidFill>
                <a:srgbClr val="FFFF00"/>
              </a:solidFill>
            </a:endParaRPr>
          </a:p>
        </p:txBody>
      </p:sp>
      <p:sp>
        <p:nvSpPr>
          <p:cNvPr id="5" name="TextBox 4"/>
          <p:cNvSpPr txBox="1"/>
          <p:nvPr/>
        </p:nvSpPr>
        <p:spPr>
          <a:xfrm>
            <a:off x="228600" y="5867400"/>
            <a:ext cx="5486400" cy="923330"/>
          </a:xfrm>
          <a:prstGeom prst="rect">
            <a:avLst/>
          </a:prstGeom>
          <a:noFill/>
        </p:spPr>
        <p:txBody>
          <a:bodyPr wrap="square" rtlCol="0">
            <a:spAutoFit/>
          </a:bodyPr>
          <a:lstStyle/>
          <a:p>
            <a:pPr>
              <a:buFont typeface="Arial" pitchFamily="34" charset="0"/>
              <a:buChar char="•"/>
            </a:pPr>
            <a:r>
              <a:rPr lang="en-US" dirty="0" smtClean="0">
                <a:solidFill>
                  <a:prstClr val="white"/>
                </a:solidFill>
              </a:rPr>
              <a:t>  </a:t>
            </a:r>
            <a:r>
              <a:rPr lang="en-US" u="sng" dirty="0" smtClean="0"/>
              <a:t>Classification</a:t>
            </a:r>
            <a:r>
              <a:rPr lang="en-US" dirty="0" smtClean="0"/>
              <a:t> of packets that have a </a:t>
            </a:r>
            <a:r>
              <a:rPr lang="en-US" u="sng" dirty="0" smtClean="0"/>
              <a:t>logical association</a:t>
            </a:r>
          </a:p>
          <a:p>
            <a:pPr>
              <a:buFont typeface="Arial" pitchFamily="34" charset="0"/>
              <a:buChar char="•"/>
            </a:pPr>
            <a:r>
              <a:rPr lang="en-US" dirty="0" smtClean="0"/>
              <a:t>  </a:t>
            </a:r>
            <a:r>
              <a:rPr lang="en-US" u="sng" dirty="0" smtClean="0"/>
              <a:t>Action</a:t>
            </a:r>
            <a:r>
              <a:rPr lang="en-US" dirty="0" smtClean="0"/>
              <a:t> &amp;  Maintaining Flow State</a:t>
            </a:r>
          </a:p>
          <a:p>
            <a:pPr>
              <a:buFont typeface="Arial" pitchFamily="34" charset="0"/>
              <a:buChar char="•"/>
            </a:pPr>
            <a:r>
              <a:rPr lang="en-US" dirty="0" smtClean="0"/>
              <a:t>  Flow based Accounting &amp;  Resource Management</a:t>
            </a:r>
            <a:endParaRPr lang="en-US" dirty="0"/>
          </a:p>
        </p:txBody>
      </p:sp>
      <p:sp>
        <p:nvSpPr>
          <p:cNvPr id="6" name="TextBox 5"/>
          <p:cNvSpPr txBox="1"/>
          <p:nvPr/>
        </p:nvSpPr>
        <p:spPr>
          <a:xfrm>
            <a:off x="228600" y="5562600"/>
            <a:ext cx="2438400" cy="369332"/>
          </a:xfrm>
          <a:prstGeom prst="rect">
            <a:avLst/>
          </a:prstGeom>
          <a:noFill/>
        </p:spPr>
        <p:txBody>
          <a:bodyPr wrap="square" rtlCol="0">
            <a:spAutoFit/>
          </a:bodyPr>
          <a:lstStyle/>
          <a:p>
            <a:r>
              <a:rPr lang="en-US" dirty="0" smtClean="0">
                <a:solidFill>
                  <a:prstClr val="white"/>
                </a:solidFill>
              </a:rPr>
              <a:t>What is a Flow?</a:t>
            </a:r>
            <a:endParaRPr lang="en-US" dirty="0">
              <a:solidFill>
                <a:prstClr val="white"/>
              </a:solidFill>
            </a:endParaRPr>
          </a:p>
        </p:txBody>
      </p:sp>
      <p:sp>
        <p:nvSpPr>
          <p:cNvPr id="7" name="Cloud 6"/>
          <p:cNvSpPr/>
          <p:nvPr/>
        </p:nvSpPr>
        <p:spPr>
          <a:xfrm>
            <a:off x="1600200" y="1143000"/>
            <a:ext cx="6172200" cy="41148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cxnSp>
        <p:nvCxnSpPr>
          <p:cNvPr id="11" name="Straight Connector 10"/>
          <p:cNvCxnSpPr>
            <a:endCxn id="34" idx="2"/>
          </p:cNvCxnSpPr>
          <p:nvPr/>
        </p:nvCxnSpPr>
        <p:spPr>
          <a:xfrm rot="16200000" flipH="1">
            <a:off x="1137921" y="2291082"/>
            <a:ext cx="838198" cy="52323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19800" y="5334000"/>
            <a:ext cx="3124200" cy="1200329"/>
          </a:xfrm>
          <a:prstGeom prst="rect">
            <a:avLst/>
          </a:prstGeom>
          <a:noFill/>
        </p:spPr>
        <p:txBody>
          <a:bodyPr wrap="square" rtlCol="0">
            <a:spAutoFit/>
          </a:bodyPr>
          <a:lstStyle/>
          <a:p>
            <a:r>
              <a:rPr lang="en-US" dirty="0" smtClean="0">
                <a:solidFill>
                  <a:prstClr val="white"/>
                </a:solidFill>
              </a:rPr>
              <a:t>    L4:  </a:t>
            </a:r>
          </a:p>
          <a:p>
            <a:r>
              <a:rPr lang="en-US" dirty="0" smtClean="0">
                <a:solidFill>
                  <a:prstClr val="white"/>
                </a:solidFill>
              </a:rPr>
              <a:t>    L3:  IP </a:t>
            </a:r>
            <a:r>
              <a:rPr lang="en-US" dirty="0" err="1" smtClean="0">
                <a:solidFill>
                  <a:prstClr val="white"/>
                </a:solidFill>
              </a:rPr>
              <a:t>src</a:t>
            </a:r>
            <a:r>
              <a:rPr lang="en-US" dirty="0" smtClean="0">
                <a:solidFill>
                  <a:prstClr val="white"/>
                </a:solidFill>
              </a:rPr>
              <a:t> prefix for branch</a:t>
            </a:r>
          </a:p>
          <a:p>
            <a:r>
              <a:rPr lang="en-US" dirty="0" smtClean="0">
                <a:solidFill>
                  <a:prstClr val="white"/>
                </a:solidFill>
              </a:rPr>
              <a:t>L2.5:</a:t>
            </a:r>
          </a:p>
          <a:p>
            <a:r>
              <a:rPr lang="en-US" dirty="0" smtClean="0">
                <a:solidFill>
                  <a:prstClr val="white"/>
                </a:solidFill>
              </a:rPr>
              <a:t>   L2:</a:t>
            </a:r>
          </a:p>
        </p:txBody>
      </p:sp>
      <p:sp>
        <p:nvSpPr>
          <p:cNvPr id="29" name="TextBox 28"/>
          <p:cNvSpPr txBox="1"/>
          <p:nvPr/>
        </p:nvSpPr>
        <p:spPr>
          <a:xfrm>
            <a:off x="6248400" y="4953000"/>
            <a:ext cx="2438400" cy="369332"/>
          </a:xfrm>
          <a:prstGeom prst="rect">
            <a:avLst/>
          </a:prstGeom>
          <a:noFill/>
        </p:spPr>
        <p:txBody>
          <a:bodyPr wrap="square" rtlCol="0">
            <a:spAutoFit/>
          </a:bodyPr>
          <a:lstStyle/>
          <a:p>
            <a:r>
              <a:rPr lang="en-US" u="sng" dirty="0" smtClean="0">
                <a:solidFill>
                  <a:prstClr val="white"/>
                </a:solidFill>
              </a:rPr>
              <a:t>Flow Identifiers</a:t>
            </a:r>
            <a:endParaRPr lang="en-US" u="sng" dirty="0">
              <a:solidFill>
                <a:prstClr val="white"/>
              </a:solidFill>
            </a:endParaRPr>
          </a:p>
        </p:txBody>
      </p:sp>
      <p:grpSp>
        <p:nvGrpSpPr>
          <p:cNvPr id="2" name="Group 13"/>
          <p:cNvGrpSpPr/>
          <p:nvPr/>
        </p:nvGrpSpPr>
        <p:grpSpPr>
          <a:xfrm>
            <a:off x="1600200" y="2971800"/>
            <a:ext cx="762000" cy="609602"/>
            <a:chOff x="7162800" y="228598"/>
            <a:chExt cx="914400" cy="762002"/>
          </a:xfrm>
          <a:solidFill>
            <a:schemeClr val="accent5"/>
          </a:solidFill>
        </p:grpSpPr>
        <p:sp>
          <p:nvSpPr>
            <p:cNvPr id="31" name="Can 30"/>
            <p:cNvSpPr/>
            <p:nvPr/>
          </p:nvSpPr>
          <p:spPr>
            <a:xfrm>
              <a:off x="7162800" y="228600"/>
              <a:ext cx="914400" cy="762000"/>
            </a:xfrm>
            <a:prstGeom prst="can">
              <a:avLst>
                <a:gd name="adj" fmla="val 50000"/>
              </a:avLst>
            </a:prstGeom>
            <a:grp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32" name="Down Arrow 31"/>
            <p:cNvSpPr/>
            <p:nvPr/>
          </p:nvSpPr>
          <p:spPr>
            <a:xfrm rot="3594206">
              <a:off x="7374449" y="400693"/>
              <a:ext cx="186303" cy="244316"/>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Down Arrow 32"/>
            <p:cNvSpPr/>
            <p:nvPr/>
          </p:nvSpPr>
          <p:spPr>
            <a:xfrm rot="14184123">
              <a:off x="7619914" y="186212"/>
              <a:ext cx="211272" cy="29604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rot="10800000">
              <a:off x="7315199" y="228598"/>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ight Arrow 34"/>
            <p:cNvSpPr/>
            <p:nvPr/>
          </p:nvSpPr>
          <p:spPr>
            <a:xfrm rot="276230">
              <a:off x="7628747" y="391284"/>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 name="Group 13"/>
          <p:cNvGrpSpPr/>
          <p:nvPr/>
        </p:nvGrpSpPr>
        <p:grpSpPr>
          <a:xfrm>
            <a:off x="838200" y="1828800"/>
            <a:ext cx="609600" cy="381002"/>
            <a:chOff x="7162800" y="228598"/>
            <a:chExt cx="914400" cy="762002"/>
          </a:xfrm>
          <a:solidFill>
            <a:schemeClr val="accent5"/>
          </a:solidFill>
        </p:grpSpPr>
        <p:sp>
          <p:nvSpPr>
            <p:cNvPr id="43" name="Can 42"/>
            <p:cNvSpPr/>
            <p:nvPr/>
          </p:nvSpPr>
          <p:spPr>
            <a:xfrm>
              <a:off x="7162800" y="228600"/>
              <a:ext cx="914400" cy="762000"/>
            </a:xfrm>
            <a:prstGeom prst="can">
              <a:avLst>
                <a:gd name="adj" fmla="val 50000"/>
              </a:avLst>
            </a:prstGeom>
            <a:grp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44" name="Down Arrow 43"/>
            <p:cNvSpPr/>
            <p:nvPr/>
          </p:nvSpPr>
          <p:spPr>
            <a:xfrm rot="3594206">
              <a:off x="7374449" y="400693"/>
              <a:ext cx="186303" cy="244316"/>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Down Arrow 44"/>
            <p:cNvSpPr/>
            <p:nvPr/>
          </p:nvSpPr>
          <p:spPr>
            <a:xfrm rot="14184123">
              <a:off x="7619914" y="186212"/>
              <a:ext cx="211272" cy="29604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ight Arrow 45"/>
            <p:cNvSpPr/>
            <p:nvPr/>
          </p:nvSpPr>
          <p:spPr>
            <a:xfrm rot="10800000">
              <a:off x="7315199" y="228598"/>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ight Arrow 46"/>
            <p:cNvSpPr/>
            <p:nvPr/>
          </p:nvSpPr>
          <p:spPr>
            <a:xfrm rot="276230">
              <a:off x="7628747" y="391284"/>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8" name="TextBox 57"/>
          <p:cNvSpPr txBox="1"/>
          <p:nvPr/>
        </p:nvSpPr>
        <p:spPr>
          <a:xfrm>
            <a:off x="2362200" y="1981200"/>
            <a:ext cx="3276600" cy="461665"/>
          </a:xfrm>
          <a:prstGeom prst="rect">
            <a:avLst/>
          </a:prstGeom>
          <a:noFill/>
        </p:spPr>
        <p:txBody>
          <a:bodyPr wrap="square" rtlCol="0">
            <a:spAutoFit/>
          </a:bodyPr>
          <a:lstStyle/>
          <a:p>
            <a:r>
              <a:rPr lang="en-US" sz="2400" dirty="0" smtClean="0">
                <a:solidFill>
                  <a:prstClr val="black"/>
                </a:solidFill>
              </a:rPr>
              <a:t>Common </a:t>
            </a:r>
            <a:r>
              <a:rPr lang="en-US" sz="2400" dirty="0" err="1" smtClean="0">
                <a:solidFill>
                  <a:prstClr val="black"/>
                </a:solidFill>
              </a:rPr>
              <a:t>Src</a:t>
            </a:r>
            <a:r>
              <a:rPr lang="en-US" sz="2400" dirty="0" smtClean="0">
                <a:solidFill>
                  <a:prstClr val="black"/>
                </a:solidFill>
              </a:rPr>
              <a:t> Flow</a:t>
            </a:r>
            <a:endParaRPr lang="en-US" sz="2400" dirty="0">
              <a:solidFill>
                <a:prstClr val="black"/>
              </a:solidFill>
            </a:endParaRPr>
          </a:p>
        </p:txBody>
      </p:sp>
      <p:sp>
        <p:nvSpPr>
          <p:cNvPr id="40" name="Freeform 39"/>
          <p:cNvSpPr/>
          <p:nvPr/>
        </p:nvSpPr>
        <p:spPr>
          <a:xfrm>
            <a:off x="1295400" y="1905000"/>
            <a:ext cx="5562600" cy="2667000"/>
          </a:xfrm>
          <a:custGeom>
            <a:avLst/>
            <a:gdLst>
              <a:gd name="connsiteX0" fmla="*/ 0 w 3378200"/>
              <a:gd name="connsiteY0" fmla="*/ 0 h 2209800"/>
              <a:gd name="connsiteX1" fmla="*/ 800100 w 3378200"/>
              <a:gd name="connsiteY1" fmla="*/ 1206500 h 2209800"/>
              <a:gd name="connsiteX2" fmla="*/ 800100 w 3378200"/>
              <a:gd name="connsiteY2" fmla="*/ 1206500 h 2209800"/>
              <a:gd name="connsiteX3" fmla="*/ 1371600 w 3378200"/>
              <a:gd name="connsiteY3" fmla="*/ 1651000 h 2209800"/>
              <a:gd name="connsiteX4" fmla="*/ 3378200 w 3378200"/>
              <a:gd name="connsiteY4" fmla="*/ 22098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200" h="2209800">
                <a:moveTo>
                  <a:pt x="0" y="0"/>
                </a:moveTo>
                <a:lnTo>
                  <a:pt x="800100" y="1206500"/>
                </a:lnTo>
                <a:lnTo>
                  <a:pt x="800100" y="1206500"/>
                </a:lnTo>
                <a:cubicBezTo>
                  <a:pt x="895350" y="1280583"/>
                  <a:pt x="941917" y="1483783"/>
                  <a:pt x="1371600" y="1651000"/>
                </a:cubicBezTo>
                <a:cubicBezTo>
                  <a:pt x="1801283" y="1818217"/>
                  <a:pt x="2589741" y="2014008"/>
                  <a:pt x="3378200" y="2209800"/>
                </a:cubicBezTo>
              </a:path>
            </a:pathLst>
          </a:cu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41" name="Freeform 40"/>
          <p:cNvSpPr/>
          <p:nvPr/>
        </p:nvSpPr>
        <p:spPr>
          <a:xfrm>
            <a:off x="1219200" y="2057400"/>
            <a:ext cx="5181600" cy="2819400"/>
          </a:xfrm>
          <a:custGeom>
            <a:avLst/>
            <a:gdLst>
              <a:gd name="connsiteX0" fmla="*/ 0 w 3378200"/>
              <a:gd name="connsiteY0" fmla="*/ 0 h 2209800"/>
              <a:gd name="connsiteX1" fmla="*/ 800100 w 3378200"/>
              <a:gd name="connsiteY1" fmla="*/ 1206500 h 2209800"/>
              <a:gd name="connsiteX2" fmla="*/ 800100 w 3378200"/>
              <a:gd name="connsiteY2" fmla="*/ 1206500 h 2209800"/>
              <a:gd name="connsiteX3" fmla="*/ 1371600 w 3378200"/>
              <a:gd name="connsiteY3" fmla="*/ 1651000 h 2209800"/>
              <a:gd name="connsiteX4" fmla="*/ 3378200 w 3378200"/>
              <a:gd name="connsiteY4" fmla="*/ 22098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200" h="2209800">
                <a:moveTo>
                  <a:pt x="0" y="0"/>
                </a:moveTo>
                <a:lnTo>
                  <a:pt x="800100" y="1206500"/>
                </a:lnTo>
                <a:lnTo>
                  <a:pt x="800100" y="1206500"/>
                </a:lnTo>
                <a:cubicBezTo>
                  <a:pt x="895350" y="1280583"/>
                  <a:pt x="941917" y="1483783"/>
                  <a:pt x="1371600" y="1651000"/>
                </a:cubicBezTo>
                <a:cubicBezTo>
                  <a:pt x="1801283" y="1818217"/>
                  <a:pt x="2589741" y="2014008"/>
                  <a:pt x="3378200" y="2209800"/>
                </a:cubicBezTo>
              </a:path>
            </a:pathLst>
          </a:cu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42" name="Freeform 41"/>
          <p:cNvSpPr/>
          <p:nvPr/>
        </p:nvSpPr>
        <p:spPr>
          <a:xfrm>
            <a:off x="1143000" y="1905000"/>
            <a:ext cx="5334000" cy="2819400"/>
          </a:xfrm>
          <a:custGeom>
            <a:avLst/>
            <a:gdLst>
              <a:gd name="connsiteX0" fmla="*/ 0 w 3378200"/>
              <a:gd name="connsiteY0" fmla="*/ 0 h 2209800"/>
              <a:gd name="connsiteX1" fmla="*/ 800100 w 3378200"/>
              <a:gd name="connsiteY1" fmla="*/ 1206500 h 2209800"/>
              <a:gd name="connsiteX2" fmla="*/ 800100 w 3378200"/>
              <a:gd name="connsiteY2" fmla="*/ 1206500 h 2209800"/>
              <a:gd name="connsiteX3" fmla="*/ 1371600 w 3378200"/>
              <a:gd name="connsiteY3" fmla="*/ 1651000 h 2209800"/>
              <a:gd name="connsiteX4" fmla="*/ 3378200 w 3378200"/>
              <a:gd name="connsiteY4" fmla="*/ 22098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200" h="2209800">
                <a:moveTo>
                  <a:pt x="0" y="0"/>
                </a:moveTo>
                <a:lnTo>
                  <a:pt x="800100" y="1206500"/>
                </a:lnTo>
                <a:lnTo>
                  <a:pt x="800100" y="1206500"/>
                </a:lnTo>
                <a:cubicBezTo>
                  <a:pt x="895350" y="1280583"/>
                  <a:pt x="941917" y="1483783"/>
                  <a:pt x="1371600" y="1651000"/>
                </a:cubicBezTo>
                <a:cubicBezTo>
                  <a:pt x="1801283" y="1818217"/>
                  <a:pt x="2589741" y="2014008"/>
                  <a:pt x="3378200" y="2209800"/>
                </a:cubicBezTo>
              </a:path>
            </a:pathLst>
          </a:cu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57" name="Freeform 56"/>
          <p:cNvSpPr/>
          <p:nvPr/>
        </p:nvSpPr>
        <p:spPr>
          <a:xfrm>
            <a:off x="1104900" y="2108200"/>
            <a:ext cx="1739900" cy="2882900"/>
          </a:xfrm>
          <a:custGeom>
            <a:avLst/>
            <a:gdLst>
              <a:gd name="connsiteX0" fmla="*/ 0 w 1739900"/>
              <a:gd name="connsiteY0" fmla="*/ 0 h 2882900"/>
              <a:gd name="connsiteX1" fmla="*/ 774700 w 1739900"/>
              <a:gd name="connsiteY1" fmla="*/ 1219200 h 2882900"/>
              <a:gd name="connsiteX2" fmla="*/ 1282700 w 1739900"/>
              <a:gd name="connsiteY2" fmla="*/ 2006600 h 2882900"/>
              <a:gd name="connsiteX3" fmla="*/ 1739900 w 1739900"/>
              <a:gd name="connsiteY3" fmla="*/ 2882900 h 2882900"/>
            </a:gdLst>
            <a:ahLst/>
            <a:cxnLst>
              <a:cxn ang="0">
                <a:pos x="connsiteX0" y="connsiteY0"/>
              </a:cxn>
              <a:cxn ang="0">
                <a:pos x="connsiteX1" y="connsiteY1"/>
              </a:cxn>
              <a:cxn ang="0">
                <a:pos x="connsiteX2" y="connsiteY2"/>
              </a:cxn>
              <a:cxn ang="0">
                <a:pos x="connsiteX3" y="connsiteY3"/>
              </a:cxn>
            </a:cxnLst>
            <a:rect l="l" t="t" r="r" b="b"/>
            <a:pathLst>
              <a:path w="1739900" h="2882900">
                <a:moveTo>
                  <a:pt x="0" y="0"/>
                </a:moveTo>
                <a:lnTo>
                  <a:pt x="774700" y="1219200"/>
                </a:lnTo>
                <a:cubicBezTo>
                  <a:pt x="988483" y="1553633"/>
                  <a:pt x="1121833" y="1729317"/>
                  <a:pt x="1282700" y="2006600"/>
                </a:cubicBezTo>
                <a:cubicBezTo>
                  <a:pt x="1443567" y="2283883"/>
                  <a:pt x="1591733" y="2583391"/>
                  <a:pt x="1739900" y="2882900"/>
                </a:cubicBezTo>
              </a:path>
            </a:pathLst>
          </a:custGeom>
          <a:ln w="5715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59" name="Freeform 58"/>
          <p:cNvSpPr/>
          <p:nvPr/>
        </p:nvSpPr>
        <p:spPr>
          <a:xfrm>
            <a:off x="1384300" y="2222500"/>
            <a:ext cx="2349500" cy="3568700"/>
          </a:xfrm>
          <a:custGeom>
            <a:avLst/>
            <a:gdLst>
              <a:gd name="connsiteX0" fmla="*/ 0 w 1739900"/>
              <a:gd name="connsiteY0" fmla="*/ 0 h 2882900"/>
              <a:gd name="connsiteX1" fmla="*/ 774700 w 1739900"/>
              <a:gd name="connsiteY1" fmla="*/ 1219200 h 2882900"/>
              <a:gd name="connsiteX2" fmla="*/ 1282700 w 1739900"/>
              <a:gd name="connsiteY2" fmla="*/ 2006600 h 2882900"/>
              <a:gd name="connsiteX3" fmla="*/ 1739900 w 1739900"/>
              <a:gd name="connsiteY3" fmla="*/ 2882900 h 2882900"/>
            </a:gdLst>
            <a:ahLst/>
            <a:cxnLst>
              <a:cxn ang="0">
                <a:pos x="connsiteX0" y="connsiteY0"/>
              </a:cxn>
              <a:cxn ang="0">
                <a:pos x="connsiteX1" y="connsiteY1"/>
              </a:cxn>
              <a:cxn ang="0">
                <a:pos x="connsiteX2" y="connsiteY2"/>
              </a:cxn>
              <a:cxn ang="0">
                <a:pos x="connsiteX3" y="connsiteY3"/>
              </a:cxn>
            </a:cxnLst>
            <a:rect l="l" t="t" r="r" b="b"/>
            <a:pathLst>
              <a:path w="1739900" h="2882900">
                <a:moveTo>
                  <a:pt x="0" y="0"/>
                </a:moveTo>
                <a:lnTo>
                  <a:pt x="774700" y="1219200"/>
                </a:lnTo>
                <a:cubicBezTo>
                  <a:pt x="988483" y="1553633"/>
                  <a:pt x="1121833" y="1729317"/>
                  <a:pt x="1282700" y="2006600"/>
                </a:cubicBezTo>
                <a:cubicBezTo>
                  <a:pt x="1443567" y="2283883"/>
                  <a:pt x="1591733" y="2583391"/>
                  <a:pt x="1739900" y="2882900"/>
                </a:cubicBezTo>
              </a:path>
            </a:pathLst>
          </a:custGeom>
          <a:ln w="5715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60" name="Freeform 59"/>
          <p:cNvSpPr/>
          <p:nvPr/>
        </p:nvSpPr>
        <p:spPr>
          <a:xfrm>
            <a:off x="1143000" y="2133600"/>
            <a:ext cx="6629400" cy="914400"/>
          </a:xfrm>
          <a:custGeom>
            <a:avLst/>
            <a:gdLst>
              <a:gd name="connsiteX0" fmla="*/ 0 w 4076700"/>
              <a:gd name="connsiteY0" fmla="*/ 381000 h 1587500"/>
              <a:gd name="connsiteX1" fmla="*/ 1130300 w 4076700"/>
              <a:gd name="connsiteY1" fmla="*/ 1524000 h 1587500"/>
              <a:gd name="connsiteX2" fmla="*/ 4076700 w 4076700"/>
              <a:gd name="connsiteY2" fmla="*/ 0 h 1587500"/>
            </a:gdLst>
            <a:ahLst/>
            <a:cxnLst>
              <a:cxn ang="0">
                <a:pos x="connsiteX0" y="connsiteY0"/>
              </a:cxn>
              <a:cxn ang="0">
                <a:pos x="connsiteX1" y="connsiteY1"/>
              </a:cxn>
              <a:cxn ang="0">
                <a:pos x="connsiteX2" y="connsiteY2"/>
              </a:cxn>
            </a:cxnLst>
            <a:rect l="l" t="t" r="r" b="b"/>
            <a:pathLst>
              <a:path w="4076700" h="1587500">
                <a:moveTo>
                  <a:pt x="0" y="381000"/>
                </a:moveTo>
                <a:cubicBezTo>
                  <a:pt x="225425" y="984250"/>
                  <a:pt x="450850" y="1587500"/>
                  <a:pt x="1130300" y="1524000"/>
                </a:cubicBezTo>
                <a:cubicBezTo>
                  <a:pt x="1809750" y="1460500"/>
                  <a:pt x="2943225" y="730250"/>
                  <a:pt x="4076700" y="0"/>
                </a:cubicBezTo>
              </a:path>
            </a:pathLst>
          </a:cu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pic>
        <p:nvPicPr>
          <p:cNvPr id="134146" name="Picture 2" descr="http://t3.gstatic.com/images?q=tbn:ANd9GcRRZO-_dRhKa38qM2XNFp-tarCGBfMWaXy-6U_IniCMFKu79jKm"/>
          <p:cNvPicPr>
            <a:picLocks noChangeAspect="1" noChangeArrowheads="1"/>
          </p:cNvPicPr>
          <p:nvPr/>
        </p:nvPicPr>
        <p:blipFill>
          <a:blip r:embed="rId2" cstate="print"/>
          <a:srcRect/>
          <a:stretch>
            <a:fillRect/>
          </a:stretch>
        </p:blipFill>
        <p:spPr bwMode="auto">
          <a:xfrm>
            <a:off x="7696200" y="838200"/>
            <a:ext cx="960170" cy="1752600"/>
          </a:xfrm>
          <a:prstGeom prst="rect">
            <a:avLst/>
          </a:prstGeom>
          <a:ln>
            <a:noFill/>
          </a:ln>
          <a:effectLst>
            <a:softEdge rad="112500"/>
          </a:effectLst>
        </p:spPr>
      </p:pic>
      <p:sp>
        <p:nvSpPr>
          <p:cNvPr id="61" name="Freeform 60"/>
          <p:cNvSpPr/>
          <p:nvPr/>
        </p:nvSpPr>
        <p:spPr>
          <a:xfrm>
            <a:off x="6223000" y="2222500"/>
            <a:ext cx="1701800" cy="1117600"/>
          </a:xfrm>
          <a:custGeom>
            <a:avLst/>
            <a:gdLst>
              <a:gd name="connsiteX0" fmla="*/ 1701800 w 1701800"/>
              <a:gd name="connsiteY0" fmla="*/ 0 h 1117600"/>
              <a:gd name="connsiteX1" fmla="*/ 774700 w 1701800"/>
              <a:gd name="connsiteY1" fmla="*/ 355600 h 1117600"/>
              <a:gd name="connsiteX2" fmla="*/ 0 w 1701800"/>
              <a:gd name="connsiteY2" fmla="*/ 1117600 h 1117600"/>
            </a:gdLst>
            <a:ahLst/>
            <a:cxnLst>
              <a:cxn ang="0">
                <a:pos x="connsiteX0" y="connsiteY0"/>
              </a:cxn>
              <a:cxn ang="0">
                <a:pos x="connsiteX1" y="connsiteY1"/>
              </a:cxn>
              <a:cxn ang="0">
                <a:pos x="connsiteX2" y="connsiteY2"/>
              </a:cxn>
            </a:cxnLst>
            <a:rect l="l" t="t" r="r" b="b"/>
            <a:pathLst>
              <a:path w="1701800" h="1117600">
                <a:moveTo>
                  <a:pt x="1701800" y="0"/>
                </a:moveTo>
                <a:cubicBezTo>
                  <a:pt x="1380066" y="84666"/>
                  <a:pt x="1058333" y="169333"/>
                  <a:pt x="774700" y="355600"/>
                </a:cubicBezTo>
                <a:cubicBezTo>
                  <a:pt x="491067" y="541867"/>
                  <a:pt x="245533" y="829733"/>
                  <a:pt x="0" y="1117600"/>
                </a:cubicBezTo>
              </a:path>
            </a:pathLst>
          </a:cu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2" name="Freeform 61"/>
          <p:cNvSpPr/>
          <p:nvPr/>
        </p:nvSpPr>
        <p:spPr>
          <a:xfrm flipV="1">
            <a:off x="6375400" y="1828800"/>
            <a:ext cx="1549400" cy="317500"/>
          </a:xfrm>
          <a:custGeom>
            <a:avLst/>
            <a:gdLst>
              <a:gd name="connsiteX0" fmla="*/ 1701800 w 1701800"/>
              <a:gd name="connsiteY0" fmla="*/ 0 h 1117600"/>
              <a:gd name="connsiteX1" fmla="*/ 774700 w 1701800"/>
              <a:gd name="connsiteY1" fmla="*/ 355600 h 1117600"/>
              <a:gd name="connsiteX2" fmla="*/ 0 w 1701800"/>
              <a:gd name="connsiteY2" fmla="*/ 1117600 h 1117600"/>
            </a:gdLst>
            <a:ahLst/>
            <a:cxnLst>
              <a:cxn ang="0">
                <a:pos x="connsiteX0" y="connsiteY0"/>
              </a:cxn>
              <a:cxn ang="0">
                <a:pos x="connsiteX1" y="connsiteY1"/>
              </a:cxn>
              <a:cxn ang="0">
                <a:pos x="connsiteX2" y="connsiteY2"/>
              </a:cxn>
            </a:cxnLst>
            <a:rect l="l" t="t" r="r" b="b"/>
            <a:pathLst>
              <a:path w="1701800" h="1117600">
                <a:moveTo>
                  <a:pt x="1701800" y="0"/>
                </a:moveTo>
                <a:cubicBezTo>
                  <a:pt x="1380066" y="84666"/>
                  <a:pt x="1058333" y="169333"/>
                  <a:pt x="774700" y="355600"/>
                </a:cubicBezTo>
                <a:cubicBezTo>
                  <a:pt x="491067" y="541867"/>
                  <a:pt x="245533" y="829733"/>
                  <a:pt x="0" y="1117600"/>
                </a:cubicBezTo>
              </a:path>
            </a:pathLst>
          </a:cu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3" name="Freeform 62"/>
          <p:cNvSpPr/>
          <p:nvPr/>
        </p:nvSpPr>
        <p:spPr>
          <a:xfrm flipV="1">
            <a:off x="5410200" y="1981200"/>
            <a:ext cx="2667000" cy="317500"/>
          </a:xfrm>
          <a:custGeom>
            <a:avLst/>
            <a:gdLst>
              <a:gd name="connsiteX0" fmla="*/ 1701800 w 1701800"/>
              <a:gd name="connsiteY0" fmla="*/ 0 h 1117600"/>
              <a:gd name="connsiteX1" fmla="*/ 774700 w 1701800"/>
              <a:gd name="connsiteY1" fmla="*/ 355600 h 1117600"/>
              <a:gd name="connsiteX2" fmla="*/ 0 w 1701800"/>
              <a:gd name="connsiteY2" fmla="*/ 1117600 h 1117600"/>
            </a:gdLst>
            <a:ahLst/>
            <a:cxnLst>
              <a:cxn ang="0">
                <a:pos x="connsiteX0" y="connsiteY0"/>
              </a:cxn>
              <a:cxn ang="0">
                <a:pos x="connsiteX1" y="connsiteY1"/>
              </a:cxn>
              <a:cxn ang="0">
                <a:pos x="connsiteX2" y="connsiteY2"/>
              </a:cxn>
            </a:cxnLst>
            <a:rect l="l" t="t" r="r" b="b"/>
            <a:pathLst>
              <a:path w="1701800" h="1117600">
                <a:moveTo>
                  <a:pt x="1701800" y="0"/>
                </a:moveTo>
                <a:cubicBezTo>
                  <a:pt x="1380066" y="84666"/>
                  <a:pt x="1058333" y="169333"/>
                  <a:pt x="774700" y="355600"/>
                </a:cubicBezTo>
                <a:cubicBezTo>
                  <a:pt x="491067" y="541867"/>
                  <a:pt x="245533" y="829733"/>
                  <a:pt x="0" y="1117600"/>
                </a:cubicBezTo>
              </a:path>
            </a:pathLst>
          </a:cu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4" name="TextBox 63"/>
          <p:cNvSpPr txBox="1"/>
          <p:nvPr/>
        </p:nvSpPr>
        <p:spPr>
          <a:xfrm>
            <a:off x="6019800" y="5334000"/>
            <a:ext cx="3124200" cy="1200329"/>
          </a:xfrm>
          <a:prstGeom prst="rect">
            <a:avLst/>
          </a:prstGeom>
          <a:noFill/>
        </p:spPr>
        <p:txBody>
          <a:bodyPr wrap="square" rtlCol="0">
            <a:spAutoFit/>
          </a:bodyPr>
          <a:lstStyle/>
          <a:p>
            <a:r>
              <a:rPr lang="en-US" dirty="0" smtClean="0">
                <a:solidFill>
                  <a:prstClr val="white"/>
                </a:solidFill>
              </a:rPr>
              <a:t>    L4:  TCP </a:t>
            </a:r>
            <a:r>
              <a:rPr lang="en-US" dirty="0" err="1" smtClean="0">
                <a:solidFill>
                  <a:prstClr val="white"/>
                </a:solidFill>
              </a:rPr>
              <a:t>dst</a:t>
            </a:r>
            <a:r>
              <a:rPr lang="en-US" dirty="0" smtClean="0">
                <a:solidFill>
                  <a:prstClr val="white"/>
                </a:solidFill>
              </a:rPr>
              <a:t> port 80</a:t>
            </a:r>
          </a:p>
          <a:p>
            <a:r>
              <a:rPr lang="en-US" dirty="0" smtClean="0">
                <a:solidFill>
                  <a:prstClr val="white"/>
                </a:solidFill>
              </a:rPr>
              <a:t>    L3:  IP  proto</a:t>
            </a:r>
          </a:p>
          <a:p>
            <a:r>
              <a:rPr lang="en-US" dirty="0" smtClean="0">
                <a:solidFill>
                  <a:prstClr val="white"/>
                </a:solidFill>
              </a:rPr>
              <a:t>L2.5:</a:t>
            </a:r>
          </a:p>
          <a:p>
            <a:r>
              <a:rPr lang="en-US" dirty="0" smtClean="0">
                <a:solidFill>
                  <a:prstClr val="white"/>
                </a:solidFill>
              </a:rPr>
              <a:t>   L2:  MAC </a:t>
            </a:r>
            <a:r>
              <a:rPr lang="en-US" dirty="0" err="1" smtClean="0">
                <a:solidFill>
                  <a:prstClr val="white"/>
                </a:solidFill>
              </a:rPr>
              <a:t>src</a:t>
            </a:r>
            <a:endParaRPr lang="en-US" dirty="0" smtClean="0">
              <a:solidFill>
                <a:prstClr val="white"/>
              </a:solidFill>
            </a:endParaRPr>
          </a:p>
        </p:txBody>
      </p:sp>
      <p:sp>
        <p:nvSpPr>
          <p:cNvPr id="65" name="TextBox 64"/>
          <p:cNvSpPr txBox="1"/>
          <p:nvPr/>
        </p:nvSpPr>
        <p:spPr>
          <a:xfrm>
            <a:off x="2362200" y="1981200"/>
            <a:ext cx="3657600" cy="461665"/>
          </a:xfrm>
          <a:prstGeom prst="rect">
            <a:avLst/>
          </a:prstGeom>
          <a:noFill/>
        </p:spPr>
        <p:txBody>
          <a:bodyPr wrap="square" rtlCol="0">
            <a:spAutoFit/>
          </a:bodyPr>
          <a:lstStyle/>
          <a:p>
            <a:r>
              <a:rPr lang="en-US" sz="2400" dirty="0" smtClean="0">
                <a:solidFill>
                  <a:prstClr val="black"/>
                </a:solidFill>
              </a:rPr>
              <a:t>Web traffic from a Handset</a:t>
            </a:r>
            <a:endParaRPr lang="en-US" sz="2400" dirty="0">
              <a:solidFill>
                <a:prstClr val="black"/>
              </a:solidFill>
            </a:endParaRPr>
          </a:p>
        </p:txBody>
      </p:sp>
      <p:grpSp>
        <p:nvGrpSpPr>
          <p:cNvPr id="8" name="Group 13"/>
          <p:cNvGrpSpPr/>
          <p:nvPr/>
        </p:nvGrpSpPr>
        <p:grpSpPr>
          <a:xfrm>
            <a:off x="3733800" y="4572000"/>
            <a:ext cx="762000" cy="609602"/>
            <a:chOff x="7162800" y="228598"/>
            <a:chExt cx="914400" cy="762002"/>
          </a:xfrm>
          <a:solidFill>
            <a:schemeClr val="accent5"/>
          </a:solidFill>
        </p:grpSpPr>
        <p:sp>
          <p:nvSpPr>
            <p:cNvPr id="79" name="Can 78"/>
            <p:cNvSpPr/>
            <p:nvPr/>
          </p:nvSpPr>
          <p:spPr>
            <a:xfrm>
              <a:off x="7162800" y="228600"/>
              <a:ext cx="914400" cy="762000"/>
            </a:xfrm>
            <a:prstGeom prst="can">
              <a:avLst>
                <a:gd name="adj" fmla="val 50000"/>
              </a:avLst>
            </a:prstGeom>
            <a:grp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80" name="Down Arrow 79"/>
            <p:cNvSpPr/>
            <p:nvPr/>
          </p:nvSpPr>
          <p:spPr>
            <a:xfrm rot="3594206">
              <a:off x="7374449" y="400693"/>
              <a:ext cx="186303" cy="244316"/>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Down Arrow 80"/>
            <p:cNvSpPr/>
            <p:nvPr/>
          </p:nvSpPr>
          <p:spPr>
            <a:xfrm rot="14184123">
              <a:off x="7619914" y="186212"/>
              <a:ext cx="211272" cy="29604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ight Arrow 81"/>
            <p:cNvSpPr/>
            <p:nvPr/>
          </p:nvSpPr>
          <p:spPr>
            <a:xfrm rot="10800000">
              <a:off x="7315199" y="228598"/>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ight Arrow 82"/>
            <p:cNvSpPr/>
            <p:nvPr/>
          </p:nvSpPr>
          <p:spPr>
            <a:xfrm rot="276230">
              <a:off x="7628747" y="391284"/>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9" name="Group 13"/>
          <p:cNvGrpSpPr/>
          <p:nvPr/>
        </p:nvGrpSpPr>
        <p:grpSpPr>
          <a:xfrm>
            <a:off x="5334000" y="2743200"/>
            <a:ext cx="762000" cy="609602"/>
            <a:chOff x="7162800" y="228598"/>
            <a:chExt cx="914400" cy="762002"/>
          </a:xfrm>
          <a:solidFill>
            <a:schemeClr val="accent5"/>
          </a:solidFill>
        </p:grpSpPr>
        <p:sp>
          <p:nvSpPr>
            <p:cNvPr id="91" name="Can 90"/>
            <p:cNvSpPr/>
            <p:nvPr/>
          </p:nvSpPr>
          <p:spPr>
            <a:xfrm>
              <a:off x="7162800" y="228600"/>
              <a:ext cx="914400" cy="762000"/>
            </a:xfrm>
            <a:prstGeom prst="can">
              <a:avLst>
                <a:gd name="adj" fmla="val 50000"/>
              </a:avLst>
            </a:prstGeom>
            <a:grp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92" name="Down Arrow 91"/>
            <p:cNvSpPr/>
            <p:nvPr/>
          </p:nvSpPr>
          <p:spPr>
            <a:xfrm rot="3594206">
              <a:off x="7374449" y="400693"/>
              <a:ext cx="186303" cy="244316"/>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3" name="Down Arrow 92"/>
            <p:cNvSpPr/>
            <p:nvPr/>
          </p:nvSpPr>
          <p:spPr>
            <a:xfrm rot="14184123">
              <a:off x="7619914" y="186212"/>
              <a:ext cx="211272" cy="29604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4" name="Right Arrow 93"/>
            <p:cNvSpPr/>
            <p:nvPr/>
          </p:nvSpPr>
          <p:spPr>
            <a:xfrm rot="10800000">
              <a:off x="7315199" y="228598"/>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Right Arrow 94"/>
            <p:cNvSpPr/>
            <p:nvPr/>
          </p:nvSpPr>
          <p:spPr>
            <a:xfrm rot="276230">
              <a:off x="7628747" y="391284"/>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6" name="Freeform 95"/>
          <p:cNvSpPr/>
          <p:nvPr/>
        </p:nvSpPr>
        <p:spPr>
          <a:xfrm>
            <a:off x="4102100" y="3202517"/>
            <a:ext cx="1155700" cy="1445683"/>
          </a:xfrm>
          <a:custGeom>
            <a:avLst/>
            <a:gdLst>
              <a:gd name="connsiteX0" fmla="*/ 0 w 1403350"/>
              <a:gd name="connsiteY0" fmla="*/ 1572683 h 1572683"/>
              <a:gd name="connsiteX1" fmla="*/ 304800 w 1403350"/>
              <a:gd name="connsiteY1" fmla="*/ 810683 h 1572683"/>
              <a:gd name="connsiteX2" fmla="*/ 1231900 w 1403350"/>
              <a:gd name="connsiteY2" fmla="*/ 124883 h 1572683"/>
              <a:gd name="connsiteX3" fmla="*/ 1333500 w 1403350"/>
              <a:gd name="connsiteY3" fmla="*/ 61383 h 1572683"/>
            </a:gdLst>
            <a:ahLst/>
            <a:cxnLst>
              <a:cxn ang="0">
                <a:pos x="connsiteX0" y="connsiteY0"/>
              </a:cxn>
              <a:cxn ang="0">
                <a:pos x="connsiteX1" y="connsiteY1"/>
              </a:cxn>
              <a:cxn ang="0">
                <a:pos x="connsiteX2" y="connsiteY2"/>
              </a:cxn>
              <a:cxn ang="0">
                <a:pos x="connsiteX3" y="connsiteY3"/>
              </a:cxn>
            </a:cxnLst>
            <a:rect l="l" t="t" r="r" b="b"/>
            <a:pathLst>
              <a:path w="1403350" h="1572683">
                <a:moveTo>
                  <a:pt x="0" y="1572683"/>
                </a:moveTo>
                <a:cubicBezTo>
                  <a:pt x="49741" y="1312333"/>
                  <a:pt x="99483" y="1051983"/>
                  <a:pt x="304800" y="810683"/>
                </a:cubicBezTo>
                <a:cubicBezTo>
                  <a:pt x="510117" y="569383"/>
                  <a:pt x="1060450" y="249766"/>
                  <a:pt x="1231900" y="124883"/>
                </a:cubicBezTo>
                <a:cubicBezTo>
                  <a:pt x="1403350" y="0"/>
                  <a:pt x="1368425" y="30691"/>
                  <a:pt x="1333500" y="61383"/>
                </a:cubicBezTo>
              </a:path>
            </a:pathLst>
          </a:custGeom>
          <a:ln w="76200">
            <a:solidFill>
              <a:schemeClr val="accent4">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97" name="Freeform 96"/>
          <p:cNvSpPr/>
          <p:nvPr/>
        </p:nvSpPr>
        <p:spPr>
          <a:xfrm>
            <a:off x="4254500" y="3278717"/>
            <a:ext cx="1155700" cy="1445683"/>
          </a:xfrm>
          <a:custGeom>
            <a:avLst/>
            <a:gdLst>
              <a:gd name="connsiteX0" fmla="*/ 0 w 1403350"/>
              <a:gd name="connsiteY0" fmla="*/ 1572683 h 1572683"/>
              <a:gd name="connsiteX1" fmla="*/ 304800 w 1403350"/>
              <a:gd name="connsiteY1" fmla="*/ 810683 h 1572683"/>
              <a:gd name="connsiteX2" fmla="*/ 1231900 w 1403350"/>
              <a:gd name="connsiteY2" fmla="*/ 124883 h 1572683"/>
              <a:gd name="connsiteX3" fmla="*/ 1333500 w 1403350"/>
              <a:gd name="connsiteY3" fmla="*/ 61383 h 1572683"/>
            </a:gdLst>
            <a:ahLst/>
            <a:cxnLst>
              <a:cxn ang="0">
                <a:pos x="connsiteX0" y="connsiteY0"/>
              </a:cxn>
              <a:cxn ang="0">
                <a:pos x="connsiteX1" y="connsiteY1"/>
              </a:cxn>
              <a:cxn ang="0">
                <a:pos x="connsiteX2" y="connsiteY2"/>
              </a:cxn>
              <a:cxn ang="0">
                <a:pos x="connsiteX3" y="connsiteY3"/>
              </a:cxn>
            </a:cxnLst>
            <a:rect l="l" t="t" r="r" b="b"/>
            <a:pathLst>
              <a:path w="1403350" h="1572683">
                <a:moveTo>
                  <a:pt x="0" y="1572683"/>
                </a:moveTo>
                <a:cubicBezTo>
                  <a:pt x="49741" y="1312333"/>
                  <a:pt x="99483" y="1051983"/>
                  <a:pt x="304800" y="810683"/>
                </a:cubicBezTo>
                <a:cubicBezTo>
                  <a:pt x="510117" y="569383"/>
                  <a:pt x="1060450" y="249766"/>
                  <a:pt x="1231900" y="124883"/>
                </a:cubicBezTo>
                <a:cubicBezTo>
                  <a:pt x="1403350" y="0"/>
                  <a:pt x="1368425" y="30691"/>
                  <a:pt x="1333500" y="61383"/>
                </a:cubicBezTo>
              </a:path>
            </a:pathLst>
          </a:custGeom>
          <a:ln w="76200">
            <a:solidFill>
              <a:schemeClr val="accent4">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98" name="Freeform 97"/>
          <p:cNvSpPr/>
          <p:nvPr/>
        </p:nvSpPr>
        <p:spPr>
          <a:xfrm>
            <a:off x="4406900" y="3354917"/>
            <a:ext cx="1155700" cy="1445683"/>
          </a:xfrm>
          <a:custGeom>
            <a:avLst/>
            <a:gdLst>
              <a:gd name="connsiteX0" fmla="*/ 0 w 1403350"/>
              <a:gd name="connsiteY0" fmla="*/ 1572683 h 1572683"/>
              <a:gd name="connsiteX1" fmla="*/ 304800 w 1403350"/>
              <a:gd name="connsiteY1" fmla="*/ 810683 h 1572683"/>
              <a:gd name="connsiteX2" fmla="*/ 1231900 w 1403350"/>
              <a:gd name="connsiteY2" fmla="*/ 124883 h 1572683"/>
              <a:gd name="connsiteX3" fmla="*/ 1333500 w 1403350"/>
              <a:gd name="connsiteY3" fmla="*/ 61383 h 1572683"/>
            </a:gdLst>
            <a:ahLst/>
            <a:cxnLst>
              <a:cxn ang="0">
                <a:pos x="connsiteX0" y="connsiteY0"/>
              </a:cxn>
              <a:cxn ang="0">
                <a:pos x="connsiteX1" y="connsiteY1"/>
              </a:cxn>
              <a:cxn ang="0">
                <a:pos x="connsiteX2" y="connsiteY2"/>
              </a:cxn>
              <a:cxn ang="0">
                <a:pos x="connsiteX3" y="connsiteY3"/>
              </a:cxn>
            </a:cxnLst>
            <a:rect l="l" t="t" r="r" b="b"/>
            <a:pathLst>
              <a:path w="1403350" h="1572683">
                <a:moveTo>
                  <a:pt x="0" y="1572683"/>
                </a:moveTo>
                <a:cubicBezTo>
                  <a:pt x="49741" y="1312333"/>
                  <a:pt x="99483" y="1051983"/>
                  <a:pt x="304800" y="810683"/>
                </a:cubicBezTo>
                <a:cubicBezTo>
                  <a:pt x="510117" y="569383"/>
                  <a:pt x="1060450" y="249766"/>
                  <a:pt x="1231900" y="124883"/>
                </a:cubicBezTo>
                <a:cubicBezTo>
                  <a:pt x="1403350" y="0"/>
                  <a:pt x="1368425" y="30691"/>
                  <a:pt x="1333500" y="61383"/>
                </a:cubicBezTo>
              </a:path>
            </a:pathLst>
          </a:custGeom>
          <a:ln w="76200">
            <a:solidFill>
              <a:schemeClr val="accent4">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99" name="Freeform 98"/>
          <p:cNvSpPr/>
          <p:nvPr/>
        </p:nvSpPr>
        <p:spPr>
          <a:xfrm>
            <a:off x="4483100" y="3429000"/>
            <a:ext cx="1155700" cy="1445683"/>
          </a:xfrm>
          <a:custGeom>
            <a:avLst/>
            <a:gdLst>
              <a:gd name="connsiteX0" fmla="*/ 0 w 1403350"/>
              <a:gd name="connsiteY0" fmla="*/ 1572683 h 1572683"/>
              <a:gd name="connsiteX1" fmla="*/ 304800 w 1403350"/>
              <a:gd name="connsiteY1" fmla="*/ 810683 h 1572683"/>
              <a:gd name="connsiteX2" fmla="*/ 1231900 w 1403350"/>
              <a:gd name="connsiteY2" fmla="*/ 124883 h 1572683"/>
              <a:gd name="connsiteX3" fmla="*/ 1333500 w 1403350"/>
              <a:gd name="connsiteY3" fmla="*/ 61383 h 1572683"/>
            </a:gdLst>
            <a:ahLst/>
            <a:cxnLst>
              <a:cxn ang="0">
                <a:pos x="connsiteX0" y="connsiteY0"/>
              </a:cxn>
              <a:cxn ang="0">
                <a:pos x="connsiteX1" y="connsiteY1"/>
              </a:cxn>
              <a:cxn ang="0">
                <a:pos x="connsiteX2" y="connsiteY2"/>
              </a:cxn>
              <a:cxn ang="0">
                <a:pos x="connsiteX3" y="connsiteY3"/>
              </a:cxn>
            </a:cxnLst>
            <a:rect l="l" t="t" r="r" b="b"/>
            <a:pathLst>
              <a:path w="1403350" h="1572683">
                <a:moveTo>
                  <a:pt x="0" y="1572683"/>
                </a:moveTo>
                <a:cubicBezTo>
                  <a:pt x="49741" y="1312333"/>
                  <a:pt x="99483" y="1051983"/>
                  <a:pt x="304800" y="810683"/>
                </a:cubicBezTo>
                <a:cubicBezTo>
                  <a:pt x="510117" y="569383"/>
                  <a:pt x="1060450" y="249766"/>
                  <a:pt x="1231900" y="124883"/>
                </a:cubicBezTo>
                <a:cubicBezTo>
                  <a:pt x="1403350" y="0"/>
                  <a:pt x="1368425" y="30691"/>
                  <a:pt x="1333500" y="61383"/>
                </a:cubicBezTo>
              </a:path>
            </a:pathLst>
          </a:custGeom>
          <a:ln w="76200">
            <a:solidFill>
              <a:schemeClr val="accent4">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100" name="TextBox 99"/>
          <p:cNvSpPr txBox="1"/>
          <p:nvPr/>
        </p:nvSpPr>
        <p:spPr>
          <a:xfrm>
            <a:off x="6019800" y="5334000"/>
            <a:ext cx="3124200" cy="1200329"/>
          </a:xfrm>
          <a:prstGeom prst="rect">
            <a:avLst/>
          </a:prstGeom>
          <a:noFill/>
        </p:spPr>
        <p:txBody>
          <a:bodyPr wrap="square" rtlCol="0">
            <a:spAutoFit/>
          </a:bodyPr>
          <a:lstStyle/>
          <a:p>
            <a:r>
              <a:rPr lang="en-US" dirty="0" smtClean="0">
                <a:solidFill>
                  <a:prstClr val="white"/>
                </a:solidFill>
              </a:rPr>
              <a:t>    L4:</a:t>
            </a:r>
          </a:p>
          <a:p>
            <a:r>
              <a:rPr lang="en-US" dirty="0" smtClean="0">
                <a:solidFill>
                  <a:prstClr val="white"/>
                </a:solidFill>
              </a:rPr>
              <a:t>    L3:</a:t>
            </a:r>
          </a:p>
          <a:p>
            <a:r>
              <a:rPr lang="en-US" dirty="0" smtClean="0">
                <a:solidFill>
                  <a:prstClr val="white"/>
                </a:solidFill>
              </a:rPr>
              <a:t>L2.5: MPLS Label ID</a:t>
            </a:r>
          </a:p>
          <a:p>
            <a:r>
              <a:rPr lang="en-US" dirty="0" smtClean="0">
                <a:solidFill>
                  <a:prstClr val="white"/>
                </a:solidFill>
              </a:rPr>
              <a:t>   L2:  </a:t>
            </a:r>
          </a:p>
        </p:txBody>
      </p:sp>
      <p:sp>
        <p:nvSpPr>
          <p:cNvPr id="101" name="TextBox 100"/>
          <p:cNvSpPr txBox="1"/>
          <p:nvPr/>
        </p:nvSpPr>
        <p:spPr>
          <a:xfrm>
            <a:off x="2514600" y="2590800"/>
            <a:ext cx="2514600" cy="830997"/>
          </a:xfrm>
          <a:prstGeom prst="rect">
            <a:avLst/>
          </a:prstGeom>
          <a:noFill/>
        </p:spPr>
        <p:txBody>
          <a:bodyPr wrap="square" rtlCol="0">
            <a:spAutoFit/>
          </a:bodyPr>
          <a:lstStyle/>
          <a:p>
            <a:r>
              <a:rPr lang="en-US" sz="2400" dirty="0" smtClean="0">
                <a:solidFill>
                  <a:prstClr val="black"/>
                </a:solidFill>
              </a:rPr>
              <a:t>All packets between 2 routers</a:t>
            </a:r>
            <a:endParaRPr lang="en-US" sz="2400" dirty="0">
              <a:solidFill>
                <a:prstClr val="black"/>
              </a:solidFill>
            </a:endParaRPr>
          </a:p>
        </p:txBody>
      </p:sp>
      <p:sp>
        <p:nvSpPr>
          <p:cNvPr id="53" name="Slide Number Placeholder 52"/>
          <p:cNvSpPr>
            <a:spLocks noGrp="1"/>
          </p:cNvSpPr>
          <p:nvPr>
            <p:ph type="sldNum" sz="quarter" idx="12"/>
          </p:nvPr>
        </p:nvSpPr>
        <p:spPr/>
        <p:txBody>
          <a:bodyPr/>
          <a:lstStyle/>
          <a:p>
            <a:fld id="{81C256F2-8016-4B24-AF78-7FA03D20BBBE}" type="slidenum">
              <a:rPr lang="en-US" smtClean="0">
                <a:solidFill>
                  <a:prstClr val="white">
                    <a:tint val="75000"/>
                  </a:prstClr>
                </a:solidFill>
              </a:rPr>
              <a:pPr/>
              <a:t>9</a:t>
            </a:fld>
            <a:endParaRPr lang="en-US">
              <a:solidFill>
                <a:prstClr val="white">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41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65"/>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61"/>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63"/>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6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3414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6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2000"/>
                                        <p:tgtEl>
                                          <p:spTgt spid="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 grpId="0"/>
      <p:bldP spid="6" grpId="0"/>
      <p:bldP spid="28" grpId="0"/>
      <p:bldP spid="58" grpId="0"/>
      <p:bldP spid="40" grpId="0" animBg="1"/>
      <p:bldP spid="41" grpId="0" animBg="1"/>
      <p:bldP spid="42" grpId="0" animBg="1"/>
      <p:bldP spid="57" grpId="0" animBg="1"/>
      <p:bldP spid="59" grpId="0" animBg="1"/>
      <p:bldP spid="60" grpId="0" animBg="1"/>
      <p:bldP spid="61" grpId="0" animBg="1"/>
      <p:bldP spid="61" grpId="1" animBg="1"/>
      <p:bldP spid="62" grpId="0" animBg="1"/>
      <p:bldP spid="62" grpId="1" animBg="1"/>
      <p:bldP spid="63" grpId="0" animBg="1"/>
      <p:bldP spid="63" grpId="1" animBg="1"/>
      <p:bldP spid="64" grpId="0"/>
      <p:bldP spid="64" grpId="1"/>
      <p:bldP spid="65" grpId="0"/>
      <p:bldP spid="65" grpId="1"/>
      <p:bldP spid="96" grpId="0" animBg="1"/>
      <p:bldP spid="97" grpId="0" animBg="1"/>
      <p:bldP spid="98" grpId="0" animBg="1"/>
      <p:bldP spid="99" grpId="0" animBg="1"/>
      <p:bldP spid="100" grpId="0"/>
      <p:bldP spid="10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1973</Words>
  <Application>Microsoft Office PowerPoint</Application>
  <PresentationFormat>On-screen Show (4:3)</PresentationFormat>
  <Paragraphs>910</Paragraphs>
  <Slides>35</Slides>
  <Notes>12</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1_Office Theme</vt:lpstr>
      <vt:lpstr>2_Office Theme</vt:lpstr>
      <vt:lpstr>3_Office Theme</vt:lpstr>
      <vt:lpstr>Office Theme</vt:lpstr>
      <vt:lpstr>Virtualizing the Transport Network Why it matters &amp; how OpenFlow can help</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Software Defined Networks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pac.c A Unified Control Architecture for Packet &amp; Circuit Networks</dc:title>
  <dc:creator>Saurav Das</dc:creator>
  <cp:lastModifiedBy>Saurav Das</cp:lastModifiedBy>
  <cp:revision>22</cp:revision>
  <dcterms:created xsi:type="dcterms:W3CDTF">2011-09-14T19:22:32Z</dcterms:created>
  <dcterms:modified xsi:type="dcterms:W3CDTF">2011-09-15T18:16:45Z</dcterms:modified>
</cp:coreProperties>
</file>