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2" r:id="rId4"/>
    <p:sldMasterId id="2147483675" r:id="rId5"/>
    <p:sldMasterId id="2147483681" r:id="rId6"/>
    <p:sldMasterId id="2147483693" r:id="rId7"/>
    <p:sldMasterId id="2147483695" r:id="rId8"/>
    <p:sldMasterId id="2147483697" r:id="rId9"/>
    <p:sldMasterId id="2147483699" r:id="rId10"/>
    <p:sldMasterId id="2147483701" r:id="rId11"/>
    <p:sldMasterId id="2147483703" r:id="rId12"/>
    <p:sldMasterId id="2147483705" r:id="rId13"/>
    <p:sldMasterId id="2147483707" r:id="rId14"/>
    <p:sldMasterId id="2147483709" r:id="rId15"/>
    <p:sldMasterId id="2147483711" r:id="rId16"/>
    <p:sldMasterId id="2147483713" r:id="rId17"/>
  </p:sldMasterIdLst>
  <p:notesMasterIdLst>
    <p:notesMasterId r:id="rId56"/>
  </p:notesMasterIdLst>
  <p:sldIdLst>
    <p:sldId id="334" r:id="rId18"/>
    <p:sldId id="345" r:id="rId19"/>
    <p:sldId id="337" r:id="rId20"/>
    <p:sldId id="347" r:id="rId21"/>
    <p:sldId id="348" r:id="rId22"/>
    <p:sldId id="346" r:id="rId23"/>
    <p:sldId id="343" r:id="rId24"/>
    <p:sldId id="349" r:id="rId25"/>
    <p:sldId id="351" r:id="rId26"/>
    <p:sldId id="296" r:id="rId27"/>
    <p:sldId id="358" r:id="rId28"/>
    <p:sldId id="359" r:id="rId29"/>
    <p:sldId id="361" r:id="rId30"/>
    <p:sldId id="323" r:id="rId31"/>
    <p:sldId id="362" r:id="rId32"/>
    <p:sldId id="363" r:id="rId33"/>
    <p:sldId id="364" r:id="rId34"/>
    <p:sldId id="319" r:id="rId35"/>
    <p:sldId id="365" r:id="rId36"/>
    <p:sldId id="350" r:id="rId37"/>
    <p:sldId id="353" r:id="rId38"/>
    <p:sldId id="354" r:id="rId39"/>
    <p:sldId id="355" r:id="rId40"/>
    <p:sldId id="356" r:id="rId41"/>
    <p:sldId id="357" r:id="rId42"/>
    <p:sldId id="294" r:id="rId43"/>
    <p:sldId id="295" r:id="rId44"/>
    <p:sldId id="297" r:id="rId45"/>
    <p:sldId id="298" r:id="rId46"/>
    <p:sldId id="299" r:id="rId47"/>
    <p:sldId id="321" r:id="rId48"/>
    <p:sldId id="318" r:id="rId49"/>
    <p:sldId id="322" r:id="rId50"/>
    <p:sldId id="324" r:id="rId51"/>
    <p:sldId id="325" r:id="rId52"/>
    <p:sldId id="326" r:id="rId53"/>
    <p:sldId id="327" r:id="rId54"/>
    <p:sldId id="36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4F81BD"/>
    <a:srgbClr val="5AC04C"/>
    <a:srgbClr val="67A59B"/>
    <a:srgbClr val="52BA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E559C-042C-4544-8D0C-9115B2392231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EFECB-619E-4E84-A8B9-D9B74A782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30018-ADD8-4842-A556-0FFD2719CC1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3F163-3907-499C-9364-24B5FB86450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3F163-3907-499C-9364-24B5FB86450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2ED38-06B2-9349-9EB8-7F2768F2573B}" type="slidenum">
              <a:rPr lang="en-US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98A69-00D7-404F-9053-9E0164F28459}" type="slidenum">
              <a:rPr lang="en-US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18063-598C-4729-AEA2-62EE36221EF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13D1-6462-46CA-9744-B5143ED6D38E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8F04-B016-450B-BC49-1B807C06A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EDE-ED4D-4F4E-82B2-68437D6DBC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1064-830B-4C43-A16D-1C1A699B90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E598-A242-41B2-9BCA-E1F4DEEE7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C5B5-E65C-43D5-A59D-59D2780CEA2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C5B5-E65C-43D5-A59D-59D2780CEA2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EDE-ED4D-4F4E-82B2-68437D6DBC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DA-A1C8-4A05-BE7B-78195AFF6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0EDE-ED4D-4F4E-82B2-68437D6DBC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EFDA-A1C8-4A05-BE7B-78195AFF6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13D1-6462-46CA-9744-B5143ED6D38E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8F04-B016-450B-BC49-1B807C06A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2079-ADDC-4667-B924-7E3707C3E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841E-D6EF-4244-A24F-A4543DAFA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788633-0F2F-41DD-9973-9DD9A67472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51A72-3672-4A83-BC3F-D5586362C8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2079-ADDC-4667-B924-7E3707C3E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841E-D6EF-4244-A24F-A4543DAFA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2079-ADDC-4667-B924-7E3707C3E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841E-D6EF-4244-A24F-A4543DAFAF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1CA7-C961-4407-8A43-6513F53DEB7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0EDE-ED4D-4F4E-82B2-68437D6DBCF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3/14/2011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EFDA-A1C8-4A05-BE7B-78195AFF6B9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file:///\\.host\Shared%20Folders\Saurav%20On%20My%20Mac\Desktop\Saurav's%20Demo%20short%20version.mp4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00150"/>
            <a:ext cx="8153400" cy="299085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cs typeface="맑은 고딕"/>
              </a:rPr>
              <a:t>Application-Aware Aggregation &amp; Traffic Engineering in a </a:t>
            </a:r>
            <a:br>
              <a:rPr lang="en-US" altLang="ko-KR" dirty="0" smtClean="0">
                <a:solidFill>
                  <a:srgbClr val="FFFF00"/>
                </a:solidFill>
                <a:cs typeface="맑은 고딕"/>
              </a:rPr>
            </a:br>
            <a:r>
              <a:rPr lang="en-US" altLang="ko-KR" dirty="0" smtClean="0">
                <a:solidFill>
                  <a:srgbClr val="FFFF00"/>
                </a:solidFill>
                <a:cs typeface="맑은 고딕"/>
              </a:rPr>
              <a:t>Converged Packet-Circuit Network</a:t>
            </a:r>
            <a:r>
              <a:rPr lang="en-US" altLang="ko-KR" sz="3600" dirty="0" smtClean="0">
                <a:solidFill>
                  <a:srgbClr val="FFFF00"/>
                </a:solidFill>
                <a:latin typeface="Berlin Sans FB" pitchFamily="34" charset="0"/>
                <a:cs typeface="맑은 고딕"/>
              </a:rPr>
              <a:t/>
            </a:r>
            <a:br>
              <a:rPr lang="en-US" altLang="ko-KR" sz="3600" dirty="0" smtClean="0">
                <a:solidFill>
                  <a:srgbClr val="FFFF00"/>
                </a:solidFill>
                <a:latin typeface="Berlin Sans FB" pitchFamily="34" charset="0"/>
                <a:cs typeface="맑은 고딕"/>
              </a:rPr>
            </a:br>
            <a:endParaRPr lang="en-US" altLang="ko-KR" sz="3600" dirty="0" smtClean="0">
              <a:solidFill>
                <a:srgbClr val="FFFF00"/>
              </a:solidFill>
              <a:cs typeface="맑은 고딕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"/>
            <a:ext cx="225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810000"/>
            <a:ext cx="73914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Saurav Das, </a:t>
            </a:r>
            <a:r>
              <a:rPr lang="en-US" sz="2400" dirty="0" smtClean="0">
                <a:solidFill>
                  <a:schemeClr val="bg1"/>
                </a:solidFill>
              </a:rPr>
              <a:t>Yiannis Yiakoumis, Guru Parulkar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Nick </a:t>
            </a:r>
            <a:r>
              <a:rPr lang="en-US" sz="2400" dirty="0">
                <a:solidFill>
                  <a:schemeClr val="bg1"/>
                </a:solidFill>
              </a:rPr>
              <a:t>McKeown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Stanford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University</a:t>
            </a:r>
          </a:p>
          <a:p>
            <a:pPr algn="ctr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Preeti Singh, Daniel Getachew, Premal Desai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Ciena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Corp.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OFC/NFOEC, March 2011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492738" y="685800"/>
            <a:ext cx="206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i="1" dirty="0" smtClean="0">
                <a:solidFill>
                  <a:srgbClr val="92D050"/>
                </a:solidFill>
                <a:latin typeface="Arial" pitchFamily="34" charset="0"/>
                <a:cs typeface="맑은 고딕"/>
              </a:rPr>
              <a:t>http://openflow.org</a:t>
            </a:r>
          </a:p>
        </p:txBody>
      </p:sp>
      <p:pic>
        <p:nvPicPr>
          <p:cNvPr id="7" name="Picture 1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300856" cy="53340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5400" cy="10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9"/>
          <p:cNvGrpSpPr/>
          <p:nvPr/>
        </p:nvGrpSpPr>
        <p:grpSpPr>
          <a:xfrm>
            <a:off x="76200" y="-76200"/>
            <a:ext cx="9067800" cy="6876598"/>
            <a:chOff x="609600" y="9737725"/>
            <a:chExt cx="26441400" cy="24780875"/>
          </a:xfrm>
        </p:grpSpPr>
        <p:sp>
          <p:nvSpPr>
            <p:cNvPr id="231" name="Rectangle 12"/>
            <p:cNvSpPr>
              <a:spLocks/>
            </p:cNvSpPr>
            <p:nvPr/>
          </p:nvSpPr>
          <p:spPr bwMode="auto">
            <a:xfrm>
              <a:off x="2090738" y="9737725"/>
              <a:ext cx="23094950" cy="5426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86978" bIns="38100"/>
            <a:lstStyle/>
            <a:p>
              <a:pPr marL="9525" algn="ctr"/>
              <a:endParaRPr lang="en-US" sz="72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32" name="AutoShape 19"/>
            <p:cNvSpPr>
              <a:spLocks/>
            </p:cNvSpPr>
            <p:nvPr/>
          </p:nvSpPr>
          <p:spPr bwMode="auto">
            <a:xfrm>
              <a:off x="609600" y="13411200"/>
              <a:ext cx="26212800" cy="21107400"/>
            </a:xfrm>
            <a:prstGeom prst="roundRect">
              <a:avLst>
                <a:gd name="adj" fmla="val 7181"/>
              </a:avLst>
            </a:prstGeom>
            <a:solidFill>
              <a:srgbClr val="FFFFFF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3" name="Rectangle 20"/>
            <p:cNvSpPr>
              <a:spLocks/>
            </p:cNvSpPr>
            <p:nvPr/>
          </p:nvSpPr>
          <p:spPr bwMode="auto">
            <a:xfrm>
              <a:off x="2214563" y="13092113"/>
              <a:ext cx="23002875" cy="204168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86978" bIns="38100"/>
            <a:lstStyle/>
            <a:p>
              <a:pPr marL="9525" algn="ctr"/>
              <a:endParaRPr lang="en-US" sz="72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34" name="Cloud 233"/>
            <p:cNvSpPr/>
            <p:nvPr/>
          </p:nvSpPr>
          <p:spPr>
            <a:xfrm>
              <a:off x="762000" y="17678400"/>
              <a:ext cx="7696200" cy="6172200"/>
            </a:xfrm>
            <a:prstGeom prst="cloud">
              <a:avLst/>
            </a:prstGeom>
            <a:solidFill>
              <a:srgbClr val="4F81BD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Cloud 234"/>
            <p:cNvSpPr/>
            <p:nvPr/>
          </p:nvSpPr>
          <p:spPr>
            <a:xfrm>
              <a:off x="20497800" y="14782800"/>
              <a:ext cx="6172200" cy="6553200"/>
            </a:xfrm>
            <a:prstGeom prst="cloud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Cloud 235"/>
            <p:cNvSpPr/>
            <p:nvPr/>
          </p:nvSpPr>
          <p:spPr>
            <a:xfrm>
              <a:off x="13182600" y="29337000"/>
              <a:ext cx="9296400" cy="4800600"/>
            </a:xfrm>
            <a:prstGeom prst="cloud">
              <a:avLst/>
            </a:prstGeom>
            <a:solidFill>
              <a:srgbClr val="92D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7" name="Picture 1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72212" y="20193000"/>
              <a:ext cx="1652588" cy="154241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38" name="Picture 1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9000" y="18821400"/>
              <a:ext cx="1652588" cy="154241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39" name="Picture 1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6600" y="21945600"/>
              <a:ext cx="1652588" cy="154241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40" name="Picture 1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26400" y="19031585"/>
              <a:ext cx="1652588" cy="154241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41" name="Picture 1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79000" y="15849600"/>
              <a:ext cx="1652588" cy="154241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42" name="Picture 1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774400" y="18821400"/>
              <a:ext cx="1652588" cy="154241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43" name="Picture 1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400" y="29413200"/>
              <a:ext cx="1652588" cy="154241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44" name="Picture 1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97000" y="31623000"/>
              <a:ext cx="1652588" cy="154241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45" name="Picture 1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88212" y="31165800"/>
              <a:ext cx="1652588" cy="1542415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246" name="TextBox 245"/>
            <p:cNvSpPr txBox="1"/>
            <p:nvPr/>
          </p:nvSpPr>
          <p:spPr>
            <a:xfrm>
              <a:off x="1219201" y="19650075"/>
              <a:ext cx="4038600" cy="223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SAN</a:t>
              </a:r>
            </a:p>
            <a:p>
              <a:r>
                <a:rPr lang="en-US" sz="1600" b="1" dirty="0" smtClean="0"/>
                <a:t>FRANCISCO</a:t>
              </a:r>
              <a:endParaRPr lang="en-US" sz="1600" b="1" dirty="0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16459201" y="32186282"/>
              <a:ext cx="4038600" cy="129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HOUSTON</a:t>
              </a:r>
              <a:endParaRPr lang="en-US" sz="2800" b="1" dirty="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23164802" y="17317757"/>
              <a:ext cx="3886198" cy="129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NEW YORK</a:t>
              </a:r>
              <a:endParaRPr lang="en-US" sz="1600" b="1" dirty="0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096000" y="18059400"/>
              <a:ext cx="17373600" cy="12649200"/>
            </a:xfrm>
            <a:custGeom>
              <a:avLst/>
              <a:gdLst>
                <a:gd name="connsiteX0" fmla="*/ 787758 w 6731358"/>
                <a:gd name="connsiteY0" fmla="*/ 3146738 h 4179195"/>
                <a:gd name="connsiteX1" fmla="*/ 79420 w 6731358"/>
                <a:gd name="connsiteY1" fmla="*/ 2425522 h 4179195"/>
                <a:gd name="connsiteX2" fmla="*/ 311240 w 6731358"/>
                <a:gd name="connsiteY2" fmla="*/ 1549758 h 4179195"/>
                <a:gd name="connsiteX3" fmla="*/ 53662 w 6731358"/>
                <a:gd name="connsiteY3" fmla="*/ 725510 h 4179195"/>
                <a:gd name="connsiteX4" fmla="*/ 427150 w 6731358"/>
                <a:gd name="connsiteY4" fmla="*/ 107324 h 4179195"/>
                <a:gd name="connsiteX5" fmla="*/ 903668 w 6731358"/>
                <a:gd name="connsiteY5" fmla="*/ 81567 h 4179195"/>
                <a:gd name="connsiteX6" fmla="*/ 2603679 w 6731358"/>
                <a:gd name="connsiteY6" fmla="*/ 352023 h 4179195"/>
                <a:gd name="connsiteX7" fmla="*/ 4393843 w 6731358"/>
                <a:gd name="connsiteY7" fmla="*/ 133082 h 4179195"/>
                <a:gd name="connsiteX8" fmla="*/ 5578699 w 6731358"/>
                <a:gd name="connsiteY8" fmla="*/ 210355 h 4179195"/>
                <a:gd name="connsiteX9" fmla="*/ 6570372 w 6731358"/>
                <a:gd name="connsiteY9" fmla="*/ 1008845 h 4179195"/>
                <a:gd name="connsiteX10" fmla="*/ 6544614 w 6731358"/>
                <a:gd name="connsiteY10" fmla="*/ 2528553 h 4179195"/>
                <a:gd name="connsiteX11" fmla="*/ 6274158 w 6731358"/>
                <a:gd name="connsiteY11" fmla="*/ 3481589 h 4179195"/>
                <a:gd name="connsiteX12" fmla="*/ 5655972 w 6731358"/>
                <a:gd name="connsiteY12" fmla="*/ 4048260 h 4179195"/>
                <a:gd name="connsiteX13" fmla="*/ 4316569 w 6731358"/>
                <a:gd name="connsiteY13" fmla="*/ 4164169 h 4179195"/>
                <a:gd name="connsiteX14" fmla="*/ 3582474 w 6731358"/>
                <a:gd name="connsiteY14" fmla="*/ 3958107 h 4179195"/>
                <a:gd name="connsiteX15" fmla="*/ 2668074 w 6731358"/>
                <a:gd name="connsiteY15" fmla="*/ 4112654 h 4179195"/>
                <a:gd name="connsiteX16" fmla="*/ 1367307 w 6731358"/>
                <a:gd name="connsiteY16" fmla="*/ 3906592 h 4179195"/>
                <a:gd name="connsiteX17" fmla="*/ 787758 w 6731358"/>
                <a:gd name="connsiteY17" fmla="*/ 3146738 h 417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31358" h="4179195">
                  <a:moveTo>
                    <a:pt x="787758" y="3146738"/>
                  </a:moveTo>
                  <a:cubicBezTo>
                    <a:pt x="573110" y="2899893"/>
                    <a:pt x="158840" y="2691685"/>
                    <a:pt x="79420" y="2425522"/>
                  </a:cubicBezTo>
                  <a:cubicBezTo>
                    <a:pt x="0" y="2159359"/>
                    <a:pt x="315533" y="1833093"/>
                    <a:pt x="311240" y="1549758"/>
                  </a:cubicBezTo>
                  <a:cubicBezTo>
                    <a:pt x="306947" y="1266423"/>
                    <a:pt x="34344" y="965916"/>
                    <a:pt x="53662" y="725510"/>
                  </a:cubicBezTo>
                  <a:cubicBezTo>
                    <a:pt x="72980" y="485104"/>
                    <a:pt x="285482" y="214648"/>
                    <a:pt x="427150" y="107324"/>
                  </a:cubicBezTo>
                  <a:cubicBezTo>
                    <a:pt x="568818" y="0"/>
                    <a:pt x="540913" y="40784"/>
                    <a:pt x="903668" y="81567"/>
                  </a:cubicBezTo>
                  <a:cubicBezTo>
                    <a:pt x="1266423" y="122350"/>
                    <a:pt x="2021983" y="343437"/>
                    <a:pt x="2603679" y="352023"/>
                  </a:cubicBezTo>
                  <a:cubicBezTo>
                    <a:pt x="3185375" y="360609"/>
                    <a:pt x="3898006" y="156693"/>
                    <a:pt x="4393843" y="133082"/>
                  </a:cubicBezTo>
                  <a:cubicBezTo>
                    <a:pt x="4889680" y="109471"/>
                    <a:pt x="5215944" y="64395"/>
                    <a:pt x="5578699" y="210355"/>
                  </a:cubicBezTo>
                  <a:cubicBezTo>
                    <a:pt x="5941454" y="356315"/>
                    <a:pt x="6409386" y="622479"/>
                    <a:pt x="6570372" y="1008845"/>
                  </a:cubicBezTo>
                  <a:cubicBezTo>
                    <a:pt x="6731358" y="1395211"/>
                    <a:pt x="6593983" y="2116429"/>
                    <a:pt x="6544614" y="2528553"/>
                  </a:cubicBezTo>
                  <a:cubicBezTo>
                    <a:pt x="6495245" y="2940677"/>
                    <a:pt x="6422265" y="3228305"/>
                    <a:pt x="6274158" y="3481589"/>
                  </a:cubicBezTo>
                  <a:cubicBezTo>
                    <a:pt x="6126051" y="3734873"/>
                    <a:pt x="5982237" y="3934497"/>
                    <a:pt x="5655972" y="4048260"/>
                  </a:cubicBezTo>
                  <a:cubicBezTo>
                    <a:pt x="5329707" y="4162023"/>
                    <a:pt x="4662152" y="4179195"/>
                    <a:pt x="4316569" y="4164169"/>
                  </a:cubicBezTo>
                  <a:cubicBezTo>
                    <a:pt x="3970986" y="4149143"/>
                    <a:pt x="3857223" y="3966693"/>
                    <a:pt x="3582474" y="3958107"/>
                  </a:cubicBezTo>
                  <a:cubicBezTo>
                    <a:pt x="3307725" y="3949521"/>
                    <a:pt x="3037268" y="4121240"/>
                    <a:pt x="2668074" y="4112654"/>
                  </a:cubicBezTo>
                  <a:cubicBezTo>
                    <a:pt x="2298880" y="4104068"/>
                    <a:pt x="1684986" y="4069724"/>
                    <a:pt x="1367307" y="3906592"/>
                  </a:cubicBezTo>
                  <a:cubicBezTo>
                    <a:pt x="1049628" y="3743460"/>
                    <a:pt x="1002406" y="3393583"/>
                    <a:pt x="787758" y="3146738"/>
                  </a:cubicBezTo>
                  <a:close/>
                </a:path>
              </a:pathLst>
            </a:custGeom>
            <a:solidFill>
              <a:srgbClr val="E3E818">
                <a:alpha val="21176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0" name="Straight Connector 249"/>
            <p:cNvCxnSpPr>
              <a:stCxn id="244" idx="3"/>
            </p:cNvCxnSpPr>
            <p:nvPr/>
          </p:nvCxnSpPr>
          <p:spPr bwMode="auto">
            <a:xfrm flipV="1">
              <a:off x="15749588" y="30861000"/>
              <a:ext cx="1471612" cy="1533208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>
              <a:stCxn id="245" idx="1"/>
            </p:cNvCxnSpPr>
            <p:nvPr/>
          </p:nvCxnSpPr>
          <p:spPr bwMode="auto">
            <a:xfrm rot="10800000">
              <a:off x="18059402" y="30784800"/>
              <a:ext cx="1928811" cy="1152208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239" idx="3"/>
            </p:cNvCxnSpPr>
            <p:nvPr/>
          </p:nvCxnSpPr>
          <p:spPr bwMode="auto">
            <a:xfrm flipV="1">
              <a:off x="4929188" y="21488400"/>
              <a:ext cx="1547812" cy="1228408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/>
            <p:cNvCxnSpPr>
              <a:endCxn id="238" idx="3"/>
            </p:cNvCxnSpPr>
            <p:nvPr/>
          </p:nvCxnSpPr>
          <p:spPr bwMode="auto">
            <a:xfrm rot="10800000">
              <a:off x="5081588" y="19592608"/>
              <a:ext cx="1395412" cy="828992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54" name="Picture 11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78200" y="26212800"/>
              <a:ext cx="1854423" cy="2209800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cxnSp>
          <p:nvCxnSpPr>
            <p:cNvPr id="255" name="Straight Connector 254"/>
            <p:cNvCxnSpPr/>
            <p:nvPr/>
          </p:nvCxnSpPr>
          <p:spPr bwMode="auto">
            <a:xfrm rot="10800000">
              <a:off x="7848600" y="20955000"/>
              <a:ext cx="1676400" cy="10668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 bwMode="auto">
            <a:xfrm rot="10800000">
              <a:off x="7696201" y="21259800"/>
              <a:ext cx="1676400" cy="10668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/>
            <p:cNvCxnSpPr/>
            <p:nvPr/>
          </p:nvCxnSpPr>
          <p:spPr bwMode="auto">
            <a:xfrm rot="10800000">
              <a:off x="7543799" y="21564600"/>
              <a:ext cx="1676400" cy="10668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flipV="1">
              <a:off x="19278600" y="19888200"/>
              <a:ext cx="1447800" cy="9144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/>
            <p:cNvCxnSpPr/>
            <p:nvPr/>
          </p:nvCxnSpPr>
          <p:spPr bwMode="auto">
            <a:xfrm flipV="1">
              <a:off x="19659600" y="20193000"/>
              <a:ext cx="1219200" cy="7620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 bwMode="auto">
            <a:xfrm flipV="1">
              <a:off x="19659600" y="20497800"/>
              <a:ext cx="1447800" cy="9144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rot="16200000" flipH="1">
              <a:off x="17030700" y="28689300"/>
              <a:ext cx="1143000" cy="3048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 bwMode="auto">
            <a:xfrm rot="16200000" flipH="1">
              <a:off x="16725900" y="28765501"/>
              <a:ext cx="1143000" cy="3048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/>
            <p:cNvCxnSpPr>
              <a:stCxn id="327" idx="3"/>
            </p:cNvCxnSpPr>
            <p:nvPr/>
          </p:nvCxnSpPr>
          <p:spPr bwMode="auto">
            <a:xfrm flipV="1">
              <a:off x="10998423" y="21717000"/>
              <a:ext cx="7060977" cy="11811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327" idx="2"/>
              <a:endCxn id="254" idx="1"/>
            </p:cNvCxnSpPr>
            <p:nvPr/>
          </p:nvCxnSpPr>
          <p:spPr bwMode="auto">
            <a:xfrm rot="16200000" flipH="1">
              <a:off x="11417356" y="22656856"/>
              <a:ext cx="3314700" cy="6006988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endCxn id="328" idx="2"/>
            </p:cNvCxnSpPr>
            <p:nvPr/>
          </p:nvCxnSpPr>
          <p:spPr bwMode="auto">
            <a:xfrm rot="5400000" flipH="1" flipV="1">
              <a:off x="16160806" y="23767994"/>
              <a:ext cx="3581400" cy="1765412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66" name="Picture 13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63199" y="13487400"/>
              <a:ext cx="1934053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7" name="Picture 13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34600" y="14173200"/>
              <a:ext cx="1934053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8" name="Picture 13" descr="MCj043161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49000" y="13792200"/>
              <a:ext cx="1934053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9" name="Line 45"/>
            <p:cNvSpPr>
              <a:spLocks noChangeShapeType="1"/>
            </p:cNvSpPr>
            <p:nvPr/>
          </p:nvSpPr>
          <p:spPr bwMode="auto">
            <a:xfrm flipV="1">
              <a:off x="4191000" y="16459200"/>
              <a:ext cx="7467600" cy="2286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45"/>
            <p:cNvSpPr>
              <a:spLocks noChangeShapeType="1"/>
            </p:cNvSpPr>
            <p:nvPr/>
          </p:nvSpPr>
          <p:spPr bwMode="auto">
            <a:xfrm flipV="1">
              <a:off x="7315200" y="16459200"/>
              <a:ext cx="4114800" cy="3810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45"/>
            <p:cNvSpPr>
              <a:spLocks noChangeShapeType="1"/>
            </p:cNvSpPr>
            <p:nvPr/>
          </p:nvSpPr>
          <p:spPr bwMode="auto">
            <a:xfrm flipV="1">
              <a:off x="10058400" y="16611600"/>
              <a:ext cx="1371600" cy="5410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45"/>
            <p:cNvSpPr>
              <a:spLocks noChangeShapeType="1"/>
            </p:cNvSpPr>
            <p:nvPr/>
          </p:nvSpPr>
          <p:spPr bwMode="auto">
            <a:xfrm flipH="1" flipV="1">
              <a:off x="11506200" y="16383000"/>
              <a:ext cx="7239000" cy="434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45"/>
            <p:cNvSpPr>
              <a:spLocks noChangeShapeType="1"/>
            </p:cNvSpPr>
            <p:nvPr/>
          </p:nvSpPr>
          <p:spPr bwMode="auto">
            <a:xfrm flipH="1" flipV="1">
              <a:off x="11506200" y="16459200"/>
              <a:ext cx="5257800" cy="9753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45"/>
            <p:cNvSpPr>
              <a:spLocks noChangeShapeType="1"/>
            </p:cNvSpPr>
            <p:nvPr/>
          </p:nvSpPr>
          <p:spPr bwMode="auto">
            <a:xfrm flipH="1">
              <a:off x="11658600" y="16459200"/>
              <a:ext cx="10820400" cy="76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45"/>
            <p:cNvSpPr>
              <a:spLocks noChangeShapeType="1"/>
            </p:cNvSpPr>
            <p:nvPr/>
          </p:nvSpPr>
          <p:spPr bwMode="auto">
            <a:xfrm flipH="1" flipV="1">
              <a:off x="11658600" y="16611600"/>
              <a:ext cx="9067800" cy="2514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45"/>
            <p:cNvSpPr>
              <a:spLocks noChangeShapeType="1"/>
            </p:cNvSpPr>
            <p:nvPr/>
          </p:nvSpPr>
          <p:spPr bwMode="auto">
            <a:xfrm flipH="1" flipV="1">
              <a:off x="11658600" y="16611600"/>
              <a:ext cx="3124200" cy="15163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45"/>
            <p:cNvSpPr>
              <a:spLocks noChangeShapeType="1"/>
            </p:cNvSpPr>
            <p:nvPr/>
          </p:nvSpPr>
          <p:spPr bwMode="auto">
            <a:xfrm flipH="1" flipV="1">
              <a:off x="11658600" y="16611600"/>
              <a:ext cx="5334000" cy="12801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6629402" y="13411202"/>
              <a:ext cx="4495801" cy="1530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Controller</a:t>
              </a:r>
              <a:endParaRPr lang="en-US" sz="2000" b="1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9144001" y="16992603"/>
              <a:ext cx="8077200" cy="1530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OpenFlow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Protocol</a:t>
              </a:r>
            </a:p>
          </p:txBody>
        </p:sp>
        <p:cxnSp>
          <p:nvCxnSpPr>
            <p:cNvPr id="280" name="Straight Connector 279"/>
            <p:cNvCxnSpPr/>
            <p:nvPr/>
          </p:nvCxnSpPr>
          <p:spPr bwMode="auto">
            <a:xfrm rot="5400000" flipH="1" flipV="1">
              <a:off x="21145500" y="17640300"/>
              <a:ext cx="1981200" cy="990600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endCxn id="242" idx="1"/>
            </p:cNvCxnSpPr>
            <p:nvPr/>
          </p:nvCxnSpPr>
          <p:spPr bwMode="auto">
            <a:xfrm flipV="1">
              <a:off x="22174200" y="19592608"/>
              <a:ext cx="1600200" cy="295592"/>
            </a:xfrm>
            <a:prstGeom prst="line">
              <a:avLst/>
            </a:prstGeom>
            <a:solidFill>
              <a:srgbClr val="BBE0E3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2" name="Freeform 281"/>
            <p:cNvSpPr/>
            <p:nvPr/>
          </p:nvSpPr>
          <p:spPr>
            <a:xfrm>
              <a:off x="4572000" y="19812000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4724400" y="19735800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4724400" y="19583400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08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4724400" y="19354800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4724400" y="19126200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4724400" y="18973800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08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4724400" y="20193000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4724400" y="20040600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Freeform 289"/>
            <p:cNvSpPr/>
            <p:nvPr/>
          </p:nvSpPr>
          <p:spPr>
            <a:xfrm rot="17135944">
              <a:off x="4594688" y="21124748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Freeform 290"/>
            <p:cNvSpPr/>
            <p:nvPr/>
          </p:nvSpPr>
          <p:spPr>
            <a:xfrm rot="17135944">
              <a:off x="4670888" y="21242452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08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Freeform 291"/>
            <p:cNvSpPr/>
            <p:nvPr/>
          </p:nvSpPr>
          <p:spPr>
            <a:xfrm rot="17135944">
              <a:off x="4747088" y="21353348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762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Freeform 292"/>
            <p:cNvSpPr/>
            <p:nvPr/>
          </p:nvSpPr>
          <p:spPr>
            <a:xfrm rot="17135944">
              <a:off x="4747088" y="21623452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08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Freeform 293"/>
            <p:cNvSpPr/>
            <p:nvPr/>
          </p:nvSpPr>
          <p:spPr>
            <a:xfrm rot="17135944">
              <a:off x="4930312" y="21658148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08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Freeform 294"/>
            <p:cNvSpPr/>
            <p:nvPr/>
          </p:nvSpPr>
          <p:spPr>
            <a:xfrm rot="17135944">
              <a:off x="5006512" y="21810548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Freeform 295"/>
            <p:cNvSpPr/>
            <p:nvPr/>
          </p:nvSpPr>
          <p:spPr>
            <a:xfrm rot="17135944">
              <a:off x="4747088" y="21353348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Freeform 296"/>
            <p:cNvSpPr/>
            <p:nvPr/>
          </p:nvSpPr>
          <p:spPr bwMode="auto">
            <a:xfrm>
              <a:off x="9791700" y="23456900"/>
              <a:ext cx="7486650" cy="4965700"/>
            </a:xfrm>
            <a:custGeom>
              <a:avLst/>
              <a:gdLst>
                <a:gd name="connsiteX0" fmla="*/ 0 w 7486650"/>
                <a:gd name="connsiteY0" fmla="*/ 0 h 4965700"/>
                <a:gd name="connsiteX1" fmla="*/ 1447800 w 7486650"/>
                <a:gd name="connsiteY1" fmla="*/ 1524000 h 4965700"/>
                <a:gd name="connsiteX2" fmla="*/ 6591300 w 7486650"/>
                <a:gd name="connsiteY2" fmla="*/ 4457700 h 4965700"/>
                <a:gd name="connsiteX3" fmla="*/ 6819900 w 7486650"/>
                <a:gd name="connsiteY3" fmla="*/ 4572000 h 496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6650" h="4965700">
                  <a:moveTo>
                    <a:pt x="0" y="0"/>
                  </a:moveTo>
                  <a:cubicBezTo>
                    <a:pt x="174625" y="390525"/>
                    <a:pt x="349250" y="781050"/>
                    <a:pt x="1447800" y="1524000"/>
                  </a:cubicBezTo>
                  <a:cubicBezTo>
                    <a:pt x="2546350" y="2266950"/>
                    <a:pt x="5695950" y="3949700"/>
                    <a:pt x="6591300" y="4457700"/>
                  </a:cubicBezTo>
                  <a:cubicBezTo>
                    <a:pt x="7486650" y="4965700"/>
                    <a:pt x="7153275" y="4768850"/>
                    <a:pt x="6819900" y="4572000"/>
                  </a:cubicBezTo>
                </a:path>
              </a:pathLst>
            </a:custGeom>
            <a:noFill/>
            <a:ln w="10160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298" name="Freeform 297"/>
            <p:cNvSpPr/>
            <p:nvPr/>
          </p:nvSpPr>
          <p:spPr>
            <a:xfrm rot="16536549">
              <a:off x="15513233" y="30497288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Freeform 298"/>
            <p:cNvSpPr/>
            <p:nvPr/>
          </p:nvSpPr>
          <p:spPr>
            <a:xfrm rot="16536549">
              <a:off x="15589433" y="30691312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Freeform 299"/>
            <p:cNvSpPr/>
            <p:nvPr/>
          </p:nvSpPr>
          <p:spPr>
            <a:xfrm rot="16536549">
              <a:off x="15665633" y="30767512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Freeform 300"/>
            <p:cNvSpPr/>
            <p:nvPr/>
          </p:nvSpPr>
          <p:spPr>
            <a:xfrm rot="16536549">
              <a:off x="15741833" y="31030688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Freeform 301"/>
            <p:cNvSpPr/>
            <p:nvPr/>
          </p:nvSpPr>
          <p:spPr>
            <a:xfrm rot="16536549">
              <a:off x="16046633" y="30919912"/>
              <a:ext cx="1752600" cy="1219200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762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Freeform 302"/>
            <p:cNvSpPr/>
            <p:nvPr/>
          </p:nvSpPr>
          <p:spPr>
            <a:xfrm rot="10475789">
              <a:off x="17679410" y="30610718"/>
              <a:ext cx="2204858" cy="180590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Freeform 303"/>
            <p:cNvSpPr/>
            <p:nvPr/>
          </p:nvSpPr>
          <p:spPr>
            <a:xfrm rot="10475789">
              <a:off x="17758532" y="30503603"/>
              <a:ext cx="2204858" cy="180590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Freeform 304"/>
            <p:cNvSpPr/>
            <p:nvPr/>
          </p:nvSpPr>
          <p:spPr>
            <a:xfrm rot="10475789">
              <a:off x="17831810" y="30198803"/>
              <a:ext cx="2204858" cy="180590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Freeform 305"/>
            <p:cNvSpPr/>
            <p:nvPr/>
          </p:nvSpPr>
          <p:spPr>
            <a:xfrm rot="10475789">
              <a:off x="18060410" y="30174488"/>
              <a:ext cx="2204858" cy="180590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Freeform 306"/>
            <p:cNvSpPr/>
            <p:nvPr/>
          </p:nvSpPr>
          <p:spPr>
            <a:xfrm rot="10475789">
              <a:off x="18136610" y="30046403"/>
              <a:ext cx="2204858" cy="180590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Freeform 307"/>
            <p:cNvSpPr/>
            <p:nvPr/>
          </p:nvSpPr>
          <p:spPr bwMode="auto">
            <a:xfrm rot="1956647" flipH="1" flipV="1">
              <a:off x="16494365" y="27429993"/>
              <a:ext cx="2359130" cy="2290014"/>
            </a:xfrm>
            <a:custGeom>
              <a:avLst/>
              <a:gdLst>
                <a:gd name="connsiteX0" fmla="*/ 0 w 3200400"/>
                <a:gd name="connsiteY0" fmla="*/ 203200 h 2070100"/>
                <a:gd name="connsiteX1" fmla="*/ 457200 w 3200400"/>
                <a:gd name="connsiteY1" fmla="*/ 88900 h 2070100"/>
                <a:gd name="connsiteX2" fmla="*/ 1714500 w 3200400"/>
                <a:gd name="connsiteY2" fmla="*/ 736600 h 2070100"/>
                <a:gd name="connsiteX3" fmla="*/ 3086100 w 3200400"/>
                <a:gd name="connsiteY3" fmla="*/ 1993900 h 2070100"/>
                <a:gd name="connsiteX4" fmla="*/ 3086100 w 3200400"/>
                <a:gd name="connsiteY4" fmla="*/ 1993900 h 2070100"/>
                <a:gd name="connsiteX5" fmla="*/ 3200400 w 3200400"/>
                <a:gd name="connsiteY5" fmla="*/ 207010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2070100">
                  <a:moveTo>
                    <a:pt x="0" y="203200"/>
                  </a:moveTo>
                  <a:cubicBezTo>
                    <a:pt x="85725" y="101600"/>
                    <a:pt x="171450" y="0"/>
                    <a:pt x="457200" y="88900"/>
                  </a:cubicBezTo>
                  <a:cubicBezTo>
                    <a:pt x="742950" y="177800"/>
                    <a:pt x="1276350" y="419100"/>
                    <a:pt x="1714500" y="736600"/>
                  </a:cubicBezTo>
                  <a:cubicBezTo>
                    <a:pt x="2152650" y="1054100"/>
                    <a:pt x="3086100" y="1993900"/>
                    <a:pt x="3086100" y="1993900"/>
                  </a:cubicBezTo>
                  <a:lnTo>
                    <a:pt x="3086100" y="1993900"/>
                  </a:lnTo>
                  <a:lnTo>
                    <a:pt x="3200400" y="2070100"/>
                  </a:lnTo>
                </a:path>
              </a:pathLst>
            </a:custGeom>
            <a:noFill/>
            <a:ln w="1016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09" name="Freeform 308"/>
            <p:cNvSpPr/>
            <p:nvPr/>
          </p:nvSpPr>
          <p:spPr bwMode="auto">
            <a:xfrm flipH="1">
              <a:off x="17278350" y="22021800"/>
              <a:ext cx="1847850" cy="5105400"/>
            </a:xfrm>
            <a:custGeom>
              <a:avLst/>
              <a:gdLst>
                <a:gd name="connsiteX0" fmla="*/ 0 w 7486650"/>
                <a:gd name="connsiteY0" fmla="*/ 0 h 4965700"/>
                <a:gd name="connsiteX1" fmla="*/ 1447800 w 7486650"/>
                <a:gd name="connsiteY1" fmla="*/ 1524000 h 4965700"/>
                <a:gd name="connsiteX2" fmla="*/ 6591300 w 7486650"/>
                <a:gd name="connsiteY2" fmla="*/ 4457700 h 4965700"/>
                <a:gd name="connsiteX3" fmla="*/ 6819900 w 7486650"/>
                <a:gd name="connsiteY3" fmla="*/ 4572000 h 496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6650" h="4965700">
                  <a:moveTo>
                    <a:pt x="0" y="0"/>
                  </a:moveTo>
                  <a:cubicBezTo>
                    <a:pt x="174625" y="390525"/>
                    <a:pt x="349250" y="781050"/>
                    <a:pt x="1447800" y="1524000"/>
                  </a:cubicBezTo>
                  <a:cubicBezTo>
                    <a:pt x="2546350" y="2266950"/>
                    <a:pt x="5695950" y="3949700"/>
                    <a:pt x="6591300" y="4457700"/>
                  </a:cubicBezTo>
                  <a:cubicBezTo>
                    <a:pt x="7486650" y="4965700"/>
                    <a:pt x="7153275" y="4768850"/>
                    <a:pt x="6819900" y="4572000"/>
                  </a:cubicBezTo>
                </a:path>
              </a:pathLst>
            </a:custGeom>
            <a:noFill/>
            <a:ln w="10160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11" name="Freeform 310"/>
            <p:cNvSpPr/>
            <p:nvPr/>
          </p:nvSpPr>
          <p:spPr>
            <a:xfrm rot="12345527" flipV="1">
              <a:off x="22206206" y="18668988"/>
              <a:ext cx="1542860" cy="1170728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Freeform 311"/>
            <p:cNvSpPr/>
            <p:nvPr/>
          </p:nvSpPr>
          <p:spPr>
            <a:xfrm rot="12345527" flipV="1">
              <a:off x="22358606" y="18793684"/>
              <a:ext cx="1542860" cy="1170728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" name="Freeform 312"/>
            <p:cNvSpPr/>
            <p:nvPr/>
          </p:nvSpPr>
          <p:spPr>
            <a:xfrm rot="12345527" flipV="1">
              <a:off x="22358606" y="18973788"/>
              <a:ext cx="1542860" cy="1170728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4" name="Freeform 313"/>
            <p:cNvSpPr/>
            <p:nvPr/>
          </p:nvSpPr>
          <p:spPr>
            <a:xfrm rot="12345527" flipV="1">
              <a:off x="22358606" y="19278588"/>
              <a:ext cx="1542860" cy="1170728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Freeform 314"/>
            <p:cNvSpPr/>
            <p:nvPr/>
          </p:nvSpPr>
          <p:spPr>
            <a:xfrm rot="12345527" flipV="1">
              <a:off x="22358606" y="19507188"/>
              <a:ext cx="1542860" cy="1170728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Freeform 315"/>
            <p:cNvSpPr/>
            <p:nvPr/>
          </p:nvSpPr>
          <p:spPr>
            <a:xfrm rot="12345527" flipV="1">
              <a:off x="22358606" y="19659588"/>
              <a:ext cx="1542860" cy="1170728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Freeform 316"/>
            <p:cNvSpPr/>
            <p:nvPr/>
          </p:nvSpPr>
          <p:spPr>
            <a:xfrm rot="9342421" flipV="1">
              <a:off x="21030433" y="17108576"/>
              <a:ext cx="2024287" cy="162224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762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Freeform 317"/>
            <p:cNvSpPr/>
            <p:nvPr/>
          </p:nvSpPr>
          <p:spPr>
            <a:xfrm rot="9342421" flipV="1">
              <a:off x="20896435" y="17032377"/>
              <a:ext cx="2024287" cy="162224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Freeform 318"/>
            <p:cNvSpPr/>
            <p:nvPr/>
          </p:nvSpPr>
          <p:spPr>
            <a:xfrm rot="9342421" flipV="1">
              <a:off x="21046678" y="17260976"/>
              <a:ext cx="2024287" cy="162224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Freeform 319"/>
            <p:cNvSpPr/>
            <p:nvPr/>
          </p:nvSpPr>
          <p:spPr>
            <a:xfrm rot="9342421" flipV="1">
              <a:off x="21353635" y="17260976"/>
              <a:ext cx="2024287" cy="162224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Freeform 320"/>
            <p:cNvSpPr/>
            <p:nvPr/>
          </p:nvSpPr>
          <p:spPr>
            <a:xfrm rot="9342421" flipV="1">
              <a:off x="21506035" y="17260976"/>
              <a:ext cx="2024287" cy="162224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762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Freeform 321"/>
            <p:cNvSpPr/>
            <p:nvPr/>
          </p:nvSpPr>
          <p:spPr>
            <a:xfrm rot="9342421" flipV="1">
              <a:off x="21656278" y="17260976"/>
              <a:ext cx="2024287" cy="162224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Freeform 322"/>
            <p:cNvSpPr/>
            <p:nvPr/>
          </p:nvSpPr>
          <p:spPr>
            <a:xfrm rot="9342421" flipV="1">
              <a:off x="21182833" y="17260976"/>
              <a:ext cx="2024287" cy="1622249"/>
            </a:xfrm>
            <a:custGeom>
              <a:avLst/>
              <a:gdLst>
                <a:gd name="connsiteX0" fmla="*/ 0 w 953036"/>
                <a:gd name="connsiteY0" fmla="*/ 0 h 875764"/>
                <a:gd name="connsiteX1" fmla="*/ 373487 w 953036"/>
                <a:gd name="connsiteY1" fmla="*/ 321972 h 875764"/>
                <a:gd name="connsiteX2" fmla="*/ 850005 w 953036"/>
                <a:gd name="connsiteY2" fmla="*/ 772733 h 875764"/>
                <a:gd name="connsiteX3" fmla="*/ 953036 w 953036"/>
                <a:gd name="connsiteY3" fmla="*/ 875764 h 8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036" h="875764">
                  <a:moveTo>
                    <a:pt x="0" y="0"/>
                  </a:moveTo>
                  <a:cubicBezTo>
                    <a:pt x="115910" y="96591"/>
                    <a:pt x="231820" y="193183"/>
                    <a:pt x="373487" y="321972"/>
                  </a:cubicBezTo>
                  <a:cubicBezTo>
                    <a:pt x="515154" y="450761"/>
                    <a:pt x="753413" y="680434"/>
                    <a:pt x="850005" y="772733"/>
                  </a:cubicBezTo>
                  <a:cubicBezTo>
                    <a:pt x="946597" y="865032"/>
                    <a:pt x="949816" y="870398"/>
                    <a:pt x="953036" y="875764"/>
                  </a:cubicBezTo>
                </a:path>
              </a:pathLst>
            </a:cu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10020300" y="21793200"/>
              <a:ext cx="8496300" cy="5543550"/>
            </a:xfrm>
            <a:custGeom>
              <a:avLst/>
              <a:gdLst>
                <a:gd name="connsiteX0" fmla="*/ 0 w 8991600"/>
                <a:gd name="connsiteY0" fmla="*/ 1333500 h 5543550"/>
                <a:gd name="connsiteX1" fmla="*/ 533400 w 8991600"/>
                <a:gd name="connsiteY1" fmla="*/ 2095500 h 5543550"/>
                <a:gd name="connsiteX2" fmla="*/ 2781300 w 8991600"/>
                <a:gd name="connsiteY2" fmla="*/ 3543300 h 5543550"/>
                <a:gd name="connsiteX3" fmla="*/ 4495800 w 8991600"/>
                <a:gd name="connsiteY3" fmla="*/ 4572000 h 5543550"/>
                <a:gd name="connsiteX4" fmla="*/ 6210300 w 8991600"/>
                <a:gd name="connsiteY4" fmla="*/ 5448300 h 5543550"/>
                <a:gd name="connsiteX5" fmla="*/ 6896100 w 8991600"/>
                <a:gd name="connsiteY5" fmla="*/ 5067300 h 5543550"/>
                <a:gd name="connsiteX6" fmla="*/ 8153400 w 8991600"/>
                <a:gd name="connsiteY6" fmla="*/ 2590800 h 5543550"/>
                <a:gd name="connsiteX7" fmla="*/ 8724900 w 8991600"/>
                <a:gd name="connsiteY7" fmla="*/ 457200 h 5543550"/>
                <a:gd name="connsiteX8" fmla="*/ 8991600 w 8991600"/>
                <a:gd name="connsiteY8" fmla="*/ 0 h 554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600" h="5543550">
                  <a:moveTo>
                    <a:pt x="0" y="1333500"/>
                  </a:moveTo>
                  <a:cubicBezTo>
                    <a:pt x="34925" y="1530350"/>
                    <a:pt x="69850" y="1727200"/>
                    <a:pt x="533400" y="2095500"/>
                  </a:cubicBezTo>
                  <a:cubicBezTo>
                    <a:pt x="996950" y="2463800"/>
                    <a:pt x="2120900" y="3130550"/>
                    <a:pt x="2781300" y="3543300"/>
                  </a:cubicBezTo>
                  <a:cubicBezTo>
                    <a:pt x="3441700" y="3956050"/>
                    <a:pt x="3924300" y="4254500"/>
                    <a:pt x="4495800" y="4572000"/>
                  </a:cubicBezTo>
                  <a:cubicBezTo>
                    <a:pt x="5067300" y="4889500"/>
                    <a:pt x="5810250" y="5365750"/>
                    <a:pt x="6210300" y="5448300"/>
                  </a:cubicBezTo>
                  <a:cubicBezTo>
                    <a:pt x="6610350" y="5530850"/>
                    <a:pt x="6572250" y="5543550"/>
                    <a:pt x="6896100" y="5067300"/>
                  </a:cubicBezTo>
                  <a:cubicBezTo>
                    <a:pt x="7219950" y="4591050"/>
                    <a:pt x="7848600" y="3359150"/>
                    <a:pt x="8153400" y="2590800"/>
                  </a:cubicBezTo>
                  <a:cubicBezTo>
                    <a:pt x="8458200" y="1822450"/>
                    <a:pt x="8585200" y="889000"/>
                    <a:pt x="8724900" y="457200"/>
                  </a:cubicBezTo>
                  <a:cubicBezTo>
                    <a:pt x="8864600" y="25400"/>
                    <a:pt x="8928100" y="12700"/>
                    <a:pt x="8991600" y="0"/>
                  </a:cubicBezTo>
                </a:path>
              </a:pathLst>
            </a:custGeom>
            <a:noFill/>
            <a:ln w="101600" cap="rnd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10058400" y="21488400"/>
              <a:ext cx="8839200" cy="5715000"/>
            </a:xfrm>
            <a:custGeom>
              <a:avLst/>
              <a:gdLst>
                <a:gd name="connsiteX0" fmla="*/ 0 w 8991600"/>
                <a:gd name="connsiteY0" fmla="*/ 1333500 h 5543550"/>
                <a:gd name="connsiteX1" fmla="*/ 533400 w 8991600"/>
                <a:gd name="connsiteY1" fmla="*/ 2095500 h 5543550"/>
                <a:gd name="connsiteX2" fmla="*/ 2781300 w 8991600"/>
                <a:gd name="connsiteY2" fmla="*/ 3543300 h 5543550"/>
                <a:gd name="connsiteX3" fmla="*/ 4495800 w 8991600"/>
                <a:gd name="connsiteY3" fmla="*/ 4572000 h 5543550"/>
                <a:gd name="connsiteX4" fmla="*/ 6210300 w 8991600"/>
                <a:gd name="connsiteY4" fmla="*/ 5448300 h 5543550"/>
                <a:gd name="connsiteX5" fmla="*/ 6896100 w 8991600"/>
                <a:gd name="connsiteY5" fmla="*/ 5067300 h 5543550"/>
                <a:gd name="connsiteX6" fmla="*/ 8153400 w 8991600"/>
                <a:gd name="connsiteY6" fmla="*/ 2590800 h 5543550"/>
                <a:gd name="connsiteX7" fmla="*/ 8724900 w 8991600"/>
                <a:gd name="connsiteY7" fmla="*/ 457200 h 5543550"/>
                <a:gd name="connsiteX8" fmla="*/ 8991600 w 8991600"/>
                <a:gd name="connsiteY8" fmla="*/ 0 h 554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600" h="5543550">
                  <a:moveTo>
                    <a:pt x="0" y="1333500"/>
                  </a:moveTo>
                  <a:cubicBezTo>
                    <a:pt x="34925" y="1530350"/>
                    <a:pt x="69850" y="1727200"/>
                    <a:pt x="533400" y="2095500"/>
                  </a:cubicBezTo>
                  <a:cubicBezTo>
                    <a:pt x="996950" y="2463800"/>
                    <a:pt x="2120900" y="3130550"/>
                    <a:pt x="2781300" y="3543300"/>
                  </a:cubicBezTo>
                  <a:cubicBezTo>
                    <a:pt x="3441700" y="3956050"/>
                    <a:pt x="3924300" y="4254500"/>
                    <a:pt x="4495800" y="4572000"/>
                  </a:cubicBezTo>
                  <a:cubicBezTo>
                    <a:pt x="5067300" y="4889500"/>
                    <a:pt x="5810250" y="5365750"/>
                    <a:pt x="6210300" y="5448300"/>
                  </a:cubicBezTo>
                  <a:cubicBezTo>
                    <a:pt x="6610350" y="5530850"/>
                    <a:pt x="6572250" y="5543550"/>
                    <a:pt x="6896100" y="5067300"/>
                  </a:cubicBezTo>
                  <a:cubicBezTo>
                    <a:pt x="7219950" y="4591050"/>
                    <a:pt x="7848600" y="3359150"/>
                    <a:pt x="8153400" y="2590800"/>
                  </a:cubicBezTo>
                  <a:cubicBezTo>
                    <a:pt x="8458200" y="1822450"/>
                    <a:pt x="8585200" y="889000"/>
                    <a:pt x="8724900" y="457200"/>
                  </a:cubicBezTo>
                  <a:cubicBezTo>
                    <a:pt x="8864600" y="25400"/>
                    <a:pt x="8928100" y="12700"/>
                    <a:pt x="8991600" y="0"/>
                  </a:cubicBezTo>
                </a:path>
              </a:pathLst>
            </a:custGeom>
            <a:noFill/>
            <a:ln w="101600" cap="rnd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10210800" y="21183600"/>
              <a:ext cx="8229600" cy="5715000"/>
            </a:xfrm>
            <a:custGeom>
              <a:avLst/>
              <a:gdLst>
                <a:gd name="connsiteX0" fmla="*/ 0 w 8991600"/>
                <a:gd name="connsiteY0" fmla="*/ 1333500 h 5543550"/>
                <a:gd name="connsiteX1" fmla="*/ 533400 w 8991600"/>
                <a:gd name="connsiteY1" fmla="*/ 2095500 h 5543550"/>
                <a:gd name="connsiteX2" fmla="*/ 2781300 w 8991600"/>
                <a:gd name="connsiteY2" fmla="*/ 3543300 h 5543550"/>
                <a:gd name="connsiteX3" fmla="*/ 4495800 w 8991600"/>
                <a:gd name="connsiteY3" fmla="*/ 4572000 h 5543550"/>
                <a:gd name="connsiteX4" fmla="*/ 6210300 w 8991600"/>
                <a:gd name="connsiteY4" fmla="*/ 5448300 h 5543550"/>
                <a:gd name="connsiteX5" fmla="*/ 6896100 w 8991600"/>
                <a:gd name="connsiteY5" fmla="*/ 5067300 h 5543550"/>
                <a:gd name="connsiteX6" fmla="*/ 8153400 w 8991600"/>
                <a:gd name="connsiteY6" fmla="*/ 2590800 h 5543550"/>
                <a:gd name="connsiteX7" fmla="*/ 8724900 w 8991600"/>
                <a:gd name="connsiteY7" fmla="*/ 457200 h 5543550"/>
                <a:gd name="connsiteX8" fmla="*/ 8991600 w 8991600"/>
                <a:gd name="connsiteY8" fmla="*/ 0 h 554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600" h="5543550">
                  <a:moveTo>
                    <a:pt x="0" y="1333500"/>
                  </a:moveTo>
                  <a:cubicBezTo>
                    <a:pt x="34925" y="1530350"/>
                    <a:pt x="69850" y="1727200"/>
                    <a:pt x="533400" y="2095500"/>
                  </a:cubicBezTo>
                  <a:cubicBezTo>
                    <a:pt x="996950" y="2463800"/>
                    <a:pt x="2120900" y="3130550"/>
                    <a:pt x="2781300" y="3543300"/>
                  </a:cubicBezTo>
                  <a:cubicBezTo>
                    <a:pt x="3441700" y="3956050"/>
                    <a:pt x="3924300" y="4254500"/>
                    <a:pt x="4495800" y="4572000"/>
                  </a:cubicBezTo>
                  <a:cubicBezTo>
                    <a:pt x="5067300" y="4889500"/>
                    <a:pt x="5810250" y="5365750"/>
                    <a:pt x="6210300" y="5448300"/>
                  </a:cubicBezTo>
                  <a:cubicBezTo>
                    <a:pt x="6610350" y="5530850"/>
                    <a:pt x="6572250" y="5543550"/>
                    <a:pt x="6896100" y="5067300"/>
                  </a:cubicBezTo>
                  <a:cubicBezTo>
                    <a:pt x="7219950" y="4591050"/>
                    <a:pt x="7848600" y="3359150"/>
                    <a:pt x="8153400" y="2590800"/>
                  </a:cubicBezTo>
                  <a:cubicBezTo>
                    <a:pt x="8458200" y="1822450"/>
                    <a:pt x="8585200" y="889000"/>
                    <a:pt x="8724900" y="457200"/>
                  </a:cubicBezTo>
                  <a:cubicBezTo>
                    <a:pt x="8864600" y="25400"/>
                    <a:pt x="8928100" y="12700"/>
                    <a:pt x="8991600" y="0"/>
                  </a:cubicBezTo>
                </a:path>
              </a:pathLst>
            </a:custGeom>
            <a:noFill/>
            <a:ln w="101600" cap="rnd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pic>
          <p:nvPicPr>
            <p:cNvPr id="327" name="Picture 11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0" y="21793200"/>
              <a:ext cx="1854423" cy="2209800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328" name="Picture 11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07000" y="20650200"/>
              <a:ext cx="1854423" cy="2209800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329" name="Freeform 328"/>
            <p:cNvSpPr/>
            <p:nvPr/>
          </p:nvSpPr>
          <p:spPr bwMode="auto">
            <a:xfrm>
              <a:off x="6438900" y="21399500"/>
              <a:ext cx="3467100" cy="2222500"/>
            </a:xfrm>
            <a:custGeom>
              <a:avLst/>
              <a:gdLst>
                <a:gd name="connsiteX0" fmla="*/ 0 w 3200400"/>
                <a:gd name="connsiteY0" fmla="*/ 203200 h 2070100"/>
                <a:gd name="connsiteX1" fmla="*/ 457200 w 3200400"/>
                <a:gd name="connsiteY1" fmla="*/ 88900 h 2070100"/>
                <a:gd name="connsiteX2" fmla="*/ 1714500 w 3200400"/>
                <a:gd name="connsiteY2" fmla="*/ 736600 h 2070100"/>
                <a:gd name="connsiteX3" fmla="*/ 3086100 w 3200400"/>
                <a:gd name="connsiteY3" fmla="*/ 1993900 h 2070100"/>
                <a:gd name="connsiteX4" fmla="*/ 3086100 w 3200400"/>
                <a:gd name="connsiteY4" fmla="*/ 1993900 h 2070100"/>
                <a:gd name="connsiteX5" fmla="*/ 3200400 w 3200400"/>
                <a:gd name="connsiteY5" fmla="*/ 207010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2070100">
                  <a:moveTo>
                    <a:pt x="0" y="203200"/>
                  </a:moveTo>
                  <a:cubicBezTo>
                    <a:pt x="85725" y="101600"/>
                    <a:pt x="171450" y="0"/>
                    <a:pt x="457200" y="88900"/>
                  </a:cubicBezTo>
                  <a:cubicBezTo>
                    <a:pt x="742950" y="177800"/>
                    <a:pt x="1276350" y="419100"/>
                    <a:pt x="1714500" y="736600"/>
                  </a:cubicBezTo>
                  <a:cubicBezTo>
                    <a:pt x="2152650" y="1054100"/>
                    <a:pt x="3086100" y="1993900"/>
                    <a:pt x="3086100" y="1993900"/>
                  </a:cubicBezTo>
                  <a:lnTo>
                    <a:pt x="3086100" y="1993900"/>
                  </a:lnTo>
                  <a:lnTo>
                    <a:pt x="3200400" y="2070100"/>
                  </a:lnTo>
                </a:path>
              </a:pathLst>
            </a:custGeom>
            <a:noFill/>
            <a:ln w="1016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30" name="Freeform 329"/>
            <p:cNvSpPr/>
            <p:nvPr/>
          </p:nvSpPr>
          <p:spPr bwMode="auto">
            <a:xfrm>
              <a:off x="6743700" y="20345400"/>
              <a:ext cx="3848100" cy="2438400"/>
            </a:xfrm>
            <a:custGeom>
              <a:avLst/>
              <a:gdLst>
                <a:gd name="connsiteX0" fmla="*/ 0 w 3200400"/>
                <a:gd name="connsiteY0" fmla="*/ 203200 h 2070100"/>
                <a:gd name="connsiteX1" fmla="*/ 457200 w 3200400"/>
                <a:gd name="connsiteY1" fmla="*/ 88900 h 2070100"/>
                <a:gd name="connsiteX2" fmla="*/ 1714500 w 3200400"/>
                <a:gd name="connsiteY2" fmla="*/ 736600 h 2070100"/>
                <a:gd name="connsiteX3" fmla="*/ 3086100 w 3200400"/>
                <a:gd name="connsiteY3" fmla="*/ 1993900 h 2070100"/>
                <a:gd name="connsiteX4" fmla="*/ 3086100 w 3200400"/>
                <a:gd name="connsiteY4" fmla="*/ 1993900 h 2070100"/>
                <a:gd name="connsiteX5" fmla="*/ 3200400 w 3200400"/>
                <a:gd name="connsiteY5" fmla="*/ 207010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2070100">
                  <a:moveTo>
                    <a:pt x="0" y="203200"/>
                  </a:moveTo>
                  <a:cubicBezTo>
                    <a:pt x="85725" y="101600"/>
                    <a:pt x="171450" y="0"/>
                    <a:pt x="457200" y="88900"/>
                  </a:cubicBezTo>
                  <a:cubicBezTo>
                    <a:pt x="742950" y="177800"/>
                    <a:pt x="1276350" y="419100"/>
                    <a:pt x="1714500" y="736600"/>
                  </a:cubicBezTo>
                  <a:cubicBezTo>
                    <a:pt x="2152650" y="1054100"/>
                    <a:pt x="3086100" y="1993900"/>
                    <a:pt x="3086100" y="1993900"/>
                  </a:cubicBezTo>
                  <a:lnTo>
                    <a:pt x="3086100" y="1993900"/>
                  </a:lnTo>
                  <a:lnTo>
                    <a:pt x="3200400" y="2070100"/>
                  </a:lnTo>
                </a:path>
              </a:pathLst>
            </a:custGeom>
            <a:noFill/>
            <a:ln w="101600" cap="flat" cmpd="sng" algn="ctr">
              <a:solidFill>
                <a:schemeClr val="accent4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31" name="Freeform 330"/>
            <p:cNvSpPr/>
            <p:nvPr/>
          </p:nvSpPr>
          <p:spPr bwMode="auto">
            <a:xfrm rot="1956647">
              <a:off x="15926345" y="28290265"/>
              <a:ext cx="1989312" cy="1712470"/>
            </a:xfrm>
            <a:custGeom>
              <a:avLst/>
              <a:gdLst>
                <a:gd name="connsiteX0" fmla="*/ 0 w 3200400"/>
                <a:gd name="connsiteY0" fmla="*/ 203200 h 2070100"/>
                <a:gd name="connsiteX1" fmla="*/ 457200 w 3200400"/>
                <a:gd name="connsiteY1" fmla="*/ 88900 h 2070100"/>
                <a:gd name="connsiteX2" fmla="*/ 1714500 w 3200400"/>
                <a:gd name="connsiteY2" fmla="*/ 736600 h 2070100"/>
                <a:gd name="connsiteX3" fmla="*/ 3086100 w 3200400"/>
                <a:gd name="connsiteY3" fmla="*/ 1993900 h 2070100"/>
                <a:gd name="connsiteX4" fmla="*/ 3086100 w 3200400"/>
                <a:gd name="connsiteY4" fmla="*/ 1993900 h 2070100"/>
                <a:gd name="connsiteX5" fmla="*/ 3200400 w 3200400"/>
                <a:gd name="connsiteY5" fmla="*/ 207010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2070100">
                  <a:moveTo>
                    <a:pt x="0" y="203200"/>
                  </a:moveTo>
                  <a:cubicBezTo>
                    <a:pt x="85725" y="101600"/>
                    <a:pt x="171450" y="0"/>
                    <a:pt x="457200" y="88900"/>
                  </a:cubicBezTo>
                  <a:cubicBezTo>
                    <a:pt x="742950" y="177800"/>
                    <a:pt x="1276350" y="419100"/>
                    <a:pt x="1714500" y="736600"/>
                  </a:cubicBezTo>
                  <a:cubicBezTo>
                    <a:pt x="2152650" y="1054100"/>
                    <a:pt x="3086100" y="1993900"/>
                    <a:pt x="3086100" y="1993900"/>
                  </a:cubicBezTo>
                  <a:lnTo>
                    <a:pt x="3086100" y="1993900"/>
                  </a:lnTo>
                  <a:lnTo>
                    <a:pt x="3200400" y="2070100"/>
                  </a:lnTo>
                </a:path>
              </a:pathLst>
            </a:custGeom>
            <a:noFill/>
            <a:ln w="1016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10706099" y="21488399"/>
              <a:ext cx="7732443" cy="1647590"/>
            </a:xfrm>
            <a:custGeom>
              <a:avLst/>
              <a:gdLst>
                <a:gd name="connsiteX0" fmla="*/ 0 w 7772400"/>
                <a:gd name="connsiteY0" fmla="*/ 1295400 h 1530350"/>
                <a:gd name="connsiteX1" fmla="*/ 685800 w 7772400"/>
                <a:gd name="connsiteY1" fmla="*/ 1524000 h 1530350"/>
                <a:gd name="connsiteX2" fmla="*/ 2171700 w 7772400"/>
                <a:gd name="connsiteY2" fmla="*/ 1333500 h 1530350"/>
                <a:gd name="connsiteX3" fmla="*/ 4762500 w 7772400"/>
                <a:gd name="connsiteY3" fmla="*/ 876300 h 1530350"/>
                <a:gd name="connsiteX4" fmla="*/ 7772400 w 7772400"/>
                <a:gd name="connsiteY4" fmla="*/ 0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0" h="1530350">
                  <a:moveTo>
                    <a:pt x="0" y="1295400"/>
                  </a:moveTo>
                  <a:cubicBezTo>
                    <a:pt x="161925" y="1406525"/>
                    <a:pt x="323850" y="1517650"/>
                    <a:pt x="685800" y="1524000"/>
                  </a:cubicBezTo>
                  <a:cubicBezTo>
                    <a:pt x="1047750" y="1530350"/>
                    <a:pt x="1492250" y="1441450"/>
                    <a:pt x="2171700" y="1333500"/>
                  </a:cubicBezTo>
                  <a:cubicBezTo>
                    <a:pt x="2851150" y="1225550"/>
                    <a:pt x="3829050" y="1098550"/>
                    <a:pt x="4762500" y="876300"/>
                  </a:cubicBezTo>
                  <a:cubicBezTo>
                    <a:pt x="5695950" y="654050"/>
                    <a:pt x="6734175" y="327025"/>
                    <a:pt x="7772400" y="0"/>
                  </a:cubicBezTo>
                </a:path>
              </a:pathLst>
            </a:custGeom>
            <a:noFill/>
            <a:ln w="1016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33" name="Freeform 332"/>
            <p:cNvSpPr/>
            <p:nvPr/>
          </p:nvSpPr>
          <p:spPr bwMode="auto">
            <a:xfrm rot="16642532" flipH="1" flipV="1">
              <a:off x="18327604" y="18863038"/>
              <a:ext cx="3044991" cy="2602440"/>
            </a:xfrm>
            <a:custGeom>
              <a:avLst/>
              <a:gdLst>
                <a:gd name="connsiteX0" fmla="*/ 0 w 3200400"/>
                <a:gd name="connsiteY0" fmla="*/ 203200 h 2070100"/>
                <a:gd name="connsiteX1" fmla="*/ 457200 w 3200400"/>
                <a:gd name="connsiteY1" fmla="*/ 88900 h 2070100"/>
                <a:gd name="connsiteX2" fmla="*/ 1714500 w 3200400"/>
                <a:gd name="connsiteY2" fmla="*/ 736600 h 2070100"/>
                <a:gd name="connsiteX3" fmla="*/ 3086100 w 3200400"/>
                <a:gd name="connsiteY3" fmla="*/ 1993900 h 2070100"/>
                <a:gd name="connsiteX4" fmla="*/ 3086100 w 3200400"/>
                <a:gd name="connsiteY4" fmla="*/ 1993900 h 2070100"/>
                <a:gd name="connsiteX5" fmla="*/ 3200400 w 3200400"/>
                <a:gd name="connsiteY5" fmla="*/ 207010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2070100">
                  <a:moveTo>
                    <a:pt x="0" y="203200"/>
                  </a:moveTo>
                  <a:cubicBezTo>
                    <a:pt x="85725" y="101600"/>
                    <a:pt x="171450" y="0"/>
                    <a:pt x="457200" y="88900"/>
                  </a:cubicBezTo>
                  <a:cubicBezTo>
                    <a:pt x="742950" y="177800"/>
                    <a:pt x="1276350" y="419100"/>
                    <a:pt x="1714500" y="736600"/>
                  </a:cubicBezTo>
                  <a:cubicBezTo>
                    <a:pt x="2152650" y="1054100"/>
                    <a:pt x="3086100" y="1993900"/>
                    <a:pt x="3086100" y="1993900"/>
                  </a:cubicBezTo>
                  <a:lnTo>
                    <a:pt x="3086100" y="1993900"/>
                  </a:lnTo>
                  <a:lnTo>
                    <a:pt x="3200400" y="2070100"/>
                  </a:lnTo>
                </a:path>
              </a:pathLst>
            </a:custGeom>
            <a:noFill/>
            <a:ln w="101600" cap="flat" cmpd="sng" algn="ctr">
              <a:solidFill>
                <a:schemeClr val="accent4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34" name="Freeform 333"/>
            <p:cNvSpPr/>
            <p:nvPr/>
          </p:nvSpPr>
          <p:spPr bwMode="auto">
            <a:xfrm rot="2351911" flipH="1">
              <a:off x="19305645" y="19377806"/>
              <a:ext cx="1180225" cy="3399455"/>
            </a:xfrm>
            <a:custGeom>
              <a:avLst/>
              <a:gdLst>
                <a:gd name="connsiteX0" fmla="*/ 0 w 3200400"/>
                <a:gd name="connsiteY0" fmla="*/ 203200 h 2070100"/>
                <a:gd name="connsiteX1" fmla="*/ 457200 w 3200400"/>
                <a:gd name="connsiteY1" fmla="*/ 88900 h 2070100"/>
                <a:gd name="connsiteX2" fmla="*/ 1714500 w 3200400"/>
                <a:gd name="connsiteY2" fmla="*/ 736600 h 2070100"/>
                <a:gd name="connsiteX3" fmla="*/ 3086100 w 3200400"/>
                <a:gd name="connsiteY3" fmla="*/ 1993900 h 2070100"/>
                <a:gd name="connsiteX4" fmla="*/ 3086100 w 3200400"/>
                <a:gd name="connsiteY4" fmla="*/ 1993900 h 2070100"/>
                <a:gd name="connsiteX5" fmla="*/ 3200400 w 3200400"/>
                <a:gd name="connsiteY5" fmla="*/ 207010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2070100">
                  <a:moveTo>
                    <a:pt x="0" y="203200"/>
                  </a:moveTo>
                  <a:cubicBezTo>
                    <a:pt x="85725" y="101600"/>
                    <a:pt x="171450" y="0"/>
                    <a:pt x="457200" y="88900"/>
                  </a:cubicBezTo>
                  <a:cubicBezTo>
                    <a:pt x="742950" y="177800"/>
                    <a:pt x="1276350" y="419100"/>
                    <a:pt x="1714500" y="736600"/>
                  </a:cubicBezTo>
                  <a:cubicBezTo>
                    <a:pt x="2152650" y="1054100"/>
                    <a:pt x="3086100" y="1993900"/>
                    <a:pt x="3086100" y="1993900"/>
                  </a:cubicBezTo>
                  <a:lnTo>
                    <a:pt x="3086100" y="1993900"/>
                  </a:lnTo>
                  <a:lnTo>
                    <a:pt x="3200400" y="2070100"/>
                  </a:ln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6591300" y="20866100"/>
              <a:ext cx="3467100" cy="2222500"/>
            </a:xfrm>
            <a:custGeom>
              <a:avLst/>
              <a:gdLst>
                <a:gd name="connsiteX0" fmla="*/ 0 w 3200400"/>
                <a:gd name="connsiteY0" fmla="*/ 203200 h 2070100"/>
                <a:gd name="connsiteX1" fmla="*/ 457200 w 3200400"/>
                <a:gd name="connsiteY1" fmla="*/ 88900 h 2070100"/>
                <a:gd name="connsiteX2" fmla="*/ 1714500 w 3200400"/>
                <a:gd name="connsiteY2" fmla="*/ 736600 h 2070100"/>
                <a:gd name="connsiteX3" fmla="*/ 3086100 w 3200400"/>
                <a:gd name="connsiteY3" fmla="*/ 1993900 h 2070100"/>
                <a:gd name="connsiteX4" fmla="*/ 3086100 w 3200400"/>
                <a:gd name="connsiteY4" fmla="*/ 1993900 h 2070100"/>
                <a:gd name="connsiteX5" fmla="*/ 3200400 w 3200400"/>
                <a:gd name="connsiteY5" fmla="*/ 207010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2070100">
                  <a:moveTo>
                    <a:pt x="0" y="203200"/>
                  </a:moveTo>
                  <a:cubicBezTo>
                    <a:pt x="85725" y="101600"/>
                    <a:pt x="171450" y="0"/>
                    <a:pt x="457200" y="88900"/>
                  </a:cubicBezTo>
                  <a:cubicBezTo>
                    <a:pt x="742950" y="177800"/>
                    <a:pt x="1276350" y="419100"/>
                    <a:pt x="1714500" y="736600"/>
                  </a:cubicBezTo>
                  <a:cubicBezTo>
                    <a:pt x="2152650" y="1054100"/>
                    <a:pt x="3086100" y="1993900"/>
                    <a:pt x="3086100" y="1993900"/>
                  </a:cubicBezTo>
                  <a:lnTo>
                    <a:pt x="3086100" y="1993900"/>
                  </a:lnTo>
                  <a:lnTo>
                    <a:pt x="3200400" y="2070100"/>
                  </a:ln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219201" y="24993600"/>
              <a:ext cx="7162800" cy="12953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n>
                    <a:solidFill>
                      <a:schemeClr val="tx2"/>
                    </a:solidFill>
                  </a:ln>
                  <a:solidFill>
                    <a:schemeClr val="tx1"/>
                  </a:solidFill>
                </a:rPr>
                <a:t>Aggregated packet flows</a:t>
              </a:r>
              <a:endParaRPr lang="en-US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37" name="Straight Arrow Connector 336"/>
            <p:cNvCxnSpPr>
              <a:endCxn id="329" idx="2"/>
            </p:cNvCxnSpPr>
            <p:nvPr/>
          </p:nvCxnSpPr>
          <p:spPr bwMode="auto">
            <a:xfrm rot="5400000" flipH="1" flipV="1">
              <a:off x="5527801" y="22225127"/>
              <a:ext cx="2803272" cy="2733675"/>
            </a:xfrm>
            <a:prstGeom prst="straightConnector1">
              <a:avLst/>
            </a:prstGeom>
            <a:solidFill>
              <a:srgbClr val="BBE0E3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8" name="TextBox 337"/>
            <p:cNvSpPr txBox="1"/>
            <p:nvPr/>
          </p:nvSpPr>
          <p:spPr>
            <a:xfrm>
              <a:off x="7620001" y="26669999"/>
              <a:ext cx="5867400" cy="22373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</a:rPr>
                <a:t>Web traffic in static predefined circuits</a:t>
              </a:r>
              <a:endPara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39" name="Straight Arrow Connector 338"/>
            <p:cNvCxnSpPr/>
            <p:nvPr/>
          </p:nvCxnSpPr>
          <p:spPr bwMode="auto">
            <a:xfrm rot="5400000" flipH="1" flipV="1">
              <a:off x="9829800" y="25222200"/>
              <a:ext cx="1524000" cy="1371600"/>
            </a:xfrm>
            <a:prstGeom prst="straightConnector1">
              <a:avLst/>
            </a:prstGeom>
            <a:solidFill>
              <a:srgbClr val="BBE0E3"/>
            </a:solidFill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0" name="TextBox 339"/>
            <p:cNvSpPr txBox="1"/>
            <p:nvPr/>
          </p:nvSpPr>
          <p:spPr>
            <a:xfrm>
              <a:off x="3275960" y="30332604"/>
              <a:ext cx="7848598" cy="31793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</a:rPr>
                <a:t>Video traffic in dynamic, </a:t>
              </a:r>
            </a:p>
            <a:p>
              <a:r>
                <a:rPr lang="en-US" sz="1600" dirty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</a:rPr>
                <a:t>jitter-free, variable-bandwidth circuits</a:t>
              </a:r>
              <a:endParaRPr lang="en-US" sz="16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41" name="Straight Arrow Connector 340"/>
            <p:cNvCxnSpPr/>
            <p:nvPr/>
          </p:nvCxnSpPr>
          <p:spPr bwMode="auto">
            <a:xfrm rot="5400000" flipH="1" flipV="1">
              <a:off x="10172700" y="26936700"/>
              <a:ext cx="5105400" cy="4267200"/>
            </a:xfrm>
            <a:prstGeom prst="straightConnector1">
              <a:avLst/>
            </a:prstGeom>
            <a:solidFill>
              <a:srgbClr val="BBE0E3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2" name="TextBox 341"/>
            <p:cNvSpPr txBox="1"/>
            <p:nvPr/>
          </p:nvSpPr>
          <p:spPr>
            <a:xfrm>
              <a:off x="20269200" y="25528250"/>
              <a:ext cx="5867400" cy="41214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n>
                    <a:solidFill>
                      <a:srgbClr val="7030A0"/>
                    </a:solidFill>
                  </a:ln>
                  <a:solidFill>
                    <a:schemeClr val="tx1"/>
                  </a:solidFill>
                </a:rPr>
                <a:t>VoIP traffic in dynamic, minimum  propagation delay paths</a:t>
              </a:r>
              <a:endParaRPr lang="en-US" sz="32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43" name="Straight Arrow Connector 342"/>
            <p:cNvCxnSpPr/>
            <p:nvPr/>
          </p:nvCxnSpPr>
          <p:spPr bwMode="auto">
            <a:xfrm rot="10800000">
              <a:off x="15925800" y="22402800"/>
              <a:ext cx="7162800" cy="3200400"/>
            </a:xfrm>
            <a:prstGeom prst="straightConnector1">
              <a:avLst/>
            </a:prstGeom>
            <a:solidFill>
              <a:srgbClr val="BBE0E3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0" name="Freeform 309"/>
            <p:cNvSpPr/>
            <p:nvPr/>
          </p:nvSpPr>
          <p:spPr bwMode="auto">
            <a:xfrm rot="1956647" flipH="1">
              <a:off x="19966215" y="19226372"/>
              <a:ext cx="1155703" cy="3455421"/>
            </a:xfrm>
            <a:custGeom>
              <a:avLst/>
              <a:gdLst>
                <a:gd name="connsiteX0" fmla="*/ 0 w 3200400"/>
                <a:gd name="connsiteY0" fmla="*/ 203200 h 2070100"/>
                <a:gd name="connsiteX1" fmla="*/ 457200 w 3200400"/>
                <a:gd name="connsiteY1" fmla="*/ 88900 h 2070100"/>
                <a:gd name="connsiteX2" fmla="*/ 1714500 w 3200400"/>
                <a:gd name="connsiteY2" fmla="*/ 736600 h 2070100"/>
                <a:gd name="connsiteX3" fmla="*/ 3086100 w 3200400"/>
                <a:gd name="connsiteY3" fmla="*/ 1993900 h 2070100"/>
                <a:gd name="connsiteX4" fmla="*/ 3086100 w 3200400"/>
                <a:gd name="connsiteY4" fmla="*/ 1993900 h 2070100"/>
                <a:gd name="connsiteX5" fmla="*/ 3200400 w 3200400"/>
                <a:gd name="connsiteY5" fmla="*/ 207010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2070100">
                  <a:moveTo>
                    <a:pt x="0" y="203200"/>
                  </a:moveTo>
                  <a:cubicBezTo>
                    <a:pt x="85725" y="101600"/>
                    <a:pt x="171450" y="0"/>
                    <a:pt x="457200" y="88900"/>
                  </a:cubicBezTo>
                  <a:cubicBezTo>
                    <a:pt x="742950" y="177800"/>
                    <a:pt x="1276350" y="419100"/>
                    <a:pt x="1714500" y="736600"/>
                  </a:cubicBezTo>
                  <a:cubicBezTo>
                    <a:pt x="2152650" y="1054100"/>
                    <a:pt x="3086100" y="1993900"/>
                    <a:pt x="3086100" y="1993900"/>
                  </a:cubicBezTo>
                  <a:lnTo>
                    <a:pt x="3086100" y="1993900"/>
                  </a:lnTo>
                  <a:lnTo>
                    <a:pt x="3200400" y="2070100"/>
                  </a:lnTo>
                </a:path>
              </a:pathLst>
            </a:custGeom>
            <a:noFill/>
            <a:ln w="1016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Heiti SC Light" charset="0"/>
                <a:cs typeface="Heiti SC Light" charset="0"/>
                <a:sym typeface="Arial" charset="0"/>
              </a:endParaRPr>
            </a:p>
          </p:txBody>
        </p:sp>
      </p:grpSp>
      <p:sp>
        <p:nvSpPr>
          <p:cNvPr id="344" name="Rounded Rectangle 343"/>
          <p:cNvSpPr>
            <a:spLocks/>
          </p:cNvSpPr>
          <p:nvPr/>
        </p:nvSpPr>
        <p:spPr bwMode="auto">
          <a:xfrm>
            <a:off x="533400" y="76200"/>
            <a:ext cx="8138160" cy="914400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400" dirty="0" err="1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  <a:hlinkClick r:id="rId5" action="ppaction://hlinkfile"/>
              </a:rPr>
              <a:t>OpenFlow</a:t>
            </a:r>
            <a:r>
              <a:rPr lang="en-US" sz="2400" dirty="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  <a:hlinkClick r:id="rId5" action="ppaction://hlinkfile"/>
              </a:rPr>
              <a:t> Enabled Converged </a:t>
            </a:r>
          </a:p>
          <a:p>
            <a:pPr marL="39688" algn="ctr"/>
            <a:r>
              <a:rPr lang="en-US" sz="2400" dirty="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  <a:hlinkClick r:id="rId5" action="ppaction://hlinkfile"/>
              </a:rPr>
              <a:t>Packet and Circuit Switched Network</a:t>
            </a:r>
            <a:endParaRPr lang="en-US" sz="2400" dirty="0">
              <a:solidFill>
                <a:srgbClr val="800000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2"/>
          <p:cNvGrpSpPr/>
          <p:nvPr/>
        </p:nvGrpSpPr>
        <p:grpSpPr>
          <a:xfrm>
            <a:off x="228600" y="1295400"/>
            <a:ext cx="1219200" cy="1524002"/>
            <a:chOff x="381000" y="2574923"/>
            <a:chExt cx="3124200" cy="3657602"/>
          </a:xfrm>
        </p:grpSpPr>
        <p:sp>
          <p:nvSpPr>
            <p:cNvPr id="645" name="Rectangle 25"/>
            <p:cNvSpPr>
              <a:spLocks noChangeArrowheads="1"/>
            </p:cNvSpPr>
            <p:nvPr/>
          </p:nvSpPr>
          <p:spPr bwMode="auto">
            <a:xfrm>
              <a:off x="495300" y="2574923"/>
              <a:ext cx="2895600" cy="36576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7" name="Rounded Rectangle 646"/>
            <p:cNvSpPr/>
            <p:nvPr/>
          </p:nvSpPr>
          <p:spPr bwMode="auto">
            <a:xfrm>
              <a:off x="571500" y="2651125"/>
              <a:ext cx="2667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 smtClean="0">
                  <a:solidFill>
                    <a:srgbClr val="FF0000"/>
                  </a:solidFill>
                </a:rPr>
                <a:t>Router</a:t>
              </a:r>
              <a:endParaRPr lang="en-US" sz="1400" b="1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116"/>
            <p:cNvGrpSpPr/>
            <p:nvPr/>
          </p:nvGrpSpPr>
          <p:grpSpPr>
            <a:xfrm>
              <a:off x="3162300" y="5089525"/>
              <a:ext cx="342900" cy="1066800"/>
              <a:chOff x="2971800" y="4648200"/>
              <a:chExt cx="342900" cy="1066800"/>
            </a:xfrm>
          </p:grpSpPr>
          <p:sp>
            <p:nvSpPr>
              <p:cNvPr id="706" name="Rectangle 16"/>
              <p:cNvSpPr>
                <a:spLocks noChangeArrowheads="1"/>
              </p:cNvSpPr>
              <p:nvPr/>
            </p:nvSpPr>
            <p:spPr bwMode="auto">
              <a:xfrm>
                <a:off x="2971800" y="46482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Rectangle 16"/>
              <p:cNvSpPr>
                <a:spLocks noChangeArrowheads="1"/>
              </p:cNvSpPr>
              <p:nvPr/>
            </p:nvSpPr>
            <p:spPr bwMode="auto">
              <a:xfrm>
                <a:off x="2971800" y="49530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Rectangle 16"/>
              <p:cNvSpPr>
                <a:spLocks noChangeArrowheads="1"/>
              </p:cNvSpPr>
              <p:nvPr/>
            </p:nvSpPr>
            <p:spPr bwMode="auto">
              <a:xfrm>
                <a:off x="2971800" y="52959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Rectangle 16"/>
              <p:cNvSpPr>
                <a:spLocks noChangeArrowheads="1"/>
              </p:cNvSpPr>
              <p:nvPr/>
            </p:nvSpPr>
            <p:spPr bwMode="auto">
              <a:xfrm>
                <a:off x="2971800" y="56007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121"/>
            <p:cNvGrpSpPr/>
            <p:nvPr/>
          </p:nvGrpSpPr>
          <p:grpSpPr>
            <a:xfrm>
              <a:off x="381000" y="5089525"/>
              <a:ext cx="342900" cy="1066800"/>
              <a:chOff x="2971800" y="4648200"/>
              <a:chExt cx="342900" cy="1066800"/>
            </a:xfrm>
          </p:grpSpPr>
          <p:sp>
            <p:nvSpPr>
              <p:cNvPr id="702" name="Rectangle 16"/>
              <p:cNvSpPr>
                <a:spLocks noChangeArrowheads="1"/>
              </p:cNvSpPr>
              <p:nvPr/>
            </p:nvSpPr>
            <p:spPr bwMode="auto">
              <a:xfrm>
                <a:off x="2971800" y="46482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Rectangle 16"/>
              <p:cNvSpPr>
                <a:spLocks noChangeArrowheads="1"/>
              </p:cNvSpPr>
              <p:nvPr/>
            </p:nvSpPr>
            <p:spPr bwMode="auto">
              <a:xfrm>
                <a:off x="2971800" y="49530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Rectangle 16"/>
              <p:cNvSpPr>
                <a:spLocks noChangeArrowheads="1"/>
              </p:cNvSpPr>
              <p:nvPr/>
            </p:nvSpPr>
            <p:spPr bwMode="auto">
              <a:xfrm>
                <a:off x="2971800" y="52959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Rectangle 16"/>
              <p:cNvSpPr>
                <a:spLocks noChangeArrowheads="1"/>
              </p:cNvSpPr>
              <p:nvPr/>
            </p:nvSpPr>
            <p:spPr bwMode="auto">
              <a:xfrm>
                <a:off x="2971800" y="56007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2" name="Rectangle 661"/>
            <p:cNvSpPr/>
            <p:nvPr/>
          </p:nvSpPr>
          <p:spPr bwMode="auto">
            <a:xfrm>
              <a:off x="495300" y="3565525"/>
              <a:ext cx="2895600" cy="1066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prstClr val="white"/>
                </a:solidFill>
                <a:latin typeface="Berlin Sans FB" pitchFamily="34" charset="0"/>
                <a:ea typeface="굴림" pitchFamily="50" charset="-127"/>
              </a:endParaRP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952500" y="3565525"/>
              <a:ext cx="1752600" cy="1143000"/>
              <a:chOff x="0" y="-197"/>
              <a:chExt cx="4368" cy="2823"/>
            </a:xfrm>
          </p:grpSpPr>
          <p:sp>
            <p:nvSpPr>
              <p:cNvPr id="670" name="Rectangle 14"/>
              <p:cNvSpPr>
                <a:spLocks/>
              </p:cNvSpPr>
              <p:nvPr/>
            </p:nvSpPr>
            <p:spPr bwMode="auto">
              <a:xfrm>
                <a:off x="0" y="0"/>
                <a:ext cx="4368" cy="2448"/>
              </a:xfrm>
              <a:prstGeom prst="rect">
                <a:avLst/>
              </a:prstGeom>
              <a:noFill/>
              <a:ln w="254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white"/>
                  </a:solidFill>
                  <a:ea typeface="ヒラギノ角ゴ ProN W3" pitchFamily="-111" charset="-128"/>
                </a:endParaRPr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48" y="-197"/>
                <a:ext cx="4272" cy="2823"/>
                <a:chOff x="0" y="-725"/>
                <a:chExt cx="4272" cy="2823"/>
              </a:xfrm>
            </p:grpSpPr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0" y="-725"/>
                  <a:ext cx="1392" cy="1157"/>
                  <a:chOff x="0" y="-725"/>
                  <a:chExt cx="1392" cy="1157"/>
                </a:xfrm>
              </p:grpSpPr>
              <p:sp>
                <p:nvSpPr>
                  <p:cNvPr id="700" name="AutoShape 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01" name="Rectangle 18"/>
                  <p:cNvSpPr>
                    <a:spLocks/>
                  </p:cNvSpPr>
                  <p:nvPr/>
                </p:nvSpPr>
                <p:spPr bwMode="auto">
                  <a:xfrm>
                    <a:off x="332" y="-725"/>
                    <a:ext cx="734" cy="94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r>
                      <a:rPr lang="en-US" sz="2000" dirty="0" smtClean="0">
                        <a:solidFill>
                          <a:srgbClr val="333399"/>
                        </a:solidFill>
                      </a:rPr>
                      <a:t>R</a:t>
                    </a:r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1440" y="-725"/>
                  <a:ext cx="1392" cy="1157"/>
                  <a:chOff x="0" y="-725"/>
                  <a:chExt cx="1392" cy="1157"/>
                </a:xfrm>
              </p:grpSpPr>
              <p:sp>
                <p:nvSpPr>
                  <p:cNvPr id="698" name="AutoShape 2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C00">
                      <a:alpha val="61960"/>
                    </a:srgbClr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699" name="Rectangle 21"/>
                  <p:cNvSpPr>
                    <a:spLocks/>
                  </p:cNvSpPr>
                  <p:nvPr/>
                </p:nvSpPr>
                <p:spPr bwMode="auto">
                  <a:xfrm>
                    <a:off x="429" y="-725"/>
                    <a:ext cx="742" cy="94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38100" tIns="38100" rIns="90055" bIns="38100" anchor="ctr">
                    <a:spAutoFit/>
                  </a:bodyPr>
                  <a:lstStyle/>
                  <a:p>
                    <a:pPr marL="12700" algn="ctr"/>
                    <a:r>
                      <a:rPr lang="en-US" sz="2000" dirty="0" smtClean="0">
                        <a:solidFill>
                          <a:srgbClr val="333399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2880" y="-725"/>
                  <a:ext cx="1392" cy="1157"/>
                  <a:chOff x="0" y="-725"/>
                  <a:chExt cx="1392" cy="1157"/>
                </a:xfrm>
              </p:grpSpPr>
              <p:sp>
                <p:nvSpPr>
                  <p:cNvPr id="696" name="AutoShape 2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697" name="Rectangle 24"/>
                  <p:cNvSpPr>
                    <a:spLocks/>
                  </p:cNvSpPr>
                  <p:nvPr/>
                </p:nvSpPr>
                <p:spPr bwMode="auto">
                  <a:xfrm>
                    <a:off x="381" y="-725"/>
                    <a:ext cx="679" cy="94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38100" tIns="38100" rIns="90055" bIns="38100" anchor="ctr">
                    <a:spAutoFit/>
                  </a:bodyPr>
                  <a:lstStyle/>
                  <a:p>
                    <a:pPr marL="12700" algn="ctr"/>
                    <a:r>
                      <a:rPr lang="en-US" sz="2000" dirty="0" smtClean="0">
                        <a:solidFill>
                          <a:srgbClr val="333399"/>
                        </a:solidFill>
                      </a:rPr>
                      <a:t>S</a:t>
                    </a:r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10" name="Group 25"/>
                <p:cNvGrpSpPr>
                  <a:grpSpLocks/>
                </p:cNvGrpSpPr>
                <p:nvPr/>
              </p:nvGrpSpPr>
              <p:grpSpPr bwMode="auto">
                <a:xfrm>
                  <a:off x="0" y="480"/>
                  <a:ext cx="1392" cy="465"/>
                  <a:chOff x="0" y="0"/>
                  <a:chExt cx="1392" cy="465"/>
                </a:xfrm>
              </p:grpSpPr>
              <p:sp>
                <p:nvSpPr>
                  <p:cNvPr id="694" name="AutoShape 2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695" name="Rectangle 27"/>
                  <p:cNvSpPr>
                    <a:spLocks/>
                  </p:cNvSpPr>
                  <p:nvPr/>
                </p:nvSpPr>
                <p:spPr bwMode="auto">
                  <a:xfrm>
                    <a:off x="427" y="53"/>
                    <a:ext cx="204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11" name="Group 28"/>
                <p:cNvGrpSpPr>
                  <a:grpSpLocks/>
                </p:cNvGrpSpPr>
                <p:nvPr/>
              </p:nvGrpSpPr>
              <p:grpSpPr bwMode="auto">
                <a:xfrm>
                  <a:off x="1440" y="480"/>
                  <a:ext cx="1392" cy="508"/>
                  <a:chOff x="0" y="0"/>
                  <a:chExt cx="1392" cy="508"/>
                </a:xfrm>
              </p:grpSpPr>
              <p:sp>
                <p:nvSpPr>
                  <p:cNvPr id="692" name="AutoShape 2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C00">
                      <a:alpha val="61960"/>
                    </a:srgbClr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693" name="Rectangle 30"/>
                  <p:cNvSpPr>
                    <a:spLocks/>
                  </p:cNvSpPr>
                  <p:nvPr/>
                </p:nvSpPr>
                <p:spPr bwMode="auto">
                  <a:xfrm>
                    <a:off x="429" y="96"/>
                    <a:ext cx="204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12" name="Group 31"/>
                <p:cNvGrpSpPr>
                  <a:grpSpLocks/>
                </p:cNvGrpSpPr>
                <p:nvPr/>
              </p:nvGrpSpPr>
              <p:grpSpPr bwMode="auto">
                <a:xfrm>
                  <a:off x="2880" y="480"/>
                  <a:ext cx="1392" cy="508"/>
                  <a:chOff x="0" y="0"/>
                  <a:chExt cx="1392" cy="508"/>
                </a:xfrm>
              </p:grpSpPr>
              <p:sp>
                <p:nvSpPr>
                  <p:cNvPr id="690" name="AutoShape 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691" name="Rectangle 33"/>
                  <p:cNvSpPr>
                    <a:spLocks/>
                  </p:cNvSpPr>
                  <p:nvPr/>
                </p:nvSpPr>
                <p:spPr bwMode="auto">
                  <a:xfrm>
                    <a:off x="331" y="96"/>
                    <a:ext cx="204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13" name="Group 34"/>
                <p:cNvGrpSpPr>
                  <a:grpSpLocks/>
                </p:cNvGrpSpPr>
                <p:nvPr/>
              </p:nvGrpSpPr>
              <p:grpSpPr bwMode="auto">
                <a:xfrm>
                  <a:off x="0" y="1440"/>
                  <a:ext cx="1392" cy="658"/>
                  <a:chOff x="0" y="0"/>
                  <a:chExt cx="1392" cy="658"/>
                </a:xfrm>
              </p:grpSpPr>
              <p:sp>
                <p:nvSpPr>
                  <p:cNvPr id="688" name="AutoShape 3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689" name="Rectangle 36"/>
                  <p:cNvSpPr>
                    <a:spLocks/>
                  </p:cNvSpPr>
                  <p:nvPr/>
                </p:nvSpPr>
                <p:spPr bwMode="auto">
                  <a:xfrm>
                    <a:off x="427" y="72"/>
                    <a:ext cx="247" cy="58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14" name="Group 37"/>
                <p:cNvGrpSpPr>
                  <a:grpSpLocks/>
                </p:cNvGrpSpPr>
                <p:nvPr/>
              </p:nvGrpSpPr>
              <p:grpSpPr bwMode="auto">
                <a:xfrm>
                  <a:off x="1440" y="1440"/>
                  <a:ext cx="1392" cy="508"/>
                  <a:chOff x="0" y="0"/>
                  <a:chExt cx="1392" cy="508"/>
                </a:xfrm>
              </p:grpSpPr>
              <p:sp>
                <p:nvSpPr>
                  <p:cNvPr id="686" name="AutoShape 3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C00">
                      <a:alpha val="61960"/>
                    </a:srgbClr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687" name="Rectangle 39"/>
                  <p:cNvSpPr>
                    <a:spLocks/>
                  </p:cNvSpPr>
                  <p:nvPr/>
                </p:nvSpPr>
                <p:spPr bwMode="auto">
                  <a:xfrm>
                    <a:off x="153" y="96"/>
                    <a:ext cx="177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15" name="Group 40"/>
                <p:cNvGrpSpPr>
                  <a:grpSpLocks/>
                </p:cNvGrpSpPr>
                <p:nvPr/>
              </p:nvGrpSpPr>
              <p:grpSpPr bwMode="auto">
                <a:xfrm>
                  <a:off x="2880" y="1440"/>
                  <a:ext cx="1392" cy="508"/>
                  <a:chOff x="0" y="0"/>
                  <a:chExt cx="1392" cy="508"/>
                </a:xfrm>
              </p:grpSpPr>
              <p:sp>
                <p:nvSpPr>
                  <p:cNvPr id="684" name="AutoShape 4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685" name="Rectangle 42"/>
                  <p:cNvSpPr>
                    <a:spLocks/>
                  </p:cNvSpPr>
                  <p:nvPr/>
                </p:nvSpPr>
                <p:spPr bwMode="auto">
                  <a:xfrm>
                    <a:off x="331" y="96"/>
                    <a:ext cx="204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sp>
              <p:nvSpPr>
                <p:cNvPr id="683" name="Line 43"/>
                <p:cNvSpPr>
                  <a:spLocks noChangeShapeType="1"/>
                </p:cNvSpPr>
                <p:nvPr/>
              </p:nvSpPr>
              <p:spPr bwMode="auto">
                <a:xfrm>
                  <a:off x="1392" y="1200"/>
                  <a:ext cx="1344" cy="1"/>
                </a:xfrm>
                <a:prstGeom prst="line">
                  <a:avLst/>
                </a:prstGeom>
                <a:noFill/>
                <a:ln w="381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69" name="Text Box 18"/>
            <p:cNvSpPr txBox="1">
              <a:spLocks noChangeArrowheads="1"/>
            </p:cNvSpPr>
            <p:nvPr/>
          </p:nvSpPr>
          <p:spPr bwMode="auto">
            <a:xfrm>
              <a:off x="495300" y="4632325"/>
              <a:ext cx="2895600" cy="1600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altLang="ko-KR" sz="1600" b="1" dirty="0" smtClean="0">
                  <a:solidFill>
                    <a:prstClr val="black"/>
                  </a:solidFill>
                  <a:latin typeface="Times New Roman" pitchFamily="18" charset="0"/>
                  <a:ea typeface="MS Gothic"/>
                  <a:cs typeface="Times New Roman" pitchFamily="18" charset="0"/>
                </a:rPr>
                <a:t>Packet </a:t>
              </a:r>
            </a:p>
            <a:p>
              <a:pPr algn="ctr" eaLnBrk="0" hangingPunct="0"/>
              <a:endParaRPr lang="en-US" altLang="ko-KR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altLang="ko-KR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n-US" altLang="ko-KR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Switch Fabric</a:t>
              </a:r>
              <a:endParaRPr lang="en-US" altLang="ko-KR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709"/>
          <p:cNvGrpSpPr/>
          <p:nvPr/>
        </p:nvGrpSpPr>
        <p:grpSpPr>
          <a:xfrm>
            <a:off x="7848600" y="1371600"/>
            <a:ext cx="1143000" cy="1447802"/>
            <a:chOff x="381000" y="2574923"/>
            <a:chExt cx="3124200" cy="3657602"/>
          </a:xfrm>
        </p:grpSpPr>
        <p:sp>
          <p:nvSpPr>
            <p:cNvPr id="711" name="Rectangle 25"/>
            <p:cNvSpPr>
              <a:spLocks noChangeArrowheads="1"/>
            </p:cNvSpPr>
            <p:nvPr/>
          </p:nvSpPr>
          <p:spPr bwMode="auto">
            <a:xfrm>
              <a:off x="495300" y="2574923"/>
              <a:ext cx="2895600" cy="36576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2" name="Rounded Rectangle 711"/>
            <p:cNvSpPr/>
            <p:nvPr/>
          </p:nvSpPr>
          <p:spPr bwMode="auto">
            <a:xfrm>
              <a:off x="571500" y="2651125"/>
              <a:ext cx="2667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b="1" dirty="0" smtClean="0">
                  <a:solidFill>
                    <a:srgbClr val="FF0000"/>
                  </a:solidFill>
                </a:rPr>
                <a:t>Router</a:t>
              </a:r>
              <a:endParaRPr lang="en-US" sz="1400" b="1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17" name="Group 116"/>
            <p:cNvGrpSpPr/>
            <p:nvPr/>
          </p:nvGrpSpPr>
          <p:grpSpPr>
            <a:xfrm>
              <a:off x="3162300" y="5089525"/>
              <a:ext cx="342900" cy="1066800"/>
              <a:chOff x="2971800" y="4648200"/>
              <a:chExt cx="342900" cy="1066800"/>
            </a:xfrm>
          </p:grpSpPr>
          <p:sp>
            <p:nvSpPr>
              <p:cNvPr id="752" name="Rectangle 16"/>
              <p:cNvSpPr>
                <a:spLocks noChangeArrowheads="1"/>
              </p:cNvSpPr>
              <p:nvPr/>
            </p:nvSpPr>
            <p:spPr bwMode="auto">
              <a:xfrm>
                <a:off x="2971800" y="46482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3" name="Rectangle 16"/>
              <p:cNvSpPr>
                <a:spLocks noChangeArrowheads="1"/>
              </p:cNvSpPr>
              <p:nvPr/>
            </p:nvSpPr>
            <p:spPr bwMode="auto">
              <a:xfrm>
                <a:off x="2971800" y="49530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4" name="Rectangle 16"/>
              <p:cNvSpPr>
                <a:spLocks noChangeArrowheads="1"/>
              </p:cNvSpPr>
              <p:nvPr/>
            </p:nvSpPr>
            <p:spPr bwMode="auto">
              <a:xfrm>
                <a:off x="2971800" y="52959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5" name="Rectangle 16"/>
              <p:cNvSpPr>
                <a:spLocks noChangeArrowheads="1"/>
              </p:cNvSpPr>
              <p:nvPr/>
            </p:nvSpPr>
            <p:spPr bwMode="auto">
              <a:xfrm>
                <a:off x="2971800" y="56007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Group 121"/>
            <p:cNvGrpSpPr/>
            <p:nvPr/>
          </p:nvGrpSpPr>
          <p:grpSpPr>
            <a:xfrm>
              <a:off x="381000" y="5089525"/>
              <a:ext cx="342900" cy="1066800"/>
              <a:chOff x="2971800" y="4648200"/>
              <a:chExt cx="342900" cy="1066800"/>
            </a:xfrm>
          </p:grpSpPr>
          <p:sp>
            <p:nvSpPr>
              <p:cNvPr id="748" name="Rectangle 16"/>
              <p:cNvSpPr>
                <a:spLocks noChangeArrowheads="1"/>
              </p:cNvSpPr>
              <p:nvPr/>
            </p:nvSpPr>
            <p:spPr bwMode="auto">
              <a:xfrm>
                <a:off x="2971800" y="46482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9" name="Rectangle 16"/>
              <p:cNvSpPr>
                <a:spLocks noChangeArrowheads="1"/>
              </p:cNvSpPr>
              <p:nvPr/>
            </p:nvSpPr>
            <p:spPr bwMode="auto">
              <a:xfrm>
                <a:off x="2971800" y="49530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0" name="Rectangle 16"/>
              <p:cNvSpPr>
                <a:spLocks noChangeArrowheads="1"/>
              </p:cNvSpPr>
              <p:nvPr/>
            </p:nvSpPr>
            <p:spPr bwMode="auto">
              <a:xfrm>
                <a:off x="2971800" y="52959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1" name="Rectangle 16"/>
              <p:cNvSpPr>
                <a:spLocks noChangeArrowheads="1"/>
              </p:cNvSpPr>
              <p:nvPr/>
            </p:nvSpPr>
            <p:spPr bwMode="auto">
              <a:xfrm>
                <a:off x="2971800" y="5600700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5" name="Rectangle 714"/>
            <p:cNvSpPr/>
            <p:nvPr/>
          </p:nvSpPr>
          <p:spPr bwMode="auto">
            <a:xfrm>
              <a:off x="495300" y="3565525"/>
              <a:ext cx="2895600" cy="1066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prstClr val="white"/>
                </a:solidFill>
                <a:latin typeface="Berlin Sans FB" pitchFamily="34" charset="0"/>
                <a:ea typeface="굴림" pitchFamily="50" charset="-127"/>
              </a:endParaRPr>
            </a:p>
          </p:txBody>
        </p: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952500" y="3565525"/>
              <a:ext cx="1752600" cy="1143000"/>
              <a:chOff x="0" y="-197"/>
              <a:chExt cx="4368" cy="2823"/>
            </a:xfrm>
          </p:grpSpPr>
          <p:sp>
            <p:nvSpPr>
              <p:cNvPr id="718" name="Rectangle 14"/>
              <p:cNvSpPr>
                <a:spLocks/>
              </p:cNvSpPr>
              <p:nvPr/>
            </p:nvSpPr>
            <p:spPr bwMode="auto">
              <a:xfrm>
                <a:off x="0" y="0"/>
                <a:ext cx="4368" cy="2448"/>
              </a:xfrm>
              <a:prstGeom prst="rect">
                <a:avLst/>
              </a:prstGeom>
              <a:noFill/>
              <a:ln w="254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white"/>
                  </a:solidFill>
                  <a:ea typeface="ヒラギノ角ゴ ProN W3" pitchFamily="-111" charset="-128"/>
                </a:endParaRPr>
              </a:p>
            </p:txBody>
          </p:sp>
          <p:grpSp>
            <p:nvGrpSpPr>
              <p:cNvPr id="20" name="Group 15"/>
              <p:cNvGrpSpPr>
                <a:grpSpLocks/>
              </p:cNvGrpSpPr>
              <p:nvPr/>
            </p:nvGrpSpPr>
            <p:grpSpPr bwMode="auto">
              <a:xfrm>
                <a:off x="48" y="-197"/>
                <a:ext cx="4272" cy="2823"/>
                <a:chOff x="0" y="-725"/>
                <a:chExt cx="4272" cy="2823"/>
              </a:xfrm>
            </p:grpSpPr>
            <p:grpSp>
              <p:nvGrpSpPr>
                <p:cNvPr id="21" name="Group 16"/>
                <p:cNvGrpSpPr>
                  <a:grpSpLocks/>
                </p:cNvGrpSpPr>
                <p:nvPr/>
              </p:nvGrpSpPr>
              <p:grpSpPr bwMode="auto">
                <a:xfrm>
                  <a:off x="0" y="-725"/>
                  <a:ext cx="1392" cy="1157"/>
                  <a:chOff x="0" y="-725"/>
                  <a:chExt cx="1392" cy="1157"/>
                </a:xfrm>
              </p:grpSpPr>
              <p:sp>
                <p:nvSpPr>
                  <p:cNvPr id="746" name="AutoShape 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47" name="Rectangle 18"/>
                  <p:cNvSpPr>
                    <a:spLocks/>
                  </p:cNvSpPr>
                  <p:nvPr/>
                </p:nvSpPr>
                <p:spPr bwMode="auto">
                  <a:xfrm>
                    <a:off x="332" y="-725"/>
                    <a:ext cx="734" cy="94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r>
                      <a:rPr lang="en-US" sz="2000" dirty="0" smtClean="0">
                        <a:solidFill>
                          <a:srgbClr val="333399"/>
                        </a:solidFill>
                      </a:rPr>
                      <a:t>R</a:t>
                    </a:r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22" name="Group 19"/>
                <p:cNvGrpSpPr>
                  <a:grpSpLocks/>
                </p:cNvGrpSpPr>
                <p:nvPr/>
              </p:nvGrpSpPr>
              <p:grpSpPr bwMode="auto">
                <a:xfrm>
                  <a:off x="1440" y="-725"/>
                  <a:ext cx="1392" cy="1157"/>
                  <a:chOff x="0" y="-725"/>
                  <a:chExt cx="1392" cy="1157"/>
                </a:xfrm>
              </p:grpSpPr>
              <p:sp>
                <p:nvSpPr>
                  <p:cNvPr id="744" name="AutoShape 2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C00">
                      <a:alpha val="61960"/>
                    </a:srgbClr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45" name="Rectangle 21"/>
                  <p:cNvSpPr>
                    <a:spLocks/>
                  </p:cNvSpPr>
                  <p:nvPr/>
                </p:nvSpPr>
                <p:spPr bwMode="auto">
                  <a:xfrm>
                    <a:off x="429" y="-725"/>
                    <a:ext cx="742" cy="94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38100" tIns="38100" rIns="90055" bIns="38100" anchor="ctr">
                    <a:spAutoFit/>
                  </a:bodyPr>
                  <a:lstStyle/>
                  <a:p>
                    <a:pPr marL="12700" algn="ctr"/>
                    <a:r>
                      <a:rPr lang="en-US" sz="2000" dirty="0" smtClean="0">
                        <a:solidFill>
                          <a:srgbClr val="333399"/>
                        </a:solidFill>
                      </a:rPr>
                      <a:t>A</a:t>
                    </a:r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2880" y="-725"/>
                  <a:ext cx="1392" cy="1157"/>
                  <a:chOff x="0" y="-725"/>
                  <a:chExt cx="1392" cy="1157"/>
                </a:xfrm>
              </p:grpSpPr>
              <p:sp>
                <p:nvSpPr>
                  <p:cNvPr id="742" name="AutoShape 2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43" name="Rectangle 24"/>
                  <p:cNvSpPr>
                    <a:spLocks/>
                  </p:cNvSpPr>
                  <p:nvPr/>
                </p:nvSpPr>
                <p:spPr bwMode="auto">
                  <a:xfrm>
                    <a:off x="381" y="-725"/>
                    <a:ext cx="679" cy="94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38100" tIns="38100" rIns="90055" bIns="38100" anchor="ctr">
                    <a:spAutoFit/>
                  </a:bodyPr>
                  <a:lstStyle/>
                  <a:p>
                    <a:pPr marL="12700" algn="ctr"/>
                    <a:r>
                      <a:rPr lang="en-US" sz="2000" dirty="0" smtClean="0">
                        <a:solidFill>
                          <a:srgbClr val="333399"/>
                        </a:solidFill>
                      </a:rPr>
                      <a:t>S</a:t>
                    </a:r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24" name="Group 25"/>
                <p:cNvGrpSpPr>
                  <a:grpSpLocks/>
                </p:cNvGrpSpPr>
                <p:nvPr/>
              </p:nvGrpSpPr>
              <p:grpSpPr bwMode="auto">
                <a:xfrm>
                  <a:off x="0" y="480"/>
                  <a:ext cx="1392" cy="465"/>
                  <a:chOff x="0" y="0"/>
                  <a:chExt cx="1392" cy="465"/>
                </a:xfrm>
              </p:grpSpPr>
              <p:sp>
                <p:nvSpPr>
                  <p:cNvPr id="740" name="AutoShape 2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41" name="Rectangle 27"/>
                  <p:cNvSpPr>
                    <a:spLocks/>
                  </p:cNvSpPr>
                  <p:nvPr/>
                </p:nvSpPr>
                <p:spPr bwMode="auto">
                  <a:xfrm>
                    <a:off x="427" y="53"/>
                    <a:ext cx="204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25" name="Group 28"/>
                <p:cNvGrpSpPr>
                  <a:grpSpLocks/>
                </p:cNvGrpSpPr>
                <p:nvPr/>
              </p:nvGrpSpPr>
              <p:grpSpPr bwMode="auto">
                <a:xfrm>
                  <a:off x="1440" y="480"/>
                  <a:ext cx="1392" cy="508"/>
                  <a:chOff x="0" y="0"/>
                  <a:chExt cx="1392" cy="508"/>
                </a:xfrm>
              </p:grpSpPr>
              <p:sp>
                <p:nvSpPr>
                  <p:cNvPr id="738" name="AutoShape 2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C00">
                      <a:alpha val="61960"/>
                    </a:srgbClr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39" name="Rectangle 30"/>
                  <p:cNvSpPr>
                    <a:spLocks/>
                  </p:cNvSpPr>
                  <p:nvPr/>
                </p:nvSpPr>
                <p:spPr bwMode="auto">
                  <a:xfrm>
                    <a:off x="429" y="96"/>
                    <a:ext cx="204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26" name="Group 31"/>
                <p:cNvGrpSpPr>
                  <a:grpSpLocks/>
                </p:cNvGrpSpPr>
                <p:nvPr/>
              </p:nvGrpSpPr>
              <p:grpSpPr bwMode="auto">
                <a:xfrm>
                  <a:off x="2880" y="480"/>
                  <a:ext cx="1392" cy="508"/>
                  <a:chOff x="0" y="0"/>
                  <a:chExt cx="1392" cy="508"/>
                </a:xfrm>
              </p:grpSpPr>
              <p:sp>
                <p:nvSpPr>
                  <p:cNvPr id="736" name="AutoShape 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37" name="Rectangle 33"/>
                  <p:cNvSpPr>
                    <a:spLocks/>
                  </p:cNvSpPr>
                  <p:nvPr/>
                </p:nvSpPr>
                <p:spPr bwMode="auto">
                  <a:xfrm>
                    <a:off x="331" y="96"/>
                    <a:ext cx="204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27" name="Group 34"/>
                <p:cNvGrpSpPr>
                  <a:grpSpLocks/>
                </p:cNvGrpSpPr>
                <p:nvPr/>
              </p:nvGrpSpPr>
              <p:grpSpPr bwMode="auto">
                <a:xfrm>
                  <a:off x="0" y="1440"/>
                  <a:ext cx="1392" cy="658"/>
                  <a:chOff x="0" y="0"/>
                  <a:chExt cx="1392" cy="658"/>
                </a:xfrm>
              </p:grpSpPr>
              <p:sp>
                <p:nvSpPr>
                  <p:cNvPr id="734" name="AutoShape 3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35" name="Rectangle 36"/>
                  <p:cNvSpPr>
                    <a:spLocks/>
                  </p:cNvSpPr>
                  <p:nvPr/>
                </p:nvSpPr>
                <p:spPr bwMode="auto">
                  <a:xfrm>
                    <a:off x="427" y="72"/>
                    <a:ext cx="247" cy="58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28" name="Group 37"/>
                <p:cNvGrpSpPr>
                  <a:grpSpLocks/>
                </p:cNvGrpSpPr>
                <p:nvPr/>
              </p:nvGrpSpPr>
              <p:grpSpPr bwMode="auto">
                <a:xfrm>
                  <a:off x="1440" y="1440"/>
                  <a:ext cx="1392" cy="508"/>
                  <a:chOff x="0" y="0"/>
                  <a:chExt cx="1392" cy="508"/>
                </a:xfrm>
              </p:grpSpPr>
              <p:sp>
                <p:nvSpPr>
                  <p:cNvPr id="732" name="AutoShape 3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9CC00">
                      <a:alpha val="61960"/>
                    </a:srgbClr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33" name="Rectangle 39"/>
                  <p:cNvSpPr>
                    <a:spLocks/>
                  </p:cNvSpPr>
                  <p:nvPr/>
                </p:nvSpPr>
                <p:spPr bwMode="auto">
                  <a:xfrm>
                    <a:off x="153" y="96"/>
                    <a:ext cx="177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grpSp>
              <p:nvGrpSpPr>
                <p:cNvPr id="29" name="Group 40"/>
                <p:cNvGrpSpPr>
                  <a:grpSpLocks/>
                </p:cNvGrpSpPr>
                <p:nvPr/>
              </p:nvGrpSpPr>
              <p:grpSpPr bwMode="auto">
                <a:xfrm>
                  <a:off x="2880" y="1440"/>
                  <a:ext cx="1392" cy="508"/>
                  <a:chOff x="0" y="0"/>
                  <a:chExt cx="1392" cy="508"/>
                </a:xfrm>
              </p:grpSpPr>
              <p:sp>
                <p:nvSpPr>
                  <p:cNvPr id="730" name="AutoShape 4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392" cy="4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/>
                  </a:solidFill>
                  <a:ln w="381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prstClr val="white"/>
                      </a:solidFill>
                      <a:ea typeface="ヒラギノ角ゴ ProN W3" pitchFamily="-111" charset="-128"/>
                    </a:endParaRPr>
                  </a:p>
                </p:txBody>
              </p:sp>
              <p:sp>
                <p:nvSpPr>
                  <p:cNvPr id="731" name="Rectangle 42"/>
                  <p:cNvSpPr>
                    <a:spLocks/>
                  </p:cNvSpPr>
                  <p:nvPr/>
                </p:nvSpPr>
                <p:spPr bwMode="auto">
                  <a:xfrm>
                    <a:off x="331" y="96"/>
                    <a:ext cx="204" cy="4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38100" tIns="38100" rIns="90055" bIns="38100" anchor="ctr">
                    <a:spAutoFit/>
                  </a:bodyPr>
                  <a:lstStyle/>
                  <a:p>
                    <a:pPr marL="12700" algn="ctr"/>
                    <a:endParaRPr lang="en-US" sz="2000" dirty="0">
                      <a:solidFill>
                        <a:srgbClr val="333399"/>
                      </a:solidFill>
                    </a:endParaRPr>
                  </a:p>
                </p:txBody>
              </p:sp>
            </p:grpSp>
            <p:sp>
              <p:nvSpPr>
                <p:cNvPr id="729" name="Line 43"/>
                <p:cNvSpPr>
                  <a:spLocks noChangeShapeType="1"/>
                </p:cNvSpPr>
                <p:nvPr/>
              </p:nvSpPr>
              <p:spPr bwMode="auto">
                <a:xfrm>
                  <a:off x="1392" y="1200"/>
                  <a:ext cx="1344" cy="1"/>
                </a:xfrm>
                <a:prstGeom prst="line">
                  <a:avLst/>
                </a:prstGeom>
                <a:noFill/>
                <a:ln w="38100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17" name="Text Box 18"/>
            <p:cNvSpPr txBox="1">
              <a:spLocks noChangeArrowheads="1"/>
            </p:cNvSpPr>
            <p:nvPr/>
          </p:nvSpPr>
          <p:spPr bwMode="auto">
            <a:xfrm>
              <a:off x="495300" y="4632325"/>
              <a:ext cx="2895600" cy="1600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/>
              <a:r>
                <a:rPr lang="en-US" altLang="ko-KR" sz="1600" b="1" dirty="0" smtClean="0">
                  <a:solidFill>
                    <a:prstClr val="black"/>
                  </a:solidFill>
                  <a:latin typeface="Times New Roman" pitchFamily="18" charset="0"/>
                  <a:ea typeface="MS Gothic"/>
                  <a:cs typeface="Times New Roman" pitchFamily="18" charset="0"/>
                </a:rPr>
                <a:t>Packet </a:t>
              </a:r>
            </a:p>
            <a:p>
              <a:pPr algn="ctr" eaLnBrk="0" hangingPunct="0"/>
              <a:endParaRPr lang="en-US" altLang="ko-KR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altLang="ko-KR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n-US" altLang="ko-KR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Switch Fabric</a:t>
              </a:r>
              <a:endParaRPr lang="en-US" altLang="ko-KR" sz="280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997" name="Straight Connector 996"/>
          <p:cNvCxnSpPr/>
          <p:nvPr/>
        </p:nvCxnSpPr>
        <p:spPr>
          <a:xfrm>
            <a:off x="1447800" y="2493965"/>
            <a:ext cx="6400800" cy="16271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0" name="Group 1015"/>
          <p:cNvGrpSpPr/>
          <p:nvPr/>
        </p:nvGrpSpPr>
        <p:grpSpPr>
          <a:xfrm>
            <a:off x="1447800" y="2514600"/>
            <a:ext cx="6400800" cy="3357164"/>
            <a:chOff x="1447800" y="1748236"/>
            <a:chExt cx="6400800" cy="3357164"/>
          </a:xfrm>
        </p:grpSpPr>
        <p:grpSp>
          <p:nvGrpSpPr>
            <p:cNvPr id="759" name="Group 755"/>
            <p:cNvGrpSpPr/>
            <p:nvPr/>
          </p:nvGrpSpPr>
          <p:grpSpPr>
            <a:xfrm>
              <a:off x="4901752" y="2682872"/>
              <a:ext cx="2489650" cy="2422528"/>
              <a:chOff x="3703590" y="2574925"/>
              <a:chExt cx="4184729" cy="3725269"/>
            </a:xfrm>
          </p:grpSpPr>
          <p:sp>
            <p:nvSpPr>
              <p:cNvPr id="757" name="Rectangle 21"/>
              <p:cNvSpPr>
                <a:spLocks noChangeArrowheads="1"/>
              </p:cNvSpPr>
              <p:nvPr/>
            </p:nvSpPr>
            <p:spPr bwMode="auto">
              <a:xfrm>
                <a:off x="6172200" y="3565525"/>
                <a:ext cx="1524000" cy="26670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8" name="Rectangle 25"/>
              <p:cNvSpPr>
                <a:spLocks noChangeArrowheads="1"/>
              </p:cNvSpPr>
              <p:nvPr/>
            </p:nvSpPr>
            <p:spPr bwMode="auto">
              <a:xfrm>
                <a:off x="4800600" y="2574925"/>
                <a:ext cx="2895600" cy="3657602"/>
              </a:xfrm>
              <a:prstGeom prst="rect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BBE0E3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66" name="Group 21"/>
              <p:cNvGrpSpPr/>
              <p:nvPr/>
            </p:nvGrpSpPr>
            <p:grpSpPr>
              <a:xfrm>
                <a:off x="4851857" y="3487937"/>
                <a:ext cx="1538401" cy="1144834"/>
                <a:chOff x="4928057" y="3046612"/>
                <a:chExt cx="1538401" cy="1144834"/>
              </a:xfrm>
            </p:grpSpPr>
            <p:grpSp>
              <p:nvGrpSpPr>
                <p:cNvPr id="777" name="Group 228"/>
                <p:cNvGrpSpPr/>
                <p:nvPr/>
              </p:nvGrpSpPr>
              <p:grpSpPr>
                <a:xfrm>
                  <a:off x="4928057" y="3046612"/>
                  <a:ext cx="1538401" cy="1144834"/>
                  <a:chOff x="4928057" y="3046612"/>
                  <a:chExt cx="1538401" cy="1144834"/>
                </a:xfrm>
              </p:grpSpPr>
              <p:grpSp>
                <p:nvGrpSpPr>
                  <p:cNvPr id="778" name="Group 154"/>
                  <p:cNvGrpSpPr/>
                  <p:nvPr/>
                </p:nvGrpSpPr>
                <p:grpSpPr>
                  <a:xfrm>
                    <a:off x="4928057" y="3581399"/>
                    <a:ext cx="1371411" cy="152844"/>
                    <a:chOff x="2944490" y="685799"/>
                    <a:chExt cx="1524002" cy="156274"/>
                  </a:xfrm>
                </p:grpSpPr>
                <p:cxnSp>
                  <p:nvCxnSpPr>
                    <p:cNvPr id="858" name="Straight Connector 857"/>
                    <p:cNvCxnSpPr>
                      <a:stCxn id="859" idx="0"/>
                      <a:endCxn id="859" idx="2"/>
                    </p:cNvCxnSpPr>
                    <p:nvPr/>
                  </p:nvCxnSpPr>
                  <p:spPr bwMode="auto">
                    <a:xfrm rot="16200000" flipH="1">
                      <a:off x="3132783" y="763077"/>
                      <a:ext cx="155027" cy="296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859" name="Rectangle 5"/>
                    <p:cNvSpPr>
                      <a:spLocks/>
                    </p:cNvSpPr>
                    <p:nvPr/>
                  </p:nvSpPr>
                  <p:spPr bwMode="auto">
                    <a:xfrm>
                      <a:off x="2944490" y="685799"/>
                      <a:ext cx="531615" cy="155027"/>
                    </a:xfrm>
                    <a:prstGeom prst="rect">
                      <a:avLst/>
                    </a:prstGeom>
                    <a:solidFill>
                      <a:srgbClr val="99FF66"/>
                    </a:soli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en-US" sz="17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rgbClr val="1F497D">
                            <a:lumMod val="5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860" name="Rectangle 7"/>
                    <p:cNvSpPr>
                      <a:spLocks/>
                    </p:cNvSpPr>
                    <p:nvPr/>
                  </p:nvSpPr>
                  <p:spPr bwMode="auto">
                    <a:xfrm>
                      <a:off x="3452144" y="685799"/>
                      <a:ext cx="1016348" cy="155027"/>
                    </a:xfrm>
                    <a:prstGeom prst="rect">
                      <a:avLst/>
                    </a:prstGeom>
                    <a:solidFill>
                      <a:srgbClr val="99FF66"/>
                    </a:soli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 sz="1600" dirty="0">
                        <a:solidFill>
                          <a:srgbClr val="1F497D">
                            <a:lumMod val="50000"/>
                          </a:srgbClr>
                        </a:solidFill>
                      </a:endParaRPr>
                    </a:p>
                  </p:txBody>
                </p:sp>
                <p:cxnSp>
                  <p:nvCxnSpPr>
                    <p:cNvPr id="861" name="Straight Arrow Connector 860"/>
                    <p:cNvCxnSpPr/>
                    <p:nvPr/>
                  </p:nvCxnSpPr>
                  <p:spPr bwMode="auto">
                    <a:xfrm>
                      <a:off x="3620222" y="761999"/>
                      <a:ext cx="304799" cy="1588"/>
                    </a:xfrm>
                    <a:prstGeom prst="straightConnector1">
                      <a:avLst/>
                    </a:prstGeom>
                    <a:ln>
                      <a:solidFill>
                        <a:schemeClr val="bg2"/>
                      </a:solidFill>
                      <a:headEnd type="arrow"/>
                      <a:tailEnd type="arrow"/>
                    </a:ln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2" name="Straight Connector 861"/>
                    <p:cNvCxnSpPr>
                      <a:stCxn id="859" idx="0"/>
                      <a:endCxn id="859" idx="2"/>
                    </p:cNvCxnSpPr>
                    <p:nvPr/>
                  </p:nvCxnSpPr>
                  <p:spPr bwMode="auto">
                    <a:xfrm rot="16200000" flipH="1">
                      <a:off x="3132783" y="763077"/>
                      <a:ext cx="155027" cy="296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63" name="Straight Connector 862"/>
                    <p:cNvCxnSpPr/>
                    <p:nvPr/>
                  </p:nvCxnSpPr>
                  <p:spPr bwMode="auto">
                    <a:xfrm rot="5400000">
                      <a:off x="4076627" y="761999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64" name="Straight Connector 863"/>
                    <p:cNvCxnSpPr/>
                    <p:nvPr/>
                  </p:nvCxnSpPr>
                  <p:spPr bwMode="auto">
                    <a:xfrm rot="5400000">
                      <a:off x="3925815" y="761205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 bwMode="auto">
                    <a:xfrm rot="5400000">
                      <a:off x="3252842" y="761205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66" name="Straight Connector 865"/>
                    <p:cNvCxnSpPr/>
                    <p:nvPr/>
                  </p:nvCxnSpPr>
                  <p:spPr bwMode="auto">
                    <a:xfrm rot="5400000">
                      <a:off x="3022653" y="761205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 bwMode="auto">
                    <a:xfrm rot="5400000">
                      <a:off x="4381428" y="761205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68" name="Straight Connector 867"/>
                    <p:cNvCxnSpPr/>
                    <p:nvPr/>
                  </p:nvCxnSpPr>
                  <p:spPr bwMode="auto">
                    <a:xfrm rot="5400000">
                      <a:off x="4088286" y="761205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779" name="Group 227"/>
                  <p:cNvGrpSpPr/>
                  <p:nvPr/>
                </p:nvGrpSpPr>
                <p:grpSpPr>
                  <a:xfrm>
                    <a:off x="4928057" y="3046612"/>
                    <a:ext cx="1538401" cy="1144834"/>
                    <a:chOff x="4928057" y="3046612"/>
                    <a:chExt cx="1538401" cy="1144834"/>
                  </a:xfrm>
                </p:grpSpPr>
                <p:grpSp>
                  <p:nvGrpSpPr>
                    <p:cNvPr id="780" name="Group 166"/>
                    <p:cNvGrpSpPr/>
                    <p:nvPr/>
                  </p:nvGrpSpPr>
                  <p:grpSpPr>
                    <a:xfrm>
                      <a:off x="4928058" y="3733800"/>
                      <a:ext cx="1371409" cy="152401"/>
                      <a:chOff x="2944492" y="685800"/>
                      <a:chExt cx="1524000" cy="155821"/>
                    </a:xfrm>
                  </p:grpSpPr>
                  <p:cxnSp>
                    <p:nvCxnSpPr>
                      <p:cNvPr id="847" name="Straight Connector 846"/>
                      <p:cNvCxnSpPr/>
                      <p:nvPr/>
                    </p:nvCxnSpPr>
                    <p:spPr bwMode="auto">
                      <a:xfrm rot="16200000" flipH="1">
                        <a:off x="3536191" y="763313"/>
                        <a:ext cx="155027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848" name="Rectangle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4492" y="685802"/>
                        <a:ext cx="531615" cy="155028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r>
                          <a:rPr lang="en-US" sz="1700" dirty="0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</a:rPr>
                          <a:t> </a:t>
                        </a:r>
                        <a:endParaRPr lang="en-US" sz="17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sp>
                    <p:nvSpPr>
                      <p:cNvPr id="849" name="Rectangle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2144" y="685800"/>
                        <a:ext cx="1016348" cy="155028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6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cxnSp>
                    <p:nvCxnSpPr>
                      <p:cNvPr id="850" name="Straight Arrow Connector 66"/>
                      <p:cNvCxnSpPr/>
                      <p:nvPr/>
                    </p:nvCxnSpPr>
                    <p:spPr bwMode="auto">
                      <a:xfrm>
                        <a:off x="3620224" y="762000"/>
                        <a:ext cx="304799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/>
                        </a:solidFill>
                        <a:headEnd type="arrow"/>
                        <a:tailEnd type="arrow"/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1" name="Straight Connector 67"/>
                      <p:cNvCxnSpPr/>
                      <p:nvPr/>
                    </p:nvCxnSpPr>
                    <p:spPr bwMode="auto">
                      <a:xfrm rot="16200000" flipH="1">
                        <a:off x="3135542" y="763313"/>
                        <a:ext cx="155028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52" name="Straight Connector 68"/>
                      <p:cNvCxnSpPr/>
                      <p:nvPr/>
                    </p:nvCxnSpPr>
                    <p:spPr bwMode="auto">
                      <a:xfrm rot="5400000">
                        <a:off x="4076628" y="762000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53" name="Straight Connector 852"/>
                      <p:cNvCxnSpPr/>
                      <p:nvPr/>
                    </p:nvCxnSpPr>
                    <p:spPr bwMode="auto">
                      <a:xfrm rot="5400000">
                        <a:off x="3783485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54" name="Straight Connector 853"/>
                      <p:cNvCxnSpPr/>
                      <p:nvPr/>
                    </p:nvCxnSpPr>
                    <p:spPr bwMode="auto">
                      <a:xfrm rot="5400000">
                        <a:off x="325284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55" name="Straight Connector 854"/>
                      <p:cNvCxnSpPr/>
                      <p:nvPr/>
                    </p:nvCxnSpPr>
                    <p:spPr bwMode="auto">
                      <a:xfrm rot="5400000">
                        <a:off x="3022655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56" name="Straight Connector 855"/>
                      <p:cNvCxnSpPr/>
                      <p:nvPr/>
                    </p:nvCxnSpPr>
                    <p:spPr bwMode="auto">
                      <a:xfrm rot="5400000">
                        <a:off x="4381429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57" name="Straight Connector 856"/>
                      <p:cNvCxnSpPr/>
                      <p:nvPr/>
                    </p:nvCxnSpPr>
                    <p:spPr bwMode="auto">
                      <a:xfrm rot="5400000">
                        <a:off x="4230618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781" name="Group 178"/>
                    <p:cNvGrpSpPr/>
                    <p:nvPr/>
                  </p:nvGrpSpPr>
                  <p:grpSpPr>
                    <a:xfrm>
                      <a:off x="4928057" y="3886200"/>
                      <a:ext cx="1389429" cy="152847"/>
                      <a:chOff x="2944492" y="685800"/>
                      <a:chExt cx="1544025" cy="156277"/>
                    </a:xfrm>
                  </p:grpSpPr>
                  <p:cxnSp>
                    <p:nvCxnSpPr>
                      <p:cNvPr id="836" name="Straight Connector 52"/>
                      <p:cNvCxnSpPr>
                        <a:stCxn id="837" idx="0"/>
                        <a:endCxn id="837" idx="2"/>
                      </p:cNvCxnSpPr>
                      <p:nvPr/>
                    </p:nvCxnSpPr>
                    <p:spPr bwMode="auto">
                      <a:xfrm rot="16200000" flipH="1">
                        <a:off x="3132785" y="763080"/>
                        <a:ext cx="155028" cy="296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837" name="Rectangle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4492" y="685802"/>
                        <a:ext cx="531615" cy="155028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r>
                          <a:rPr lang="en-US" sz="1700" dirty="0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</a:rPr>
                          <a:t> </a:t>
                        </a:r>
                        <a:endParaRPr lang="en-US" sz="17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sp>
                    <p:nvSpPr>
                      <p:cNvPr id="838" name="Rectangle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2169" y="685800"/>
                        <a:ext cx="1016348" cy="155027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6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cxnSp>
                    <p:nvCxnSpPr>
                      <p:cNvPr id="839" name="Straight Arrow Connector 838"/>
                      <p:cNvCxnSpPr/>
                      <p:nvPr/>
                    </p:nvCxnSpPr>
                    <p:spPr bwMode="auto">
                      <a:xfrm>
                        <a:off x="3628691" y="762000"/>
                        <a:ext cx="304799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/>
                        </a:solidFill>
                        <a:headEnd type="arrow"/>
                        <a:tailEnd type="arrow"/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" name="Straight Connector 839"/>
                      <p:cNvCxnSpPr>
                        <a:stCxn id="837" idx="0"/>
                        <a:endCxn id="837" idx="2"/>
                      </p:cNvCxnSpPr>
                      <p:nvPr/>
                    </p:nvCxnSpPr>
                    <p:spPr bwMode="auto">
                      <a:xfrm rot="16200000" flipH="1">
                        <a:off x="3132785" y="763080"/>
                        <a:ext cx="155027" cy="296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41" name="Straight Connector 840"/>
                      <p:cNvCxnSpPr/>
                      <p:nvPr/>
                    </p:nvCxnSpPr>
                    <p:spPr bwMode="auto">
                      <a:xfrm rot="5400000">
                        <a:off x="3934297" y="762000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42" name="Straight Connector 841"/>
                      <p:cNvCxnSpPr/>
                      <p:nvPr/>
                    </p:nvCxnSpPr>
                    <p:spPr bwMode="auto">
                      <a:xfrm rot="5400000">
                        <a:off x="3925817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43" name="Straight Connector 842"/>
                      <p:cNvCxnSpPr/>
                      <p:nvPr/>
                    </p:nvCxnSpPr>
                    <p:spPr bwMode="auto">
                      <a:xfrm rot="5400000">
                        <a:off x="325284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44" name="Straight Connector 843"/>
                      <p:cNvCxnSpPr/>
                      <p:nvPr/>
                    </p:nvCxnSpPr>
                    <p:spPr bwMode="auto">
                      <a:xfrm rot="5400000">
                        <a:off x="3022655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45" name="Straight Connector 844"/>
                      <p:cNvCxnSpPr/>
                      <p:nvPr/>
                    </p:nvCxnSpPr>
                    <p:spPr bwMode="auto">
                      <a:xfrm rot="5400000">
                        <a:off x="4239099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46" name="Straight Connector 845"/>
                      <p:cNvCxnSpPr/>
                      <p:nvPr/>
                    </p:nvCxnSpPr>
                    <p:spPr bwMode="auto">
                      <a:xfrm rot="5400000">
                        <a:off x="4088287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782" name="Group 190"/>
                    <p:cNvGrpSpPr/>
                    <p:nvPr/>
                  </p:nvGrpSpPr>
                  <p:grpSpPr>
                    <a:xfrm>
                      <a:off x="4928059" y="4038600"/>
                      <a:ext cx="1371407" cy="152846"/>
                      <a:chOff x="2944496" y="685800"/>
                      <a:chExt cx="1523998" cy="156276"/>
                    </a:xfrm>
                  </p:grpSpPr>
                  <p:cxnSp>
                    <p:nvCxnSpPr>
                      <p:cNvPr id="825" name="Straight Connector 824"/>
                      <p:cNvCxnSpPr>
                        <a:stCxn id="826" idx="0"/>
                        <a:endCxn id="826" idx="2"/>
                      </p:cNvCxnSpPr>
                      <p:nvPr/>
                    </p:nvCxnSpPr>
                    <p:spPr bwMode="auto">
                      <a:xfrm rot="16200000" flipH="1">
                        <a:off x="3132787" y="763079"/>
                        <a:ext cx="155028" cy="296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826" name="Rectangle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4496" y="685800"/>
                        <a:ext cx="531615" cy="155028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r>
                          <a:rPr lang="en-US" sz="1700" dirty="0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</a:rPr>
                          <a:t> </a:t>
                        </a:r>
                        <a:endParaRPr lang="en-US" sz="17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sp>
                    <p:nvSpPr>
                      <p:cNvPr id="827" name="Rectangle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2146" y="685800"/>
                        <a:ext cx="1016348" cy="155028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6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cxnSp>
                    <p:nvCxnSpPr>
                      <p:cNvPr id="828" name="Straight Arrow Connector 827"/>
                      <p:cNvCxnSpPr/>
                      <p:nvPr/>
                    </p:nvCxnSpPr>
                    <p:spPr bwMode="auto">
                      <a:xfrm>
                        <a:off x="3620227" y="762000"/>
                        <a:ext cx="304799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/>
                        </a:solidFill>
                        <a:headEnd type="arrow"/>
                        <a:tailEnd type="arrow"/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9" name="Straight Connector 828"/>
                      <p:cNvCxnSpPr>
                        <a:stCxn id="826" idx="0"/>
                        <a:endCxn id="826" idx="2"/>
                      </p:cNvCxnSpPr>
                      <p:nvPr/>
                    </p:nvCxnSpPr>
                    <p:spPr bwMode="auto">
                      <a:xfrm rot="16200000" flipH="1">
                        <a:off x="3132787" y="763078"/>
                        <a:ext cx="155028" cy="2966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30" name="Straight Connector 829"/>
                      <p:cNvCxnSpPr/>
                      <p:nvPr/>
                    </p:nvCxnSpPr>
                    <p:spPr bwMode="auto">
                      <a:xfrm rot="5400000">
                        <a:off x="3934299" y="762000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31" name="Straight Connector 830"/>
                      <p:cNvCxnSpPr/>
                      <p:nvPr/>
                    </p:nvCxnSpPr>
                    <p:spPr bwMode="auto">
                      <a:xfrm rot="5400000">
                        <a:off x="3783487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32" name="Straight Connector 831"/>
                      <p:cNvCxnSpPr/>
                      <p:nvPr/>
                    </p:nvCxnSpPr>
                    <p:spPr bwMode="auto">
                      <a:xfrm rot="5400000">
                        <a:off x="3252846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33" name="Straight Connector 832"/>
                      <p:cNvCxnSpPr/>
                      <p:nvPr/>
                    </p:nvCxnSpPr>
                    <p:spPr bwMode="auto">
                      <a:xfrm rot="5400000">
                        <a:off x="3022657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34" name="Straight Connector 833"/>
                      <p:cNvCxnSpPr/>
                      <p:nvPr/>
                    </p:nvCxnSpPr>
                    <p:spPr bwMode="auto">
                      <a:xfrm rot="5400000">
                        <a:off x="4239100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35" name="Straight Connector 51"/>
                      <p:cNvCxnSpPr/>
                      <p:nvPr/>
                    </p:nvCxnSpPr>
                    <p:spPr bwMode="auto">
                      <a:xfrm rot="5400000">
                        <a:off x="4088288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824" name="TextBox 823"/>
                    <p:cNvSpPr txBox="1"/>
                    <p:nvPr/>
                  </p:nvSpPr>
                  <p:spPr>
                    <a:xfrm>
                      <a:off x="5018658" y="3046612"/>
                      <a:ext cx="1447800" cy="39046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2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</a:rPr>
                        <a:t>IN          OUT</a:t>
                      </a:r>
                      <a:endParaRPr lang="en-US" sz="1000" dirty="0">
                        <a:solidFill>
                          <a:srgbClr val="1F497D">
                            <a:lumMod val="50000"/>
                          </a:srgb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3" name="Group 153"/>
                <p:cNvGrpSpPr/>
                <p:nvPr/>
              </p:nvGrpSpPr>
              <p:grpSpPr>
                <a:xfrm>
                  <a:off x="4928057" y="3398144"/>
                  <a:ext cx="1389429" cy="183256"/>
                  <a:chOff x="2944490" y="654254"/>
                  <a:chExt cx="1544025" cy="187369"/>
                </a:xfrm>
              </p:grpSpPr>
              <p:cxnSp>
                <p:nvCxnSpPr>
                  <p:cNvPr id="808" name="Straight Connector 24"/>
                  <p:cNvCxnSpPr/>
                  <p:nvPr/>
                </p:nvCxnSpPr>
                <p:spPr bwMode="auto">
                  <a:xfrm rot="16200000" flipH="1">
                    <a:off x="3109195" y="730974"/>
                    <a:ext cx="155028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09" name="Rectangle 5"/>
                  <p:cNvSpPr>
                    <a:spLocks/>
                  </p:cNvSpPr>
                  <p:nvPr/>
                </p:nvSpPr>
                <p:spPr bwMode="auto">
                  <a:xfrm>
                    <a:off x="2944490" y="685800"/>
                    <a:ext cx="531615" cy="155028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1700" dirty="0" smtClean="0">
                        <a:solidFill>
                          <a:srgbClr val="1F497D">
                            <a:lumMod val="50000"/>
                          </a:srgbClr>
                        </a:solidFill>
                      </a:rPr>
                      <a:t> </a:t>
                    </a:r>
                    <a:endParaRPr lang="en-US" sz="1700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810" name="Rectangle 7"/>
                  <p:cNvSpPr>
                    <a:spLocks/>
                  </p:cNvSpPr>
                  <p:nvPr/>
                </p:nvSpPr>
                <p:spPr bwMode="auto">
                  <a:xfrm>
                    <a:off x="3472167" y="685802"/>
                    <a:ext cx="1016348" cy="155028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1600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cxnSp>
                <p:nvCxnSpPr>
                  <p:cNvPr id="811" name="Straight Arrow Connector 27"/>
                  <p:cNvCxnSpPr/>
                  <p:nvPr/>
                </p:nvCxnSpPr>
                <p:spPr bwMode="auto">
                  <a:xfrm>
                    <a:off x="3594363" y="762000"/>
                    <a:ext cx="304799" cy="1588"/>
                  </a:xfrm>
                  <a:prstGeom prst="straightConnector1">
                    <a:avLst/>
                  </a:prstGeom>
                  <a:ln>
                    <a:solidFill>
                      <a:schemeClr val="bg2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28"/>
                  <p:cNvCxnSpPr/>
                  <p:nvPr/>
                </p:nvCxnSpPr>
                <p:spPr bwMode="auto">
                  <a:xfrm rot="16200000" flipH="1">
                    <a:off x="3109195" y="763315"/>
                    <a:ext cx="155028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3" name="Straight Connector 29"/>
                  <p:cNvCxnSpPr/>
                  <p:nvPr/>
                </p:nvCxnSpPr>
                <p:spPr bwMode="auto">
                  <a:xfrm rot="5400000">
                    <a:off x="3892647" y="762000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4" name="Straight Connector 30"/>
                  <p:cNvCxnSpPr/>
                  <p:nvPr/>
                </p:nvCxnSpPr>
                <p:spPr bwMode="auto">
                  <a:xfrm rot="5400000">
                    <a:off x="3925815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5" name="Straight Connector 31"/>
                  <p:cNvCxnSpPr/>
                  <p:nvPr/>
                </p:nvCxnSpPr>
                <p:spPr bwMode="auto">
                  <a:xfrm rot="5400000">
                    <a:off x="3254429" y="761208"/>
                    <a:ext cx="152401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6" name="Straight Connector 815"/>
                  <p:cNvCxnSpPr/>
                  <p:nvPr/>
                </p:nvCxnSpPr>
                <p:spPr bwMode="auto">
                  <a:xfrm rot="5400000">
                    <a:off x="3110509" y="761208"/>
                    <a:ext cx="152401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7" name="Straight Connector 816"/>
                  <p:cNvCxnSpPr/>
                  <p:nvPr/>
                </p:nvCxnSpPr>
                <p:spPr bwMode="auto">
                  <a:xfrm rot="5400000">
                    <a:off x="4381428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8" name="Straight Connector 817"/>
                  <p:cNvCxnSpPr/>
                  <p:nvPr/>
                </p:nvCxnSpPr>
                <p:spPr bwMode="auto">
                  <a:xfrm rot="5400000">
                    <a:off x="4230616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760" name="Rectangle 22"/>
              <p:cNvSpPr>
                <a:spLocks noChangeArrowheads="1"/>
              </p:cNvSpPr>
              <p:nvPr/>
            </p:nvSpPr>
            <p:spPr bwMode="auto">
              <a:xfrm>
                <a:off x="4800599" y="3565524"/>
                <a:ext cx="2895601" cy="26670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1" name="Rectangle 16"/>
              <p:cNvSpPr>
                <a:spLocks noChangeArrowheads="1"/>
              </p:cNvSpPr>
              <p:nvPr/>
            </p:nvSpPr>
            <p:spPr bwMode="auto">
              <a:xfrm>
                <a:off x="7545419" y="5394325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2" name="Rectangle 15"/>
              <p:cNvSpPr>
                <a:spLocks noChangeArrowheads="1"/>
              </p:cNvSpPr>
              <p:nvPr/>
            </p:nvSpPr>
            <p:spPr bwMode="auto">
              <a:xfrm>
                <a:off x="7545419" y="5661025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3" name="Rectangle 14"/>
              <p:cNvSpPr>
                <a:spLocks noChangeArrowheads="1"/>
              </p:cNvSpPr>
              <p:nvPr/>
            </p:nvSpPr>
            <p:spPr bwMode="auto">
              <a:xfrm>
                <a:off x="7545415" y="5965825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4" name="Rectangle 16"/>
              <p:cNvSpPr>
                <a:spLocks noChangeArrowheads="1"/>
              </p:cNvSpPr>
              <p:nvPr/>
            </p:nvSpPr>
            <p:spPr bwMode="auto">
              <a:xfrm>
                <a:off x="7545419" y="5089526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5" name="Text Box 18"/>
              <p:cNvSpPr txBox="1">
                <a:spLocks noChangeArrowheads="1"/>
              </p:cNvSpPr>
              <p:nvPr/>
            </p:nvSpPr>
            <p:spPr bwMode="auto">
              <a:xfrm>
                <a:off x="6223266" y="4684118"/>
                <a:ext cx="1499686" cy="161607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/>
                <a:r>
                  <a:rPr lang="en-US" altLang="ko-KR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MS Gothic"/>
                    <a:cs typeface="Times New Roman" pitchFamily="18" charset="0"/>
                  </a:rPr>
                  <a:t>Packet </a:t>
                </a:r>
              </a:p>
              <a:p>
                <a:pPr algn="ctr" eaLnBrk="0" hangingPunct="0"/>
                <a:endParaRPr lang="en-US" altLang="ko-KR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altLang="ko-KR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altLang="ko-KR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altLang="ko-KR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altLang="ko-KR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r>
                  <a:rPr lang="en-US" altLang="ko-KR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Switch Fabric</a:t>
                </a:r>
              </a:p>
            </p:txBody>
          </p:sp>
          <p:grpSp>
            <p:nvGrpSpPr>
              <p:cNvPr id="784" name="Group 13"/>
              <p:cNvGrpSpPr>
                <a:grpSpLocks/>
              </p:cNvGrpSpPr>
              <p:nvPr/>
            </p:nvGrpSpPr>
            <p:grpSpPr bwMode="auto">
              <a:xfrm>
                <a:off x="3703590" y="3489325"/>
                <a:ext cx="3928599" cy="1295401"/>
                <a:chOff x="-3956" y="-197"/>
                <a:chExt cx="13247" cy="2823"/>
              </a:xfrm>
            </p:grpSpPr>
            <p:sp>
              <p:nvSpPr>
                <p:cNvPr id="776" name="Rectangle 14"/>
                <p:cNvSpPr>
                  <a:spLocks/>
                </p:cNvSpPr>
                <p:nvPr/>
              </p:nvSpPr>
              <p:spPr bwMode="auto">
                <a:xfrm>
                  <a:off x="4923" y="0"/>
                  <a:ext cx="4368" cy="2448"/>
                </a:xfrm>
                <a:prstGeom prst="rect">
                  <a:avLst/>
                </a:prstGeom>
                <a:noFill/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ea typeface="ヒラギノ角ゴ ProN W3" pitchFamily="-111" charset="-128"/>
                  </a:endParaRPr>
                </a:p>
              </p:txBody>
            </p:sp>
            <p:grpSp>
              <p:nvGrpSpPr>
                <p:cNvPr id="785" name="Group 15"/>
                <p:cNvGrpSpPr>
                  <a:grpSpLocks/>
                </p:cNvGrpSpPr>
                <p:nvPr/>
              </p:nvGrpSpPr>
              <p:grpSpPr bwMode="auto">
                <a:xfrm>
                  <a:off x="-3956" y="-197"/>
                  <a:ext cx="13200" cy="2823"/>
                  <a:chOff x="-4004" y="-725"/>
                  <a:chExt cx="13200" cy="2823"/>
                </a:xfrm>
              </p:grpSpPr>
              <p:grpSp>
                <p:nvGrpSpPr>
                  <p:cNvPr id="78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924" y="-725"/>
                    <a:ext cx="1392" cy="1157"/>
                    <a:chOff x="4924" y="-725"/>
                    <a:chExt cx="1392" cy="1157"/>
                  </a:xfrm>
                </p:grpSpPr>
                <p:sp>
                  <p:nvSpPr>
                    <p:cNvPr id="804" name="AutoShape 17"/>
                    <p:cNvSpPr>
                      <a:spLocks/>
                    </p:cNvSpPr>
                    <p:nvPr/>
                  </p:nvSpPr>
                  <p:spPr bwMode="auto">
                    <a:xfrm>
                      <a:off x="4924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805" name="Rectangle 18"/>
                    <p:cNvSpPr>
                      <a:spLocks/>
                    </p:cNvSpPr>
                    <p:nvPr/>
                  </p:nvSpPr>
                  <p:spPr bwMode="auto">
                    <a:xfrm>
                      <a:off x="5356" y="-725"/>
                      <a:ext cx="734" cy="947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r>
                        <a:rPr lang="en-US" sz="2000" dirty="0" smtClean="0">
                          <a:solidFill>
                            <a:srgbClr val="333399"/>
                          </a:solidFill>
                        </a:rPr>
                        <a:t>R</a:t>
                      </a:r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806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6364" y="-725"/>
                    <a:ext cx="1392" cy="1157"/>
                    <a:chOff x="4924" y="-725"/>
                    <a:chExt cx="1392" cy="1157"/>
                  </a:xfrm>
                </p:grpSpPr>
                <p:sp>
                  <p:nvSpPr>
                    <p:cNvPr id="802" name="AutoShape 20"/>
                    <p:cNvSpPr>
                      <a:spLocks/>
                    </p:cNvSpPr>
                    <p:nvPr/>
                  </p:nvSpPr>
                  <p:spPr bwMode="auto">
                    <a:xfrm>
                      <a:off x="4924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99CC00">
                        <a:alpha val="61960"/>
                      </a:srgbClr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803" name="Rectangle 21"/>
                    <p:cNvSpPr>
                      <a:spLocks/>
                    </p:cNvSpPr>
                    <p:nvPr/>
                  </p:nvSpPr>
                  <p:spPr bwMode="auto">
                    <a:xfrm>
                      <a:off x="5453" y="-725"/>
                      <a:ext cx="742" cy="947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38100" tIns="38100" rIns="90055" bIns="38100" anchor="ctr">
                      <a:spAutoFit/>
                    </a:bodyPr>
                    <a:lstStyle/>
                    <a:p>
                      <a:pPr marL="12700" algn="ctr"/>
                      <a:r>
                        <a:rPr lang="en-US" sz="2000" dirty="0" smtClean="0">
                          <a:solidFill>
                            <a:srgbClr val="333399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80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7804" y="-725"/>
                    <a:ext cx="1392" cy="1157"/>
                    <a:chOff x="4924" y="-725"/>
                    <a:chExt cx="1392" cy="1157"/>
                  </a:xfrm>
                </p:grpSpPr>
                <p:sp>
                  <p:nvSpPr>
                    <p:cNvPr id="800" name="AutoShape 23"/>
                    <p:cNvSpPr>
                      <a:spLocks/>
                    </p:cNvSpPr>
                    <p:nvPr/>
                  </p:nvSpPr>
                  <p:spPr bwMode="auto">
                    <a:xfrm>
                      <a:off x="4924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C99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801" name="Rectangle 24"/>
                    <p:cNvSpPr>
                      <a:spLocks/>
                    </p:cNvSpPr>
                    <p:nvPr/>
                  </p:nvSpPr>
                  <p:spPr bwMode="auto">
                    <a:xfrm>
                      <a:off x="5405" y="-725"/>
                      <a:ext cx="679" cy="947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38100" tIns="38100" rIns="90055" bIns="38100" anchor="ctr">
                      <a:spAutoFit/>
                    </a:bodyPr>
                    <a:lstStyle/>
                    <a:p>
                      <a:pPr marL="12700" algn="ctr"/>
                      <a:r>
                        <a:rPr lang="en-US" sz="2000" dirty="0" smtClean="0">
                          <a:solidFill>
                            <a:srgbClr val="333399"/>
                          </a:solidFill>
                        </a:rPr>
                        <a:t>S</a:t>
                      </a:r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81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27" y="480"/>
                    <a:ext cx="5889" cy="465"/>
                    <a:chOff x="427" y="0"/>
                    <a:chExt cx="5889" cy="465"/>
                  </a:xfrm>
                </p:grpSpPr>
                <p:sp>
                  <p:nvSpPr>
                    <p:cNvPr id="798" name="AutoShape 26"/>
                    <p:cNvSpPr>
                      <a:spLocks/>
                    </p:cNvSpPr>
                    <p:nvPr/>
                  </p:nvSpPr>
                  <p:spPr bwMode="auto">
                    <a:xfrm>
                      <a:off x="4924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799" name="Rectangle 27"/>
                    <p:cNvSpPr>
                      <a:spLocks/>
                    </p:cNvSpPr>
                    <p:nvPr/>
                  </p:nvSpPr>
                  <p:spPr bwMode="auto">
                    <a:xfrm>
                      <a:off x="427" y="53"/>
                      <a:ext cx="204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82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-4004" y="549"/>
                    <a:ext cx="11951" cy="439"/>
                    <a:chOff x="-5444" y="69"/>
                    <a:chExt cx="11951" cy="439"/>
                  </a:xfrm>
                </p:grpSpPr>
                <p:sp>
                  <p:nvSpPr>
                    <p:cNvPr id="796" name="AutoShape 29"/>
                    <p:cNvSpPr>
                      <a:spLocks/>
                    </p:cNvSpPr>
                    <p:nvPr/>
                  </p:nvSpPr>
                  <p:spPr bwMode="auto">
                    <a:xfrm>
                      <a:off x="5115" y="69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99CC00">
                        <a:alpha val="61960"/>
                      </a:srgbClr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797" name="Rectangle 30"/>
                    <p:cNvSpPr>
                      <a:spLocks/>
                    </p:cNvSpPr>
                    <p:nvPr/>
                  </p:nvSpPr>
                  <p:spPr bwMode="auto">
                    <a:xfrm>
                      <a:off x="-5444" y="96"/>
                      <a:ext cx="204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82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211" y="480"/>
                    <a:ext cx="5985" cy="508"/>
                    <a:chOff x="331" y="0"/>
                    <a:chExt cx="5985" cy="508"/>
                  </a:xfrm>
                </p:grpSpPr>
                <p:sp>
                  <p:nvSpPr>
                    <p:cNvPr id="794" name="AutoShape 32"/>
                    <p:cNvSpPr>
                      <a:spLocks/>
                    </p:cNvSpPr>
                    <p:nvPr/>
                  </p:nvSpPr>
                  <p:spPr bwMode="auto">
                    <a:xfrm>
                      <a:off x="4924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C99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795" name="Rectangle 33"/>
                    <p:cNvSpPr>
                      <a:spLocks/>
                    </p:cNvSpPr>
                    <p:nvPr/>
                  </p:nvSpPr>
                  <p:spPr bwMode="auto">
                    <a:xfrm>
                      <a:off x="331" y="96"/>
                      <a:ext cx="204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82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27" y="1440"/>
                    <a:ext cx="5889" cy="658"/>
                    <a:chOff x="427" y="0"/>
                    <a:chExt cx="5889" cy="658"/>
                  </a:xfrm>
                </p:grpSpPr>
                <p:sp>
                  <p:nvSpPr>
                    <p:cNvPr id="792" name="AutoShape 35"/>
                    <p:cNvSpPr>
                      <a:spLocks/>
                    </p:cNvSpPr>
                    <p:nvPr/>
                  </p:nvSpPr>
                  <p:spPr bwMode="auto">
                    <a:xfrm>
                      <a:off x="4924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793" name="Rectangle 36"/>
                    <p:cNvSpPr>
                      <a:spLocks/>
                    </p:cNvSpPr>
                    <p:nvPr/>
                  </p:nvSpPr>
                  <p:spPr bwMode="auto">
                    <a:xfrm>
                      <a:off x="427" y="72"/>
                      <a:ext cx="247" cy="586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823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593" y="1440"/>
                    <a:ext cx="6163" cy="508"/>
                    <a:chOff x="153" y="0"/>
                    <a:chExt cx="6163" cy="508"/>
                  </a:xfrm>
                </p:grpSpPr>
                <p:sp>
                  <p:nvSpPr>
                    <p:cNvPr id="790" name="AutoShape 38"/>
                    <p:cNvSpPr>
                      <a:spLocks/>
                    </p:cNvSpPr>
                    <p:nvPr/>
                  </p:nvSpPr>
                  <p:spPr bwMode="auto">
                    <a:xfrm>
                      <a:off x="4924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99CC00">
                        <a:alpha val="61960"/>
                      </a:srgbClr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791" name="Rectangle 39"/>
                    <p:cNvSpPr>
                      <a:spLocks/>
                    </p:cNvSpPr>
                    <p:nvPr/>
                  </p:nvSpPr>
                  <p:spPr bwMode="auto">
                    <a:xfrm>
                      <a:off x="153" y="96"/>
                      <a:ext cx="177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869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7804" y="1440"/>
                    <a:ext cx="1392" cy="508"/>
                    <a:chOff x="4924" y="0"/>
                    <a:chExt cx="1392" cy="508"/>
                  </a:xfrm>
                </p:grpSpPr>
                <p:sp>
                  <p:nvSpPr>
                    <p:cNvPr id="788" name="AutoShape 41"/>
                    <p:cNvSpPr>
                      <a:spLocks/>
                    </p:cNvSpPr>
                    <p:nvPr/>
                  </p:nvSpPr>
                  <p:spPr bwMode="auto">
                    <a:xfrm>
                      <a:off x="4924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C99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789" name="Rectangle 42"/>
                    <p:cNvSpPr>
                      <a:spLocks/>
                    </p:cNvSpPr>
                    <p:nvPr/>
                  </p:nvSpPr>
                  <p:spPr bwMode="auto">
                    <a:xfrm>
                      <a:off x="5255" y="96"/>
                      <a:ext cx="204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sp>
                <p:nvSpPr>
                  <p:cNvPr id="78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6316" y="1200"/>
                    <a:ext cx="134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80808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767" name="Rounded Rectangle 766"/>
              <p:cNvSpPr/>
              <p:nvPr/>
            </p:nvSpPr>
            <p:spPr bwMode="auto">
              <a:xfrm>
                <a:off x="4876800" y="2651125"/>
                <a:ext cx="2667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dirty="0" smtClean="0">
                    <a:solidFill>
                      <a:srgbClr val="FF0000"/>
                    </a:solidFill>
                  </a:rPr>
                  <a:t>Transport NE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8" name="Text Box 17"/>
              <p:cNvSpPr txBox="1">
                <a:spLocks noChangeArrowheads="1"/>
              </p:cNvSpPr>
              <p:nvPr/>
            </p:nvSpPr>
            <p:spPr bwMode="auto">
              <a:xfrm>
                <a:off x="4827345" y="4684118"/>
                <a:ext cx="1395921" cy="1616076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ko-KR" sz="1600" b="1" dirty="0" smtClean="0">
                    <a:solidFill>
                      <a:srgbClr val="1F497D"/>
                    </a:solidFill>
                    <a:latin typeface="Times New Roman" pitchFamily="18" charset="0"/>
                    <a:ea typeface="MS Gothic"/>
                    <a:cs typeface="Times New Roman" pitchFamily="18" charset="0"/>
                  </a:rPr>
                  <a:t>Circuit</a:t>
                </a:r>
              </a:p>
              <a:p>
                <a:pPr algn="ctr"/>
                <a:endParaRPr lang="en-US" altLang="ko-KR" sz="1600" b="1" dirty="0" smtClean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altLang="ko-KR" sz="1600" b="1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altLang="ko-KR" sz="1600" b="1" dirty="0" smtClean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69" name="Straight Connector 768"/>
              <p:cNvCxnSpPr/>
              <p:nvPr/>
            </p:nvCxnSpPr>
            <p:spPr>
              <a:xfrm rot="10800000">
                <a:off x="4814377" y="5004532"/>
                <a:ext cx="1419001" cy="172777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>
                <a:stCxn id="774" idx="1"/>
              </p:cNvCxnSpPr>
              <p:nvPr/>
            </p:nvCxnSpPr>
            <p:spPr>
              <a:xfrm rot="10800000" flipV="1">
                <a:off x="4814378" y="5905500"/>
                <a:ext cx="1129224" cy="270806"/>
              </a:xfrm>
              <a:prstGeom prst="line">
                <a:avLst/>
              </a:prstGeom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3" name="Rectangle 9"/>
              <p:cNvSpPr>
                <a:spLocks/>
              </p:cNvSpPr>
              <p:nvPr/>
            </p:nvSpPr>
            <p:spPr bwMode="auto">
              <a:xfrm>
                <a:off x="5943600" y="5004532"/>
                <a:ext cx="533399" cy="2285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r>
                  <a:rPr lang="en-US" sz="1600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  </a:t>
                </a:r>
                <a:endParaRPr lang="en-US" sz="1200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sp>
            <p:nvSpPr>
              <p:cNvPr id="774" name="Rectangle 9"/>
              <p:cNvSpPr>
                <a:spLocks/>
              </p:cNvSpPr>
              <p:nvPr/>
            </p:nvSpPr>
            <p:spPr bwMode="auto">
              <a:xfrm>
                <a:off x="5943600" y="5791200"/>
                <a:ext cx="533400" cy="2285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r>
                  <a:rPr lang="en-US" sz="1600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  </a:t>
                </a:r>
                <a:endParaRPr lang="en-US" sz="1200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775" name="Straight Connector 774"/>
              <p:cNvCxnSpPr>
                <a:stCxn id="774" idx="1"/>
              </p:cNvCxnSpPr>
              <p:nvPr/>
            </p:nvCxnSpPr>
            <p:spPr>
              <a:xfrm rot="10800000" flipV="1">
                <a:off x="4814378" y="5905500"/>
                <a:ext cx="1129224" cy="36451"/>
              </a:xfrm>
              <a:prstGeom prst="line">
                <a:avLst/>
              </a:prstGeom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2" name="Group 868"/>
            <p:cNvGrpSpPr/>
            <p:nvPr/>
          </p:nvGrpSpPr>
          <p:grpSpPr>
            <a:xfrm>
              <a:off x="2247900" y="2667000"/>
              <a:ext cx="1790700" cy="2438399"/>
              <a:chOff x="4686300" y="2574925"/>
              <a:chExt cx="3009900" cy="3749674"/>
            </a:xfrm>
          </p:grpSpPr>
          <p:sp>
            <p:nvSpPr>
              <p:cNvPr id="870" name="Rectangle 21"/>
              <p:cNvSpPr>
                <a:spLocks noChangeArrowheads="1"/>
              </p:cNvSpPr>
              <p:nvPr/>
            </p:nvSpPr>
            <p:spPr bwMode="auto">
              <a:xfrm>
                <a:off x="6172200" y="3565525"/>
                <a:ext cx="1524000" cy="26670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Rectangle 25"/>
              <p:cNvSpPr>
                <a:spLocks noChangeArrowheads="1"/>
              </p:cNvSpPr>
              <p:nvPr/>
            </p:nvSpPr>
            <p:spPr bwMode="auto">
              <a:xfrm>
                <a:off x="4800600" y="2574925"/>
                <a:ext cx="2895600" cy="3657602"/>
              </a:xfrm>
              <a:prstGeom prst="rect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BBE0E3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79" name="Group 21"/>
              <p:cNvGrpSpPr/>
              <p:nvPr/>
            </p:nvGrpSpPr>
            <p:grpSpPr>
              <a:xfrm>
                <a:off x="6247842" y="3565525"/>
                <a:ext cx="1448358" cy="1066800"/>
                <a:chOff x="6324042" y="3124200"/>
                <a:chExt cx="1448358" cy="1066800"/>
              </a:xfrm>
            </p:grpSpPr>
            <p:grpSp>
              <p:nvGrpSpPr>
                <p:cNvPr id="890" name="Group 228"/>
                <p:cNvGrpSpPr/>
                <p:nvPr/>
              </p:nvGrpSpPr>
              <p:grpSpPr>
                <a:xfrm>
                  <a:off x="6324042" y="3124200"/>
                  <a:ext cx="1448358" cy="1066800"/>
                  <a:chOff x="6324042" y="3124200"/>
                  <a:chExt cx="1448358" cy="1066800"/>
                </a:xfrm>
              </p:grpSpPr>
              <p:grpSp>
                <p:nvGrpSpPr>
                  <p:cNvPr id="891" name="Group 154"/>
                  <p:cNvGrpSpPr/>
                  <p:nvPr/>
                </p:nvGrpSpPr>
                <p:grpSpPr>
                  <a:xfrm>
                    <a:off x="6324042" y="3581400"/>
                    <a:ext cx="1371409" cy="152400"/>
                    <a:chOff x="4495800" y="685800"/>
                    <a:chExt cx="1524000" cy="155820"/>
                  </a:xfrm>
                </p:grpSpPr>
                <p:cxnSp>
                  <p:nvCxnSpPr>
                    <p:cNvPr id="971" name="Straight Connector 970"/>
                    <p:cNvCxnSpPr>
                      <a:stCxn id="972" idx="0"/>
                      <a:endCxn id="972" idx="2"/>
                    </p:cNvCxnSpPr>
                    <p:nvPr/>
                  </p:nvCxnSpPr>
                  <p:spPr bwMode="auto">
                    <a:xfrm rot="16200000" flipH="1">
                      <a:off x="4684093" y="763313"/>
                      <a:ext cx="15502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972" name="Rectangle 5"/>
                    <p:cNvSpPr>
                      <a:spLocks/>
                    </p:cNvSpPr>
                    <p:nvPr/>
                  </p:nvSpPr>
                  <p:spPr bwMode="auto">
                    <a:xfrm>
                      <a:off x="4495800" y="685800"/>
                      <a:ext cx="531614" cy="155027"/>
                    </a:xfrm>
                    <a:prstGeom prst="rect">
                      <a:avLst/>
                    </a:prstGeom>
                    <a:solidFill>
                      <a:srgbClr val="99FF66"/>
                    </a:soli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en-US" sz="17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rgbClr val="1F497D">
                            <a:lumMod val="5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973" name="Rectangle 7"/>
                    <p:cNvSpPr>
                      <a:spLocks/>
                    </p:cNvSpPr>
                    <p:nvPr/>
                  </p:nvSpPr>
                  <p:spPr bwMode="auto">
                    <a:xfrm>
                      <a:off x="5003452" y="685800"/>
                      <a:ext cx="1016348" cy="155027"/>
                    </a:xfrm>
                    <a:prstGeom prst="rect">
                      <a:avLst/>
                    </a:prstGeom>
                    <a:solidFill>
                      <a:srgbClr val="99FF66"/>
                    </a:solidFill>
                    <a:ln w="12700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 sz="1600" dirty="0">
                        <a:solidFill>
                          <a:srgbClr val="1F497D">
                            <a:lumMod val="50000"/>
                          </a:srgbClr>
                        </a:solidFill>
                      </a:endParaRPr>
                    </a:p>
                  </p:txBody>
                </p:sp>
                <p:cxnSp>
                  <p:nvCxnSpPr>
                    <p:cNvPr id="974" name="Straight Arrow Connector 973"/>
                    <p:cNvCxnSpPr/>
                    <p:nvPr/>
                  </p:nvCxnSpPr>
                  <p:spPr bwMode="auto">
                    <a:xfrm>
                      <a:off x="5029200" y="762000"/>
                      <a:ext cx="304800" cy="1588"/>
                    </a:xfrm>
                    <a:prstGeom prst="straightConnector1">
                      <a:avLst/>
                    </a:prstGeom>
                    <a:ln>
                      <a:solidFill>
                        <a:schemeClr val="bg2"/>
                      </a:solidFill>
                      <a:headEnd type="arrow"/>
                      <a:tailEnd type="arrow"/>
                    </a:ln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5" name="Straight Connector 974"/>
                    <p:cNvCxnSpPr>
                      <a:stCxn id="972" idx="0"/>
                      <a:endCxn id="972" idx="2"/>
                    </p:cNvCxnSpPr>
                    <p:nvPr/>
                  </p:nvCxnSpPr>
                  <p:spPr bwMode="auto">
                    <a:xfrm rot="16200000" flipH="1">
                      <a:off x="4684093" y="763313"/>
                      <a:ext cx="15502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76" name="Straight Connector 975"/>
                    <p:cNvCxnSpPr/>
                    <p:nvPr/>
                  </p:nvCxnSpPr>
                  <p:spPr bwMode="auto">
                    <a:xfrm rot="5400000">
                      <a:off x="5485606" y="762000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77" name="Straight Connector 976"/>
                    <p:cNvCxnSpPr/>
                    <p:nvPr/>
                  </p:nvCxnSpPr>
                  <p:spPr bwMode="auto">
                    <a:xfrm rot="5400000">
                      <a:off x="5334794" y="761206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78" name="Straight Connector 977"/>
                    <p:cNvCxnSpPr/>
                    <p:nvPr/>
                  </p:nvCxnSpPr>
                  <p:spPr bwMode="auto">
                    <a:xfrm rot="5400000">
                      <a:off x="4801394" y="761206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79" name="Straight Connector 978"/>
                    <p:cNvCxnSpPr/>
                    <p:nvPr/>
                  </p:nvCxnSpPr>
                  <p:spPr bwMode="auto">
                    <a:xfrm rot="5400000">
                      <a:off x="4571206" y="761206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80" name="Straight Connector 979"/>
                    <p:cNvCxnSpPr/>
                    <p:nvPr/>
                  </p:nvCxnSpPr>
                  <p:spPr bwMode="auto">
                    <a:xfrm rot="5400000">
                      <a:off x="5790406" y="761206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 bwMode="auto">
                    <a:xfrm rot="5400000">
                      <a:off x="5639594" y="761206"/>
                      <a:ext cx="152400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892" name="Group 227"/>
                  <p:cNvGrpSpPr/>
                  <p:nvPr/>
                </p:nvGrpSpPr>
                <p:grpSpPr>
                  <a:xfrm>
                    <a:off x="6324042" y="3124200"/>
                    <a:ext cx="1448358" cy="1066800"/>
                    <a:chOff x="6324042" y="3124200"/>
                    <a:chExt cx="1448358" cy="1066800"/>
                  </a:xfrm>
                </p:grpSpPr>
                <p:grpSp>
                  <p:nvGrpSpPr>
                    <p:cNvPr id="893" name="Group 166"/>
                    <p:cNvGrpSpPr/>
                    <p:nvPr/>
                  </p:nvGrpSpPr>
                  <p:grpSpPr>
                    <a:xfrm>
                      <a:off x="6324042" y="3733800"/>
                      <a:ext cx="1371409" cy="152400"/>
                      <a:chOff x="4495800" y="685800"/>
                      <a:chExt cx="1524000" cy="155820"/>
                    </a:xfrm>
                  </p:grpSpPr>
                  <p:cxnSp>
                    <p:nvCxnSpPr>
                      <p:cNvPr id="960" name="Straight Connector 959"/>
                      <p:cNvCxnSpPr/>
                      <p:nvPr/>
                    </p:nvCxnSpPr>
                    <p:spPr bwMode="auto">
                      <a:xfrm rot="16200000" flipH="1">
                        <a:off x="4684093" y="763313"/>
                        <a:ext cx="155027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961" name="Rectangle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5800" y="685800"/>
                        <a:ext cx="531614" cy="155027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r>
                          <a:rPr lang="en-US" sz="1700" dirty="0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</a:rPr>
                          <a:t> </a:t>
                        </a:r>
                        <a:endParaRPr lang="en-US" sz="17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sp>
                    <p:nvSpPr>
                      <p:cNvPr id="962" name="Rectangle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3452" y="685800"/>
                        <a:ext cx="1016348" cy="155027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6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cxnSp>
                    <p:nvCxnSpPr>
                      <p:cNvPr id="963" name="Straight Arrow Connector 66"/>
                      <p:cNvCxnSpPr/>
                      <p:nvPr/>
                    </p:nvCxnSpPr>
                    <p:spPr bwMode="auto">
                      <a:xfrm>
                        <a:off x="5029200" y="762000"/>
                        <a:ext cx="304800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/>
                        </a:solidFill>
                        <a:headEnd type="arrow"/>
                        <a:tailEnd type="arrow"/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4" name="Straight Connector 67"/>
                      <p:cNvCxnSpPr/>
                      <p:nvPr/>
                    </p:nvCxnSpPr>
                    <p:spPr bwMode="auto">
                      <a:xfrm rot="16200000" flipH="1">
                        <a:off x="4684093" y="763313"/>
                        <a:ext cx="155027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65" name="Straight Connector 68"/>
                      <p:cNvCxnSpPr/>
                      <p:nvPr/>
                    </p:nvCxnSpPr>
                    <p:spPr bwMode="auto">
                      <a:xfrm rot="5400000">
                        <a:off x="5485606" y="762000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66" name="Straight Connector 965"/>
                      <p:cNvCxnSpPr/>
                      <p:nvPr/>
                    </p:nvCxnSpPr>
                    <p:spPr bwMode="auto">
                      <a:xfrm rot="5400000">
                        <a:off x="533479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67" name="Straight Connector 966"/>
                      <p:cNvCxnSpPr/>
                      <p:nvPr/>
                    </p:nvCxnSpPr>
                    <p:spPr bwMode="auto">
                      <a:xfrm rot="5400000">
                        <a:off x="480139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68" name="Straight Connector 967"/>
                      <p:cNvCxnSpPr/>
                      <p:nvPr/>
                    </p:nvCxnSpPr>
                    <p:spPr bwMode="auto">
                      <a:xfrm rot="5400000">
                        <a:off x="4571206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69" name="Straight Connector 968"/>
                      <p:cNvCxnSpPr/>
                      <p:nvPr/>
                    </p:nvCxnSpPr>
                    <p:spPr bwMode="auto">
                      <a:xfrm rot="5400000">
                        <a:off x="5790406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0" name="Straight Connector 969"/>
                      <p:cNvCxnSpPr/>
                      <p:nvPr/>
                    </p:nvCxnSpPr>
                    <p:spPr bwMode="auto">
                      <a:xfrm rot="5400000">
                        <a:off x="563959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894" name="Group 178"/>
                    <p:cNvGrpSpPr/>
                    <p:nvPr/>
                  </p:nvGrpSpPr>
                  <p:grpSpPr>
                    <a:xfrm>
                      <a:off x="6324042" y="3886200"/>
                      <a:ext cx="1371409" cy="152400"/>
                      <a:chOff x="4495800" y="685800"/>
                      <a:chExt cx="1524000" cy="155820"/>
                    </a:xfrm>
                  </p:grpSpPr>
                  <p:cxnSp>
                    <p:nvCxnSpPr>
                      <p:cNvPr id="949" name="Straight Connector 52"/>
                      <p:cNvCxnSpPr>
                        <a:stCxn id="950" idx="0"/>
                        <a:endCxn id="950" idx="2"/>
                      </p:cNvCxnSpPr>
                      <p:nvPr/>
                    </p:nvCxnSpPr>
                    <p:spPr bwMode="auto">
                      <a:xfrm rot="16200000" flipH="1">
                        <a:off x="4684093" y="763313"/>
                        <a:ext cx="155027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950" name="Rectangle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5800" y="685800"/>
                        <a:ext cx="531614" cy="155027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r>
                          <a:rPr lang="en-US" sz="1700" dirty="0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</a:rPr>
                          <a:t> </a:t>
                        </a:r>
                        <a:endParaRPr lang="en-US" sz="17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sp>
                    <p:nvSpPr>
                      <p:cNvPr id="951" name="Rectangle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3452" y="685800"/>
                        <a:ext cx="1016348" cy="155027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6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cxnSp>
                    <p:nvCxnSpPr>
                      <p:cNvPr id="952" name="Straight Arrow Connector 951"/>
                      <p:cNvCxnSpPr/>
                      <p:nvPr/>
                    </p:nvCxnSpPr>
                    <p:spPr bwMode="auto">
                      <a:xfrm>
                        <a:off x="5037667" y="762000"/>
                        <a:ext cx="304800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/>
                        </a:solidFill>
                        <a:headEnd type="arrow"/>
                        <a:tailEnd type="arrow"/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" name="Straight Connector 952"/>
                      <p:cNvCxnSpPr>
                        <a:stCxn id="950" idx="0"/>
                        <a:endCxn id="950" idx="2"/>
                      </p:cNvCxnSpPr>
                      <p:nvPr/>
                    </p:nvCxnSpPr>
                    <p:spPr bwMode="auto">
                      <a:xfrm rot="16200000" flipH="1">
                        <a:off x="4684093" y="763313"/>
                        <a:ext cx="155027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54" name="Straight Connector 953"/>
                      <p:cNvCxnSpPr/>
                      <p:nvPr/>
                    </p:nvCxnSpPr>
                    <p:spPr bwMode="auto">
                      <a:xfrm rot="5400000">
                        <a:off x="5485606" y="762000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55" name="Straight Connector 954"/>
                      <p:cNvCxnSpPr/>
                      <p:nvPr/>
                    </p:nvCxnSpPr>
                    <p:spPr bwMode="auto">
                      <a:xfrm rot="5400000">
                        <a:off x="533479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56" name="Straight Connector 955"/>
                      <p:cNvCxnSpPr/>
                      <p:nvPr/>
                    </p:nvCxnSpPr>
                    <p:spPr bwMode="auto">
                      <a:xfrm rot="5400000">
                        <a:off x="480139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57" name="Straight Connector 956"/>
                      <p:cNvCxnSpPr/>
                      <p:nvPr/>
                    </p:nvCxnSpPr>
                    <p:spPr bwMode="auto">
                      <a:xfrm rot="5400000">
                        <a:off x="4571206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58" name="Straight Connector 957"/>
                      <p:cNvCxnSpPr/>
                      <p:nvPr/>
                    </p:nvCxnSpPr>
                    <p:spPr bwMode="auto">
                      <a:xfrm rot="5400000">
                        <a:off x="5790406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59" name="Straight Connector 958"/>
                      <p:cNvCxnSpPr/>
                      <p:nvPr/>
                    </p:nvCxnSpPr>
                    <p:spPr bwMode="auto">
                      <a:xfrm rot="5400000">
                        <a:off x="563959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895" name="Group 190"/>
                    <p:cNvGrpSpPr/>
                    <p:nvPr/>
                  </p:nvGrpSpPr>
                  <p:grpSpPr>
                    <a:xfrm>
                      <a:off x="6324042" y="4038600"/>
                      <a:ext cx="1371409" cy="152400"/>
                      <a:chOff x="4495800" y="685800"/>
                      <a:chExt cx="1524000" cy="155820"/>
                    </a:xfrm>
                  </p:grpSpPr>
                  <p:cxnSp>
                    <p:nvCxnSpPr>
                      <p:cNvPr id="938" name="Straight Connector 937"/>
                      <p:cNvCxnSpPr>
                        <a:stCxn id="939" idx="0"/>
                        <a:endCxn id="939" idx="2"/>
                      </p:cNvCxnSpPr>
                      <p:nvPr/>
                    </p:nvCxnSpPr>
                    <p:spPr bwMode="auto">
                      <a:xfrm rot="16200000" flipH="1">
                        <a:off x="4684093" y="763313"/>
                        <a:ext cx="155027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939" name="Rectangle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5800" y="685800"/>
                        <a:ext cx="531614" cy="155027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r>
                          <a:rPr lang="en-US" sz="1700" dirty="0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</a:rPr>
                          <a:t> </a:t>
                        </a:r>
                        <a:endParaRPr lang="en-US" sz="17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sp>
                    <p:nvSpPr>
                      <p:cNvPr id="940" name="Rectangle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3452" y="685800"/>
                        <a:ext cx="1016348" cy="155027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600" dirty="0">
                          <a:solidFill>
                            <a:srgbClr val="1F497D">
                              <a:lumMod val="50000"/>
                            </a:srgbClr>
                          </a:solidFill>
                        </a:endParaRPr>
                      </a:p>
                    </p:txBody>
                  </p:sp>
                  <p:cxnSp>
                    <p:nvCxnSpPr>
                      <p:cNvPr id="941" name="Straight Arrow Connector 940"/>
                      <p:cNvCxnSpPr/>
                      <p:nvPr/>
                    </p:nvCxnSpPr>
                    <p:spPr bwMode="auto">
                      <a:xfrm>
                        <a:off x="5029200" y="762000"/>
                        <a:ext cx="304800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/>
                        </a:solidFill>
                        <a:headEnd type="arrow"/>
                        <a:tailEnd type="arrow"/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" name="Straight Connector 941"/>
                      <p:cNvCxnSpPr>
                        <a:stCxn id="939" idx="0"/>
                        <a:endCxn id="939" idx="2"/>
                      </p:cNvCxnSpPr>
                      <p:nvPr/>
                    </p:nvCxnSpPr>
                    <p:spPr bwMode="auto">
                      <a:xfrm rot="16200000" flipH="1">
                        <a:off x="4684093" y="763313"/>
                        <a:ext cx="155027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3" name="Straight Connector 942"/>
                      <p:cNvCxnSpPr/>
                      <p:nvPr/>
                    </p:nvCxnSpPr>
                    <p:spPr bwMode="auto">
                      <a:xfrm rot="5400000">
                        <a:off x="5485606" y="762000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4" name="Straight Connector 943"/>
                      <p:cNvCxnSpPr/>
                      <p:nvPr/>
                    </p:nvCxnSpPr>
                    <p:spPr bwMode="auto">
                      <a:xfrm rot="5400000">
                        <a:off x="533479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5" name="Straight Connector 944"/>
                      <p:cNvCxnSpPr/>
                      <p:nvPr/>
                    </p:nvCxnSpPr>
                    <p:spPr bwMode="auto">
                      <a:xfrm rot="5400000">
                        <a:off x="480139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6" name="Straight Connector 945"/>
                      <p:cNvCxnSpPr/>
                      <p:nvPr/>
                    </p:nvCxnSpPr>
                    <p:spPr bwMode="auto">
                      <a:xfrm rot="5400000">
                        <a:off x="4571206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7" name="Straight Connector 946"/>
                      <p:cNvCxnSpPr/>
                      <p:nvPr/>
                    </p:nvCxnSpPr>
                    <p:spPr bwMode="auto">
                      <a:xfrm rot="5400000">
                        <a:off x="5790406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8" name="Straight Connector 51"/>
                      <p:cNvCxnSpPr/>
                      <p:nvPr/>
                    </p:nvCxnSpPr>
                    <p:spPr bwMode="auto">
                      <a:xfrm rot="5400000">
                        <a:off x="5639594" y="761206"/>
                        <a:ext cx="152400" cy="1588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937" name="TextBox 936"/>
                    <p:cNvSpPr txBox="1"/>
                    <p:nvPr/>
                  </p:nvSpPr>
                  <p:spPr>
                    <a:xfrm>
                      <a:off x="6324600" y="3124200"/>
                      <a:ext cx="1447800" cy="39046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2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</a:rPr>
                        <a:t>IN          OUT</a:t>
                      </a:r>
                      <a:endParaRPr lang="en-US" sz="1000" dirty="0">
                        <a:solidFill>
                          <a:srgbClr val="1F497D">
                            <a:lumMod val="50000"/>
                          </a:srgb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96" name="Group 153"/>
                <p:cNvGrpSpPr/>
                <p:nvPr/>
              </p:nvGrpSpPr>
              <p:grpSpPr>
                <a:xfrm>
                  <a:off x="6324042" y="3429000"/>
                  <a:ext cx="1371409" cy="152400"/>
                  <a:chOff x="4495800" y="685800"/>
                  <a:chExt cx="1524000" cy="155820"/>
                </a:xfrm>
              </p:grpSpPr>
              <p:cxnSp>
                <p:nvCxnSpPr>
                  <p:cNvPr id="921" name="Straight Connector 24"/>
                  <p:cNvCxnSpPr/>
                  <p:nvPr/>
                </p:nvCxnSpPr>
                <p:spPr bwMode="auto">
                  <a:xfrm rot="16200000" flipH="1">
                    <a:off x="4684093" y="763313"/>
                    <a:ext cx="155027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922" name="Rectangle 5"/>
                  <p:cNvSpPr>
                    <a:spLocks/>
                  </p:cNvSpPr>
                  <p:nvPr/>
                </p:nvSpPr>
                <p:spPr bwMode="auto">
                  <a:xfrm>
                    <a:off x="4495800" y="685800"/>
                    <a:ext cx="531614" cy="155027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1700" dirty="0" smtClean="0">
                        <a:solidFill>
                          <a:srgbClr val="1F497D">
                            <a:lumMod val="50000"/>
                          </a:srgbClr>
                        </a:solidFill>
                      </a:rPr>
                      <a:t> </a:t>
                    </a:r>
                    <a:endParaRPr lang="en-US" sz="1700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923" name="Rectangle 7"/>
                  <p:cNvSpPr>
                    <a:spLocks/>
                  </p:cNvSpPr>
                  <p:nvPr/>
                </p:nvSpPr>
                <p:spPr bwMode="auto">
                  <a:xfrm>
                    <a:off x="5003452" y="685800"/>
                    <a:ext cx="1016348" cy="155027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1600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cxnSp>
                <p:nvCxnSpPr>
                  <p:cNvPr id="924" name="Straight Arrow Connector 27"/>
                  <p:cNvCxnSpPr/>
                  <p:nvPr/>
                </p:nvCxnSpPr>
                <p:spPr bwMode="auto">
                  <a:xfrm>
                    <a:off x="5029200" y="762000"/>
                    <a:ext cx="304800" cy="1588"/>
                  </a:xfrm>
                  <a:prstGeom prst="straightConnector1">
                    <a:avLst/>
                  </a:prstGeom>
                  <a:ln>
                    <a:solidFill>
                      <a:schemeClr val="bg2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28"/>
                  <p:cNvCxnSpPr/>
                  <p:nvPr/>
                </p:nvCxnSpPr>
                <p:spPr bwMode="auto">
                  <a:xfrm rot="16200000" flipH="1">
                    <a:off x="4684093" y="763313"/>
                    <a:ext cx="155027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26" name="Straight Connector 29"/>
                  <p:cNvCxnSpPr/>
                  <p:nvPr/>
                </p:nvCxnSpPr>
                <p:spPr bwMode="auto">
                  <a:xfrm rot="5400000">
                    <a:off x="5485606" y="762000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27" name="Straight Connector 30"/>
                  <p:cNvCxnSpPr/>
                  <p:nvPr/>
                </p:nvCxnSpPr>
                <p:spPr bwMode="auto">
                  <a:xfrm rot="5400000">
                    <a:off x="53347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28" name="Straight Connector 31"/>
                  <p:cNvCxnSpPr/>
                  <p:nvPr/>
                </p:nvCxnSpPr>
                <p:spPr bwMode="auto">
                  <a:xfrm rot="5400000">
                    <a:off x="48013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29" name="Straight Connector 928"/>
                  <p:cNvCxnSpPr/>
                  <p:nvPr/>
                </p:nvCxnSpPr>
                <p:spPr bwMode="auto">
                  <a:xfrm rot="5400000">
                    <a:off x="4571206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0" name="Straight Connector 929"/>
                  <p:cNvCxnSpPr/>
                  <p:nvPr/>
                </p:nvCxnSpPr>
                <p:spPr bwMode="auto">
                  <a:xfrm rot="5400000">
                    <a:off x="5790406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1" name="Straight Connector 930"/>
                  <p:cNvCxnSpPr/>
                  <p:nvPr/>
                </p:nvCxnSpPr>
                <p:spPr bwMode="auto">
                  <a:xfrm rot="5400000">
                    <a:off x="56395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873" name="Rectangle 22"/>
              <p:cNvSpPr>
                <a:spLocks noChangeArrowheads="1"/>
              </p:cNvSpPr>
              <p:nvPr/>
            </p:nvSpPr>
            <p:spPr bwMode="auto">
              <a:xfrm>
                <a:off x="4800600" y="3565525"/>
                <a:ext cx="2895600" cy="26670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Rectangle 16"/>
              <p:cNvSpPr>
                <a:spLocks noChangeArrowheads="1"/>
              </p:cNvSpPr>
              <p:nvPr/>
            </p:nvSpPr>
            <p:spPr bwMode="auto">
              <a:xfrm>
                <a:off x="4686300" y="5394325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Rectangle 15"/>
              <p:cNvSpPr>
                <a:spLocks noChangeArrowheads="1"/>
              </p:cNvSpPr>
              <p:nvPr/>
            </p:nvSpPr>
            <p:spPr bwMode="auto">
              <a:xfrm>
                <a:off x="4686300" y="5661025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6" name="Rectangle 14"/>
              <p:cNvSpPr>
                <a:spLocks noChangeArrowheads="1"/>
              </p:cNvSpPr>
              <p:nvPr/>
            </p:nvSpPr>
            <p:spPr bwMode="auto">
              <a:xfrm>
                <a:off x="4686300" y="5965825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7" name="Rectangle 16"/>
              <p:cNvSpPr>
                <a:spLocks noChangeArrowheads="1"/>
              </p:cNvSpPr>
              <p:nvPr/>
            </p:nvSpPr>
            <p:spPr bwMode="auto">
              <a:xfrm>
                <a:off x="4686300" y="5089525"/>
                <a:ext cx="342900" cy="1143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8" name="Text Box 18"/>
              <p:cNvSpPr txBox="1">
                <a:spLocks noChangeArrowheads="1"/>
              </p:cNvSpPr>
              <p:nvPr/>
            </p:nvSpPr>
            <p:spPr bwMode="auto">
              <a:xfrm>
                <a:off x="4800600" y="4708524"/>
                <a:ext cx="1371600" cy="16160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/>
                <a:r>
                  <a:rPr lang="en-US" altLang="ko-KR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MS Gothic"/>
                    <a:cs typeface="Times New Roman" pitchFamily="18" charset="0"/>
                  </a:rPr>
                  <a:t>Packet </a:t>
                </a:r>
              </a:p>
              <a:p>
                <a:pPr algn="ctr" eaLnBrk="0" hangingPunct="0"/>
                <a:endParaRPr lang="en-US" altLang="ko-KR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altLang="ko-KR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altLang="ko-KR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altLang="ko-KR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altLang="ko-KR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r>
                  <a:rPr lang="en-US" altLang="ko-KR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Switch Fabric</a:t>
                </a:r>
              </a:p>
            </p:txBody>
          </p:sp>
          <p:grpSp>
            <p:nvGrpSpPr>
              <p:cNvPr id="897" name="Group 13"/>
              <p:cNvGrpSpPr>
                <a:grpSpLocks/>
              </p:cNvGrpSpPr>
              <p:nvPr/>
            </p:nvGrpSpPr>
            <p:grpSpPr bwMode="auto">
              <a:xfrm>
                <a:off x="4876800" y="3489325"/>
                <a:ext cx="1295400" cy="1295401"/>
                <a:chOff x="0" y="-197"/>
                <a:chExt cx="4368" cy="2823"/>
              </a:xfrm>
            </p:grpSpPr>
            <p:sp>
              <p:nvSpPr>
                <p:cNvPr id="889" name="Rectangle 14"/>
                <p:cNvSpPr>
                  <a:spLocks/>
                </p:cNvSpPr>
                <p:nvPr/>
              </p:nvSpPr>
              <p:spPr bwMode="auto">
                <a:xfrm>
                  <a:off x="0" y="0"/>
                  <a:ext cx="4368" cy="2448"/>
                </a:xfrm>
                <a:prstGeom prst="rect">
                  <a:avLst/>
                </a:prstGeom>
                <a:noFill/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white"/>
                    </a:solidFill>
                    <a:ea typeface="ヒラギノ角ゴ ProN W3" pitchFamily="-111" charset="-128"/>
                  </a:endParaRPr>
                </a:p>
              </p:txBody>
            </p:sp>
            <p:grpSp>
              <p:nvGrpSpPr>
                <p:cNvPr id="898" name="Group 15"/>
                <p:cNvGrpSpPr>
                  <a:grpSpLocks/>
                </p:cNvGrpSpPr>
                <p:nvPr/>
              </p:nvGrpSpPr>
              <p:grpSpPr bwMode="auto">
                <a:xfrm>
                  <a:off x="48" y="-197"/>
                  <a:ext cx="4272" cy="2823"/>
                  <a:chOff x="0" y="-725"/>
                  <a:chExt cx="4272" cy="2823"/>
                </a:xfrm>
              </p:grpSpPr>
              <p:grpSp>
                <p:nvGrpSpPr>
                  <p:cNvPr id="899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0" y="-725"/>
                    <a:ext cx="1392" cy="1157"/>
                    <a:chOff x="0" y="-725"/>
                    <a:chExt cx="1392" cy="1157"/>
                  </a:xfrm>
                </p:grpSpPr>
                <p:sp>
                  <p:nvSpPr>
                    <p:cNvPr id="917" name="AutoShape 1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918" name="Rectangle 18"/>
                    <p:cNvSpPr>
                      <a:spLocks/>
                    </p:cNvSpPr>
                    <p:nvPr/>
                  </p:nvSpPr>
                  <p:spPr bwMode="auto">
                    <a:xfrm>
                      <a:off x="332" y="-725"/>
                      <a:ext cx="734" cy="947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r>
                        <a:rPr lang="en-US" sz="2000" dirty="0" smtClean="0">
                          <a:solidFill>
                            <a:srgbClr val="333399"/>
                          </a:solidFill>
                        </a:rPr>
                        <a:t>R</a:t>
                      </a:r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919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440" y="-725"/>
                    <a:ext cx="1392" cy="1157"/>
                    <a:chOff x="0" y="-725"/>
                    <a:chExt cx="1392" cy="1157"/>
                  </a:xfrm>
                </p:grpSpPr>
                <p:sp>
                  <p:nvSpPr>
                    <p:cNvPr id="915" name="AutoShape 2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99CC00">
                        <a:alpha val="61960"/>
                      </a:srgbClr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916" name="Rectangle 21"/>
                    <p:cNvSpPr>
                      <a:spLocks/>
                    </p:cNvSpPr>
                    <p:nvPr/>
                  </p:nvSpPr>
                  <p:spPr bwMode="auto">
                    <a:xfrm>
                      <a:off x="429" y="-725"/>
                      <a:ext cx="742" cy="947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38100" tIns="38100" rIns="90055" bIns="38100" anchor="ctr">
                      <a:spAutoFit/>
                    </a:bodyPr>
                    <a:lstStyle/>
                    <a:p>
                      <a:pPr marL="12700" algn="ctr"/>
                      <a:r>
                        <a:rPr lang="en-US" sz="2000" dirty="0" smtClean="0">
                          <a:solidFill>
                            <a:srgbClr val="333399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92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880" y="-725"/>
                    <a:ext cx="1392" cy="1157"/>
                    <a:chOff x="0" y="-725"/>
                    <a:chExt cx="1392" cy="1157"/>
                  </a:xfrm>
                </p:grpSpPr>
                <p:sp>
                  <p:nvSpPr>
                    <p:cNvPr id="913" name="AutoShape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C99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914" name="Rectangle 24"/>
                    <p:cNvSpPr>
                      <a:spLocks/>
                    </p:cNvSpPr>
                    <p:nvPr/>
                  </p:nvSpPr>
                  <p:spPr bwMode="auto">
                    <a:xfrm>
                      <a:off x="381" y="-725"/>
                      <a:ext cx="679" cy="947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38100" tIns="38100" rIns="90055" bIns="38100" anchor="ctr">
                      <a:spAutoFit/>
                    </a:bodyPr>
                    <a:lstStyle/>
                    <a:p>
                      <a:pPr marL="12700" algn="ctr"/>
                      <a:r>
                        <a:rPr lang="en-US" sz="2000" dirty="0" smtClean="0">
                          <a:solidFill>
                            <a:srgbClr val="333399"/>
                          </a:solidFill>
                        </a:rPr>
                        <a:t>S</a:t>
                      </a:r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932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0" y="480"/>
                    <a:ext cx="1392" cy="465"/>
                    <a:chOff x="0" y="0"/>
                    <a:chExt cx="1392" cy="465"/>
                  </a:xfrm>
                </p:grpSpPr>
                <p:sp>
                  <p:nvSpPr>
                    <p:cNvPr id="911" name="AutoShape 2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912" name="Rectangle 27"/>
                    <p:cNvSpPr>
                      <a:spLocks/>
                    </p:cNvSpPr>
                    <p:nvPr/>
                  </p:nvSpPr>
                  <p:spPr bwMode="auto">
                    <a:xfrm>
                      <a:off x="427" y="53"/>
                      <a:ext cx="204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93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440" y="480"/>
                    <a:ext cx="1392" cy="508"/>
                    <a:chOff x="0" y="0"/>
                    <a:chExt cx="1392" cy="508"/>
                  </a:xfrm>
                </p:grpSpPr>
                <p:sp>
                  <p:nvSpPr>
                    <p:cNvPr id="909" name="AutoShape 2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99CC00">
                        <a:alpha val="61960"/>
                      </a:srgbClr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910" name="Rectangle 30"/>
                    <p:cNvSpPr>
                      <a:spLocks/>
                    </p:cNvSpPr>
                    <p:nvPr/>
                  </p:nvSpPr>
                  <p:spPr bwMode="auto">
                    <a:xfrm>
                      <a:off x="429" y="96"/>
                      <a:ext cx="204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934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880" y="480"/>
                    <a:ext cx="1392" cy="508"/>
                    <a:chOff x="0" y="0"/>
                    <a:chExt cx="1392" cy="508"/>
                  </a:xfrm>
                </p:grpSpPr>
                <p:sp>
                  <p:nvSpPr>
                    <p:cNvPr id="907" name="AutoShape 3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C99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908" name="Rectangle 33"/>
                    <p:cNvSpPr>
                      <a:spLocks/>
                    </p:cNvSpPr>
                    <p:nvPr/>
                  </p:nvSpPr>
                  <p:spPr bwMode="auto">
                    <a:xfrm>
                      <a:off x="331" y="96"/>
                      <a:ext cx="204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935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0" y="1440"/>
                    <a:ext cx="1392" cy="658"/>
                    <a:chOff x="0" y="0"/>
                    <a:chExt cx="1392" cy="658"/>
                  </a:xfrm>
                </p:grpSpPr>
                <p:sp>
                  <p:nvSpPr>
                    <p:cNvPr id="905" name="AutoShape 3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906" name="Rectangle 36"/>
                    <p:cNvSpPr>
                      <a:spLocks/>
                    </p:cNvSpPr>
                    <p:nvPr/>
                  </p:nvSpPr>
                  <p:spPr bwMode="auto">
                    <a:xfrm>
                      <a:off x="427" y="72"/>
                      <a:ext cx="247" cy="586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936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440" y="1440"/>
                    <a:ext cx="1392" cy="508"/>
                    <a:chOff x="0" y="0"/>
                    <a:chExt cx="1392" cy="508"/>
                  </a:xfrm>
                </p:grpSpPr>
                <p:sp>
                  <p:nvSpPr>
                    <p:cNvPr id="903" name="AutoShape 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99CC00">
                        <a:alpha val="61960"/>
                      </a:srgbClr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904" name="Rectangle 39"/>
                    <p:cNvSpPr>
                      <a:spLocks/>
                    </p:cNvSpPr>
                    <p:nvPr/>
                  </p:nvSpPr>
                  <p:spPr bwMode="auto">
                    <a:xfrm>
                      <a:off x="153" y="96"/>
                      <a:ext cx="177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grpSp>
                <p:nvGrpSpPr>
                  <p:cNvPr id="98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880" y="1440"/>
                    <a:ext cx="1392" cy="508"/>
                    <a:chOff x="0" y="0"/>
                    <a:chExt cx="1392" cy="508"/>
                  </a:xfrm>
                </p:grpSpPr>
                <p:sp>
                  <p:nvSpPr>
                    <p:cNvPr id="901" name="AutoShape 41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392" cy="43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C99"/>
                    </a:solidFill>
                    <a:ln w="381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prstClr val="white"/>
                        </a:solidFill>
                        <a:ea typeface="ヒラギノ角ゴ ProN W3" pitchFamily="-111" charset="-128"/>
                      </a:endParaRPr>
                    </a:p>
                  </p:txBody>
                </p:sp>
                <p:sp>
                  <p:nvSpPr>
                    <p:cNvPr id="902" name="Rectangle 42"/>
                    <p:cNvSpPr>
                      <a:spLocks/>
                    </p:cNvSpPr>
                    <p:nvPr/>
                  </p:nvSpPr>
                  <p:spPr bwMode="auto">
                    <a:xfrm>
                      <a:off x="331" y="96"/>
                      <a:ext cx="204" cy="4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38100" tIns="38100" rIns="90055" bIns="38100" anchor="ctr">
                      <a:spAutoFit/>
                    </a:bodyPr>
                    <a:lstStyle/>
                    <a:p>
                      <a:pPr marL="12700" algn="ctr"/>
                      <a:endParaRPr lang="en-US" sz="2000" dirty="0">
                        <a:solidFill>
                          <a:srgbClr val="333399"/>
                        </a:solidFill>
                      </a:endParaRPr>
                    </a:p>
                  </p:txBody>
                </p:sp>
              </p:grpSp>
              <p:sp>
                <p:nvSpPr>
                  <p:cNvPr id="90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200"/>
                    <a:ext cx="134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80808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880" name="Rounded Rectangle 879"/>
              <p:cNvSpPr/>
              <p:nvPr/>
            </p:nvSpPr>
            <p:spPr bwMode="auto">
              <a:xfrm>
                <a:off x="4876800" y="2651125"/>
                <a:ext cx="2667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dirty="0" smtClean="0">
                    <a:solidFill>
                      <a:srgbClr val="FF0000"/>
                    </a:solidFill>
                  </a:rPr>
                  <a:t>Transport NE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1" name="Text Box 17"/>
              <p:cNvSpPr txBox="1">
                <a:spLocks noChangeArrowheads="1"/>
              </p:cNvSpPr>
              <p:nvPr/>
            </p:nvSpPr>
            <p:spPr bwMode="auto">
              <a:xfrm>
                <a:off x="6172200" y="4708524"/>
                <a:ext cx="1524000" cy="1616075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ko-KR" sz="1600" b="1" dirty="0" smtClean="0">
                    <a:solidFill>
                      <a:srgbClr val="1F497D"/>
                    </a:solidFill>
                    <a:latin typeface="Times New Roman" pitchFamily="18" charset="0"/>
                    <a:ea typeface="MS Gothic"/>
                    <a:cs typeface="Times New Roman" pitchFamily="18" charset="0"/>
                  </a:rPr>
                  <a:t>Circuit</a:t>
                </a:r>
              </a:p>
              <a:p>
                <a:pPr algn="ctr"/>
                <a:endParaRPr lang="en-US" altLang="ko-KR" sz="1600" b="1" dirty="0" smtClean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altLang="ko-KR" sz="1600" b="1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altLang="ko-KR" sz="1600" b="1" dirty="0" smtClean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82" name="Straight Connector 881"/>
              <p:cNvCxnSpPr/>
              <p:nvPr/>
            </p:nvCxnSpPr>
            <p:spPr>
              <a:xfrm flipV="1">
                <a:off x="6233375" y="5028939"/>
                <a:ext cx="1462825" cy="148369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>
                <a:stCxn id="887" idx="3"/>
              </p:cNvCxnSpPr>
              <p:nvPr/>
            </p:nvCxnSpPr>
            <p:spPr>
              <a:xfrm>
                <a:off x="6477000" y="5905501"/>
                <a:ext cx="1219200" cy="60857"/>
              </a:xfrm>
              <a:prstGeom prst="line">
                <a:avLst/>
              </a:prstGeom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6" name="Rectangle 9"/>
              <p:cNvSpPr>
                <a:spLocks/>
              </p:cNvSpPr>
              <p:nvPr/>
            </p:nvSpPr>
            <p:spPr bwMode="auto">
              <a:xfrm>
                <a:off x="5943600" y="5028939"/>
                <a:ext cx="533400" cy="2285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r>
                  <a:rPr lang="en-US" sz="1600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  </a:t>
                </a:r>
                <a:endParaRPr lang="en-US" sz="1200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sp>
            <p:nvSpPr>
              <p:cNvPr id="887" name="Rectangle 9"/>
              <p:cNvSpPr>
                <a:spLocks/>
              </p:cNvSpPr>
              <p:nvPr/>
            </p:nvSpPr>
            <p:spPr bwMode="auto">
              <a:xfrm>
                <a:off x="5943600" y="5791200"/>
                <a:ext cx="533400" cy="2285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r>
                  <a:rPr lang="en-US" sz="1600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  </a:t>
                </a:r>
                <a:endParaRPr lang="en-US" sz="1200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888" name="Straight Connector 887"/>
              <p:cNvCxnSpPr/>
              <p:nvPr/>
            </p:nvCxnSpPr>
            <p:spPr>
              <a:xfrm flipV="1">
                <a:off x="6477000" y="5732003"/>
                <a:ext cx="1219200" cy="135397"/>
              </a:xfrm>
              <a:prstGeom prst="line">
                <a:avLst/>
              </a:prstGeom>
              <a:ln w="762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0" name="Straight Connector 999"/>
            <p:cNvCxnSpPr/>
            <p:nvPr/>
          </p:nvCxnSpPr>
          <p:spPr>
            <a:xfrm>
              <a:off x="1447800" y="1803801"/>
              <a:ext cx="838200" cy="2535235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/>
            <p:cNvCxnSpPr>
              <a:stCxn id="749" idx="1"/>
              <a:endCxn id="764" idx="3"/>
            </p:cNvCxnSpPr>
            <p:nvPr/>
          </p:nvCxnSpPr>
          <p:spPr>
            <a:xfrm rot="10800000" flipV="1">
              <a:off x="7391402" y="1748236"/>
              <a:ext cx="457198" cy="260703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9" name="Straight Connector 1018"/>
          <p:cNvCxnSpPr/>
          <p:nvPr/>
        </p:nvCxnSpPr>
        <p:spPr>
          <a:xfrm rot="10800000">
            <a:off x="2286000" y="5029201"/>
            <a:ext cx="709914" cy="43487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2" name="Straight Connector 1021"/>
          <p:cNvCxnSpPr/>
          <p:nvPr/>
        </p:nvCxnSpPr>
        <p:spPr>
          <a:xfrm rot="10800000" flipV="1">
            <a:off x="6551756" y="5072687"/>
            <a:ext cx="711358" cy="15871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smtClean="0">
                <a:solidFill>
                  <a:srgbClr val="FFFF00"/>
                </a:solidFill>
              </a:rPr>
              <a:t>Programming with </a:t>
            </a:r>
            <a:r>
              <a:rPr lang="en-US" sz="4400" kern="0" dirty="0" err="1" smtClean="0">
                <a:solidFill>
                  <a:srgbClr val="FFFF00"/>
                </a:solidFill>
              </a:rPr>
              <a:t>OpenFlow</a:t>
            </a:r>
            <a:endParaRPr kumimoji="1" lang="en-US" sz="4400" kern="0" dirty="0" smtClean="0">
              <a:solidFill>
                <a:srgbClr val="FFFF00"/>
              </a:solidFill>
            </a:endParaRPr>
          </a:p>
        </p:txBody>
      </p:sp>
      <p:cxnSp>
        <p:nvCxnSpPr>
          <p:cNvPr id="333" name="Straight Connector 332"/>
          <p:cNvCxnSpPr>
            <a:stCxn id="887" idx="1"/>
          </p:cNvCxnSpPr>
          <p:nvPr/>
        </p:nvCxnSpPr>
        <p:spPr>
          <a:xfrm rot="10800000">
            <a:off x="2286000" y="5105403"/>
            <a:ext cx="709914" cy="493823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10800000" flipV="1">
            <a:off x="6553200" y="5105399"/>
            <a:ext cx="685800" cy="457199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9" name="Oval 338"/>
          <p:cNvSpPr/>
          <p:nvPr/>
        </p:nvSpPr>
        <p:spPr>
          <a:xfrm>
            <a:off x="2895600" y="1905000"/>
            <a:ext cx="3962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Link</a:t>
            </a:r>
            <a:endParaRPr lang="en-US" dirty="0"/>
          </a:p>
        </p:txBody>
      </p:sp>
      <p:sp>
        <p:nvSpPr>
          <p:cNvPr id="340" name="Oval 339"/>
          <p:cNvSpPr/>
          <p:nvPr/>
        </p:nvSpPr>
        <p:spPr>
          <a:xfrm>
            <a:off x="2514600" y="4267200"/>
            <a:ext cx="46482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VoIP Circuit</a:t>
            </a:r>
            <a:endParaRPr lang="en-US" dirty="0"/>
          </a:p>
        </p:txBody>
      </p:sp>
      <p:sp>
        <p:nvSpPr>
          <p:cNvPr id="341" name="Oval 340"/>
          <p:cNvSpPr/>
          <p:nvPr/>
        </p:nvSpPr>
        <p:spPr>
          <a:xfrm>
            <a:off x="2819400" y="5257800"/>
            <a:ext cx="3962400" cy="990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Video Circuit</a:t>
            </a:r>
            <a:endParaRPr lang="en-US" dirty="0"/>
          </a:p>
        </p:txBody>
      </p:sp>
      <p:cxnSp>
        <p:nvCxnSpPr>
          <p:cNvPr id="342" name="Straight Connector 341"/>
          <p:cNvCxnSpPr/>
          <p:nvPr/>
        </p:nvCxnSpPr>
        <p:spPr>
          <a:xfrm>
            <a:off x="4038600" y="5029200"/>
            <a:ext cx="152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endCxn id="881" idx="3"/>
          </p:cNvCxnSpPr>
          <p:nvPr/>
        </p:nvCxnSpPr>
        <p:spPr>
          <a:xfrm flipV="1">
            <a:off x="3276600" y="5346299"/>
            <a:ext cx="762000" cy="21630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>
            <a:stCxn id="887" idx="3"/>
          </p:cNvCxnSpPr>
          <p:nvPr/>
        </p:nvCxnSpPr>
        <p:spPr>
          <a:xfrm>
            <a:off x="3313253" y="5599225"/>
            <a:ext cx="725347" cy="191975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774" idx="1"/>
          </p:cNvCxnSpPr>
          <p:nvPr/>
        </p:nvCxnSpPr>
        <p:spPr>
          <a:xfrm rot="10800000">
            <a:off x="5562601" y="5486400"/>
            <a:ext cx="671817" cy="128696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>
            <a:stCxn id="774" idx="1"/>
            <a:endCxn id="768" idx="1"/>
          </p:cNvCxnSpPr>
          <p:nvPr/>
        </p:nvCxnSpPr>
        <p:spPr>
          <a:xfrm rot="10800000">
            <a:off x="5570315" y="5346300"/>
            <a:ext cx="664102" cy="268796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881" idx="3"/>
            <a:endCxn id="768" idx="1"/>
          </p:cNvCxnSpPr>
          <p:nvPr/>
        </p:nvCxnSpPr>
        <p:spPr>
          <a:xfrm>
            <a:off x="4038600" y="5346299"/>
            <a:ext cx="1531715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4038600" y="5498699"/>
            <a:ext cx="1531715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4038600" y="5638799"/>
            <a:ext cx="1531715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4038600" y="5791199"/>
            <a:ext cx="1531715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animBg="1"/>
      <p:bldP spid="340" grpId="0" animBg="1"/>
      <p:bldP spid="3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22"/>
          <p:cNvSpPr/>
          <p:nvPr/>
        </p:nvSpPr>
        <p:spPr bwMode="auto">
          <a:xfrm>
            <a:off x="3489816" y="5423919"/>
            <a:ext cx="1234584" cy="624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prstClr val="black"/>
              </a:solidFill>
              <a:latin typeface="Berlin Sans FB" pitchFamily="34" charset="0"/>
              <a:ea typeface="굴림" pitchFamily="50" charset="-127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95300" y="2574923"/>
            <a:ext cx="2895600" cy="365760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496646" y="5119119"/>
            <a:ext cx="1234584" cy="624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prstClr val="black"/>
              </a:solidFill>
              <a:latin typeface="Berlin Sans FB" pitchFamily="34" charset="0"/>
              <a:ea typeface="굴림" pitchFamily="50" charset="-127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172200" y="3565525"/>
            <a:ext cx="15240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800600" y="2574925"/>
            <a:ext cx="2895600" cy="365760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BBE0E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6248400" y="3565525"/>
            <a:ext cx="1447800" cy="1066800"/>
            <a:chOff x="6324600" y="3124200"/>
            <a:chExt cx="1447800" cy="1066800"/>
          </a:xfrm>
        </p:grpSpPr>
        <p:grpSp>
          <p:nvGrpSpPr>
            <p:cNvPr id="3" name="Group 228"/>
            <p:cNvGrpSpPr/>
            <p:nvPr/>
          </p:nvGrpSpPr>
          <p:grpSpPr>
            <a:xfrm>
              <a:off x="6324038" y="3124200"/>
              <a:ext cx="1448362" cy="1066800"/>
              <a:chOff x="6324038" y="3124200"/>
              <a:chExt cx="1448362" cy="1066800"/>
            </a:xfrm>
          </p:grpSpPr>
          <p:grpSp>
            <p:nvGrpSpPr>
              <p:cNvPr id="4" name="Group 154"/>
              <p:cNvGrpSpPr/>
              <p:nvPr/>
            </p:nvGrpSpPr>
            <p:grpSpPr>
              <a:xfrm>
                <a:off x="6324038" y="3581400"/>
                <a:ext cx="1371409" cy="152400"/>
                <a:chOff x="4495800" y="685800"/>
                <a:chExt cx="1524000" cy="155820"/>
              </a:xfrm>
            </p:grpSpPr>
            <p:cxnSp>
              <p:nvCxnSpPr>
                <p:cNvPr id="75" name="Straight Connector 74"/>
                <p:cNvCxnSpPr>
                  <a:stCxn id="76" idx="0"/>
                  <a:endCxn id="76" idx="2"/>
                </p:cNvCxnSpPr>
                <p:nvPr/>
              </p:nvCxnSpPr>
              <p:spPr bwMode="auto">
                <a:xfrm rot="16200000" flipH="1">
                  <a:off x="4684093" y="763313"/>
                  <a:ext cx="155027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6" name="Rectangle 5"/>
                <p:cNvSpPr>
                  <a:spLocks/>
                </p:cNvSpPr>
                <p:nvPr/>
              </p:nvSpPr>
              <p:spPr bwMode="auto">
                <a:xfrm>
                  <a:off x="4495800" y="685800"/>
                  <a:ext cx="531614" cy="155027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1700" dirty="0" smtClean="0">
                      <a:solidFill>
                        <a:srgbClr val="EEECE1">
                          <a:lumMod val="50000"/>
                        </a:srgbClr>
                      </a:solidFill>
                    </a:rPr>
                    <a:t> </a:t>
                  </a:r>
                  <a:endParaRPr lang="en-US" sz="1700" dirty="0">
                    <a:solidFill>
                      <a:srgbClr val="EEECE1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77" name="Rectangle 7"/>
                <p:cNvSpPr>
                  <a:spLocks/>
                </p:cNvSpPr>
                <p:nvPr/>
              </p:nvSpPr>
              <p:spPr bwMode="auto">
                <a:xfrm>
                  <a:off x="5003452" y="685800"/>
                  <a:ext cx="1016348" cy="155027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1600" dirty="0">
                    <a:solidFill>
                      <a:srgbClr val="EEECE1">
                        <a:lumMod val="50000"/>
                      </a:srgbClr>
                    </a:solidFill>
                  </a:endParaRP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 bwMode="auto">
                <a:xfrm>
                  <a:off x="5029200" y="762000"/>
                  <a:ext cx="304800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76" idx="0"/>
                  <a:endCxn id="76" idx="2"/>
                </p:cNvCxnSpPr>
                <p:nvPr/>
              </p:nvCxnSpPr>
              <p:spPr bwMode="auto">
                <a:xfrm rot="16200000" flipH="1">
                  <a:off x="4684093" y="763313"/>
                  <a:ext cx="155027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5400000">
                  <a:off x="5485606" y="762000"/>
                  <a:ext cx="15240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 rot="5400000">
                  <a:off x="5334794" y="761206"/>
                  <a:ext cx="15240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 rot="5400000">
                  <a:off x="4801394" y="761206"/>
                  <a:ext cx="15240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82"/>
                <p:cNvCxnSpPr/>
                <p:nvPr/>
              </p:nvCxnSpPr>
              <p:spPr bwMode="auto">
                <a:xfrm rot="5400000">
                  <a:off x="4571206" y="761206"/>
                  <a:ext cx="15240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 bwMode="auto">
                <a:xfrm rot="5400000">
                  <a:off x="5790406" y="761206"/>
                  <a:ext cx="15240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 bwMode="auto">
                <a:xfrm rot="5400000">
                  <a:off x="5639594" y="761206"/>
                  <a:ext cx="15240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227"/>
              <p:cNvGrpSpPr/>
              <p:nvPr/>
            </p:nvGrpSpPr>
            <p:grpSpPr>
              <a:xfrm>
                <a:off x="6324038" y="3124200"/>
                <a:ext cx="1448362" cy="1066800"/>
                <a:chOff x="6324038" y="3124200"/>
                <a:chExt cx="1448362" cy="1066800"/>
              </a:xfrm>
            </p:grpSpPr>
            <p:grpSp>
              <p:nvGrpSpPr>
                <p:cNvPr id="8" name="Group 166"/>
                <p:cNvGrpSpPr/>
                <p:nvPr/>
              </p:nvGrpSpPr>
              <p:grpSpPr>
                <a:xfrm>
                  <a:off x="6324038" y="3733800"/>
                  <a:ext cx="1371409" cy="152400"/>
                  <a:chOff x="4495800" y="685800"/>
                  <a:chExt cx="1524000" cy="155820"/>
                </a:xfrm>
              </p:grpSpPr>
              <p:cxnSp>
                <p:nvCxnSpPr>
                  <p:cNvPr id="64" name="Straight Connector 63"/>
                  <p:cNvCxnSpPr>
                    <a:stCxn id="65" idx="0"/>
                    <a:endCxn id="65" idx="2"/>
                  </p:cNvCxnSpPr>
                  <p:nvPr/>
                </p:nvCxnSpPr>
                <p:spPr bwMode="auto">
                  <a:xfrm rot="16200000" flipH="1">
                    <a:off x="4684093" y="763313"/>
                    <a:ext cx="155027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5" name="Rectangle 5"/>
                  <p:cNvSpPr>
                    <a:spLocks/>
                  </p:cNvSpPr>
                  <p:nvPr/>
                </p:nvSpPr>
                <p:spPr bwMode="auto">
                  <a:xfrm>
                    <a:off x="4495800" y="685800"/>
                    <a:ext cx="531614" cy="155027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1700" dirty="0" smtClean="0">
                        <a:solidFill>
                          <a:srgbClr val="EEECE1">
                            <a:lumMod val="50000"/>
                          </a:srgbClr>
                        </a:solidFill>
                      </a:rPr>
                      <a:t> </a:t>
                    </a:r>
                    <a:endParaRPr lang="en-US" sz="1700" dirty="0">
                      <a:solidFill>
                        <a:srgbClr val="EEECE1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66" name="Rectangle 7"/>
                  <p:cNvSpPr>
                    <a:spLocks/>
                  </p:cNvSpPr>
                  <p:nvPr/>
                </p:nvSpPr>
                <p:spPr bwMode="auto">
                  <a:xfrm>
                    <a:off x="5003452" y="685800"/>
                    <a:ext cx="1016348" cy="155027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1600" dirty="0">
                      <a:solidFill>
                        <a:srgbClr val="EEECE1">
                          <a:lumMod val="50000"/>
                        </a:srgbClr>
                      </a:solidFill>
                    </a:endParaRPr>
                  </a:p>
                </p:txBody>
              </p:sp>
              <p:cxnSp>
                <p:nvCxnSpPr>
                  <p:cNvPr id="67" name="Straight Arrow Connector 66"/>
                  <p:cNvCxnSpPr/>
                  <p:nvPr/>
                </p:nvCxnSpPr>
                <p:spPr bwMode="auto">
                  <a:xfrm>
                    <a:off x="5029200" y="762000"/>
                    <a:ext cx="304800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>
                    <a:stCxn id="65" idx="0"/>
                    <a:endCxn id="65" idx="2"/>
                  </p:cNvCxnSpPr>
                  <p:nvPr/>
                </p:nvCxnSpPr>
                <p:spPr bwMode="auto">
                  <a:xfrm rot="16200000" flipH="1">
                    <a:off x="4684093" y="763313"/>
                    <a:ext cx="155027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/>
                  <p:nvPr/>
                </p:nvCxnSpPr>
                <p:spPr bwMode="auto">
                  <a:xfrm rot="5400000">
                    <a:off x="5485606" y="762000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 rot="5400000">
                    <a:off x="53347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1" name="Straight Connector 70"/>
                  <p:cNvCxnSpPr/>
                  <p:nvPr/>
                </p:nvCxnSpPr>
                <p:spPr bwMode="auto">
                  <a:xfrm rot="5400000">
                    <a:off x="48013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/>
                  <p:nvPr/>
                </p:nvCxnSpPr>
                <p:spPr bwMode="auto">
                  <a:xfrm rot="5400000">
                    <a:off x="4571206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3" name="Straight Connector 72"/>
                  <p:cNvCxnSpPr/>
                  <p:nvPr/>
                </p:nvCxnSpPr>
                <p:spPr bwMode="auto">
                  <a:xfrm rot="5400000">
                    <a:off x="5790406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4" name="Straight Connector 73"/>
                  <p:cNvCxnSpPr/>
                  <p:nvPr/>
                </p:nvCxnSpPr>
                <p:spPr bwMode="auto">
                  <a:xfrm rot="5400000">
                    <a:off x="56395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2" name="Group 178"/>
                <p:cNvGrpSpPr/>
                <p:nvPr/>
              </p:nvGrpSpPr>
              <p:grpSpPr>
                <a:xfrm>
                  <a:off x="6324038" y="3886200"/>
                  <a:ext cx="1371409" cy="152400"/>
                  <a:chOff x="4495800" y="685800"/>
                  <a:chExt cx="1524000" cy="155820"/>
                </a:xfrm>
              </p:grpSpPr>
              <p:cxnSp>
                <p:nvCxnSpPr>
                  <p:cNvPr id="53" name="Straight Connector 52"/>
                  <p:cNvCxnSpPr>
                    <a:stCxn id="54" idx="0"/>
                    <a:endCxn id="54" idx="2"/>
                  </p:cNvCxnSpPr>
                  <p:nvPr/>
                </p:nvCxnSpPr>
                <p:spPr bwMode="auto">
                  <a:xfrm rot="16200000" flipH="1">
                    <a:off x="4684093" y="763313"/>
                    <a:ext cx="155027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54" name="Rectangle 5"/>
                  <p:cNvSpPr>
                    <a:spLocks/>
                  </p:cNvSpPr>
                  <p:nvPr/>
                </p:nvSpPr>
                <p:spPr bwMode="auto">
                  <a:xfrm>
                    <a:off x="4495800" y="685800"/>
                    <a:ext cx="531614" cy="155027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1700" dirty="0" smtClean="0">
                        <a:solidFill>
                          <a:srgbClr val="EEECE1">
                            <a:lumMod val="50000"/>
                          </a:srgbClr>
                        </a:solidFill>
                      </a:rPr>
                      <a:t> </a:t>
                    </a:r>
                    <a:endParaRPr lang="en-US" sz="1700" dirty="0">
                      <a:solidFill>
                        <a:srgbClr val="EEECE1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55" name="Rectangle 7"/>
                  <p:cNvSpPr>
                    <a:spLocks/>
                  </p:cNvSpPr>
                  <p:nvPr/>
                </p:nvSpPr>
                <p:spPr bwMode="auto">
                  <a:xfrm>
                    <a:off x="5003452" y="685800"/>
                    <a:ext cx="1016348" cy="155027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1600" dirty="0">
                      <a:solidFill>
                        <a:srgbClr val="EEECE1">
                          <a:lumMod val="50000"/>
                        </a:srgbClr>
                      </a:solidFill>
                    </a:endParaRPr>
                  </a:p>
                </p:txBody>
              </p:sp>
              <p:cxnSp>
                <p:nvCxnSpPr>
                  <p:cNvPr id="56" name="Straight Arrow Connector 55"/>
                  <p:cNvCxnSpPr/>
                  <p:nvPr/>
                </p:nvCxnSpPr>
                <p:spPr bwMode="auto">
                  <a:xfrm>
                    <a:off x="5037667" y="762000"/>
                    <a:ext cx="304800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>
                    <a:stCxn id="54" idx="0"/>
                    <a:endCxn id="54" idx="2"/>
                  </p:cNvCxnSpPr>
                  <p:nvPr/>
                </p:nvCxnSpPr>
                <p:spPr bwMode="auto">
                  <a:xfrm rot="16200000" flipH="1">
                    <a:off x="4684093" y="763313"/>
                    <a:ext cx="155027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8" name="Straight Connector 57"/>
                  <p:cNvCxnSpPr/>
                  <p:nvPr/>
                </p:nvCxnSpPr>
                <p:spPr bwMode="auto">
                  <a:xfrm rot="5400000">
                    <a:off x="5485606" y="762000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9" name="Straight Connector 58"/>
                  <p:cNvCxnSpPr/>
                  <p:nvPr/>
                </p:nvCxnSpPr>
                <p:spPr bwMode="auto">
                  <a:xfrm rot="5400000">
                    <a:off x="53347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" name="Straight Connector 59"/>
                  <p:cNvCxnSpPr/>
                  <p:nvPr/>
                </p:nvCxnSpPr>
                <p:spPr bwMode="auto">
                  <a:xfrm rot="5400000">
                    <a:off x="48013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/>
                  <p:nvPr/>
                </p:nvCxnSpPr>
                <p:spPr bwMode="auto">
                  <a:xfrm rot="5400000">
                    <a:off x="4571206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" name="Straight Connector 61"/>
                  <p:cNvCxnSpPr/>
                  <p:nvPr/>
                </p:nvCxnSpPr>
                <p:spPr bwMode="auto">
                  <a:xfrm rot="5400000">
                    <a:off x="5790406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/>
                  <p:nvPr/>
                </p:nvCxnSpPr>
                <p:spPr bwMode="auto">
                  <a:xfrm rot="5400000">
                    <a:off x="56395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3" name="Group 190"/>
                <p:cNvGrpSpPr/>
                <p:nvPr/>
              </p:nvGrpSpPr>
              <p:grpSpPr>
                <a:xfrm>
                  <a:off x="6324038" y="4038600"/>
                  <a:ext cx="1371409" cy="152400"/>
                  <a:chOff x="4495800" y="685800"/>
                  <a:chExt cx="1524000" cy="155820"/>
                </a:xfrm>
              </p:grpSpPr>
              <p:cxnSp>
                <p:nvCxnSpPr>
                  <p:cNvPr id="42" name="Straight Connector 41"/>
                  <p:cNvCxnSpPr>
                    <a:stCxn id="43" idx="0"/>
                    <a:endCxn id="43" idx="2"/>
                  </p:cNvCxnSpPr>
                  <p:nvPr/>
                </p:nvCxnSpPr>
                <p:spPr bwMode="auto">
                  <a:xfrm rot="16200000" flipH="1">
                    <a:off x="4684093" y="763313"/>
                    <a:ext cx="155027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3" name="Rectangle 5"/>
                  <p:cNvSpPr>
                    <a:spLocks/>
                  </p:cNvSpPr>
                  <p:nvPr/>
                </p:nvSpPr>
                <p:spPr bwMode="auto">
                  <a:xfrm>
                    <a:off x="4495800" y="685800"/>
                    <a:ext cx="531614" cy="155027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en-US" sz="1700" dirty="0" smtClean="0">
                        <a:solidFill>
                          <a:srgbClr val="EEECE1">
                            <a:lumMod val="50000"/>
                          </a:srgbClr>
                        </a:solidFill>
                      </a:rPr>
                      <a:t> </a:t>
                    </a:r>
                    <a:endParaRPr lang="en-US" sz="1700" dirty="0">
                      <a:solidFill>
                        <a:srgbClr val="EEECE1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44" name="Rectangle 7"/>
                  <p:cNvSpPr>
                    <a:spLocks/>
                  </p:cNvSpPr>
                  <p:nvPr/>
                </p:nvSpPr>
                <p:spPr bwMode="auto">
                  <a:xfrm>
                    <a:off x="5003452" y="685800"/>
                    <a:ext cx="1016348" cy="155027"/>
                  </a:xfrm>
                  <a:prstGeom prst="rect">
                    <a:avLst/>
                  </a:prstGeom>
                  <a:solidFill>
                    <a:srgbClr val="99FF66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 sz="1600" dirty="0">
                      <a:solidFill>
                        <a:srgbClr val="EEECE1">
                          <a:lumMod val="50000"/>
                        </a:srgbClr>
                      </a:solidFill>
                    </a:endParaRPr>
                  </a:p>
                </p:txBody>
              </p:sp>
              <p:cxnSp>
                <p:nvCxnSpPr>
                  <p:cNvPr id="45" name="Straight Arrow Connector 44"/>
                  <p:cNvCxnSpPr/>
                  <p:nvPr/>
                </p:nvCxnSpPr>
                <p:spPr bwMode="auto">
                  <a:xfrm>
                    <a:off x="5029200" y="762000"/>
                    <a:ext cx="304800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43" idx="0"/>
                    <a:endCxn id="43" idx="2"/>
                  </p:cNvCxnSpPr>
                  <p:nvPr/>
                </p:nvCxnSpPr>
                <p:spPr bwMode="auto">
                  <a:xfrm rot="16200000" flipH="1">
                    <a:off x="4684093" y="763313"/>
                    <a:ext cx="155027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 rot="5400000">
                    <a:off x="5485606" y="762000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8" name="Straight Connector 47"/>
                  <p:cNvCxnSpPr/>
                  <p:nvPr/>
                </p:nvCxnSpPr>
                <p:spPr bwMode="auto">
                  <a:xfrm rot="5400000">
                    <a:off x="53347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rot="5400000">
                    <a:off x="48013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 rot="5400000">
                    <a:off x="4571206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 rot="5400000">
                    <a:off x="5790406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2" name="Straight Connector 51"/>
                  <p:cNvCxnSpPr/>
                  <p:nvPr/>
                </p:nvCxnSpPr>
                <p:spPr bwMode="auto">
                  <a:xfrm rot="5400000">
                    <a:off x="5639594" y="761206"/>
                    <a:ext cx="1524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6324600" y="3124200"/>
                  <a:ext cx="1447800" cy="36933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IN          OUT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4" name="Group 153"/>
            <p:cNvGrpSpPr/>
            <p:nvPr/>
          </p:nvGrpSpPr>
          <p:grpSpPr>
            <a:xfrm>
              <a:off x="6324038" y="3429000"/>
              <a:ext cx="1371409" cy="152400"/>
              <a:chOff x="4495800" y="685800"/>
              <a:chExt cx="1524000" cy="155820"/>
            </a:xfrm>
          </p:grpSpPr>
          <p:cxnSp>
            <p:nvCxnSpPr>
              <p:cNvPr id="25" name="Straight Connector 24"/>
              <p:cNvCxnSpPr>
                <a:stCxn id="26" idx="0"/>
                <a:endCxn id="26" idx="2"/>
              </p:cNvCxnSpPr>
              <p:nvPr/>
            </p:nvCxnSpPr>
            <p:spPr bwMode="auto">
              <a:xfrm rot="16200000" flipH="1">
                <a:off x="4684093" y="763313"/>
                <a:ext cx="155027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Rectangle 5"/>
              <p:cNvSpPr>
                <a:spLocks/>
              </p:cNvSpPr>
              <p:nvPr/>
            </p:nvSpPr>
            <p:spPr bwMode="auto">
              <a:xfrm>
                <a:off x="4495800" y="685800"/>
                <a:ext cx="531614" cy="155027"/>
              </a:xfrm>
              <a:prstGeom prst="rect">
                <a:avLst/>
              </a:prstGeom>
              <a:solidFill>
                <a:srgbClr val="99FF66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1700" dirty="0" smtClean="0">
                    <a:solidFill>
                      <a:srgbClr val="EEECE1">
                        <a:lumMod val="50000"/>
                      </a:srgbClr>
                    </a:solidFill>
                  </a:rPr>
                  <a:t> </a:t>
                </a:r>
                <a:endParaRPr lang="en-US" sz="1700" dirty="0">
                  <a:solidFill>
                    <a:srgbClr val="EEECE1">
                      <a:lumMod val="50000"/>
                    </a:srgbClr>
                  </a:solidFill>
                </a:endParaRPr>
              </a:p>
            </p:txBody>
          </p:sp>
          <p:sp>
            <p:nvSpPr>
              <p:cNvPr id="27" name="Rectangle 7"/>
              <p:cNvSpPr>
                <a:spLocks/>
              </p:cNvSpPr>
              <p:nvPr/>
            </p:nvSpPr>
            <p:spPr bwMode="auto">
              <a:xfrm>
                <a:off x="5003452" y="685800"/>
                <a:ext cx="1016348" cy="155027"/>
              </a:xfrm>
              <a:prstGeom prst="rect">
                <a:avLst/>
              </a:prstGeom>
              <a:solidFill>
                <a:srgbClr val="99FF66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600" dirty="0">
                  <a:solidFill>
                    <a:srgbClr val="EEECE1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5029200" y="762000"/>
                <a:ext cx="304800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6" idx="0"/>
                <a:endCxn id="26" idx="2"/>
              </p:cNvCxnSpPr>
              <p:nvPr/>
            </p:nvCxnSpPr>
            <p:spPr bwMode="auto">
              <a:xfrm rot="16200000" flipH="1">
                <a:off x="4684093" y="763313"/>
                <a:ext cx="155027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5485606" y="762000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5334794" y="76120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4801394" y="76120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4571206" y="76120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5790406" y="76120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639594" y="76120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4800600" y="3565525"/>
            <a:ext cx="28956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4686300" y="5394325"/>
            <a:ext cx="342900" cy="114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4686300" y="5661025"/>
            <a:ext cx="342900" cy="114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Rectangle 14"/>
          <p:cNvSpPr>
            <a:spLocks noChangeArrowheads="1"/>
          </p:cNvSpPr>
          <p:nvPr/>
        </p:nvSpPr>
        <p:spPr bwMode="auto">
          <a:xfrm>
            <a:off x="4686300" y="5965825"/>
            <a:ext cx="342900" cy="114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4572000" y="63087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sz="1400" b="1" dirty="0">
                <a:solidFill>
                  <a:prstClr val="black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GE ports</a:t>
            </a:r>
            <a:endParaRPr lang="en-US" altLang="ko-KR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7239000" y="6308725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TDM ports</a:t>
            </a:r>
            <a:endParaRPr lang="en-US" altLang="ko-KR" sz="1400" b="1" dirty="0">
              <a:solidFill>
                <a:prstClr val="black"/>
              </a:solidFill>
            </a:endParaRPr>
          </a:p>
        </p:txBody>
      </p: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-76200" y="379412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-76200" y="379412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Rectangle 16"/>
          <p:cNvSpPr>
            <a:spLocks noChangeArrowheads="1"/>
          </p:cNvSpPr>
          <p:nvPr/>
        </p:nvSpPr>
        <p:spPr bwMode="auto">
          <a:xfrm>
            <a:off x="4686300" y="5089525"/>
            <a:ext cx="342900" cy="114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Text Box 18"/>
          <p:cNvSpPr txBox="1">
            <a:spLocks noChangeArrowheads="1"/>
          </p:cNvSpPr>
          <p:nvPr/>
        </p:nvSpPr>
        <p:spPr bwMode="auto">
          <a:xfrm>
            <a:off x="4800600" y="4708525"/>
            <a:ext cx="13716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Packet </a:t>
            </a:r>
          </a:p>
          <a:p>
            <a:pPr algn="ctr" eaLnBrk="0" hangingPunct="0"/>
            <a:endParaRPr lang="en-US" altLang="ko-KR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ko-K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ko-KR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altLang="ko-KR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altLang="ko-K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Switch Fabric</a:t>
            </a: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571500" y="2651125"/>
            <a:ext cx="26670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2400" dirty="0" smtClean="0">
                <a:solidFill>
                  <a:srgbClr val="FF0000"/>
                </a:solidFill>
              </a:rPr>
              <a:t>OpenFlow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(software)</a:t>
            </a:r>
            <a:endParaRPr kumimoji="1" lang="en-US" sz="2400" dirty="0" smtClean="0">
              <a:solidFill>
                <a:prstClr val="black"/>
              </a:solidFill>
              <a:ea typeface="굴림" pitchFamily="50" charset="-127"/>
            </a:endParaRPr>
          </a:p>
        </p:txBody>
      </p:sp>
      <p:grpSp>
        <p:nvGrpSpPr>
          <p:cNvPr id="224" name="Group 116"/>
          <p:cNvGrpSpPr/>
          <p:nvPr/>
        </p:nvGrpSpPr>
        <p:grpSpPr>
          <a:xfrm>
            <a:off x="3162300" y="5089525"/>
            <a:ext cx="342900" cy="1066800"/>
            <a:chOff x="2971800" y="4648200"/>
            <a:chExt cx="342900" cy="1066800"/>
          </a:xfrm>
        </p:grpSpPr>
        <p:sp>
          <p:nvSpPr>
            <p:cNvPr id="118" name="Rectangle 16"/>
            <p:cNvSpPr>
              <a:spLocks noChangeArrowheads="1"/>
            </p:cNvSpPr>
            <p:nvPr/>
          </p:nvSpPr>
          <p:spPr bwMode="auto">
            <a:xfrm>
              <a:off x="2971800" y="4648200"/>
              <a:ext cx="34290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16"/>
            <p:cNvSpPr>
              <a:spLocks noChangeArrowheads="1"/>
            </p:cNvSpPr>
            <p:nvPr/>
          </p:nvSpPr>
          <p:spPr bwMode="auto">
            <a:xfrm>
              <a:off x="2971800" y="4953000"/>
              <a:ext cx="34290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auto">
            <a:xfrm>
              <a:off x="2971800" y="5295900"/>
              <a:ext cx="34290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2971800" y="5600700"/>
              <a:ext cx="34290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Group 121"/>
          <p:cNvGrpSpPr/>
          <p:nvPr/>
        </p:nvGrpSpPr>
        <p:grpSpPr>
          <a:xfrm>
            <a:off x="381000" y="5089525"/>
            <a:ext cx="342900" cy="1066800"/>
            <a:chOff x="2971800" y="4648200"/>
            <a:chExt cx="342900" cy="1066800"/>
          </a:xfrm>
        </p:grpSpPr>
        <p:sp>
          <p:nvSpPr>
            <p:cNvPr id="123" name="Rectangle 16"/>
            <p:cNvSpPr>
              <a:spLocks noChangeArrowheads="1"/>
            </p:cNvSpPr>
            <p:nvPr/>
          </p:nvSpPr>
          <p:spPr bwMode="auto">
            <a:xfrm>
              <a:off x="2971800" y="4648200"/>
              <a:ext cx="34290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2971800" y="4953000"/>
              <a:ext cx="34290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Rectangle 16"/>
            <p:cNvSpPr>
              <a:spLocks noChangeArrowheads="1"/>
            </p:cNvSpPr>
            <p:nvPr/>
          </p:nvSpPr>
          <p:spPr bwMode="auto">
            <a:xfrm>
              <a:off x="2971800" y="5295900"/>
              <a:ext cx="34290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Rectangle 16"/>
            <p:cNvSpPr>
              <a:spLocks noChangeArrowheads="1"/>
            </p:cNvSpPr>
            <p:nvPr/>
          </p:nvSpPr>
          <p:spPr bwMode="auto">
            <a:xfrm>
              <a:off x="2971800" y="5600700"/>
              <a:ext cx="34290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8" name="Rectangle 127"/>
          <p:cNvSpPr/>
          <p:nvPr/>
        </p:nvSpPr>
        <p:spPr bwMode="auto">
          <a:xfrm>
            <a:off x="495300" y="3565525"/>
            <a:ext cx="28956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prstClr val="black"/>
              </a:solidFill>
              <a:latin typeface="Berlin Sans FB" pitchFamily="34" charset="0"/>
              <a:ea typeface="굴림" pitchFamily="50" charset="-127"/>
            </a:endParaRPr>
          </a:p>
        </p:txBody>
      </p:sp>
      <p:grpSp>
        <p:nvGrpSpPr>
          <p:cNvPr id="236" name="Group 13"/>
          <p:cNvGrpSpPr>
            <a:grpSpLocks/>
          </p:cNvGrpSpPr>
          <p:nvPr/>
        </p:nvGrpSpPr>
        <p:grpSpPr bwMode="auto">
          <a:xfrm>
            <a:off x="952500" y="3565525"/>
            <a:ext cx="1752600" cy="1143000"/>
            <a:chOff x="0" y="-197"/>
            <a:chExt cx="4368" cy="2823"/>
          </a:xfrm>
        </p:grpSpPr>
        <p:sp>
          <p:nvSpPr>
            <p:cNvPr id="130" name="Rectangle 14"/>
            <p:cNvSpPr>
              <a:spLocks/>
            </p:cNvSpPr>
            <p:nvPr/>
          </p:nvSpPr>
          <p:spPr bwMode="auto">
            <a:xfrm>
              <a:off x="0" y="0"/>
              <a:ext cx="4368" cy="2448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  <p:grpSp>
          <p:nvGrpSpPr>
            <p:cNvPr id="237" name="Group 15"/>
            <p:cNvGrpSpPr>
              <a:grpSpLocks/>
            </p:cNvGrpSpPr>
            <p:nvPr/>
          </p:nvGrpSpPr>
          <p:grpSpPr bwMode="auto">
            <a:xfrm>
              <a:off x="48" y="-197"/>
              <a:ext cx="4272" cy="2823"/>
              <a:chOff x="0" y="-725"/>
              <a:chExt cx="4272" cy="2823"/>
            </a:xfrm>
          </p:grpSpPr>
          <p:grpSp>
            <p:nvGrpSpPr>
              <p:cNvPr id="240" name="Group 16"/>
              <p:cNvGrpSpPr>
                <a:grpSpLocks/>
              </p:cNvGrpSpPr>
              <p:nvPr/>
            </p:nvGrpSpPr>
            <p:grpSpPr bwMode="auto">
              <a:xfrm>
                <a:off x="0" y="-725"/>
                <a:ext cx="1392" cy="1157"/>
                <a:chOff x="0" y="-725"/>
                <a:chExt cx="1392" cy="1157"/>
              </a:xfrm>
            </p:grpSpPr>
            <p:sp>
              <p:nvSpPr>
                <p:cNvPr id="158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59" name="Rectangle 18"/>
                <p:cNvSpPr>
                  <a:spLocks/>
                </p:cNvSpPr>
                <p:nvPr/>
              </p:nvSpPr>
              <p:spPr bwMode="auto">
                <a:xfrm>
                  <a:off x="332" y="-725"/>
                  <a:ext cx="734" cy="94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 smtClean="0">
                      <a:solidFill>
                        <a:srgbClr val="333399"/>
                      </a:solidFill>
                    </a:rPr>
                    <a:t>R</a:t>
                  </a:r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41" name="Group 19"/>
              <p:cNvGrpSpPr>
                <a:grpSpLocks/>
              </p:cNvGrpSpPr>
              <p:nvPr/>
            </p:nvGrpSpPr>
            <p:grpSpPr bwMode="auto">
              <a:xfrm>
                <a:off x="1440" y="-725"/>
                <a:ext cx="1392" cy="1157"/>
                <a:chOff x="0" y="-725"/>
                <a:chExt cx="1392" cy="1157"/>
              </a:xfrm>
            </p:grpSpPr>
            <p:sp>
              <p:nvSpPr>
                <p:cNvPr id="156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57" name="Rectangle 21"/>
                <p:cNvSpPr>
                  <a:spLocks/>
                </p:cNvSpPr>
                <p:nvPr/>
              </p:nvSpPr>
              <p:spPr bwMode="auto">
                <a:xfrm>
                  <a:off x="429" y="-725"/>
                  <a:ext cx="742" cy="94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 smtClean="0">
                      <a:solidFill>
                        <a:srgbClr val="333399"/>
                      </a:solidFill>
                    </a:rPr>
                    <a:t>A</a:t>
                  </a:r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42" name="Group 22"/>
              <p:cNvGrpSpPr>
                <a:grpSpLocks/>
              </p:cNvGrpSpPr>
              <p:nvPr/>
            </p:nvGrpSpPr>
            <p:grpSpPr bwMode="auto">
              <a:xfrm>
                <a:off x="2880" y="-725"/>
                <a:ext cx="1392" cy="1157"/>
                <a:chOff x="0" y="-725"/>
                <a:chExt cx="1392" cy="1157"/>
              </a:xfrm>
            </p:grpSpPr>
            <p:sp>
              <p:nvSpPr>
                <p:cNvPr id="154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55" name="Rectangle 24"/>
                <p:cNvSpPr>
                  <a:spLocks/>
                </p:cNvSpPr>
                <p:nvPr/>
              </p:nvSpPr>
              <p:spPr bwMode="auto">
                <a:xfrm>
                  <a:off x="381" y="-725"/>
                  <a:ext cx="679" cy="94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 smtClean="0">
                      <a:solidFill>
                        <a:srgbClr val="333399"/>
                      </a:solidFill>
                    </a:rPr>
                    <a:t>S</a:t>
                  </a:r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44" name="Group 25"/>
              <p:cNvGrpSpPr>
                <a:grpSpLocks/>
              </p:cNvGrpSpPr>
              <p:nvPr/>
            </p:nvGrpSpPr>
            <p:grpSpPr bwMode="auto">
              <a:xfrm>
                <a:off x="0" y="480"/>
                <a:ext cx="1392" cy="465"/>
                <a:chOff x="0" y="0"/>
                <a:chExt cx="1392" cy="465"/>
              </a:xfrm>
            </p:grpSpPr>
            <p:sp>
              <p:nvSpPr>
                <p:cNvPr id="152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53" name="Rectangle 27"/>
                <p:cNvSpPr>
                  <a:spLocks/>
                </p:cNvSpPr>
                <p:nvPr/>
              </p:nvSpPr>
              <p:spPr bwMode="auto">
                <a:xfrm>
                  <a:off x="427" y="53"/>
                  <a:ext cx="204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45" name="Group 28"/>
              <p:cNvGrpSpPr>
                <a:grpSpLocks/>
              </p:cNvGrpSpPr>
              <p:nvPr/>
            </p:nvGrpSpPr>
            <p:grpSpPr bwMode="auto">
              <a:xfrm>
                <a:off x="1440" y="480"/>
                <a:ext cx="1392" cy="508"/>
                <a:chOff x="0" y="0"/>
                <a:chExt cx="1392" cy="508"/>
              </a:xfrm>
            </p:grpSpPr>
            <p:sp>
              <p:nvSpPr>
                <p:cNvPr id="150" name="AutoShape 29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51" name="Rectangle 30"/>
                <p:cNvSpPr>
                  <a:spLocks/>
                </p:cNvSpPr>
                <p:nvPr/>
              </p:nvSpPr>
              <p:spPr bwMode="auto">
                <a:xfrm>
                  <a:off x="429" y="96"/>
                  <a:ext cx="204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46" name="Group 31"/>
              <p:cNvGrpSpPr>
                <a:grpSpLocks/>
              </p:cNvGrpSpPr>
              <p:nvPr/>
            </p:nvGrpSpPr>
            <p:grpSpPr bwMode="auto">
              <a:xfrm>
                <a:off x="2880" y="480"/>
                <a:ext cx="1392" cy="508"/>
                <a:chOff x="0" y="0"/>
                <a:chExt cx="1392" cy="508"/>
              </a:xfrm>
            </p:grpSpPr>
            <p:sp>
              <p:nvSpPr>
                <p:cNvPr id="148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49" name="Rectangle 33"/>
                <p:cNvSpPr>
                  <a:spLocks/>
                </p:cNvSpPr>
                <p:nvPr/>
              </p:nvSpPr>
              <p:spPr bwMode="auto">
                <a:xfrm>
                  <a:off x="331" y="96"/>
                  <a:ext cx="204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47" name="Group 34"/>
              <p:cNvGrpSpPr>
                <a:grpSpLocks/>
              </p:cNvGrpSpPr>
              <p:nvPr/>
            </p:nvGrpSpPr>
            <p:grpSpPr bwMode="auto">
              <a:xfrm>
                <a:off x="0" y="1440"/>
                <a:ext cx="1392" cy="658"/>
                <a:chOff x="0" y="0"/>
                <a:chExt cx="1392" cy="658"/>
              </a:xfrm>
            </p:grpSpPr>
            <p:sp>
              <p:nvSpPr>
                <p:cNvPr id="146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47" name="Rectangle 36"/>
                <p:cNvSpPr>
                  <a:spLocks/>
                </p:cNvSpPr>
                <p:nvPr/>
              </p:nvSpPr>
              <p:spPr bwMode="auto">
                <a:xfrm>
                  <a:off x="427" y="72"/>
                  <a:ext cx="247" cy="5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48" name="Group 37"/>
              <p:cNvGrpSpPr>
                <a:grpSpLocks/>
              </p:cNvGrpSpPr>
              <p:nvPr/>
            </p:nvGrpSpPr>
            <p:grpSpPr bwMode="auto">
              <a:xfrm>
                <a:off x="1440" y="1440"/>
                <a:ext cx="1392" cy="508"/>
                <a:chOff x="0" y="0"/>
                <a:chExt cx="1392" cy="508"/>
              </a:xfrm>
            </p:grpSpPr>
            <p:sp>
              <p:nvSpPr>
                <p:cNvPr id="144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45" name="Rectangle 39"/>
                <p:cNvSpPr>
                  <a:spLocks/>
                </p:cNvSpPr>
                <p:nvPr/>
              </p:nvSpPr>
              <p:spPr bwMode="auto">
                <a:xfrm>
                  <a:off x="153" y="96"/>
                  <a:ext cx="177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49" name="Group 40"/>
              <p:cNvGrpSpPr>
                <a:grpSpLocks/>
              </p:cNvGrpSpPr>
              <p:nvPr/>
            </p:nvGrpSpPr>
            <p:grpSpPr bwMode="auto">
              <a:xfrm>
                <a:off x="2880" y="1440"/>
                <a:ext cx="1392" cy="508"/>
                <a:chOff x="0" y="0"/>
                <a:chExt cx="1392" cy="508"/>
              </a:xfrm>
            </p:grpSpPr>
            <p:sp>
              <p:nvSpPr>
                <p:cNvPr id="142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43" name="Rectangle 42"/>
                <p:cNvSpPr>
                  <a:spLocks/>
                </p:cNvSpPr>
                <p:nvPr/>
              </p:nvSpPr>
              <p:spPr bwMode="auto">
                <a:xfrm>
                  <a:off x="331" y="96"/>
                  <a:ext cx="204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sp>
            <p:nvSpPr>
              <p:cNvPr id="141" name="Line 43"/>
              <p:cNvSpPr>
                <a:spLocks noChangeShapeType="1"/>
              </p:cNvSpPr>
              <p:nvPr/>
            </p:nvSpPr>
            <p:spPr bwMode="auto">
              <a:xfrm>
                <a:off x="1392" y="1200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0" name="Group 13"/>
          <p:cNvGrpSpPr>
            <a:grpSpLocks/>
          </p:cNvGrpSpPr>
          <p:nvPr/>
        </p:nvGrpSpPr>
        <p:grpSpPr bwMode="auto">
          <a:xfrm>
            <a:off x="4876800" y="3489325"/>
            <a:ext cx="1295400" cy="1295400"/>
            <a:chOff x="0" y="-197"/>
            <a:chExt cx="4368" cy="2823"/>
          </a:xfrm>
        </p:grpSpPr>
        <p:sp>
          <p:nvSpPr>
            <p:cNvPr id="161" name="Rectangle 14"/>
            <p:cNvSpPr>
              <a:spLocks/>
            </p:cNvSpPr>
            <p:nvPr/>
          </p:nvSpPr>
          <p:spPr bwMode="auto">
            <a:xfrm>
              <a:off x="0" y="0"/>
              <a:ext cx="4368" cy="2448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  <p:grpSp>
          <p:nvGrpSpPr>
            <p:cNvPr id="251" name="Group 15"/>
            <p:cNvGrpSpPr>
              <a:grpSpLocks/>
            </p:cNvGrpSpPr>
            <p:nvPr/>
          </p:nvGrpSpPr>
          <p:grpSpPr bwMode="auto">
            <a:xfrm>
              <a:off x="48" y="-197"/>
              <a:ext cx="4272" cy="2823"/>
              <a:chOff x="0" y="-725"/>
              <a:chExt cx="4272" cy="2823"/>
            </a:xfrm>
          </p:grpSpPr>
          <p:grpSp>
            <p:nvGrpSpPr>
              <p:cNvPr id="252" name="Group 16"/>
              <p:cNvGrpSpPr>
                <a:grpSpLocks/>
              </p:cNvGrpSpPr>
              <p:nvPr/>
            </p:nvGrpSpPr>
            <p:grpSpPr bwMode="auto">
              <a:xfrm>
                <a:off x="0" y="-725"/>
                <a:ext cx="1392" cy="1157"/>
                <a:chOff x="0" y="-725"/>
                <a:chExt cx="1392" cy="1157"/>
              </a:xfrm>
            </p:grpSpPr>
            <p:sp>
              <p:nvSpPr>
                <p:cNvPr id="189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90" name="Rectangle 18"/>
                <p:cNvSpPr>
                  <a:spLocks/>
                </p:cNvSpPr>
                <p:nvPr/>
              </p:nvSpPr>
              <p:spPr bwMode="auto">
                <a:xfrm>
                  <a:off x="332" y="-725"/>
                  <a:ext cx="734" cy="94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 smtClean="0">
                      <a:solidFill>
                        <a:srgbClr val="333399"/>
                      </a:solidFill>
                    </a:rPr>
                    <a:t>R</a:t>
                  </a:r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53" name="Group 19"/>
              <p:cNvGrpSpPr>
                <a:grpSpLocks/>
              </p:cNvGrpSpPr>
              <p:nvPr/>
            </p:nvGrpSpPr>
            <p:grpSpPr bwMode="auto">
              <a:xfrm>
                <a:off x="1440" y="-725"/>
                <a:ext cx="1392" cy="1157"/>
                <a:chOff x="0" y="-725"/>
                <a:chExt cx="1392" cy="1157"/>
              </a:xfrm>
            </p:grpSpPr>
            <p:sp>
              <p:nvSpPr>
                <p:cNvPr id="187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88" name="Rectangle 21"/>
                <p:cNvSpPr>
                  <a:spLocks/>
                </p:cNvSpPr>
                <p:nvPr/>
              </p:nvSpPr>
              <p:spPr bwMode="auto">
                <a:xfrm>
                  <a:off x="429" y="-725"/>
                  <a:ext cx="742" cy="94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 smtClean="0">
                      <a:solidFill>
                        <a:srgbClr val="333399"/>
                      </a:solidFill>
                    </a:rPr>
                    <a:t>A</a:t>
                  </a:r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54" name="Group 22"/>
              <p:cNvGrpSpPr>
                <a:grpSpLocks/>
              </p:cNvGrpSpPr>
              <p:nvPr/>
            </p:nvGrpSpPr>
            <p:grpSpPr bwMode="auto">
              <a:xfrm>
                <a:off x="2880" y="-725"/>
                <a:ext cx="1392" cy="1157"/>
                <a:chOff x="0" y="-725"/>
                <a:chExt cx="1392" cy="1157"/>
              </a:xfrm>
            </p:grpSpPr>
            <p:sp>
              <p:nvSpPr>
                <p:cNvPr id="185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86" name="Rectangle 24"/>
                <p:cNvSpPr>
                  <a:spLocks/>
                </p:cNvSpPr>
                <p:nvPr/>
              </p:nvSpPr>
              <p:spPr bwMode="auto">
                <a:xfrm>
                  <a:off x="381" y="-725"/>
                  <a:ext cx="679" cy="94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 smtClean="0">
                      <a:solidFill>
                        <a:srgbClr val="333399"/>
                      </a:solidFill>
                    </a:rPr>
                    <a:t>S</a:t>
                  </a:r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55" name="Group 25"/>
              <p:cNvGrpSpPr>
                <a:grpSpLocks/>
              </p:cNvGrpSpPr>
              <p:nvPr/>
            </p:nvGrpSpPr>
            <p:grpSpPr bwMode="auto">
              <a:xfrm>
                <a:off x="0" y="480"/>
                <a:ext cx="1392" cy="465"/>
                <a:chOff x="0" y="0"/>
                <a:chExt cx="1392" cy="465"/>
              </a:xfrm>
            </p:grpSpPr>
            <p:sp>
              <p:nvSpPr>
                <p:cNvPr id="183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84" name="Rectangle 27"/>
                <p:cNvSpPr>
                  <a:spLocks/>
                </p:cNvSpPr>
                <p:nvPr/>
              </p:nvSpPr>
              <p:spPr bwMode="auto">
                <a:xfrm>
                  <a:off x="427" y="53"/>
                  <a:ext cx="204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56" name="Group 28"/>
              <p:cNvGrpSpPr>
                <a:grpSpLocks/>
              </p:cNvGrpSpPr>
              <p:nvPr/>
            </p:nvGrpSpPr>
            <p:grpSpPr bwMode="auto">
              <a:xfrm>
                <a:off x="1440" y="480"/>
                <a:ext cx="1392" cy="508"/>
                <a:chOff x="0" y="0"/>
                <a:chExt cx="1392" cy="508"/>
              </a:xfrm>
            </p:grpSpPr>
            <p:sp>
              <p:nvSpPr>
                <p:cNvPr id="181" name="AutoShape 29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82" name="Rectangle 30"/>
                <p:cNvSpPr>
                  <a:spLocks/>
                </p:cNvSpPr>
                <p:nvPr/>
              </p:nvSpPr>
              <p:spPr bwMode="auto">
                <a:xfrm>
                  <a:off x="429" y="96"/>
                  <a:ext cx="204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57" name="Group 31"/>
              <p:cNvGrpSpPr>
                <a:grpSpLocks/>
              </p:cNvGrpSpPr>
              <p:nvPr/>
            </p:nvGrpSpPr>
            <p:grpSpPr bwMode="auto">
              <a:xfrm>
                <a:off x="2880" y="480"/>
                <a:ext cx="1392" cy="508"/>
                <a:chOff x="0" y="0"/>
                <a:chExt cx="1392" cy="508"/>
              </a:xfrm>
            </p:grpSpPr>
            <p:sp>
              <p:nvSpPr>
                <p:cNvPr id="179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80" name="Rectangle 33"/>
                <p:cNvSpPr>
                  <a:spLocks/>
                </p:cNvSpPr>
                <p:nvPr/>
              </p:nvSpPr>
              <p:spPr bwMode="auto">
                <a:xfrm>
                  <a:off x="331" y="96"/>
                  <a:ext cx="204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58" name="Group 34"/>
              <p:cNvGrpSpPr>
                <a:grpSpLocks/>
              </p:cNvGrpSpPr>
              <p:nvPr/>
            </p:nvGrpSpPr>
            <p:grpSpPr bwMode="auto">
              <a:xfrm>
                <a:off x="0" y="1440"/>
                <a:ext cx="1392" cy="658"/>
                <a:chOff x="0" y="0"/>
                <a:chExt cx="1392" cy="658"/>
              </a:xfrm>
            </p:grpSpPr>
            <p:sp>
              <p:nvSpPr>
                <p:cNvPr id="177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78" name="Rectangle 36"/>
                <p:cNvSpPr>
                  <a:spLocks/>
                </p:cNvSpPr>
                <p:nvPr/>
              </p:nvSpPr>
              <p:spPr bwMode="auto">
                <a:xfrm>
                  <a:off x="427" y="72"/>
                  <a:ext cx="247" cy="5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65" name="Group 37"/>
              <p:cNvGrpSpPr>
                <a:grpSpLocks/>
              </p:cNvGrpSpPr>
              <p:nvPr/>
            </p:nvGrpSpPr>
            <p:grpSpPr bwMode="auto">
              <a:xfrm>
                <a:off x="1440" y="1440"/>
                <a:ext cx="1392" cy="508"/>
                <a:chOff x="0" y="0"/>
                <a:chExt cx="1392" cy="508"/>
              </a:xfrm>
            </p:grpSpPr>
            <p:sp>
              <p:nvSpPr>
                <p:cNvPr id="175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76" name="Rectangle 39"/>
                <p:cNvSpPr>
                  <a:spLocks/>
                </p:cNvSpPr>
                <p:nvPr/>
              </p:nvSpPr>
              <p:spPr bwMode="auto">
                <a:xfrm>
                  <a:off x="153" y="96"/>
                  <a:ext cx="177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266" name="Group 40"/>
              <p:cNvGrpSpPr>
                <a:grpSpLocks/>
              </p:cNvGrpSpPr>
              <p:nvPr/>
            </p:nvGrpSpPr>
            <p:grpSpPr bwMode="auto">
              <a:xfrm>
                <a:off x="2880" y="1440"/>
                <a:ext cx="1392" cy="508"/>
                <a:chOff x="0" y="0"/>
                <a:chExt cx="1392" cy="508"/>
              </a:xfrm>
            </p:grpSpPr>
            <p:sp>
              <p:nvSpPr>
                <p:cNvPr id="173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174" name="Rectangle 42"/>
                <p:cNvSpPr>
                  <a:spLocks/>
                </p:cNvSpPr>
                <p:nvPr/>
              </p:nvSpPr>
              <p:spPr bwMode="auto">
                <a:xfrm>
                  <a:off x="331" y="96"/>
                  <a:ext cx="204" cy="4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endParaRPr lang="en-US" sz="2000" dirty="0">
                    <a:solidFill>
                      <a:srgbClr val="333399"/>
                    </a:solidFill>
                  </a:endParaRPr>
                </a:p>
              </p:txBody>
            </p:sp>
          </p:grpSp>
          <p:sp>
            <p:nvSpPr>
              <p:cNvPr id="172" name="Line 43"/>
              <p:cNvSpPr>
                <a:spLocks noChangeShapeType="1"/>
              </p:cNvSpPr>
              <p:nvPr/>
            </p:nvSpPr>
            <p:spPr bwMode="auto">
              <a:xfrm>
                <a:off x="1392" y="1200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67" name="Group 190"/>
          <p:cNvGrpSpPr/>
          <p:nvPr/>
        </p:nvGrpSpPr>
        <p:grpSpPr>
          <a:xfrm>
            <a:off x="228600" y="974724"/>
            <a:ext cx="3200400" cy="3166149"/>
            <a:chOff x="304800" y="533399"/>
            <a:chExt cx="3200400" cy="3166149"/>
          </a:xfrm>
        </p:grpSpPr>
        <p:cxnSp>
          <p:nvCxnSpPr>
            <p:cNvPr id="192" name="Straight Connector 191"/>
            <p:cNvCxnSpPr>
              <a:stCxn id="130" idx="3"/>
              <a:endCxn id="196" idx="3"/>
            </p:cNvCxnSpPr>
            <p:nvPr/>
          </p:nvCxnSpPr>
          <p:spPr bwMode="auto">
            <a:xfrm flipV="1">
              <a:off x="2781300" y="846137"/>
              <a:ext cx="723900" cy="28534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52" idx="1"/>
              <a:endCxn id="194" idx="1"/>
            </p:cNvCxnSpPr>
            <p:nvPr/>
          </p:nvCxnSpPr>
          <p:spPr bwMode="auto">
            <a:xfrm rot="10800000">
              <a:off x="304801" y="846139"/>
              <a:ext cx="743159" cy="2853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4" name="AutoShape 17"/>
            <p:cNvSpPr>
              <a:spLocks/>
            </p:cNvSpPr>
            <p:nvPr/>
          </p:nvSpPr>
          <p:spPr bwMode="auto">
            <a:xfrm>
              <a:off x="304800" y="533400"/>
              <a:ext cx="1371600" cy="6254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IP 11.13.0.0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UDP 1234</a:t>
              </a:r>
            </a:p>
          </p:txBody>
        </p:sp>
        <p:sp>
          <p:nvSpPr>
            <p:cNvPr id="195" name="AutoShape 20"/>
            <p:cNvSpPr>
              <a:spLocks/>
            </p:cNvSpPr>
            <p:nvPr/>
          </p:nvSpPr>
          <p:spPr bwMode="auto">
            <a:xfrm>
              <a:off x="1676400" y="533400"/>
              <a:ext cx="1600200" cy="625476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1960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en-US" b="1" dirty="0" smtClean="0">
                  <a:solidFill>
                    <a:prstClr val="white"/>
                  </a:solidFill>
                  <a:ea typeface="ヒラギノ角ゴ ProN W3" pitchFamily="-111" charset="-128"/>
                </a:rPr>
                <a:t>  </a:t>
              </a:r>
              <a:r>
                <a:rPr lang="en-US" sz="2400" b="1" dirty="0" smtClean="0">
                  <a:solidFill>
                    <a:prstClr val="black"/>
                  </a:solidFill>
                  <a:ea typeface="ヒラギノ角ゴ ProN W3" pitchFamily="-111" charset="-128"/>
                </a:rPr>
                <a:t>+ </a:t>
              </a:r>
              <a:r>
                <a:rPr lang="en-US" b="1" dirty="0" smtClean="0">
                  <a:solidFill>
                    <a:prstClr val="black"/>
                  </a:solidFill>
                  <a:ea typeface="ヒラギノ角ゴ ProN W3" pitchFamily="-111" charset="-128"/>
                </a:rPr>
                <a:t>VLAN20, P1</a:t>
              </a:r>
            </a:p>
            <a:p>
              <a:endParaRPr lang="en-US" b="1" dirty="0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  <p:sp>
          <p:nvSpPr>
            <p:cNvPr id="196" name="AutoShape 32"/>
            <p:cNvSpPr>
              <a:spLocks/>
            </p:cNvSpPr>
            <p:nvPr/>
          </p:nvSpPr>
          <p:spPr bwMode="auto">
            <a:xfrm>
              <a:off x="3276600" y="533399"/>
              <a:ext cx="228600" cy="625475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b="1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</p:grpSp>
      <p:grpSp>
        <p:nvGrpSpPr>
          <p:cNvPr id="274" name="Group 196"/>
          <p:cNvGrpSpPr/>
          <p:nvPr/>
        </p:nvGrpSpPr>
        <p:grpSpPr>
          <a:xfrm>
            <a:off x="3886200" y="974725"/>
            <a:ext cx="2463521" cy="3242860"/>
            <a:chOff x="3962400" y="533400"/>
            <a:chExt cx="2463521" cy="3242860"/>
          </a:xfrm>
        </p:grpSpPr>
        <p:cxnSp>
          <p:nvCxnSpPr>
            <p:cNvPr id="199" name="Straight Connector 198"/>
            <p:cNvCxnSpPr>
              <a:stCxn id="183" idx="1"/>
              <a:endCxn id="200" idx="1"/>
            </p:cNvCxnSpPr>
            <p:nvPr/>
          </p:nvCxnSpPr>
          <p:spPr bwMode="auto">
            <a:xfrm rot="10800000">
              <a:off x="3962401" y="762000"/>
              <a:ext cx="1004835" cy="29380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0" name="AutoShape 17"/>
            <p:cNvSpPr>
              <a:spLocks/>
            </p:cNvSpPr>
            <p:nvPr/>
          </p:nvSpPr>
          <p:spPr bwMode="auto">
            <a:xfrm>
              <a:off x="3962400" y="5334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en-US" b="1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P1, VLAN20</a:t>
              </a:r>
              <a:endParaRPr lang="en-US" b="1" dirty="0">
                <a:solidFill>
                  <a:srgbClr val="FF0000"/>
                </a:solidFill>
                <a:ea typeface="ヒラギノ角ゴ ProN W3" pitchFamily="-111" charset="-128"/>
              </a:endParaRPr>
            </a:p>
          </p:txBody>
        </p:sp>
        <p:sp>
          <p:nvSpPr>
            <p:cNvPr id="201" name="AutoShape 20"/>
            <p:cNvSpPr>
              <a:spLocks/>
            </p:cNvSpPr>
            <p:nvPr/>
          </p:nvSpPr>
          <p:spPr bwMode="auto">
            <a:xfrm>
              <a:off x="5334000" y="533400"/>
              <a:ext cx="838200" cy="457200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1960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ea typeface="ヒラギノ角ゴ ProN W3" pitchFamily="-111" charset="-128"/>
                </a:rPr>
                <a:t> VCG 3</a:t>
              </a:r>
              <a:endParaRPr lang="en-US" b="1" dirty="0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  <p:sp>
          <p:nvSpPr>
            <p:cNvPr id="202" name="AutoShape 32"/>
            <p:cNvSpPr>
              <a:spLocks/>
            </p:cNvSpPr>
            <p:nvPr/>
          </p:nvSpPr>
          <p:spPr bwMode="auto">
            <a:xfrm>
              <a:off x="6172200" y="533400"/>
              <a:ext cx="253721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  <p:cxnSp>
          <p:nvCxnSpPr>
            <p:cNvPr id="198" name="Straight Connector 197"/>
            <p:cNvCxnSpPr>
              <a:stCxn id="179" idx="3"/>
              <a:endCxn id="202" idx="3"/>
            </p:cNvCxnSpPr>
            <p:nvPr/>
          </p:nvCxnSpPr>
          <p:spPr bwMode="auto">
            <a:xfrm flipV="1">
              <a:off x="6234165" y="762000"/>
              <a:ext cx="191756" cy="30142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3" name="Rounded Rectangle 202"/>
          <p:cNvSpPr/>
          <p:nvPr/>
        </p:nvSpPr>
        <p:spPr bwMode="auto">
          <a:xfrm>
            <a:off x="4876800" y="2651125"/>
            <a:ext cx="26670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2400" dirty="0" smtClean="0">
                <a:solidFill>
                  <a:srgbClr val="FF0000"/>
                </a:solidFill>
              </a:rPr>
              <a:t>OpenFlow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(software)</a:t>
            </a:r>
            <a:endParaRPr kumimoji="1" lang="en-US" sz="2400" dirty="0" smtClean="0">
              <a:solidFill>
                <a:prstClr val="black"/>
              </a:solidFill>
              <a:ea typeface="굴림" pitchFamily="50" charset="-127"/>
            </a:endParaRPr>
          </a:p>
        </p:txBody>
      </p:sp>
      <p:grpSp>
        <p:nvGrpSpPr>
          <p:cNvPr id="282" name="Group 207"/>
          <p:cNvGrpSpPr/>
          <p:nvPr/>
        </p:nvGrpSpPr>
        <p:grpSpPr>
          <a:xfrm>
            <a:off x="3886200" y="1981200"/>
            <a:ext cx="2463521" cy="457200"/>
            <a:chOff x="3962400" y="990600"/>
            <a:chExt cx="2463521" cy="457200"/>
          </a:xfrm>
        </p:grpSpPr>
        <p:sp>
          <p:nvSpPr>
            <p:cNvPr id="209" name="AutoShape 17"/>
            <p:cNvSpPr>
              <a:spLocks/>
            </p:cNvSpPr>
            <p:nvPr/>
          </p:nvSpPr>
          <p:spPr bwMode="auto">
            <a:xfrm>
              <a:off x="3962400" y="9906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en-US" b="1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P1, VLAN77</a:t>
              </a:r>
              <a:endParaRPr lang="en-US" b="1" dirty="0">
                <a:solidFill>
                  <a:srgbClr val="FF0000"/>
                </a:solidFill>
                <a:ea typeface="ヒラギノ角ゴ ProN W3" pitchFamily="-111" charset="-128"/>
              </a:endParaRPr>
            </a:p>
          </p:txBody>
        </p:sp>
        <p:sp>
          <p:nvSpPr>
            <p:cNvPr id="210" name="AutoShape 20"/>
            <p:cNvSpPr>
              <a:spLocks/>
            </p:cNvSpPr>
            <p:nvPr/>
          </p:nvSpPr>
          <p:spPr bwMode="auto">
            <a:xfrm>
              <a:off x="5334000" y="990600"/>
              <a:ext cx="838200" cy="457200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1960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ea typeface="ヒラギノ角ゴ ProN W3" pitchFamily="-111" charset="-128"/>
                </a:rPr>
                <a:t>VCG5</a:t>
              </a:r>
              <a:endParaRPr lang="en-US" b="1" dirty="0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  <p:sp>
          <p:nvSpPr>
            <p:cNvPr id="211" name="AutoShape 32"/>
            <p:cNvSpPr>
              <a:spLocks/>
            </p:cNvSpPr>
            <p:nvPr/>
          </p:nvSpPr>
          <p:spPr bwMode="auto">
            <a:xfrm>
              <a:off x="6172200" y="990600"/>
              <a:ext cx="253721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</p:grpSp>
      <p:sp>
        <p:nvSpPr>
          <p:cNvPr id="127" name="Text Box 18"/>
          <p:cNvSpPr txBox="1">
            <a:spLocks noChangeArrowheads="1"/>
          </p:cNvSpPr>
          <p:nvPr/>
        </p:nvSpPr>
        <p:spPr bwMode="auto">
          <a:xfrm>
            <a:off x="495300" y="4632325"/>
            <a:ext cx="28956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altLang="ko-KR" b="1" dirty="0" smtClean="0">
                <a:solidFill>
                  <a:prstClr val="black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Packet </a:t>
            </a:r>
            <a:r>
              <a:rPr lang="en-US" altLang="ko-K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Switch Fabric</a:t>
            </a:r>
            <a:endParaRPr lang="en-US" altLang="ko-KR" sz="3200" b="1" dirty="0">
              <a:solidFill>
                <a:prstClr val="black"/>
              </a:solidFill>
            </a:endParaRPr>
          </a:p>
        </p:txBody>
      </p:sp>
      <p:grpSp>
        <p:nvGrpSpPr>
          <p:cNvPr id="283" name="Group 223"/>
          <p:cNvGrpSpPr/>
          <p:nvPr/>
        </p:nvGrpSpPr>
        <p:grpSpPr>
          <a:xfrm>
            <a:off x="228600" y="1905000"/>
            <a:ext cx="3200400" cy="609600"/>
            <a:chOff x="304800" y="990600"/>
            <a:chExt cx="3200400" cy="609600"/>
          </a:xfrm>
        </p:grpSpPr>
        <p:sp>
          <p:nvSpPr>
            <p:cNvPr id="225" name="AutoShape 17"/>
            <p:cNvSpPr>
              <a:spLocks/>
            </p:cNvSpPr>
            <p:nvPr/>
          </p:nvSpPr>
          <p:spPr bwMode="auto">
            <a:xfrm>
              <a:off x="304800" y="990600"/>
              <a:ext cx="1371600" cy="609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IP</a:t>
              </a:r>
              <a:r>
                <a:rPr lang="en-US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11.13.0.0</a:t>
              </a:r>
              <a:r>
                <a:rPr lang="en-US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ea typeface="ヒラギノ角ゴ ProN W3" pitchFamily="-111" charset="-128"/>
                </a:rPr>
                <a:t>TCP 5060</a:t>
              </a:r>
            </a:p>
            <a:p>
              <a:pPr algn="ctr"/>
              <a:endParaRPr lang="en-US" b="1" dirty="0">
                <a:solidFill>
                  <a:srgbClr val="FF0000"/>
                </a:solidFill>
                <a:ea typeface="ヒラギノ角ゴ ProN W3" pitchFamily="-111" charset="-128"/>
              </a:endParaRPr>
            </a:p>
          </p:txBody>
        </p:sp>
        <p:sp>
          <p:nvSpPr>
            <p:cNvPr id="226" name="AutoShape 20"/>
            <p:cNvSpPr>
              <a:spLocks/>
            </p:cNvSpPr>
            <p:nvPr/>
          </p:nvSpPr>
          <p:spPr bwMode="auto">
            <a:xfrm>
              <a:off x="1676400" y="9906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1960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  <a:ea typeface="ヒラギノ角ゴ ProN W3" pitchFamily="-111" charset="-128"/>
                </a:rPr>
                <a:t>+ </a:t>
              </a:r>
              <a:r>
                <a:rPr lang="en-US" b="1" dirty="0" smtClean="0">
                  <a:solidFill>
                    <a:prstClr val="black"/>
                  </a:solidFill>
                  <a:ea typeface="ヒラギノ角ゴ ProN W3" pitchFamily="-111" charset="-128"/>
                </a:rPr>
                <a:t>VLAN77, P1</a:t>
              </a:r>
              <a:endParaRPr lang="en-US" b="1" dirty="0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  <p:sp>
          <p:nvSpPr>
            <p:cNvPr id="227" name="AutoShape 32"/>
            <p:cNvSpPr>
              <a:spLocks/>
            </p:cNvSpPr>
            <p:nvPr/>
          </p:nvSpPr>
          <p:spPr bwMode="auto">
            <a:xfrm>
              <a:off x="3276600" y="990600"/>
              <a:ext cx="228600" cy="6096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ea typeface="ヒラギノ角ゴ ProN W3" pitchFamily="-111" charset="-128"/>
              </a:endParaRPr>
            </a:p>
          </p:txBody>
        </p:sp>
      </p:grp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6172200" y="4708525"/>
            <a:ext cx="1524000" cy="152400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TDM</a:t>
            </a:r>
          </a:p>
          <a:p>
            <a:pPr algn="ctr"/>
            <a:endParaRPr lang="en-US" altLang="ko-KR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  <a:endParaRPr lang="en-US" altLang="ko-KR" sz="16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Switch Fabric</a:t>
            </a:r>
          </a:p>
        </p:txBody>
      </p:sp>
      <p:sp>
        <p:nvSpPr>
          <p:cNvPr id="229" name="Freeform 228"/>
          <p:cNvSpPr/>
          <p:nvPr/>
        </p:nvSpPr>
        <p:spPr>
          <a:xfrm>
            <a:off x="141668" y="5138670"/>
            <a:ext cx="5962918" cy="309093"/>
          </a:xfrm>
          <a:custGeom>
            <a:avLst/>
            <a:gdLst>
              <a:gd name="connsiteX0" fmla="*/ 0 w 5962918"/>
              <a:gd name="connsiteY0" fmla="*/ 309093 h 309093"/>
              <a:gd name="connsiteX1" fmla="*/ 1390918 w 5962918"/>
              <a:gd name="connsiteY1" fmla="*/ 231820 h 309093"/>
              <a:gd name="connsiteX2" fmla="*/ 1390918 w 5962918"/>
              <a:gd name="connsiteY2" fmla="*/ 231820 h 309093"/>
              <a:gd name="connsiteX3" fmla="*/ 2704563 w 5962918"/>
              <a:gd name="connsiteY3" fmla="*/ 51516 h 309093"/>
              <a:gd name="connsiteX4" fmla="*/ 5962918 w 5962918"/>
              <a:gd name="connsiteY4" fmla="*/ 0 h 309093"/>
              <a:gd name="connsiteX5" fmla="*/ 5962918 w 5962918"/>
              <a:gd name="connsiteY5" fmla="*/ 0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2918" h="309093">
                <a:moveTo>
                  <a:pt x="0" y="309093"/>
                </a:moveTo>
                <a:lnTo>
                  <a:pt x="1390918" y="231820"/>
                </a:lnTo>
                <a:lnTo>
                  <a:pt x="1390918" y="231820"/>
                </a:lnTo>
                <a:cubicBezTo>
                  <a:pt x="1609859" y="201769"/>
                  <a:pt x="1942563" y="90153"/>
                  <a:pt x="2704563" y="51516"/>
                </a:cubicBezTo>
                <a:cubicBezTo>
                  <a:pt x="3466563" y="12879"/>
                  <a:pt x="5962918" y="0"/>
                  <a:pt x="5962918" y="0"/>
                </a:cubicBezTo>
                <a:lnTo>
                  <a:pt x="5962918" y="0"/>
                </a:lnTo>
              </a:path>
            </a:pathLst>
          </a:cu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0" name="Freeform 229"/>
          <p:cNvSpPr/>
          <p:nvPr/>
        </p:nvSpPr>
        <p:spPr>
          <a:xfrm>
            <a:off x="206062" y="5057105"/>
            <a:ext cx="5962918" cy="738388"/>
          </a:xfrm>
          <a:custGeom>
            <a:avLst/>
            <a:gdLst>
              <a:gd name="connsiteX0" fmla="*/ 0 w 5962918"/>
              <a:gd name="connsiteY0" fmla="*/ 738388 h 738388"/>
              <a:gd name="connsiteX1" fmla="*/ 1262130 w 5962918"/>
              <a:gd name="connsiteY1" fmla="*/ 673994 h 738388"/>
              <a:gd name="connsiteX2" fmla="*/ 2125014 w 5962918"/>
              <a:gd name="connsiteY2" fmla="*/ 364901 h 738388"/>
              <a:gd name="connsiteX3" fmla="*/ 3232597 w 5962918"/>
              <a:gd name="connsiteY3" fmla="*/ 55808 h 738388"/>
              <a:gd name="connsiteX4" fmla="*/ 5009882 w 5962918"/>
              <a:gd name="connsiteY4" fmla="*/ 30050 h 738388"/>
              <a:gd name="connsiteX5" fmla="*/ 5962918 w 5962918"/>
              <a:gd name="connsiteY5" fmla="*/ 107323 h 73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2918" h="738388">
                <a:moveTo>
                  <a:pt x="0" y="738388"/>
                </a:moveTo>
                <a:cubicBezTo>
                  <a:pt x="453980" y="737315"/>
                  <a:pt x="907961" y="736242"/>
                  <a:pt x="1262130" y="673994"/>
                </a:cubicBezTo>
                <a:cubicBezTo>
                  <a:pt x="1616299" y="611746"/>
                  <a:pt x="1796603" y="467932"/>
                  <a:pt x="2125014" y="364901"/>
                </a:cubicBezTo>
                <a:cubicBezTo>
                  <a:pt x="2453425" y="261870"/>
                  <a:pt x="2751786" y="111616"/>
                  <a:pt x="3232597" y="55808"/>
                </a:cubicBezTo>
                <a:cubicBezTo>
                  <a:pt x="3713408" y="0"/>
                  <a:pt x="4554829" y="21464"/>
                  <a:pt x="5009882" y="30050"/>
                </a:cubicBezTo>
                <a:cubicBezTo>
                  <a:pt x="5464935" y="38636"/>
                  <a:pt x="5713926" y="72979"/>
                  <a:pt x="5962918" y="107323"/>
                </a:cubicBezTo>
              </a:path>
            </a:pathLst>
          </a:cu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Freeform 230"/>
          <p:cNvSpPr/>
          <p:nvPr/>
        </p:nvSpPr>
        <p:spPr>
          <a:xfrm>
            <a:off x="180304" y="5166574"/>
            <a:ext cx="5769735" cy="976648"/>
          </a:xfrm>
          <a:custGeom>
            <a:avLst/>
            <a:gdLst>
              <a:gd name="connsiteX0" fmla="*/ 0 w 5769735"/>
              <a:gd name="connsiteY0" fmla="*/ 925133 h 976648"/>
              <a:gd name="connsiteX1" fmla="*/ 592428 w 5769735"/>
              <a:gd name="connsiteY1" fmla="*/ 950891 h 976648"/>
              <a:gd name="connsiteX2" fmla="*/ 1596981 w 5769735"/>
              <a:gd name="connsiteY2" fmla="*/ 912254 h 976648"/>
              <a:gd name="connsiteX3" fmla="*/ 2215166 w 5769735"/>
              <a:gd name="connsiteY3" fmla="*/ 564525 h 976648"/>
              <a:gd name="connsiteX4" fmla="*/ 2987899 w 5769735"/>
              <a:gd name="connsiteY4" fmla="*/ 88006 h 976648"/>
              <a:gd name="connsiteX5" fmla="*/ 5769735 w 5769735"/>
              <a:gd name="connsiteY5" fmla="*/ 36491 h 9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9735" h="976648">
                <a:moveTo>
                  <a:pt x="0" y="925133"/>
                </a:moveTo>
                <a:cubicBezTo>
                  <a:pt x="163132" y="939085"/>
                  <a:pt x="326265" y="953037"/>
                  <a:pt x="592428" y="950891"/>
                </a:cubicBezTo>
                <a:cubicBezTo>
                  <a:pt x="858591" y="948745"/>
                  <a:pt x="1326525" y="976648"/>
                  <a:pt x="1596981" y="912254"/>
                </a:cubicBezTo>
                <a:cubicBezTo>
                  <a:pt x="1867437" y="847860"/>
                  <a:pt x="1983346" y="701900"/>
                  <a:pt x="2215166" y="564525"/>
                </a:cubicBezTo>
                <a:cubicBezTo>
                  <a:pt x="2446986" y="427150"/>
                  <a:pt x="2395471" y="176012"/>
                  <a:pt x="2987899" y="88006"/>
                </a:cubicBezTo>
                <a:cubicBezTo>
                  <a:pt x="3580327" y="0"/>
                  <a:pt x="4675031" y="18245"/>
                  <a:pt x="5769735" y="36491"/>
                </a:cubicBezTo>
              </a:path>
            </a:pathLst>
          </a:cu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38" name="Straight Connector 237"/>
          <p:cNvCxnSpPr>
            <a:endCxn id="96" idx="1"/>
          </p:cNvCxnSpPr>
          <p:nvPr/>
        </p:nvCxnSpPr>
        <p:spPr>
          <a:xfrm>
            <a:off x="6233375" y="5177307"/>
            <a:ext cx="1462825" cy="6461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230" idx="5"/>
          </p:cNvCxnSpPr>
          <p:nvPr/>
        </p:nvCxnSpPr>
        <p:spPr>
          <a:xfrm>
            <a:off x="6168980" y="5164428"/>
            <a:ext cx="1527220" cy="3981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172200" y="5562600"/>
            <a:ext cx="1524000" cy="3048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oup 264"/>
          <p:cNvGrpSpPr/>
          <p:nvPr/>
        </p:nvGrpSpPr>
        <p:grpSpPr>
          <a:xfrm>
            <a:off x="7696200" y="5486400"/>
            <a:ext cx="914400" cy="152400"/>
            <a:chOff x="7848600" y="4800600"/>
            <a:chExt cx="914400" cy="152400"/>
          </a:xfrm>
        </p:grpSpPr>
        <p:grpSp>
          <p:nvGrpSpPr>
            <p:cNvPr id="36" name="Group 257"/>
            <p:cNvGrpSpPr/>
            <p:nvPr/>
          </p:nvGrpSpPr>
          <p:grpSpPr>
            <a:xfrm>
              <a:off x="7848600" y="4800600"/>
              <a:ext cx="914400" cy="152400"/>
              <a:chOff x="7696200" y="5165725"/>
              <a:chExt cx="914400" cy="152400"/>
            </a:xfrm>
          </p:grpSpPr>
          <p:sp>
            <p:nvSpPr>
              <p:cNvPr id="259" name="Rectangle 50"/>
              <p:cNvSpPr>
                <a:spLocks noChangeArrowheads="1"/>
              </p:cNvSpPr>
              <p:nvPr/>
            </p:nvSpPr>
            <p:spPr bwMode="auto">
              <a:xfrm>
                <a:off x="76962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Rectangle 51"/>
              <p:cNvSpPr>
                <a:spLocks noChangeArrowheads="1"/>
              </p:cNvSpPr>
              <p:nvPr/>
            </p:nvSpPr>
            <p:spPr bwMode="auto">
              <a:xfrm>
                <a:off x="78486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61" name="Rectangle 52"/>
              <p:cNvSpPr>
                <a:spLocks noChangeArrowheads="1"/>
              </p:cNvSpPr>
              <p:nvPr/>
            </p:nvSpPr>
            <p:spPr bwMode="auto">
              <a:xfrm>
                <a:off x="80010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Rectangle 53"/>
              <p:cNvSpPr>
                <a:spLocks noChangeArrowheads="1"/>
              </p:cNvSpPr>
              <p:nvPr/>
            </p:nvSpPr>
            <p:spPr bwMode="auto">
              <a:xfrm>
                <a:off x="81534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Rectangle 55"/>
              <p:cNvSpPr>
                <a:spLocks noChangeArrowheads="1"/>
              </p:cNvSpPr>
              <p:nvPr/>
            </p:nvSpPr>
            <p:spPr bwMode="auto">
              <a:xfrm>
                <a:off x="84582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4" name="Rectangle 54"/>
            <p:cNvSpPr>
              <a:spLocks noChangeArrowheads="1"/>
            </p:cNvSpPr>
            <p:nvPr/>
          </p:nvSpPr>
          <p:spPr bwMode="auto">
            <a:xfrm>
              <a:off x="8458200" y="4800600"/>
              <a:ext cx="1524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265"/>
          <p:cNvGrpSpPr/>
          <p:nvPr/>
        </p:nvGrpSpPr>
        <p:grpSpPr>
          <a:xfrm>
            <a:off x="7696200" y="5791200"/>
            <a:ext cx="914400" cy="152400"/>
            <a:chOff x="7848600" y="4800600"/>
            <a:chExt cx="914400" cy="152400"/>
          </a:xfrm>
        </p:grpSpPr>
        <p:grpSp>
          <p:nvGrpSpPr>
            <p:cNvPr id="38" name="Group 257"/>
            <p:cNvGrpSpPr/>
            <p:nvPr/>
          </p:nvGrpSpPr>
          <p:grpSpPr>
            <a:xfrm>
              <a:off x="7848600" y="4800600"/>
              <a:ext cx="914400" cy="152400"/>
              <a:chOff x="7696200" y="5165725"/>
              <a:chExt cx="914400" cy="152400"/>
            </a:xfrm>
          </p:grpSpPr>
          <p:sp>
            <p:nvSpPr>
              <p:cNvPr id="269" name="Rectangle 50"/>
              <p:cNvSpPr>
                <a:spLocks noChangeArrowheads="1"/>
              </p:cNvSpPr>
              <p:nvPr/>
            </p:nvSpPr>
            <p:spPr bwMode="auto">
              <a:xfrm>
                <a:off x="76962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Rectangle 51"/>
              <p:cNvSpPr>
                <a:spLocks noChangeArrowheads="1"/>
              </p:cNvSpPr>
              <p:nvPr/>
            </p:nvSpPr>
            <p:spPr bwMode="auto">
              <a:xfrm>
                <a:off x="78486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71" name="Rectangle 52"/>
              <p:cNvSpPr>
                <a:spLocks noChangeArrowheads="1"/>
              </p:cNvSpPr>
              <p:nvPr/>
            </p:nvSpPr>
            <p:spPr bwMode="auto">
              <a:xfrm>
                <a:off x="80010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Rectangle 53"/>
              <p:cNvSpPr>
                <a:spLocks noChangeArrowheads="1"/>
              </p:cNvSpPr>
              <p:nvPr/>
            </p:nvSpPr>
            <p:spPr bwMode="auto">
              <a:xfrm>
                <a:off x="81534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Rectangle 55"/>
              <p:cNvSpPr>
                <a:spLocks noChangeArrowheads="1"/>
              </p:cNvSpPr>
              <p:nvPr/>
            </p:nvSpPr>
            <p:spPr bwMode="auto">
              <a:xfrm>
                <a:off x="84582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8" name="Rectangle 54"/>
            <p:cNvSpPr>
              <a:spLocks noChangeArrowheads="1"/>
            </p:cNvSpPr>
            <p:nvPr/>
          </p:nvSpPr>
          <p:spPr bwMode="auto">
            <a:xfrm>
              <a:off x="8458200" y="4800600"/>
              <a:ext cx="1524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273"/>
          <p:cNvGrpSpPr/>
          <p:nvPr/>
        </p:nvGrpSpPr>
        <p:grpSpPr>
          <a:xfrm>
            <a:off x="7696200" y="5181600"/>
            <a:ext cx="914400" cy="152400"/>
            <a:chOff x="7848600" y="4800600"/>
            <a:chExt cx="914400" cy="152400"/>
          </a:xfrm>
        </p:grpSpPr>
        <p:grpSp>
          <p:nvGrpSpPr>
            <p:cNvPr id="40" name="Group 257"/>
            <p:cNvGrpSpPr/>
            <p:nvPr/>
          </p:nvGrpSpPr>
          <p:grpSpPr>
            <a:xfrm>
              <a:off x="7848600" y="4800600"/>
              <a:ext cx="914400" cy="152400"/>
              <a:chOff x="7696200" y="5165725"/>
              <a:chExt cx="914400" cy="152400"/>
            </a:xfrm>
          </p:grpSpPr>
          <p:sp>
            <p:nvSpPr>
              <p:cNvPr id="277" name="Rectangle 50"/>
              <p:cNvSpPr>
                <a:spLocks noChangeArrowheads="1"/>
              </p:cNvSpPr>
              <p:nvPr/>
            </p:nvSpPr>
            <p:spPr bwMode="auto">
              <a:xfrm>
                <a:off x="76962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Rectangle 51"/>
              <p:cNvSpPr>
                <a:spLocks noChangeArrowheads="1"/>
              </p:cNvSpPr>
              <p:nvPr/>
            </p:nvSpPr>
            <p:spPr bwMode="auto">
              <a:xfrm>
                <a:off x="78486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79" name="Rectangle 52"/>
              <p:cNvSpPr>
                <a:spLocks noChangeArrowheads="1"/>
              </p:cNvSpPr>
              <p:nvPr/>
            </p:nvSpPr>
            <p:spPr bwMode="auto">
              <a:xfrm>
                <a:off x="80010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Rectangle 53"/>
              <p:cNvSpPr>
                <a:spLocks noChangeArrowheads="1"/>
              </p:cNvSpPr>
              <p:nvPr/>
            </p:nvSpPr>
            <p:spPr bwMode="auto">
              <a:xfrm>
                <a:off x="81534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Rectangle 55"/>
              <p:cNvSpPr>
                <a:spLocks noChangeArrowheads="1"/>
              </p:cNvSpPr>
              <p:nvPr/>
            </p:nvSpPr>
            <p:spPr bwMode="auto">
              <a:xfrm>
                <a:off x="84582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6" name="Rectangle 54"/>
            <p:cNvSpPr>
              <a:spLocks noChangeArrowheads="1"/>
            </p:cNvSpPr>
            <p:nvPr/>
          </p:nvSpPr>
          <p:spPr bwMode="auto">
            <a:xfrm>
              <a:off x="8458200" y="4800600"/>
              <a:ext cx="1524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Group 281"/>
          <p:cNvGrpSpPr/>
          <p:nvPr/>
        </p:nvGrpSpPr>
        <p:grpSpPr>
          <a:xfrm>
            <a:off x="7696200" y="5165725"/>
            <a:ext cx="914400" cy="152400"/>
            <a:chOff x="7696200" y="5165725"/>
            <a:chExt cx="914400" cy="152400"/>
          </a:xfrm>
        </p:grpSpPr>
        <p:sp>
          <p:nvSpPr>
            <p:cNvPr id="100" name="Rectangle 54"/>
            <p:cNvSpPr>
              <a:spLocks noChangeArrowheads="1"/>
            </p:cNvSpPr>
            <p:nvPr/>
          </p:nvSpPr>
          <p:spPr bwMode="auto">
            <a:xfrm>
              <a:off x="8305800" y="5165725"/>
              <a:ext cx="1524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1" name="Group 256"/>
            <p:cNvGrpSpPr/>
            <p:nvPr/>
          </p:nvGrpSpPr>
          <p:grpSpPr>
            <a:xfrm>
              <a:off x="7696200" y="5165725"/>
              <a:ext cx="914400" cy="152400"/>
              <a:chOff x="7696200" y="5165725"/>
              <a:chExt cx="914400" cy="152400"/>
            </a:xfrm>
          </p:grpSpPr>
          <p:sp>
            <p:nvSpPr>
              <p:cNvPr id="96" name="Rectangle 50"/>
              <p:cNvSpPr>
                <a:spLocks noChangeArrowheads="1"/>
              </p:cNvSpPr>
              <p:nvPr/>
            </p:nvSpPr>
            <p:spPr bwMode="auto">
              <a:xfrm>
                <a:off x="7696200" y="5165725"/>
                <a:ext cx="152400" cy="1524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Rectangle 51"/>
              <p:cNvSpPr>
                <a:spLocks noChangeArrowheads="1"/>
              </p:cNvSpPr>
              <p:nvPr/>
            </p:nvSpPr>
            <p:spPr bwMode="auto">
              <a:xfrm>
                <a:off x="7848600" y="5165725"/>
                <a:ext cx="152400" cy="1524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/>
            </p:nvSpPr>
            <p:spPr bwMode="auto">
              <a:xfrm>
                <a:off x="8001000" y="5165725"/>
                <a:ext cx="152400" cy="1524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/>
            </p:nvSpPr>
            <p:spPr bwMode="auto">
              <a:xfrm>
                <a:off x="81534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/>
            </p:nvSpPr>
            <p:spPr bwMode="auto">
              <a:xfrm>
                <a:off x="8458200" y="51657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92" name="Group 283"/>
          <p:cNvGrpSpPr/>
          <p:nvPr/>
        </p:nvGrpSpPr>
        <p:grpSpPr>
          <a:xfrm>
            <a:off x="7696200" y="5775326"/>
            <a:ext cx="914400" cy="152400"/>
            <a:chOff x="7696200" y="5775326"/>
            <a:chExt cx="914400" cy="152400"/>
          </a:xfrm>
        </p:grpSpPr>
        <p:sp>
          <p:nvSpPr>
            <p:cNvPr id="108" name="Rectangle 62"/>
            <p:cNvSpPr>
              <a:spLocks noChangeArrowheads="1"/>
            </p:cNvSpPr>
            <p:nvPr/>
          </p:nvSpPr>
          <p:spPr bwMode="auto">
            <a:xfrm>
              <a:off x="7696200" y="5775326"/>
              <a:ext cx="1524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63"/>
            <p:cNvSpPr>
              <a:spLocks noChangeArrowheads="1"/>
            </p:cNvSpPr>
            <p:nvPr/>
          </p:nvSpPr>
          <p:spPr bwMode="auto">
            <a:xfrm>
              <a:off x="7848600" y="5775326"/>
              <a:ext cx="1524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64"/>
            <p:cNvSpPr>
              <a:spLocks noChangeArrowheads="1"/>
            </p:cNvSpPr>
            <p:nvPr/>
          </p:nvSpPr>
          <p:spPr bwMode="auto">
            <a:xfrm>
              <a:off x="8001000" y="5775326"/>
              <a:ext cx="1524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Rectangle 65"/>
            <p:cNvSpPr>
              <a:spLocks noChangeArrowheads="1"/>
            </p:cNvSpPr>
            <p:nvPr/>
          </p:nvSpPr>
          <p:spPr bwMode="auto">
            <a:xfrm>
              <a:off x="8153400" y="5775326"/>
              <a:ext cx="1524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66"/>
            <p:cNvSpPr>
              <a:spLocks noChangeArrowheads="1"/>
            </p:cNvSpPr>
            <p:nvPr/>
          </p:nvSpPr>
          <p:spPr bwMode="auto">
            <a:xfrm>
              <a:off x="8305800" y="5775326"/>
              <a:ext cx="1524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67"/>
            <p:cNvSpPr>
              <a:spLocks noChangeArrowheads="1"/>
            </p:cNvSpPr>
            <p:nvPr/>
          </p:nvSpPr>
          <p:spPr bwMode="auto">
            <a:xfrm>
              <a:off x="8458200" y="5775326"/>
              <a:ext cx="1524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282"/>
          <p:cNvGrpSpPr/>
          <p:nvPr/>
        </p:nvGrpSpPr>
        <p:grpSpPr>
          <a:xfrm>
            <a:off x="7696200" y="5470526"/>
            <a:ext cx="914400" cy="152400"/>
            <a:chOff x="7696200" y="5470526"/>
            <a:chExt cx="914400" cy="152400"/>
          </a:xfrm>
        </p:grpSpPr>
        <p:sp>
          <p:nvSpPr>
            <p:cNvPr id="102" name="Rectangle 56"/>
            <p:cNvSpPr>
              <a:spLocks noChangeArrowheads="1"/>
            </p:cNvSpPr>
            <p:nvPr/>
          </p:nvSpPr>
          <p:spPr bwMode="auto">
            <a:xfrm>
              <a:off x="7696200" y="5470526"/>
              <a:ext cx="1524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Rectangle 57"/>
            <p:cNvSpPr>
              <a:spLocks noChangeArrowheads="1"/>
            </p:cNvSpPr>
            <p:nvPr/>
          </p:nvSpPr>
          <p:spPr bwMode="auto">
            <a:xfrm>
              <a:off x="7848600" y="5470526"/>
              <a:ext cx="1524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/>
          </p:nvSpPr>
          <p:spPr bwMode="auto">
            <a:xfrm>
              <a:off x="8001000" y="5470526"/>
              <a:ext cx="1524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59"/>
            <p:cNvSpPr>
              <a:spLocks noChangeArrowheads="1"/>
            </p:cNvSpPr>
            <p:nvPr/>
          </p:nvSpPr>
          <p:spPr bwMode="auto">
            <a:xfrm>
              <a:off x="8153400" y="5470526"/>
              <a:ext cx="152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61"/>
            <p:cNvSpPr>
              <a:spLocks noChangeArrowheads="1"/>
            </p:cNvSpPr>
            <p:nvPr/>
          </p:nvSpPr>
          <p:spPr bwMode="auto">
            <a:xfrm>
              <a:off x="8458200" y="5470526"/>
              <a:ext cx="152400" cy="152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60"/>
            <p:cNvSpPr>
              <a:spLocks noChangeArrowheads="1"/>
            </p:cNvSpPr>
            <p:nvPr/>
          </p:nvSpPr>
          <p:spPr bwMode="auto">
            <a:xfrm>
              <a:off x="8305800" y="5470526"/>
              <a:ext cx="152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6" name="Rectangle 9"/>
          <p:cNvSpPr>
            <a:spLocks/>
          </p:cNvSpPr>
          <p:nvPr/>
        </p:nvSpPr>
        <p:spPr bwMode="auto">
          <a:xfrm>
            <a:off x="5943600" y="5486401"/>
            <a:ext cx="533400" cy="2285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600" b="1" dirty="0" smtClean="0">
                <a:solidFill>
                  <a:srgbClr val="EEECE1">
                    <a:lumMod val="50000"/>
                  </a:srgbClr>
                </a:solidFill>
              </a:rPr>
              <a:t>  </a:t>
            </a:r>
            <a:r>
              <a:rPr lang="en-US" sz="1400" b="1" dirty="0" smtClean="0">
                <a:solidFill>
                  <a:srgbClr val="1F497D"/>
                </a:solidFill>
              </a:rPr>
              <a:t>VCG5</a:t>
            </a:r>
            <a:endParaRPr lang="en-US" sz="1200" b="1" dirty="0">
              <a:solidFill>
                <a:srgbClr val="1F497D"/>
              </a:solidFill>
            </a:endParaRPr>
          </a:p>
        </p:txBody>
      </p:sp>
      <p:sp>
        <p:nvSpPr>
          <p:cNvPr id="287" name="Rectangle 9"/>
          <p:cNvSpPr>
            <a:spLocks/>
          </p:cNvSpPr>
          <p:nvPr/>
        </p:nvSpPr>
        <p:spPr bwMode="auto">
          <a:xfrm>
            <a:off x="5943600" y="5105400"/>
            <a:ext cx="533400" cy="2285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600" b="1" dirty="0" smtClean="0">
                <a:solidFill>
                  <a:srgbClr val="EEECE1">
                    <a:lumMod val="50000"/>
                  </a:srgbClr>
                </a:solidFill>
              </a:rPr>
              <a:t>  </a:t>
            </a:r>
            <a:r>
              <a:rPr lang="en-US" sz="1400" b="1" dirty="0" smtClean="0">
                <a:solidFill>
                  <a:srgbClr val="1F497D"/>
                </a:solidFill>
              </a:rPr>
              <a:t>VCG3</a:t>
            </a:r>
            <a:endParaRPr lang="en-US" sz="1200" b="1" dirty="0">
              <a:solidFill>
                <a:srgbClr val="1F497D"/>
              </a:solidFill>
            </a:endParaRPr>
          </a:p>
        </p:txBody>
      </p:sp>
      <p:grpSp>
        <p:nvGrpSpPr>
          <p:cNvPr id="294" name="Group 290"/>
          <p:cNvGrpSpPr/>
          <p:nvPr/>
        </p:nvGrpSpPr>
        <p:grpSpPr>
          <a:xfrm>
            <a:off x="6247838" y="990600"/>
            <a:ext cx="2819962" cy="3260337"/>
            <a:chOff x="6247838" y="990600"/>
            <a:chExt cx="2819962" cy="3260337"/>
          </a:xfrm>
        </p:grpSpPr>
        <p:grpSp>
          <p:nvGrpSpPr>
            <p:cNvPr id="295" name="Group 4"/>
            <p:cNvGrpSpPr/>
            <p:nvPr/>
          </p:nvGrpSpPr>
          <p:grpSpPr>
            <a:xfrm>
              <a:off x="6247838" y="990600"/>
              <a:ext cx="2819962" cy="3260337"/>
              <a:chOff x="6324038" y="549275"/>
              <a:chExt cx="2819962" cy="3260337"/>
            </a:xfrm>
          </p:grpSpPr>
          <p:cxnSp>
            <p:nvCxnSpPr>
              <p:cNvPr id="7" name="Straight Connector 6"/>
              <p:cNvCxnSpPr>
                <a:stCxn id="66" idx="3"/>
              </p:cNvCxnSpPr>
              <p:nvPr/>
            </p:nvCxnSpPr>
            <p:spPr bwMode="auto">
              <a:xfrm flipV="1">
                <a:off x="7696200" y="1279527"/>
                <a:ext cx="1371600" cy="2530085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96" name="Group 285"/>
              <p:cNvGrpSpPr/>
              <p:nvPr/>
            </p:nvGrpSpPr>
            <p:grpSpPr>
              <a:xfrm>
                <a:off x="6705600" y="549275"/>
                <a:ext cx="2438400" cy="593725"/>
                <a:chOff x="6705600" y="549275"/>
                <a:chExt cx="2438400" cy="593725"/>
              </a:xfrm>
            </p:grpSpPr>
            <p:sp>
              <p:nvSpPr>
                <p:cNvPr id="9" name="Rectangle 9"/>
                <p:cNvSpPr>
                  <a:spLocks/>
                </p:cNvSpPr>
                <p:nvPr/>
              </p:nvSpPr>
              <p:spPr bwMode="auto">
                <a:xfrm>
                  <a:off x="6705600" y="549276"/>
                  <a:ext cx="685800" cy="304799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1700" b="1" dirty="0" smtClean="0">
                      <a:solidFill>
                        <a:srgbClr val="1F497D"/>
                      </a:solidFill>
                    </a:rPr>
                    <a:t>  </a:t>
                  </a:r>
                  <a:r>
                    <a:rPr lang="en-US" sz="1600" b="1" dirty="0" smtClean="0">
                      <a:solidFill>
                        <a:srgbClr val="1F497D"/>
                      </a:solidFill>
                    </a:rPr>
                    <a:t>VCG3</a:t>
                  </a:r>
                  <a:endParaRPr lang="en-US" sz="1400" b="1" dirty="0">
                    <a:solidFill>
                      <a:srgbClr val="1F497D"/>
                    </a:solidFill>
                  </a:endParaRPr>
                </a:p>
              </p:txBody>
            </p:sp>
            <p:sp>
              <p:nvSpPr>
                <p:cNvPr id="10" name="Rectangle 9"/>
                <p:cNvSpPr>
                  <a:spLocks/>
                </p:cNvSpPr>
                <p:nvPr/>
              </p:nvSpPr>
              <p:spPr bwMode="auto">
                <a:xfrm>
                  <a:off x="7315200" y="549276"/>
                  <a:ext cx="685800" cy="304799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1400" b="1" dirty="0">
                    <a:solidFill>
                      <a:srgbClr val="1F497D"/>
                    </a:solidFill>
                  </a:endParaRPr>
                </a:p>
              </p:txBody>
            </p:sp>
            <p:sp>
              <p:nvSpPr>
                <p:cNvPr id="11" name="Rectangle 9"/>
                <p:cNvSpPr>
                  <a:spLocks/>
                </p:cNvSpPr>
                <p:nvPr/>
              </p:nvSpPr>
              <p:spPr bwMode="auto">
                <a:xfrm>
                  <a:off x="7848600" y="549275"/>
                  <a:ext cx="533400" cy="288925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1700" b="1" dirty="0" smtClean="0">
                      <a:solidFill>
                        <a:srgbClr val="1F497D"/>
                      </a:solidFill>
                    </a:rPr>
                    <a:t>  P1</a:t>
                  </a:r>
                  <a:endParaRPr lang="en-US" sz="1600" b="1" dirty="0">
                    <a:solidFill>
                      <a:srgbClr val="1F497D"/>
                    </a:solidFill>
                  </a:endParaRPr>
                </a:p>
              </p:txBody>
            </p:sp>
            <p:sp>
              <p:nvSpPr>
                <p:cNvPr id="12" name="Rectangle 9"/>
                <p:cNvSpPr>
                  <a:spLocks/>
                </p:cNvSpPr>
                <p:nvPr/>
              </p:nvSpPr>
              <p:spPr bwMode="auto">
                <a:xfrm>
                  <a:off x="8305800" y="549275"/>
                  <a:ext cx="533400" cy="288925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1700" b="1" dirty="0" smtClean="0">
                      <a:solidFill>
                        <a:srgbClr val="1F497D"/>
                      </a:solidFill>
                    </a:rPr>
                    <a:t> </a:t>
                  </a:r>
                  <a:r>
                    <a:rPr lang="en-US" sz="1600" b="1" dirty="0" smtClean="0">
                      <a:solidFill>
                        <a:srgbClr val="1F497D"/>
                      </a:solidFill>
                    </a:rPr>
                    <a:t>VC4</a:t>
                  </a:r>
                  <a:endParaRPr lang="en-US" sz="1700" b="1" dirty="0">
                    <a:solidFill>
                      <a:srgbClr val="1F497D"/>
                    </a:solidFill>
                  </a:endParaRPr>
                </a:p>
              </p:txBody>
            </p:sp>
            <p:sp>
              <p:nvSpPr>
                <p:cNvPr id="13" name="Rectangle 9"/>
                <p:cNvSpPr>
                  <a:spLocks/>
                </p:cNvSpPr>
                <p:nvPr/>
              </p:nvSpPr>
              <p:spPr bwMode="auto">
                <a:xfrm>
                  <a:off x="8763000" y="549275"/>
                  <a:ext cx="381000" cy="304800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US" sz="1700" b="1" dirty="0" smtClean="0">
                      <a:solidFill>
                        <a:srgbClr val="1F497D"/>
                      </a:solidFill>
                    </a:rPr>
                    <a:t>  1</a:t>
                  </a:r>
                  <a:endParaRPr lang="en-US" sz="1700" b="1" dirty="0">
                    <a:solidFill>
                      <a:srgbClr val="1F497D"/>
                    </a:solidFill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 bwMode="auto">
                <a:xfrm>
                  <a:off x="7391400" y="685800"/>
                  <a:ext cx="304800" cy="2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headEnd type="arrow"/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9"/>
                <p:cNvSpPr>
                  <a:spLocks/>
                </p:cNvSpPr>
                <p:nvPr/>
              </p:nvSpPr>
              <p:spPr bwMode="auto">
                <a:xfrm>
                  <a:off x="7848600" y="835572"/>
                  <a:ext cx="533400" cy="307427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1700" b="1" dirty="0" smtClean="0">
                      <a:solidFill>
                        <a:srgbClr val="1F497D"/>
                      </a:solidFill>
                    </a:rPr>
                    <a:t>  P2</a:t>
                  </a:r>
                  <a:endParaRPr lang="en-US" sz="1600" b="1" dirty="0">
                    <a:solidFill>
                      <a:srgbClr val="1F497D"/>
                    </a:solidFill>
                  </a:endParaRPr>
                </a:p>
              </p:txBody>
            </p:sp>
            <p:sp>
              <p:nvSpPr>
                <p:cNvPr id="16" name="Rectangle 9"/>
                <p:cNvSpPr>
                  <a:spLocks/>
                </p:cNvSpPr>
                <p:nvPr/>
              </p:nvSpPr>
              <p:spPr bwMode="auto">
                <a:xfrm>
                  <a:off x="8305800" y="835572"/>
                  <a:ext cx="533400" cy="307427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1700" b="1" dirty="0" smtClean="0">
                      <a:solidFill>
                        <a:srgbClr val="1F497D"/>
                      </a:solidFill>
                    </a:rPr>
                    <a:t> </a:t>
                  </a:r>
                  <a:r>
                    <a:rPr lang="en-US" sz="1600" b="1" dirty="0" smtClean="0">
                      <a:solidFill>
                        <a:srgbClr val="1F497D"/>
                      </a:solidFill>
                    </a:rPr>
                    <a:t>VC4</a:t>
                  </a:r>
                  <a:endParaRPr lang="en-US" sz="1700" b="1" dirty="0">
                    <a:solidFill>
                      <a:srgbClr val="1F497D"/>
                    </a:solidFill>
                  </a:endParaRPr>
                </a:p>
              </p:txBody>
            </p:sp>
            <p:sp>
              <p:nvSpPr>
                <p:cNvPr id="17" name="Rectangle 9"/>
                <p:cNvSpPr>
                  <a:spLocks/>
                </p:cNvSpPr>
                <p:nvPr/>
              </p:nvSpPr>
              <p:spPr bwMode="auto">
                <a:xfrm>
                  <a:off x="8763000" y="838200"/>
                  <a:ext cx="381000" cy="304800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US" sz="1700" b="1" dirty="0" smtClean="0">
                      <a:solidFill>
                        <a:srgbClr val="1F497D"/>
                      </a:solidFill>
                    </a:rPr>
                    <a:t>4</a:t>
                  </a:r>
                  <a:endParaRPr lang="en-US" sz="1700" b="1" dirty="0">
                    <a:solidFill>
                      <a:srgbClr val="1F497D"/>
                    </a:solidFill>
                  </a:endParaRPr>
                </a:p>
              </p:txBody>
            </p:sp>
          </p:grpSp>
          <p:cxnSp>
            <p:nvCxnSpPr>
              <p:cNvPr id="6" name="Straight Connector 5"/>
              <p:cNvCxnSpPr>
                <a:stCxn id="65" idx="1"/>
                <a:endCxn id="9" idx="1"/>
              </p:cNvCxnSpPr>
              <p:nvPr/>
            </p:nvCxnSpPr>
            <p:spPr bwMode="auto">
              <a:xfrm rot="10800000" flipH="1">
                <a:off x="6324038" y="701676"/>
                <a:ext cx="381562" cy="3107936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88" name="Rectangle 9"/>
            <p:cNvSpPr>
              <a:spLocks/>
            </p:cNvSpPr>
            <p:nvPr/>
          </p:nvSpPr>
          <p:spPr bwMode="auto">
            <a:xfrm>
              <a:off x="7772400" y="1524000"/>
              <a:ext cx="533400" cy="307427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700" b="1" dirty="0" smtClean="0">
                  <a:solidFill>
                    <a:srgbClr val="1F497D"/>
                  </a:solidFill>
                </a:rPr>
                <a:t>  P1</a:t>
              </a:r>
              <a:endParaRPr lang="en-US" sz="1600" b="1" dirty="0">
                <a:solidFill>
                  <a:srgbClr val="1F497D"/>
                </a:solidFill>
              </a:endParaRPr>
            </a:p>
          </p:txBody>
        </p:sp>
        <p:sp>
          <p:nvSpPr>
            <p:cNvPr id="289" name="Rectangle 9"/>
            <p:cNvSpPr>
              <a:spLocks/>
            </p:cNvSpPr>
            <p:nvPr/>
          </p:nvSpPr>
          <p:spPr bwMode="auto">
            <a:xfrm>
              <a:off x="8229600" y="1524000"/>
              <a:ext cx="533400" cy="307427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700" b="1" dirty="0" smtClean="0">
                  <a:solidFill>
                    <a:srgbClr val="1F497D"/>
                  </a:solidFill>
                </a:rPr>
                <a:t> </a:t>
              </a:r>
              <a:r>
                <a:rPr lang="en-US" sz="1600" b="1" dirty="0" smtClean="0">
                  <a:solidFill>
                    <a:srgbClr val="1F497D"/>
                  </a:solidFill>
                </a:rPr>
                <a:t>VC4</a:t>
              </a:r>
              <a:endParaRPr lang="en-US" sz="1700" b="1" dirty="0">
                <a:solidFill>
                  <a:srgbClr val="1F497D"/>
                </a:solidFill>
              </a:endParaRPr>
            </a:p>
          </p:txBody>
        </p:sp>
        <p:sp>
          <p:nvSpPr>
            <p:cNvPr id="290" name="Rectangle 9"/>
            <p:cNvSpPr>
              <a:spLocks/>
            </p:cNvSpPr>
            <p:nvPr/>
          </p:nvSpPr>
          <p:spPr bwMode="auto">
            <a:xfrm>
              <a:off x="8686800" y="1524000"/>
              <a:ext cx="381000" cy="304800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700" b="1" dirty="0" smtClean="0">
                  <a:solidFill>
                    <a:srgbClr val="1F497D"/>
                  </a:solidFill>
                </a:rPr>
                <a:t>10</a:t>
              </a:r>
              <a:endParaRPr lang="en-US" sz="1700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97" name="Group 211"/>
          <p:cNvGrpSpPr/>
          <p:nvPr/>
        </p:nvGrpSpPr>
        <p:grpSpPr>
          <a:xfrm>
            <a:off x="6629400" y="1978573"/>
            <a:ext cx="2438400" cy="307428"/>
            <a:chOff x="6705600" y="530773"/>
            <a:chExt cx="2438400" cy="307428"/>
          </a:xfrm>
        </p:grpSpPr>
        <p:sp>
          <p:nvSpPr>
            <p:cNvPr id="213" name="Rectangle 9"/>
            <p:cNvSpPr>
              <a:spLocks/>
            </p:cNvSpPr>
            <p:nvPr/>
          </p:nvSpPr>
          <p:spPr bwMode="auto">
            <a:xfrm>
              <a:off x="6705600" y="533401"/>
              <a:ext cx="685800" cy="304799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700" b="1" dirty="0" smtClean="0">
                  <a:solidFill>
                    <a:srgbClr val="1F497D"/>
                  </a:solidFill>
                </a:rPr>
                <a:t>  </a:t>
              </a:r>
              <a:r>
                <a:rPr lang="en-US" sz="1600" b="1" dirty="0" smtClean="0">
                  <a:solidFill>
                    <a:srgbClr val="1F497D"/>
                  </a:solidFill>
                </a:rPr>
                <a:t>VCG5</a:t>
              </a:r>
              <a:endParaRPr lang="en-US" sz="1400" b="1" dirty="0">
                <a:solidFill>
                  <a:srgbClr val="1F497D"/>
                </a:solidFill>
              </a:endParaRPr>
            </a:p>
          </p:txBody>
        </p:sp>
        <p:sp>
          <p:nvSpPr>
            <p:cNvPr id="214" name="Rectangle 9"/>
            <p:cNvSpPr>
              <a:spLocks/>
            </p:cNvSpPr>
            <p:nvPr/>
          </p:nvSpPr>
          <p:spPr bwMode="auto">
            <a:xfrm>
              <a:off x="7315200" y="533401"/>
              <a:ext cx="685800" cy="304799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 b="1" dirty="0">
                <a:solidFill>
                  <a:srgbClr val="1F497D"/>
                </a:solidFill>
              </a:endParaRPr>
            </a:p>
          </p:txBody>
        </p:sp>
        <p:sp>
          <p:nvSpPr>
            <p:cNvPr id="215" name="Rectangle 9"/>
            <p:cNvSpPr>
              <a:spLocks/>
            </p:cNvSpPr>
            <p:nvPr/>
          </p:nvSpPr>
          <p:spPr bwMode="auto">
            <a:xfrm>
              <a:off x="7848600" y="530773"/>
              <a:ext cx="533400" cy="307427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700" b="1" dirty="0" smtClean="0">
                  <a:solidFill>
                    <a:srgbClr val="1F497D"/>
                  </a:solidFill>
                </a:rPr>
                <a:t>  P3</a:t>
              </a:r>
              <a:endParaRPr lang="en-US" sz="1600" b="1" dirty="0">
                <a:solidFill>
                  <a:srgbClr val="1F497D"/>
                </a:solidFill>
              </a:endParaRPr>
            </a:p>
          </p:txBody>
        </p:sp>
        <p:sp>
          <p:nvSpPr>
            <p:cNvPr id="216" name="Rectangle 9"/>
            <p:cNvSpPr>
              <a:spLocks/>
            </p:cNvSpPr>
            <p:nvPr/>
          </p:nvSpPr>
          <p:spPr bwMode="auto">
            <a:xfrm>
              <a:off x="8229600" y="533400"/>
              <a:ext cx="685800" cy="304800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700" b="1" dirty="0" smtClean="0">
                  <a:solidFill>
                    <a:srgbClr val="1F497D"/>
                  </a:solidFill>
                </a:rPr>
                <a:t>  VC3</a:t>
              </a:r>
              <a:endParaRPr lang="en-US" sz="1700" b="1" dirty="0">
                <a:solidFill>
                  <a:srgbClr val="1F497D"/>
                </a:solidFill>
              </a:endParaRPr>
            </a:p>
          </p:txBody>
        </p:sp>
        <p:sp>
          <p:nvSpPr>
            <p:cNvPr id="217" name="Rectangle 9"/>
            <p:cNvSpPr>
              <a:spLocks/>
            </p:cNvSpPr>
            <p:nvPr/>
          </p:nvSpPr>
          <p:spPr bwMode="auto">
            <a:xfrm>
              <a:off x="8915400" y="533400"/>
              <a:ext cx="228600" cy="304801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700" b="1" dirty="0" smtClean="0">
                  <a:solidFill>
                    <a:srgbClr val="1F497D"/>
                  </a:solidFill>
                </a:rPr>
                <a:t> 1</a:t>
              </a:r>
              <a:endParaRPr lang="en-US" sz="1700" b="1" dirty="0">
                <a:solidFill>
                  <a:srgbClr val="1F497D"/>
                </a:solidFill>
              </a:endParaRPr>
            </a:p>
          </p:txBody>
        </p:sp>
        <p:cxnSp>
          <p:nvCxnSpPr>
            <p:cNvPr id="218" name="Straight Arrow Connector 217"/>
            <p:cNvCxnSpPr/>
            <p:nvPr/>
          </p:nvCxnSpPr>
          <p:spPr bwMode="auto">
            <a:xfrm>
              <a:off x="7391400" y="685800"/>
              <a:ext cx="304800" cy="2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01" name="Freeform 300"/>
          <p:cNvSpPr/>
          <p:nvPr/>
        </p:nvSpPr>
        <p:spPr>
          <a:xfrm>
            <a:off x="244699" y="5125792"/>
            <a:ext cx="5666704" cy="454833"/>
          </a:xfrm>
          <a:custGeom>
            <a:avLst/>
            <a:gdLst>
              <a:gd name="connsiteX0" fmla="*/ 0 w 5666704"/>
              <a:gd name="connsiteY0" fmla="*/ 12878 h 454833"/>
              <a:gd name="connsiteX1" fmla="*/ 515155 w 5666704"/>
              <a:gd name="connsiteY1" fmla="*/ 12878 h 454833"/>
              <a:gd name="connsiteX2" fmla="*/ 579549 w 5666704"/>
              <a:gd name="connsiteY2" fmla="*/ 0 h 454833"/>
              <a:gd name="connsiteX3" fmla="*/ 1107583 w 5666704"/>
              <a:gd name="connsiteY3" fmla="*/ 12878 h 454833"/>
              <a:gd name="connsiteX4" fmla="*/ 1146219 w 5666704"/>
              <a:gd name="connsiteY4" fmla="*/ 25757 h 454833"/>
              <a:gd name="connsiteX5" fmla="*/ 1365160 w 5666704"/>
              <a:gd name="connsiteY5" fmla="*/ 38636 h 454833"/>
              <a:gd name="connsiteX6" fmla="*/ 1609859 w 5666704"/>
              <a:gd name="connsiteY6" fmla="*/ 64394 h 454833"/>
              <a:gd name="connsiteX7" fmla="*/ 1815921 w 5666704"/>
              <a:gd name="connsiteY7" fmla="*/ 90152 h 454833"/>
              <a:gd name="connsiteX8" fmla="*/ 1906073 w 5666704"/>
              <a:gd name="connsiteY8" fmla="*/ 103031 h 454833"/>
              <a:gd name="connsiteX9" fmla="*/ 2833352 w 5666704"/>
              <a:gd name="connsiteY9" fmla="*/ 115909 h 454833"/>
              <a:gd name="connsiteX10" fmla="*/ 3103808 w 5666704"/>
              <a:gd name="connsiteY10" fmla="*/ 103031 h 454833"/>
              <a:gd name="connsiteX11" fmla="*/ 3284112 w 5666704"/>
              <a:gd name="connsiteY11" fmla="*/ 77273 h 454833"/>
              <a:gd name="connsiteX12" fmla="*/ 3374264 w 5666704"/>
              <a:gd name="connsiteY12" fmla="*/ 51515 h 454833"/>
              <a:gd name="connsiteX13" fmla="*/ 3464416 w 5666704"/>
              <a:gd name="connsiteY13" fmla="*/ 38636 h 454833"/>
              <a:gd name="connsiteX14" fmla="*/ 3606084 w 5666704"/>
              <a:gd name="connsiteY14" fmla="*/ 51515 h 454833"/>
              <a:gd name="connsiteX15" fmla="*/ 3644721 w 5666704"/>
              <a:gd name="connsiteY15" fmla="*/ 64394 h 454833"/>
              <a:gd name="connsiteX16" fmla="*/ 4108360 w 5666704"/>
              <a:gd name="connsiteY16" fmla="*/ 77273 h 454833"/>
              <a:gd name="connsiteX17" fmla="*/ 4250028 w 5666704"/>
              <a:gd name="connsiteY17" fmla="*/ 90152 h 454833"/>
              <a:gd name="connsiteX18" fmla="*/ 4572000 w 5666704"/>
              <a:gd name="connsiteY18" fmla="*/ 115909 h 454833"/>
              <a:gd name="connsiteX19" fmla="*/ 4610636 w 5666704"/>
              <a:gd name="connsiteY19" fmla="*/ 154546 h 454833"/>
              <a:gd name="connsiteX20" fmla="*/ 4829577 w 5666704"/>
              <a:gd name="connsiteY20" fmla="*/ 193183 h 454833"/>
              <a:gd name="connsiteX21" fmla="*/ 4958366 w 5666704"/>
              <a:gd name="connsiteY21" fmla="*/ 206062 h 454833"/>
              <a:gd name="connsiteX22" fmla="*/ 5035639 w 5666704"/>
              <a:gd name="connsiteY22" fmla="*/ 231819 h 454833"/>
              <a:gd name="connsiteX23" fmla="*/ 5138670 w 5666704"/>
              <a:gd name="connsiteY23" fmla="*/ 296214 h 454833"/>
              <a:gd name="connsiteX24" fmla="*/ 5344732 w 5666704"/>
              <a:gd name="connsiteY24" fmla="*/ 321971 h 454833"/>
              <a:gd name="connsiteX25" fmla="*/ 5383369 w 5666704"/>
              <a:gd name="connsiteY25" fmla="*/ 334850 h 454833"/>
              <a:gd name="connsiteX26" fmla="*/ 5473521 w 5666704"/>
              <a:gd name="connsiteY26" fmla="*/ 386366 h 454833"/>
              <a:gd name="connsiteX27" fmla="*/ 5512157 w 5666704"/>
              <a:gd name="connsiteY27" fmla="*/ 399245 h 454833"/>
              <a:gd name="connsiteX28" fmla="*/ 5550794 w 5666704"/>
              <a:gd name="connsiteY28" fmla="*/ 425002 h 454833"/>
              <a:gd name="connsiteX29" fmla="*/ 5666704 w 5666704"/>
              <a:gd name="connsiteY29" fmla="*/ 450760 h 45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66704" h="454833">
                <a:moveTo>
                  <a:pt x="0" y="12878"/>
                </a:moveTo>
                <a:cubicBezTo>
                  <a:pt x="261042" y="27381"/>
                  <a:pt x="234124" y="33694"/>
                  <a:pt x="515155" y="12878"/>
                </a:cubicBezTo>
                <a:cubicBezTo>
                  <a:pt x="536985" y="11261"/>
                  <a:pt x="558084" y="4293"/>
                  <a:pt x="579549" y="0"/>
                </a:cubicBezTo>
                <a:cubicBezTo>
                  <a:pt x="755560" y="4293"/>
                  <a:pt x="931701" y="4884"/>
                  <a:pt x="1107583" y="12878"/>
                </a:cubicBezTo>
                <a:cubicBezTo>
                  <a:pt x="1121144" y="13494"/>
                  <a:pt x="1132711" y="24406"/>
                  <a:pt x="1146219" y="25757"/>
                </a:cubicBezTo>
                <a:cubicBezTo>
                  <a:pt x="1218963" y="33031"/>
                  <a:pt x="1292180" y="34343"/>
                  <a:pt x="1365160" y="38636"/>
                </a:cubicBezTo>
                <a:cubicBezTo>
                  <a:pt x="1509621" y="67528"/>
                  <a:pt x="1349966" y="38404"/>
                  <a:pt x="1609859" y="64394"/>
                </a:cubicBezTo>
                <a:cubicBezTo>
                  <a:pt x="1678737" y="71282"/>
                  <a:pt x="1747395" y="80362"/>
                  <a:pt x="1815921" y="90152"/>
                </a:cubicBezTo>
                <a:cubicBezTo>
                  <a:pt x="1845972" y="94445"/>
                  <a:pt x="1875727" y="102263"/>
                  <a:pt x="1906073" y="103031"/>
                </a:cubicBezTo>
                <a:cubicBezTo>
                  <a:pt x="2215097" y="110854"/>
                  <a:pt x="2524259" y="111616"/>
                  <a:pt x="2833352" y="115909"/>
                </a:cubicBezTo>
                <a:cubicBezTo>
                  <a:pt x="2923504" y="111616"/>
                  <a:pt x="3013884" y="110739"/>
                  <a:pt x="3103808" y="103031"/>
                </a:cubicBezTo>
                <a:cubicBezTo>
                  <a:pt x="3164298" y="97846"/>
                  <a:pt x="3224227" y="87254"/>
                  <a:pt x="3284112" y="77273"/>
                </a:cubicBezTo>
                <a:cubicBezTo>
                  <a:pt x="3476176" y="45262"/>
                  <a:pt x="3221144" y="82140"/>
                  <a:pt x="3374264" y="51515"/>
                </a:cubicBezTo>
                <a:cubicBezTo>
                  <a:pt x="3404030" y="45562"/>
                  <a:pt x="3434365" y="42929"/>
                  <a:pt x="3464416" y="38636"/>
                </a:cubicBezTo>
                <a:cubicBezTo>
                  <a:pt x="3511639" y="42929"/>
                  <a:pt x="3559143" y="44809"/>
                  <a:pt x="3606084" y="51515"/>
                </a:cubicBezTo>
                <a:cubicBezTo>
                  <a:pt x="3619523" y="53435"/>
                  <a:pt x="3631163" y="63699"/>
                  <a:pt x="3644721" y="64394"/>
                </a:cubicBezTo>
                <a:cubicBezTo>
                  <a:pt x="3799124" y="72312"/>
                  <a:pt x="3953814" y="72980"/>
                  <a:pt x="4108360" y="77273"/>
                </a:cubicBezTo>
                <a:cubicBezTo>
                  <a:pt x="4155583" y="81566"/>
                  <a:pt x="4202697" y="87283"/>
                  <a:pt x="4250028" y="90152"/>
                </a:cubicBezTo>
                <a:cubicBezTo>
                  <a:pt x="4563420" y="109146"/>
                  <a:pt x="4441303" y="72347"/>
                  <a:pt x="4572000" y="115909"/>
                </a:cubicBezTo>
                <a:cubicBezTo>
                  <a:pt x="4584879" y="128788"/>
                  <a:pt x="4594715" y="145701"/>
                  <a:pt x="4610636" y="154546"/>
                </a:cubicBezTo>
                <a:cubicBezTo>
                  <a:pt x="4674781" y="190183"/>
                  <a:pt x="4762359" y="186781"/>
                  <a:pt x="4829577" y="193183"/>
                </a:cubicBezTo>
                <a:lnTo>
                  <a:pt x="4958366" y="206062"/>
                </a:lnTo>
                <a:cubicBezTo>
                  <a:pt x="4984124" y="214648"/>
                  <a:pt x="5013918" y="215528"/>
                  <a:pt x="5035639" y="231819"/>
                </a:cubicBezTo>
                <a:cubicBezTo>
                  <a:pt x="5070888" y="258256"/>
                  <a:pt x="5096243" y="282071"/>
                  <a:pt x="5138670" y="296214"/>
                </a:cubicBezTo>
                <a:cubicBezTo>
                  <a:pt x="5188573" y="312848"/>
                  <a:pt x="5313376" y="319121"/>
                  <a:pt x="5344732" y="321971"/>
                </a:cubicBezTo>
                <a:cubicBezTo>
                  <a:pt x="5357611" y="326264"/>
                  <a:pt x="5371227" y="328779"/>
                  <a:pt x="5383369" y="334850"/>
                </a:cubicBezTo>
                <a:cubicBezTo>
                  <a:pt x="5512719" y="399526"/>
                  <a:pt x="5315456" y="318623"/>
                  <a:pt x="5473521" y="386366"/>
                </a:cubicBezTo>
                <a:cubicBezTo>
                  <a:pt x="5485999" y="391714"/>
                  <a:pt x="5500015" y="393174"/>
                  <a:pt x="5512157" y="399245"/>
                </a:cubicBezTo>
                <a:cubicBezTo>
                  <a:pt x="5526001" y="406167"/>
                  <a:pt x="5536650" y="418716"/>
                  <a:pt x="5550794" y="425002"/>
                </a:cubicBezTo>
                <a:cubicBezTo>
                  <a:pt x="5617914" y="454833"/>
                  <a:pt x="5611528" y="450760"/>
                  <a:pt x="5666704" y="450760"/>
                </a:cubicBezTo>
              </a:path>
            </a:pathLst>
          </a:cu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smtClean="0">
                <a:solidFill>
                  <a:srgbClr val="FFFF00"/>
                </a:solidFill>
              </a:rPr>
              <a:t>Programming with </a:t>
            </a:r>
            <a:r>
              <a:rPr lang="en-US" sz="4400" kern="0" dirty="0" err="1" smtClean="0">
                <a:solidFill>
                  <a:srgbClr val="FFFF00"/>
                </a:solidFill>
              </a:rPr>
              <a:t>OpenFlow</a:t>
            </a:r>
            <a:endParaRPr kumimoji="1" lang="en-US" sz="4400" kern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87" grpId="0" animBg="1"/>
      <p:bldP spid="28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smtClean="0">
                <a:solidFill>
                  <a:srgbClr val="FFFF00"/>
                </a:solidFill>
              </a:rPr>
              <a:t>Why </a:t>
            </a:r>
            <a:r>
              <a:rPr lang="en-US" sz="4400" kern="0" dirty="0" err="1" smtClean="0">
                <a:solidFill>
                  <a:srgbClr val="FFFF00"/>
                </a:solidFill>
              </a:rPr>
              <a:t>OpenFlow</a:t>
            </a:r>
            <a:r>
              <a:rPr lang="en-US" sz="4400" kern="0" dirty="0" smtClean="0">
                <a:solidFill>
                  <a:srgbClr val="FFFF00"/>
                </a:solidFill>
              </a:rPr>
              <a:t>?</a:t>
            </a:r>
            <a:endParaRPr kumimoji="1" lang="en-US" sz="4400" kern="0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Dynamicity vs. Routing protocol convergence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Multilayer complexity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Features/Services  tied to protocols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API?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Giving providers the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57149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5943600" y="26670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981200" y="45720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Dynamicity vs. Routing protocol convergence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2"/>
          <p:cNvSpPr txBox="1">
            <a:spLocks noChangeArrowheads="1"/>
          </p:cNvSpPr>
          <p:nvPr/>
        </p:nvSpPr>
        <p:spPr>
          <a:xfrm>
            <a:off x="1600200" y="76200"/>
            <a:ext cx="5715000" cy="609600"/>
          </a:xfrm>
          <a:prstGeom prst="rect">
            <a:avLst/>
          </a:prstGeom>
        </p:spPr>
        <p:txBody>
          <a:bodyPr/>
          <a:lstStyle/>
          <a:p>
            <a:pPr marL="514350" indent="-514350" algn="ctr"/>
            <a:r>
              <a:rPr lang="en-US" sz="3200" dirty="0" smtClean="0">
                <a:solidFill>
                  <a:srgbClr val="FFFF00"/>
                </a:solidFill>
              </a:rPr>
              <a:t>2. Multilayer Complexity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5800" y="1143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IP/ MPLS 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3200400" y="1143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Distributed Signaling – OSPF-TE</a:t>
            </a:r>
          </a:p>
          <a:p>
            <a:r>
              <a:rPr lang="en-US" sz="2400" dirty="0" smtClean="0"/>
              <a:t>Distributed Routing – RSVP-TE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6858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SONET/SDH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3276600" y="2209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Distributed Signaling – OSPF-TE</a:t>
            </a:r>
          </a:p>
          <a:p>
            <a:r>
              <a:rPr lang="en-US" sz="2400" dirty="0" smtClean="0"/>
              <a:t>Distributed Routing – RSVP-TE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3352800" y="3276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Distributed Signaling – OSPF-TE</a:t>
            </a:r>
          </a:p>
          <a:p>
            <a:r>
              <a:rPr lang="en-US" sz="2400" dirty="0" smtClean="0"/>
              <a:t>Distributed Routing – RSVP-TE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685800" y="3276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OTN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762000" y="4267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MPLS-TP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762000" y="5257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WDM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3429000" y="4343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Distributed Signaling – OSPF-TE</a:t>
            </a:r>
          </a:p>
          <a:p>
            <a:r>
              <a:rPr lang="en-US" sz="2400" dirty="0" smtClean="0"/>
              <a:t>Distributed Routing – RSVP-TE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5334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Distributed Signaling – OSPF-TE</a:t>
            </a:r>
          </a:p>
          <a:p>
            <a:r>
              <a:rPr lang="en-US" sz="2400" dirty="0" smtClean="0"/>
              <a:t>Distributed Routing – RSVP-TE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4267200" y="3200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OpenFlow</a:t>
            </a:r>
            <a:endParaRPr lang="en-US" sz="2400" dirty="0"/>
          </a:p>
        </p:txBody>
      </p:sp>
      <p:sp>
        <p:nvSpPr>
          <p:cNvPr id="91" name="Right Brace 90"/>
          <p:cNvSpPr/>
          <p:nvPr/>
        </p:nvSpPr>
        <p:spPr>
          <a:xfrm>
            <a:off x="2438400" y="1066800"/>
            <a:ext cx="609600" cy="480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3" grpId="1"/>
      <p:bldP spid="84" grpId="0"/>
      <p:bldP spid="84" grpId="1"/>
      <p:bldP spid="85" grpId="0"/>
      <p:bldP spid="86" grpId="0"/>
      <p:bldP spid="87" grpId="0"/>
      <p:bldP spid="88" grpId="0"/>
      <p:bldP spid="88" grpId="1"/>
      <p:bldP spid="89" grpId="0"/>
      <p:bldP spid="89" grpId="1"/>
      <p:bldP spid="90" grpId="0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200" y="76200"/>
            <a:ext cx="5715000" cy="609600"/>
          </a:xfrm>
          <a:prstGeom prst="rect">
            <a:avLst/>
          </a:prstGeom>
        </p:spPr>
        <p:txBody>
          <a:bodyPr/>
          <a:lstStyle/>
          <a:p>
            <a:pPr marL="514350" indent="-514350" algn="ctr"/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228600"/>
            <a:ext cx="6705600" cy="609600"/>
          </a:xfrm>
          <a:prstGeom prst="rect">
            <a:avLst/>
          </a:prstGeom>
        </p:spPr>
        <p:txBody>
          <a:bodyPr/>
          <a:lstStyle/>
          <a:p>
            <a:pPr marL="514350" indent="-514350" algn="ctr"/>
            <a:r>
              <a:rPr lang="en-US" sz="3200" dirty="0" smtClean="0">
                <a:solidFill>
                  <a:srgbClr val="FFFF00"/>
                </a:solidFill>
              </a:rPr>
              <a:t>3. Features/Services  tied to protocols</a:t>
            </a:r>
          </a:p>
          <a:p>
            <a:pPr marL="514350" indent="-514350" algn="ctr"/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Cloud 3"/>
          <p:cNvSpPr>
            <a:spLocks noChangeArrowheads="1"/>
          </p:cNvSpPr>
          <p:nvPr/>
        </p:nvSpPr>
        <p:spPr bwMode="auto">
          <a:xfrm>
            <a:off x="990600" y="3352800"/>
            <a:ext cx="1295400" cy="1143000"/>
          </a:xfrm>
          <a:custGeom>
            <a:avLst/>
            <a:gdLst>
              <a:gd name="T0" fmla="*/ 1294321 w 43200"/>
              <a:gd name="T1" fmla="*/ 571500 h 43200"/>
              <a:gd name="T2" fmla="*/ 647700 w 43200"/>
              <a:gd name="T3" fmla="*/ 1141783 h 43200"/>
              <a:gd name="T4" fmla="*/ 4018 w 43200"/>
              <a:gd name="T5" fmla="*/ 571500 h 43200"/>
              <a:gd name="T6" fmla="*/ 647700 w 43200"/>
              <a:gd name="T7" fmla="*/ 65352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286000" y="3886200"/>
            <a:ext cx="838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Can 7"/>
          <p:cNvSpPr>
            <a:spLocks noChangeArrowheads="1"/>
          </p:cNvSpPr>
          <p:nvPr/>
        </p:nvSpPr>
        <p:spPr bwMode="auto">
          <a:xfrm rot="5400000">
            <a:off x="3657600" y="2819400"/>
            <a:ext cx="1219200" cy="2286000"/>
          </a:xfrm>
          <a:prstGeom prst="can">
            <a:avLst>
              <a:gd name="adj" fmla="val 29852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447800" y="3657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5257800" y="3886200"/>
            <a:ext cx="838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096000" y="3048000"/>
            <a:ext cx="2362200" cy="1752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584950" y="266700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Deployment</a:t>
            </a:r>
          </a:p>
        </p:txBody>
      </p:sp>
      <p:sp>
        <p:nvSpPr>
          <p:cNvPr id="13" name="Teardrop 9"/>
          <p:cNvSpPr>
            <a:spLocks noChangeArrowheads="1"/>
          </p:cNvSpPr>
          <p:nvPr/>
        </p:nvSpPr>
        <p:spPr bwMode="auto">
          <a:xfrm>
            <a:off x="6781800" y="3429000"/>
            <a:ext cx="914400" cy="838200"/>
          </a:xfrm>
          <a:custGeom>
            <a:avLst/>
            <a:gdLst>
              <a:gd name="T0" fmla="*/ 914400 w 914400"/>
              <a:gd name="T1" fmla="*/ 419100 h 838200"/>
              <a:gd name="T2" fmla="*/ 780489 w 914400"/>
              <a:gd name="T3" fmla="*/ 715448 h 838200"/>
              <a:gd name="T4" fmla="*/ 457200 w 914400"/>
              <a:gd name="T5" fmla="*/ 838200 h 838200"/>
              <a:gd name="T6" fmla="*/ 133911 w 914400"/>
              <a:gd name="T7" fmla="*/ 715448 h 838200"/>
              <a:gd name="T8" fmla="*/ 0 w 914400"/>
              <a:gd name="T9" fmla="*/ 419100 h 838200"/>
              <a:gd name="T10" fmla="*/ 133911 w 914400"/>
              <a:gd name="T11" fmla="*/ 122752 h 838200"/>
              <a:gd name="T12" fmla="*/ 457200 w 914400"/>
              <a:gd name="T13" fmla="*/ 0 h 838200"/>
              <a:gd name="T14" fmla="*/ 914400 w 914400"/>
              <a:gd name="T15" fmla="*/ 0 h 838200"/>
              <a:gd name="T16" fmla="*/ 0 60000 65536"/>
              <a:gd name="T17" fmla="*/ 1 60000 65536"/>
              <a:gd name="T18" fmla="*/ 1 60000 65536"/>
              <a:gd name="T19" fmla="*/ 1 60000 65536"/>
              <a:gd name="T20" fmla="*/ 2 60000 65536"/>
              <a:gd name="T21" fmla="*/ 3 60000 65536"/>
              <a:gd name="T22" fmla="*/ 3 60000 65536"/>
              <a:gd name="T23" fmla="*/ 3 60000 65536"/>
              <a:gd name="T24" fmla="*/ 133911 w 914400"/>
              <a:gd name="T25" fmla="*/ 122752 h 838200"/>
              <a:gd name="T26" fmla="*/ 780489 w 914400"/>
              <a:gd name="T27" fmla="*/ 715448 h 838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4400" h="838200">
                <a:moveTo>
                  <a:pt x="0" y="419100"/>
                </a:moveTo>
                <a:lnTo>
                  <a:pt x="0" y="419100"/>
                </a:lnTo>
                <a:cubicBezTo>
                  <a:pt x="0" y="187637"/>
                  <a:pt x="204695" y="0"/>
                  <a:pt x="457199" y="0"/>
                </a:cubicBezTo>
                <a:cubicBezTo>
                  <a:pt x="609600" y="0"/>
                  <a:pt x="762000" y="0"/>
                  <a:pt x="914400" y="0"/>
                </a:cubicBezTo>
                <a:lnTo>
                  <a:pt x="914400" y="0"/>
                </a:lnTo>
                <a:cubicBezTo>
                  <a:pt x="914400" y="139700"/>
                  <a:pt x="914400" y="279400"/>
                  <a:pt x="914400" y="419100"/>
                </a:cubicBezTo>
                <a:lnTo>
                  <a:pt x="914400" y="419100"/>
                </a:lnTo>
                <a:cubicBezTo>
                  <a:pt x="914400" y="650562"/>
                  <a:pt x="709704" y="838199"/>
                  <a:pt x="457200" y="838200"/>
                </a:cubicBezTo>
                <a:cubicBezTo>
                  <a:pt x="204695" y="838200"/>
                  <a:pt x="0" y="650562"/>
                  <a:pt x="0" y="4191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Cross 13"/>
          <p:cNvSpPr>
            <a:spLocks noChangeArrowheads="1"/>
          </p:cNvSpPr>
          <p:nvPr/>
        </p:nvSpPr>
        <p:spPr bwMode="auto">
          <a:xfrm>
            <a:off x="7162800" y="3962400"/>
            <a:ext cx="609600" cy="533400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295400" y="2971800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Idea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505200" y="2971800"/>
            <a:ext cx="1340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Standardize</a:t>
            </a:r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3429000" y="3657600"/>
            <a:ext cx="2057400" cy="838200"/>
            <a:chOff x="3429000" y="2743200"/>
            <a:chExt cx="2057400" cy="838200"/>
          </a:xfrm>
        </p:grpSpPr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3429000" y="3212068"/>
              <a:ext cx="2057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Wait 10 years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0386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533400" y="13716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Today, glacial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process of innovation made worse by captive standards process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60960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OpenFlow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 breaks the bond between new feature/services and the need to change the protocol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228600"/>
            <a:ext cx="6705600" cy="609600"/>
          </a:xfrm>
          <a:prstGeom prst="rect">
            <a:avLst/>
          </a:prstGeom>
        </p:spPr>
        <p:txBody>
          <a:bodyPr/>
          <a:lstStyle/>
          <a:p>
            <a:pPr marL="514350" indent="-514350" algn="ctr"/>
            <a:r>
              <a:rPr lang="en-US" sz="3200" dirty="0" smtClean="0">
                <a:solidFill>
                  <a:srgbClr val="FFFF00"/>
                </a:solidFill>
              </a:rPr>
              <a:t>4. API ?</a:t>
            </a:r>
          </a:p>
          <a:p>
            <a:pPr marL="514350" indent="-514350" algn="ctr"/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2743200" y="12954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4" name="Can 3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6172200" y="12954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0" name="Can 9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>
            <a:endCxn id="10" idx="2"/>
          </p:cNvCxnSpPr>
          <p:nvPr/>
        </p:nvCxnSpPr>
        <p:spPr>
          <a:xfrm>
            <a:off x="3318553" y="1490548"/>
            <a:ext cx="285364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416885" cy="4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962400" y="49437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1.Configuration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1182469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Control </a:t>
            </a:r>
            <a:r>
              <a:rPr lang="en-US" dirty="0" smtClean="0"/>
              <a:t>of </a:t>
            </a:r>
          </a:p>
          <a:p>
            <a:r>
              <a:rPr lang="en-US" dirty="0" smtClean="0"/>
              <a:t>Forwarding </a:t>
            </a:r>
            <a:r>
              <a:rPr lang="en-US" dirty="0" smtClean="0"/>
              <a:t>State via distributed protocols</a:t>
            </a:r>
            <a:endParaRPr lang="en-US" dirty="0"/>
          </a:p>
        </p:txBody>
      </p:sp>
      <p:pic>
        <p:nvPicPr>
          <p:cNvPr id="20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457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>
            <a:stCxn id="20" idx="3"/>
            <a:endCxn id="4" idx="0"/>
          </p:cNvCxnSpPr>
          <p:nvPr/>
        </p:nvCxnSpPr>
        <p:spPr bwMode="auto">
          <a:xfrm flipV="1">
            <a:off x="1905000" y="1490548"/>
            <a:ext cx="1125877" cy="528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20" idx="3"/>
            <a:endCxn id="10" idx="0"/>
          </p:cNvCxnSpPr>
          <p:nvPr/>
        </p:nvCxnSpPr>
        <p:spPr bwMode="auto">
          <a:xfrm flipV="1">
            <a:off x="1905000" y="1490548"/>
            <a:ext cx="4554877" cy="528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2400" y="1828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Monitor</a:t>
            </a:r>
            <a:r>
              <a:rPr lang="en-US" dirty="0" smtClean="0"/>
              <a:t>/ </a:t>
            </a:r>
            <a:r>
              <a:rPr lang="en-US" dirty="0" smtClean="0"/>
              <a:t>Stats via SNMP, NMS, </a:t>
            </a:r>
            <a:r>
              <a:rPr lang="en-US" dirty="0" err="1" smtClean="0"/>
              <a:t>NetFlow</a:t>
            </a:r>
            <a:r>
              <a:rPr lang="en-US" dirty="0" smtClean="0"/>
              <a:t> etc.</a:t>
            </a:r>
            <a:endParaRPr lang="en-US" dirty="0"/>
          </a:p>
        </p:txBody>
      </p:sp>
      <p:cxnSp>
        <p:nvCxnSpPr>
          <p:cNvPr id="29" name="Straight Connector 28"/>
          <p:cNvCxnSpPr>
            <a:stCxn id="16" idx="3"/>
            <a:endCxn id="4" idx="2"/>
          </p:cNvCxnSpPr>
          <p:nvPr/>
        </p:nvCxnSpPr>
        <p:spPr>
          <a:xfrm>
            <a:off x="2321885" y="1085456"/>
            <a:ext cx="421315" cy="405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3"/>
          <p:cNvGrpSpPr/>
          <p:nvPr/>
        </p:nvGrpSpPr>
        <p:grpSpPr>
          <a:xfrm>
            <a:off x="2777447" y="6162906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31" name="Can 3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13"/>
          <p:cNvGrpSpPr/>
          <p:nvPr/>
        </p:nvGrpSpPr>
        <p:grpSpPr>
          <a:xfrm>
            <a:off x="6206447" y="6162906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37" name="Can 3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3352800" y="6358054"/>
            <a:ext cx="285364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62400" y="5248506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Control </a:t>
            </a:r>
            <a:r>
              <a:rPr lang="en-US" dirty="0" smtClean="0"/>
              <a:t>of </a:t>
            </a:r>
          </a:p>
          <a:p>
            <a:r>
              <a:rPr lang="en-US" dirty="0" smtClean="0"/>
              <a:t>Forwarding State</a:t>
            </a:r>
          </a:p>
          <a:p>
            <a:r>
              <a:rPr lang="en-US" dirty="0" smtClean="0"/>
              <a:t>3. Monitor</a:t>
            </a:r>
            <a:r>
              <a:rPr lang="en-US" dirty="0" smtClean="0"/>
              <a:t>/ Stats</a:t>
            </a:r>
          </a:p>
        </p:txBody>
      </p:sp>
      <p:pic>
        <p:nvPicPr>
          <p:cNvPr id="44" name="Picture 20"/>
          <p:cNvPicPr>
            <a:picLocks noChangeArrowheads="1"/>
          </p:cNvPicPr>
          <p:nvPr/>
        </p:nvPicPr>
        <p:blipFill>
          <a:blip r:embed="rId3" cstate="print">
            <a:alphaModFix amt="47000"/>
          </a:blip>
          <a:srcRect/>
          <a:stretch>
            <a:fillRect/>
          </a:stretch>
        </p:blipFill>
        <p:spPr bwMode="auto">
          <a:xfrm>
            <a:off x="4419600" y="3953106"/>
            <a:ext cx="609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" name="Rounded Rectangle 44"/>
          <p:cNvSpPr/>
          <p:nvPr/>
        </p:nvSpPr>
        <p:spPr>
          <a:xfrm>
            <a:off x="3810000" y="3572106"/>
            <a:ext cx="1923070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Network OS</a:t>
            </a:r>
          </a:p>
        </p:txBody>
      </p:sp>
      <p:cxnSp>
        <p:nvCxnSpPr>
          <p:cNvPr id="46" name="Straight Connector 45"/>
          <p:cNvCxnSpPr>
            <a:endCxn id="44" idx="2"/>
          </p:cNvCxnSpPr>
          <p:nvPr/>
        </p:nvCxnSpPr>
        <p:spPr bwMode="auto">
          <a:xfrm rot="5400000" flipH="1" flipV="1">
            <a:off x="3170862" y="4609369"/>
            <a:ext cx="1447801" cy="16592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endCxn id="44" idx="2"/>
          </p:cNvCxnSpPr>
          <p:nvPr/>
        </p:nvCxnSpPr>
        <p:spPr bwMode="auto">
          <a:xfrm rot="10800000">
            <a:off x="4724400" y="4715107"/>
            <a:ext cx="1775496" cy="158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Group 121"/>
          <p:cNvGrpSpPr>
            <a:grpSpLocks/>
          </p:cNvGrpSpPr>
          <p:nvPr/>
        </p:nvGrpSpPr>
        <p:grpSpPr bwMode="auto">
          <a:xfrm>
            <a:off x="3162300" y="3191106"/>
            <a:ext cx="3608388" cy="369332"/>
            <a:chOff x="2227838" y="841348"/>
            <a:chExt cx="3608359" cy="3693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227838" y="1208029"/>
              <a:ext cx="3608359" cy="158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09"/>
            <p:cNvSpPr txBox="1">
              <a:spLocks noChangeArrowheads="1"/>
            </p:cNvSpPr>
            <p:nvPr/>
          </p:nvSpPr>
          <p:spPr bwMode="auto">
            <a:xfrm>
              <a:off x="2646935" y="841348"/>
              <a:ext cx="2286890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prstClr val="white"/>
                  </a:solidFill>
                </a:rPr>
                <a:t>Well-defined </a:t>
              </a:r>
              <a:r>
                <a:rPr lang="en-US" dirty="0">
                  <a:solidFill>
                    <a:prstClr val="white"/>
                  </a:solidFill>
                </a:rPr>
                <a:t>open API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2400" y="68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1.Configuration via CLI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914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781800" y="4114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OpenFlow</a:t>
            </a:r>
            <a:r>
              <a:rPr lang="en-US" dirty="0" smtClean="0"/>
              <a:t>/SDN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1"/>
          <p:cNvSpPr txBox="1">
            <a:spLocks noChangeArrowheads="1"/>
          </p:cNvSpPr>
          <p:nvPr/>
        </p:nvSpPr>
        <p:spPr bwMode="auto">
          <a:xfrm>
            <a:off x="1752600" y="3657600"/>
            <a:ext cx="3732783" cy="45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err="1" smtClean="0">
                <a:solidFill>
                  <a:prstClr val="white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OpenFlow</a:t>
            </a:r>
            <a:r>
              <a:rPr lang="en-US" altLang="ko-KR" sz="2000" b="1" dirty="0" smtClean="0">
                <a:solidFill>
                  <a:prstClr val="white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 Protocol</a:t>
            </a:r>
            <a:endParaRPr lang="en-US" altLang="ko-KR" sz="2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1" name="AutoShape 7"/>
          <p:cNvSpPr>
            <a:spLocks noChangeShapeType="1"/>
          </p:cNvSpPr>
          <p:nvPr/>
        </p:nvSpPr>
        <p:spPr bwMode="auto">
          <a:xfrm flipV="1">
            <a:off x="914401" y="2743200"/>
            <a:ext cx="1143000" cy="1828800"/>
          </a:xfrm>
          <a:prstGeom prst="straightConnector1">
            <a:avLst/>
          </a:prstGeom>
          <a:noFill/>
          <a:ln w="9525">
            <a:solidFill>
              <a:srgbClr val="7F7F7F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2" name="AutoShape 5"/>
          <p:cNvSpPr>
            <a:spLocks noChangeShapeType="1"/>
          </p:cNvSpPr>
          <p:nvPr/>
        </p:nvSpPr>
        <p:spPr bwMode="auto">
          <a:xfrm flipH="1" flipV="1">
            <a:off x="5334000" y="2743198"/>
            <a:ext cx="1066800" cy="1905001"/>
          </a:xfrm>
          <a:prstGeom prst="straightConnector1">
            <a:avLst/>
          </a:prstGeom>
          <a:noFill/>
          <a:ln w="9525">
            <a:solidFill>
              <a:srgbClr val="7F7F7F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4114800" y="4661597"/>
            <a:ext cx="2047133" cy="9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Packet &amp; Circuit Switch</a:t>
            </a:r>
            <a:endParaRPr lang="en-US" altLang="ko-KR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6" name="AutoShape 22"/>
          <p:cNvSpPr>
            <a:spLocks noChangeArrowheads="1"/>
          </p:cNvSpPr>
          <p:nvPr/>
        </p:nvSpPr>
        <p:spPr bwMode="auto">
          <a:xfrm>
            <a:off x="838200" y="2209800"/>
            <a:ext cx="56388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NETWORK OPERATING SYSTEM</a:t>
            </a:r>
            <a:endParaRPr lang="en-US" sz="20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838200" y="1371600"/>
            <a:ext cx="12192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Bandwidth  - on - Demand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8" name="AutoShape 7"/>
          <p:cNvSpPr>
            <a:spLocks noChangeShapeType="1"/>
          </p:cNvSpPr>
          <p:nvPr/>
        </p:nvSpPr>
        <p:spPr bwMode="auto">
          <a:xfrm flipH="1" flipV="1">
            <a:off x="3628142" y="2743200"/>
            <a:ext cx="45719" cy="1905000"/>
          </a:xfrm>
          <a:prstGeom prst="straightConnector1">
            <a:avLst/>
          </a:prstGeom>
          <a:noFill/>
          <a:ln w="9525">
            <a:solidFill>
              <a:srgbClr val="7F7F7F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133600" y="1371600"/>
            <a:ext cx="914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Dynamic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Optical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Bypass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124200" y="1371600"/>
            <a:ext cx="9906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Unified Recovery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2" name="Right Brace 81"/>
          <p:cNvSpPr/>
          <p:nvPr/>
        </p:nvSpPr>
        <p:spPr>
          <a:xfrm>
            <a:off x="7924800" y="1676400"/>
            <a:ext cx="228600" cy="2286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153400" y="2133600"/>
            <a:ext cx="9906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Unified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Control 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Plane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53200" y="3544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Switch Abstraction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10800000">
            <a:off x="6629400" y="3886201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553200" y="1600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Networking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Applications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10800000">
            <a:off x="6629400" y="1905001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 Box 2"/>
          <p:cNvSpPr txBox="1">
            <a:spLocks noChangeArrowheads="1"/>
          </p:cNvSpPr>
          <p:nvPr/>
        </p:nvSpPr>
        <p:spPr bwMode="auto">
          <a:xfrm>
            <a:off x="1295400" y="4648200"/>
            <a:ext cx="2047133" cy="9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Packet &amp; Circuit Switch</a:t>
            </a:r>
            <a:endParaRPr lang="en-US" altLang="ko-KR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3" name="AutoShape 5"/>
          <p:cNvSpPr>
            <a:spLocks noChangeShapeType="1"/>
          </p:cNvSpPr>
          <p:nvPr/>
        </p:nvSpPr>
        <p:spPr bwMode="auto">
          <a:xfrm flipH="1" flipV="1">
            <a:off x="4495800" y="2743200"/>
            <a:ext cx="685800" cy="1905000"/>
          </a:xfrm>
          <a:prstGeom prst="straightConnector1">
            <a:avLst/>
          </a:prstGeom>
          <a:noFill/>
          <a:ln w="9525">
            <a:solidFill>
              <a:srgbClr val="7F7F7F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4" name="AutoShape 7"/>
          <p:cNvSpPr>
            <a:spLocks noChangeShapeType="1"/>
          </p:cNvSpPr>
          <p:nvPr/>
        </p:nvSpPr>
        <p:spPr bwMode="auto">
          <a:xfrm flipV="1">
            <a:off x="2362200" y="2743200"/>
            <a:ext cx="533400" cy="1828800"/>
          </a:xfrm>
          <a:prstGeom prst="straightConnector1">
            <a:avLst/>
          </a:prstGeom>
          <a:noFill/>
          <a:ln w="9525">
            <a:solidFill>
              <a:srgbClr val="7F7F7F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5" name="AutoShape 22"/>
          <p:cNvSpPr>
            <a:spLocks noChangeArrowheads="1"/>
          </p:cNvSpPr>
          <p:nvPr/>
        </p:nvSpPr>
        <p:spPr bwMode="auto">
          <a:xfrm>
            <a:off x="1219200" y="2895600"/>
            <a:ext cx="4953000" cy="457200"/>
          </a:xfrm>
          <a:prstGeom prst="roundRect">
            <a:avLst>
              <a:gd name="adj" fmla="val 16667"/>
            </a:avLst>
          </a:prstGeom>
          <a:ln>
            <a:prstDash val="sysDash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VIRTUALIZATION (SLICING) PLANE</a:t>
            </a:r>
            <a:endParaRPr lang="en-US" sz="16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315200" y="4572000"/>
            <a:ext cx="18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Underlying Data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 Plane Switching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10800000">
            <a:off x="7315200" y="48768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5410200" y="1371600"/>
            <a:ext cx="11430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Traffic Engineering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91000" y="1371600"/>
            <a:ext cx="1143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Application-Aware </a:t>
            </a:r>
            <a:r>
              <a:rPr lang="en-US" sz="1400" dirty="0" err="1" smtClean="0">
                <a:solidFill>
                  <a:prstClr val="black"/>
                </a:solidFill>
              </a:rPr>
              <a:t>QoS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2" name="Rectangle 1"/>
          <p:cNvSpPr txBox="1">
            <a:spLocks noChangeArrowheads="1"/>
          </p:cNvSpPr>
          <p:nvPr/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400" kern="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4" name="Rectangle 1"/>
          <p:cNvSpPr txBox="1">
            <a:spLocks noChangeArrowheads="1"/>
          </p:cNvSpPr>
          <p:nvPr/>
        </p:nvSpPr>
        <p:spPr>
          <a:xfrm>
            <a:off x="228600" y="228600"/>
            <a:ext cx="85344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5. Giving providers the choice</a:t>
            </a:r>
          </a:p>
        </p:txBody>
      </p:sp>
      <p:grpSp>
        <p:nvGrpSpPr>
          <p:cNvPr id="54" name="Group 13"/>
          <p:cNvGrpSpPr/>
          <p:nvPr/>
        </p:nvGrpSpPr>
        <p:grpSpPr>
          <a:xfrm>
            <a:off x="304800" y="4648200"/>
            <a:ext cx="990600" cy="762000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55" name="Can 5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bg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own Arrow 5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bg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Arrow 5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bg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bg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13"/>
          <p:cNvGrpSpPr/>
          <p:nvPr/>
        </p:nvGrpSpPr>
        <p:grpSpPr>
          <a:xfrm>
            <a:off x="5943600" y="4648200"/>
            <a:ext cx="914400" cy="762002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1" name="Can 6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own Arrow 6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bg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bg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bg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bg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55"/>
          <p:cNvGrpSpPr>
            <a:grpSpLocks/>
          </p:cNvGrpSpPr>
          <p:nvPr/>
        </p:nvGrpSpPr>
        <p:grpSpPr bwMode="auto">
          <a:xfrm rot="2943919">
            <a:off x="1889664" y="4666719"/>
            <a:ext cx="800347" cy="810009"/>
            <a:chOff x="757" y="2723"/>
            <a:chExt cx="480" cy="480"/>
          </a:xfrm>
        </p:grpSpPr>
        <p:sp>
          <p:nvSpPr>
            <p:cNvPr id="73" name="Oval 56"/>
            <p:cNvSpPr>
              <a:spLocks noChangeArrowheads="1"/>
            </p:cNvSpPr>
            <p:nvPr/>
          </p:nvSpPr>
          <p:spPr bwMode="auto">
            <a:xfrm>
              <a:off x="757" y="2723"/>
              <a:ext cx="480" cy="480"/>
            </a:xfrm>
            <a:prstGeom prst="ellipse">
              <a:avLst/>
            </a:prstGeom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/>
            </a:p>
          </p:txBody>
        </p:sp>
        <p:sp>
          <p:nvSpPr>
            <p:cNvPr id="74" name="AutoShape 57"/>
            <p:cNvSpPr>
              <a:spLocks noChangeArrowheads="1"/>
            </p:cNvSpPr>
            <p:nvPr/>
          </p:nvSpPr>
          <p:spPr bwMode="auto">
            <a:xfrm>
              <a:off x="810" y="2786"/>
              <a:ext cx="384" cy="384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82124" tIns="41061" rIns="82124" bIns="41061" anchor="ctr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876800" y="4724400"/>
            <a:ext cx="609600" cy="609600"/>
            <a:chOff x="4495800" y="2286000"/>
            <a:chExt cx="609600" cy="609600"/>
          </a:xfrm>
        </p:grpSpPr>
        <p:sp>
          <p:nvSpPr>
            <p:cNvPr id="92" name="Cube 91"/>
            <p:cNvSpPr/>
            <p:nvPr/>
          </p:nvSpPr>
          <p:spPr>
            <a:xfrm>
              <a:off x="4495800" y="2286000"/>
              <a:ext cx="609600" cy="609600"/>
            </a:xfrm>
            <a:prstGeom prst="cube">
              <a:avLst>
                <a:gd name="adj" fmla="val 137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Quad Arrow 104"/>
            <p:cNvSpPr/>
            <p:nvPr/>
          </p:nvSpPr>
          <p:spPr>
            <a:xfrm rot="2594847">
              <a:off x="4516205" y="2375221"/>
              <a:ext cx="515036" cy="486160"/>
            </a:xfrm>
            <a:prstGeom prst="quadArrow">
              <a:avLst>
                <a:gd name="adj1" fmla="val 10380"/>
                <a:gd name="adj2" fmla="val 11960"/>
                <a:gd name="adj3" fmla="val 22500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200400" y="4648200"/>
            <a:ext cx="1092190" cy="825179"/>
            <a:chOff x="3200400" y="4648200"/>
            <a:chExt cx="1092190" cy="825179"/>
          </a:xfrm>
        </p:grpSpPr>
        <p:grpSp>
          <p:nvGrpSpPr>
            <p:cNvPr id="106" name="Group 13"/>
            <p:cNvGrpSpPr/>
            <p:nvPr/>
          </p:nvGrpSpPr>
          <p:grpSpPr>
            <a:xfrm>
              <a:off x="3200400" y="4648200"/>
              <a:ext cx="990600" cy="762000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07" name="Can 106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Down Arrow 107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bg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Down Arrow 108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bg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ight Arrow 109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bg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Arrow 110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bg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55"/>
            <p:cNvGrpSpPr>
              <a:grpSpLocks/>
            </p:cNvGrpSpPr>
            <p:nvPr/>
          </p:nvGrpSpPr>
          <p:grpSpPr bwMode="auto">
            <a:xfrm rot="2943919">
              <a:off x="3554507" y="4643255"/>
              <a:ext cx="730317" cy="745849"/>
              <a:chOff x="799" y="2745"/>
              <a:chExt cx="438" cy="458"/>
            </a:xfrm>
          </p:grpSpPr>
          <p:sp>
            <p:nvSpPr>
              <p:cNvPr id="113" name="Oval 56"/>
              <p:cNvSpPr>
                <a:spLocks noChangeArrowheads="1"/>
              </p:cNvSpPr>
              <p:nvPr/>
            </p:nvSpPr>
            <p:spPr bwMode="auto">
              <a:xfrm>
                <a:off x="799" y="2745"/>
                <a:ext cx="438" cy="458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  <p:sp>
            <p:nvSpPr>
              <p:cNvPr id="114" name="AutoShape 57"/>
              <p:cNvSpPr>
                <a:spLocks noChangeArrowheads="1"/>
              </p:cNvSpPr>
              <p:nvPr/>
            </p:nvSpPr>
            <p:spPr bwMode="auto">
              <a:xfrm>
                <a:off x="810" y="2786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3601805" y="4953000"/>
              <a:ext cx="515036" cy="520379"/>
              <a:chOff x="4440005" y="2362200"/>
              <a:chExt cx="515036" cy="520379"/>
            </a:xfrm>
          </p:grpSpPr>
          <p:sp>
            <p:nvSpPr>
              <p:cNvPr id="116" name="Cube 115"/>
              <p:cNvSpPr/>
              <p:nvPr/>
            </p:nvSpPr>
            <p:spPr>
              <a:xfrm>
                <a:off x="4495800" y="2362200"/>
                <a:ext cx="457200" cy="4572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Quad Arrow 116"/>
              <p:cNvSpPr/>
              <p:nvPr/>
            </p:nvSpPr>
            <p:spPr>
              <a:xfrm rot="2594847">
                <a:off x="4440005" y="2396419"/>
                <a:ext cx="515036" cy="486160"/>
              </a:xfrm>
              <a:prstGeom prst="quadArrow">
                <a:avLst>
                  <a:gd name="adj1" fmla="val 10380"/>
                  <a:gd name="adj2" fmla="val 11960"/>
                  <a:gd name="adj3" fmla="val 22500"/>
                </a:avLst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381000" y="5486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Packet Switch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96000" y="5486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Packet Switch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676400" y="548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Wavelength Switch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572000" y="548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Time-slot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Switch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124200" y="548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Multi-layer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28600" y="228600"/>
            <a:ext cx="85344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Summary</a:t>
            </a:r>
            <a:endParaRPr kumimoji="1" lang="en-US" sz="4000" kern="0" dirty="0" smtClean="0">
              <a:solidFill>
                <a:srgbClr val="FFFF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4478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IP and Transport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 Networks need to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interact for mutual benefit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8956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OpenFlow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/SDN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 provides a simple mechanism for interaction via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common multi-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laye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ＭＳ Ｐゴシック" pitchFamily="29" charset="-128"/>
                <a:cs typeface="ＭＳ Ｐゴシック" pitchFamily="29" charset="-128"/>
              </a:rPr>
              <a:t>r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control plane and API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648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Service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 Providers can develop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networking applications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that take advantage of the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29" charset="-128"/>
                <a:cs typeface="ＭＳ Ｐゴシック" pitchFamily="29" charset="-128"/>
              </a:rPr>
              <a:t>benefits of packets and dynamic circuits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438400" y="23622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1" name="Can 6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own Arrow 6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4629364" y="2581506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3" name="Can 7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wn Arrow 7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wn Arrow 7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Arrow 7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Arrow 7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/>
          <p:cNvCxnSpPr>
            <a:stCxn id="61" idx="4"/>
            <a:endCxn id="73" idx="2"/>
          </p:cNvCxnSpPr>
          <p:nvPr/>
        </p:nvCxnSpPr>
        <p:spPr>
          <a:xfrm>
            <a:off x="3013753" y="2557348"/>
            <a:ext cx="1615611" cy="21930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oup 13"/>
          <p:cNvGrpSpPr/>
          <p:nvPr/>
        </p:nvGrpSpPr>
        <p:grpSpPr>
          <a:xfrm>
            <a:off x="3810000" y="5334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15" name="Can 14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824519" y="1410629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29" name="Can 2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1752600" y="6096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37" name="Can 3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3276600" y="12192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43" name="Can 42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43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6355422" y="238636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49" name="Can 4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5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5334000" y="13716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67" name="Can 66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wn Arrow 67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6858000" y="11430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79" name="Can 78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79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wn Arrow 80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81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Arrow 82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715000" y="533400"/>
            <a:ext cx="575353" cy="390294"/>
            <a:chOff x="7162800" y="228598"/>
            <a:chExt cx="914400" cy="762002"/>
          </a:xfrm>
          <a:solidFill>
            <a:schemeClr val="accent5"/>
          </a:solidFill>
        </p:grpSpPr>
        <p:sp>
          <p:nvSpPr>
            <p:cNvPr id="91" name="Can 90"/>
            <p:cNvSpPr/>
            <p:nvPr/>
          </p:nvSpPr>
          <p:spPr>
            <a:xfrm>
              <a:off x="7162800" y="228600"/>
              <a:ext cx="914400" cy="762000"/>
            </a:xfrm>
            <a:prstGeom prst="can">
              <a:avLst>
                <a:gd name="adj" fmla="val 500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Down Arrow 91"/>
            <p:cNvSpPr/>
            <p:nvPr/>
          </p:nvSpPr>
          <p:spPr>
            <a:xfrm rot="3594206">
              <a:off x="7374449" y="400693"/>
              <a:ext cx="186303" cy="244316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Down Arrow 92"/>
            <p:cNvSpPr/>
            <p:nvPr/>
          </p:nvSpPr>
          <p:spPr>
            <a:xfrm rot="14184123">
              <a:off x="7619914" y="186212"/>
              <a:ext cx="211272" cy="29604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/>
            <p:cNvSpPr/>
            <p:nvPr/>
          </p:nvSpPr>
          <p:spPr>
            <a:xfrm rot="10800000">
              <a:off x="7315199" y="228598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Arrow 94"/>
            <p:cNvSpPr/>
            <p:nvPr/>
          </p:nvSpPr>
          <p:spPr>
            <a:xfrm rot="276230">
              <a:off x="7628747" y="391284"/>
              <a:ext cx="265420" cy="22860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3" name="Straight Connector 102"/>
          <p:cNvCxnSpPr>
            <a:stCxn id="37" idx="4"/>
            <a:endCxn id="15" idx="2"/>
          </p:cNvCxnSpPr>
          <p:nvPr/>
        </p:nvCxnSpPr>
        <p:spPr>
          <a:xfrm flipV="1">
            <a:off x="2327953" y="728548"/>
            <a:ext cx="1482047" cy="76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7" idx="3"/>
            <a:endCxn id="29" idx="1"/>
          </p:cNvCxnSpPr>
          <p:nvPr/>
        </p:nvCxnSpPr>
        <p:spPr>
          <a:xfrm rot="16200000" flipH="1">
            <a:off x="1870868" y="1169302"/>
            <a:ext cx="410736" cy="7191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9" idx="4"/>
            <a:endCxn id="43" idx="2"/>
          </p:cNvCxnSpPr>
          <p:nvPr/>
        </p:nvCxnSpPr>
        <p:spPr>
          <a:xfrm flipV="1">
            <a:off x="2399872" y="1414348"/>
            <a:ext cx="876728" cy="19142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9" idx="3"/>
            <a:endCxn id="61" idx="2"/>
          </p:cNvCxnSpPr>
          <p:nvPr/>
        </p:nvCxnSpPr>
        <p:spPr>
          <a:xfrm rot="16200000" flipH="1">
            <a:off x="1897086" y="2016033"/>
            <a:ext cx="756425" cy="3262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43" idx="3"/>
          </p:cNvCxnSpPr>
          <p:nvPr/>
        </p:nvCxnSpPr>
        <p:spPr>
          <a:xfrm rot="5400000" flipH="1" flipV="1">
            <a:off x="2853585" y="1727709"/>
            <a:ext cx="828906" cy="59247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3" idx="4"/>
            <a:endCxn id="67" idx="2"/>
          </p:cNvCxnSpPr>
          <p:nvPr/>
        </p:nvCxnSpPr>
        <p:spPr>
          <a:xfrm>
            <a:off x="3851953" y="1414348"/>
            <a:ext cx="1482047" cy="1524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3" idx="1"/>
            <a:endCxn id="15" idx="3"/>
          </p:cNvCxnSpPr>
          <p:nvPr/>
        </p:nvCxnSpPr>
        <p:spPr>
          <a:xfrm rot="5400000" flipH="1" flipV="1">
            <a:off x="3683224" y="804748"/>
            <a:ext cx="295507" cy="5334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5" idx="4"/>
            <a:endCxn id="91" idx="2"/>
          </p:cNvCxnSpPr>
          <p:nvPr/>
        </p:nvCxnSpPr>
        <p:spPr>
          <a:xfrm>
            <a:off x="4385353" y="728548"/>
            <a:ext cx="132964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91" idx="4"/>
            <a:endCxn id="81" idx="3"/>
          </p:cNvCxnSpPr>
          <p:nvPr/>
        </p:nvCxnSpPr>
        <p:spPr>
          <a:xfrm>
            <a:off x="6290353" y="728548"/>
            <a:ext cx="924309" cy="40189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67" idx="4"/>
            <a:endCxn id="79" idx="2"/>
          </p:cNvCxnSpPr>
          <p:nvPr/>
        </p:nvCxnSpPr>
        <p:spPr>
          <a:xfrm flipV="1">
            <a:off x="5909353" y="1338148"/>
            <a:ext cx="948647" cy="228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67" idx="3"/>
            <a:endCxn id="75" idx="3"/>
          </p:cNvCxnSpPr>
          <p:nvPr/>
        </p:nvCxnSpPr>
        <p:spPr>
          <a:xfrm rot="5400000">
            <a:off x="4900326" y="1847595"/>
            <a:ext cx="807053" cy="6356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73" idx="4"/>
            <a:endCxn id="49" idx="2"/>
          </p:cNvCxnSpPr>
          <p:nvPr/>
        </p:nvCxnSpPr>
        <p:spPr>
          <a:xfrm flipV="1">
            <a:off x="5204717" y="2581508"/>
            <a:ext cx="1150706" cy="1951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69" idx="2"/>
            <a:endCxn id="91" idx="3"/>
          </p:cNvCxnSpPr>
          <p:nvPr/>
        </p:nvCxnSpPr>
        <p:spPr>
          <a:xfrm flipV="1">
            <a:off x="5765669" y="923694"/>
            <a:ext cx="237008" cy="45047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49" idx="1"/>
          </p:cNvCxnSpPr>
          <p:nvPr/>
        </p:nvCxnSpPr>
        <p:spPr>
          <a:xfrm rot="5400000" flipH="1" flipV="1">
            <a:off x="6471769" y="1695331"/>
            <a:ext cx="862361" cy="51970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/>
          <p:cNvGrpSpPr/>
          <p:nvPr/>
        </p:nvGrpSpPr>
        <p:grpSpPr>
          <a:xfrm>
            <a:off x="914400" y="923695"/>
            <a:ext cx="7620000" cy="5629505"/>
            <a:chOff x="914400" y="923695"/>
            <a:chExt cx="7620000" cy="5629505"/>
          </a:xfrm>
        </p:grpSpPr>
        <p:grpSp>
          <p:nvGrpSpPr>
            <p:cNvPr id="12" name="Group 437"/>
            <p:cNvGrpSpPr/>
            <p:nvPr/>
          </p:nvGrpSpPr>
          <p:grpSpPr>
            <a:xfrm>
              <a:off x="1676400" y="3810000"/>
              <a:ext cx="6400800" cy="2667000"/>
              <a:chOff x="1676400" y="3810000"/>
              <a:chExt cx="6400800" cy="2667000"/>
            </a:xfrm>
          </p:grpSpPr>
          <p:cxnSp>
            <p:nvCxnSpPr>
              <p:cNvPr id="319" name="Straight Connector 318"/>
              <p:cNvCxnSpPr>
                <a:stCxn id="263" idx="2"/>
                <a:endCxn id="251" idx="4"/>
              </p:cNvCxnSpPr>
              <p:nvPr/>
            </p:nvCxnSpPr>
            <p:spPr>
              <a:xfrm rot="10800000">
                <a:off x="2309680" y="4026760"/>
                <a:ext cx="1347921" cy="15240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stCxn id="272" idx="1"/>
                <a:endCxn id="260" idx="4"/>
              </p:cNvCxnSpPr>
              <p:nvPr/>
            </p:nvCxnSpPr>
            <p:spPr>
              <a:xfrm rot="16200000" flipV="1">
                <a:off x="3662230" y="5722210"/>
                <a:ext cx="445361" cy="102461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stCxn id="284" idx="2"/>
                <a:endCxn id="275" idx="3"/>
              </p:cNvCxnSpPr>
              <p:nvPr/>
            </p:nvCxnSpPr>
            <p:spPr>
              <a:xfrm rot="10800000">
                <a:off x="5231540" y="5410200"/>
                <a:ext cx="635860" cy="52156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249"/>
              <p:cNvGrpSpPr/>
              <p:nvPr/>
            </p:nvGrpSpPr>
            <p:grpSpPr>
              <a:xfrm>
                <a:off x="1905000" y="3810000"/>
                <a:ext cx="457200" cy="381000"/>
                <a:chOff x="4800600" y="2286000"/>
                <a:chExt cx="609600" cy="609600"/>
              </a:xfrm>
            </p:grpSpPr>
            <p:sp>
              <p:nvSpPr>
                <p:cNvPr id="251" name="Cube 250"/>
                <p:cNvSpPr/>
                <p:nvPr/>
              </p:nvSpPr>
              <p:spPr>
                <a:xfrm>
                  <a:off x="48006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Quad Arrow 251"/>
                <p:cNvSpPr/>
                <p:nvPr/>
              </p:nvSpPr>
              <p:spPr>
                <a:xfrm rot="2594847">
                  <a:off x="4870821" y="2391587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52"/>
              <p:cNvGrpSpPr/>
              <p:nvPr/>
            </p:nvGrpSpPr>
            <p:grpSpPr>
              <a:xfrm>
                <a:off x="1676400" y="5029200"/>
                <a:ext cx="457200" cy="381000"/>
                <a:chOff x="4495800" y="2286000"/>
                <a:chExt cx="609600" cy="609600"/>
              </a:xfrm>
            </p:grpSpPr>
            <p:sp>
              <p:nvSpPr>
                <p:cNvPr id="254" name="Cube 253"/>
                <p:cNvSpPr/>
                <p:nvPr/>
              </p:nvSpPr>
              <p:spPr>
                <a:xfrm>
                  <a:off x="44958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Quad Arrow 254"/>
                <p:cNvSpPr/>
                <p:nvPr/>
              </p:nvSpPr>
              <p:spPr>
                <a:xfrm rot="2594847">
                  <a:off x="4532435" y="2427538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255"/>
              <p:cNvGrpSpPr/>
              <p:nvPr/>
            </p:nvGrpSpPr>
            <p:grpSpPr>
              <a:xfrm>
                <a:off x="7391400" y="6096000"/>
                <a:ext cx="457200" cy="381000"/>
                <a:chOff x="4495800" y="2286000"/>
                <a:chExt cx="609600" cy="609600"/>
              </a:xfrm>
            </p:grpSpPr>
            <p:sp>
              <p:nvSpPr>
                <p:cNvPr id="257" name="Cube 256"/>
                <p:cNvSpPr/>
                <p:nvPr/>
              </p:nvSpPr>
              <p:spPr>
                <a:xfrm>
                  <a:off x="44958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Quad Arrow 257"/>
                <p:cNvSpPr/>
                <p:nvPr/>
              </p:nvSpPr>
              <p:spPr>
                <a:xfrm rot="2594847">
                  <a:off x="4532435" y="2427538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58"/>
              <p:cNvGrpSpPr/>
              <p:nvPr/>
            </p:nvGrpSpPr>
            <p:grpSpPr>
              <a:xfrm>
                <a:off x="3429000" y="5334000"/>
                <a:ext cx="457200" cy="381000"/>
                <a:chOff x="4495800" y="2286000"/>
                <a:chExt cx="609600" cy="609600"/>
              </a:xfrm>
            </p:grpSpPr>
            <p:sp>
              <p:nvSpPr>
                <p:cNvPr id="260" name="Cube 259"/>
                <p:cNvSpPr/>
                <p:nvPr/>
              </p:nvSpPr>
              <p:spPr>
                <a:xfrm>
                  <a:off x="44958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Quad Arrow 260"/>
                <p:cNvSpPr/>
                <p:nvPr/>
              </p:nvSpPr>
              <p:spPr>
                <a:xfrm rot="2594847">
                  <a:off x="4532435" y="2427538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61"/>
              <p:cNvGrpSpPr/>
              <p:nvPr/>
            </p:nvGrpSpPr>
            <p:grpSpPr>
              <a:xfrm>
                <a:off x="3657600" y="3962400"/>
                <a:ext cx="457200" cy="381000"/>
                <a:chOff x="5715000" y="1798320"/>
                <a:chExt cx="609600" cy="609600"/>
              </a:xfrm>
            </p:grpSpPr>
            <p:sp>
              <p:nvSpPr>
                <p:cNvPr id="263" name="Cube 262"/>
                <p:cNvSpPr/>
                <p:nvPr/>
              </p:nvSpPr>
              <p:spPr>
                <a:xfrm>
                  <a:off x="5715000" y="179832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Quad Arrow 263"/>
                <p:cNvSpPr/>
                <p:nvPr/>
              </p:nvSpPr>
              <p:spPr>
                <a:xfrm rot="2594847">
                  <a:off x="5785225" y="1903904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67"/>
              <p:cNvGrpSpPr/>
              <p:nvPr/>
            </p:nvGrpSpPr>
            <p:grpSpPr>
              <a:xfrm>
                <a:off x="2362200" y="5791200"/>
                <a:ext cx="457200" cy="381000"/>
                <a:chOff x="4495800" y="2286000"/>
                <a:chExt cx="609600" cy="609600"/>
              </a:xfrm>
            </p:grpSpPr>
            <p:sp>
              <p:nvSpPr>
                <p:cNvPr id="269" name="Cube 268"/>
                <p:cNvSpPr/>
                <p:nvPr/>
              </p:nvSpPr>
              <p:spPr>
                <a:xfrm>
                  <a:off x="44958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Quad Arrow 269"/>
                <p:cNvSpPr/>
                <p:nvPr/>
              </p:nvSpPr>
              <p:spPr>
                <a:xfrm rot="2594847">
                  <a:off x="4532435" y="2427538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70"/>
              <p:cNvGrpSpPr/>
              <p:nvPr/>
            </p:nvGrpSpPr>
            <p:grpSpPr>
              <a:xfrm>
                <a:off x="3733801" y="5943600"/>
                <a:ext cx="457200" cy="381000"/>
                <a:chOff x="3581400" y="2286000"/>
                <a:chExt cx="609600" cy="609600"/>
              </a:xfrm>
            </p:grpSpPr>
            <p:sp>
              <p:nvSpPr>
                <p:cNvPr id="272" name="Cube 271"/>
                <p:cNvSpPr/>
                <p:nvPr/>
              </p:nvSpPr>
              <p:spPr>
                <a:xfrm>
                  <a:off x="35814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Quad Arrow 272"/>
                <p:cNvSpPr/>
                <p:nvPr/>
              </p:nvSpPr>
              <p:spPr>
                <a:xfrm rot="2594847">
                  <a:off x="3651624" y="2391587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73"/>
              <p:cNvGrpSpPr/>
              <p:nvPr/>
            </p:nvGrpSpPr>
            <p:grpSpPr>
              <a:xfrm>
                <a:off x="5029200" y="5029200"/>
                <a:ext cx="457200" cy="381000"/>
                <a:chOff x="4495800" y="2286000"/>
                <a:chExt cx="609600" cy="609600"/>
              </a:xfrm>
            </p:grpSpPr>
            <p:sp>
              <p:nvSpPr>
                <p:cNvPr id="275" name="Cube 274"/>
                <p:cNvSpPr/>
                <p:nvPr/>
              </p:nvSpPr>
              <p:spPr>
                <a:xfrm>
                  <a:off x="44958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Quad Arrow 275"/>
                <p:cNvSpPr/>
                <p:nvPr/>
              </p:nvSpPr>
              <p:spPr>
                <a:xfrm rot="2594847">
                  <a:off x="4532435" y="2427538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76"/>
              <p:cNvGrpSpPr/>
              <p:nvPr/>
            </p:nvGrpSpPr>
            <p:grpSpPr>
              <a:xfrm>
                <a:off x="4648200" y="4038600"/>
                <a:ext cx="457200" cy="381000"/>
                <a:chOff x="4292600" y="2286000"/>
                <a:chExt cx="609600" cy="609600"/>
              </a:xfrm>
            </p:grpSpPr>
            <p:sp>
              <p:nvSpPr>
                <p:cNvPr id="278" name="Cube 277"/>
                <p:cNvSpPr/>
                <p:nvPr/>
              </p:nvSpPr>
              <p:spPr>
                <a:xfrm>
                  <a:off x="42926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Quad Arrow 278"/>
                <p:cNvSpPr/>
                <p:nvPr/>
              </p:nvSpPr>
              <p:spPr>
                <a:xfrm rot="2594847">
                  <a:off x="4362825" y="2427538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79"/>
              <p:cNvGrpSpPr/>
              <p:nvPr/>
            </p:nvGrpSpPr>
            <p:grpSpPr>
              <a:xfrm>
                <a:off x="6400800" y="4114800"/>
                <a:ext cx="457200" cy="381000"/>
                <a:chOff x="4699000" y="2164080"/>
                <a:chExt cx="609600" cy="609600"/>
              </a:xfrm>
            </p:grpSpPr>
            <p:sp>
              <p:nvSpPr>
                <p:cNvPr id="281" name="Cube 280"/>
                <p:cNvSpPr/>
                <p:nvPr/>
              </p:nvSpPr>
              <p:spPr>
                <a:xfrm>
                  <a:off x="4699000" y="216408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Quad Arrow 281"/>
                <p:cNvSpPr/>
                <p:nvPr/>
              </p:nvSpPr>
              <p:spPr>
                <a:xfrm rot="2594847">
                  <a:off x="4769223" y="2269667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82"/>
              <p:cNvGrpSpPr/>
              <p:nvPr/>
            </p:nvGrpSpPr>
            <p:grpSpPr>
              <a:xfrm>
                <a:off x="5867400" y="5715000"/>
                <a:ext cx="457200" cy="381000"/>
                <a:chOff x="4495800" y="2286000"/>
                <a:chExt cx="609600" cy="609600"/>
              </a:xfrm>
            </p:grpSpPr>
            <p:sp>
              <p:nvSpPr>
                <p:cNvPr id="284" name="Cube 283"/>
                <p:cNvSpPr/>
                <p:nvPr/>
              </p:nvSpPr>
              <p:spPr>
                <a:xfrm>
                  <a:off x="44958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Quad Arrow 284"/>
                <p:cNvSpPr/>
                <p:nvPr/>
              </p:nvSpPr>
              <p:spPr>
                <a:xfrm rot="2594847">
                  <a:off x="4532435" y="2427538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285"/>
              <p:cNvGrpSpPr/>
              <p:nvPr/>
            </p:nvGrpSpPr>
            <p:grpSpPr>
              <a:xfrm>
                <a:off x="7620000" y="4191000"/>
                <a:ext cx="457200" cy="381000"/>
                <a:chOff x="4495800" y="2286000"/>
                <a:chExt cx="609600" cy="609600"/>
              </a:xfrm>
            </p:grpSpPr>
            <p:sp>
              <p:nvSpPr>
                <p:cNvPr id="287" name="Cube 286"/>
                <p:cNvSpPr/>
                <p:nvPr/>
              </p:nvSpPr>
              <p:spPr>
                <a:xfrm>
                  <a:off x="4495800" y="2286000"/>
                  <a:ext cx="609600" cy="609600"/>
                </a:xfrm>
                <a:prstGeom prst="cube">
                  <a:avLst>
                    <a:gd name="adj" fmla="val 1378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Quad Arrow 287"/>
                <p:cNvSpPr/>
                <p:nvPr/>
              </p:nvSpPr>
              <p:spPr>
                <a:xfrm rot="2594847">
                  <a:off x="4532435" y="2427538"/>
                  <a:ext cx="401140" cy="436806"/>
                </a:xfrm>
                <a:prstGeom prst="quadArrow">
                  <a:avLst>
                    <a:gd name="adj1" fmla="val 11257"/>
                    <a:gd name="adj2" fmla="val 11960"/>
                    <a:gd name="adj3" fmla="val 22500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3" name="Straight Connector 322"/>
              <p:cNvCxnSpPr>
                <a:stCxn id="263" idx="3"/>
                <a:endCxn id="254" idx="4"/>
              </p:cNvCxnSpPr>
              <p:nvPr/>
            </p:nvCxnSpPr>
            <p:spPr>
              <a:xfrm rot="5400000">
                <a:off x="2519230" y="3905250"/>
                <a:ext cx="902560" cy="1778861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>
                <a:stCxn id="254" idx="0"/>
                <a:endCxn id="251" idx="3"/>
              </p:cNvCxnSpPr>
              <p:nvPr/>
            </p:nvCxnSpPr>
            <p:spPr>
              <a:xfrm rot="5400000" flipH="1" flipV="1">
                <a:off x="1600200" y="4522060"/>
                <a:ext cx="838200" cy="17608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>
                <a:stCxn id="275" idx="2"/>
              </p:cNvCxnSpPr>
              <p:nvPr/>
            </p:nvCxnSpPr>
            <p:spPr>
              <a:xfrm rot="10800000">
                <a:off x="4876800" y="4419600"/>
                <a:ext cx="152400" cy="82636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>
                <a:stCxn id="269" idx="4"/>
                <a:endCxn id="272" idx="2"/>
              </p:cNvCxnSpPr>
              <p:nvPr/>
            </p:nvCxnSpPr>
            <p:spPr>
              <a:xfrm>
                <a:off x="2766879" y="6007960"/>
                <a:ext cx="966921" cy="15240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260" idx="2"/>
                <a:endCxn id="269" idx="1"/>
              </p:cNvCxnSpPr>
              <p:nvPr/>
            </p:nvCxnSpPr>
            <p:spPr>
              <a:xfrm rot="10800000" flipV="1">
                <a:off x="2564540" y="5550759"/>
                <a:ext cx="864460" cy="292961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278" idx="4"/>
                <a:endCxn id="281" idx="2"/>
              </p:cNvCxnSpPr>
              <p:nvPr/>
            </p:nvCxnSpPr>
            <p:spPr>
              <a:xfrm>
                <a:off x="5052879" y="4255360"/>
                <a:ext cx="1347921" cy="7620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>
                <a:stCxn id="257" idx="2"/>
                <a:endCxn id="284" idx="4"/>
              </p:cNvCxnSpPr>
              <p:nvPr/>
            </p:nvCxnSpPr>
            <p:spPr>
              <a:xfrm rot="10800000">
                <a:off x="6272080" y="5931760"/>
                <a:ext cx="1119321" cy="38100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>
                <a:stCxn id="287" idx="3"/>
                <a:endCxn id="257" idx="1"/>
              </p:cNvCxnSpPr>
              <p:nvPr/>
            </p:nvCxnSpPr>
            <p:spPr>
              <a:xfrm rot="5400000">
                <a:off x="6919780" y="5245960"/>
                <a:ext cx="1576521" cy="22860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>
                <a:stCxn id="287" idx="2"/>
                <a:endCxn id="281" idx="4"/>
              </p:cNvCxnSpPr>
              <p:nvPr/>
            </p:nvCxnSpPr>
            <p:spPr>
              <a:xfrm rot="10800000">
                <a:off x="6805480" y="4331560"/>
                <a:ext cx="814521" cy="7620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>
                <a:stCxn id="287" idx="3"/>
                <a:endCxn id="299" idx="7"/>
              </p:cNvCxnSpPr>
              <p:nvPr/>
            </p:nvCxnSpPr>
            <p:spPr>
              <a:xfrm rot="5400000">
                <a:off x="7386426" y="4543520"/>
                <a:ext cx="407434" cy="464394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>
                <a:stCxn id="257" idx="1"/>
                <a:endCxn id="317" idx="6"/>
              </p:cNvCxnSpPr>
              <p:nvPr/>
            </p:nvCxnSpPr>
            <p:spPr>
              <a:xfrm rot="16200000" flipV="1">
                <a:off x="7301218" y="5855999"/>
                <a:ext cx="285716" cy="29932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>
                <a:stCxn id="284" idx="0"/>
                <a:endCxn id="296" idx="5"/>
              </p:cNvCxnSpPr>
              <p:nvPr/>
            </p:nvCxnSpPr>
            <p:spPr>
              <a:xfrm rot="5400000" flipH="1" flipV="1">
                <a:off x="6054735" y="5595059"/>
                <a:ext cx="187467" cy="52416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>
                <a:stCxn id="314" idx="3"/>
                <a:endCxn id="278" idx="4"/>
              </p:cNvCxnSpPr>
              <p:nvPr/>
            </p:nvCxnSpPr>
            <p:spPr>
              <a:xfrm rot="10800000">
                <a:off x="5052880" y="4255360"/>
                <a:ext cx="353825" cy="403766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>
                <a:stCxn id="290" idx="4"/>
                <a:endCxn id="260" idx="4"/>
              </p:cNvCxnSpPr>
              <p:nvPr/>
            </p:nvCxnSpPr>
            <p:spPr>
              <a:xfrm rot="10800000" flipV="1">
                <a:off x="3833680" y="5318436"/>
                <a:ext cx="577835" cy="232324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>
                <a:stCxn id="308" idx="3"/>
                <a:endCxn id="254" idx="4"/>
              </p:cNvCxnSpPr>
              <p:nvPr/>
            </p:nvCxnSpPr>
            <p:spPr>
              <a:xfrm rot="10800000">
                <a:off x="2081079" y="5245961"/>
                <a:ext cx="430024" cy="98965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stCxn id="308" idx="5"/>
                <a:endCxn id="269" idx="1"/>
              </p:cNvCxnSpPr>
              <p:nvPr/>
            </p:nvCxnSpPr>
            <p:spPr>
              <a:xfrm rot="10800000" flipV="1">
                <a:off x="2564540" y="5527533"/>
                <a:ext cx="104936" cy="3161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305" idx="3"/>
                <a:endCxn id="263" idx="3"/>
              </p:cNvCxnSpPr>
              <p:nvPr/>
            </p:nvCxnSpPr>
            <p:spPr>
              <a:xfrm rot="10800000" flipH="1">
                <a:off x="3349304" y="4343401"/>
                <a:ext cx="510636" cy="544325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36" name="Group 44"/>
              <p:cNvGrpSpPr>
                <a:grpSpLocks/>
              </p:cNvGrpSpPr>
              <p:nvPr/>
            </p:nvGrpSpPr>
            <p:grpSpPr bwMode="auto">
              <a:xfrm rot="20060217">
                <a:off x="2736358" y="5059238"/>
                <a:ext cx="699484" cy="127727"/>
                <a:chOff x="3066" y="1214"/>
                <a:chExt cx="1104" cy="104"/>
              </a:xfrm>
            </p:grpSpPr>
            <p:sp>
              <p:nvSpPr>
                <p:cNvPr id="411" name="Line 45"/>
                <p:cNvSpPr>
                  <a:spLocks noChangeShapeType="1"/>
                </p:cNvSpPr>
                <p:nvPr/>
              </p:nvSpPr>
              <p:spPr bwMode="auto">
                <a:xfrm>
                  <a:off x="3066" y="1214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46"/>
                <p:cNvSpPr>
                  <a:spLocks noChangeShapeType="1"/>
                </p:cNvSpPr>
                <p:nvPr/>
              </p:nvSpPr>
              <p:spPr bwMode="auto">
                <a:xfrm>
                  <a:off x="3066" y="1262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47"/>
                <p:cNvSpPr>
                  <a:spLocks noChangeShapeType="1"/>
                </p:cNvSpPr>
                <p:nvPr/>
              </p:nvSpPr>
              <p:spPr bwMode="auto">
                <a:xfrm>
                  <a:off x="3066" y="1310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027EB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7" name="Group 55"/>
              <p:cNvGrpSpPr>
                <a:grpSpLocks/>
              </p:cNvGrpSpPr>
              <p:nvPr/>
            </p:nvGrpSpPr>
            <p:grpSpPr bwMode="auto">
              <a:xfrm rot="2943919">
                <a:off x="2515702" y="5172343"/>
                <a:ext cx="341843" cy="360673"/>
                <a:chOff x="1008" y="1872"/>
                <a:chExt cx="480" cy="480"/>
              </a:xfrm>
            </p:grpSpPr>
            <p:sp>
              <p:nvSpPr>
                <p:cNvPr id="308" name="Oval 56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480" cy="480"/>
                </a:xfrm>
                <a:prstGeom prst="ellipse">
                  <a:avLst/>
                </a:prstGeom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  <p:sp>
              <p:nvSpPr>
                <p:cNvPr id="309" name="AutoShape 57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384" cy="384"/>
                </a:xfrm>
                <a:custGeom>
                  <a:avLst/>
                  <a:gdLst>
                    <a:gd name="G0" fmla="+- 6480 0 0"/>
                    <a:gd name="G1" fmla="+- 8640 0 0"/>
                    <a:gd name="G2" fmla="+- 4320 0 0"/>
                    <a:gd name="G3" fmla="+- 21600 0 6480"/>
                    <a:gd name="G4" fmla="+- 21600 0 8640"/>
                    <a:gd name="G5" fmla="+- 21600 0 4320"/>
                    <a:gd name="G6" fmla="+- 6480 0 10800"/>
                    <a:gd name="G7" fmla="+- 8640 0 10800"/>
                    <a:gd name="G8" fmla="*/ G7 4320 G6"/>
                    <a:gd name="G9" fmla="+- 21600 0 G8"/>
                    <a:gd name="T0" fmla="*/ G8 w 21600"/>
                    <a:gd name="T1" fmla="*/ G1 h 21600"/>
                    <a:gd name="T2" fmla="*/ G9 w 21600"/>
                    <a:gd name="T3" fmla="*/ G4 h 21600"/>
                  </a:gdLst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T0" t="T1" r="T2" b="T3"/>
                  <a:pathLst>
                    <a:path w="21600" h="21600">
                      <a:moveTo>
                        <a:pt x="10800" y="0"/>
                      </a:moveTo>
                      <a:lnTo>
                        <a:pt x="6480" y="4320"/>
                      </a:lnTo>
                      <a:lnTo>
                        <a:pt x="8640" y="4320"/>
                      </a:lnTo>
                      <a:lnTo>
                        <a:pt x="8640" y="8640"/>
                      </a:lnTo>
                      <a:lnTo>
                        <a:pt x="4320" y="8640"/>
                      </a:lnTo>
                      <a:lnTo>
                        <a:pt x="4320" y="6480"/>
                      </a:lnTo>
                      <a:lnTo>
                        <a:pt x="0" y="10800"/>
                      </a:lnTo>
                      <a:lnTo>
                        <a:pt x="4320" y="15120"/>
                      </a:lnTo>
                      <a:lnTo>
                        <a:pt x="4320" y="12960"/>
                      </a:lnTo>
                      <a:lnTo>
                        <a:pt x="8640" y="12960"/>
                      </a:lnTo>
                      <a:lnTo>
                        <a:pt x="8640" y="17280"/>
                      </a:lnTo>
                      <a:lnTo>
                        <a:pt x="6480" y="17280"/>
                      </a:lnTo>
                      <a:lnTo>
                        <a:pt x="10800" y="21600"/>
                      </a:lnTo>
                      <a:lnTo>
                        <a:pt x="15120" y="17280"/>
                      </a:lnTo>
                      <a:lnTo>
                        <a:pt x="12960" y="17280"/>
                      </a:lnTo>
                      <a:lnTo>
                        <a:pt x="12960" y="12960"/>
                      </a:lnTo>
                      <a:lnTo>
                        <a:pt x="17280" y="12960"/>
                      </a:lnTo>
                      <a:lnTo>
                        <a:pt x="17280" y="15120"/>
                      </a:lnTo>
                      <a:lnTo>
                        <a:pt x="21600" y="10800"/>
                      </a:lnTo>
                      <a:lnTo>
                        <a:pt x="17280" y="6480"/>
                      </a:lnTo>
                      <a:lnTo>
                        <a:pt x="17280" y="8640"/>
                      </a:lnTo>
                      <a:lnTo>
                        <a:pt x="12960" y="8640"/>
                      </a:lnTo>
                      <a:lnTo>
                        <a:pt x="12960" y="4320"/>
                      </a:lnTo>
                      <a:lnTo>
                        <a:pt x="15120" y="43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8" name="Group 55"/>
              <p:cNvGrpSpPr>
                <a:grpSpLocks/>
              </p:cNvGrpSpPr>
              <p:nvPr/>
            </p:nvGrpSpPr>
            <p:grpSpPr bwMode="auto">
              <a:xfrm rot="2943919">
                <a:off x="3353903" y="4715143"/>
                <a:ext cx="341843" cy="360673"/>
                <a:chOff x="1008" y="1872"/>
                <a:chExt cx="480" cy="480"/>
              </a:xfrm>
            </p:grpSpPr>
            <p:sp>
              <p:nvSpPr>
                <p:cNvPr id="305" name="Oval 56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480" cy="480"/>
                </a:xfrm>
                <a:prstGeom prst="ellipse">
                  <a:avLst/>
                </a:prstGeom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  <p:sp>
              <p:nvSpPr>
                <p:cNvPr id="306" name="AutoShape 57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384" cy="384"/>
                </a:xfrm>
                <a:custGeom>
                  <a:avLst/>
                  <a:gdLst>
                    <a:gd name="G0" fmla="+- 6480 0 0"/>
                    <a:gd name="G1" fmla="+- 8640 0 0"/>
                    <a:gd name="G2" fmla="+- 4320 0 0"/>
                    <a:gd name="G3" fmla="+- 21600 0 6480"/>
                    <a:gd name="G4" fmla="+- 21600 0 8640"/>
                    <a:gd name="G5" fmla="+- 21600 0 4320"/>
                    <a:gd name="G6" fmla="+- 6480 0 10800"/>
                    <a:gd name="G7" fmla="+- 8640 0 10800"/>
                    <a:gd name="G8" fmla="*/ G7 4320 G6"/>
                    <a:gd name="G9" fmla="+- 21600 0 G8"/>
                    <a:gd name="T0" fmla="*/ G8 w 21600"/>
                    <a:gd name="T1" fmla="*/ G1 h 21600"/>
                    <a:gd name="T2" fmla="*/ G9 w 21600"/>
                    <a:gd name="T3" fmla="*/ G4 h 21600"/>
                  </a:gdLst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T0" t="T1" r="T2" b="T3"/>
                  <a:pathLst>
                    <a:path w="21600" h="21600">
                      <a:moveTo>
                        <a:pt x="10800" y="0"/>
                      </a:moveTo>
                      <a:lnTo>
                        <a:pt x="6480" y="4320"/>
                      </a:lnTo>
                      <a:lnTo>
                        <a:pt x="8640" y="4320"/>
                      </a:lnTo>
                      <a:lnTo>
                        <a:pt x="8640" y="8640"/>
                      </a:lnTo>
                      <a:lnTo>
                        <a:pt x="4320" y="8640"/>
                      </a:lnTo>
                      <a:lnTo>
                        <a:pt x="4320" y="6480"/>
                      </a:lnTo>
                      <a:lnTo>
                        <a:pt x="0" y="10800"/>
                      </a:lnTo>
                      <a:lnTo>
                        <a:pt x="4320" y="15120"/>
                      </a:lnTo>
                      <a:lnTo>
                        <a:pt x="4320" y="12960"/>
                      </a:lnTo>
                      <a:lnTo>
                        <a:pt x="8640" y="12960"/>
                      </a:lnTo>
                      <a:lnTo>
                        <a:pt x="8640" y="17280"/>
                      </a:lnTo>
                      <a:lnTo>
                        <a:pt x="6480" y="17280"/>
                      </a:lnTo>
                      <a:lnTo>
                        <a:pt x="10800" y="21600"/>
                      </a:lnTo>
                      <a:lnTo>
                        <a:pt x="15120" y="17280"/>
                      </a:lnTo>
                      <a:lnTo>
                        <a:pt x="12960" y="17280"/>
                      </a:lnTo>
                      <a:lnTo>
                        <a:pt x="12960" y="12960"/>
                      </a:lnTo>
                      <a:lnTo>
                        <a:pt x="17280" y="12960"/>
                      </a:lnTo>
                      <a:lnTo>
                        <a:pt x="17280" y="15120"/>
                      </a:lnTo>
                      <a:lnTo>
                        <a:pt x="21600" y="10800"/>
                      </a:lnTo>
                      <a:lnTo>
                        <a:pt x="17280" y="6480"/>
                      </a:lnTo>
                      <a:lnTo>
                        <a:pt x="17280" y="8640"/>
                      </a:lnTo>
                      <a:lnTo>
                        <a:pt x="12960" y="8640"/>
                      </a:lnTo>
                      <a:lnTo>
                        <a:pt x="12960" y="4320"/>
                      </a:lnTo>
                      <a:lnTo>
                        <a:pt x="15120" y="43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9" name="Group 44"/>
              <p:cNvGrpSpPr>
                <a:grpSpLocks/>
              </p:cNvGrpSpPr>
              <p:nvPr/>
            </p:nvGrpSpPr>
            <p:grpSpPr bwMode="auto">
              <a:xfrm rot="1036931">
                <a:off x="3660679" y="4978487"/>
                <a:ext cx="832039" cy="147185"/>
                <a:chOff x="3066" y="1214"/>
                <a:chExt cx="1104" cy="104"/>
              </a:xfrm>
            </p:grpSpPr>
            <p:sp>
              <p:nvSpPr>
                <p:cNvPr id="415" name="Line 45"/>
                <p:cNvSpPr>
                  <a:spLocks noChangeShapeType="1"/>
                </p:cNvSpPr>
                <p:nvPr/>
              </p:nvSpPr>
              <p:spPr bwMode="auto">
                <a:xfrm>
                  <a:off x="3066" y="1214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46"/>
                <p:cNvSpPr>
                  <a:spLocks noChangeShapeType="1"/>
                </p:cNvSpPr>
                <p:nvPr/>
              </p:nvSpPr>
              <p:spPr bwMode="auto">
                <a:xfrm>
                  <a:off x="3066" y="1262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47"/>
                <p:cNvSpPr>
                  <a:spLocks noChangeShapeType="1"/>
                </p:cNvSpPr>
                <p:nvPr/>
              </p:nvSpPr>
              <p:spPr bwMode="auto">
                <a:xfrm>
                  <a:off x="3066" y="1310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027EB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0" name="Group 55"/>
              <p:cNvGrpSpPr>
                <a:grpSpLocks/>
              </p:cNvGrpSpPr>
              <p:nvPr/>
            </p:nvGrpSpPr>
            <p:grpSpPr bwMode="auto">
              <a:xfrm rot="2943919">
                <a:off x="4376829" y="5019943"/>
                <a:ext cx="341843" cy="360673"/>
                <a:chOff x="1008" y="1872"/>
                <a:chExt cx="480" cy="480"/>
              </a:xfrm>
            </p:grpSpPr>
            <p:sp>
              <p:nvSpPr>
                <p:cNvPr id="290" name="Oval 56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480" cy="480"/>
                </a:xfrm>
                <a:prstGeom prst="ellipse">
                  <a:avLst/>
                </a:prstGeom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  <p:sp>
              <p:nvSpPr>
                <p:cNvPr id="291" name="AutoShape 57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384" cy="384"/>
                </a:xfrm>
                <a:custGeom>
                  <a:avLst/>
                  <a:gdLst>
                    <a:gd name="G0" fmla="+- 6480 0 0"/>
                    <a:gd name="G1" fmla="+- 8640 0 0"/>
                    <a:gd name="G2" fmla="+- 4320 0 0"/>
                    <a:gd name="G3" fmla="+- 21600 0 6480"/>
                    <a:gd name="G4" fmla="+- 21600 0 8640"/>
                    <a:gd name="G5" fmla="+- 21600 0 4320"/>
                    <a:gd name="G6" fmla="+- 6480 0 10800"/>
                    <a:gd name="G7" fmla="+- 8640 0 10800"/>
                    <a:gd name="G8" fmla="*/ G7 4320 G6"/>
                    <a:gd name="G9" fmla="+- 21600 0 G8"/>
                    <a:gd name="T0" fmla="*/ G8 w 21600"/>
                    <a:gd name="T1" fmla="*/ G1 h 21600"/>
                    <a:gd name="T2" fmla="*/ G9 w 21600"/>
                    <a:gd name="T3" fmla="*/ G4 h 21600"/>
                  </a:gdLst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T0" t="T1" r="T2" b="T3"/>
                  <a:pathLst>
                    <a:path w="21600" h="21600">
                      <a:moveTo>
                        <a:pt x="10800" y="0"/>
                      </a:moveTo>
                      <a:lnTo>
                        <a:pt x="6480" y="4320"/>
                      </a:lnTo>
                      <a:lnTo>
                        <a:pt x="8640" y="4320"/>
                      </a:lnTo>
                      <a:lnTo>
                        <a:pt x="8640" y="8640"/>
                      </a:lnTo>
                      <a:lnTo>
                        <a:pt x="4320" y="8640"/>
                      </a:lnTo>
                      <a:lnTo>
                        <a:pt x="4320" y="6480"/>
                      </a:lnTo>
                      <a:lnTo>
                        <a:pt x="0" y="10800"/>
                      </a:lnTo>
                      <a:lnTo>
                        <a:pt x="4320" y="15120"/>
                      </a:lnTo>
                      <a:lnTo>
                        <a:pt x="4320" y="12960"/>
                      </a:lnTo>
                      <a:lnTo>
                        <a:pt x="8640" y="12960"/>
                      </a:lnTo>
                      <a:lnTo>
                        <a:pt x="8640" y="17280"/>
                      </a:lnTo>
                      <a:lnTo>
                        <a:pt x="6480" y="17280"/>
                      </a:lnTo>
                      <a:lnTo>
                        <a:pt x="10800" y="21600"/>
                      </a:lnTo>
                      <a:lnTo>
                        <a:pt x="15120" y="17280"/>
                      </a:lnTo>
                      <a:lnTo>
                        <a:pt x="12960" y="17280"/>
                      </a:lnTo>
                      <a:lnTo>
                        <a:pt x="12960" y="12960"/>
                      </a:lnTo>
                      <a:lnTo>
                        <a:pt x="17280" y="12960"/>
                      </a:lnTo>
                      <a:lnTo>
                        <a:pt x="17280" y="15120"/>
                      </a:lnTo>
                      <a:lnTo>
                        <a:pt x="21600" y="10800"/>
                      </a:lnTo>
                      <a:lnTo>
                        <a:pt x="17280" y="6480"/>
                      </a:lnTo>
                      <a:lnTo>
                        <a:pt x="17280" y="8640"/>
                      </a:lnTo>
                      <a:lnTo>
                        <a:pt x="12960" y="8640"/>
                      </a:lnTo>
                      <a:lnTo>
                        <a:pt x="12960" y="4320"/>
                      </a:lnTo>
                      <a:lnTo>
                        <a:pt x="15120" y="43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1" name="Group 44"/>
              <p:cNvGrpSpPr>
                <a:grpSpLocks/>
              </p:cNvGrpSpPr>
              <p:nvPr/>
            </p:nvGrpSpPr>
            <p:grpSpPr bwMode="auto">
              <a:xfrm rot="2772552">
                <a:off x="5577190" y="4957200"/>
                <a:ext cx="699484" cy="127727"/>
                <a:chOff x="3066" y="1214"/>
                <a:chExt cx="1104" cy="104"/>
              </a:xfrm>
            </p:grpSpPr>
            <p:sp>
              <p:nvSpPr>
                <p:cNvPr id="423" name="Line 45"/>
                <p:cNvSpPr>
                  <a:spLocks noChangeShapeType="1"/>
                </p:cNvSpPr>
                <p:nvPr/>
              </p:nvSpPr>
              <p:spPr bwMode="auto">
                <a:xfrm>
                  <a:off x="3066" y="1214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46"/>
                <p:cNvSpPr>
                  <a:spLocks noChangeShapeType="1"/>
                </p:cNvSpPr>
                <p:nvPr/>
              </p:nvSpPr>
              <p:spPr bwMode="auto">
                <a:xfrm>
                  <a:off x="3066" y="1262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47"/>
                <p:cNvSpPr>
                  <a:spLocks noChangeShapeType="1"/>
                </p:cNvSpPr>
                <p:nvPr/>
              </p:nvSpPr>
              <p:spPr bwMode="auto">
                <a:xfrm>
                  <a:off x="3066" y="1310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027EB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2" name="Group 44"/>
              <p:cNvGrpSpPr>
                <a:grpSpLocks/>
              </p:cNvGrpSpPr>
              <p:nvPr/>
            </p:nvGrpSpPr>
            <p:grpSpPr bwMode="auto">
              <a:xfrm rot="1132632">
                <a:off x="6242667" y="5508128"/>
                <a:ext cx="890991" cy="142776"/>
                <a:chOff x="3066" y="1214"/>
                <a:chExt cx="1104" cy="104"/>
              </a:xfrm>
            </p:grpSpPr>
            <p:sp>
              <p:nvSpPr>
                <p:cNvPr id="427" name="Line 45"/>
                <p:cNvSpPr>
                  <a:spLocks noChangeShapeType="1"/>
                </p:cNvSpPr>
                <p:nvPr/>
              </p:nvSpPr>
              <p:spPr bwMode="auto">
                <a:xfrm>
                  <a:off x="3066" y="1214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46"/>
                <p:cNvSpPr>
                  <a:spLocks noChangeShapeType="1"/>
                </p:cNvSpPr>
                <p:nvPr/>
              </p:nvSpPr>
              <p:spPr bwMode="auto">
                <a:xfrm>
                  <a:off x="3066" y="1262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47"/>
                <p:cNvSpPr>
                  <a:spLocks noChangeShapeType="1"/>
                </p:cNvSpPr>
                <p:nvPr/>
              </p:nvSpPr>
              <p:spPr bwMode="auto">
                <a:xfrm>
                  <a:off x="3066" y="1310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027EB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3" name="Group 55"/>
              <p:cNvGrpSpPr>
                <a:grpSpLocks/>
              </p:cNvGrpSpPr>
              <p:nvPr/>
            </p:nvGrpSpPr>
            <p:grpSpPr bwMode="auto">
              <a:xfrm rot="2943919">
                <a:off x="6020902" y="5172343"/>
                <a:ext cx="341843" cy="360673"/>
                <a:chOff x="1008" y="1872"/>
                <a:chExt cx="480" cy="480"/>
              </a:xfrm>
            </p:grpSpPr>
            <p:sp>
              <p:nvSpPr>
                <p:cNvPr id="296" name="Oval 56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480" cy="480"/>
                </a:xfrm>
                <a:prstGeom prst="ellipse">
                  <a:avLst/>
                </a:prstGeom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  <p:sp>
              <p:nvSpPr>
                <p:cNvPr id="297" name="AutoShape 57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384" cy="384"/>
                </a:xfrm>
                <a:custGeom>
                  <a:avLst/>
                  <a:gdLst>
                    <a:gd name="G0" fmla="+- 6480 0 0"/>
                    <a:gd name="G1" fmla="+- 8640 0 0"/>
                    <a:gd name="G2" fmla="+- 4320 0 0"/>
                    <a:gd name="G3" fmla="+- 21600 0 6480"/>
                    <a:gd name="G4" fmla="+- 21600 0 8640"/>
                    <a:gd name="G5" fmla="+- 21600 0 4320"/>
                    <a:gd name="G6" fmla="+- 6480 0 10800"/>
                    <a:gd name="G7" fmla="+- 8640 0 10800"/>
                    <a:gd name="G8" fmla="*/ G7 4320 G6"/>
                    <a:gd name="G9" fmla="+- 21600 0 G8"/>
                    <a:gd name="T0" fmla="*/ G8 w 21600"/>
                    <a:gd name="T1" fmla="*/ G1 h 21600"/>
                    <a:gd name="T2" fmla="*/ G9 w 21600"/>
                    <a:gd name="T3" fmla="*/ G4 h 21600"/>
                  </a:gdLst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T0" t="T1" r="T2" b="T3"/>
                  <a:pathLst>
                    <a:path w="21600" h="21600">
                      <a:moveTo>
                        <a:pt x="10800" y="0"/>
                      </a:moveTo>
                      <a:lnTo>
                        <a:pt x="6480" y="4320"/>
                      </a:lnTo>
                      <a:lnTo>
                        <a:pt x="8640" y="4320"/>
                      </a:lnTo>
                      <a:lnTo>
                        <a:pt x="8640" y="8640"/>
                      </a:lnTo>
                      <a:lnTo>
                        <a:pt x="4320" y="8640"/>
                      </a:lnTo>
                      <a:lnTo>
                        <a:pt x="4320" y="6480"/>
                      </a:lnTo>
                      <a:lnTo>
                        <a:pt x="0" y="10800"/>
                      </a:lnTo>
                      <a:lnTo>
                        <a:pt x="4320" y="15120"/>
                      </a:lnTo>
                      <a:lnTo>
                        <a:pt x="4320" y="12960"/>
                      </a:lnTo>
                      <a:lnTo>
                        <a:pt x="8640" y="12960"/>
                      </a:lnTo>
                      <a:lnTo>
                        <a:pt x="8640" y="17280"/>
                      </a:lnTo>
                      <a:lnTo>
                        <a:pt x="6480" y="17280"/>
                      </a:lnTo>
                      <a:lnTo>
                        <a:pt x="10800" y="21600"/>
                      </a:lnTo>
                      <a:lnTo>
                        <a:pt x="15120" y="17280"/>
                      </a:lnTo>
                      <a:lnTo>
                        <a:pt x="12960" y="17280"/>
                      </a:lnTo>
                      <a:lnTo>
                        <a:pt x="12960" y="12960"/>
                      </a:lnTo>
                      <a:lnTo>
                        <a:pt x="17280" y="12960"/>
                      </a:lnTo>
                      <a:lnTo>
                        <a:pt x="17280" y="15120"/>
                      </a:lnTo>
                      <a:lnTo>
                        <a:pt x="21600" y="10800"/>
                      </a:lnTo>
                      <a:lnTo>
                        <a:pt x="17280" y="6480"/>
                      </a:lnTo>
                      <a:lnTo>
                        <a:pt x="17280" y="8640"/>
                      </a:lnTo>
                      <a:lnTo>
                        <a:pt x="12960" y="8640"/>
                      </a:lnTo>
                      <a:lnTo>
                        <a:pt x="12960" y="4320"/>
                      </a:lnTo>
                      <a:lnTo>
                        <a:pt x="15120" y="43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4" name="Group 44"/>
              <p:cNvGrpSpPr>
                <a:grpSpLocks/>
              </p:cNvGrpSpPr>
              <p:nvPr/>
            </p:nvGrpSpPr>
            <p:grpSpPr bwMode="auto">
              <a:xfrm rot="604778">
                <a:off x="5613289" y="4706489"/>
                <a:ext cx="1549585" cy="144276"/>
                <a:chOff x="3066" y="1214"/>
                <a:chExt cx="1104" cy="104"/>
              </a:xfrm>
            </p:grpSpPr>
            <p:sp>
              <p:nvSpPr>
                <p:cNvPr id="431" name="Line 45"/>
                <p:cNvSpPr>
                  <a:spLocks noChangeShapeType="1"/>
                </p:cNvSpPr>
                <p:nvPr/>
              </p:nvSpPr>
              <p:spPr bwMode="auto">
                <a:xfrm>
                  <a:off x="3066" y="1214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46"/>
                <p:cNvSpPr>
                  <a:spLocks noChangeShapeType="1"/>
                </p:cNvSpPr>
                <p:nvPr/>
              </p:nvSpPr>
              <p:spPr bwMode="auto">
                <a:xfrm>
                  <a:off x="3066" y="1262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47"/>
                <p:cNvSpPr>
                  <a:spLocks noChangeShapeType="1"/>
                </p:cNvSpPr>
                <p:nvPr/>
              </p:nvSpPr>
              <p:spPr bwMode="auto">
                <a:xfrm>
                  <a:off x="3066" y="1310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027EB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5" name="Group 44"/>
              <p:cNvGrpSpPr>
                <a:grpSpLocks/>
              </p:cNvGrpSpPr>
              <p:nvPr/>
            </p:nvGrpSpPr>
            <p:grpSpPr bwMode="auto">
              <a:xfrm rot="5400000">
                <a:off x="6712493" y="5274316"/>
                <a:ext cx="890991" cy="142776"/>
                <a:chOff x="3066" y="1214"/>
                <a:chExt cx="1104" cy="104"/>
              </a:xfrm>
            </p:grpSpPr>
            <p:sp>
              <p:nvSpPr>
                <p:cNvPr id="435" name="Line 45"/>
                <p:cNvSpPr>
                  <a:spLocks noChangeShapeType="1"/>
                </p:cNvSpPr>
                <p:nvPr/>
              </p:nvSpPr>
              <p:spPr bwMode="auto">
                <a:xfrm>
                  <a:off x="3066" y="1214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46"/>
                <p:cNvSpPr>
                  <a:spLocks noChangeShapeType="1"/>
                </p:cNvSpPr>
                <p:nvPr/>
              </p:nvSpPr>
              <p:spPr bwMode="auto">
                <a:xfrm>
                  <a:off x="3066" y="1262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47"/>
                <p:cNvSpPr>
                  <a:spLocks noChangeShapeType="1"/>
                </p:cNvSpPr>
                <p:nvPr/>
              </p:nvSpPr>
              <p:spPr bwMode="auto">
                <a:xfrm>
                  <a:off x="3066" y="1310"/>
                  <a:ext cx="1104" cy="8"/>
                </a:xfrm>
                <a:prstGeom prst="line">
                  <a:avLst/>
                </a:prstGeom>
                <a:noFill/>
                <a:ln w="76200">
                  <a:solidFill>
                    <a:srgbClr val="027EB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" name="Group 55"/>
              <p:cNvGrpSpPr>
                <a:grpSpLocks/>
              </p:cNvGrpSpPr>
              <p:nvPr/>
            </p:nvGrpSpPr>
            <p:grpSpPr bwMode="auto">
              <a:xfrm rot="2943919">
                <a:off x="7011503" y="5553344"/>
                <a:ext cx="341843" cy="360673"/>
                <a:chOff x="1008" y="1872"/>
                <a:chExt cx="480" cy="480"/>
              </a:xfrm>
            </p:grpSpPr>
            <p:sp>
              <p:nvSpPr>
                <p:cNvPr id="317" name="Oval 56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480" cy="480"/>
                </a:xfrm>
                <a:prstGeom prst="ellipse">
                  <a:avLst/>
                </a:prstGeom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  <p:sp>
              <p:nvSpPr>
                <p:cNvPr id="318" name="AutoShape 57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384" cy="384"/>
                </a:xfrm>
                <a:custGeom>
                  <a:avLst/>
                  <a:gdLst>
                    <a:gd name="G0" fmla="+- 6480 0 0"/>
                    <a:gd name="G1" fmla="+- 8640 0 0"/>
                    <a:gd name="G2" fmla="+- 4320 0 0"/>
                    <a:gd name="G3" fmla="+- 21600 0 6480"/>
                    <a:gd name="G4" fmla="+- 21600 0 8640"/>
                    <a:gd name="G5" fmla="+- 21600 0 4320"/>
                    <a:gd name="G6" fmla="+- 6480 0 10800"/>
                    <a:gd name="G7" fmla="+- 8640 0 10800"/>
                    <a:gd name="G8" fmla="*/ G7 4320 G6"/>
                    <a:gd name="G9" fmla="+- 21600 0 G8"/>
                    <a:gd name="T0" fmla="*/ G8 w 21600"/>
                    <a:gd name="T1" fmla="*/ G1 h 21600"/>
                    <a:gd name="T2" fmla="*/ G9 w 21600"/>
                    <a:gd name="T3" fmla="*/ G4 h 21600"/>
                  </a:gdLst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T0" t="T1" r="T2" b="T3"/>
                  <a:pathLst>
                    <a:path w="21600" h="21600">
                      <a:moveTo>
                        <a:pt x="10800" y="0"/>
                      </a:moveTo>
                      <a:lnTo>
                        <a:pt x="6480" y="4320"/>
                      </a:lnTo>
                      <a:lnTo>
                        <a:pt x="8640" y="4320"/>
                      </a:lnTo>
                      <a:lnTo>
                        <a:pt x="8640" y="8640"/>
                      </a:lnTo>
                      <a:lnTo>
                        <a:pt x="4320" y="8640"/>
                      </a:lnTo>
                      <a:lnTo>
                        <a:pt x="4320" y="6480"/>
                      </a:lnTo>
                      <a:lnTo>
                        <a:pt x="0" y="10800"/>
                      </a:lnTo>
                      <a:lnTo>
                        <a:pt x="4320" y="15120"/>
                      </a:lnTo>
                      <a:lnTo>
                        <a:pt x="4320" y="12960"/>
                      </a:lnTo>
                      <a:lnTo>
                        <a:pt x="8640" y="12960"/>
                      </a:lnTo>
                      <a:lnTo>
                        <a:pt x="8640" y="17280"/>
                      </a:lnTo>
                      <a:lnTo>
                        <a:pt x="6480" y="17280"/>
                      </a:lnTo>
                      <a:lnTo>
                        <a:pt x="10800" y="21600"/>
                      </a:lnTo>
                      <a:lnTo>
                        <a:pt x="15120" y="17280"/>
                      </a:lnTo>
                      <a:lnTo>
                        <a:pt x="12960" y="17280"/>
                      </a:lnTo>
                      <a:lnTo>
                        <a:pt x="12960" y="12960"/>
                      </a:lnTo>
                      <a:lnTo>
                        <a:pt x="17280" y="12960"/>
                      </a:lnTo>
                      <a:lnTo>
                        <a:pt x="17280" y="15120"/>
                      </a:lnTo>
                      <a:lnTo>
                        <a:pt x="21600" y="10800"/>
                      </a:lnTo>
                      <a:lnTo>
                        <a:pt x="17280" y="6480"/>
                      </a:lnTo>
                      <a:lnTo>
                        <a:pt x="17280" y="8640"/>
                      </a:lnTo>
                      <a:lnTo>
                        <a:pt x="12960" y="8640"/>
                      </a:lnTo>
                      <a:lnTo>
                        <a:pt x="12960" y="4320"/>
                      </a:lnTo>
                      <a:lnTo>
                        <a:pt x="15120" y="43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8" name="Group 55"/>
              <p:cNvGrpSpPr>
                <a:grpSpLocks/>
              </p:cNvGrpSpPr>
              <p:nvPr/>
            </p:nvGrpSpPr>
            <p:grpSpPr bwMode="auto">
              <a:xfrm rot="2943919">
                <a:off x="7011504" y="4791343"/>
                <a:ext cx="341843" cy="360673"/>
                <a:chOff x="1008" y="1872"/>
                <a:chExt cx="480" cy="480"/>
              </a:xfrm>
            </p:grpSpPr>
            <p:sp>
              <p:nvSpPr>
                <p:cNvPr id="299" name="Oval 56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480" cy="480"/>
                </a:xfrm>
                <a:prstGeom prst="ellipse">
                  <a:avLst/>
                </a:prstGeom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  <p:sp>
              <p:nvSpPr>
                <p:cNvPr id="300" name="AutoShape 57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384" cy="384"/>
                </a:xfrm>
                <a:custGeom>
                  <a:avLst/>
                  <a:gdLst>
                    <a:gd name="G0" fmla="+- 6480 0 0"/>
                    <a:gd name="G1" fmla="+- 8640 0 0"/>
                    <a:gd name="G2" fmla="+- 4320 0 0"/>
                    <a:gd name="G3" fmla="+- 21600 0 6480"/>
                    <a:gd name="G4" fmla="+- 21600 0 8640"/>
                    <a:gd name="G5" fmla="+- 21600 0 4320"/>
                    <a:gd name="G6" fmla="+- 6480 0 10800"/>
                    <a:gd name="G7" fmla="+- 8640 0 10800"/>
                    <a:gd name="G8" fmla="*/ G7 4320 G6"/>
                    <a:gd name="G9" fmla="+- 21600 0 G8"/>
                    <a:gd name="T0" fmla="*/ G8 w 21600"/>
                    <a:gd name="T1" fmla="*/ G1 h 21600"/>
                    <a:gd name="T2" fmla="*/ G9 w 21600"/>
                    <a:gd name="T3" fmla="*/ G4 h 21600"/>
                  </a:gdLst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T0" t="T1" r="T2" b="T3"/>
                  <a:pathLst>
                    <a:path w="21600" h="21600">
                      <a:moveTo>
                        <a:pt x="10800" y="0"/>
                      </a:moveTo>
                      <a:lnTo>
                        <a:pt x="6480" y="4320"/>
                      </a:lnTo>
                      <a:lnTo>
                        <a:pt x="8640" y="4320"/>
                      </a:lnTo>
                      <a:lnTo>
                        <a:pt x="8640" y="8640"/>
                      </a:lnTo>
                      <a:lnTo>
                        <a:pt x="4320" y="8640"/>
                      </a:lnTo>
                      <a:lnTo>
                        <a:pt x="4320" y="6480"/>
                      </a:lnTo>
                      <a:lnTo>
                        <a:pt x="0" y="10800"/>
                      </a:lnTo>
                      <a:lnTo>
                        <a:pt x="4320" y="15120"/>
                      </a:lnTo>
                      <a:lnTo>
                        <a:pt x="4320" y="12960"/>
                      </a:lnTo>
                      <a:lnTo>
                        <a:pt x="8640" y="12960"/>
                      </a:lnTo>
                      <a:lnTo>
                        <a:pt x="8640" y="17280"/>
                      </a:lnTo>
                      <a:lnTo>
                        <a:pt x="6480" y="17280"/>
                      </a:lnTo>
                      <a:lnTo>
                        <a:pt x="10800" y="21600"/>
                      </a:lnTo>
                      <a:lnTo>
                        <a:pt x="15120" y="17280"/>
                      </a:lnTo>
                      <a:lnTo>
                        <a:pt x="12960" y="17280"/>
                      </a:lnTo>
                      <a:lnTo>
                        <a:pt x="12960" y="12960"/>
                      </a:lnTo>
                      <a:lnTo>
                        <a:pt x="17280" y="12960"/>
                      </a:lnTo>
                      <a:lnTo>
                        <a:pt x="17280" y="15120"/>
                      </a:lnTo>
                      <a:lnTo>
                        <a:pt x="21600" y="10800"/>
                      </a:lnTo>
                      <a:lnTo>
                        <a:pt x="17280" y="6480"/>
                      </a:lnTo>
                      <a:lnTo>
                        <a:pt x="17280" y="8640"/>
                      </a:lnTo>
                      <a:lnTo>
                        <a:pt x="12960" y="8640"/>
                      </a:lnTo>
                      <a:lnTo>
                        <a:pt x="12960" y="4320"/>
                      </a:lnTo>
                      <a:lnTo>
                        <a:pt x="15120" y="43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9" name="Group 55"/>
              <p:cNvGrpSpPr>
                <a:grpSpLocks/>
              </p:cNvGrpSpPr>
              <p:nvPr/>
            </p:nvGrpSpPr>
            <p:grpSpPr bwMode="auto">
              <a:xfrm rot="2943919">
                <a:off x="5411303" y="4486544"/>
                <a:ext cx="341843" cy="360673"/>
                <a:chOff x="1008" y="1872"/>
                <a:chExt cx="480" cy="480"/>
              </a:xfrm>
            </p:grpSpPr>
            <p:sp>
              <p:nvSpPr>
                <p:cNvPr id="314" name="Oval 56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480" cy="480"/>
                </a:xfrm>
                <a:prstGeom prst="ellipse">
                  <a:avLst/>
                </a:prstGeom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  <p:sp>
              <p:nvSpPr>
                <p:cNvPr id="315" name="AutoShape 57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384" cy="384"/>
                </a:xfrm>
                <a:custGeom>
                  <a:avLst/>
                  <a:gdLst>
                    <a:gd name="G0" fmla="+- 6480 0 0"/>
                    <a:gd name="G1" fmla="+- 8640 0 0"/>
                    <a:gd name="G2" fmla="+- 4320 0 0"/>
                    <a:gd name="G3" fmla="+- 21600 0 6480"/>
                    <a:gd name="G4" fmla="+- 21600 0 8640"/>
                    <a:gd name="G5" fmla="+- 21600 0 4320"/>
                    <a:gd name="G6" fmla="+- 6480 0 10800"/>
                    <a:gd name="G7" fmla="+- 8640 0 10800"/>
                    <a:gd name="G8" fmla="*/ G7 4320 G6"/>
                    <a:gd name="G9" fmla="+- 21600 0 G8"/>
                    <a:gd name="T0" fmla="*/ G8 w 21600"/>
                    <a:gd name="T1" fmla="*/ G1 h 21600"/>
                    <a:gd name="T2" fmla="*/ G9 w 21600"/>
                    <a:gd name="T3" fmla="*/ G4 h 21600"/>
                  </a:gdLst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T0" t="T1" r="T2" b="T3"/>
                  <a:pathLst>
                    <a:path w="21600" h="21600">
                      <a:moveTo>
                        <a:pt x="10800" y="0"/>
                      </a:moveTo>
                      <a:lnTo>
                        <a:pt x="6480" y="4320"/>
                      </a:lnTo>
                      <a:lnTo>
                        <a:pt x="8640" y="4320"/>
                      </a:lnTo>
                      <a:lnTo>
                        <a:pt x="8640" y="8640"/>
                      </a:lnTo>
                      <a:lnTo>
                        <a:pt x="4320" y="8640"/>
                      </a:lnTo>
                      <a:lnTo>
                        <a:pt x="4320" y="6480"/>
                      </a:lnTo>
                      <a:lnTo>
                        <a:pt x="0" y="10800"/>
                      </a:lnTo>
                      <a:lnTo>
                        <a:pt x="4320" y="15120"/>
                      </a:lnTo>
                      <a:lnTo>
                        <a:pt x="4320" y="12960"/>
                      </a:lnTo>
                      <a:lnTo>
                        <a:pt x="8640" y="12960"/>
                      </a:lnTo>
                      <a:lnTo>
                        <a:pt x="8640" y="17280"/>
                      </a:lnTo>
                      <a:lnTo>
                        <a:pt x="6480" y="17280"/>
                      </a:lnTo>
                      <a:lnTo>
                        <a:pt x="10800" y="21600"/>
                      </a:lnTo>
                      <a:lnTo>
                        <a:pt x="15120" y="17280"/>
                      </a:lnTo>
                      <a:lnTo>
                        <a:pt x="12960" y="17280"/>
                      </a:lnTo>
                      <a:lnTo>
                        <a:pt x="12960" y="12960"/>
                      </a:lnTo>
                      <a:lnTo>
                        <a:pt x="17280" y="12960"/>
                      </a:lnTo>
                      <a:lnTo>
                        <a:pt x="17280" y="15120"/>
                      </a:lnTo>
                      <a:lnTo>
                        <a:pt x="21600" y="10800"/>
                      </a:lnTo>
                      <a:lnTo>
                        <a:pt x="17280" y="6480"/>
                      </a:lnTo>
                      <a:lnTo>
                        <a:pt x="17280" y="8640"/>
                      </a:lnTo>
                      <a:lnTo>
                        <a:pt x="12960" y="8640"/>
                      </a:lnTo>
                      <a:lnTo>
                        <a:pt x="12960" y="4320"/>
                      </a:lnTo>
                      <a:lnTo>
                        <a:pt x="15120" y="43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bg2"/>
                  </a:solidFill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lIns="82124" tIns="41061" rIns="82124" bIns="41061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39" name="Straight Connector 438"/>
            <p:cNvCxnSpPr>
              <a:stCxn id="29" idx="3"/>
              <a:endCxn id="251" idx="1"/>
            </p:cNvCxnSpPr>
            <p:nvPr/>
          </p:nvCxnSpPr>
          <p:spPr>
            <a:xfrm rot="5400000">
              <a:off x="1078969" y="2829294"/>
              <a:ext cx="2061598" cy="4856"/>
            </a:xfrm>
            <a:prstGeom prst="line">
              <a:avLst/>
            </a:prstGeom>
            <a:ln w="19050" cap="sq">
              <a:solidFill>
                <a:srgbClr val="4F81BD">
                  <a:alpha val="25098"/>
                </a:srgbClr>
              </a:solidFill>
              <a:prstDash val="sysDash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>
              <a:stCxn id="15" idx="3"/>
            </p:cNvCxnSpPr>
            <p:nvPr/>
          </p:nvCxnSpPr>
          <p:spPr>
            <a:xfrm rot="5400000">
              <a:off x="2523816" y="2464739"/>
              <a:ext cx="3114906" cy="32817"/>
            </a:xfrm>
            <a:prstGeom prst="line">
              <a:avLst/>
            </a:prstGeom>
            <a:ln w="19050" cap="sq">
              <a:solidFill>
                <a:srgbClr val="4F81BD">
                  <a:alpha val="25098"/>
                </a:srgbClr>
              </a:solidFill>
              <a:prstDash val="sysDash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>
              <a:stCxn id="73" idx="3"/>
              <a:endCxn id="278" idx="0"/>
            </p:cNvCxnSpPr>
            <p:nvPr/>
          </p:nvCxnSpPr>
          <p:spPr>
            <a:xfrm rot="5400000">
              <a:off x="4376651" y="3498210"/>
              <a:ext cx="1066800" cy="13981"/>
            </a:xfrm>
            <a:prstGeom prst="line">
              <a:avLst/>
            </a:prstGeom>
            <a:ln w="19050" cap="sq">
              <a:solidFill>
                <a:srgbClr val="4F81BD">
                  <a:alpha val="25098"/>
                </a:srgbClr>
              </a:solidFill>
              <a:prstDash val="sysDash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>
              <a:stCxn id="49" idx="3"/>
              <a:endCxn id="281" idx="1"/>
            </p:cNvCxnSpPr>
            <p:nvPr/>
          </p:nvCxnSpPr>
          <p:spPr>
            <a:xfrm rot="5400000">
              <a:off x="5927787" y="3452008"/>
              <a:ext cx="1390667" cy="39959"/>
            </a:xfrm>
            <a:prstGeom prst="line">
              <a:avLst/>
            </a:prstGeom>
            <a:ln w="19050" cap="sq">
              <a:solidFill>
                <a:srgbClr val="4F81BD">
                  <a:alpha val="25098"/>
                </a:srgbClr>
              </a:solidFill>
              <a:prstDash val="sysDash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>
              <a:endCxn id="299" idx="1"/>
            </p:cNvCxnSpPr>
            <p:nvPr/>
          </p:nvCxnSpPr>
          <p:spPr>
            <a:xfrm rot="16200000" flipH="1">
              <a:off x="5544775" y="3142027"/>
              <a:ext cx="3272825" cy="36771"/>
            </a:xfrm>
            <a:prstGeom prst="line">
              <a:avLst/>
            </a:prstGeom>
            <a:ln w="19050" cap="sq">
              <a:solidFill>
                <a:srgbClr val="4F81BD">
                  <a:alpha val="25098"/>
                </a:srgbClr>
              </a:solidFill>
              <a:prstDash val="sysDash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75" idx="2"/>
              <a:endCxn id="290" idx="7"/>
            </p:cNvCxnSpPr>
            <p:nvPr/>
          </p:nvCxnSpPr>
          <p:spPr>
            <a:xfrm rot="10800000">
              <a:off x="4723272" y="5208034"/>
              <a:ext cx="305929" cy="3792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7" name="Straight Connector 706"/>
            <p:cNvCxnSpPr>
              <a:endCxn id="305" idx="1"/>
            </p:cNvCxnSpPr>
            <p:nvPr/>
          </p:nvCxnSpPr>
          <p:spPr>
            <a:xfrm rot="5400000">
              <a:off x="2001474" y="3140699"/>
              <a:ext cx="3120425" cy="39428"/>
            </a:xfrm>
            <a:prstGeom prst="line">
              <a:avLst/>
            </a:prstGeom>
            <a:ln w="19050" cap="sq">
              <a:solidFill>
                <a:srgbClr val="4F81BD">
                  <a:alpha val="25098"/>
                </a:srgbClr>
              </a:solidFill>
              <a:prstDash val="sysDash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>
              <a:stCxn id="67" idx="3"/>
              <a:endCxn id="314" idx="1"/>
            </p:cNvCxnSpPr>
            <p:nvPr/>
          </p:nvCxnSpPr>
          <p:spPr>
            <a:xfrm rot="5400000">
              <a:off x="4245459" y="3115808"/>
              <a:ext cx="2730133" cy="22305"/>
            </a:xfrm>
            <a:prstGeom prst="line">
              <a:avLst/>
            </a:prstGeom>
            <a:ln w="19050" cap="sq">
              <a:solidFill>
                <a:srgbClr val="4F81BD">
                  <a:alpha val="25098"/>
                </a:srgbClr>
              </a:solidFill>
              <a:prstDash val="sysDash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>
              <a:stCxn id="61" idx="3"/>
            </p:cNvCxnSpPr>
            <p:nvPr/>
          </p:nvCxnSpPr>
          <p:spPr>
            <a:xfrm rot="5400000">
              <a:off x="1481985" y="3937510"/>
              <a:ext cx="2429108" cy="59077"/>
            </a:xfrm>
            <a:prstGeom prst="line">
              <a:avLst/>
            </a:prstGeom>
            <a:ln w="19050" cap="sq">
              <a:solidFill>
                <a:srgbClr val="4F81BD">
                  <a:alpha val="25098"/>
                </a:srgbClr>
              </a:solidFill>
              <a:prstDash val="sysDash"/>
              <a:beve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Rounded Rectangle 492"/>
            <p:cNvSpPr/>
            <p:nvPr/>
          </p:nvSpPr>
          <p:spPr>
            <a:xfrm>
              <a:off x="914400" y="3810000"/>
              <a:ext cx="7620000" cy="2743200"/>
            </a:xfrm>
            <a:prstGeom prst="roundRect">
              <a:avLst/>
            </a:prstGeom>
            <a:solidFill>
              <a:srgbClr val="5AC04C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002060"/>
                </a:solidFill>
                <a:latin typeface="Arial Bold" pitchFamily="34" charset="0"/>
                <a:cs typeface="Arial Bold" pitchFamily="34" charset="0"/>
              </a:endParaRPr>
            </a:p>
          </p:txBody>
        </p:sp>
      </p:grpSp>
      <p:sp>
        <p:nvSpPr>
          <p:cNvPr id="492" name="Rounded Rectangle 491"/>
          <p:cNvSpPr/>
          <p:nvPr/>
        </p:nvSpPr>
        <p:spPr>
          <a:xfrm>
            <a:off x="685800" y="304800"/>
            <a:ext cx="7620000" cy="2743200"/>
          </a:xfrm>
          <a:prstGeom prst="roundRect">
            <a:avLst/>
          </a:prstGeom>
          <a:solidFill>
            <a:srgbClr val="4F81BD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 Bold" pitchFamily="34" charset="0"/>
              <a:cs typeface="Arial Bold" pitchFamily="34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457200" y="3352800"/>
            <a:ext cx="8458200" cy="3200400"/>
            <a:chOff x="304800" y="838200"/>
            <a:chExt cx="8610600" cy="3200400"/>
          </a:xfrm>
        </p:grpSpPr>
        <p:sp>
          <p:nvSpPr>
            <p:cNvPr id="301" name="Rounded Rectangle 300"/>
            <p:cNvSpPr/>
            <p:nvPr/>
          </p:nvSpPr>
          <p:spPr>
            <a:xfrm>
              <a:off x="304800" y="838200"/>
              <a:ext cx="8610600" cy="3200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b="1" baseline="-25000" dirty="0" smtClean="0">
                <a:solidFill>
                  <a:prstClr val="black"/>
                </a:solidFill>
                <a:sym typeface="Wingdings" pitchFamily="2" charset="2"/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914400" y="2057400"/>
              <a:ext cx="731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solidFill>
                    <a:prstClr val="black"/>
                  </a:solidFill>
                  <a:latin typeface="Comic Sans MS" pitchFamily="66" charset="0"/>
                </a:rPr>
                <a:t> IP links are static </a:t>
              </a:r>
            </a:p>
            <a:p>
              <a:pPr>
                <a:buFont typeface="Arial" pitchFamily="34" charset="0"/>
                <a:buChar char="•"/>
              </a:pPr>
              <a:endParaRPr lang="en-US" sz="24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solidFill>
                    <a:prstClr val="black"/>
                  </a:solidFill>
                  <a:latin typeface="Comic Sans MS" pitchFamily="66" charset="0"/>
                </a:rPr>
                <a:t> and supported by static circuits or lambdas 	in the Transport network</a:t>
              </a: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685800" y="1066800"/>
              <a:ext cx="754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prstClr val="black"/>
                  </a:solidFill>
                </a:rPr>
                <a:t>IP &amp; Transport Networks </a:t>
              </a:r>
              <a:r>
                <a:rPr lang="en-US" sz="3200" b="1" u="sng" dirty="0" smtClean="0">
                  <a:solidFill>
                    <a:srgbClr val="C0504D"/>
                  </a:solidFill>
                </a:rPr>
                <a:t>do not interact</a:t>
              </a:r>
              <a:endParaRPr lang="en-US" sz="3600" b="1" u="sng" dirty="0">
                <a:solidFill>
                  <a:srgbClr val="C0504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590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BACKUP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0"/>
          <p:cNvPicPr>
            <a:picLocks noChangeArrowheads="1"/>
          </p:cNvPicPr>
          <p:nvPr/>
        </p:nvPicPr>
        <p:blipFill>
          <a:blip r:embed="rId3" cstate="print">
            <a:alphaModFix amt="47000"/>
          </a:blip>
          <a:srcRect/>
          <a:stretch>
            <a:fillRect/>
          </a:stretch>
        </p:blipFill>
        <p:spPr bwMode="auto">
          <a:xfrm>
            <a:off x="1071563" y="2547938"/>
            <a:ext cx="1447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39" name="Line 16"/>
          <p:cNvSpPr>
            <a:spLocks noChangeShapeType="1"/>
          </p:cNvSpPr>
          <p:nvPr/>
        </p:nvSpPr>
        <p:spPr bwMode="auto">
          <a:xfrm flipV="1">
            <a:off x="4181475" y="35052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940" name="Line 17"/>
          <p:cNvSpPr>
            <a:spLocks noChangeShapeType="1"/>
          </p:cNvSpPr>
          <p:nvPr/>
        </p:nvSpPr>
        <p:spPr bwMode="auto">
          <a:xfrm>
            <a:off x="4105275" y="48768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941" name="Line 18"/>
          <p:cNvSpPr>
            <a:spLocks noChangeShapeType="1"/>
          </p:cNvSpPr>
          <p:nvPr/>
        </p:nvSpPr>
        <p:spPr bwMode="auto">
          <a:xfrm flipV="1">
            <a:off x="5476875" y="48768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>
            <a:off x="5934075" y="36576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943" name="Line 20"/>
          <p:cNvSpPr>
            <a:spLocks noChangeShapeType="1"/>
          </p:cNvSpPr>
          <p:nvPr/>
        </p:nvSpPr>
        <p:spPr bwMode="auto">
          <a:xfrm>
            <a:off x="4486275" y="49530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944" name="AutoShape 23"/>
          <p:cNvCxnSpPr>
            <a:cxnSpLocks noChangeShapeType="1"/>
          </p:cNvCxnSpPr>
          <p:nvPr/>
        </p:nvCxnSpPr>
        <p:spPr bwMode="auto">
          <a:xfrm>
            <a:off x="2343150" y="3162300"/>
            <a:ext cx="1762125" cy="1257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39945" name="AutoShape 24"/>
          <p:cNvCxnSpPr>
            <a:cxnSpLocks noChangeShapeType="1"/>
          </p:cNvCxnSpPr>
          <p:nvPr/>
        </p:nvCxnSpPr>
        <p:spPr bwMode="auto">
          <a:xfrm>
            <a:off x="2343150" y="3162300"/>
            <a:ext cx="3895725" cy="1638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39946" name="AutoShape 25"/>
          <p:cNvCxnSpPr>
            <a:cxnSpLocks noChangeShapeType="1"/>
          </p:cNvCxnSpPr>
          <p:nvPr/>
        </p:nvCxnSpPr>
        <p:spPr bwMode="auto">
          <a:xfrm>
            <a:off x="2343150" y="3162300"/>
            <a:ext cx="2905125" cy="2667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39947" name="AutoShape 26"/>
          <p:cNvCxnSpPr>
            <a:cxnSpLocks noChangeShapeType="1"/>
          </p:cNvCxnSpPr>
          <p:nvPr/>
        </p:nvCxnSpPr>
        <p:spPr bwMode="auto">
          <a:xfrm>
            <a:off x="2343150" y="3162300"/>
            <a:ext cx="2219325" cy="3162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sp>
        <p:nvSpPr>
          <p:cNvPr id="39948" name="Text Box 30"/>
          <p:cNvSpPr txBox="1">
            <a:spLocks noChangeArrowheads="1"/>
          </p:cNvSpPr>
          <p:nvPr/>
        </p:nvSpPr>
        <p:spPr bwMode="auto">
          <a:xfrm>
            <a:off x="1809750" y="21478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950" name="Title 2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Step 1: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sz="4000" dirty="0" smtClean="0">
                <a:ea typeface="ＭＳ Ｐゴシック" charset="-128"/>
                <a:cs typeface="ＭＳ Ｐゴシック" charset="-128"/>
              </a:rPr>
              <a:t>Separate Control from </a:t>
            </a:r>
            <a:r>
              <a:rPr lang="en-US" sz="4000" dirty="0" err="1" smtClean="0">
                <a:ea typeface="ＭＳ Ｐゴシック" charset="-128"/>
                <a:cs typeface="ＭＳ Ｐゴシック" charset="-128"/>
              </a:rPr>
              <a:t>Datapath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724275" y="4267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4105275" y="59436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4791075" y="3048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5934075" y="4648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882" y="1520953"/>
            <a:ext cx="1119392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Routing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830" y="2173024"/>
            <a:ext cx="1923070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Network 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0"/>
          <p:cNvPicPr>
            <a:picLocks noChangeArrowheads="1"/>
          </p:cNvPicPr>
          <p:nvPr/>
        </p:nvPicPr>
        <p:blipFill>
          <a:blip r:embed="rId3" cstate="print">
            <a:alphaModFix amt="47000"/>
          </a:blip>
          <a:srcRect/>
          <a:stretch>
            <a:fillRect/>
          </a:stretch>
        </p:blipFill>
        <p:spPr bwMode="auto">
          <a:xfrm>
            <a:off x="1071563" y="2547938"/>
            <a:ext cx="1447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87" name="Line 16"/>
          <p:cNvSpPr>
            <a:spLocks noChangeShapeType="1"/>
          </p:cNvSpPr>
          <p:nvPr/>
        </p:nvSpPr>
        <p:spPr bwMode="auto">
          <a:xfrm flipV="1">
            <a:off x="4181475" y="35052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988" name="Line 17"/>
          <p:cNvSpPr>
            <a:spLocks noChangeShapeType="1"/>
          </p:cNvSpPr>
          <p:nvPr/>
        </p:nvSpPr>
        <p:spPr bwMode="auto">
          <a:xfrm>
            <a:off x="4105275" y="48768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989" name="Line 18"/>
          <p:cNvSpPr>
            <a:spLocks noChangeShapeType="1"/>
          </p:cNvSpPr>
          <p:nvPr/>
        </p:nvSpPr>
        <p:spPr bwMode="auto">
          <a:xfrm flipV="1">
            <a:off x="5476875" y="48768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990" name="Line 19"/>
          <p:cNvSpPr>
            <a:spLocks noChangeShapeType="1"/>
          </p:cNvSpPr>
          <p:nvPr/>
        </p:nvSpPr>
        <p:spPr bwMode="auto">
          <a:xfrm>
            <a:off x="5934075" y="36576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991" name="Line 20"/>
          <p:cNvSpPr>
            <a:spLocks noChangeShapeType="1"/>
          </p:cNvSpPr>
          <p:nvPr/>
        </p:nvSpPr>
        <p:spPr bwMode="auto">
          <a:xfrm>
            <a:off x="4486275" y="49530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992" name="AutoShape 23"/>
          <p:cNvCxnSpPr>
            <a:cxnSpLocks noChangeShapeType="1"/>
          </p:cNvCxnSpPr>
          <p:nvPr/>
        </p:nvCxnSpPr>
        <p:spPr bwMode="auto">
          <a:xfrm>
            <a:off x="2343150" y="3162300"/>
            <a:ext cx="1762125" cy="1257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41993" name="AutoShape 24"/>
          <p:cNvCxnSpPr>
            <a:cxnSpLocks noChangeShapeType="1"/>
          </p:cNvCxnSpPr>
          <p:nvPr/>
        </p:nvCxnSpPr>
        <p:spPr bwMode="auto">
          <a:xfrm>
            <a:off x="2343150" y="3162300"/>
            <a:ext cx="3895725" cy="1638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41994" name="AutoShape 25"/>
          <p:cNvCxnSpPr>
            <a:cxnSpLocks noChangeShapeType="1"/>
          </p:cNvCxnSpPr>
          <p:nvPr/>
        </p:nvCxnSpPr>
        <p:spPr bwMode="auto">
          <a:xfrm>
            <a:off x="2343150" y="3162300"/>
            <a:ext cx="2905125" cy="2667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41995" name="AutoShape 26"/>
          <p:cNvCxnSpPr>
            <a:cxnSpLocks noChangeShapeType="1"/>
          </p:cNvCxnSpPr>
          <p:nvPr/>
        </p:nvCxnSpPr>
        <p:spPr bwMode="auto">
          <a:xfrm>
            <a:off x="2343150" y="3162300"/>
            <a:ext cx="2219325" cy="3162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sp>
        <p:nvSpPr>
          <p:cNvPr id="41996" name="Text Box 30"/>
          <p:cNvSpPr txBox="1">
            <a:spLocks noChangeArrowheads="1"/>
          </p:cNvSpPr>
          <p:nvPr/>
        </p:nvSpPr>
        <p:spPr bwMode="auto">
          <a:xfrm>
            <a:off x="1809750" y="21478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1997" name="Title 24"/>
          <p:cNvSpPr>
            <a:spLocks noGrp="1"/>
          </p:cNvSpPr>
          <p:nvPr>
            <p:ph type="title"/>
          </p:nvPr>
        </p:nvSpPr>
        <p:spPr>
          <a:xfrm>
            <a:off x="0" y="262032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Step 2: </a:t>
            </a:r>
            <a:br>
              <a:rPr lang="en-US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Cache flow decisions in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datapath</a:t>
            </a:r>
            <a:endParaRPr lang="en-US" dirty="0" smtClean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724275" y="4267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4105275" y="59436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4791075" y="3048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5934075" y="4648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38400" y="1676400"/>
            <a:ext cx="319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prstClr val="white"/>
                </a:solidFill>
              </a:rPr>
              <a:t>“If header = </a:t>
            </a:r>
            <a:r>
              <a:rPr lang="en-US" sz="2000" b="1" i="1">
                <a:solidFill>
                  <a:srgbClr val="FF0000"/>
                </a:solidFill>
              </a:rPr>
              <a:t>x</a:t>
            </a:r>
            <a:r>
              <a:rPr lang="en-US">
                <a:solidFill>
                  <a:prstClr val="white"/>
                </a:solidFill>
              </a:rPr>
              <a:t>, send to port 4”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38400" y="2286000"/>
            <a:ext cx="2941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“If header = 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  <a:r>
              <a:rPr lang="en-US" dirty="0">
                <a:solidFill>
                  <a:prstClr val="white"/>
                </a:solidFill>
              </a:rPr>
              <a:t>, send to me”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38400" y="1981200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prstClr val="white"/>
                </a:solidFill>
              </a:rPr>
              <a:t>“If header =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y</a:t>
            </a:r>
            <a:r>
              <a:rPr lang="en-US">
                <a:solidFill>
                  <a:prstClr val="white"/>
                </a:solidFill>
              </a:rPr>
              <a:t>, overwrite header with </a:t>
            </a:r>
            <a:r>
              <a:rPr lang="en-US" sz="2000" b="1" i="1">
                <a:solidFill>
                  <a:srgbClr val="FF0000"/>
                </a:solidFill>
              </a:rPr>
              <a:t>z</a:t>
            </a:r>
            <a:r>
              <a:rPr lang="en-US">
                <a:solidFill>
                  <a:prstClr val="white"/>
                </a:solidFill>
              </a:rPr>
              <a:t>, send to ports 5,6”</a:t>
            </a:r>
          </a:p>
        </p:txBody>
      </p:sp>
      <p:sp>
        <p:nvSpPr>
          <p:cNvPr id="28" name="Freeform 27"/>
          <p:cNvSpPr/>
          <p:nvPr/>
        </p:nvSpPr>
        <p:spPr>
          <a:xfrm>
            <a:off x="2306638" y="2690813"/>
            <a:ext cx="2732087" cy="628650"/>
          </a:xfrm>
          <a:custGeom>
            <a:avLst/>
            <a:gdLst>
              <a:gd name="connsiteX0" fmla="*/ 0 w 2300931"/>
              <a:gd name="connsiteY0" fmla="*/ 125749 h 628742"/>
              <a:gd name="connsiteX1" fmla="*/ 905284 w 2300931"/>
              <a:gd name="connsiteY1" fmla="*/ 25150 h 628742"/>
              <a:gd name="connsiteX2" fmla="*/ 1898582 w 2300931"/>
              <a:gd name="connsiteY2" fmla="*/ 276647 h 628742"/>
              <a:gd name="connsiteX3" fmla="*/ 2300931 w 2300931"/>
              <a:gd name="connsiteY3" fmla="*/ 628742 h 6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931" h="628742">
                <a:moveTo>
                  <a:pt x="0" y="125749"/>
                </a:moveTo>
                <a:cubicBezTo>
                  <a:pt x="294427" y="62874"/>
                  <a:pt x="588854" y="0"/>
                  <a:pt x="905284" y="25150"/>
                </a:cubicBezTo>
                <a:cubicBezTo>
                  <a:pt x="1221714" y="50300"/>
                  <a:pt x="1665974" y="176048"/>
                  <a:pt x="1898582" y="276647"/>
                </a:cubicBezTo>
                <a:cubicBezTo>
                  <a:pt x="2131190" y="377246"/>
                  <a:pt x="2300931" y="628742"/>
                  <a:pt x="2300931" y="62874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68888" y="2743200"/>
            <a:ext cx="838200" cy="1143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solidFill>
                  <a:prstClr val="white"/>
                </a:solidFill>
              </a:rPr>
              <a:t>Flow</a:t>
            </a:r>
          </a:p>
          <a:p>
            <a:pPr algn="ctr">
              <a:defRPr/>
            </a:pPr>
            <a:r>
              <a:rPr lang="en-US">
                <a:solidFill>
                  <a:prstClr val="white"/>
                </a:solidFill>
              </a:rPr>
              <a:t>Table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72882" y="1520953"/>
            <a:ext cx="1119392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Routing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830" y="2173024"/>
            <a:ext cx="1923070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Network 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The Flow Table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33600"/>
            <a:ext cx="2209800" cy="685800"/>
            <a:chOff x="0" y="0"/>
            <a:chExt cx="1392" cy="432"/>
          </a:xfrm>
        </p:grpSpPr>
        <p:sp>
          <p:nvSpPr>
            <p:cNvPr id="25647" name="AutoShape 5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11" charset="-128"/>
              </a:endParaRPr>
            </a:p>
          </p:txBody>
        </p:sp>
        <p:sp>
          <p:nvSpPr>
            <p:cNvPr id="25648" name="Rectangle 6"/>
            <p:cNvSpPr>
              <a:spLocks/>
            </p:cNvSpPr>
            <p:nvPr/>
          </p:nvSpPr>
          <p:spPr bwMode="auto">
            <a:xfrm>
              <a:off x="16" y="0"/>
              <a:ext cx="1360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</a:rPr>
                <a:t>Rule</a:t>
              </a:r>
            </a:p>
            <a:p>
              <a:pPr marL="12700" algn="ctr"/>
              <a:r>
                <a:rPr lang="en-US" sz="2000">
                  <a:solidFill>
                    <a:srgbClr val="333399"/>
                  </a:solidFill>
                </a:rPr>
                <a:t>(exact &amp; wildcard)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05200" y="2133600"/>
            <a:ext cx="2209800" cy="685800"/>
            <a:chOff x="0" y="0"/>
            <a:chExt cx="1392" cy="432"/>
          </a:xfrm>
        </p:grpSpPr>
        <p:sp>
          <p:nvSpPr>
            <p:cNvPr id="25645" name="AutoShape 8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1960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11" charset="-128"/>
              </a:endParaRPr>
            </a:p>
          </p:txBody>
        </p:sp>
        <p:sp>
          <p:nvSpPr>
            <p:cNvPr id="25646" name="Rectangle 9"/>
            <p:cNvSpPr>
              <a:spLocks/>
            </p:cNvSpPr>
            <p:nvPr/>
          </p:nvSpPr>
          <p:spPr bwMode="auto">
            <a:xfrm>
              <a:off x="429" y="96"/>
              <a:ext cx="534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</a:rPr>
                <a:t>Action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791200" y="2133600"/>
            <a:ext cx="2209800" cy="685800"/>
            <a:chOff x="0" y="0"/>
            <a:chExt cx="1392" cy="432"/>
          </a:xfrm>
        </p:grpSpPr>
        <p:sp>
          <p:nvSpPr>
            <p:cNvPr id="25643" name="AutoShape 11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11" charset="-128"/>
              </a:endParaRPr>
            </a:p>
          </p:txBody>
        </p:sp>
        <p:sp>
          <p:nvSpPr>
            <p:cNvPr id="25644" name="Rectangle 12"/>
            <p:cNvSpPr>
              <a:spLocks/>
            </p:cNvSpPr>
            <p:nvPr/>
          </p:nvSpPr>
          <p:spPr bwMode="auto">
            <a:xfrm>
              <a:off x="331" y="96"/>
              <a:ext cx="729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</a:rPr>
                <a:t>Statistics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143000" y="2057400"/>
            <a:ext cx="6934200" cy="3886200"/>
            <a:chOff x="0" y="0"/>
            <a:chExt cx="4368" cy="2448"/>
          </a:xfrm>
        </p:grpSpPr>
        <p:sp>
          <p:nvSpPr>
            <p:cNvPr id="25613" name="Rectangle 14"/>
            <p:cNvSpPr>
              <a:spLocks/>
            </p:cNvSpPr>
            <p:nvPr/>
          </p:nvSpPr>
          <p:spPr bwMode="auto">
            <a:xfrm>
              <a:off x="0" y="0"/>
              <a:ext cx="4368" cy="2448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11" charset="-128"/>
              </a:endParaRP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48" y="527"/>
              <a:ext cx="4272" cy="1873"/>
              <a:chOff x="0" y="-1"/>
              <a:chExt cx="4272" cy="1873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-1"/>
                <a:ext cx="1392" cy="433"/>
                <a:chOff x="0" y="-1"/>
                <a:chExt cx="1392" cy="433"/>
              </a:xfrm>
            </p:grpSpPr>
            <p:sp>
              <p:nvSpPr>
                <p:cNvPr id="25641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25642" name="Rectangle 18"/>
                <p:cNvSpPr>
                  <a:spLocks/>
                </p:cNvSpPr>
                <p:nvPr/>
              </p:nvSpPr>
              <p:spPr bwMode="auto">
                <a:xfrm>
                  <a:off x="16" y="-1"/>
                  <a:ext cx="1360" cy="4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(exact &amp; wildcard)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1440" y="0"/>
                <a:ext cx="1392" cy="432"/>
                <a:chOff x="0" y="0"/>
                <a:chExt cx="1392" cy="432"/>
              </a:xfrm>
            </p:grpSpPr>
            <p:sp>
              <p:nvSpPr>
                <p:cNvPr id="25639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25640" name="Rectangle 21"/>
                <p:cNvSpPr>
                  <a:spLocks/>
                </p:cNvSpPr>
                <p:nvPr/>
              </p:nvSpPr>
              <p:spPr bwMode="auto">
                <a:xfrm>
                  <a:off x="429" y="96"/>
                  <a:ext cx="534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Action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2880" y="0"/>
                <a:ext cx="1392" cy="432"/>
                <a:chOff x="0" y="0"/>
                <a:chExt cx="1392" cy="432"/>
              </a:xfrm>
            </p:grpSpPr>
            <p:sp>
              <p:nvSpPr>
                <p:cNvPr id="25637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25638" name="Rectangle 24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Statistics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480"/>
                <a:ext cx="1392" cy="432"/>
                <a:chOff x="0" y="0"/>
                <a:chExt cx="1392" cy="432"/>
              </a:xfrm>
            </p:grpSpPr>
            <p:sp>
              <p:nvSpPr>
                <p:cNvPr id="25635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25636" name="Rectangle 27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(exact &amp; wildcard)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1440" y="480"/>
                <a:ext cx="1392" cy="432"/>
                <a:chOff x="0" y="0"/>
                <a:chExt cx="1392" cy="432"/>
              </a:xfrm>
            </p:grpSpPr>
            <p:sp>
              <p:nvSpPr>
                <p:cNvPr id="25633" name="AutoShape 29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25634" name="Rectangle 30"/>
                <p:cNvSpPr>
                  <a:spLocks/>
                </p:cNvSpPr>
                <p:nvPr/>
              </p:nvSpPr>
              <p:spPr bwMode="auto">
                <a:xfrm>
                  <a:off x="429" y="96"/>
                  <a:ext cx="534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Action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880" y="480"/>
                <a:ext cx="1392" cy="432"/>
                <a:chOff x="0" y="0"/>
                <a:chExt cx="1392" cy="432"/>
              </a:xfrm>
            </p:grpSpPr>
            <p:sp>
              <p:nvSpPr>
                <p:cNvPr id="25631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25632" name="Rectangle 33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Statistics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440"/>
                <a:ext cx="1392" cy="432"/>
                <a:chOff x="0" y="0"/>
                <a:chExt cx="1392" cy="432"/>
              </a:xfrm>
            </p:grpSpPr>
            <p:sp>
              <p:nvSpPr>
                <p:cNvPr id="25629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25630" name="Rectangle 36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(exact &amp; wildcard)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1440" y="1440"/>
                <a:ext cx="1392" cy="432"/>
                <a:chOff x="0" y="0"/>
                <a:chExt cx="1392" cy="432"/>
              </a:xfrm>
            </p:grpSpPr>
            <p:sp>
              <p:nvSpPr>
                <p:cNvPr id="25627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25628" name="Rectangle 39"/>
                <p:cNvSpPr>
                  <a:spLocks/>
                </p:cNvSpPr>
                <p:nvPr/>
              </p:nvSpPr>
              <p:spPr bwMode="auto">
                <a:xfrm>
                  <a:off x="153" y="96"/>
                  <a:ext cx="1085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Default Action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2880" y="1440"/>
                <a:ext cx="1392" cy="432"/>
                <a:chOff x="0" y="0"/>
                <a:chExt cx="1392" cy="432"/>
              </a:xfrm>
            </p:grpSpPr>
            <p:sp>
              <p:nvSpPr>
                <p:cNvPr id="25625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11" charset="-128"/>
                  </a:endParaRPr>
                </a:p>
              </p:txBody>
            </p:sp>
            <p:sp>
              <p:nvSpPr>
                <p:cNvPr id="25626" name="Rectangle 42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</a:rPr>
                    <a:t>Statistics</a:t>
                  </a:r>
                </a:p>
              </p:txBody>
            </p:sp>
          </p:grpSp>
          <p:sp>
            <p:nvSpPr>
              <p:cNvPr id="25624" name="Line 43"/>
              <p:cNvSpPr>
                <a:spLocks noChangeShapeType="1"/>
              </p:cNvSpPr>
              <p:nvPr/>
            </p:nvSpPr>
            <p:spPr bwMode="auto">
              <a:xfrm>
                <a:off x="1392" y="1200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607" name="Rectangle 4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ctr" eaLnBrk="1" hangingPunct="1">
              <a:buFont typeface="Wingdings" pitchFamily="-111" charset="2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Exploit the flow table in switches, routers, and chipsets</a:t>
            </a:r>
          </a:p>
        </p:txBody>
      </p: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222250" y="2224088"/>
            <a:ext cx="855663" cy="3398837"/>
            <a:chOff x="0" y="0"/>
            <a:chExt cx="539" cy="2141"/>
          </a:xfrm>
        </p:grpSpPr>
        <p:sp>
          <p:nvSpPr>
            <p:cNvPr id="25609" name="Rectangle 46"/>
            <p:cNvSpPr>
              <a:spLocks/>
            </p:cNvSpPr>
            <p:nvPr/>
          </p:nvSpPr>
          <p:spPr bwMode="auto">
            <a:xfrm>
              <a:off x="0" y="0"/>
              <a:ext cx="51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rgbClr val="000000"/>
                  </a:solidFill>
                </a:rPr>
                <a:t>Flow 1.</a:t>
              </a:r>
            </a:p>
          </p:txBody>
        </p:sp>
        <p:sp>
          <p:nvSpPr>
            <p:cNvPr id="25610" name="Rectangle 47"/>
            <p:cNvSpPr>
              <a:spLocks/>
            </p:cNvSpPr>
            <p:nvPr/>
          </p:nvSpPr>
          <p:spPr bwMode="auto">
            <a:xfrm>
              <a:off x="0" y="480"/>
              <a:ext cx="51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rgbClr val="000000"/>
                  </a:solidFill>
                </a:rPr>
                <a:t>Flow 2.</a:t>
              </a:r>
            </a:p>
          </p:txBody>
        </p:sp>
        <p:sp>
          <p:nvSpPr>
            <p:cNvPr id="25611" name="Rectangle 48"/>
            <p:cNvSpPr>
              <a:spLocks/>
            </p:cNvSpPr>
            <p:nvPr/>
          </p:nvSpPr>
          <p:spPr bwMode="auto">
            <a:xfrm>
              <a:off x="0" y="960"/>
              <a:ext cx="51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rgbClr val="000000"/>
                  </a:solidFill>
                </a:rPr>
                <a:t>Flow 3.</a:t>
              </a:r>
            </a:p>
          </p:txBody>
        </p:sp>
        <p:sp>
          <p:nvSpPr>
            <p:cNvPr id="25612" name="Rectangle 49"/>
            <p:cNvSpPr>
              <a:spLocks/>
            </p:cNvSpPr>
            <p:nvPr/>
          </p:nvSpPr>
          <p:spPr bwMode="auto">
            <a:xfrm>
              <a:off x="0" y="1968"/>
              <a:ext cx="53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rgbClr val="000000"/>
                  </a:solidFill>
                </a:rPr>
                <a:t>Flow N.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295400" y="6019800"/>
            <a:ext cx="209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8" algn="ctr"/>
            <a:r>
              <a:rPr lang="en-US" dirty="0">
                <a:solidFill>
                  <a:srgbClr val="FFFF00"/>
                </a:solidFill>
              </a:rPr>
              <a:t>e.g. Port, VLAN ID, </a:t>
            </a:r>
          </a:p>
          <a:p>
            <a:pPr marL="39688" algn="ctr"/>
            <a:r>
              <a:rPr lang="en-US" dirty="0">
                <a:solidFill>
                  <a:srgbClr val="FFFF00"/>
                </a:solidFill>
              </a:rPr>
              <a:t>L2, L3, L4, …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429000" y="6019800"/>
            <a:ext cx="221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8" algn="ctr"/>
            <a:r>
              <a:rPr lang="en-US" dirty="0">
                <a:solidFill>
                  <a:srgbClr val="FFFF00"/>
                </a:solidFill>
              </a:rPr>
              <a:t>e.g. </a:t>
            </a:r>
            <a:r>
              <a:rPr lang="en-US" dirty="0" err="1">
                <a:solidFill>
                  <a:srgbClr val="FFFF00"/>
                </a:solidFill>
              </a:rPr>
              <a:t>unicast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mcast</a:t>
            </a:r>
            <a:r>
              <a:rPr lang="en-US" dirty="0">
                <a:solidFill>
                  <a:srgbClr val="FFFF00"/>
                </a:solidFill>
              </a:rPr>
              <a:t>, </a:t>
            </a:r>
          </a:p>
          <a:p>
            <a:pPr marL="39688" algn="ctr"/>
            <a:r>
              <a:rPr lang="en-US" dirty="0">
                <a:solidFill>
                  <a:srgbClr val="FFFF00"/>
                </a:solidFill>
              </a:rPr>
              <a:t>map-to-queue, drop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62600" y="60198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algn="ctr"/>
            <a:r>
              <a:rPr lang="en-US" dirty="0">
                <a:solidFill>
                  <a:srgbClr val="FFFF00"/>
                </a:solidFill>
              </a:rPr>
              <a:t>Count packets &amp; bytes</a:t>
            </a:r>
          </a:p>
          <a:p>
            <a:pPr marL="39688" algn="ctr"/>
            <a:r>
              <a:rPr lang="en-US" dirty="0">
                <a:solidFill>
                  <a:srgbClr val="FFFF00"/>
                </a:solidFill>
              </a:rPr>
              <a:t>Expiration time/count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Flexible and Generalized Flows: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 Backward Compatible</a:t>
            </a:r>
            <a:endParaRPr lang="en-US" sz="3900" dirty="0" smtClean="0">
              <a:solidFill>
                <a:srgbClr val="FFFF00"/>
              </a:solidFill>
            </a:endParaRPr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563563" y="1230313"/>
            <a:ext cx="178734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Ethernet Switching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" name="Group 142"/>
          <p:cNvGrpSpPr/>
          <p:nvPr/>
        </p:nvGrpSpPr>
        <p:grpSpPr>
          <a:xfrm>
            <a:off x="685800" y="1878013"/>
            <a:ext cx="7485063" cy="989012"/>
            <a:chOff x="685800" y="1878013"/>
            <a:chExt cx="7485063" cy="989012"/>
          </a:xfrm>
        </p:grpSpPr>
        <p:sp>
          <p:nvSpPr>
            <p:cNvPr id="30724" name="Rectangle 3"/>
            <p:cNvSpPr>
              <a:spLocks/>
            </p:cNvSpPr>
            <p:nvPr/>
          </p:nvSpPr>
          <p:spPr bwMode="auto">
            <a:xfrm>
              <a:off x="6858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C000"/>
                  </a:solidFill>
                </a:rPr>
                <a:t>*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87388" y="1878013"/>
              <a:ext cx="7483475" cy="571500"/>
              <a:chOff x="0" y="0"/>
              <a:chExt cx="6704" cy="512"/>
            </a:xfrm>
          </p:grpSpPr>
          <p:sp>
            <p:nvSpPr>
              <p:cNvPr id="30806" name="Rectangle 5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7" name="Rectangle 6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Switch</a:t>
                </a:r>
              </a:p>
              <a:p>
                <a:r>
                  <a:rPr lang="en-US" sz="1600" dirty="0">
                    <a:solidFill>
                      <a:srgbClr val="000000"/>
                    </a:solidFill>
                  </a:rPr>
                  <a:t>Port</a:t>
                </a:r>
              </a:p>
            </p:txBody>
          </p:sp>
          <p:sp>
            <p:nvSpPr>
              <p:cNvPr id="30808" name="Rectangle 7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9" name="Rectangle 8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MAC</a:t>
                </a:r>
              </a:p>
              <a:p>
                <a:r>
                  <a:rPr lang="en-US" sz="1700">
                    <a:solidFill>
                      <a:srgbClr val="000000"/>
                    </a:solidFill>
                  </a:rPr>
                  <a:t>src</a:t>
                </a:r>
              </a:p>
            </p:txBody>
          </p:sp>
          <p:sp>
            <p:nvSpPr>
              <p:cNvPr id="30810" name="Rectangle 9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1" name="Rectangle 10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MAC</a:t>
                </a:r>
              </a:p>
              <a:p>
                <a:r>
                  <a:rPr lang="en-US" sz="1700">
                    <a:solidFill>
                      <a:srgbClr val="000000"/>
                    </a:solidFill>
                  </a:rPr>
                  <a:t>dst</a:t>
                </a:r>
              </a:p>
            </p:txBody>
          </p:sp>
          <p:sp>
            <p:nvSpPr>
              <p:cNvPr id="30812" name="Rectangle 11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3" name="Rectangle 12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Eth</a:t>
                </a:r>
              </a:p>
              <a:p>
                <a:r>
                  <a:rPr lang="en-US" sz="1700">
                    <a:solidFill>
                      <a:srgbClr val="000000"/>
                    </a:solidFill>
                  </a:rPr>
                  <a:t>type</a:t>
                </a:r>
              </a:p>
            </p:txBody>
          </p:sp>
          <p:sp>
            <p:nvSpPr>
              <p:cNvPr id="30814" name="Rectangle 13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5" name="Rectangle 14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VLAN</a:t>
                </a:r>
              </a:p>
              <a:p>
                <a:r>
                  <a:rPr lang="en-US" sz="1700">
                    <a:solidFill>
                      <a:srgbClr val="000000"/>
                    </a:solidFill>
                  </a:rPr>
                  <a:t>ID</a:t>
                </a:r>
              </a:p>
            </p:txBody>
          </p:sp>
          <p:sp>
            <p:nvSpPr>
              <p:cNvPr id="30816" name="Rectangle 15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7" name="Rectangle 16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IP</a:t>
                </a:r>
              </a:p>
              <a:p>
                <a:r>
                  <a:rPr lang="en-US" sz="1700">
                    <a:solidFill>
                      <a:srgbClr val="000000"/>
                    </a:solidFill>
                  </a:rPr>
                  <a:t>Src</a:t>
                </a:r>
              </a:p>
            </p:txBody>
          </p:sp>
          <p:sp>
            <p:nvSpPr>
              <p:cNvPr id="30818" name="Rectangle 17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9" name="Rectangle 18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IP</a:t>
                </a:r>
              </a:p>
              <a:p>
                <a:r>
                  <a:rPr lang="en-US" sz="1700">
                    <a:solidFill>
                      <a:srgbClr val="000000"/>
                    </a:solidFill>
                  </a:rPr>
                  <a:t>Dst</a:t>
                </a:r>
              </a:p>
            </p:txBody>
          </p:sp>
          <p:sp>
            <p:nvSpPr>
              <p:cNvPr id="30820" name="Rectangle 19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1" name="Rectangle 20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IP</a:t>
                </a:r>
              </a:p>
              <a:p>
                <a:r>
                  <a:rPr lang="en-US" sz="1700">
                    <a:solidFill>
                      <a:srgbClr val="000000"/>
                    </a:solidFill>
                  </a:rPr>
                  <a:t>Prot</a:t>
                </a:r>
              </a:p>
            </p:txBody>
          </p:sp>
          <p:sp>
            <p:nvSpPr>
              <p:cNvPr id="30822" name="Rectangle 21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3" name="Rectangle 22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TCP</a:t>
                </a:r>
              </a:p>
              <a:p>
                <a:r>
                  <a:rPr lang="en-US" sz="1700">
                    <a:solidFill>
                      <a:srgbClr val="000000"/>
                    </a:solidFill>
                  </a:rPr>
                  <a:t>sport</a:t>
                </a:r>
              </a:p>
            </p:txBody>
          </p:sp>
          <p:sp>
            <p:nvSpPr>
              <p:cNvPr id="30824" name="Rectangle 23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5" name="Rectangle 24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TCP</a:t>
                </a:r>
              </a:p>
              <a:p>
                <a:r>
                  <a:rPr lang="en-US" sz="1700">
                    <a:solidFill>
                      <a:srgbClr val="000000"/>
                    </a:solidFill>
                  </a:rPr>
                  <a:t>dport</a:t>
                </a:r>
              </a:p>
            </p:txBody>
          </p:sp>
          <p:sp>
            <p:nvSpPr>
              <p:cNvPr id="30826" name="Rectangle 25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7" name="Rectangle 26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 dirty="0" smtClean="0">
                    <a:solidFill>
                      <a:srgbClr val="000000"/>
                    </a:solidFill>
                  </a:rPr>
                  <a:t>  Action</a:t>
                </a:r>
                <a:endParaRPr lang="en-US" sz="17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26" name="Rectangle 27"/>
            <p:cNvSpPr>
              <a:spLocks/>
            </p:cNvSpPr>
            <p:nvPr/>
          </p:nvSpPr>
          <p:spPr bwMode="auto">
            <a:xfrm>
              <a:off x="13462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30727" name="Rectangle 28"/>
            <p:cNvSpPr>
              <a:spLocks/>
            </p:cNvSpPr>
            <p:nvPr/>
          </p:nvSpPr>
          <p:spPr bwMode="auto">
            <a:xfrm>
              <a:off x="1981200" y="2514600"/>
              <a:ext cx="92710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00"/>
                  </a:solidFill>
                </a:rPr>
                <a:t>00:1f</a:t>
              </a:r>
              <a:r>
                <a:rPr lang="en-US" sz="1700" dirty="0">
                  <a:solidFill>
                    <a:srgbClr val="000000"/>
                  </a:solidFill>
                </a:rPr>
                <a:t>:..</a:t>
              </a:r>
            </a:p>
          </p:txBody>
        </p:sp>
        <p:sp>
          <p:nvSpPr>
            <p:cNvPr id="30728" name="Rectangle 29"/>
            <p:cNvSpPr>
              <a:spLocks/>
            </p:cNvSpPr>
            <p:nvPr/>
          </p:nvSpPr>
          <p:spPr bwMode="auto">
            <a:xfrm>
              <a:off x="2667000" y="2546350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30729" name="Rectangle 30"/>
            <p:cNvSpPr>
              <a:spLocks/>
            </p:cNvSpPr>
            <p:nvPr/>
          </p:nvSpPr>
          <p:spPr bwMode="auto">
            <a:xfrm>
              <a:off x="33289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30730" name="Rectangle 31"/>
            <p:cNvSpPr>
              <a:spLocks/>
            </p:cNvSpPr>
            <p:nvPr/>
          </p:nvSpPr>
          <p:spPr bwMode="auto">
            <a:xfrm>
              <a:off x="39893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30731" name="Rectangle 32"/>
            <p:cNvSpPr>
              <a:spLocks/>
            </p:cNvSpPr>
            <p:nvPr/>
          </p:nvSpPr>
          <p:spPr bwMode="auto">
            <a:xfrm>
              <a:off x="46497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30732" name="Rectangle 33"/>
            <p:cNvSpPr>
              <a:spLocks/>
            </p:cNvSpPr>
            <p:nvPr/>
          </p:nvSpPr>
          <p:spPr bwMode="auto">
            <a:xfrm>
              <a:off x="5319713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30733" name="Rectangle 34"/>
            <p:cNvSpPr>
              <a:spLocks/>
            </p:cNvSpPr>
            <p:nvPr/>
          </p:nvSpPr>
          <p:spPr bwMode="auto">
            <a:xfrm>
              <a:off x="5980113" y="2546350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30734" name="Rectangle 35"/>
            <p:cNvSpPr>
              <a:spLocks/>
            </p:cNvSpPr>
            <p:nvPr/>
          </p:nvSpPr>
          <p:spPr bwMode="auto">
            <a:xfrm>
              <a:off x="66421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30735" name="Rectangle 36"/>
            <p:cNvSpPr>
              <a:spLocks/>
            </p:cNvSpPr>
            <p:nvPr/>
          </p:nvSpPr>
          <p:spPr bwMode="auto">
            <a:xfrm>
              <a:off x="7400925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00"/>
                  </a:solidFill>
                </a:rPr>
                <a:t>port6</a:t>
              </a:r>
            </a:p>
          </p:txBody>
        </p:sp>
      </p:grpSp>
      <p:sp>
        <p:nvSpPr>
          <p:cNvPr id="30749" name="Rectangle 72"/>
          <p:cNvSpPr>
            <a:spLocks/>
          </p:cNvSpPr>
          <p:nvPr/>
        </p:nvSpPr>
        <p:spPr bwMode="auto">
          <a:xfrm>
            <a:off x="561975" y="4614863"/>
            <a:ext cx="192360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Application Firewall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0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30762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3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Switch</a:t>
              </a:r>
            </a:p>
            <a:p>
              <a:r>
                <a:rPr lang="en-US" sz="1600" dirty="0">
                  <a:solidFill>
                    <a:srgbClr val="000000"/>
                  </a:solidFill>
                </a:rPr>
                <a:t>Port</a:t>
              </a:r>
            </a:p>
          </p:txBody>
        </p:sp>
        <p:sp>
          <p:nvSpPr>
            <p:cNvPr id="30764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5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30766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7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30768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9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Eth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type</a:t>
              </a:r>
            </a:p>
          </p:txBody>
        </p:sp>
        <p:sp>
          <p:nvSpPr>
            <p:cNvPr id="30770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71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VLAN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ID</a:t>
              </a:r>
            </a:p>
          </p:txBody>
        </p:sp>
        <p:sp>
          <p:nvSpPr>
            <p:cNvPr id="30772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73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30774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75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30776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77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Prot</a:t>
              </a:r>
            </a:p>
          </p:txBody>
        </p:sp>
        <p:sp>
          <p:nvSpPr>
            <p:cNvPr id="30778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79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sport</a:t>
              </a:r>
            </a:p>
          </p:txBody>
        </p:sp>
        <p:sp>
          <p:nvSpPr>
            <p:cNvPr id="30780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81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dport</a:t>
              </a:r>
            </a:p>
          </p:txBody>
        </p:sp>
        <p:sp>
          <p:nvSpPr>
            <p:cNvPr id="30782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83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 smtClean="0">
                  <a:solidFill>
                    <a:srgbClr val="000000"/>
                  </a:solidFill>
                </a:rPr>
                <a:t>  Action</a:t>
              </a:r>
              <a:endParaRPr lang="en-US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752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30753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30754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30755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30756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30757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30758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30759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0760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30761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00"/>
                </a:solidFill>
              </a:rPr>
              <a:t>drop</a:t>
            </a:r>
          </a:p>
        </p:txBody>
      </p:sp>
      <p:sp>
        <p:nvSpPr>
          <p:cNvPr id="108" name="Rectangle 2"/>
          <p:cNvSpPr>
            <a:spLocks/>
          </p:cNvSpPr>
          <p:nvPr/>
        </p:nvSpPr>
        <p:spPr bwMode="auto">
          <a:xfrm>
            <a:off x="576263" y="2895600"/>
            <a:ext cx="100989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IP Routing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9" name="Rectangle 3"/>
          <p:cNvSpPr>
            <a:spLocks/>
          </p:cNvSpPr>
          <p:nvPr/>
        </p:nvSpPr>
        <p:spPr bwMode="auto">
          <a:xfrm>
            <a:off x="668337" y="4098925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69925" y="3430588"/>
            <a:ext cx="7483475" cy="571500"/>
            <a:chOff x="0" y="0"/>
            <a:chExt cx="6704" cy="512"/>
          </a:xfrm>
        </p:grpSpPr>
        <p:sp>
          <p:nvSpPr>
            <p:cNvPr id="111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Switch</a:t>
              </a:r>
            </a:p>
            <a:p>
              <a:r>
                <a:rPr lang="en-US" sz="1600" dirty="0">
                  <a:solidFill>
                    <a:srgbClr val="000000"/>
                  </a:solidFill>
                </a:rPr>
                <a:t>Port</a:t>
              </a:r>
            </a:p>
          </p:txBody>
        </p:sp>
        <p:sp>
          <p:nvSpPr>
            <p:cNvPr id="113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115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117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</a:rPr>
                <a:t>Eth</a:t>
              </a:r>
            </a:p>
            <a:p>
              <a:r>
                <a:rPr lang="en-US" sz="1700" dirty="0">
                  <a:solidFill>
                    <a:srgbClr val="000000"/>
                  </a:solidFill>
                </a:rPr>
                <a:t>type</a:t>
              </a:r>
            </a:p>
          </p:txBody>
        </p:sp>
        <p:sp>
          <p:nvSpPr>
            <p:cNvPr id="119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VLAN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ID</a:t>
              </a:r>
            </a:p>
          </p:txBody>
        </p:sp>
        <p:sp>
          <p:nvSpPr>
            <p:cNvPr id="121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123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125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Prot</a:t>
              </a:r>
            </a:p>
          </p:txBody>
        </p:sp>
        <p:sp>
          <p:nvSpPr>
            <p:cNvPr id="127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sport</a:t>
              </a:r>
            </a:p>
          </p:txBody>
        </p:sp>
        <p:sp>
          <p:nvSpPr>
            <p:cNvPr id="129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dport</a:t>
              </a:r>
            </a:p>
          </p:txBody>
        </p:sp>
        <p:sp>
          <p:nvSpPr>
            <p:cNvPr id="131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 smtClean="0">
                  <a:solidFill>
                    <a:srgbClr val="000000"/>
                  </a:solidFill>
                </a:rPr>
                <a:t>  Action</a:t>
              </a:r>
              <a:endParaRPr lang="en-US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3" name="Rectangle 27"/>
          <p:cNvSpPr>
            <a:spLocks/>
          </p:cNvSpPr>
          <p:nvPr/>
        </p:nvSpPr>
        <p:spPr bwMode="auto">
          <a:xfrm>
            <a:off x="1328737" y="4098925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134" name="Rectangle 28"/>
          <p:cNvSpPr>
            <a:spLocks/>
          </p:cNvSpPr>
          <p:nvPr/>
        </p:nvSpPr>
        <p:spPr bwMode="auto">
          <a:xfrm>
            <a:off x="1985962" y="4114800"/>
            <a:ext cx="6048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135" name="Rectangle 29"/>
          <p:cNvSpPr>
            <a:spLocks/>
          </p:cNvSpPr>
          <p:nvPr/>
        </p:nvSpPr>
        <p:spPr bwMode="auto">
          <a:xfrm>
            <a:off x="2649537" y="4098925"/>
            <a:ext cx="661988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136" name="Rectangle 30"/>
          <p:cNvSpPr>
            <a:spLocks/>
          </p:cNvSpPr>
          <p:nvPr/>
        </p:nvSpPr>
        <p:spPr bwMode="auto">
          <a:xfrm>
            <a:off x="3311525" y="4098925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137" name="Rectangle 31"/>
          <p:cNvSpPr>
            <a:spLocks/>
          </p:cNvSpPr>
          <p:nvPr/>
        </p:nvSpPr>
        <p:spPr bwMode="auto">
          <a:xfrm>
            <a:off x="3971925" y="4098925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138" name="Rectangle 32"/>
          <p:cNvSpPr>
            <a:spLocks/>
          </p:cNvSpPr>
          <p:nvPr/>
        </p:nvSpPr>
        <p:spPr bwMode="auto">
          <a:xfrm>
            <a:off x="4613275" y="4038600"/>
            <a:ext cx="873125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00"/>
                </a:solidFill>
              </a:rPr>
              <a:t>5.6.7.8</a:t>
            </a:r>
          </a:p>
        </p:txBody>
      </p:sp>
      <p:sp>
        <p:nvSpPr>
          <p:cNvPr id="139" name="Rectangle 33"/>
          <p:cNvSpPr>
            <a:spLocks/>
          </p:cNvSpPr>
          <p:nvPr/>
        </p:nvSpPr>
        <p:spPr bwMode="auto">
          <a:xfrm>
            <a:off x="5302250" y="4098925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140" name="Rectangle 34"/>
          <p:cNvSpPr>
            <a:spLocks/>
          </p:cNvSpPr>
          <p:nvPr/>
        </p:nvSpPr>
        <p:spPr bwMode="auto">
          <a:xfrm>
            <a:off x="5962650" y="4098925"/>
            <a:ext cx="661987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141" name="Rectangle 35"/>
          <p:cNvSpPr>
            <a:spLocks/>
          </p:cNvSpPr>
          <p:nvPr/>
        </p:nvSpPr>
        <p:spPr bwMode="auto">
          <a:xfrm>
            <a:off x="6624637" y="4098925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142" name="Rectangle 36"/>
          <p:cNvSpPr>
            <a:spLocks/>
          </p:cNvSpPr>
          <p:nvPr/>
        </p:nvSpPr>
        <p:spPr bwMode="auto">
          <a:xfrm>
            <a:off x="7383462" y="4098925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00"/>
                </a:solidFill>
              </a:rPr>
              <a:t>port6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49" grpId="0"/>
      <p:bldP spid="30750" grpId="0"/>
      <p:bldP spid="30752" grpId="0"/>
      <p:bldP spid="30753" grpId="0"/>
      <p:bldP spid="30754" grpId="0"/>
      <p:bldP spid="30755" grpId="0"/>
      <p:bldP spid="30756" grpId="0"/>
      <p:bldP spid="30757" grpId="0"/>
      <p:bldP spid="30758" grpId="0"/>
      <p:bldP spid="30759" grpId="0"/>
      <p:bldP spid="30760" grpId="0"/>
      <p:bldP spid="30761" grpId="0"/>
      <p:bldP spid="108" grpId="0"/>
      <p:bldP spid="109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Flexible and Generalized Flows: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 Across Layers</a:t>
            </a:r>
          </a:p>
        </p:txBody>
      </p:sp>
      <p:sp>
        <p:nvSpPr>
          <p:cNvPr id="31760" name="Rectangle 37"/>
          <p:cNvSpPr>
            <a:spLocks/>
          </p:cNvSpPr>
          <p:nvPr/>
        </p:nvSpPr>
        <p:spPr bwMode="auto">
          <a:xfrm>
            <a:off x="565150" y="3200400"/>
            <a:ext cx="11990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VLAN + App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761" name="Rectangle 38"/>
          <p:cNvSpPr>
            <a:spLocks/>
          </p:cNvSpPr>
          <p:nvPr/>
        </p:nvSpPr>
        <p:spPr bwMode="auto">
          <a:xfrm>
            <a:off x="685800" y="4259264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*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7388" y="3625851"/>
            <a:ext cx="7483475" cy="571500"/>
            <a:chOff x="0" y="0"/>
            <a:chExt cx="6704" cy="512"/>
          </a:xfrm>
        </p:grpSpPr>
        <p:sp>
          <p:nvSpPr>
            <p:cNvPr id="31773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4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Switch</a:t>
              </a:r>
            </a:p>
            <a:p>
              <a:r>
                <a:rPr lang="en-US" sz="1600" dirty="0">
                  <a:solidFill>
                    <a:srgbClr val="000000"/>
                  </a:solidFill>
                </a:rPr>
                <a:t>Port</a:t>
              </a:r>
            </a:p>
          </p:txBody>
        </p:sp>
        <p:sp>
          <p:nvSpPr>
            <p:cNvPr id="31775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6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31777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8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31779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0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Eth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type</a:t>
              </a:r>
            </a:p>
          </p:txBody>
        </p:sp>
        <p:sp>
          <p:nvSpPr>
            <p:cNvPr id="31781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2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VLAN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ID</a:t>
              </a:r>
            </a:p>
          </p:txBody>
        </p:sp>
        <p:sp>
          <p:nvSpPr>
            <p:cNvPr id="31783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4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31785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6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31787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8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Prot</a:t>
              </a:r>
            </a:p>
          </p:txBody>
        </p:sp>
        <p:sp>
          <p:nvSpPr>
            <p:cNvPr id="31789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0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sport</a:t>
              </a:r>
            </a:p>
          </p:txBody>
        </p:sp>
        <p:sp>
          <p:nvSpPr>
            <p:cNvPr id="31791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2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dport</a:t>
              </a:r>
            </a:p>
          </p:txBody>
        </p:sp>
        <p:sp>
          <p:nvSpPr>
            <p:cNvPr id="31793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4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Action</a:t>
              </a:r>
            </a:p>
          </p:txBody>
        </p:sp>
      </p:grpSp>
      <p:sp>
        <p:nvSpPr>
          <p:cNvPr id="31763" name="Rectangle 62"/>
          <p:cNvSpPr>
            <a:spLocks/>
          </p:cNvSpPr>
          <p:nvPr/>
        </p:nvSpPr>
        <p:spPr bwMode="auto">
          <a:xfrm>
            <a:off x="1346200" y="4259264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1764" name="Rectangle 63"/>
          <p:cNvSpPr>
            <a:spLocks/>
          </p:cNvSpPr>
          <p:nvPr/>
        </p:nvSpPr>
        <p:spPr bwMode="auto">
          <a:xfrm>
            <a:off x="1774825" y="4259264"/>
            <a:ext cx="1133475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1765" name="Rectangle 64"/>
          <p:cNvSpPr>
            <a:spLocks/>
          </p:cNvSpPr>
          <p:nvPr/>
        </p:nvSpPr>
        <p:spPr bwMode="auto">
          <a:xfrm>
            <a:off x="2667000" y="4259264"/>
            <a:ext cx="661988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1766" name="Rectangle 65"/>
          <p:cNvSpPr>
            <a:spLocks/>
          </p:cNvSpPr>
          <p:nvPr/>
        </p:nvSpPr>
        <p:spPr bwMode="auto">
          <a:xfrm>
            <a:off x="3328988" y="4259264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vlan1</a:t>
            </a:r>
          </a:p>
        </p:txBody>
      </p:sp>
      <p:sp>
        <p:nvSpPr>
          <p:cNvPr id="31767" name="Rectangle 66"/>
          <p:cNvSpPr>
            <a:spLocks/>
          </p:cNvSpPr>
          <p:nvPr/>
        </p:nvSpPr>
        <p:spPr bwMode="auto">
          <a:xfrm>
            <a:off x="3989388" y="4259264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1768" name="Rectangle 67"/>
          <p:cNvSpPr>
            <a:spLocks/>
          </p:cNvSpPr>
          <p:nvPr/>
        </p:nvSpPr>
        <p:spPr bwMode="auto">
          <a:xfrm>
            <a:off x="4686300" y="4259264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1769" name="Rectangle 68"/>
          <p:cNvSpPr>
            <a:spLocks/>
          </p:cNvSpPr>
          <p:nvPr/>
        </p:nvSpPr>
        <p:spPr bwMode="auto">
          <a:xfrm>
            <a:off x="5319713" y="4259264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1770" name="Rectangle 69"/>
          <p:cNvSpPr>
            <a:spLocks/>
          </p:cNvSpPr>
          <p:nvPr/>
        </p:nvSpPr>
        <p:spPr bwMode="auto">
          <a:xfrm>
            <a:off x="5980113" y="4259264"/>
            <a:ext cx="661987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1771" name="Rectangle 70"/>
          <p:cNvSpPr>
            <a:spLocks/>
          </p:cNvSpPr>
          <p:nvPr/>
        </p:nvSpPr>
        <p:spPr bwMode="auto">
          <a:xfrm>
            <a:off x="6642100" y="4259264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rgbClr val="FFFF00"/>
                </a:solidFill>
              </a:rPr>
              <a:t>80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1772" name="Rectangle 71"/>
          <p:cNvSpPr>
            <a:spLocks/>
          </p:cNvSpPr>
          <p:nvPr/>
        </p:nvSpPr>
        <p:spPr bwMode="auto">
          <a:xfrm>
            <a:off x="7400925" y="4137026"/>
            <a:ext cx="660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port6, 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port7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3" name="Rectangle 37"/>
          <p:cNvSpPr>
            <a:spLocks/>
          </p:cNvSpPr>
          <p:nvPr/>
        </p:nvSpPr>
        <p:spPr bwMode="auto">
          <a:xfrm>
            <a:off x="565150" y="1219200"/>
            <a:ext cx="198131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Fully define a flow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4" name="Rectangle 38"/>
          <p:cNvSpPr>
            <a:spLocks/>
          </p:cNvSpPr>
          <p:nvPr/>
        </p:nvSpPr>
        <p:spPr bwMode="auto">
          <a:xfrm>
            <a:off x="685800" y="2393951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port3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87388" y="1727201"/>
            <a:ext cx="7483475" cy="571500"/>
            <a:chOff x="0" y="0"/>
            <a:chExt cx="6704" cy="512"/>
          </a:xfrm>
        </p:grpSpPr>
        <p:sp>
          <p:nvSpPr>
            <p:cNvPr id="76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Switch</a:t>
              </a:r>
            </a:p>
            <a:p>
              <a:r>
                <a:rPr lang="en-US" sz="1600" dirty="0">
                  <a:solidFill>
                    <a:srgbClr val="000000"/>
                  </a:solidFill>
                </a:rPr>
                <a:t>Port</a:t>
              </a:r>
            </a:p>
          </p:txBody>
        </p:sp>
        <p:sp>
          <p:nvSpPr>
            <p:cNvPr id="78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80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82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Eth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type</a:t>
              </a:r>
            </a:p>
          </p:txBody>
        </p:sp>
        <p:sp>
          <p:nvSpPr>
            <p:cNvPr id="84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VLAN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ID</a:t>
              </a:r>
            </a:p>
          </p:txBody>
        </p:sp>
        <p:sp>
          <p:nvSpPr>
            <p:cNvPr id="86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88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90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Prot</a:t>
              </a:r>
            </a:p>
          </p:txBody>
        </p:sp>
        <p:sp>
          <p:nvSpPr>
            <p:cNvPr id="92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sport</a:t>
              </a:r>
            </a:p>
          </p:txBody>
        </p:sp>
        <p:sp>
          <p:nvSpPr>
            <p:cNvPr id="94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dport</a:t>
              </a:r>
            </a:p>
          </p:txBody>
        </p:sp>
        <p:sp>
          <p:nvSpPr>
            <p:cNvPr id="96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Action</a:t>
              </a:r>
            </a:p>
          </p:txBody>
        </p:sp>
      </p:grpSp>
      <p:sp>
        <p:nvSpPr>
          <p:cNvPr id="98" name="Rectangle 63"/>
          <p:cNvSpPr>
            <a:spLocks/>
          </p:cNvSpPr>
          <p:nvPr/>
        </p:nvSpPr>
        <p:spPr bwMode="auto">
          <a:xfrm>
            <a:off x="2079625" y="2411413"/>
            <a:ext cx="663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00:1f..</a:t>
            </a:r>
          </a:p>
        </p:txBody>
      </p:sp>
      <p:sp>
        <p:nvSpPr>
          <p:cNvPr id="99" name="Rectangle 64"/>
          <p:cNvSpPr>
            <a:spLocks/>
          </p:cNvSpPr>
          <p:nvPr/>
        </p:nvSpPr>
        <p:spPr bwMode="auto">
          <a:xfrm>
            <a:off x="2667000" y="2393951"/>
            <a:ext cx="661988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0800</a:t>
            </a:r>
          </a:p>
        </p:txBody>
      </p:sp>
      <p:sp>
        <p:nvSpPr>
          <p:cNvPr id="100" name="Rectangle 65"/>
          <p:cNvSpPr>
            <a:spLocks/>
          </p:cNvSpPr>
          <p:nvPr/>
        </p:nvSpPr>
        <p:spPr bwMode="auto">
          <a:xfrm>
            <a:off x="3328988" y="2393951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vlan1</a:t>
            </a:r>
          </a:p>
        </p:txBody>
      </p:sp>
      <p:sp>
        <p:nvSpPr>
          <p:cNvPr id="101" name="Rectangle 66"/>
          <p:cNvSpPr>
            <a:spLocks/>
          </p:cNvSpPr>
          <p:nvPr/>
        </p:nvSpPr>
        <p:spPr bwMode="auto">
          <a:xfrm>
            <a:off x="3989388" y="2393951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1.2.3.4</a:t>
            </a:r>
          </a:p>
        </p:txBody>
      </p:sp>
      <p:sp>
        <p:nvSpPr>
          <p:cNvPr id="102" name="Rectangle 67"/>
          <p:cNvSpPr>
            <a:spLocks/>
          </p:cNvSpPr>
          <p:nvPr/>
        </p:nvSpPr>
        <p:spPr bwMode="auto">
          <a:xfrm>
            <a:off x="4686300" y="2393951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5.6.7.8</a:t>
            </a:r>
          </a:p>
        </p:txBody>
      </p:sp>
      <p:sp>
        <p:nvSpPr>
          <p:cNvPr id="103" name="Rectangle 68"/>
          <p:cNvSpPr>
            <a:spLocks/>
          </p:cNvSpPr>
          <p:nvPr/>
        </p:nvSpPr>
        <p:spPr bwMode="auto">
          <a:xfrm>
            <a:off x="5319713" y="2393951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4" name="Rectangle 69"/>
          <p:cNvSpPr>
            <a:spLocks/>
          </p:cNvSpPr>
          <p:nvPr/>
        </p:nvSpPr>
        <p:spPr bwMode="auto">
          <a:xfrm>
            <a:off x="5980113" y="2393951"/>
            <a:ext cx="661987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17264</a:t>
            </a:r>
          </a:p>
        </p:txBody>
      </p:sp>
      <p:sp>
        <p:nvSpPr>
          <p:cNvPr id="105" name="Rectangle 70"/>
          <p:cNvSpPr>
            <a:spLocks/>
          </p:cNvSpPr>
          <p:nvPr/>
        </p:nvSpPr>
        <p:spPr bwMode="auto">
          <a:xfrm>
            <a:off x="6642100" y="2393951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80</a:t>
            </a:r>
          </a:p>
        </p:txBody>
      </p:sp>
      <p:sp>
        <p:nvSpPr>
          <p:cNvPr id="106" name="Rectangle 71"/>
          <p:cNvSpPr>
            <a:spLocks/>
          </p:cNvSpPr>
          <p:nvPr/>
        </p:nvSpPr>
        <p:spPr bwMode="auto">
          <a:xfrm>
            <a:off x="7400925" y="2393951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port6</a:t>
            </a:r>
          </a:p>
        </p:txBody>
      </p:sp>
      <p:sp>
        <p:nvSpPr>
          <p:cNvPr id="107" name="Rectangle 62"/>
          <p:cNvSpPr>
            <a:spLocks/>
          </p:cNvSpPr>
          <p:nvPr/>
        </p:nvSpPr>
        <p:spPr bwMode="auto">
          <a:xfrm>
            <a:off x="1346200" y="2393951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00:2e..</a:t>
            </a:r>
          </a:p>
        </p:txBody>
      </p:sp>
      <p:sp>
        <p:nvSpPr>
          <p:cNvPr id="182" name="Rectangle 38"/>
          <p:cNvSpPr>
            <a:spLocks/>
          </p:cNvSpPr>
          <p:nvPr/>
        </p:nvSpPr>
        <p:spPr bwMode="auto">
          <a:xfrm>
            <a:off x="609600" y="6126937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port3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11188" y="5460187"/>
            <a:ext cx="7483475" cy="571500"/>
            <a:chOff x="0" y="0"/>
            <a:chExt cx="6704" cy="512"/>
          </a:xfrm>
        </p:grpSpPr>
        <p:sp>
          <p:nvSpPr>
            <p:cNvPr id="184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Switch</a:t>
              </a:r>
            </a:p>
            <a:p>
              <a:r>
                <a:rPr lang="en-US" sz="1600" dirty="0">
                  <a:solidFill>
                    <a:srgbClr val="000000"/>
                  </a:solidFill>
                </a:rPr>
                <a:t>Port</a:t>
              </a:r>
            </a:p>
          </p:txBody>
        </p:sp>
        <p:sp>
          <p:nvSpPr>
            <p:cNvPr id="186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188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MAC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190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Eth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type</a:t>
              </a:r>
            </a:p>
          </p:txBody>
        </p:sp>
        <p:sp>
          <p:nvSpPr>
            <p:cNvPr id="192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VLAN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ID</a:t>
              </a:r>
            </a:p>
          </p:txBody>
        </p:sp>
        <p:sp>
          <p:nvSpPr>
            <p:cNvPr id="194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196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Dst</a:t>
              </a:r>
            </a:p>
          </p:txBody>
        </p:sp>
        <p:sp>
          <p:nvSpPr>
            <p:cNvPr id="198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IP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Prot</a:t>
              </a:r>
            </a:p>
          </p:txBody>
        </p:sp>
        <p:sp>
          <p:nvSpPr>
            <p:cNvPr id="200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1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sport</a:t>
              </a:r>
            </a:p>
          </p:txBody>
        </p:sp>
        <p:sp>
          <p:nvSpPr>
            <p:cNvPr id="202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TCP</a:t>
              </a:r>
            </a:p>
            <a:p>
              <a:r>
                <a:rPr lang="en-US" sz="1700">
                  <a:solidFill>
                    <a:srgbClr val="000000"/>
                  </a:solidFill>
                </a:rPr>
                <a:t>dport</a:t>
              </a:r>
            </a:p>
          </p:txBody>
        </p:sp>
        <p:sp>
          <p:nvSpPr>
            <p:cNvPr id="204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000000"/>
                  </a:solidFill>
                </a:rPr>
                <a:t>Action</a:t>
              </a:r>
            </a:p>
          </p:txBody>
        </p:sp>
      </p:grpSp>
      <p:sp>
        <p:nvSpPr>
          <p:cNvPr id="206" name="Rectangle 63"/>
          <p:cNvSpPr>
            <a:spLocks/>
          </p:cNvSpPr>
          <p:nvPr/>
        </p:nvSpPr>
        <p:spPr bwMode="auto">
          <a:xfrm>
            <a:off x="2003425" y="6144399"/>
            <a:ext cx="663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07" name="Rectangle 64"/>
          <p:cNvSpPr>
            <a:spLocks/>
          </p:cNvSpPr>
          <p:nvPr/>
        </p:nvSpPr>
        <p:spPr bwMode="auto">
          <a:xfrm>
            <a:off x="2590800" y="6126937"/>
            <a:ext cx="661988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0800</a:t>
            </a:r>
          </a:p>
        </p:txBody>
      </p:sp>
      <p:sp>
        <p:nvSpPr>
          <p:cNvPr id="208" name="Rectangle 65"/>
          <p:cNvSpPr>
            <a:spLocks/>
          </p:cNvSpPr>
          <p:nvPr/>
        </p:nvSpPr>
        <p:spPr bwMode="auto">
          <a:xfrm>
            <a:off x="3252788" y="6126937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09" name="Rectangle 66"/>
          <p:cNvSpPr>
            <a:spLocks/>
          </p:cNvSpPr>
          <p:nvPr/>
        </p:nvSpPr>
        <p:spPr bwMode="auto">
          <a:xfrm>
            <a:off x="3913188" y="6126937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10" name="Rectangle 67"/>
          <p:cNvSpPr>
            <a:spLocks/>
          </p:cNvSpPr>
          <p:nvPr/>
        </p:nvSpPr>
        <p:spPr bwMode="auto">
          <a:xfrm>
            <a:off x="4610100" y="6126937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00"/>
                </a:solidFill>
              </a:rPr>
              <a:t>5.6.7.8</a:t>
            </a:r>
          </a:p>
        </p:txBody>
      </p:sp>
      <p:sp>
        <p:nvSpPr>
          <p:cNvPr id="211" name="Rectangle 68"/>
          <p:cNvSpPr>
            <a:spLocks/>
          </p:cNvSpPr>
          <p:nvPr/>
        </p:nvSpPr>
        <p:spPr bwMode="auto">
          <a:xfrm>
            <a:off x="5243513" y="6126937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rgbClr val="FFFF00"/>
                </a:solidFill>
              </a:rPr>
              <a:t>   4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12" name="Rectangle 69"/>
          <p:cNvSpPr>
            <a:spLocks/>
          </p:cNvSpPr>
          <p:nvPr/>
        </p:nvSpPr>
        <p:spPr bwMode="auto">
          <a:xfrm>
            <a:off x="5903913" y="6126937"/>
            <a:ext cx="661987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13" name="Rectangle 70"/>
          <p:cNvSpPr>
            <a:spLocks/>
          </p:cNvSpPr>
          <p:nvPr/>
        </p:nvSpPr>
        <p:spPr bwMode="auto">
          <a:xfrm>
            <a:off x="6565900" y="6126937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14" name="Rectangle 71"/>
          <p:cNvSpPr>
            <a:spLocks/>
          </p:cNvSpPr>
          <p:nvPr/>
        </p:nvSpPr>
        <p:spPr bwMode="auto">
          <a:xfrm>
            <a:off x="7324725" y="6126937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 smtClean="0">
                <a:solidFill>
                  <a:srgbClr val="FFFF00"/>
                </a:solidFill>
              </a:rPr>
              <a:t>port 10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15" name="Rectangle 62"/>
          <p:cNvSpPr>
            <a:spLocks/>
          </p:cNvSpPr>
          <p:nvPr/>
        </p:nvSpPr>
        <p:spPr bwMode="auto">
          <a:xfrm>
            <a:off x="1270000" y="6126937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00:2e..</a:t>
            </a:r>
          </a:p>
        </p:txBody>
      </p:sp>
      <p:sp>
        <p:nvSpPr>
          <p:cNvPr id="216" name="Rectangle 37"/>
          <p:cNvSpPr>
            <a:spLocks/>
          </p:cNvSpPr>
          <p:nvPr/>
        </p:nvSpPr>
        <p:spPr bwMode="auto">
          <a:xfrm>
            <a:off x="553554" y="5029200"/>
            <a:ext cx="185307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Port + Ethernet + IP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7" name="Rectangle 68"/>
          <p:cNvSpPr>
            <a:spLocks/>
          </p:cNvSpPr>
          <p:nvPr/>
        </p:nvSpPr>
        <p:spPr bwMode="auto">
          <a:xfrm>
            <a:off x="5969000" y="617220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18" name="Rectangle 68"/>
          <p:cNvSpPr>
            <a:spLocks/>
          </p:cNvSpPr>
          <p:nvPr/>
        </p:nvSpPr>
        <p:spPr bwMode="auto">
          <a:xfrm>
            <a:off x="6553200" y="6204724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19" name="Rectangle 68"/>
          <p:cNvSpPr>
            <a:spLocks/>
          </p:cNvSpPr>
          <p:nvPr/>
        </p:nvSpPr>
        <p:spPr bwMode="auto">
          <a:xfrm>
            <a:off x="3987800" y="6144399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20" name="Rectangle 68"/>
          <p:cNvSpPr>
            <a:spLocks/>
          </p:cNvSpPr>
          <p:nvPr/>
        </p:nvSpPr>
        <p:spPr bwMode="auto">
          <a:xfrm>
            <a:off x="3225800" y="6144399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221" name="Rectangle 68"/>
          <p:cNvSpPr>
            <a:spLocks/>
          </p:cNvSpPr>
          <p:nvPr/>
        </p:nvSpPr>
        <p:spPr bwMode="auto">
          <a:xfrm>
            <a:off x="1905000" y="6144399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/>
      <p:bldP spid="31761" grpId="0"/>
      <p:bldP spid="31763" grpId="0"/>
      <p:bldP spid="31764" grpId="0"/>
      <p:bldP spid="31765" grpId="0"/>
      <p:bldP spid="31766" grpId="0"/>
      <p:bldP spid="31767" grpId="0"/>
      <p:bldP spid="31768" grpId="0"/>
      <p:bldP spid="31769" grpId="0"/>
      <p:bldP spid="31770" grpId="0"/>
      <p:bldP spid="31771" grpId="0"/>
      <p:bldP spid="31772" grpId="0"/>
      <p:bldP spid="74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82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loud 337"/>
          <p:cNvSpPr/>
          <p:nvPr/>
        </p:nvSpPr>
        <p:spPr>
          <a:xfrm>
            <a:off x="2209800" y="2514600"/>
            <a:ext cx="5181600" cy="3962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7" name="Straight Connector 996"/>
          <p:cNvCxnSpPr>
            <a:stCxn id="707" idx="3"/>
            <a:endCxn id="749" idx="1"/>
          </p:cNvCxnSpPr>
          <p:nvPr/>
        </p:nvCxnSpPr>
        <p:spPr>
          <a:xfrm>
            <a:off x="1447800" y="1808165"/>
            <a:ext cx="6400800" cy="16271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1447800" y="1828800"/>
            <a:ext cx="838200" cy="2535235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0800000" flipV="1">
            <a:off x="7391402" y="1828800"/>
            <a:ext cx="457198" cy="2530836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2286000" y="4343400"/>
            <a:ext cx="5105400" cy="1588"/>
          </a:xfrm>
          <a:prstGeom prst="line">
            <a:avLst/>
          </a:prstGeom>
          <a:ln w="7620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609600" y="1268655"/>
            <a:ext cx="8077200" cy="864947"/>
            <a:chOff x="609600" y="1268655"/>
            <a:chExt cx="8077200" cy="864947"/>
          </a:xfrm>
        </p:grpSpPr>
        <p:grpSp>
          <p:nvGrpSpPr>
            <p:cNvPr id="100" name="Group 13"/>
            <p:cNvGrpSpPr/>
            <p:nvPr/>
          </p:nvGrpSpPr>
          <p:grpSpPr>
            <a:xfrm>
              <a:off x="609600" y="1268655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01" name="Can 100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Down Arrow 101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Down Arrow 102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ight Arrow 103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ight Arrow 104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3"/>
            <p:cNvGrpSpPr/>
            <p:nvPr/>
          </p:nvGrpSpPr>
          <p:grpSpPr>
            <a:xfrm>
              <a:off x="7620000" y="1295400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07" name="Can 106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Down Arrow 107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Down Arrow 108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ight Arrow 109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Arrow 110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loud 337"/>
          <p:cNvSpPr/>
          <p:nvPr/>
        </p:nvSpPr>
        <p:spPr>
          <a:xfrm>
            <a:off x="2209800" y="2514600"/>
            <a:ext cx="5181600" cy="3962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7" name="Straight Connector 996"/>
          <p:cNvCxnSpPr>
            <a:stCxn id="707" idx="3"/>
            <a:endCxn id="749" idx="1"/>
          </p:cNvCxnSpPr>
          <p:nvPr/>
        </p:nvCxnSpPr>
        <p:spPr>
          <a:xfrm>
            <a:off x="1447800" y="1808165"/>
            <a:ext cx="6400800" cy="16271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1447800" y="1828800"/>
            <a:ext cx="838200" cy="2535235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0800000" flipV="1">
            <a:off x="7391402" y="1828800"/>
            <a:ext cx="457198" cy="2530836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2286000" y="4343400"/>
            <a:ext cx="5105400" cy="1588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286000" y="4495800"/>
            <a:ext cx="5105400" cy="158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286000" y="4189412"/>
            <a:ext cx="5105400" cy="1588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276600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VOIP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10000" y="4126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VIDEO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19600" y="4278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0" y="3581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Aggregation &amp; Mapping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609600" y="1268655"/>
            <a:ext cx="8077200" cy="864947"/>
            <a:chOff x="609600" y="1268655"/>
            <a:chExt cx="8077200" cy="864947"/>
          </a:xfrm>
        </p:grpSpPr>
        <p:grpSp>
          <p:nvGrpSpPr>
            <p:cNvPr id="106" name="Group 13"/>
            <p:cNvGrpSpPr/>
            <p:nvPr/>
          </p:nvGrpSpPr>
          <p:grpSpPr>
            <a:xfrm>
              <a:off x="609600" y="1268655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13" name="Can 112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Down Arrow 113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Down Arrow 114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ight Arrow 115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ight Arrow 116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3"/>
            <p:cNvGrpSpPr/>
            <p:nvPr/>
          </p:nvGrpSpPr>
          <p:grpSpPr>
            <a:xfrm>
              <a:off x="7620000" y="1295400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08" name="Can 107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Down Arrow 108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Down Arrow 109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Arrow 110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ight Arrow 111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loud 337"/>
          <p:cNvSpPr/>
          <p:nvPr/>
        </p:nvSpPr>
        <p:spPr>
          <a:xfrm>
            <a:off x="2209800" y="2514600"/>
            <a:ext cx="5181600" cy="3962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7" name="Straight Connector 996"/>
          <p:cNvCxnSpPr>
            <a:stCxn id="707" idx="3"/>
            <a:endCxn id="749" idx="1"/>
          </p:cNvCxnSpPr>
          <p:nvPr/>
        </p:nvCxnSpPr>
        <p:spPr>
          <a:xfrm>
            <a:off x="1447800" y="1808165"/>
            <a:ext cx="6400800" cy="16271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1447800" y="1828800"/>
            <a:ext cx="838200" cy="2535235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0800000" flipV="1">
            <a:off x="7391402" y="1828800"/>
            <a:ext cx="457198" cy="2530836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2286000" y="4343400"/>
            <a:ext cx="5105400" cy="1588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00400" y="5410200"/>
            <a:ext cx="3124200" cy="158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429000" y="3505200"/>
            <a:ext cx="2895600" cy="1588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114800" y="3276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VOIP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10000" y="4126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VIDEO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3434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286000" y="3505200"/>
            <a:ext cx="1143000" cy="76200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>
            <a:off x="6324600" y="3505200"/>
            <a:ext cx="1066800" cy="76200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2171700" y="4381500"/>
            <a:ext cx="1066800" cy="99060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6324600" y="4343400"/>
            <a:ext cx="1066800" cy="106680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0" y="3581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Aggregation &amp; Mapping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0" y="43066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609600" y="1268655"/>
            <a:ext cx="8077200" cy="864947"/>
            <a:chOff x="609600" y="1268655"/>
            <a:chExt cx="8077200" cy="864947"/>
          </a:xfrm>
        </p:grpSpPr>
        <p:grpSp>
          <p:nvGrpSpPr>
            <p:cNvPr id="112" name="Group 13"/>
            <p:cNvGrpSpPr/>
            <p:nvPr/>
          </p:nvGrpSpPr>
          <p:grpSpPr>
            <a:xfrm>
              <a:off x="609600" y="1268655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21" name="Can 120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wn Arrow 121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own Arrow 122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ight Arrow 125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ight Arrow 126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3"/>
            <p:cNvGrpSpPr/>
            <p:nvPr/>
          </p:nvGrpSpPr>
          <p:grpSpPr>
            <a:xfrm>
              <a:off x="7620000" y="1295400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14" name="Can 113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Down Arrow 115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Down Arrow 116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ight Arrow 118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ight Arrow 119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loud 337"/>
          <p:cNvSpPr/>
          <p:nvPr/>
        </p:nvSpPr>
        <p:spPr>
          <a:xfrm>
            <a:off x="2209800" y="2514600"/>
            <a:ext cx="5181600" cy="3962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7" name="Straight Connector 996"/>
          <p:cNvCxnSpPr>
            <a:stCxn id="707" idx="3"/>
            <a:endCxn id="749" idx="1"/>
          </p:cNvCxnSpPr>
          <p:nvPr/>
        </p:nvCxnSpPr>
        <p:spPr>
          <a:xfrm>
            <a:off x="1447800" y="1808165"/>
            <a:ext cx="6400800" cy="16271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1447800" y="1828800"/>
            <a:ext cx="838200" cy="2535235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0800000" flipV="1">
            <a:off x="7391402" y="1828800"/>
            <a:ext cx="457198" cy="2530836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2286000" y="4341812"/>
            <a:ext cx="5105400" cy="1588"/>
          </a:xfrm>
          <a:prstGeom prst="line">
            <a:avLst/>
          </a:prstGeom>
          <a:ln w="2540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00400" y="5410200"/>
            <a:ext cx="3124200" cy="158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429000" y="3505200"/>
            <a:ext cx="2895600" cy="1588"/>
          </a:xfrm>
          <a:prstGeom prst="line">
            <a:avLst/>
          </a:prstGeom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114800" y="3276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VOIP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10000" y="4126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VIDEO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3434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286000" y="3505200"/>
            <a:ext cx="1143000" cy="762000"/>
          </a:xfrm>
          <a:prstGeom prst="line">
            <a:avLst/>
          </a:prstGeom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>
            <a:off x="6324600" y="3505200"/>
            <a:ext cx="1066800" cy="762000"/>
          </a:xfrm>
          <a:prstGeom prst="line">
            <a:avLst/>
          </a:prstGeom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2171700" y="4381500"/>
            <a:ext cx="1066800" cy="99060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6324600" y="4343400"/>
            <a:ext cx="1066800" cy="106680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0" y="3581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Aggregation &amp; Mapping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0" y="43066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0" y="481226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Bandwidth</a:t>
            </a:r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609600" y="1268655"/>
            <a:ext cx="8077200" cy="864947"/>
            <a:chOff x="609600" y="1268655"/>
            <a:chExt cx="8077200" cy="864947"/>
          </a:xfrm>
        </p:grpSpPr>
        <p:grpSp>
          <p:nvGrpSpPr>
            <p:cNvPr id="113" name="Group 13"/>
            <p:cNvGrpSpPr/>
            <p:nvPr/>
          </p:nvGrpSpPr>
          <p:grpSpPr>
            <a:xfrm>
              <a:off x="609600" y="1268655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22" name="Can 121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own Arrow 122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own Arrow 125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ight Arrow 126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ight Arrow 127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3"/>
            <p:cNvGrpSpPr/>
            <p:nvPr/>
          </p:nvGrpSpPr>
          <p:grpSpPr>
            <a:xfrm>
              <a:off x="7620000" y="1295400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16" name="Can 115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Down Arrow 116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Down Arrow 118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ight Arrow 119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ight Arrow 120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does it mean for the IP network?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u="sng" dirty="0">
                <a:solidFill>
                  <a:schemeClr val="bg1"/>
                </a:solidFill>
              </a:rPr>
              <a:t>IP backbone network </a:t>
            </a:r>
            <a:r>
              <a:rPr lang="en-US" sz="2400" u="sng" dirty="0" smtClean="0">
                <a:solidFill>
                  <a:schemeClr val="bg1"/>
                </a:solidFill>
              </a:rPr>
              <a:t>design - Routers </a:t>
            </a:r>
            <a:r>
              <a:rPr lang="en-US" sz="2400" u="sng" dirty="0">
                <a:solidFill>
                  <a:schemeClr val="bg1"/>
                </a:solidFill>
              </a:rPr>
              <a:t>hardwired by lambdas</a:t>
            </a:r>
            <a:endParaRPr lang="en-US" sz="2000" u="sng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4X </a:t>
            </a:r>
            <a:r>
              <a:rPr lang="en-US" sz="2000" dirty="0">
                <a:solidFill>
                  <a:schemeClr val="bg1"/>
                </a:solidFill>
              </a:rPr>
              <a:t>to </a:t>
            </a:r>
            <a:r>
              <a:rPr lang="en-US" sz="2000" dirty="0" smtClean="0">
                <a:solidFill>
                  <a:schemeClr val="bg1"/>
                </a:solidFill>
              </a:rPr>
              <a:t>10X </a:t>
            </a:r>
            <a:r>
              <a:rPr lang="en-US" sz="2000" dirty="0">
                <a:solidFill>
                  <a:schemeClr val="bg1"/>
                </a:solidFill>
              </a:rPr>
              <a:t>over-provisioned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Traffic surges</a:t>
            </a:r>
            <a:endParaRPr lang="en-US" sz="20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Traffic re-rerouted  around failures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Dependence on complex, expensive, power-hungry and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		sometimes fragile backbone routers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648200" y="350520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rgbClr val="CC3300"/>
                </a:solidFill>
              </a:rPr>
              <a:t> Bigger Routers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C3300"/>
                </a:solidFill>
              </a:rPr>
              <a:t>- More over-provisioned links</a:t>
            </a:r>
          </a:p>
          <a:p>
            <a:pPr>
              <a:spcBef>
                <a:spcPct val="50000"/>
              </a:spcBef>
            </a:pPr>
            <a:endParaRPr lang="en-US" sz="2400" b="1" dirty="0" smtClean="0">
              <a:solidFill>
                <a:srgbClr val="CC3300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8229600" y="6583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prstClr val="black"/>
                </a:solidFill>
              </a:rPr>
              <a:t>*April, 02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8" y="4038600"/>
            <a:ext cx="45186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t640chassis_fron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83" t="-1089"/>
          <a:stretch>
            <a:fillRect/>
          </a:stretch>
        </p:blipFill>
        <p:spPr bwMode="auto">
          <a:xfrm>
            <a:off x="8001000" y="4495800"/>
            <a:ext cx="1133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5" descr="crs-linecar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1600200"/>
            <a:ext cx="739775" cy="23685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1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loud 337"/>
          <p:cNvSpPr/>
          <p:nvPr/>
        </p:nvSpPr>
        <p:spPr>
          <a:xfrm>
            <a:off x="2209800" y="2514600"/>
            <a:ext cx="5181600" cy="3962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7" name="Straight Connector 996"/>
          <p:cNvCxnSpPr>
            <a:stCxn id="707" idx="3"/>
            <a:endCxn id="749" idx="1"/>
          </p:cNvCxnSpPr>
          <p:nvPr/>
        </p:nvCxnSpPr>
        <p:spPr>
          <a:xfrm>
            <a:off x="1447800" y="1808165"/>
            <a:ext cx="6400800" cy="16271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1447800" y="1828800"/>
            <a:ext cx="838200" cy="2535235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0800000" flipV="1">
            <a:off x="7391402" y="1828800"/>
            <a:ext cx="457198" cy="2530836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2286000" y="4341812"/>
            <a:ext cx="5105400" cy="1588"/>
          </a:xfrm>
          <a:prstGeom prst="line">
            <a:avLst/>
          </a:prstGeom>
          <a:ln w="2540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00400" y="5410200"/>
            <a:ext cx="3124200" cy="158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429000" y="3505200"/>
            <a:ext cx="2895600" cy="1588"/>
          </a:xfrm>
          <a:prstGeom prst="line">
            <a:avLst/>
          </a:prstGeom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114800" y="3276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VOIP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10000" y="4126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VIDEO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3434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286000" y="3505200"/>
            <a:ext cx="1143000" cy="762000"/>
          </a:xfrm>
          <a:prstGeom prst="line">
            <a:avLst/>
          </a:prstGeom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>
            <a:off x="6324600" y="3505200"/>
            <a:ext cx="1066800" cy="762000"/>
          </a:xfrm>
          <a:prstGeom prst="line">
            <a:avLst/>
          </a:prstGeom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2171700" y="4381500"/>
            <a:ext cx="1066800" cy="99060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6324600" y="4343400"/>
            <a:ext cx="1066800" cy="106680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0" y="3581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Aggregation &amp; Mapping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0" y="43066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0" y="481226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Bandwidth</a:t>
            </a:r>
            <a:endParaRPr lang="en-US" dirty="0"/>
          </a:p>
        </p:txBody>
      </p:sp>
      <p:sp>
        <p:nvSpPr>
          <p:cNvPr id="112" name="Explosion 2 111"/>
          <p:cNvSpPr/>
          <p:nvPr/>
        </p:nvSpPr>
        <p:spPr>
          <a:xfrm>
            <a:off x="5562600" y="3886200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0" y="563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114" name="Explosion 2 113"/>
          <p:cNvSpPr/>
          <p:nvPr/>
        </p:nvSpPr>
        <p:spPr>
          <a:xfrm>
            <a:off x="5562600" y="3048000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609600" y="1268655"/>
            <a:ext cx="8077200" cy="864947"/>
            <a:chOff x="609600" y="1268655"/>
            <a:chExt cx="8077200" cy="864947"/>
          </a:xfrm>
        </p:grpSpPr>
        <p:grpSp>
          <p:nvGrpSpPr>
            <p:cNvPr id="117" name="Group 13"/>
            <p:cNvGrpSpPr/>
            <p:nvPr/>
          </p:nvGrpSpPr>
          <p:grpSpPr>
            <a:xfrm>
              <a:off x="609600" y="1268655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27" name="Can 126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own Arrow 127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wn Arrow 128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ight Arrow 129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Arrow 130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3"/>
            <p:cNvGrpSpPr/>
            <p:nvPr/>
          </p:nvGrpSpPr>
          <p:grpSpPr>
            <a:xfrm>
              <a:off x="7620000" y="1295400"/>
              <a:ext cx="1066800" cy="838202"/>
              <a:chOff x="7162800" y="228598"/>
              <a:chExt cx="914400" cy="762002"/>
            </a:xfrm>
            <a:solidFill>
              <a:schemeClr val="accent5"/>
            </a:solidFill>
          </p:grpSpPr>
          <p:sp>
            <p:nvSpPr>
              <p:cNvPr id="120" name="Can 119"/>
              <p:cNvSpPr/>
              <p:nvPr/>
            </p:nvSpPr>
            <p:spPr>
              <a:xfrm>
                <a:off x="7162800" y="228600"/>
                <a:ext cx="914400" cy="762000"/>
              </a:xfrm>
              <a:prstGeom prst="can">
                <a:avLst>
                  <a:gd name="adj" fmla="val 5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own Arrow 120"/>
              <p:cNvSpPr/>
              <p:nvPr/>
            </p:nvSpPr>
            <p:spPr>
              <a:xfrm rot="3594206">
                <a:off x="7374449" y="400693"/>
                <a:ext cx="186303" cy="244316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wn Arrow 121"/>
              <p:cNvSpPr/>
              <p:nvPr/>
            </p:nvSpPr>
            <p:spPr>
              <a:xfrm rot="14184123">
                <a:off x="7619914" y="186212"/>
                <a:ext cx="211272" cy="29604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ight Arrow 122"/>
              <p:cNvSpPr/>
              <p:nvPr/>
            </p:nvSpPr>
            <p:spPr>
              <a:xfrm rot="10800000">
                <a:off x="7315199" y="228598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ight Arrow 125"/>
              <p:cNvSpPr/>
              <p:nvPr/>
            </p:nvSpPr>
            <p:spPr>
              <a:xfrm rot="276230">
                <a:off x="7628747" y="391284"/>
                <a:ext cx="265420" cy="22860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2" name="Explosion 2 131"/>
          <p:cNvSpPr/>
          <p:nvPr/>
        </p:nvSpPr>
        <p:spPr>
          <a:xfrm>
            <a:off x="5638800" y="1447800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166" y="2917956"/>
            <a:ext cx="4907833" cy="37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5400000">
            <a:off x="7505700" y="45339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5524500" y="45339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166" y="2917956"/>
            <a:ext cx="4907833" cy="37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743200"/>
            <a:ext cx="533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5400000">
            <a:off x="7810500" y="54483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Up Arrow 4"/>
          <p:cNvSpPr/>
          <p:nvPr/>
        </p:nvSpPr>
        <p:spPr>
          <a:xfrm>
            <a:off x="6324600" y="4495800"/>
            <a:ext cx="6858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09800" y="7620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486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43200"/>
            <a:ext cx="5714999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355309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4991100" y="45339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14600"/>
            <a:ext cx="533399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355309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5372100" y="45339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152400" y="-76200"/>
            <a:ext cx="8839200" cy="9144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What  about Scalability of Control Plane?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Different Possibilities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 </a:t>
            </a:r>
            <a:endParaRPr kumimoji="1" lang="en-US" sz="4000" kern="0" dirty="0">
              <a:solidFill>
                <a:srgbClr val="FFFF00"/>
              </a:solidFill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0" y="1295400"/>
            <a:ext cx="5072281" cy="2264454"/>
            <a:chOff x="33119" y="1447800"/>
            <a:chExt cx="5072281" cy="2264454"/>
          </a:xfrm>
        </p:grpSpPr>
        <p:grpSp>
          <p:nvGrpSpPr>
            <p:cNvPr id="3" name="Group 7"/>
            <p:cNvGrpSpPr/>
            <p:nvPr/>
          </p:nvGrpSpPr>
          <p:grpSpPr>
            <a:xfrm>
              <a:off x="850900" y="2779671"/>
              <a:ext cx="1965960" cy="367651"/>
              <a:chOff x="1066800" y="1676400"/>
              <a:chExt cx="1371600" cy="252412"/>
            </a:xfrm>
          </p:grpSpPr>
          <p:sp>
            <p:nvSpPr>
              <p:cNvPr id="61" name="AutoShape 2"/>
              <p:cNvSpPr>
                <a:spLocks noChangeArrowheads="1"/>
              </p:cNvSpPr>
              <p:nvPr/>
            </p:nvSpPr>
            <p:spPr bwMode="auto">
              <a:xfrm>
                <a:off x="1066800" y="1676400"/>
                <a:ext cx="228600" cy="25241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AutoShape 2"/>
              <p:cNvSpPr>
                <a:spLocks noChangeArrowheads="1"/>
              </p:cNvSpPr>
              <p:nvPr/>
            </p:nvSpPr>
            <p:spPr bwMode="auto">
              <a:xfrm>
                <a:off x="1447800" y="1676400"/>
                <a:ext cx="228600" cy="25241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63" name="AutoShape 2"/>
              <p:cNvSpPr>
                <a:spLocks noChangeArrowheads="1"/>
              </p:cNvSpPr>
              <p:nvPr/>
            </p:nvSpPr>
            <p:spPr bwMode="auto">
              <a:xfrm>
                <a:off x="1828800" y="1676400"/>
                <a:ext cx="228600" cy="25241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AutoShape 2"/>
              <p:cNvSpPr>
                <a:spLocks noChangeArrowheads="1"/>
              </p:cNvSpPr>
              <p:nvPr/>
            </p:nvSpPr>
            <p:spPr bwMode="auto">
              <a:xfrm>
                <a:off x="2209800" y="1676400"/>
                <a:ext cx="228600" cy="25241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4" name="Picture 16" descr="MCj0431616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7000" y="1558790"/>
              <a:ext cx="546100" cy="554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960120" y="1447800"/>
              <a:ext cx="1529080" cy="887914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85"/>
            <p:cNvGrpSpPr/>
            <p:nvPr/>
          </p:nvGrpSpPr>
          <p:grpSpPr>
            <a:xfrm>
              <a:off x="1069340" y="2113736"/>
              <a:ext cx="1638300" cy="665936"/>
              <a:chOff x="3467100" y="1219200"/>
              <a:chExt cx="1143000" cy="45720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rot="5400000" flipH="1" flipV="1">
                <a:off x="3467100" y="1219200"/>
                <a:ext cx="45720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 flipH="1" flipV="1">
                <a:off x="3657600" y="1409700"/>
                <a:ext cx="457200" cy="76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6200000" flipV="1">
                <a:off x="3848100" y="1295400"/>
                <a:ext cx="457200" cy="304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6200000" flipV="1">
                <a:off x="4038600" y="1104900"/>
                <a:ext cx="457200" cy="685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2590800" y="1502454"/>
              <a:ext cx="2184400" cy="53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Control Plane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21000" y="2738649"/>
              <a:ext cx="2184400" cy="53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Data Plane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16200" y="2112054"/>
              <a:ext cx="218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white"/>
                  </a:solidFill>
                </a:rPr>
                <a:t>OpenFlow</a:t>
              </a:r>
              <a:r>
                <a:rPr lang="en-US" dirty="0" smtClean="0">
                  <a:solidFill>
                    <a:prstClr val="white"/>
                  </a:solidFill>
                </a:rPr>
                <a:t> </a:t>
              </a:r>
              <a:r>
                <a:rPr lang="en-US" dirty="0">
                  <a:solidFill>
                    <a:prstClr val="white"/>
                  </a:solidFill>
                </a:rPr>
                <a:t>Protocol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119" y="3189034"/>
              <a:ext cx="3929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white"/>
                  </a:solidFill>
                </a:rPr>
                <a:t>Research and Prototyping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5791200" y="1441479"/>
            <a:ext cx="3472776" cy="3028008"/>
            <a:chOff x="5791200" y="1441479"/>
            <a:chExt cx="3472776" cy="3028008"/>
          </a:xfrm>
        </p:grpSpPr>
        <p:grpSp>
          <p:nvGrpSpPr>
            <p:cNvPr id="6" name="Group 70"/>
            <p:cNvGrpSpPr/>
            <p:nvPr/>
          </p:nvGrpSpPr>
          <p:grpSpPr>
            <a:xfrm>
              <a:off x="6400800" y="1441479"/>
              <a:ext cx="1965960" cy="1921501"/>
              <a:chOff x="1579880" y="3758710"/>
              <a:chExt cx="1965960" cy="1921501"/>
            </a:xfrm>
          </p:grpSpPr>
          <p:grpSp>
            <p:nvGrpSpPr>
              <p:cNvPr id="7" name="Group 58"/>
              <p:cNvGrpSpPr/>
              <p:nvPr/>
            </p:nvGrpSpPr>
            <p:grpSpPr>
              <a:xfrm>
                <a:off x="1808480" y="4596910"/>
                <a:ext cx="1638299" cy="665936"/>
                <a:chOff x="3474204" y="1185064"/>
                <a:chExt cx="1143000" cy="457199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>
                <a:xfrm rot="5400000" flipH="1" flipV="1">
                  <a:off x="3474205" y="1185063"/>
                  <a:ext cx="457198" cy="4572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31"/>
                <p:cNvCxnSpPr/>
                <p:nvPr/>
              </p:nvCxnSpPr>
              <p:spPr>
                <a:xfrm rot="5400000" flipH="1" flipV="1">
                  <a:off x="3664706" y="1375563"/>
                  <a:ext cx="457198" cy="762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rot="16200000" flipV="1">
                  <a:off x="3855204" y="1261263"/>
                  <a:ext cx="457198" cy="304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rot="16200000" flipV="1">
                  <a:off x="4045705" y="1070763"/>
                  <a:ext cx="457198" cy="6858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25980" y="4091678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44420" y="3869699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44420" y="4202667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53"/>
              <p:cNvGrpSpPr/>
              <p:nvPr/>
            </p:nvGrpSpPr>
            <p:grpSpPr>
              <a:xfrm>
                <a:off x="1579880" y="5312560"/>
                <a:ext cx="1965960" cy="367651"/>
                <a:chOff x="1066800" y="1676400"/>
                <a:chExt cx="1371600" cy="252412"/>
              </a:xfrm>
            </p:grpSpPr>
            <p:sp>
              <p:nvSpPr>
                <p:cNvPr id="53" name="AutoShape 2"/>
                <p:cNvSpPr>
                  <a:spLocks noChangeArrowheads="1"/>
                </p:cNvSpPr>
                <p:nvPr/>
              </p:nvSpPr>
              <p:spPr bwMode="auto">
                <a:xfrm>
                  <a:off x="1066800" y="1676400"/>
                  <a:ext cx="228600" cy="2524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4" name="AutoShape 2"/>
                <p:cNvSpPr>
                  <a:spLocks noChangeArrowheads="1"/>
                </p:cNvSpPr>
                <p:nvPr/>
              </p:nvSpPr>
              <p:spPr bwMode="auto">
                <a:xfrm>
                  <a:off x="1447800" y="1676400"/>
                  <a:ext cx="228600" cy="2524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5" name="AutoShape 2"/>
                <p:cNvSpPr>
                  <a:spLocks noChangeArrowheads="1"/>
                </p:cNvSpPr>
                <p:nvPr/>
              </p:nvSpPr>
              <p:spPr bwMode="auto">
                <a:xfrm>
                  <a:off x="1828800" y="1676400"/>
                  <a:ext cx="228600" cy="2524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" name="AutoShape 2"/>
                <p:cNvSpPr>
                  <a:spLocks noChangeArrowheads="1"/>
                </p:cNvSpPr>
                <p:nvPr/>
              </p:nvSpPr>
              <p:spPr bwMode="auto">
                <a:xfrm>
                  <a:off x="2209800" y="1676400"/>
                  <a:ext cx="228600" cy="2524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1" name="Oval 20"/>
              <p:cNvSpPr/>
              <p:nvPr/>
            </p:nvSpPr>
            <p:spPr>
              <a:xfrm>
                <a:off x="1798320" y="3758710"/>
                <a:ext cx="1529080" cy="99890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791200" y="3515380"/>
              <a:ext cx="34727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white"/>
                  </a:solidFill>
                </a:rPr>
                <a:t>Enterprise/</a:t>
              </a:r>
              <a:r>
                <a:rPr lang="en-US" sz="2800" dirty="0" err="1" smtClean="0">
                  <a:solidFill>
                    <a:prstClr val="white"/>
                  </a:solidFill>
                </a:rPr>
                <a:t>DataCenter</a:t>
              </a:r>
              <a:endParaRPr lang="en-US" sz="2800" dirty="0" smtClean="0">
                <a:solidFill>
                  <a:prstClr val="white"/>
                </a:solidFill>
              </a:endParaRPr>
            </a:p>
            <a:p>
              <a:r>
                <a:rPr lang="en-US" sz="2800" dirty="0" smtClean="0">
                  <a:solidFill>
                    <a:prstClr val="white"/>
                  </a:solidFill>
                </a:rPr>
                <a:t> Networks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76"/>
          <p:cNvGrpSpPr/>
          <p:nvPr/>
        </p:nvGrpSpPr>
        <p:grpSpPr>
          <a:xfrm>
            <a:off x="1219200" y="3810000"/>
            <a:ext cx="3385820" cy="2961620"/>
            <a:chOff x="1219200" y="3810000"/>
            <a:chExt cx="3385820" cy="2961620"/>
          </a:xfrm>
        </p:grpSpPr>
        <p:grpSp>
          <p:nvGrpSpPr>
            <p:cNvPr id="10" name="Group 69"/>
            <p:cNvGrpSpPr/>
            <p:nvPr/>
          </p:nvGrpSpPr>
          <p:grpSpPr>
            <a:xfrm>
              <a:off x="1219200" y="3810000"/>
              <a:ext cx="3385820" cy="2476447"/>
              <a:chOff x="4310380" y="3314753"/>
              <a:chExt cx="3385820" cy="2476447"/>
            </a:xfrm>
          </p:grpSpPr>
          <p:pic>
            <p:nvPicPr>
              <p:cNvPr id="22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38040" y="4202667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56480" y="3980688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21020" y="3536731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39460" y="3314753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56480" y="4313656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39460" y="3647721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04000" y="4313656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22440" y="3980688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6" descr="MCj043161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22440" y="4313656"/>
                <a:ext cx="546100" cy="554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Oval 30"/>
              <p:cNvSpPr/>
              <p:nvPr/>
            </p:nvSpPr>
            <p:spPr>
              <a:xfrm>
                <a:off x="4310380" y="3314753"/>
                <a:ext cx="3385820" cy="1886817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72"/>
              <p:cNvGrpSpPr/>
              <p:nvPr/>
            </p:nvGrpSpPr>
            <p:grpSpPr>
              <a:xfrm>
                <a:off x="4965700" y="5423549"/>
                <a:ext cx="1965960" cy="367651"/>
                <a:chOff x="1066800" y="1676400"/>
                <a:chExt cx="1371600" cy="252412"/>
              </a:xfrm>
            </p:grpSpPr>
            <p:sp>
              <p:nvSpPr>
                <p:cNvPr id="49" name="AutoShape 2"/>
                <p:cNvSpPr>
                  <a:spLocks noChangeArrowheads="1"/>
                </p:cNvSpPr>
                <p:nvPr/>
              </p:nvSpPr>
              <p:spPr bwMode="auto">
                <a:xfrm>
                  <a:off x="1066800" y="1676400"/>
                  <a:ext cx="228600" cy="2524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0" name="AutoShape 2"/>
                <p:cNvSpPr>
                  <a:spLocks noChangeArrowheads="1"/>
                </p:cNvSpPr>
                <p:nvPr/>
              </p:nvSpPr>
              <p:spPr bwMode="auto">
                <a:xfrm>
                  <a:off x="1447800" y="1676400"/>
                  <a:ext cx="228600" cy="2524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1" name="AutoShape 2"/>
                <p:cNvSpPr>
                  <a:spLocks noChangeArrowheads="1"/>
                </p:cNvSpPr>
                <p:nvPr/>
              </p:nvSpPr>
              <p:spPr bwMode="auto">
                <a:xfrm>
                  <a:off x="1828800" y="1676400"/>
                  <a:ext cx="228600" cy="2524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2" name="AutoShape 2"/>
                <p:cNvSpPr>
                  <a:spLocks noChangeArrowheads="1"/>
                </p:cNvSpPr>
                <p:nvPr/>
              </p:nvSpPr>
              <p:spPr bwMode="auto">
                <a:xfrm>
                  <a:off x="2209800" y="1676400"/>
                  <a:ext cx="228600" cy="2524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77"/>
              <p:cNvGrpSpPr/>
              <p:nvPr/>
            </p:nvGrpSpPr>
            <p:grpSpPr>
              <a:xfrm>
                <a:off x="5293360" y="4757613"/>
                <a:ext cx="1638300" cy="665936"/>
                <a:chOff x="3467100" y="1219200"/>
                <a:chExt cx="1143000" cy="457200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rot="5400000" flipH="1" flipV="1">
                  <a:off x="3467100" y="1219200"/>
                  <a:ext cx="457200" cy="4572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rot="5400000" flipH="1" flipV="1">
                  <a:off x="3657600" y="1409700"/>
                  <a:ext cx="457200" cy="762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rot="16200000" flipV="1">
                  <a:off x="3848100" y="1295400"/>
                  <a:ext cx="457200" cy="304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16200000" flipV="1">
                  <a:off x="4038600" y="1104900"/>
                  <a:ext cx="457200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Left-Right Arrow 33"/>
              <p:cNvSpPr/>
              <p:nvPr/>
            </p:nvSpPr>
            <p:spPr>
              <a:xfrm rot="19554893" flipV="1">
                <a:off x="5184140" y="3980688"/>
                <a:ext cx="655320" cy="110989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Left-Right Arrow 34"/>
              <p:cNvSpPr/>
              <p:nvPr/>
            </p:nvSpPr>
            <p:spPr>
              <a:xfrm rot="13667419" flipV="1">
                <a:off x="6203958" y="3988010"/>
                <a:ext cx="665936" cy="10922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Left-Right Arrow 35"/>
              <p:cNvSpPr/>
              <p:nvPr/>
            </p:nvSpPr>
            <p:spPr>
              <a:xfrm rot="10800000" flipV="1">
                <a:off x="5293360" y="4424645"/>
                <a:ext cx="1419860" cy="110989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604267" y="6248400"/>
              <a:ext cx="26629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white"/>
                  </a:solidFill>
                </a:rPr>
                <a:t>Carrier Networks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4572000" y="58584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6600"/>
                </a:solidFill>
              </a:rPr>
              <a:t>Onix</a:t>
            </a:r>
            <a:r>
              <a:rPr lang="en-US" b="1" dirty="0" smtClean="0">
                <a:solidFill>
                  <a:srgbClr val="FF6600"/>
                </a:solidFill>
              </a:rPr>
              <a:t>: A distributed control platform for large-scale production </a:t>
            </a:r>
            <a:r>
              <a:rPr lang="en-US" b="1" dirty="0" err="1" smtClean="0">
                <a:solidFill>
                  <a:srgbClr val="FF6600"/>
                </a:solidFill>
              </a:rPr>
              <a:t>networks.</a:t>
            </a:r>
            <a:r>
              <a:rPr lang="en-US" b="1" dirty="0" err="1" smtClean="0">
                <a:solidFill>
                  <a:prstClr val="white"/>
                </a:solidFill>
              </a:rPr>
              <a:t> Teemu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b="1" dirty="0" err="1" smtClean="0">
                <a:solidFill>
                  <a:prstClr val="white"/>
                </a:solidFill>
              </a:rPr>
              <a:t>Koponen</a:t>
            </a:r>
            <a:r>
              <a:rPr lang="en-US" b="1" dirty="0" smtClean="0">
                <a:solidFill>
                  <a:prstClr val="white"/>
                </a:solidFill>
              </a:rPr>
              <a:t>, et al. </a:t>
            </a:r>
            <a:r>
              <a:rPr lang="en-US" b="1" i="1" dirty="0" smtClean="0">
                <a:solidFill>
                  <a:prstClr val="white"/>
                </a:solidFill>
              </a:rPr>
              <a:t>OSDI October 2010.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Bigger Routers – Can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ptics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Help?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5" descr="crs-linec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914400" cy="292765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352800" y="4343400"/>
            <a:ext cx="26670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flipH="1" flipV="1">
            <a:off x="4953000" y="2286000"/>
            <a:ext cx="3581400" cy="2667000"/>
          </a:xfrm>
          <a:prstGeom prst="arc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V="1">
            <a:off x="838200" y="2286000"/>
            <a:ext cx="3733800" cy="2667000"/>
          </a:xfrm>
          <a:prstGeom prst="arc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5257800"/>
            <a:ext cx="403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678180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FFC000"/>
                </a:solidFill>
              </a:rPr>
              <a:t>Dependence on over-provisioned links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  Over-provisioning masks </a:t>
            </a:r>
            <a:r>
              <a:rPr lang="en-US" sz="2400" dirty="0" smtClean="0">
                <a:solidFill>
                  <a:prstClr val="white"/>
                </a:solidFill>
                <a:sym typeface="Wingdings" pitchFamily="2" charset="2"/>
              </a:rPr>
              <a:t> packet switching  	simply </a:t>
            </a:r>
            <a:r>
              <a:rPr lang="en-US" sz="2400" u="sng" dirty="0" smtClean="0">
                <a:solidFill>
                  <a:prstClr val="white"/>
                </a:solidFill>
                <a:sym typeface="Wingdings" pitchFamily="2" charset="2"/>
              </a:rPr>
              <a:t>not very good </a:t>
            </a:r>
            <a:r>
              <a:rPr lang="en-US" sz="2400" dirty="0" smtClean="0">
                <a:solidFill>
                  <a:prstClr val="white"/>
                </a:solidFill>
                <a:sym typeface="Wingdings" pitchFamily="2" charset="2"/>
              </a:rPr>
              <a:t>at providing 	bandwidth, delay, jitter and loss guarantees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Overprovisioning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Can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Circuit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Help?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3124200"/>
            <a:ext cx="8458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Dynamic Circuit Switching</a:t>
            </a:r>
            <a:endParaRPr lang="en-US" sz="2400" dirty="0" smtClean="0">
              <a:solidFill>
                <a:prstClr val="white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Guaranteed bandwidth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 Bandwidth-on-demand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Good for video flows (&gt;50% of all traffic by 2014)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Guaranteed low latency &amp; jitter-free paths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Fast Recovery: helps availability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Help meet SLAs – lower need for over-provisioned IP links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6248400"/>
            <a:ext cx="581967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prstClr val="white"/>
                </a:solidFill>
              </a:rPr>
              <a:t>REQUIRES  Dynamic Interaction with the  Transport network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37"/>
          <p:cNvGrpSpPr/>
          <p:nvPr/>
        </p:nvGrpSpPr>
        <p:grpSpPr>
          <a:xfrm>
            <a:off x="1676400" y="3810000"/>
            <a:ext cx="6400800" cy="2667000"/>
            <a:chOff x="1676400" y="3810000"/>
            <a:chExt cx="6400800" cy="2667000"/>
          </a:xfrm>
        </p:grpSpPr>
        <p:cxnSp>
          <p:nvCxnSpPr>
            <p:cNvPr id="319" name="Straight Connector 318"/>
            <p:cNvCxnSpPr>
              <a:stCxn id="263" idx="2"/>
              <a:endCxn id="251" idx="4"/>
            </p:cNvCxnSpPr>
            <p:nvPr/>
          </p:nvCxnSpPr>
          <p:spPr>
            <a:xfrm rot="10800000">
              <a:off x="2309680" y="4026760"/>
              <a:ext cx="1347921" cy="1524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272" idx="1"/>
              <a:endCxn id="260" idx="4"/>
            </p:cNvCxnSpPr>
            <p:nvPr/>
          </p:nvCxnSpPr>
          <p:spPr>
            <a:xfrm rot="16200000" flipV="1">
              <a:off x="3662230" y="5722210"/>
              <a:ext cx="445361" cy="102461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284" idx="2"/>
              <a:endCxn id="275" idx="3"/>
            </p:cNvCxnSpPr>
            <p:nvPr/>
          </p:nvCxnSpPr>
          <p:spPr>
            <a:xfrm rot="10800000">
              <a:off x="5231540" y="5410200"/>
              <a:ext cx="635860" cy="52156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249"/>
            <p:cNvGrpSpPr/>
            <p:nvPr/>
          </p:nvGrpSpPr>
          <p:grpSpPr>
            <a:xfrm>
              <a:off x="1905000" y="3810000"/>
              <a:ext cx="457200" cy="381000"/>
              <a:chOff x="4800600" y="2286000"/>
              <a:chExt cx="609600" cy="609600"/>
            </a:xfrm>
          </p:grpSpPr>
          <p:sp>
            <p:nvSpPr>
              <p:cNvPr id="251" name="Cube 250"/>
              <p:cNvSpPr/>
              <p:nvPr/>
            </p:nvSpPr>
            <p:spPr>
              <a:xfrm>
                <a:off x="48006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Quad Arrow 251"/>
              <p:cNvSpPr/>
              <p:nvPr/>
            </p:nvSpPr>
            <p:spPr>
              <a:xfrm rot="2594847">
                <a:off x="4870821" y="2391587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52"/>
            <p:cNvGrpSpPr/>
            <p:nvPr/>
          </p:nvGrpSpPr>
          <p:grpSpPr>
            <a:xfrm>
              <a:off x="1676400" y="5029200"/>
              <a:ext cx="457200" cy="381000"/>
              <a:chOff x="4495800" y="2286000"/>
              <a:chExt cx="609600" cy="609600"/>
            </a:xfrm>
          </p:grpSpPr>
          <p:sp>
            <p:nvSpPr>
              <p:cNvPr id="254" name="Cube 253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Quad Arrow 254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255"/>
            <p:cNvGrpSpPr/>
            <p:nvPr/>
          </p:nvGrpSpPr>
          <p:grpSpPr>
            <a:xfrm>
              <a:off x="7391400" y="6096000"/>
              <a:ext cx="457200" cy="381000"/>
              <a:chOff x="4495800" y="2286000"/>
              <a:chExt cx="609600" cy="609600"/>
            </a:xfrm>
          </p:grpSpPr>
          <p:sp>
            <p:nvSpPr>
              <p:cNvPr id="257" name="Cube 256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Quad Arrow 257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58"/>
            <p:cNvGrpSpPr/>
            <p:nvPr/>
          </p:nvGrpSpPr>
          <p:grpSpPr>
            <a:xfrm>
              <a:off x="3429000" y="5334000"/>
              <a:ext cx="457200" cy="381000"/>
              <a:chOff x="4495800" y="2286000"/>
              <a:chExt cx="609600" cy="609600"/>
            </a:xfrm>
          </p:grpSpPr>
          <p:sp>
            <p:nvSpPr>
              <p:cNvPr id="260" name="Cube 259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Quad Arrow 260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61"/>
            <p:cNvGrpSpPr/>
            <p:nvPr/>
          </p:nvGrpSpPr>
          <p:grpSpPr>
            <a:xfrm>
              <a:off x="3657600" y="3962400"/>
              <a:ext cx="457200" cy="381000"/>
              <a:chOff x="5715000" y="1798320"/>
              <a:chExt cx="609600" cy="609600"/>
            </a:xfrm>
          </p:grpSpPr>
          <p:sp>
            <p:nvSpPr>
              <p:cNvPr id="263" name="Cube 262"/>
              <p:cNvSpPr/>
              <p:nvPr/>
            </p:nvSpPr>
            <p:spPr>
              <a:xfrm>
                <a:off x="5715000" y="179832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Quad Arrow 263"/>
              <p:cNvSpPr/>
              <p:nvPr/>
            </p:nvSpPr>
            <p:spPr>
              <a:xfrm rot="2594847">
                <a:off x="5785225" y="1903904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67"/>
            <p:cNvGrpSpPr/>
            <p:nvPr/>
          </p:nvGrpSpPr>
          <p:grpSpPr>
            <a:xfrm>
              <a:off x="2362200" y="5791200"/>
              <a:ext cx="457200" cy="381000"/>
              <a:chOff x="4495800" y="2286000"/>
              <a:chExt cx="609600" cy="609600"/>
            </a:xfrm>
          </p:grpSpPr>
          <p:sp>
            <p:nvSpPr>
              <p:cNvPr id="269" name="Cube 268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Quad Arrow 269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70"/>
            <p:cNvGrpSpPr/>
            <p:nvPr/>
          </p:nvGrpSpPr>
          <p:grpSpPr>
            <a:xfrm>
              <a:off x="3733801" y="5943600"/>
              <a:ext cx="457200" cy="381000"/>
              <a:chOff x="3581400" y="2286000"/>
              <a:chExt cx="609600" cy="609600"/>
            </a:xfrm>
          </p:grpSpPr>
          <p:sp>
            <p:nvSpPr>
              <p:cNvPr id="272" name="Cube 271"/>
              <p:cNvSpPr/>
              <p:nvPr/>
            </p:nvSpPr>
            <p:spPr>
              <a:xfrm>
                <a:off x="35814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Quad Arrow 272"/>
              <p:cNvSpPr/>
              <p:nvPr/>
            </p:nvSpPr>
            <p:spPr>
              <a:xfrm rot="2594847">
                <a:off x="3651624" y="2391587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73"/>
            <p:cNvGrpSpPr/>
            <p:nvPr/>
          </p:nvGrpSpPr>
          <p:grpSpPr>
            <a:xfrm>
              <a:off x="5029200" y="5029200"/>
              <a:ext cx="457200" cy="381000"/>
              <a:chOff x="4495800" y="2286000"/>
              <a:chExt cx="609600" cy="609600"/>
            </a:xfrm>
          </p:grpSpPr>
          <p:sp>
            <p:nvSpPr>
              <p:cNvPr id="275" name="Cube 274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Quad Arrow 275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76"/>
            <p:cNvGrpSpPr/>
            <p:nvPr/>
          </p:nvGrpSpPr>
          <p:grpSpPr>
            <a:xfrm>
              <a:off x="4648200" y="4038600"/>
              <a:ext cx="457200" cy="381000"/>
              <a:chOff x="4292600" y="2286000"/>
              <a:chExt cx="609600" cy="609600"/>
            </a:xfrm>
          </p:grpSpPr>
          <p:sp>
            <p:nvSpPr>
              <p:cNvPr id="278" name="Cube 277"/>
              <p:cNvSpPr/>
              <p:nvPr/>
            </p:nvSpPr>
            <p:spPr>
              <a:xfrm>
                <a:off x="42926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Quad Arrow 278"/>
              <p:cNvSpPr/>
              <p:nvPr/>
            </p:nvSpPr>
            <p:spPr>
              <a:xfrm rot="2594847">
                <a:off x="436282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79"/>
            <p:cNvGrpSpPr/>
            <p:nvPr/>
          </p:nvGrpSpPr>
          <p:grpSpPr>
            <a:xfrm>
              <a:off x="6400800" y="4114800"/>
              <a:ext cx="457200" cy="381000"/>
              <a:chOff x="4699000" y="2164080"/>
              <a:chExt cx="609600" cy="609600"/>
            </a:xfrm>
          </p:grpSpPr>
          <p:sp>
            <p:nvSpPr>
              <p:cNvPr id="281" name="Cube 280"/>
              <p:cNvSpPr/>
              <p:nvPr/>
            </p:nvSpPr>
            <p:spPr>
              <a:xfrm>
                <a:off x="4699000" y="216408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Quad Arrow 281"/>
              <p:cNvSpPr/>
              <p:nvPr/>
            </p:nvSpPr>
            <p:spPr>
              <a:xfrm rot="2594847">
                <a:off x="4769223" y="2269667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82"/>
            <p:cNvGrpSpPr/>
            <p:nvPr/>
          </p:nvGrpSpPr>
          <p:grpSpPr>
            <a:xfrm>
              <a:off x="5867400" y="5715000"/>
              <a:ext cx="457200" cy="381000"/>
              <a:chOff x="4495800" y="2286000"/>
              <a:chExt cx="609600" cy="609600"/>
            </a:xfrm>
          </p:grpSpPr>
          <p:sp>
            <p:nvSpPr>
              <p:cNvPr id="284" name="Cube 283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Quad Arrow 284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285"/>
            <p:cNvGrpSpPr/>
            <p:nvPr/>
          </p:nvGrpSpPr>
          <p:grpSpPr>
            <a:xfrm>
              <a:off x="7620000" y="4191000"/>
              <a:ext cx="457200" cy="381000"/>
              <a:chOff x="4495800" y="2286000"/>
              <a:chExt cx="609600" cy="609600"/>
            </a:xfrm>
          </p:grpSpPr>
          <p:sp>
            <p:nvSpPr>
              <p:cNvPr id="287" name="Cube 286"/>
              <p:cNvSpPr/>
              <p:nvPr/>
            </p:nvSpPr>
            <p:spPr>
              <a:xfrm>
                <a:off x="4495800" y="2286000"/>
                <a:ext cx="609600" cy="609600"/>
              </a:xfrm>
              <a:prstGeom prst="cube">
                <a:avLst>
                  <a:gd name="adj" fmla="val 13785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Quad Arrow 287"/>
              <p:cNvSpPr/>
              <p:nvPr/>
            </p:nvSpPr>
            <p:spPr>
              <a:xfrm rot="2594847">
                <a:off x="4532435" y="2427538"/>
                <a:ext cx="401140" cy="436806"/>
              </a:xfrm>
              <a:prstGeom prst="quadArrow">
                <a:avLst>
                  <a:gd name="adj1" fmla="val 11257"/>
                  <a:gd name="adj2" fmla="val 11960"/>
                  <a:gd name="adj3" fmla="val 225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3" name="Straight Connector 322"/>
            <p:cNvCxnSpPr>
              <a:stCxn id="263" idx="3"/>
              <a:endCxn id="254" idx="4"/>
            </p:cNvCxnSpPr>
            <p:nvPr/>
          </p:nvCxnSpPr>
          <p:spPr>
            <a:xfrm rot="5400000">
              <a:off x="2519230" y="3905250"/>
              <a:ext cx="902560" cy="1778861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254" idx="0"/>
              <a:endCxn id="251" idx="3"/>
            </p:cNvCxnSpPr>
            <p:nvPr/>
          </p:nvCxnSpPr>
          <p:spPr>
            <a:xfrm rot="5400000" flipH="1" flipV="1">
              <a:off x="1600200" y="4522060"/>
              <a:ext cx="838200" cy="17608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275" idx="2"/>
            </p:cNvCxnSpPr>
            <p:nvPr/>
          </p:nvCxnSpPr>
          <p:spPr>
            <a:xfrm rot="10800000">
              <a:off x="4876800" y="4419600"/>
              <a:ext cx="152400" cy="82636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269" idx="4"/>
              <a:endCxn id="272" idx="2"/>
            </p:cNvCxnSpPr>
            <p:nvPr/>
          </p:nvCxnSpPr>
          <p:spPr>
            <a:xfrm>
              <a:off x="2766879" y="6007960"/>
              <a:ext cx="966921" cy="1524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260" idx="2"/>
              <a:endCxn id="269" idx="1"/>
            </p:cNvCxnSpPr>
            <p:nvPr/>
          </p:nvCxnSpPr>
          <p:spPr>
            <a:xfrm rot="10800000" flipV="1">
              <a:off x="2564540" y="5550759"/>
              <a:ext cx="864460" cy="292961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stCxn id="278" idx="4"/>
              <a:endCxn id="281" idx="2"/>
            </p:cNvCxnSpPr>
            <p:nvPr/>
          </p:nvCxnSpPr>
          <p:spPr>
            <a:xfrm>
              <a:off x="5052879" y="4255360"/>
              <a:ext cx="1347921" cy="762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stCxn id="257" idx="2"/>
              <a:endCxn id="284" idx="4"/>
            </p:cNvCxnSpPr>
            <p:nvPr/>
          </p:nvCxnSpPr>
          <p:spPr>
            <a:xfrm rot="10800000">
              <a:off x="6272080" y="5931760"/>
              <a:ext cx="1119321" cy="3810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>
              <a:stCxn id="287" idx="3"/>
              <a:endCxn id="257" idx="1"/>
            </p:cNvCxnSpPr>
            <p:nvPr/>
          </p:nvCxnSpPr>
          <p:spPr>
            <a:xfrm rot="5400000">
              <a:off x="6919780" y="5245960"/>
              <a:ext cx="1576521" cy="2286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287" idx="2"/>
              <a:endCxn id="281" idx="4"/>
            </p:cNvCxnSpPr>
            <p:nvPr/>
          </p:nvCxnSpPr>
          <p:spPr>
            <a:xfrm rot="10800000">
              <a:off x="6805480" y="4331560"/>
              <a:ext cx="814521" cy="7620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>
              <a:stCxn id="287" idx="3"/>
              <a:endCxn id="299" idx="7"/>
            </p:cNvCxnSpPr>
            <p:nvPr/>
          </p:nvCxnSpPr>
          <p:spPr>
            <a:xfrm rot="5400000">
              <a:off x="7386426" y="4543520"/>
              <a:ext cx="407434" cy="46439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stCxn id="257" idx="1"/>
              <a:endCxn id="317" idx="6"/>
            </p:cNvCxnSpPr>
            <p:nvPr/>
          </p:nvCxnSpPr>
          <p:spPr>
            <a:xfrm rot="16200000" flipV="1">
              <a:off x="7301218" y="5855999"/>
              <a:ext cx="285716" cy="29932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>
              <a:stCxn id="284" idx="0"/>
              <a:endCxn id="296" idx="5"/>
            </p:cNvCxnSpPr>
            <p:nvPr/>
          </p:nvCxnSpPr>
          <p:spPr>
            <a:xfrm rot="5400000" flipH="1" flipV="1">
              <a:off x="6054735" y="5595059"/>
              <a:ext cx="187467" cy="5241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14" idx="3"/>
              <a:endCxn id="278" idx="4"/>
            </p:cNvCxnSpPr>
            <p:nvPr/>
          </p:nvCxnSpPr>
          <p:spPr>
            <a:xfrm rot="10800000">
              <a:off x="5052880" y="4255360"/>
              <a:ext cx="353825" cy="40376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290" idx="4"/>
              <a:endCxn id="260" idx="4"/>
            </p:cNvCxnSpPr>
            <p:nvPr/>
          </p:nvCxnSpPr>
          <p:spPr>
            <a:xfrm rot="10800000" flipV="1">
              <a:off x="3833680" y="5318436"/>
              <a:ext cx="577835" cy="23232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308" idx="3"/>
              <a:endCxn id="254" idx="4"/>
            </p:cNvCxnSpPr>
            <p:nvPr/>
          </p:nvCxnSpPr>
          <p:spPr>
            <a:xfrm rot="10800000">
              <a:off x="2081079" y="5245961"/>
              <a:ext cx="430024" cy="9896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308" idx="5"/>
              <a:endCxn id="269" idx="1"/>
            </p:cNvCxnSpPr>
            <p:nvPr/>
          </p:nvCxnSpPr>
          <p:spPr>
            <a:xfrm rot="10800000" flipV="1">
              <a:off x="2564540" y="5527533"/>
              <a:ext cx="104936" cy="3161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05" idx="3"/>
              <a:endCxn id="263" idx="3"/>
            </p:cNvCxnSpPr>
            <p:nvPr/>
          </p:nvCxnSpPr>
          <p:spPr>
            <a:xfrm rot="10800000" flipH="1">
              <a:off x="3349304" y="4343401"/>
              <a:ext cx="510636" cy="54432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36" name="Group 44"/>
            <p:cNvGrpSpPr>
              <a:grpSpLocks/>
            </p:cNvGrpSpPr>
            <p:nvPr/>
          </p:nvGrpSpPr>
          <p:grpSpPr bwMode="auto">
            <a:xfrm rot="20060217">
              <a:off x="2736358" y="5059238"/>
              <a:ext cx="699484" cy="127727"/>
              <a:chOff x="3066" y="1214"/>
              <a:chExt cx="1104" cy="104"/>
            </a:xfrm>
          </p:grpSpPr>
          <p:sp>
            <p:nvSpPr>
              <p:cNvPr id="411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" name="Group 55"/>
            <p:cNvGrpSpPr>
              <a:grpSpLocks/>
            </p:cNvGrpSpPr>
            <p:nvPr/>
          </p:nvGrpSpPr>
          <p:grpSpPr bwMode="auto">
            <a:xfrm rot="2943919">
              <a:off x="2515702" y="5172343"/>
              <a:ext cx="341843" cy="360673"/>
              <a:chOff x="1008" y="1872"/>
              <a:chExt cx="480" cy="480"/>
            </a:xfrm>
          </p:grpSpPr>
          <p:sp>
            <p:nvSpPr>
              <p:cNvPr id="308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  <p:sp>
            <p:nvSpPr>
              <p:cNvPr id="309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</p:grpSp>
        <p:grpSp>
          <p:nvGrpSpPr>
            <p:cNvPr id="738" name="Group 55"/>
            <p:cNvGrpSpPr>
              <a:grpSpLocks/>
            </p:cNvGrpSpPr>
            <p:nvPr/>
          </p:nvGrpSpPr>
          <p:grpSpPr bwMode="auto">
            <a:xfrm rot="2943919">
              <a:off x="3353903" y="4715143"/>
              <a:ext cx="341843" cy="360673"/>
              <a:chOff x="1008" y="1872"/>
              <a:chExt cx="480" cy="480"/>
            </a:xfrm>
          </p:grpSpPr>
          <p:sp>
            <p:nvSpPr>
              <p:cNvPr id="305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  <p:sp>
            <p:nvSpPr>
              <p:cNvPr id="306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</p:grpSp>
        <p:grpSp>
          <p:nvGrpSpPr>
            <p:cNvPr id="739" name="Group 44"/>
            <p:cNvGrpSpPr>
              <a:grpSpLocks/>
            </p:cNvGrpSpPr>
            <p:nvPr/>
          </p:nvGrpSpPr>
          <p:grpSpPr bwMode="auto">
            <a:xfrm rot="1036931">
              <a:off x="3660679" y="4978487"/>
              <a:ext cx="832039" cy="147185"/>
              <a:chOff x="3066" y="1214"/>
              <a:chExt cx="1104" cy="104"/>
            </a:xfrm>
          </p:grpSpPr>
          <p:sp>
            <p:nvSpPr>
              <p:cNvPr id="415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0" name="Group 55"/>
            <p:cNvGrpSpPr>
              <a:grpSpLocks/>
            </p:cNvGrpSpPr>
            <p:nvPr/>
          </p:nvGrpSpPr>
          <p:grpSpPr bwMode="auto">
            <a:xfrm rot="2943919">
              <a:off x="4376829" y="5019943"/>
              <a:ext cx="341843" cy="360673"/>
              <a:chOff x="1008" y="1872"/>
              <a:chExt cx="480" cy="480"/>
            </a:xfrm>
          </p:grpSpPr>
          <p:sp>
            <p:nvSpPr>
              <p:cNvPr id="290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  <p:sp>
            <p:nvSpPr>
              <p:cNvPr id="291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</p:grpSp>
        <p:grpSp>
          <p:nvGrpSpPr>
            <p:cNvPr id="741" name="Group 44"/>
            <p:cNvGrpSpPr>
              <a:grpSpLocks/>
            </p:cNvGrpSpPr>
            <p:nvPr/>
          </p:nvGrpSpPr>
          <p:grpSpPr bwMode="auto">
            <a:xfrm rot="2772552">
              <a:off x="5577190" y="4957200"/>
              <a:ext cx="699484" cy="127727"/>
              <a:chOff x="3066" y="1214"/>
              <a:chExt cx="1104" cy="104"/>
            </a:xfrm>
          </p:grpSpPr>
          <p:sp>
            <p:nvSpPr>
              <p:cNvPr id="423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2" name="Group 44"/>
            <p:cNvGrpSpPr>
              <a:grpSpLocks/>
            </p:cNvGrpSpPr>
            <p:nvPr/>
          </p:nvGrpSpPr>
          <p:grpSpPr bwMode="auto">
            <a:xfrm rot="1132632">
              <a:off x="6242667" y="5508128"/>
              <a:ext cx="890991" cy="142776"/>
              <a:chOff x="3066" y="1214"/>
              <a:chExt cx="1104" cy="104"/>
            </a:xfrm>
          </p:grpSpPr>
          <p:sp>
            <p:nvSpPr>
              <p:cNvPr id="427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3" name="Group 55"/>
            <p:cNvGrpSpPr>
              <a:grpSpLocks/>
            </p:cNvGrpSpPr>
            <p:nvPr/>
          </p:nvGrpSpPr>
          <p:grpSpPr bwMode="auto">
            <a:xfrm rot="2943919">
              <a:off x="6020902" y="5172343"/>
              <a:ext cx="341843" cy="360673"/>
              <a:chOff x="1008" y="1872"/>
              <a:chExt cx="480" cy="480"/>
            </a:xfrm>
          </p:grpSpPr>
          <p:sp>
            <p:nvSpPr>
              <p:cNvPr id="296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  <p:sp>
            <p:nvSpPr>
              <p:cNvPr id="297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</p:grpSp>
        <p:grpSp>
          <p:nvGrpSpPr>
            <p:cNvPr id="744" name="Group 44"/>
            <p:cNvGrpSpPr>
              <a:grpSpLocks/>
            </p:cNvGrpSpPr>
            <p:nvPr/>
          </p:nvGrpSpPr>
          <p:grpSpPr bwMode="auto">
            <a:xfrm rot="604778">
              <a:off x="5613289" y="4706489"/>
              <a:ext cx="1549585" cy="144276"/>
              <a:chOff x="3066" y="1214"/>
              <a:chExt cx="1104" cy="104"/>
            </a:xfrm>
          </p:grpSpPr>
          <p:sp>
            <p:nvSpPr>
              <p:cNvPr id="431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5" name="Group 44"/>
            <p:cNvGrpSpPr>
              <a:grpSpLocks/>
            </p:cNvGrpSpPr>
            <p:nvPr/>
          </p:nvGrpSpPr>
          <p:grpSpPr bwMode="auto">
            <a:xfrm rot="5400000">
              <a:off x="6712493" y="5274316"/>
              <a:ext cx="890991" cy="142776"/>
              <a:chOff x="3066" y="1214"/>
              <a:chExt cx="1104" cy="104"/>
            </a:xfrm>
          </p:grpSpPr>
          <p:sp>
            <p:nvSpPr>
              <p:cNvPr id="435" name="Line 45"/>
              <p:cNvSpPr>
                <a:spLocks noChangeShapeType="1"/>
              </p:cNvSpPr>
              <p:nvPr/>
            </p:nvSpPr>
            <p:spPr bwMode="auto">
              <a:xfrm>
                <a:off x="3066" y="1214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46"/>
              <p:cNvSpPr>
                <a:spLocks noChangeShapeType="1"/>
              </p:cNvSpPr>
              <p:nvPr/>
            </p:nvSpPr>
            <p:spPr bwMode="auto">
              <a:xfrm>
                <a:off x="3066" y="1262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Line 47"/>
              <p:cNvSpPr>
                <a:spLocks noChangeShapeType="1"/>
              </p:cNvSpPr>
              <p:nvPr/>
            </p:nvSpPr>
            <p:spPr bwMode="auto">
              <a:xfrm>
                <a:off x="3066" y="1310"/>
                <a:ext cx="1104" cy="8"/>
              </a:xfrm>
              <a:prstGeom prst="line">
                <a:avLst/>
              </a:prstGeom>
              <a:noFill/>
              <a:ln w="76200">
                <a:solidFill>
                  <a:srgbClr val="027EB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" name="Group 55"/>
            <p:cNvGrpSpPr>
              <a:grpSpLocks/>
            </p:cNvGrpSpPr>
            <p:nvPr/>
          </p:nvGrpSpPr>
          <p:grpSpPr bwMode="auto">
            <a:xfrm rot="2943919">
              <a:off x="7011503" y="5553344"/>
              <a:ext cx="341843" cy="360673"/>
              <a:chOff x="1008" y="1872"/>
              <a:chExt cx="480" cy="480"/>
            </a:xfrm>
          </p:grpSpPr>
          <p:sp>
            <p:nvSpPr>
              <p:cNvPr id="317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  <p:sp>
            <p:nvSpPr>
              <p:cNvPr id="318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</p:grpSp>
        <p:grpSp>
          <p:nvGrpSpPr>
            <p:cNvPr id="748" name="Group 55"/>
            <p:cNvGrpSpPr>
              <a:grpSpLocks/>
            </p:cNvGrpSpPr>
            <p:nvPr/>
          </p:nvGrpSpPr>
          <p:grpSpPr bwMode="auto">
            <a:xfrm rot="2943919">
              <a:off x="7011504" y="4791343"/>
              <a:ext cx="341843" cy="360673"/>
              <a:chOff x="1008" y="1872"/>
              <a:chExt cx="480" cy="480"/>
            </a:xfrm>
          </p:grpSpPr>
          <p:sp>
            <p:nvSpPr>
              <p:cNvPr id="299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  <p:sp>
            <p:nvSpPr>
              <p:cNvPr id="300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</p:grpSp>
        <p:grpSp>
          <p:nvGrpSpPr>
            <p:cNvPr id="749" name="Group 55"/>
            <p:cNvGrpSpPr>
              <a:grpSpLocks/>
            </p:cNvGrpSpPr>
            <p:nvPr/>
          </p:nvGrpSpPr>
          <p:grpSpPr bwMode="auto">
            <a:xfrm rot="2943919">
              <a:off x="5411303" y="4486544"/>
              <a:ext cx="341843" cy="360673"/>
              <a:chOff x="1008" y="1872"/>
              <a:chExt cx="480" cy="480"/>
            </a:xfrm>
          </p:grpSpPr>
          <p:sp>
            <p:nvSpPr>
              <p:cNvPr id="314" name="Oval 56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480" cy="480"/>
              </a:xfrm>
              <a:prstGeom prst="ellipse">
                <a:avLst/>
              </a:prstGeom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  <p:sp>
            <p:nvSpPr>
              <p:cNvPr id="315" name="AutoShape 57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384" cy="384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bg2"/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/>
              <a:lstStyle/>
              <a:p>
                <a:endParaRPr lang="en-US"/>
              </a:p>
            </p:txBody>
          </p:sp>
        </p:grpSp>
      </p:grpSp>
      <p:cxnSp>
        <p:nvCxnSpPr>
          <p:cNvPr id="247" name="Straight Connector 246"/>
          <p:cNvCxnSpPr>
            <a:stCxn id="275" idx="2"/>
            <a:endCxn id="290" idx="7"/>
          </p:cNvCxnSpPr>
          <p:nvPr/>
        </p:nvCxnSpPr>
        <p:spPr>
          <a:xfrm rot="10800000">
            <a:off x="4723272" y="5208034"/>
            <a:ext cx="305929" cy="3792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3" name="Rounded Rectangle 492"/>
          <p:cNvSpPr/>
          <p:nvPr/>
        </p:nvSpPr>
        <p:spPr>
          <a:xfrm>
            <a:off x="914400" y="3810000"/>
            <a:ext cx="7620000" cy="2743200"/>
          </a:xfrm>
          <a:prstGeom prst="roundRect">
            <a:avLst/>
          </a:prstGeom>
          <a:solidFill>
            <a:srgbClr val="5AC04C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Arial Bold" pitchFamily="34" charset="0"/>
              <a:cs typeface="Arial Bold" pitchFamily="34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914400" y="457200"/>
            <a:ext cx="7620000" cy="4876800"/>
            <a:chOff x="914400" y="457200"/>
            <a:chExt cx="7620000" cy="4876800"/>
          </a:xfrm>
        </p:grpSpPr>
        <p:grpSp>
          <p:nvGrpSpPr>
            <p:cNvPr id="196" name="Group 195"/>
            <p:cNvGrpSpPr/>
            <p:nvPr/>
          </p:nvGrpSpPr>
          <p:grpSpPr>
            <a:xfrm>
              <a:off x="1752600" y="533400"/>
              <a:ext cx="5680753" cy="2438400"/>
              <a:chOff x="1752600" y="533400"/>
              <a:chExt cx="5680753" cy="2438400"/>
            </a:xfrm>
          </p:grpSpPr>
          <p:grpSp>
            <p:nvGrpSpPr>
              <p:cNvPr id="2" name="Group 13"/>
              <p:cNvGrpSpPr/>
              <p:nvPr/>
            </p:nvGrpSpPr>
            <p:grpSpPr>
              <a:xfrm>
                <a:off x="2438400" y="2362200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61" name="Can 60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Down Arrow 61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Down Arrow 62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ight Arrow 63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ight Arrow 64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" name="Group 13"/>
              <p:cNvGrpSpPr/>
              <p:nvPr/>
            </p:nvGrpSpPr>
            <p:grpSpPr>
              <a:xfrm>
                <a:off x="4629364" y="2581506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73" name="Can 72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Down Arrow 73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Down Arrow 74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ight Arrow 75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ight Arrow 76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4" name="Straight Connector 113"/>
              <p:cNvCxnSpPr>
                <a:stCxn id="61" idx="4"/>
                <a:endCxn id="73" idx="2"/>
              </p:cNvCxnSpPr>
              <p:nvPr/>
            </p:nvCxnSpPr>
            <p:spPr>
              <a:xfrm>
                <a:off x="3013753" y="2557348"/>
                <a:ext cx="1615611" cy="219306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13"/>
              <p:cNvGrpSpPr/>
              <p:nvPr/>
            </p:nvGrpSpPr>
            <p:grpSpPr>
              <a:xfrm>
                <a:off x="3810000" y="533400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15" name="Can 14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Down Arrow 15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Down Arrow 16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Arrow 17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Arrow 18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13"/>
              <p:cNvGrpSpPr/>
              <p:nvPr/>
            </p:nvGrpSpPr>
            <p:grpSpPr>
              <a:xfrm>
                <a:off x="1824519" y="1410629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29" name="Can 28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Down Arrow 29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Down Arrow 32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Arrow 33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Arrow 34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13"/>
              <p:cNvGrpSpPr/>
              <p:nvPr/>
            </p:nvGrpSpPr>
            <p:grpSpPr>
              <a:xfrm>
                <a:off x="1752600" y="609600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37" name="Can 3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Down Arrow 3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Down Arrow 3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ight Arrow 3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ight Arrow 4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13"/>
              <p:cNvGrpSpPr/>
              <p:nvPr/>
            </p:nvGrpSpPr>
            <p:grpSpPr>
              <a:xfrm>
                <a:off x="3276600" y="1219200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3" name="Can 42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Down Arrow 43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Down Arrow 44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ight Arrow 45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ight Arrow 46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3"/>
              <p:cNvGrpSpPr/>
              <p:nvPr/>
            </p:nvGrpSpPr>
            <p:grpSpPr>
              <a:xfrm>
                <a:off x="6355422" y="2386360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49" name="Can 48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Down Arrow 49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Down Arrow 50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Arrow 51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Arrow 52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3"/>
              <p:cNvGrpSpPr/>
              <p:nvPr/>
            </p:nvGrpSpPr>
            <p:grpSpPr>
              <a:xfrm>
                <a:off x="5334000" y="1371600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67" name="Can 66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Down Arrow 67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Down Arrow 68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ight Arrow 69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ight Arrow 70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3"/>
              <p:cNvGrpSpPr/>
              <p:nvPr/>
            </p:nvGrpSpPr>
            <p:grpSpPr>
              <a:xfrm>
                <a:off x="6858000" y="1143000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79" name="Can 78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Down Arrow 79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Down Arrow 80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ight Arrow 81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ight Arrow 82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3"/>
              <p:cNvGrpSpPr/>
              <p:nvPr/>
            </p:nvGrpSpPr>
            <p:grpSpPr>
              <a:xfrm>
                <a:off x="5715000" y="533400"/>
                <a:ext cx="575353" cy="390294"/>
                <a:chOff x="7162800" y="228598"/>
                <a:chExt cx="914400" cy="762002"/>
              </a:xfrm>
              <a:solidFill>
                <a:schemeClr val="accent5"/>
              </a:solidFill>
            </p:grpSpPr>
            <p:sp>
              <p:nvSpPr>
                <p:cNvPr id="91" name="Can 90"/>
                <p:cNvSpPr/>
                <p:nvPr/>
              </p:nvSpPr>
              <p:spPr>
                <a:xfrm>
                  <a:off x="7162800" y="228600"/>
                  <a:ext cx="914400" cy="76200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Down Arrow 91"/>
                <p:cNvSpPr/>
                <p:nvPr/>
              </p:nvSpPr>
              <p:spPr>
                <a:xfrm rot="3594206">
                  <a:off x="7374449" y="400693"/>
                  <a:ext cx="186303" cy="244316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Down Arrow 92"/>
                <p:cNvSpPr/>
                <p:nvPr/>
              </p:nvSpPr>
              <p:spPr>
                <a:xfrm rot="14184123">
                  <a:off x="7619914" y="186212"/>
                  <a:ext cx="211272" cy="29604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ight Arrow 93"/>
                <p:cNvSpPr/>
                <p:nvPr/>
              </p:nvSpPr>
              <p:spPr>
                <a:xfrm rot="10800000">
                  <a:off x="7315199" y="228598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ight Arrow 94"/>
                <p:cNvSpPr/>
                <p:nvPr/>
              </p:nvSpPr>
              <p:spPr>
                <a:xfrm rot="276230">
                  <a:off x="7628747" y="391284"/>
                  <a:ext cx="265420" cy="22860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3" name="Straight Connector 102"/>
              <p:cNvCxnSpPr>
                <a:stCxn id="37" idx="4"/>
                <a:endCxn id="15" idx="2"/>
              </p:cNvCxnSpPr>
              <p:nvPr/>
            </p:nvCxnSpPr>
            <p:spPr>
              <a:xfrm flipV="1">
                <a:off x="2327953" y="728548"/>
                <a:ext cx="1482047" cy="7620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37" idx="3"/>
                <a:endCxn id="29" idx="1"/>
              </p:cNvCxnSpPr>
              <p:nvPr/>
            </p:nvCxnSpPr>
            <p:spPr>
              <a:xfrm rot="16200000" flipH="1">
                <a:off x="1870868" y="1169302"/>
                <a:ext cx="410736" cy="71919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29" idx="4"/>
                <a:endCxn id="43" idx="2"/>
              </p:cNvCxnSpPr>
              <p:nvPr/>
            </p:nvCxnSpPr>
            <p:spPr>
              <a:xfrm flipV="1">
                <a:off x="2399872" y="1414348"/>
                <a:ext cx="876728" cy="191429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29" idx="3"/>
                <a:endCxn id="61" idx="2"/>
              </p:cNvCxnSpPr>
              <p:nvPr/>
            </p:nvCxnSpPr>
            <p:spPr>
              <a:xfrm rot="16200000" flipH="1">
                <a:off x="1897086" y="2016033"/>
                <a:ext cx="756425" cy="326204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endCxn id="43" idx="3"/>
              </p:cNvCxnSpPr>
              <p:nvPr/>
            </p:nvCxnSpPr>
            <p:spPr>
              <a:xfrm rot="5400000" flipH="1" flipV="1">
                <a:off x="2853585" y="1727709"/>
                <a:ext cx="828906" cy="592477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43" idx="4"/>
                <a:endCxn id="67" idx="2"/>
              </p:cNvCxnSpPr>
              <p:nvPr/>
            </p:nvCxnSpPr>
            <p:spPr>
              <a:xfrm>
                <a:off x="3851953" y="1414348"/>
                <a:ext cx="1482047" cy="15240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43" idx="1"/>
                <a:endCxn id="15" idx="3"/>
              </p:cNvCxnSpPr>
              <p:nvPr/>
            </p:nvCxnSpPr>
            <p:spPr>
              <a:xfrm rot="5400000" flipH="1" flipV="1">
                <a:off x="3683224" y="804748"/>
                <a:ext cx="295507" cy="53340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5" idx="4"/>
                <a:endCxn id="91" idx="2"/>
              </p:cNvCxnSpPr>
              <p:nvPr/>
            </p:nvCxnSpPr>
            <p:spPr>
              <a:xfrm>
                <a:off x="4385353" y="728548"/>
                <a:ext cx="1329647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91" idx="4"/>
                <a:endCxn id="81" idx="3"/>
              </p:cNvCxnSpPr>
              <p:nvPr/>
            </p:nvCxnSpPr>
            <p:spPr>
              <a:xfrm>
                <a:off x="6290353" y="728548"/>
                <a:ext cx="924309" cy="401893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67" idx="4"/>
                <a:endCxn id="79" idx="2"/>
              </p:cNvCxnSpPr>
              <p:nvPr/>
            </p:nvCxnSpPr>
            <p:spPr>
              <a:xfrm flipV="1">
                <a:off x="5909353" y="1338148"/>
                <a:ext cx="948647" cy="22860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67" idx="3"/>
                <a:endCxn id="75" idx="3"/>
              </p:cNvCxnSpPr>
              <p:nvPr/>
            </p:nvCxnSpPr>
            <p:spPr>
              <a:xfrm rot="5400000">
                <a:off x="4900326" y="1847595"/>
                <a:ext cx="807053" cy="635651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73" idx="4"/>
                <a:endCxn id="49" idx="2"/>
              </p:cNvCxnSpPr>
              <p:nvPr/>
            </p:nvCxnSpPr>
            <p:spPr>
              <a:xfrm flipV="1">
                <a:off x="5204717" y="2581508"/>
                <a:ext cx="1150706" cy="195146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69" idx="2"/>
                <a:endCxn id="91" idx="3"/>
              </p:cNvCxnSpPr>
              <p:nvPr/>
            </p:nvCxnSpPr>
            <p:spPr>
              <a:xfrm flipV="1">
                <a:off x="5765669" y="923694"/>
                <a:ext cx="237008" cy="450474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>
                <a:stCxn id="49" idx="1"/>
              </p:cNvCxnSpPr>
              <p:nvPr/>
            </p:nvCxnSpPr>
            <p:spPr>
              <a:xfrm rot="5400000" flipH="1" flipV="1">
                <a:off x="6471769" y="1695331"/>
                <a:ext cx="862361" cy="519701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914400" y="457200"/>
              <a:ext cx="7620000" cy="4876800"/>
              <a:chOff x="914400" y="304803"/>
              <a:chExt cx="7620000" cy="4876800"/>
            </a:xfrm>
          </p:grpSpPr>
          <p:cxnSp>
            <p:nvCxnSpPr>
              <p:cNvPr id="439" name="Straight Connector 438"/>
              <p:cNvCxnSpPr>
                <a:stCxn id="29" idx="3"/>
                <a:endCxn id="251" idx="1"/>
              </p:cNvCxnSpPr>
              <p:nvPr/>
            </p:nvCxnSpPr>
            <p:spPr>
              <a:xfrm rot="5400000">
                <a:off x="1078969" y="2829294"/>
                <a:ext cx="2061598" cy="4856"/>
              </a:xfrm>
              <a:prstGeom prst="line">
                <a:avLst/>
              </a:prstGeom>
              <a:ln w="19050" cap="sq">
                <a:solidFill>
                  <a:srgbClr val="4F81BD">
                    <a:alpha val="25098"/>
                  </a:srgbClr>
                </a:solidFill>
                <a:prstDash val="sysDash"/>
                <a:beve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15" idx="3"/>
              </p:cNvCxnSpPr>
              <p:nvPr/>
            </p:nvCxnSpPr>
            <p:spPr>
              <a:xfrm rot="5400000">
                <a:off x="2523816" y="2464739"/>
                <a:ext cx="3114906" cy="32817"/>
              </a:xfrm>
              <a:prstGeom prst="line">
                <a:avLst/>
              </a:prstGeom>
              <a:ln w="19050" cap="sq">
                <a:solidFill>
                  <a:srgbClr val="4F81BD">
                    <a:alpha val="25098"/>
                  </a:srgbClr>
                </a:solidFill>
                <a:prstDash val="sysDash"/>
                <a:beve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>
                <a:stCxn id="73" idx="3"/>
                <a:endCxn id="278" idx="0"/>
              </p:cNvCxnSpPr>
              <p:nvPr/>
            </p:nvCxnSpPr>
            <p:spPr>
              <a:xfrm rot="5400000">
                <a:off x="4376651" y="3498210"/>
                <a:ext cx="1066800" cy="13981"/>
              </a:xfrm>
              <a:prstGeom prst="line">
                <a:avLst/>
              </a:prstGeom>
              <a:ln w="19050" cap="sq">
                <a:solidFill>
                  <a:srgbClr val="4F81BD">
                    <a:alpha val="25098"/>
                  </a:srgbClr>
                </a:solidFill>
                <a:prstDash val="sysDash"/>
                <a:beve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>
                <a:stCxn id="49" idx="3"/>
                <a:endCxn id="281" idx="1"/>
              </p:cNvCxnSpPr>
              <p:nvPr/>
            </p:nvCxnSpPr>
            <p:spPr>
              <a:xfrm rot="5400000">
                <a:off x="5927787" y="3452008"/>
                <a:ext cx="1390667" cy="39959"/>
              </a:xfrm>
              <a:prstGeom prst="line">
                <a:avLst/>
              </a:prstGeom>
              <a:ln w="19050" cap="sq">
                <a:solidFill>
                  <a:srgbClr val="4F81BD">
                    <a:alpha val="25098"/>
                  </a:srgbClr>
                </a:solidFill>
                <a:prstDash val="sysDash"/>
                <a:beve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>
                <a:endCxn id="299" idx="1"/>
              </p:cNvCxnSpPr>
              <p:nvPr/>
            </p:nvCxnSpPr>
            <p:spPr>
              <a:xfrm rot="16200000" flipH="1">
                <a:off x="5544775" y="3142027"/>
                <a:ext cx="3272825" cy="36771"/>
              </a:xfrm>
              <a:prstGeom prst="line">
                <a:avLst/>
              </a:prstGeom>
              <a:ln w="19050" cap="sq">
                <a:solidFill>
                  <a:srgbClr val="4F81BD">
                    <a:alpha val="25098"/>
                  </a:srgbClr>
                </a:solidFill>
                <a:prstDash val="sysDash"/>
                <a:beve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>
                <a:endCxn id="305" idx="1"/>
              </p:cNvCxnSpPr>
              <p:nvPr/>
            </p:nvCxnSpPr>
            <p:spPr>
              <a:xfrm rot="5400000">
                <a:off x="2001474" y="3140699"/>
                <a:ext cx="3120425" cy="39428"/>
              </a:xfrm>
              <a:prstGeom prst="line">
                <a:avLst/>
              </a:prstGeom>
              <a:ln w="19050" cap="sq">
                <a:solidFill>
                  <a:srgbClr val="4F81BD">
                    <a:alpha val="25098"/>
                  </a:srgbClr>
                </a:solidFill>
                <a:prstDash val="sysDash"/>
                <a:beve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>
                <a:stCxn id="67" idx="3"/>
                <a:endCxn id="314" idx="1"/>
              </p:cNvCxnSpPr>
              <p:nvPr/>
            </p:nvCxnSpPr>
            <p:spPr>
              <a:xfrm rot="5400000">
                <a:off x="4245459" y="3115808"/>
                <a:ext cx="2730133" cy="22305"/>
              </a:xfrm>
              <a:prstGeom prst="line">
                <a:avLst/>
              </a:prstGeom>
              <a:ln w="19050" cap="sq">
                <a:solidFill>
                  <a:srgbClr val="4F81BD">
                    <a:alpha val="25098"/>
                  </a:srgbClr>
                </a:solidFill>
                <a:prstDash val="sysDash"/>
                <a:beve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>
                <a:stCxn id="61" idx="3"/>
              </p:cNvCxnSpPr>
              <p:nvPr/>
            </p:nvCxnSpPr>
            <p:spPr>
              <a:xfrm rot="5400000">
                <a:off x="1481985" y="3937510"/>
                <a:ext cx="2429108" cy="59077"/>
              </a:xfrm>
              <a:prstGeom prst="line">
                <a:avLst/>
              </a:prstGeom>
              <a:ln w="19050" cap="sq">
                <a:solidFill>
                  <a:srgbClr val="4F81BD">
                    <a:alpha val="25098"/>
                  </a:srgbClr>
                </a:solidFill>
                <a:prstDash val="sysDash"/>
                <a:beve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2" name="Rounded Rectangle 491"/>
              <p:cNvSpPr/>
              <p:nvPr/>
            </p:nvSpPr>
            <p:spPr>
              <a:xfrm>
                <a:off x="914400" y="304803"/>
                <a:ext cx="7620000" cy="2743200"/>
              </a:xfrm>
              <a:prstGeom prst="roundRect">
                <a:avLst/>
              </a:prstGeom>
              <a:solidFill>
                <a:srgbClr val="4F81BD">
                  <a:alpha val="1882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tx1"/>
                  </a:solidFill>
                  <a:latin typeface="Arial Bold" pitchFamily="34" charset="0"/>
                  <a:cs typeface="Arial Bold" pitchFamily="34" charset="0"/>
                </a:endParaRP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381000" y="381000"/>
            <a:ext cx="8610600" cy="2971800"/>
            <a:chOff x="304800" y="838200"/>
            <a:chExt cx="8610600" cy="2743200"/>
          </a:xfrm>
        </p:grpSpPr>
        <p:sp>
          <p:nvSpPr>
            <p:cNvPr id="192" name="Rounded Rectangle 191"/>
            <p:cNvSpPr/>
            <p:nvPr/>
          </p:nvSpPr>
          <p:spPr>
            <a:xfrm>
              <a:off x="304800" y="838200"/>
              <a:ext cx="8610600" cy="2743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b="1" baseline="-25000" dirty="0" smtClean="0">
                <a:solidFill>
                  <a:prstClr val="black"/>
                </a:solidFill>
                <a:sym typeface="Wingdings" pitchFamily="2" charset="2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914400" y="1752600"/>
              <a:ext cx="7848600" cy="178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solidFill>
                    <a:prstClr val="black"/>
                  </a:solidFill>
                  <a:latin typeface="Comic Sans MS" pitchFamily="66" charset="0"/>
                </a:rPr>
                <a:t> The Transport network has no visibility into IP traffic patterns and application requirements </a:t>
              </a:r>
            </a:p>
            <a:p>
              <a:pPr>
                <a:buFont typeface="Arial" pitchFamily="34" charset="0"/>
                <a:buChar char="•"/>
              </a:pPr>
              <a:endParaRPr lang="en-US" sz="24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solidFill>
                    <a:prstClr val="black"/>
                  </a:solidFill>
                  <a:latin typeface="Comic Sans MS" pitchFamily="66" charset="0"/>
                </a:rPr>
                <a:t> and remains static and manually controlled</a:t>
              </a:r>
            </a:p>
            <a:p>
              <a:pPr>
                <a:buFont typeface="Arial" pitchFamily="34" charset="0"/>
                <a:buChar char="•"/>
              </a:pPr>
              <a:endParaRPr lang="en-US" sz="2400" b="1" dirty="0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85800" y="1066800"/>
              <a:ext cx="754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prstClr val="black"/>
                  </a:solidFill>
                </a:rPr>
                <a:t>IP &amp; Transport Networks </a:t>
              </a:r>
              <a:r>
                <a:rPr lang="en-US" sz="3200" b="1" u="sng" dirty="0" smtClean="0">
                  <a:solidFill>
                    <a:srgbClr val="C0504D"/>
                  </a:solidFill>
                </a:rPr>
                <a:t>do not interact</a:t>
              </a:r>
              <a:endParaRPr lang="en-US" sz="3600" b="1" u="sng" dirty="0">
                <a:solidFill>
                  <a:srgbClr val="C0504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does it mean for the </a:t>
            </a:r>
            <a:r>
              <a:rPr lang="en-US" sz="4000" dirty="0" smtClean="0">
                <a:solidFill>
                  <a:srgbClr val="FFFF00"/>
                </a:solidFill>
              </a:rPr>
              <a:t>Transport n/w?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1143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</a:rPr>
              <a:t>IP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71600" y="1905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DWDM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8229600" y="6583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prstClr val="black"/>
                </a:solidFill>
              </a:rPr>
              <a:t>*April, 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295400"/>
            <a:ext cx="8839200" cy="201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FFC000"/>
                </a:solidFill>
              </a:rPr>
              <a:t>Without interaction with a higher layer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r>
              <a:rPr lang="en-US" sz="2000" dirty="0" smtClean="0">
                <a:solidFill>
                  <a:prstClr val="white"/>
                </a:solidFill>
              </a:rPr>
              <a:t>there is really </a:t>
            </a:r>
            <a:r>
              <a:rPr lang="en-US" sz="2000" dirty="0" smtClean="0">
                <a:solidFill>
                  <a:srgbClr val="FF0000"/>
                </a:solidFill>
              </a:rPr>
              <a:t>no need </a:t>
            </a:r>
            <a:r>
              <a:rPr lang="en-US" sz="2000" dirty="0" smtClean="0">
                <a:solidFill>
                  <a:prstClr val="white"/>
                </a:solidFill>
              </a:rPr>
              <a:t>to support dynamic services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 and thus </a:t>
            </a:r>
            <a:r>
              <a:rPr lang="en-US" sz="2000" dirty="0" smtClean="0">
                <a:solidFill>
                  <a:srgbClr val="FF0000"/>
                </a:solidFill>
              </a:rPr>
              <a:t>no need </a:t>
            </a:r>
            <a:r>
              <a:rPr lang="en-US" sz="2000" dirty="0" smtClean="0">
                <a:solidFill>
                  <a:prstClr val="white"/>
                </a:solidFill>
              </a:rPr>
              <a:t>for an automated control plane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  and so the Transport n/remains </a:t>
            </a:r>
            <a:r>
              <a:rPr lang="en-US" sz="2000" dirty="0" smtClean="0">
                <a:solidFill>
                  <a:srgbClr val="FF0000"/>
                </a:solidFill>
              </a:rPr>
              <a:t>manually controlled </a:t>
            </a:r>
            <a:r>
              <a:rPr lang="en-US" sz="2000" dirty="0" smtClean="0">
                <a:solidFill>
                  <a:prstClr val="white"/>
                </a:solidFill>
              </a:rPr>
              <a:t>via NMS/EMS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 and pretty much remains </a:t>
            </a:r>
            <a:r>
              <a:rPr lang="en-US" sz="2000" dirty="0" smtClean="0">
                <a:solidFill>
                  <a:srgbClr val="FF0000"/>
                </a:solidFill>
              </a:rPr>
              <a:t>bandwidth-sellers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733800"/>
            <a:ext cx="83820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FFC000"/>
                </a:solidFill>
              </a:rPr>
              <a:t>Can the Internet help?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  most services are moving to the IP anyway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  wide variety of services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different requirements that can take advantage of               	dynamic-circuit characteristics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6248400"/>
            <a:ext cx="50713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prstClr val="white"/>
                </a:solidFill>
              </a:rPr>
              <a:t>REQUIRES  Dynamic Interaction with the  IP network</a:t>
            </a:r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1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762000"/>
            <a:ext cx="3276600" cy="1447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IP network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2895600" y="4419600"/>
            <a:ext cx="3276600" cy="1447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Transport network</a:t>
            </a:r>
            <a:endParaRPr lang="en-US" sz="3200" dirty="0"/>
          </a:p>
        </p:txBody>
      </p:sp>
      <p:sp>
        <p:nvSpPr>
          <p:cNvPr id="4" name="Down Arrow 3"/>
          <p:cNvSpPr/>
          <p:nvPr/>
        </p:nvSpPr>
        <p:spPr>
          <a:xfrm>
            <a:off x="3581400" y="2286000"/>
            <a:ext cx="6096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4343400" y="2209798"/>
            <a:ext cx="609600" cy="198120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486400" y="2362200"/>
            <a:ext cx="4572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20574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NEEDED: </a:t>
            </a:r>
            <a:r>
              <a:rPr lang="en-US" sz="2400" dirty="0" smtClean="0"/>
              <a:t>A control plane solution for dynamic interaction between packets and circuits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Perform better;</a:t>
            </a:r>
          </a:p>
          <a:p>
            <a:r>
              <a:rPr lang="en-US" sz="2000" dirty="0" smtClean="0"/>
              <a:t>Reduce burden of meeting SLAs via over-provisioning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495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Become dynamic;</a:t>
            </a:r>
          </a:p>
          <a:p>
            <a:r>
              <a:rPr lang="en-US" sz="2000" dirty="0" smtClean="0"/>
              <a:t>Offer new services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45126" y="1396370"/>
            <a:ext cx="1119392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Routing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39655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38338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2419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0" idx="2"/>
            <a:endCxn id="0" idx="1"/>
          </p:cNvCxnSpPr>
          <p:nvPr/>
        </p:nvCxnSpPr>
        <p:spPr>
          <a:xfrm rot="16200000" flipH="1">
            <a:off x="1967707" y="5168106"/>
            <a:ext cx="603250" cy="1836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3942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13251" y="1393173"/>
            <a:ext cx="1211822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TE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37933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28987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5385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1194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1988440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Network OS</a:t>
            </a:r>
          </a:p>
        </p:txBody>
      </p:sp>
      <p:sp>
        <p:nvSpPr>
          <p:cNvPr id="101" name="Right Brace 100"/>
          <p:cNvSpPr/>
          <p:nvPr/>
        </p:nvSpPr>
        <p:spPr bwMode="auto">
          <a:xfrm>
            <a:off x="3649663" y="2406650"/>
            <a:ext cx="219075" cy="987425"/>
          </a:xfrm>
          <a:prstGeom prst="rightBrace">
            <a:avLst>
              <a:gd name="adj1" fmla="val 31524"/>
              <a:gd name="adj2" fmla="val 50000"/>
            </a:avLst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6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360363" y="965200"/>
            <a:ext cx="5475287" cy="977900"/>
            <a:chOff x="360953" y="231801"/>
            <a:chExt cx="5475244" cy="977815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27838" y="1208029"/>
              <a:ext cx="3608359" cy="158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360953" y="231801"/>
              <a:ext cx="2508230" cy="369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white"/>
                  </a:solidFill>
                </a:rPr>
                <a:t>3. Well-defined open API</a:t>
              </a:r>
            </a:p>
          </p:txBody>
        </p:sp>
        <p:cxnSp>
          <p:nvCxnSpPr>
            <p:cNvPr id="113" name="Straight Connector 112"/>
            <p:cNvCxnSpPr>
              <a:endCxn id="29740" idx="2"/>
            </p:cNvCxnSpPr>
            <p:nvPr/>
          </p:nvCxnSpPr>
          <p:spPr>
            <a:xfrm rot="10800000">
              <a:off x="1615068" y="601657"/>
              <a:ext cx="612770" cy="606372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5995988" y="769938"/>
            <a:ext cx="3470275" cy="1193800"/>
            <a:chOff x="5957958" y="-1051208"/>
            <a:chExt cx="3468744" cy="1193116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prstClr val="white"/>
                  </a:solidFill>
                </a:rPr>
                <a:t>2. At least one Network OS</a:t>
              </a:r>
              <a:br>
                <a:rPr lang="en-US">
                  <a:solidFill>
                    <a:prstClr val="white"/>
                  </a:solidFill>
                </a:rPr>
              </a:br>
              <a:r>
                <a:rPr lang="en-US">
                  <a:solidFill>
                    <a:prstClr val="white"/>
                  </a:solidFill>
                </a:rPr>
                <a:t>probably many.</a:t>
              </a:r>
              <a:br>
                <a:rPr lang="en-US">
                  <a:solidFill>
                    <a:prstClr val="white"/>
                  </a:solidFill>
                </a:rPr>
              </a:br>
              <a:r>
                <a:rPr lang="en-US">
                  <a:solidFill>
                    <a:prstClr val="white"/>
                  </a:solidFill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834" y="-129399"/>
              <a:ext cx="791814" cy="27130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381000" y="259892"/>
            <a:ext cx="8363664" cy="7307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00"/>
                </a:solidFill>
              </a:rPr>
              <a:t>OpenFlow</a:t>
            </a:r>
            <a:r>
              <a:rPr lang="en-US" sz="4000" dirty="0" smtClean="0">
                <a:solidFill>
                  <a:srgbClr val="FFFF00"/>
                </a:solidFill>
              </a:rPr>
              <a:t>/Software Defined Network(SDN)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65600" y="3104079"/>
            <a:ext cx="1244600" cy="369332"/>
          </a:xfrm>
          <a:prstGeom prst="rect">
            <a:avLst/>
          </a:prstGeom>
          <a:solidFill>
            <a:srgbClr val="FFD04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1F497D"/>
                </a:solidFill>
              </a:rPr>
              <a:t>OpenFlow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0228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Simple Packet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Forwarding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Hardware</a:t>
            </a:r>
          </a:p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78138" y="59372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Simple Packet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Forwarding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Hardware</a:t>
            </a:r>
          </a:p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3940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Simple Packet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Forwarding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Hardware</a:t>
            </a:r>
          </a:p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6418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Simple Packet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Forwarding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Hardware</a:t>
            </a:r>
          </a:p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37750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Simple Packet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Forwarding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Hardware</a:t>
            </a:r>
          </a:p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" name="TextBox 109"/>
          <p:cNvSpPr txBox="1">
            <a:spLocks noChangeArrowheads="1"/>
          </p:cNvSpPr>
          <p:nvPr/>
        </p:nvSpPr>
        <p:spPr bwMode="auto">
          <a:xfrm>
            <a:off x="3868738" y="2734191"/>
            <a:ext cx="3310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. Open vendor agnostic protocol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16512</TotalTime>
  <Words>1289</Words>
  <Application>Microsoft Office PowerPoint</Application>
  <PresentationFormat>On-screen Show (4:3)</PresentationFormat>
  <Paragraphs>581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Office Theme</vt:lpstr>
      <vt:lpstr>1_Office Theme</vt:lpstr>
      <vt:lpstr>2_Office Theme</vt:lpstr>
      <vt:lpstr>7_Office Theme</vt:lpstr>
      <vt:lpstr>3_Office Theme</vt:lpstr>
      <vt:lpstr>6_Office Theme</vt:lpstr>
      <vt:lpstr>13_Office Theme</vt:lpstr>
      <vt:lpstr>14_Office Theme</vt:lpstr>
      <vt:lpstr>5_Office Theme</vt:lpstr>
      <vt:lpstr>8_Office Theme</vt:lpstr>
      <vt:lpstr>9_Office Theme</vt:lpstr>
      <vt:lpstr>10_Office Theme</vt:lpstr>
      <vt:lpstr>11_Office Theme</vt:lpstr>
      <vt:lpstr>12_Office Theme</vt:lpstr>
      <vt:lpstr>15_Office Theme</vt:lpstr>
      <vt:lpstr>16_Office Theme</vt:lpstr>
      <vt:lpstr>17_Office Theme</vt:lpstr>
      <vt:lpstr>Application-Aware Aggregation &amp; Traffic Engineering in a  Converged Packet-Circuit Network </vt:lpstr>
      <vt:lpstr>Slide 2</vt:lpstr>
      <vt:lpstr>What does it mean for the IP network?</vt:lpstr>
      <vt:lpstr>Slide 4</vt:lpstr>
      <vt:lpstr>Slide 5</vt:lpstr>
      <vt:lpstr>Slide 6</vt:lpstr>
      <vt:lpstr>What does it mean for the Transport n/w?</vt:lpstr>
      <vt:lpstr>Slide 8</vt:lpstr>
      <vt:lpstr>OpenFlow/Software Defined Network(SDN)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Step 1:  Separate Control from Datapath</vt:lpstr>
      <vt:lpstr>Step 2:  Cache flow decisions in datapath</vt:lpstr>
      <vt:lpstr>The Flow Table</vt:lpstr>
      <vt:lpstr>Flexible and Generalized Flows:  Backward Compatible</vt:lpstr>
      <vt:lpstr>Flexible and Generalized Flows:  Across Layers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Saurav Das</dc:creator>
  <cp:lastModifiedBy>Saurav Das</cp:lastModifiedBy>
  <cp:revision>354</cp:revision>
  <dcterms:created xsi:type="dcterms:W3CDTF">2009-05-28T05:00:55Z</dcterms:created>
  <dcterms:modified xsi:type="dcterms:W3CDTF">2011-03-14T17:42:34Z</dcterms:modified>
</cp:coreProperties>
</file>